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35"/>
  </p:notesMasterIdLst>
  <p:sldIdLst>
    <p:sldId id="256" r:id="rId3"/>
    <p:sldId id="257" r:id="rId4"/>
    <p:sldId id="339" r:id="rId5"/>
    <p:sldId id="324" r:id="rId6"/>
    <p:sldId id="259" r:id="rId7"/>
    <p:sldId id="270" r:id="rId8"/>
    <p:sldId id="359" r:id="rId9"/>
    <p:sldId id="290" r:id="rId10"/>
    <p:sldId id="382" r:id="rId11"/>
    <p:sldId id="384" r:id="rId12"/>
    <p:sldId id="326" r:id="rId13"/>
    <p:sldId id="372" r:id="rId14"/>
    <p:sldId id="383" r:id="rId15"/>
    <p:sldId id="288" r:id="rId16"/>
    <p:sldId id="291" r:id="rId17"/>
    <p:sldId id="365" r:id="rId18"/>
    <p:sldId id="386" r:id="rId19"/>
    <p:sldId id="333" r:id="rId20"/>
    <p:sldId id="387" r:id="rId21"/>
    <p:sldId id="388" r:id="rId22"/>
    <p:sldId id="389" r:id="rId23"/>
    <p:sldId id="345" r:id="rId24"/>
    <p:sldId id="390" r:id="rId25"/>
    <p:sldId id="367" r:id="rId26"/>
    <p:sldId id="331" r:id="rId27"/>
    <p:sldId id="377" r:id="rId28"/>
    <p:sldId id="378" r:id="rId29"/>
    <p:sldId id="314" r:id="rId30"/>
    <p:sldId id="349" r:id="rId31"/>
    <p:sldId id="350" r:id="rId32"/>
    <p:sldId id="380" r:id="rId33"/>
    <p:sldId id="293" r:id="rId34"/>
  </p:sldIdLst>
  <p:sldSz cx="9144000" cy="5143500" type="screen16x9"/>
  <p:notesSz cx="6858000" cy="9144000"/>
  <p:embeddedFontLst>
    <p:embeddedFont>
      <p:font typeface=".VnTime" panose="020B7200000000000000"/>
      <p:regular r:id="rId36"/>
      <p:bold r:id="rId37"/>
      <p:italic r:id="rId38"/>
      <p:boldItalic r:id="rId39"/>
    </p:embeddedFont>
    <p:embeddedFont>
      <p:font typeface="Gloria Hallelujah" panose="020B0604020202020204" charset="0"/>
      <p:regular r:id="rId40"/>
    </p:embeddedFont>
    <p:embeddedFont>
      <p:font typeface="Raleway" panose="020F0502020204030204" pitchFamily="2" charset="0"/>
      <p:regular r:id="rId41"/>
      <p:bold r:id="rId42"/>
      <p:italic r:id="rId43"/>
      <p:boldItalic r:id="rId44"/>
    </p:embeddedFont>
    <p:embeddedFont>
      <p:font typeface="Raleway Thin" panose="020F0502020204030204"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15FD"/>
    <a:srgbClr val="0D8173"/>
    <a:srgbClr val="E6FBFE"/>
    <a:srgbClr val="D3F8FD"/>
    <a:srgbClr val="82B6B0"/>
    <a:srgbClr val="FFE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8A2AAB-B7F0-4733-8D74-AA4F2597F492}">
  <a:tblStyle styleId="{798A2AAB-B7F0-4733-8D74-AA4F2597F4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ccdb39284a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ccdb39284a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ccdb39284a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ccdb39284a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4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cdb39284a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cdb39284a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0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lnSpc>
                <a:spcPct val="130000"/>
              </a:lnSpc>
            </a:pPr>
            <a:r>
              <a:rPr lang="en-US" sz="1100" b="1" i="1" dirty="0">
                <a:effectLst/>
                <a:latin typeface="Times New Roman" panose="02020603050405020304" pitchFamily="18" charset="0"/>
                <a:ea typeface="Calibri" panose="020F0502020204030204" pitchFamily="34" charset="0"/>
                <a:sym typeface="Wingdings" panose="05000000000000000000" pitchFamily="2" charset="2"/>
              </a:rPr>
              <a:t></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Sự</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trao</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đổi</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khí</a:t>
            </a:r>
            <a:r>
              <a:rPr lang="en-US" sz="1100" b="1" i="1" dirty="0">
                <a:effectLst/>
                <a:latin typeface="Times New Roman" panose="02020603050405020304" pitchFamily="18" charset="0"/>
                <a:ea typeface="Calibri" panose="020F0502020204030204" pitchFamily="34" charset="0"/>
              </a:rPr>
              <a:t> ở </a:t>
            </a:r>
            <a:r>
              <a:rPr lang="en-US" sz="1100" b="1" i="1" dirty="0" err="1">
                <a:effectLst/>
                <a:latin typeface="Times New Roman" panose="02020603050405020304" pitchFamily="18" charset="0"/>
                <a:ea typeface="Calibri" panose="020F0502020204030204" pitchFamily="34" charset="0"/>
              </a:rPr>
              <a:t>phổi</a:t>
            </a:r>
            <a:r>
              <a:rPr lang="en-US" sz="1100" b="1" i="1" dirty="0">
                <a:effectLst/>
                <a:latin typeface="Times New Roman" panose="02020603050405020304" pitchFamily="18" charset="0"/>
                <a:ea typeface="Calibri" panose="020F0502020204030204" pitchFamily="34" charset="0"/>
              </a:rPr>
              <a:t>:</a:t>
            </a:r>
            <a:endParaRPr lang="en-US" sz="1100" dirty="0">
              <a:effectLst/>
              <a:latin typeface="Times New Roman" panose="02020603050405020304" pitchFamily="18" charset="0"/>
              <a:ea typeface="Calibri" panose="020F0502020204030204" pitchFamily="34" charset="0"/>
            </a:endParaRPr>
          </a:p>
          <a:p>
            <a:pPr algn="just">
              <a:lnSpc>
                <a:spcPct val="130000"/>
              </a:lnSpc>
            </a:pP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Trong</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phế</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nang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O</a:t>
            </a:r>
            <a:r>
              <a:rPr lang="en-US" sz="1100" b="1" i="1" baseline="-25000" dirty="0">
                <a:effectLst/>
                <a:latin typeface="Times New Roman" panose="02020603050405020304" pitchFamily="18" charset="0"/>
                <a:ea typeface="Calibri" panose="020F0502020204030204" pitchFamily="34" charset="0"/>
              </a:rPr>
              <a:t>2</a:t>
            </a:r>
            <a:r>
              <a:rPr lang="en-US" sz="1100" b="1"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cao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CO</a:t>
            </a:r>
            <a:r>
              <a:rPr lang="en-US" sz="1100" b="1" i="1" baseline="-25000" dirty="0">
                <a:effectLst/>
                <a:latin typeface="Times New Roman" panose="02020603050405020304" pitchFamily="18" charset="0"/>
                <a:ea typeface="Calibri" panose="020F0502020204030204" pitchFamily="34" charset="0"/>
              </a:rPr>
              <a:t>2</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thấp</a:t>
            </a:r>
            <a:r>
              <a:rPr lang="en-US" sz="1100" i="1" dirty="0">
                <a:effectLst/>
                <a:latin typeface="Times New Roman" panose="02020603050405020304" pitchFamily="18" charset="0"/>
                <a:ea typeface="Calibri" panose="020F0502020204030204" pitchFamily="34" charset="0"/>
              </a:rPr>
              <a:t>.</a:t>
            </a:r>
            <a:endParaRPr lang="en-US" sz="1100" dirty="0">
              <a:effectLst/>
              <a:latin typeface="Times New Roman" panose="02020603050405020304" pitchFamily="18" charset="0"/>
              <a:ea typeface="Calibri" panose="020F0502020204030204" pitchFamily="34" charset="0"/>
            </a:endParaRPr>
          </a:p>
          <a:p>
            <a:pPr algn="just">
              <a:lnSpc>
                <a:spcPct val="130000"/>
              </a:lnSpc>
            </a:pP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Trong</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máu</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O</a:t>
            </a:r>
            <a:r>
              <a:rPr lang="en-US" sz="1100" b="1" i="1" baseline="-25000" dirty="0">
                <a:effectLst/>
                <a:latin typeface="Times New Roman" panose="02020603050405020304" pitchFamily="18" charset="0"/>
                <a:ea typeface="Calibri" panose="020F0502020204030204" pitchFamily="34" charset="0"/>
              </a:rPr>
              <a:t>2</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thấp</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CO</a:t>
            </a:r>
            <a:r>
              <a:rPr lang="en-US" sz="1100" b="1" i="1" baseline="-25000" dirty="0">
                <a:effectLst/>
                <a:latin typeface="Times New Roman" panose="02020603050405020304" pitchFamily="18" charset="0"/>
                <a:ea typeface="Calibri" panose="020F0502020204030204" pitchFamily="34" charset="0"/>
              </a:rPr>
              <a:t>2 </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cao</a:t>
            </a:r>
            <a:endParaRPr lang="en-US" sz="1100" dirty="0">
              <a:effectLst/>
              <a:latin typeface="Times New Roman" panose="02020603050405020304" pitchFamily="18" charset="0"/>
              <a:ea typeface="Calibri" panose="020F0502020204030204" pitchFamily="34" charset="0"/>
            </a:endParaRPr>
          </a:p>
          <a:p>
            <a:pPr algn="just">
              <a:lnSpc>
                <a:spcPct val="130000"/>
              </a:lnSpc>
            </a:pPr>
            <a:r>
              <a:rPr lang="en-US" sz="1100" i="1" dirty="0">
                <a:effectLst/>
                <a:latin typeface="Times New Roman" panose="02020603050405020304" pitchFamily="18" charset="0"/>
                <a:ea typeface="Calibri" panose="020F0502020204030204" pitchFamily="34" charset="0"/>
                <a:sym typeface="Wingdings 2" panose="05020102010507070707" pitchFamily="18" charset="2"/>
              </a:rPr>
              <a:t></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Khí</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O</a:t>
            </a:r>
            <a:r>
              <a:rPr lang="en-US" sz="1100" b="1" i="1" baseline="-25000" dirty="0">
                <a:effectLst/>
                <a:latin typeface="Times New Roman" panose="02020603050405020304" pitchFamily="18" charset="0"/>
                <a:ea typeface="Calibri" panose="020F0502020204030204" pitchFamily="34" charset="0"/>
              </a:rPr>
              <a:t>2</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được</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khuếch</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tán</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từ</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phế</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nang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vào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máu</a:t>
            </a:r>
            <a:r>
              <a:rPr lang="en-US" sz="1100" i="1" dirty="0">
                <a:effectLst/>
                <a:latin typeface="Times New Roman" panose="02020603050405020304" pitchFamily="18" charset="0"/>
                <a:ea typeface="Calibri" panose="020F0502020204030204" pitchFamily="34" charset="0"/>
              </a:rPr>
              <a:t>,</a:t>
            </a:r>
            <a:r>
              <a:rPr lang="en-US" sz="1100" b="1" i="1" dirty="0">
                <a:effectLst/>
                <a:latin typeface="Times New Roman" panose="02020603050405020304" pitchFamily="18" charset="0"/>
                <a:ea typeface="Calibri" panose="020F0502020204030204" pitchFamily="34" charset="0"/>
              </a:rPr>
              <a:t> CO</a:t>
            </a:r>
            <a:r>
              <a:rPr lang="en-US" sz="1100" b="1" i="1" baseline="-25000" dirty="0">
                <a:effectLst/>
                <a:latin typeface="Times New Roman" panose="02020603050405020304" pitchFamily="18" charset="0"/>
                <a:ea typeface="Calibri" panose="020F0502020204030204" pitchFamily="34" charset="0"/>
              </a:rPr>
              <a:t>2</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khuếch</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tán</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từ</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máu</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vào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phế</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nang</a:t>
            </a:r>
            <a:r>
              <a:rPr lang="en-US" sz="1100" i="1" dirty="0">
                <a:effectLst/>
                <a:latin typeface="Times New Roman" panose="02020603050405020304" pitchFamily="18" charset="0"/>
                <a:ea typeface="Calibri" panose="020F0502020204030204" pitchFamily="34" charset="0"/>
              </a:rPr>
              <a:t>.</a:t>
            </a:r>
            <a:endParaRPr lang="en-US" sz="1100" dirty="0">
              <a:effectLst/>
              <a:latin typeface="Times New Roman" panose="02020603050405020304" pitchFamily="18" charset="0"/>
              <a:ea typeface="Calibri" panose="020F0502020204030204" pitchFamily="34" charset="0"/>
            </a:endParaRPr>
          </a:p>
          <a:p>
            <a:pPr algn="just">
              <a:lnSpc>
                <a:spcPct val="130000"/>
              </a:lnSpc>
            </a:pPr>
            <a:r>
              <a:rPr lang="en-US" sz="1100" b="1" i="1" dirty="0">
                <a:effectLst/>
                <a:latin typeface="Times New Roman" panose="02020603050405020304" pitchFamily="18" charset="0"/>
                <a:ea typeface="Calibri" panose="020F0502020204030204" pitchFamily="34" charset="0"/>
                <a:sym typeface="Wingdings" panose="05000000000000000000" pitchFamily="2" charset="2"/>
              </a:rPr>
              <a:t></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Sự</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trao</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đổi</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khí</a:t>
            </a:r>
            <a:r>
              <a:rPr lang="en-US" sz="1100" b="1" i="1" dirty="0">
                <a:effectLst/>
                <a:latin typeface="Times New Roman" panose="02020603050405020304" pitchFamily="18" charset="0"/>
                <a:ea typeface="Calibri" panose="020F0502020204030204" pitchFamily="34" charset="0"/>
              </a:rPr>
              <a:t> ở </a:t>
            </a:r>
            <a:r>
              <a:rPr lang="en-US" sz="1100" b="1" i="1" dirty="0" err="1">
                <a:effectLst/>
                <a:latin typeface="Times New Roman" panose="02020603050405020304" pitchFamily="18" charset="0"/>
                <a:ea typeface="Calibri" panose="020F0502020204030204" pitchFamily="34" charset="0"/>
              </a:rPr>
              <a:t>tế</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bào</a:t>
            </a:r>
            <a:r>
              <a:rPr lang="en-US" sz="1100" b="1" i="1" dirty="0">
                <a:effectLst/>
                <a:latin typeface="Times New Roman" panose="02020603050405020304" pitchFamily="18" charset="0"/>
                <a:ea typeface="Calibri" panose="020F0502020204030204" pitchFamily="34" charset="0"/>
              </a:rPr>
              <a:t>:</a:t>
            </a:r>
            <a:endParaRPr lang="en-US" sz="1100" dirty="0">
              <a:effectLst/>
              <a:latin typeface="Times New Roman" panose="02020603050405020304" pitchFamily="18" charset="0"/>
              <a:ea typeface="Calibri" panose="020F0502020204030204" pitchFamily="34" charset="0"/>
            </a:endParaRPr>
          </a:p>
          <a:p>
            <a:pPr algn="just">
              <a:lnSpc>
                <a:spcPct val="130000"/>
              </a:lnSpc>
            </a:pP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Trong</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tế</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bào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O</a:t>
            </a:r>
            <a:r>
              <a:rPr lang="en-US" sz="1100" b="1" i="1" baseline="-25000" dirty="0">
                <a:effectLst/>
                <a:latin typeface="Times New Roman" panose="02020603050405020304" pitchFamily="18" charset="0"/>
                <a:ea typeface="Calibri" panose="020F0502020204030204" pitchFamily="34" charset="0"/>
              </a:rPr>
              <a:t>2</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thấp</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CO</a:t>
            </a:r>
            <a:r>
              <a:rPr lang="en-US" sz="1100" b="1" i="1" baseline="-25000" dirty="0">
                <a:effectLst/>
                <a:latin typeface="Times New Roman" panose="02020603050405020304" pitchFamily="18" charset="0"/>
                <a:ea typeface="Calibri" panose="020F0502020204030204" pitchFamily="34" charset="0"/>
              </a:rPr>
              <a:t>2</a:t>
            </a:r>
            <a:r>
              <a:rPr lang="en-US" sz="1100" b="1"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cao</a:t>
            </a:r>
            <a:endParaRPr lang="en-US" sz="1100" dirty="0">
              <a:effectLst/>
              <a:latin typeface="Times New Roman" panose="02020603050405020304" pitchFamily="18" charset="0"/>
              <a:ea typeface="Calibri" panose="020F0502020204030204" pitchFamily="34" charset="0"/>
            </a:endParaRPr>
          </a:p>
          <a:p>
            <a:pPr algn="just">
              <a:lnSpc>
                <a:spcPct val="130000"/>
              </a:lnSpc>
            </a:pP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Trong</a:t>
            </a:r>
            <a:r>
              <a:rPr lang="en-US" sz="1100" b="1" i="1" dirty="0">
                <a:effectLst/>
                <a:latin typeface="Times New Roman" panose="02020603050405020304" pitchFamily="18" charset="0"/>
                <a:ea typeface="Calibri" panose="020F0502020204030204" pitchFamily="34" charset="0"/>
              </a:rPr>
              <a:t> </a:t>
            </a:r>
            <a:r>
              <a:rPr lang="en-US" sz="1100" b="1" i="1" dirty="0" err="1">
                <a:effectLst/>
                <a:latin typeface="Times New Roman" panose="02020603050405020304" pitchFamily="18" charset="0"/>
                <a:ea typeface="Calibri" panose="020F0502020204030204" pitchFamily="34" charset="0"/>
              </a:rPr>
              <a:t>máu</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O</a:t>
            </a:r>
            <a:r>
              <a:rPr lang="en-US" sz="1100" b="1" i="1" baseline="-25000" dirty="0">
                <a:effectLst/>
                <a:latin typeface="Times New Roman" panose="02020603050405020304" pitchFamily="18" charset="0"/>
                <a:ea typeface="Calibri" panose="020F0502020204030204" pitchFamily="34" charset="0"/>
              </a:rPr>
              <a:t>2</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cao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nồng</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độ</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CO</a:t>
            </a:r>
            <a:r>
              <a:rPr lang="en-US" sz="1100" b="1" i="1" baseline="-25000" dirty="0">
                <a:effectLst/>
                <a:latin typeface="Times New Roman" panose="02020603050405020304" pitchFamily="18" charset="0"/>
                <a:ea typeface="Calibri" panose="020F0502020204030204" pitchFamily="34" charset="0"/>
              </a:rPr>
              <a:t>2</a:t>
            </a:r>
            <a:r>
              <a:rPr lang="en-US" sz="1100" i="1" baseline="-25000"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thấp</a:t>
            </a:r>
            <a:endParaRPr lang="en-US" sz="1100" dirty="0">
              <a:effectLst/>
              <a:latin typeface="Times New Roman" panose="02020603050405020304" pitchFamily="18" charset="0"/>
              <a:ea typeface="Calibri" panose="020F0502020204030204" pitchFamily="34" charset="0"/>
            </a:endParaRPr>
          </a:p>
          <a:p>
            <a:pPr algn="just">
              <a:lnSpc>
                <a:spcPct val="130000"/>
              </a:lnSpc>
            </a:pPr>
            <a:r>
              <a:rPr lang="en-US" sz="1100" i="1" dirty="0">
                <a:effectLst/>
                <a:latin typeface="Times New Roman" panose="02020603050405020304" pitchFamily="18" charset="0"/>
                <a:ea typeface="Calibri" panose="020F0502020204030204" pitchFamily="34" charset="0"/>
                <a:sym typeface="Wingdings" panose="05000000000000000000" pitchFamily="2" charset="2"/>
              </a:rPr>
              <a:t></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Khí</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O</a:t>
            </a:r>
            <a:r>
              <a:rPr lang="en-US" sz="1100" b="1" i="1" baseline="-25000" dirty="0">
                <a:effectLst/>
                <a:latin typeface="Times New Roman" panose="02020603050405020304" pitchFamily="18" charset="0"/>
                <a:ea typeface="Calibri" panose="020F0502020204030204" pitchFamily="34" charset="0"/>
              </a:rPr>
              <a:t>2</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khuếch</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tán</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từ</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máu</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vào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tế</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bào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khí</a:t>
            </a:r>
            <a:r>
              <a:rPr lang="en-US" sz="1100" i="1" dirty="0">
                <a:effectLst/>
                <a:latin typeface="Times New Roman" panose="02020603050405020304" pitchFamily="18" charset="0"/>
                <a:ea typeface="Calibri" panose="020F0502020204030204" pitchFamily="34" charset="0"/>
              </a:rPr>
              <a:t> </a:t>
            </a:r>
            <a:r>
              <a:rPr lang="en-US" sz="1100" b="1" i="1" dirty="0">
                <a:effectLst/>
                <a:latin typeface="Times New Roman" panose="02020603050405020304" pitchFamily="18" charset="0"/>
                <a:ea typeface="Calibri" panose="020F0502020204030204" pitchFamily="34" charset="0"/>
              </a:rPr>
              <a:t>CO</a:t>
            </a:r>
            <a:r>
              <a:rPr lang="en-US" sz="1100" b="1" i="1" baseline="-25000" dirty="0">
                <a:effectLst/>
                <a:latin typeface="Times New Roman" panose="02020603050405020304" pitchFamily="18" charset="0"/>
                <a:ea typeface="Calibri" panose="020F0502020204030204" pitchFamily="34" charset="0"/>
              </a:rPr>
              <a:t>2</a:t>
            </a:r>
            <a:r>
              <a:rPr lang="en-US" sz="1100" i="1" baseline="-25000" dirty="0">
                <a:effectLst/>
                <a:latin typeface="Times New Roman" panose="02020603050405020304" pitchFamily="18" charset="0"/>
                <a:ea typeface="Calibri" panose="020F0502020204030204" pitchFamily="34" charset="0"/>
              </a:rPr>
              <a:t>­</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khuếch</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tán</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từ</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tế</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bào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vào</a:t>
            </a:r>
            <a:r>
              <a:rPr lang="en-US" sz="1100" i="1" dirty="0">
                <a:effectLst/>
                <a:latin typeface="Times New Roman" panose="02020603050405020304" pitchFamily="18" charset="0"/>
                <a:ea typeface="Calibri" panose="020F0502020204030204" pitchFamily="34" charset="0"/>
              </a:rPr>
              <a:t> </a:t>
            </a:r>
            <a:r>
              <a:rPr lang="en-US" sz="1100" i="1" dirty="0" err="1">
                <a:effectLst/>
                <a:latin typeface="Times New Roman" panose="02020603050405020304" pitchFamily="18" charset="0"/>
                <a:ea typeface="Calibri" panose="020F0502020204030204" pitchFamily="34" charset="0"/>
              </a:rPr>
              <a:t>máu</a:t>
            </a:r>
            <a:r>
              <a:rPr lang="en-US" sz="1100" i="1" dirty="0">
                <a:effectLst/>
                <a:latin typeface="Times New Roman" panose="02020603050405020304" pitchFamily="18" charset="0"/>
                <a:ea typeface="Calibri" panose="020F0502020204030204" pitchFamily="34" charset="0"/>
              </a:rPr>
              <a:t>.</a:t>
            </a:r>
            <a:endParaRPr lang="en-US" sz="1100" dirty="0">
              <a:effectLst/>
              <a:latin typeface="Times New Roman" panose="02020603050405020304" pitchFamily="18" charset="0"/>
              <a:ea typeface="Calibri" panose="020F0502020204030204" pitchFamily="34" charset="0"/>
            </a:endParaRPr>
          </a:p>
          <a:p>
            <a:pPr marL="158750" indent="0">
              <a:buNone/>
            </a:pPr>
            <a:endParaRPr lang="en-US" dirty="0"/>
          </a:p>
        </p:txBody>
      </p:sp>
    </p:spTree>
    <p:extLst>
      <p:ext uri="{BB962C8B-B14F-4D97-AF65-F5344CB8AC3E}">
        <p14:creationId xmlns:p14="http://schemas.microsoft.com/office/powerpoint/2010/main" val="3432172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Tree>
    <p:extLst>
      <p:ext uri="{BB962C8B-B14F-4D97-AF65-F5344CB8AC3E}">
        <p14:creationId xmlns:p14="http://schemas.microsoft.com/office/powerpoint/2010/main" val="224763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cec13a25d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cec13a25d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9007" y="-101129"/>
            <a:ext cx="2299567" cy="10097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11600" y="3147069"/>
            <a:ext cx="4163302" cy="226839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6716" y="3243776"/>
            <a:ext cx="2068926" cy="2074970"/>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46124" y="-346475"/>
            <a:ext cx="3877467" cy="1370005"/>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69650" y="1237975"/>
            <a:ext cx="7004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4600">
                <a:latin typeface="Gloria Hallelujah"/>
                <a:ea typeface="Gloria Hallelujah"/>
                <a:cs typeface="Gloria Hallelujah"/>
                <a:sym typeface="Gloria Hallelujah"/>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7" name="Google Shape;17;p2"/>
          <p:cNvSpPr txBox="1">
            <a:spLocks noGrp="1"/>
          </p:cNvSpPr>
          <p:nvPr>
            <p:ph type="subTitle" idx="1"/>
          </p:nvPr>
        </p:nvSpPr>
        <p:spPr>
          <a:xfrm>
            <a:off x="3327311" y="3762300"/>
            <a:ext cx="2489400" cy="67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Thin"/>
              <a:buNone/>
              <a:defRPr sz="1800">
                <a:solidFill>
                  <a:schemeClr val="dk2"/>
                </a:solidFill>
                <a:latin typeface="Raleway Thin"/>
                <a:ea typeface="Raleway Thin"/>
                <a:cs typeface="Raleway Thin"/>
                <a:sym typeface="Raleway Thin"/>
              </a:defRPr>
            </a:lvl1pPr>
            <a:lvl2pPr lvl="1"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2pPr>
            <a:lvl3pPr lvl="2"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3pPr>
            <a:lvl4pPr lvl="3"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4pPr>
            <a:lvl5pPr lvl="4"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5pPr>
            <a:lvl6pPr lvl="5"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6pPr>
            <a:lvl7pPr lvl="6"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7pPr>
            <a:lvl8pPr lvl="7"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8pPr>
            <a:lvl9pPr lvl="8"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9pPr>
          </a:lstStyle>
          <a:p>
            <a:endParaRPr/>
          </a:p>
        </p:txBody>
      </p:sp>
      <p:grpSp>
        <p:nvGrpSpPr>
          <p:cNvPr id="18" name="Google Shape;18;p2"/>
          <p:cNvGrpSpPr/>
          <p:nvPr/>
        </p:nvGrpSpPr>
        <p:grpSpPr>
          <a:xfrm>
            <a:off x="6771196" y="4117427"/>
            <a:ext cx="609627" cy="821484"/>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4" name="Google Shape;24;p2"/>
          <p:cNvGrpSpPr/>
          <p:nvPr/>
        </p:nvGrpSpPr>
        <p:grpSpPr>
          <a:xfrm>
            <a:off x="7809148" y="451361"/>
            <a:ext cx="537659" cy="641898"/>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0" name="Google Shape;30;p2"/>
          <p:cNvGrpSpPr/>
          <p:nvPr/>
        </p:nvGrpSpPr>
        <p:grpSpPr>
          <a:xfrm rot="-1922792">
            <a:off x="393737" y="3769542"/>
            <a:ext cx="1115999" cy="1119914"/>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4" name="Google Shape;44;p2"/>
          <p:cNvSpPr/>
          <p:nvPr/>
        </p:nvSpPr>
        <p:spPr>
          <a:xfrm>
            <a:off x="383871" y="756723"/>
            <a:ext cx="658711" cy="542172"/>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5" name="Google Shape;45;p2"/>
          <p:cNvSpPr/>
          <p:nvPr/>
        </p:nvSpPr>
        <p:spPr>
          <a:xfrm rot="-906757">
            <a:off x="3597981" y="4729094"/>
            <a:ext cx="755185" cy="17692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8692549" y="1738522"/>
            <a:ext cx="221772" cy="200884"/>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6249525">
            <a:off x="1370859" y="4322855"/>
            <a:ext cx="1292681" cy="117756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a:off x="1288191" y="762864"/>
            <a:ext cx="433643" cy="392824"/>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5400000">
            <a:off x="7770930" y="4597909"/>
            <a:ext cx="244822" cy="221773"/>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rot="581768">
            <a:off x="8313063" y="366023"/>
            <a:ext cx="467849" cy="10960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24374" y="2819347"/>
            <a:ext cx="221772" cy="200884"/>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7880062" y="4042366"/>
            <a:ext cx="395823" cy="325965"/>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996673" y="327406"/>
            <a:ext cx="367444" cy="32595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6975401" y="2798485"/>
            <a:ext cx="2665937" cy="277815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flipH="1">
            <a:off x="-517990" y="4092608"/>
            <a:ext cx="3021471" cy="124542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flipH="1">
            <a:off x="5299521" y="-196435"/>
            <a:ext cx="4180419" cy="112718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flipH="1">
            <a:off x="-543725" y="-421026"/>
            <a:ext cx="3612183" cy="2881733"/>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1945325" y="2102150"/>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2178925" y="1689425"/>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1769975" y="2562250"/>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rot="-906775">
            <a:off x="7086838" y="2961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31"/>
          <p:cNvGrpSpPr/>
          <p:nvPr/>
        </p:nvGrpSpPr>
        <p:grpSpPr>
          <a:xfrm rot="-5400000">
            <a:off x="8646175" y="1002690"/>
            <a:ext cx="221772" cy="200884"/>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31"/>
          <p:cNvSpPr/>
          <p:nvPr/>
        </p:nvSpPr>
        <p:spPr>
          <a:xfrm rot="9965797">
            <a:off x="-506318" y="3859694"/>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6145098">
            <a:off x="376587" y="480362"/>
            <a:ext cx="433642" cy="392824"/>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31"/>
          <p:cNvGrpSpPr/>
          <p:nvPr/>
        </p:nvGrpSpPr>
        <p:grpSpPr>
          <a:xfrm rot="-5400000">
            <a:off x="1758442" y="4714359"/>
            <a:ext cx="244822" cy="221773"/>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308323">
            <a:off x="1184892" y="245385"/>
            <a:ext cx="580167" cy="13591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31"/>
          <p:cNvGrpSpPr/>
          <p:nvPr/>
        </p:nvGrpSpPr>
        <p:grpSpPr>
          <a:xfrm rot="-5400000">
            <a:off x="8191474" y="4616297"/>
            <a:ext cx="221772" cy="200884"/>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1"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1" y="1943100"/>
            <a:ext cx="3200400" cy="876300"/>
          </a:xfrm>
        </p:spPr>
        <p:txBody>
          <a:bodyPr/>
          <a:lstStyle>
            <a:lvl1pPr marL="0" indent="0" algn="ctr">
              <a:buNone/>
              <a:defRPr>
                <a:solidFill>
                  <a:schemeClr val="tx1">
                    <a:tint val="75000"/>
                  </a:schemeClr>
                </a:solidFill>
              </a:defRPr>
            </a:lvl1pPr>
            <a:lvl2pPr marL="228543" indent="0" algn="ctr">
              <a:buNone/>
              <a:defRPr>
                <a:solidFill>
                  <a:schemeClr val="tx1">
                    <a:tint val="75000"/>
                  </a:schemeClr>
                </a:solidFill>
              </a:defRPr>
            </a:lvl2pPr>
            <a:lvl3pPr marL="457086" indent="0" algn="ctr">
              <a:buNone/>
              <a:defRPr>
                <a:solidFill>
                  <a:schemeClr val="tx1">
                    <a:tint val="75000"/>
                  </a:schemeClr>
                </a:solidFill>
              </a:defRPr>
            </a:lvl3pPr>
            <a:lvl4pPr marL="685628" indent="0" algn="ctr">
              <a:buNone/>
              <a:defRPr>
                <a:solidFill>
                  <a:schemeClr val="tx1">
                    <a:tint val="75000"/>
                  </a:schemeClr>
                </a:solidFill>
              </a:defRPr>
            </a:lvl4pPr>
            <a:lvl5pPr marL="914171" indent="0" algn="ctr">
              <a:buNone/>
              <a:defRPr>
                <a:solidFill>
                  <a:schemeClr val="tx1">
                    <a:tint val="75000"/>
                  </a:schemeClr>
                </a:solidFill>
              </a:defRPr>
            </a:lvl5pPr>
            <a:lvl6pPr marL="1142714" indent="0" algn="ctr">
              <a:buNone/>
              <a:defRPr>
                <a:solidFill>
                  <a:schemeClr val="tx1">
                    <a:tint val="75000"/>
                  </a:schemeClr>
                </a:solidFill>
              </a:defRPr>
            </a:lvl6pPr>
            <a:lvl7pPr marL="1371257" indent="0" algn="ctr">
              <a:buNone/>
              <a:defRPr>
                <a:solidFill>
                  <a:schemeClr val="tx1">
                    <a:tint val="75000"/>
                  </a:schemeClr>
                </a:solidFill>
              </a:defRPr>
            </a:lvl7pPr>
            <a:lvl8pPr marL="1599800" indent="0" algn="ctr">
              <a:buNone/>
              <a:defRPr>
                <a:solidFill>
                  <a:schemeClr val="tx1">
                    <a:tint val="75000"/>
                  </a:schemeClr>
                </a:solidFill>
              </a:defRPr>
            </a:lvl8pPr>
            <a:lvl9pPr marL="18283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69202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900627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25"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975">
                <a:solidFill>
                  <a:schemeClr val="tx1">
                    <a:tint val="75000"/>
                  </a:schemeClr>
                </a:solidFill>
              </a:defRPr>
            </a:lvl1pPr>
            <a:lvl2pPr marL="228543" indent="0">
              <a:buNone/>
              <a:defRPr sz="900">
                <a:solidFill>
                  <a:schemeClr val="tx1">
                    <a:tint val="75000"/>
                  </a:schemeClr>
                </a:solidFill>
              </a:defRPr>
            </a:lvl2pPr>
            <a:lvl3pPr marL="457086" indent="0">
              <a:buNone/>
              <a:defRPr sz="825">
                <a:solidFill>
                  <a:schemeClr val="tx1">
                    <a:tint val="75000"/>
                  </a:schemeClr>
                </a:solidFill>
              </a:defRPr>
            </a:lvl3pPr>
            <a:lvl4pPr marL="685628" indent="0">
              <a:buNone/>
              <a:defRPr sz="675">
                <a:solidFill>
                  <a:schemeClr val="tx1">
                    <a:tint val="75000"/>
                  </a:schemeClr>
                </a:solidFill>
              </a:defRPr>
            </a:lvl4pPr>
            <a:lvl5pPr marL="914171" indent="0">
              <a:buNone/>
              <a:defRPr sz="675">
                <a:solidFill>
                  <a:schemeClr val="tx1">
                    <a:tint val="75000"/>
                  </a:schemeClr>
                </a:solidFill>
              </a:defRPr>
            </a:lvl5pPr>
            <a:lvl6pPr marL="1142714" indent="0">
              <a:buNone/>
              <a:defRPr sz="675">
                <a:solidFill>
                  <a:schemeClr val="tx1">
                    <a:tint val="75000"/>
                  </a:schemeClr>
                </a:solidFill>
              </a:defRPr>
            </a:lvl6pPr>
            <a:lvl7pPr marL="1371257" indent="0">
              <a:buNone/>
              <a:defRPr sz="675">
                <a:solidFill>
                  <a:schemeClr val="tx1">
                    <a:tint val="75000"/>
                  </a:schemeClr>
                </a:solidFill>
              </a:defRPr>
            </a:lvl7pPr>
            <a:lvl8pPr marL="1599800" indent="0">
              <a:buNone/>
              <a:defRPr sz="675">
                <a:solidFill>
                  <a:schemeClr val="tx1">
                    <a:tint val="75000"/>
                  </a:schemeClr>
                </a:solidFill>
              </a:defRPr>
            </a:lvl8pPr>
            <a:lvl9pPr marL="1828343" indent="0">
              <a:buNone/>
              <a:defRPr sz="6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7898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1" y="800100"/>
            <a:ext cx="2019300" cy="2262982"/>
          </a:xfrm>
        </p:spPr>
        <p:txBody>
          <a:bodyPr/>
          <a:lstStyle>
            <a:lvl1pPr>
              <a:defRPr sz="1425"/>
            </a:lvl1pPr>
            <a:lvl2pPr>
              <a:defRPr sz="1200"/>
            </a:lvl2pPr>
            <a:lvl3pPr>
              <a:defRPr sz="975"/>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25"/>
            </a:lvl1pPr>
            <a:lvl2pPr>
              <a:defRPr sz="1200"/>
            </a:lvl2pPr>
            <a:lvl3pPr>
              <a:defRPr sz="975"/>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27694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543" indent="0">
              <a:buNone/>
              <a:defRPr sz="975" b="1"/>
            </a:lvl2pPr>
            <a:lvl3pPr marL="457086" indent="0">
              <a:buNone/>
              <a:defRPr sz="900" b="1"/>
            </a:lvl3pPr>
            <a:lvl4pPr marL="685628" indent="0">
              <a:buNone/>
              <a:defRPr sz="825" b="1"/>
            </a:lvl4pPr>
            <a:lvl5pPr marL="914171" indent="0">
              <a:buNone/>
              <a:defRPr sz="825" b="1"/>
            </a:lvl5pPr>
            <a:lvl6pPr marL="1142714" indent="0">
              <a:buNone/>
              <a:defRPr sz="825" b="1"/>
            </a:lvl6pPr>
            <a:lvl7pPr marL="1371257" indent="0">
              <a:buNone/>
              <a:defRPr sz="825" b="1"/>
            </a:lvl7pPr>
            <a:lvl8pPr marL="1599800" indent="0">
              <a:buNone/>
              <a:defRPr sz="825" b="1"/>
            </a:lvl8pPr>
            <a:lvl9pPr marL="1828343" indent="0">
              <a:buNone/>
              <a:defRPr sz="825"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975"/>
            </a:lvl2pPr>
            <a:lvl3pPr>
              <a:defRPr sz="900"/>
            </a:lvl3pPr>
            <a:lvl4pPr>
              <a:defRPr sz="825"/>
            </a:lvl4pPr>
            <a:lvl5pPr>
              <a:defRPr sz="825"/>
            </a:lvl5pPr>
            <a:lvl6pPr>
              <a:defRPr sz="825"/>
            </a:lvl6pPr>
            <a:lvl7pPr>
              <a:defRPr sz="825"/>
            </a:lvl7pPr>
            <a:lvl8pPr>
              <a:defRPr sz="825"/>
            </a:lvl8pPr>
            <a:lvl9pPr>
              <a:defRPr sz="8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543" indent="0">
              <a:buNone/>
              <a:defRPr sz="975" b="1"/>
            </a:lvl2pPr>
            <a:lvl3pPr marL="457086" indent="0">
              <a:buNone/>
              <a:defRPr sz="900" b="1"/>
            </a:lvl3pPr>
            <a:lvl4pPr marL="685628" indent="0">
              <a:buNone/>
              <a:defRPr sz="825" b="1"/>
            </a:lvl4pPr>
            <a:lvl5pPr marL="914171" indent="0">
              <a:buNone/>
              <a:defRPr sz="825" b="1"/>
            </a:lvl5pPr>
            <a:lvl6pPr marL="1142714" indent="0">
              <a:buNone/>
              <a:defRPr sz="825" b="1"/>
            </a:lvl6pPr>
            <a:lvl7pPr marL="1371257" indent="0">
              <a:buNone/>
              <a:defRPr sz="825" b="1"/>
            </a:lvl7pPr>
            <a:lvl8pPr marL="1599800" indent="0">
              <a:buNone/>
              <a:defRPr sz="825" b="1"/>
            </a:lvl8pPr>
            <a:lvl9pPr marL="1828343" indent="0">
              <a:buNone/>
              <a:defRPr sz="825"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975"/>
            </a:lvl2pPr>
            <a:lvl3pPr>
              <a:defRPr sz="900"/>
            </a:lvl3pPr>
            <a:lvl4pPr>
              <a:defRPr sz="825"/>
            </a:lvl4pPr>
            <a:lvl5pPr>
              <a:defRPr sz="825"/>
            </a:lvl5pPr>
            <a:lvl6pPr>
              <a:defRPr sz="825"/>
            </a:lvl6pPr>
            <a:lvl7pPr>
              <a:defRPr sz="825"/>
            </a:lvl7pPr>
            <a:lvl8pPr>
              <a:defRPr sz="825"/>
            </a:lvl8pPr>
            <a:lvl9pPr>
              <a:defRPr sz="8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19180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046159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534254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975" b="1"/>
            </a:lvl1pPr>
          </a:lstStyle>
          <a:p>
            <a:r>
              <a:rPr lang="en-US"/>
              <a:t>Click to edit Master title style</a:t>
            </a:r>
          </a:p>
        </p:txBody>
      </p:sp>
      <p:sp>
        <p:nvSpPr>
          <p:cNvPr id="3" name="Content Placeholder 2"/>
          <p:cNvSpPr>
            <a:spLocks noGrp="1"/>
          </p:cNvSpPr>
          <p:nvPr>
            <p:ph idx="1"/>
          </p:nvPr>
        </p:nvSpPr>
        <p:spPr>
          <a:xfrm>
            <a:off x="1787525" y="136526"/>
            <a:ext cx="2555875" cy="2926556"/>
          </a:xfrm>
        </p:spPr>
        <p:txBody>
          <a:bodyPr/>
          <a:lstStyle>
            <a:lvl1pPr>
              <a:defRPr sz="1575"/>
            </a:lvl1pPr>
            <a:lvl2pPr>
              <a:defRPr sz="1425"/>
            </a:lvl2pPr>
            <a:lvl3pPr>
              <a:defRPr sz="120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675"/>
            </a:lvl1pPr>
            <a:lvl2pPr marL="228543" indent="0">
              <a:buNone/>
              <a:defRPr sz="600"/>
            </a:lvl2pPr>
            <a:lvl3pPr marL="457086" indent="0">
              <a:buNone/>
              <a:defRPr sz="525"/>
            </a:lvl3pPr>
            <a:lvl4pPr marL="685628" indent="0">
              <a:buNone/>
              <a:defRPr sz="450"/>
            </a:lvl4pPr>
            <a:lvl5pPr marL="914171" indent="0">
              <a:buNone/>
              <a:defRPr sz="450"/>
            </a:lvl5pPr>
            <a:lvl6pPr marL="1142714" indent="0">
              <a:buNone/>
              <a:defRPr sz="450"/>
            </a:lvl6pPr>
            <a:lvl7pPr marL="1371257" indent="0">
              <a:buNone/>
              <a:defRPr sz="450"/>
            </a:lvl7pPr>
            <a:lvl8pPr marL="1599800" indent="0">
              <a:buNone/>
              <a:defRPr sz="450"/>
            </a:lvl8pPr>
            <a:lvl9pPr marL="1828343"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685314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975"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575"/>
            </a:lvl1pPr>
            <a:lvl2pPr marL="228543" indent="0">
              <a:buNone/>
              <a:defRPr sz="1425"/>
            </a:lvl2pPr>
            <a:lvl3pPr marL="457086" indent="0">
              <a:buNone/>
              <a:defRPr sz="1200"/>
            </a:lvl3pPr>
            <a:lvl4pPr marL="685628" indent="0">
              <a:buNone/>
              <a:defRPr sz="975"/>
            </a:lvl4pPr>
            <a:lvl5pPr marL="914171" indent="0">
              <a:buNone/>
              <a:defRPr sz="975"/>
            </a:lvl5pPr>
            <a:lvl6pPr marL="1142714" indent="0">
              <a:buNone/>
              <a:defRPr sz="975"/>
            </a:lvl6pPr>
            <a:lvl7pPr marL="1371257" indent="0">
              <a:buNone/>
              <a:defRPr sz="975"/>
            </a:lvl7pPr>
            <a:lvl8pPr marL="1599800" indent="0">
              <a:buNone/>
              <a:defRPr sz="975"/>
            </a:lvl8pPr>
            <a:lvl9pPr marL="1828343" indent="0">
              <a:buNone/>
              <a:defRPr sz="975"/>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675"/>
            </a:lvl1pPr>
            <a:lvl2pPr marL="228543" indent="0">
              <a:buNone/>
              <a:defRPr sz="600"/>
            </a:lvl2pPr>
            <a:lvl3pPr marL="457086" indent="0">
              <a:buNone/>
              <a:defRPr sz="525"/>
            </a:lvl3pPr>
            <a:lvl4pPr marL="685628" indent="0">
              <a:buNone/>
              <a:defRPr sz="450"/>
            </a:lvl4pPr>
            <a:lvl5pPr marL="914171" indent="0">
              <a:buNone/>
              <a:defRPr sz="450"/>
            </a:lvl5pPr>
            <a:lvl6pPr marL="1142714" indent="0">
              <a:buNone/>
              <a:defRPr sz="450"/>
            </a:lvl6pPr>
            <a:lvl7pPr marL="1371257" indent="0">
              <a:buNone/>
              <a:defRPr sz="450"/>
            </a:lvl7pPr>
            <a:lvl8pPr marL="1599800" indent="0">
              <a:buNone/>
              <a:defRPr sz="450"/>
            </a:lvl8pPr>
            <a:lvl9pPr marL="1828343"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05756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410657" y="-145804"/>
            <a:ext cx="4197745" cy="1131860"/>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6752784">
            <a:off x="2051407" y="216393"/>
            <a:ext cx="1195911" cy="1089409"/>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72725" y="2861528"/>
            <a:ext cx="2676986" cy="278966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6594726" y="4161014"/>
            <a:ext cx="3033994" cy="1250590"/>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027407" y="-371325"/>
            <a:ext cx="3627154" cy="2893677"/>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txBox="1">
            <a:spLocks noGrp="1"/>
          </p:cNvSpPr>
          <p:nvPr>
            <p:ph type="title"/>
          </p:nvPr>
        </p:nvSpPr>
        <p:spPr>
          <a:xfrm>
            <a:off x="2085275" y="673465"/>
            <a:ext cx="49734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13225" y="1564120"/>
            <a:ext cx="7717500" cy="304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1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107" name="Google Shape;107;p4"/>
          <p:cNvGrpSpPr/>
          <p:nvPr/>
        </p:nvGrpSpPr>
        <p:grpSpPr>
          <a:xfrm rot="1800041">
            <a:off x="8665997" y="4106761"/>
            <a:ext cx="221773" cy="200885"/>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4"/>
          <p:cNvGrpSpPr/>
          <p:nvPr/>
        </p:nvGrpSpPr>
        <p:grpSpPr>
          <a:xfrm rot="-9900030">
            <a:off x="667534" y="4625752"/>
            <a:ext cx="215932" cy="195605"/>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4"/>
          <p:cNvGrpSpPr/>
          <p:nvPr/>
        </p:nvGrpSpPr>
        <p:grpSpPr>
          <a:xfrm rot="-5400000">
            <a:off x="8514555" y="2548984"/>
            <a:ext cx="244822" cy="221773"/>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rot="912813">
            <a:off x="8372080" y="228912"/>
            <a:ext cx="529792"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4"/>
          <p:cNvGrpSpPr/>
          <p:nvPr/>
        </p:nvGrpSpPr>
        <p:grpSpPr>
          <a:xfrm rot="-5400000">
            <a:off x="313974" y="982572"/>
            <a:ext cx="221772" cy="200884"/>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4"/>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650986">
            <a:off x="1480420" y="4695682"/>
            <a:ext cx="1027315" cy="24067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8525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1"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003131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42230" y="3467513"/>
            <a:ext cx="3634529" cy="1998485"/>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88300" y="-384812"/>
            <a:ext cx="3133499" cy="2020960"/>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7304265" y="-384807"/>
            <a:ext cx="1985649" cy="2326869"/>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5568694" y="4237688"/>
            <a:ext cx="3721240" cy="1536322"/>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txBox="1">
            <a:spLocks noGrp="1"/>
          </p:cNvSpPr>
          <p:nvPr>
            <p:ph type="title"/>
          </p:nvPr>
        </p:nvSpPr>
        <p:spPr>
          <a:xfrm>
            <a:off x="2756200" y="1967475"/>
            <a:ext cx="3631500" cy="10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8" name="Google Shape;208;p8"/>
          <p:cNvGrpSpPr/>
          <p:nvPr/>
        </p:nvGrpSpPr>
        <p:grpSpPr>
          <a:xfrm rot="4517592">
            <a:off x="8550732" y="3940914"/>
            <a:ext cx="221771" cy="200883"/>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8"/>
          <p:cNvGrpSpPr/>
          <p:nvPr/>
        </p:nvGrpSpPr>
        <p:grpSpPr>
          <a:xfrm rot="7199963">
            <a:off x="965918" y="4533021"/>
            <a:ext cx="215935" cy="195604"/>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8"/>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8"/>
          <p:cNvGrpSpPr/>
          <p:nvPr/>
        </p:nvGrpSpPr>
        <p:grpSpPr>
          <a:xfrm rot="-9900000">
            <a:off x="1490015" y="185475"/>
            <a:ext cx="347165" cy="314462"/>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900030">
            <a:off x="7815634" y="527852"/>
            <a:ext cx="215932" cy="195605"/>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8"/>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821675" y="3707975"/>
            <a:ext cx="2881200" cy="72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5777548" y="-948481"/>
            <a:ext cx="4112727" cy="2805948"/>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280"/>
        <p:cNvGrpSpPr/>
        <p:nvPr/>
      </p:nvGrpSpPr>
      <p:grpSpPr>
        <a:xfrm>
          <a:off x="0" y="0"/>
          <a:ext cx="0" cy="0"/>
          <a:chOff x="0" y="0"/>
          <a:chExt cx="0" cy="0"/>
        </a:xfrm>
      </p:grpSpPr>
      <p:sp>
        <p:nvSpPr>
          <p:cNvPr id="281" name="Google Shape;281;p13"/>
          <p:cNvSpPr/>
          <p:nvPr/>
        </p:nvSpPr>
        <p:spPr>
          <a:xfrm>
            <a:off x="5203188" y="3304363"/>
            <a:ext cx="4205930" cy="2291529"/>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450899" y="3428735"/>
            <a:ext cx="2089708" cy="2096136"/>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317690" y="-239105"/>
            <a:ext cx="3916858" cy="1383980"/>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829867" y="-831076"/>
            <a:ext cx="4345244" cy="3055586"/>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txBox="1">
            <a:spLocks noGrp="1"/>
          </p:cNvSpPr>
          <p:nvPr>
            <p:ph type="title"/>
          </p:nvPr>
        </p:nvSpPr>
        <p:spPr>
          <a:xfrm>
            <a:off x="2288175" y="673625"/>
            <a:ext cx="45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800269"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7" name="Google Shape;287;p13"/>
          <p:cNvSpPr txBox="1">
            <a:spLocks noGrp="1"/>
          </p:cNvSpPr>
          <p:nvPr>
            <p:ph type="subTitle" idx="1"/>
          </p:nvPr>
        </p:nvSpPr>
        <p:spPr>
          <a:xfrm>
            <a:off x="704869" y="2650375"/>
            <a:ext cx="24963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88" name="Google Shape;288;p13"/>
          <p:cNvSpPr txBox="1">
            <a:spLocks noGrp="1"/>
          </p:cNvSpPr>
          <p:nvPr>
            <p:ph type="title" idx="3"/>
          </p:nvPr>
        </p:nvSpPr>
        <p:spPr>
          <a:xfrm>
            <a:off x="3419624"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9" name="Google Shape;289;p13"/>
          <p:cNvSpPr txBox="1">
            <a:spLocks noGrp="1"/>
          </p:cNvSpPr>
          <p:nvPr>
            <p:ph type="subTitle" idx="4"/>
          </p:nvPr>
        </p:nvSpPr>
        <p:spPr>
          <a:xfrm>
            <a:off x="3324974" y="2650375"/>
            <a:ext cx="2496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0" name="Google Shape;290;p13"/>
          <p:cNvSpPr txBox="1">
            <a:spLocks noGrp="1"/>
          </p:cNvSpPr>
          <p:nvPr>
            <p:ph type="title" idx="5"/>
          </p:nvPr>
        </p:nvSpPr>
        <p:spPr>
          <a:xfrm>
            <a:off x="800269"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 name="Google Shape;291;p13"/>
          <p:cNvSpPr txBox="1">
            <a:spLocks noGrp="1"/>
          </p:cNvSpPr>
          <p:nvPr>
            <p:ph type="subTitle" idx="6"/>
          </p:nvPr>
        </p:nvSpPr>
        <p:spPr>
          <a:xfrm>
            <a:off x="704869" y="4083775"/>
            <a:ext cx="24963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2" name="Google Shape;292;p13"/>
          <p:cNvSpPr txBox="1">
            <a:spLocks noGrp="1"/>
          </p:cNvSpPr>
          <p:nvPr>
            <p:ph type="title" idx="7"/>
          </p:nvPr>
        </p:nvSpPr>
        <p:spPr>
          <a:xfrm>
            <a:off x="3419624"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3" name="Google Shape;293;p13"/>
          <p:cNvSpPr txBox="1">
            <a:spLocks noGrp="1"/>
          </p:cNvSpPr>
          <p:nvPr>
            <p:ph type="subTitle" idx="8"/>
          </p:nvPr>
        </p:nvSpPr>
        <p:spPr>
          <a:xfrm>
            <a:off x="3324749" y="4083775"/>
            <a:ext cx="2496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4" name="Google Shape;294;p13"/>
          <p:cNvSpPr txBox="1">
            <a:spLocks noGrp="1"/>
          </p:cNvSpPr>
          <p:nvPr>
            <p:ph type="title" idx="9"/>
          </p:nvPr>
        </p:nvSpPr>
        <p:spPr>
          <a:xfrm>
            <a:off x="6038978"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5" name="Google Shape;295;p13"/>
          <p:cNvSpPr txBox="1">
            <a:spLocks noGrp="1"/>
          </p:cNvSpPr>
          <p:nvPr>
            <p:ph type="subTitle" idx="13"/>
          </p:nvPr>
        </p:nvSpPr>
        <p:spPr>
          <a:xfrm>
            <a:off x="5944778" y="2650375"/>
            <a:ext cx="24939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6" name="Google Shape;296;p13"/>
          <p:cNvSpPr txBox="1">
            <a:spLocks noGrp="1"/>
          </p:cNvSpPr>
          <p:nvPr>
            <p:ph type="title" idx="14"/>
          </p:nvPr>
        </p:nvSpPr>
        <p:spPr>
          <a:xfrm>
            <a:off x="6038978"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7" name="Google Shape;297;p13"/>
          <p:cNvSpPr txBox="1">
            <a:spLocks noGrp="1"/>
          </p:cNvSpPr>
          <p:nvPr>
            <p:ph type="subTitle" idx="15"/>
          </p:nvPr>
        </p:nvSpPr>
        <p:spPr>
          <a:xfrm>
            <a:off x="5944328" y="4083775"/>
            <a:ext cx="24948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grpSp>
        <p:nvGrpSpPr>
          <p:cNvPr id="298" name="Google Shape;298;p13"/>
          <p:cNvGrpSpPr/>
          <p:nvPr/>
        </p:nvGrpSpPr>
        <p:grpSpPr>
          <a:xfrm rot="-900055">
            <a:off x="1167109" y="4603778"/>
            <a:ext cx="215934" cy="195605"/>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13"/>
          <p:cNvGrpSpPr/>
          <p:nvPr/>
        </p:nvGrpSpPr>
        <p:grpSpPr>
          <a:xfrm rot="-8100037">
            <a:off x="377992" y="990483"/>
            <a:ext cx="359745" cy="325869"/>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3"/>
          <p:cNvSpPr/>
          <p:nvPr/>
        </p:nvSpPr>
        <p:spPr>
          <a:xfrm rot="9000131" flipH="1">
            <a:off x="391072" y="296850"/>
            <a:ext cx="434381" cy="10175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rot="-9899901" flipH="1">
            <a:off x="4997960" y="4783869"/>
            <a:ext cx="545173" cy="1277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13"/>
          <p:cNvGrpSpPr/>
          <p:nvPr/>
        </p:nvGrpSpPr>
        <p:grpSpPr>
          <a:xfrm rot="-5399917">
            <a:off x="6572843" y="4726244"/>
            <a:ext cx="228601" cy="207085"/>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143173" flipH="1">
            <a:off x="2772855" y="285646"/>
            <a:ext cx="970033" cy="22723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13"/>
          <p:cNvGrpSpPr/>
          <p:nvPr/>
        </p:nvGrpSpPr>
        <p:grpSpPr>
          <a:xfrm rot="-8100136">
            <a:off x="8520138" y="497852"/>
            <a:ext cx="296715" cy="268776"/>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3"/>
          <p:cNvSpPr/>
          <p:nvPr/>
        </p:nvSpPr>
        <p:spPr>
          <a:xfrm rot="-2700202">
            <a:off x="-77262" y="3989952"/>
            <a:ext cx="1057332" cy="82380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626"/>
        <p:cNvGrpSpPr/>
        <p:nvPr/>
      </p:nvGrpSpPr>
      <p:grpSpPr>
        <a:xfrm>
          <a:off x="0" y="0"/>
          <a:ext cx="0" cy="0"/>
          <a:chOff x="0" y="0"/>
          <a:chExt cx="0" cy="0"/>
        </a:xfrm>
      </p:grpSpPr>
      <p:sp>
        <p:nvSpPr>
          <p:cNvPr id="627" name="Google Shape;627;p24"/>
          <p:cNvSpPr/>
          <p:nvPr/>
        </p:nvSpPr>
        <p:spPr>
          <a:xfrm>
            <a:off x="-215846" y="3590328"/>
            <a:ext cx="3937248" cy="185286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4"/>
          <p:cNvSpPr/>
          <p:nvPr/>
        </p:nvSpPr>
        <p:spPr>
          <a:xfrm>
            <a:off x="-500950" y="-338112"/>
            <a:ext cx="3394487" cy="1873699"/>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4"/>
          <p:cNvSpPr/>
          <p:nvPr/>
        </p:nvSpPr>
        <p:spPr>
          <a:xfrm>
            <a:off x="7494194" y="-264852"/>
            <a:ext cx="2151033" cy="2157317"/>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a:off x="5476804" y="4242891"/>
            <a:ext cx="4031181" cy="142437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4"/>
          <p:cNvSpPr txBox="1">
            <a:spLocks noGrp="1"/>
          </p:cNvSpPr>
          <p:nvPr>
            <p:ph type="title" hasCustomPrompt="1"/>
          </p:nvPr>
        </p:nvSpPr>
        <p:spPr>
          <a:xfrm>
            <a:off x="1193550"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2" name="Google Shape;632;p24"/>
          <p:cNvSpPr txBox="1">
            <a:spLocks noGrp="1"/>
          </p:cNvSpPr>
          <p:nvPr>
            <p:ph type="subTitle" idx="1"/>
          </p:nvPr>
        </p:nvSpPr>
        <p:spPr>
          <a:xfrm>
            <a:off x="782775"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3" name="Google Shape;633;p24"/>
          <p:cNvSpPr txBox="1">
            <a:spLocks noGrp="1"/>
          </p:cNvSpPr>
          <p:nvPr>
            <p:ph type="title" idx="2" hasCustomPrompt="1"/>
          </p:nvPr>
        </p:nvSpPr>
        <p:spPr>
          <a:xfrm>
            <a:off x="3799363"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4" name="Google Shape;634;p24"/>
          <p:cNvSpPr txBox="1">
            <a:spLocks noGrp="1"/>
          </p:cNvSpPr>
          <p:nvPr>
            <p:ph type="subTitle" idx="3"/>
          </p:nvPr>
        </p:nvSpPr>
        <p:spPr>
          <a:xfrm>
            <a:off x="3388813"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5" name="Google Shape;635;p24"/>
          <p:cNvSpPr txBox="1">
            <a:spLocks noGrp="1"/>
          </p:cNvSpPr>
          <p:nvPr>
            <p:ph type="title" idx="4" hasCustomPrompt="1"/>
          </p:nvPr>
        </p:nvSpPr>
        <p:spPr>
          <a:xfrm>
            <a:off x="6405200"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6" name="Google Shape;636;p24"/>
          <p:cNvSpPr txBox="1">
            <a:spLocks noGrp="1"/>
          </p:cNvSpPr>
          <p:nvPr>
            <p:ph type="subTitle" idx="5"/>
          </p:nvPr>
        </p:nvSpPr>
        <p:spPr>
          <a:xfrm>
            <a:off x="5994850"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7" name="Google Shape;637;p24"/>
          <p:cNvSpPr txBox="1">
            <a:spLocks noGrp="1"/>
          </p:cNvSpPr>
          <p:nvPr>
            <p:ph type="title" idx="6"/>
          </p:nvPr>
        </p:nvSpPr>
        <p:spPr>
          <a:xfrm>
            <a:off x="3388950" y="758952"/>
            <a:ext cx="236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3433985" y="1482450"/>
            <a:ext cx="2276100" cy="44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grpSp>
        <p:nvGrpSpPr>
          <p:cNvPr id="639" name="Google Shape;639;p24"/>
          <p:cNvGrpSpPr/>
          <p:nvPr/>
        </p:nvGrpSpPr>
        <p:grpSpPr>
          <a:xfrm rot="4517592">
            <a:off x="8550732" y="3940914"/>
            <a:ext cx="221771" cy="200883"/>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24"/>
          <p:cNvGrpSpPr/>
          <p:nvPr/>
        </p:nvGrpSpPr>
        <p:grpSpPr>
          <a:xfrm rot="7199963">
            <a:off x="965918" y="4533021"/>
            <a:ext cx="215935" cy="195604"/>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24"/>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24"/>
          <p:cNvGrpSpPr/>
          <p:nvPr/>
        </p:nvGrpSpPr>
        <p:grpSpPr>
          <a:xfrm rot="-9900000">
            <a:off x="1490015" y="185475"/>
            <a:ext cx="347165" cy="314462"/>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4"/>
          <p:cNvGrpSpPr/>
          <p:nvPr/>
        </p:nvGrpSpPr>
        <p:grpSpPr>
          <a:xfrm rot="-9900030">
            <a:off x="7815634" y="527852"/>
            <a:ext cx="215932" cy="195605"/>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24"/>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txBox="1">
            <a:spLocks noGrp="1"/>
          </p:cNvSpPr>
          <p:nvPr>
            <p:ph type="title" idx="8" hasCustomPrompt="1"/>
          </p:nvPr>
        </p:nvSpPr>
        <p:spPr>
          <a:xfrm>
            <a:off x="1193550"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59" name="Google Shape;659;p24"/>
          <p:cNvSpPr txBox="1">
            <a:spLocks noGrp="1"/>
          </p:cNvSpPr>
          <p:nvPr>
            <p:ph type="subTitle" idx="9"/>
          </p:nvPr>
        </p:nvSpPr>
        <p:spPr>
          <a:xfrm>
            <a:off x="782775"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60" name="Google Shape;660;p24"/>
          <p:cNvSpPr txBox="1">
            <a:spLocks noGrp="1"/>
          </p:cNvSpPr>
          <p:nvPr>
            <p:ph type="title" idx="13" hasCustomPrompt="1"/>
          </p:nvPr>
        </p:nvSpPr>
        <p:spPr>
          <a:xfrm>
            <a:off x="3799363"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61" name="Google Shape;661;p24"/>
          <p:cNvSpPr txBox="1">
            <a:spLocks noGrp="1"/>
          </p:cNvSpPr>
          <p:nvPr>
            <p:ph type="subTitle" idx="14"/>
          </p:nvPr>
        </p:nvSpPr>
        <p:spPr>
          <a:xfrm>
            <a:off x="3388813"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62" name="Google Shape;662;p24"/>
          <p:cNvSpPr txBox="1">
            <a:spLocks noGrp="1"/>
          </p:cNvSpPr>
          <p:nvPr>
            <p:ph type="title" idx="15" hasCustomPrompt="1"/>
          </p:nvPr>
        </p:nvSpPr>
        <p:spPr>
          <a:xfrm>
            <a:off x="6405200"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63" name="Google Shape;663;p24"/>
          <p:cNvSpPr txBox="1">
            <a:spLocks noGrp="1"/>
          </p:cNvSpPr>
          <p:nvPr>
            <p:ph type="subTitle" idx="16"/>
          </p:nvPr>
        </p:nvSpPr>
        <p:spPr>
          <a:xfrm>
            <a:off x="5994850"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SECTION_HEADER_1_1_2">
    <p:spTree>
      <p:nvGrpSpPr>
        <p:cNvPr id="1" name="Shape 693"/>
        <p:cNvGrpSpPr/>
        <p:nvPr/>
      </p:nvGrpSpPr>
      <p:grpSpPr>
        <a:xfrm>
          <a:off x="0" y="0"/>
          <a:ext cx="0" cy="0"/>
          <a:chOff x="0" y="0"/>
          <a:chExt cx="0" cy="0"/>
        </a:xfrm>
      </p:grpSpPr>
      <p:sp>
        <p:nvSpPr>
          <p:cNvPr id="694" name="Google Shape;694;p26"/>
          <p:cNvSpPr/>
          <p:nvPr/>
        </p:nvSpPr>
        <p:spPr>
          <a:xfrm rot="10800000">
            <a:off x="-127660" y="-68768"/>
            <a:ext cx="3533063" cy="1145474"/>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10800000">
            <a:off x="7069948" y="4249330"/>
            <a:ext cx="2125947" cy="1043338"/>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rot="10800000">
            <a:off x="-375576" y="3881671"/>
            <a:ext cx="4662538" cy="157227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rot="10800000">
            <a:off x="7235914" y="-341425"/>
            <a:ext cx="2365611" cy="3375334"/>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7791608" y="4563485"/>
            <a:ext cx="359746" cy="325869"/>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26"/>
          <p:cNvSpPr/>
          <p:nvPr/>
        </p:nvSpPr>
        <p:spPr>
          <a:xfrm rot="8615811" flipH="1">
            <a:off x="227163" y="4598042"/>
            <a:ext cx="848090" cy="17165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rot="-9000285">
            <a:off x="6559102" y="234098"/>
            <a:ext cx="970034"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26"/>
          <p:cNvGrpSpPr/>
          <p:nvPr/>
        </p:nvGrpSpPr>
        <p:grpSpPr>
          <a:xfrm rot="10799841">
            <a:off x="1610677" y="4510494"/>
            <a:ext cx="239902" cy="217311"/>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6"/>
          <p:cNvGrpSpPr/>
          <p:nvPr/>
        </p:nvGrpSpPr>
        <p:grpSpPr>
          <a:xfrm rot="-5400235">
            <a:off x="8116150" y="635400"/>
            <a:ext cx="243108" cy="220216"/>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26"/>
          <p:cNvSpPr/>
          <p:nvPr/>
        </p:nvSpPr>
        <p:spPr>
          <a:xfrm rot="-9900095">
            <a:off x="8349145" y="4056062"/>
            <a:ext cx="424434" cy="62750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rot="-3511162">
            <a:off x="1058077" y="269341"/>
            <a:ext cx="738535" cy="540314"/>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6"/>
          <p:cNvGrpSpPr/>
          <p:nvPr/>
        </p:nvGrpSpPr>
        <p:grpSpPr>
          <a:xfrm rot="-10374925">
            <a:off x="329402" y="488210"/>
            <a:ext cx="359745" cy="325867"/>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TITLE_AND_BODY_1_1_1">
    <p:spTree>
      <p:nvGrpSpPr>
        <p:cNvPr id="1" name="Shape 719"/>
        <p:cNvGrpSpPr/>
        <p:nvPr/>
      </p:nvGrpSpPr>
      <p:grpSpPr>
        <a:xfrm>
          <a:off x="0" y="0"/>
          <a:ext cx="0" cy="0"/>
          <a:chOff x="0" y="0"/>
          <a:chExt cx="0" cy="0"/>
        </a:xfrm>
      </p:grpSpPr>
      <p:sp>
        <p:nvSpPr>
          <p:cNvPr id="720" name="Google Shape;720;p27"/>
          <p:cNvSpPr/>
          <p:nvPr/>
        </p:nvSpPr>
        <p:spPr>
          <a:xfrm>
            <a:off x="-128026" y="4106413"/>
            <a:ext cx="3465023" cy="1209053"/>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140208" y="-213544"/>
            <a:ext cx="2085100" cy="1101248"/>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51977" y="-424375"/>
            <a:ext cx="4573114" cy="1659548"/>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213473" y="3051297"/>
            <a:ext cx="2320001" cy="2598236"/>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txBox="1">
            <a:spLocks noGrp="1"/>
          </p:cNvSpPr>
          <p:nvPr>
            <p:ph type="title"/>
          </p:nvPr>
        </p:nvSpPr>
        <p:spPr>
          <a:xfrm>
            <a:off x="1693050" y="445025"/>
            <a:ext cx="5757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713225" y="1442650"/>
            <a:ext cx="7717500" cy="3129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4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726" name="Google Shape;726;p27"/>
          <p:cNvGrpSpPr/>
          <p:nvPr/>
        </p:nvGrpSpPr>
        <p:grpSpPr>
          <a:xfrm rot="899945">
            <a:off x="7776598" y="266617"/>
            <a:ext cx="359746" cy="325869"/>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27"/>
          <p:cNvSpPr/>
          <p:nvPr/>
        </p:nvSpPr>
        <p:spPr>
          <a:xfrm rot="997180" flipH="1">
            <a:off x="220521" y="343717"/>
            <a:ext cx="848082" cy="17165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rot="-10262709">
            <a:off x="6864155" y="4703248"/>
            <a:ext cx="970031"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27"/>
          <p:cNvGrpSpPr/>
          <p:nvPr/>
        </p:nvGrpSpPr>
        <p:grpSpPr>
          <a:xfrm rot="-3600132">
            <a:off x="1590800" y="402690"/>
            <a:ext cx="239901" cy="217311"/>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10799765">
            <a:off x="8163975" y="4278850"/>
            <a:ext cx="243108" cy="220216"/>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27"/>
          <p:cNvSpPr/>
          <p:nvPr/>
        </p:nvSpPr>
        <p:spPr>
          <a:xfrm flipH="1">
            <a:off x="8391886" y="405626"/>
            <a:ext cx="510489" cy="754774"/>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rot="-9876870">
            <a:off x="896524" y="4221099"/>
            <a:ext cx="959264" cy="7018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27"/>
          <p:cNvGrpSpPr/>
          <p:nvPr/>
        </p:nvGrpSpPr>
        <p:grpSpPr>
          <a:xfrm rot="-5400000">
            <a:off x="268420" y="4295778"/>
            <a:ext cx="359744" cy="325866"/>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5463834" y="-171500"/>
            <a:ext cx="3715991" cy="18955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flipH="1">
            <a:off x="6310157" y="3340499"/>
            <a:ext cx="3132243" cy="2074976"/>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flipH="1">
            <a:off x="-305030" y="3501099"/>
            <a:ext cx="3502005" cy="1817658"/>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flipH="1">
            <a:off x="-172967" y="-346475"/>
            <a:ext cx="3877467" cy="2004202"/>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29"/>
          <p:cNvGrpSpPr/>
          <p:nvPr/>
        </p:nvGrpSpPr>
        <p:grpSpPr>
          <a:xfrm rot="899994">
            <a:off x="1016472" y="201882"/>
            <a:ext cx="454166" cy="411416"/>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9"/>
          <p:cNvGrpSpPr/>
          <p:nvPr/>
        </p:nvGrpSpPr>
        <p:grpSpPr>
          <a:xfrm rot="-765977">
            <a:off x="8251989" y="1521724"/>
            <a:ext cx="279616" cy="253294"/>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29"/>
          <p:cNvSpPr/>
          <p:nvPr/>
        </p:nvSpPr>
        <p:spPr>
          <a:xfrm rot="-1686808" flipH="1">
            <a:off x="3194336" y="4571863"/>
            <a:ext cx="695049" cy="16282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rot="117" flipH="1">
            <a:off x="7874199" y="150134"/>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29"/>
          <p:cNvGrpSpPr/>
          <p:nvPr/>
        </p:nvGrpSpPr>
        <p:grpSpPr>
          <a:xfrm rot="-4475517">
            <a:off x="7432742" y="4442182"/>
            <a:ext cx="197770" cy="21381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29"/>
          <p:cNvSpPr/>
          <p:nvPr/>
        </p:nvSpPr>
        <p:spPr>
          <a:xfrm>
            <a:off x="891612" y="4121988"/>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rot="368157">
            <a:off x="8269118" y="4245138"/>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29"/>
          <p:cNvGrpSpPr/>
          <p:nvPr/>
        </p:nvGrpSpPr>
        <p:grpSpPr>
          <a:xfrm rot="-765935">
            <a:off x="274629" y="3048883"/>
            <a:ext cx="221762" cy="200885"/>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1pPr>
            <a:lvl2pPr marL="914400" lvl="1"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6" r:id="rId4"/>
    <p:sldLayoutId id="2147483659" r:id="rId5"/>
    <p:sldLayoutId id="2147483670" r:id="rId6"/>
    <p:sldLayoutId id="2147483672" r:id="rId7"/>
    <p:sldLayoutId id="2147483673" r:id="rId8"/>
    <p:sldLayoutId id="2147483675" r:id="rId9"/>
    <p:sldLayoutId id="214748367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1" y="137319"/>
            <a:ext cx="4114800" cy="5715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228601" y="800100"/>
            <a:ext cx="4114800" cy="2262982"/>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60945" tIns="30472" rIns="60945" bIns="30472" rtlCol="0" anchor="ctr"/>
          <a:lstStyle>
            <a:lvl1pPr algn="l">
              <a:defRPr sz="600">
                <a:solidFill>
                  <a:schemeClr val="tx1">
                    <a:tint val="75000"/>
                  </a:schemeClr>
                </a:solidFill>
                <a:latin typeface="Arial" pitchFamily="34" charset="0"/>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1562101" y="3178176"/>
            <a:ext cx="1447800" cy="182563"/>
          </a:xfrm>
          <a:prstGeom prst="rect">
            <a:avLst/>
          </a:prstGeom>
        </p:spPr>
        <p:txBody>
          <a:bodyPr vert="horz" lIns="60945" tIns="30472" rIns="60945" bIns="30472" rtlCol="0" anchor="ctr"/>
          <a:lstStyle>
            <a:lvl1pPr algn="ctr">
              <a:defRPr sz="6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60945" tIns="30472" rIns="60945" bIns="30472" rtlCol="0" anchor="ctr"/>
          <a:lstStyle>
            <a:lvl1pPr algn="r">
              <a:defRPr sz="6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765285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slow">
    <p:wipe/>
  </p:transition>
  <p:txStyles>
    <p:titleStyle>
      <a:lvl1pPr algn="ctr" defTabSz="457086" rtl="0" eaLnBrk="1" latinLnBrk="0" hangingPunct="1">
        <a:spcBef>
          <a:spcPct val="0"/>
        </a:spcBef>
        <a:buNone/>
        <a:defRPr sz="2175" kern="1200">
          <a:solidFill>
            <a:schemeClr val="tx1"/>
          </a:solidFill>
          <a:latin typeface="Arial" pitchFamily="34" charset="0"/>
          <a:ea typeface="+mj-ea"/>
          <a:cs typeface="+mj-cs"/>
        </a:defRPr>
      </a:lvl1pPr>
    </p:titleStyle>
    <p:bodyStyle>
      <a:lvl1pPr marL="171407" indent="-171407" algn="l" defTabSz="457086" rtl="0" eaLnBrk="1" latinLnBrk="0" hangingPunct="1">
        <a:spcBef>
          <a:spcPct val="20000"/>
        </a:spcBef>
        <a:buFont typeface="Arial" pitchFamily="34" charset="0"/>
        <a:buChar char="•"/>
        <a:defRPr sz="1575" kern="1200">
          <a:solidFill>
            <a:schemeClr val="tx1"/>
          </a:solidFill>
          <a:latin typeface="Arial" pitchFamily="34" charset="0"/>
          <a:ea typeface="+mn-ea"/>
          <a:cs typeface="+mn-cs"/>
        </a:defRPr>
      </a:lvl1pPr>
      <a:lvl2pPr marL="371382" indent="-142839" algn="l" defTabSz="457086" rtl="0" eaLnBrk="1" latinLnBrk="0" hangingPunct="1">
        <a:spcBef>
          <a:spcPct val="20000"/>
        </a:spcBef>
        <a:buFont typeface="Arial" pitchFamily="34" charset="0"/>
        <a:buChar char="–"/>
        <a:defRPr sz="1425" kern="1200">
          <a:solidFill>
            <a:schemeClr val="tx1"/>
          </a:solidFill>
          <a:latin typeface="Arial" pitchFamily="34" charset="0"/>
          <a:ea typeface="+mn-ea"/>
          <a:cs typeface="+mn-cs"/>
        </a:defRPr>
      </a:lvl2pPr>
      <a:lvl3pPr marL="571358" indent="-114272" algn="l" defTabSz="457086" rtl="0" eaLnBrk="1" latinLnBrk="0" hangingPunct="1">
        <a:spcBef>
          <a:spcPct val="20000"/>
        </a:spcBef>
        <a:buFont typeface="Arial" pitchFamily="34" charset="0"/>
        <a:buChar char="•"/>
        <a:defRPr sz="1200" kern="1200">
          <a:solidFill>
            <a:schemeClr val="tx1"/>
          </a:solidFill>
          <a:latin typeface="Arial" pitchFamily="34" charset="0"/>
          <a:ea typeface="+mn-ea"/>
          <a:cs typeface="+mn-cs"/>
        </a:defRPr>
      </a:lvl3pPr>
      <a:lvl4pPr marL="799900" indent="-114272" algn="l" defTabSz="457086" rtl="0" eaLnBrk="1" latinLnBrk="0" hangingPunct="1">
        <a:spcBef>
          <a:spcPct val="20000"/>
        </a:spcBef>
        <a:buFont typeface="Arial" pitchFamily="34" charset="0"/>
        <a:buChar char="–"/>
        <a:defRPr sz="975" kern="1200">
          <a:solidFill>
            <a:schemeClr val="tx1"/>
          </a:solidFill>
          <a:latin typeface="Arial" pitchFamily="34" charset="0"/>
          <a:ea typeface="+mn-ea"/>
          <a:cs typeface="+mn-cs"/>
        </a:defRPr>
      </a:lvl4pPr>
      <a:lvl5pPr marL="1028443" indent="-114272" algn="l" defTabSz="457086" rtl="0" eaLnBrk="1" latinLnBrk="0" hangingPunct="1">
        <a:spcBef>
          <a:spcPct val="20000"/>
        </a:spcBef>
        <a:buFont typeface="Arial" pitchFamily="34" charset="0"/>
        <a:buChar char="»"/>
        <a:defRPr sz="975" kern="1200">
          <a:solidFill>
            <a:schemeClr val="tx1"/>
          </a:solidFill>
          <a:latin typeface="Arial" pitchFamily="34" charset="0"/>
          <a:ea typeface="+mn-ea"/>
          <a:cs typeface="+mn-cs"/>
        </a:defRPr>
      </a:lvl5pPr>
      <a:lvl6pPr marL="1256986" indent="-114272" algn="l" defTabSz="457086" rtl="0" eaLnBrk="1" latinLnBrk="0" hangingPunct="1">
        <a:spcBef>
          <a:spcPct val="20000"/>
        </a:spcBef>
        <a:buFont typeface="Arial" pitchFamily="34" charset="0"/>
        <a:buChar char="•"/>
        <a:defRPr sz="975" kern="1200">
          <a:solidFill>
            <a:schemeClr val="tx1"/>
          </a:solidFill>
          <a:latin typeface="+mn-lt"/>
          <a:ea typeface="+mn-ea"/>
          <a:cs typeface="+mn-cs"/>
        </a:defRPr>
      </a:lvl6pPr>
      <a:lvl7pPr marL="1485529" indent="-114272" algn="l" defTabSz="457086" rtl="0" eaLnBrk="1" latinLnBrk="0" hangingPunct="1">
        <a:spcBef>
          <a:spcPct val="20000"/>
        </a:spcBef>
        <a:buFont typeface="Arial" pitchFamily="34" charset="0"/>
        <a:buChar char="•"/>
        <a:defRPr sz="975" kern="1200">
          <a:solidFill>
            <a:schemeClr val="tx1"/>
          </a:solidFill>
          <a:latin typeface="+mn-lt"/>
          <a:ea typeface="+mn-ea"/>
          <a:cs typeface="+mn-cs"/>
        </a:defRPr>
      </a:lvl7pPr>
      <a:lvl8pPr marL="1714072" indent="-114272" algn="l" defTabSz="457086" rtl="0" eaLnBrk="1" latinLnBrk="0" hangingPunct="1">
        <a:spcBef>
          <a:spcPct val="20000"/>
        </a:spcBef>
        <a:buFont typeface="Arial" pitchFamily="34" charset="0"/>
        <a:buChar char="•"/>
        <a:defRPr sz="975" kern="1200">
          <a:solidFill>
            <a:schemeClr val="tx1"/>
          </a:solidFill>
          <a:latin typeface="+mn-lt"/>
          <a:ea typeface="+mn-ea"/>
          <a:cs typeface="+mn-cs"/>
        </a:defRPr>
      </a:lvl8pPr>
      <a:lvl9pPr marL="1942614" indent="-114272" algn="l" defTabSz="457086" rtl="0" eaLnBrk="1" latinLnBrk="0" hangingPunct="1">
        <a:spcBef>
          <a:spcPct val="20000"/>
        </a:spcBef>
        <a:buFont typeface="Arial" pitchFamily="34" charset="0"/>
        <a:buChar char="•"/>
        <a:defRPr sz="975" kern="1200">
          <a:solidFill>
            <a:schemeClr val="tx1"/>
          </a:solidFill>
          <a:latin typeface="+mn-lt"/>
          <a:ea typeface="+mn-ea"/>
          <a:cs typeface="+mn-cs"/>
        </a:defRPr>
      </a:lvl9pPr>
    </p:bodyStyle>
    <p:otherStyle>
      <a:defPPr>
        <a:defRPr lang="en-US"/>
      </a:defPPr>
      <a:lvl1pPr marL="0" algn="l" defTabSz="457086" rtl="0" eaLnBrk="1" latinLnBrk="0" hangingPunct="1">
        <a:defRPr sz="900" kern="1200">
          <a:solidFill>
            <a:schemeClr val="tx1"/>
          </a:solidFill>
          <a:latin typeface="+mn-lt"/>
          <a:ea typeface="+mn-ea"/>
          <a:cs typeface="+mn-cs"/>
        </a:defRPr>
      </a:lvl1pPr>
      <a:lvl2pPr marL="228543" algn="l" defTabSz="457086" rtl="0" eaLnBrk="1" latinLnBrk="0" hangingPunct="1">
        <a:defRPr sz="900" kern="1200">
          <a:solidFill>
            <a:schemeClr val="tx1"/>
          </a:solidFill>
          <a:latin typeface="+mn-lt"/>
          <a:ea typeface="+mn-ea"/>
          <a:cs typeface="+mn-cs"/>
        </a:defRPr>
      </a:lvl2pPr>
      <a:lvl3pPr marL="457086" algn="l" defTabSz="457086" rtl="0" eaLnBrk="1" latinLnBrk="0" hangingPunct="1">
        <a:defRPr sz="900" kern="1200">
          <a:solidFill>
            <a:schemeClr val="tx1"/>
          </a:solidFill>
          <a:latin typeface="+mn-lt"/>
          <a:ea typeface="+mn-ea"/>
          <a:cs typeface="+mn-cs"/>
        </a:defRPr>
      </a:lvl3pPr>
      <a:lvl4pPr marL="685628" algn="l" defTabSz="457086" rtl="0" eaLnBrk="1" latinLnBrk="0" hangingPunct="1">
        <a:defRPr sz="900" kern="1200">
          <a:solidFill>
            <a:schemeClr val="tx1"/>
          </a:solidFill>
          <a:latin typeface="+mn-lt"/>
          <a:ea typeface="+mn-ea"/>
          <a:cs typeface="+mn-cs"/>
        </a:defRPr>
      </a:lvl4pPr>
      <a:lvl5pPr marL="914171" algn="l" defTabSz="457086" rtl="0" eaLnBrk="1" latinLnBrk="0" hangingPunct="1">
        <a:defRPr sz="900" kern="1200">
          <a:solidFill>
            <a:schemeClr val="tx1"/>
          </a:solidFill>
          <a:latin typeface="+mn-lt"/>
          <a:ea typeface="+mn-ea"/>
          <a:cs typeface="+mn-cs"/>
        </a:defRPr>
      </a:lvl5pPr>
      <a:lvl6pPr marL="1142714" algn="l" defTabSz="457086" rtl="0" eaLnBrk="1" latinLnBrk="0" hangingPunct="1">
        <a:defRPr sz="900" kern="1200">
          <a:solidFill>
            <a:schemeClr val="tx1"/>
          </a:solidFill>
          <a:latin typeface="+mn-lt"/>
          <a:ea typeface="+mn-ea"/>
          <a:cs typeface="+mn-cs"/>
        </a:defRPr>
      </a:lvl6pPr>
      <a:lvl7pPr marL="1371257" algn="l" defTabSz="457086" rtl="0" eaLnBrk="1" latinLnBrk="0" hangingPunct="1">
        <a:defRPr sz="900" kern="1200">
          <a:solidFill>
            <a:schemeClr val="tx1"/>
          </a:solidFill>
          <a:latin typeface="+mn-lt"/>
          <a:ea typeface="+mn-ea"/>
          <a:cs typeface="+mn-cs"/>
        </a:defRPr>
      </a:lvl7pPr>
      <a:lvl8pPr marL="1599800" algn="l" defTabSz="457086" rtl="0" eaLnBrk="1" latinLnBrk="0" hangingPunct="1">
        <a:defRPr sz="900" kern="1200">
          <a:solidFill>
            <a:schemeClr val="tx1"/>
          </a:solidFill>
          <a:latin typeface="+mn-lt"/>
          <a:ea typeface="+mn-ea"/>
          <a:cs typeface="+mn-cs"/>
        </a:defRPr>
      </a:lvl8pPr>
      <a:lvl9pPr marL="1828343" algn="l" defTabSz="457086"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Layout" Target="../slideLayouts/slideLayout4.xml"/><Relationship Id="rId5" Type="http://schemas.openxmlformats.org/officeDocument/2006/relationships/image" Target="https://toptailieu.vn/storage/uploads/images/31078/luyen-tap-2-trang-153-khtn-8-canh-dieu-1681977084.png"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53" name="Google Shape;593;p24">
            <a:extLst>
              <a:ext uri="{FF2B5EF4-FFF2-40B4-BE49-F238E27FC236}">
                <a16:creationId xmlns:a16="http://schemas.microsoft.com/office/drawing/2014/main" id="{38DC77DB-001D-4DDA-B656-7B8D06315C61}"/>
              </a:ext>
            </a:extLst>
          </p:cNvPr>
          <p:cNvSpPr txBox="1">
            <a:spLocks noGrp="1"/>
          </p:cNvSpPr>
          <p:nvPr>
            <p:ph type="ctrTitle"/>
          </p:nvPr>
        </p:nvSpPr>
        <p:spPr>
          <a:xfrm>
            <a:off x="166735" y="1467293"/>
            <a:ext cx="8810530" cy="168355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CHÀO MỪNG CÁC EM ĐẾN VỚI BUỔI HỌC NGÀY HÔM NAY!</a:t>
            </a:r>
            <a:endParaRPr sz="4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3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22E46C-7903-4B5B-AAEE-0375ED0080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085" y="0"/>
            <a:ext cx="1683207" cy="1303720"/>
          </a:xfrm>
          <a:prstGeom prst="rect">
            <a:avLst/>
          </a:prstGeom>
        </p:spPr>
      </p:pic>
      <p:pic>
        <p:nvPicPr>
          <p:cNvPr id="10" name="Picture 13">
            <a:extLst>
              <a:ext uri="{FF2B5EF4-FFF2-40B4-BE49-F238E27FC236}">
                <a16:creationId xmlns:a16="http://schemas.microsoft.com/office/drawing/2014/main" id="{77620D02-02AE-46FB-8A13-84F69FA068A4}"/>
              </a:ext>
            </a:extLst>
          </p:cNvPr>
          <p:cNvPicPr>
            <a:picLocks noChangeAspect="1"/>
          </p:cNvPicPr>
          <p:nvPr/>
        </p:nvPicPr>
        <p:blipFill>
          <a:blip r:embed="rId3"/>
          <a:srcRect/>
          <a:stretch>
            <a:fillRect/>
          </a:stretch>
        </p:blipFill>
        <p:spPr>
          <a:xfrm>
            <a:off x="6003742" y="1734972"/>
            <a:ext cx="2632258" cy="2043290"/>
          </a:xfrm>
          <a:prstGeom prst="rect">
            <a:avLst/>
          </a:prstGeom>
        </p:spPr>
      </p:pic>
      <p:sp>
        <p:nvSpPr>
          <p:cNvPr id="13" name="Speech Bubble: Rectangle with Corners Rounded 12">
            <a:extLst>
              <a:ext uri="{FF2B5EF4-FFF2-40B4-BE49-F238E27FC236}">
                <a16:creationId xmlns:a16="http://schemas.microsoft.com/office/drawing/2014/main" id="{2F8A51FA-4BCE-A434-70C8-F3D6DA7C9B49}"/>
              </a:ext>
            </a:extLst>
          </p:cNvPr>
          <p:cNvSpPr/>
          <p:nvPr/>
        </p:nvSpPr>
        <p:spPr>
          <a:xfrm>
            <a:off x="375794" y="2098318"/>
            <a:ext cx="5528930" cy="1679944"/>
          </a:xfrm>
          <a:prstGeom prst="wedgeRoundRectCallout">
            <a:avLst>
              <a:gd name="adj1" fmla="val 17980"/>
              <a:gd name="adj2" fmla="val -483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3200" kern="1200" dirty="0" err="1">
                <a:solidFill>
                  <a:prstClr val="black"/>
                </a:solidFill>
                <a:latin typeface="Times New Roman" panose="02020603050405020304" pitchFamily="18" charset="0"/>
                <a:cs typeface="Times New Roman" panose="02020603050405020304" pitchFamily="18" charset="0"/>
              </a:rPr>
              <a:t>Hệ</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hô</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hấp</a:t>
            </a:r>
            <a:r>
              <a:rPr lang="en-US" sz="3200" kern="1200" dirty="0">
                <a:solidFill>
                  <a:prstClr val="black"/>
                </a:solidFill>
                <a:latin typeface="Times New Roman" panose="02020603050405020304" pitchFamily="18" charset="0"/>
                <a:cs typeface="Times New Roman" panose="02020603050405020304" pitchFamily="18" charset="0"/>
              </a:rPr>
              <a:t> </a:t>
            </a:r>
            <a:r>
              <a:rPr lang="vi-VN" sz="3200" kern="1200" dirty="0">
                <a:solidFill>
                  <a:prstClr val="black"/>
                </a:solidFill>
                <a:latin typeface="Times New Roman" panose="02020603050405020304" pitchFamily="18" charset="0"/>
                <a:cs typeface="Times New Roman" panose="02020603050405020304" pitchFamily="18" charset="0"/>
              </a:rPr>
              <a:t>có chức năng chính là </a:t>
            </a:r>
            <a:r>
              <a:rPr lang="en-US" sz="3200" kern="1200" dirty="0" err="1">
                <a:solidFill>
                  <a:srgbClr val="FF0000"/>
                </a:solidFill>
                <a:latin typeface="Times New Roman" panose="02020603050405020304" pitchFamily="18" charset="0"/>
                <a:cs typeface="Times New Roman" panose="02020603050405020304" pitchFamily="18" charset="0"/>
              </a:rPr>
              <a:t>trao</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đổi</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khí</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giữa</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cơ</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thể</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với</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môi</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trường</a:t>
            </a:r>
            <a:r>
              <a:rPr lang="en-US" sz="3200" kern="1200" dirty="0">
                <a:solidFill>
                  <a:srgbClr val="FF0000"/>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C145609E-17DC-4452-8D2F-5FC0E6E604E3}"/>
              </a:ext>
            </a:extLst>
          </p:cNvPr>
          <p:cNvSpPr txBox="1"/>
          <p:nvPr/>
        </p:nvSpPr>
        <p:spPr>
          <a:xfrm>
            <a:off x="1638494" y="67085"/>
            <a:ext cx="61961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I. </a:t>
            </a:r>
            <a:r>
              <a:rPr kumimoji="0" lang="en-US" sz="32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CHỨC NĂNG</a:t>
            </a:r>
            <a:r>
              <a:rPr kumimoji="0" lang="vi-VN" sz="32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 HỆ </a:t>
            </a:r>
            <a:r>
              <a:rPr kumimoji="0" lang="en-US" sz="32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HÔ HẤP</a:t>
            </a:r>
            <a:endParaRPr kumimoji="0" lang="en-US" sz="30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11" name="Picture 13">
            <a:extLst>
              <a:ext uri="{FF2B5EF4-FFF2-40B4-BE49-F238E27FC236}">
                <a16:creationId xmlns:a16="http://schemas.microsoft.com/office/drawing/2014/main" id="{E5DE9F90-15E7-4A4D-89B1-CDA137D512D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794" y="1302259"/>
            <a:ext cx="984419" cy="961289"/>
          </a:xfrm>
          <a:prstGeom prst="rect">
            <a:avLst/>
          </a:prstGeom>
        </p:spPr>
      </p:pic>
    </p:spTree>
    <p:extLst>
      <p:ext uri="{BB962C8B-B14F-4D97-AF65-F5344CB8AC3E}">
        <p14:creationId xmlns:p14="http://schemas.microsoft.com/office/powerpoint/2010/main" val="1210845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22E46C-7903-4B5B-AAEE-0375ED0080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085" y="0"/>
            <a:ext cx="1683207" cy="1303720"/>
          </a:xfrm>
          <a:prstGeom prst="rect">
            <a:avLst/>
          </a:prstGeom>
        </p:spPr>
      </p:pic>
      <p:pic>
        <p:nvPicPr>
          <p:cNvPr id="10" name="Picture 13">
            <a:extLst>
              <a:ext uri="{FF2B5EF4-FFF2-40B4-BE49-F238E27FC236}">
                <a16:creationId xmlns:a16="http://schemas.microsoft.com/office/drawing/2014/main" id="{77620D02-02AE-46FB-8A13-84F69FA068A4}"/>
              </a:ext>
            </a:extLst>
          </p:cNvPr>
          <p:cNvPicPr>
            <a:picLocks noChangeAspect="1"/>
          </p:cNvPicPr>
          <p:nvPr/>
        </p:nvPicPr>
        <p:blipFill>
          <a:blip r:embed="rId5"/>
          <a:srcRect/>
          <a:stretch>
            <a:fillRect/>
          </a:stretch>
        </p:blipFill>
        <p:spPr>
          <a:xfrm>
            <a:off x="6003742" y="1734972"/>
            <a:ext cx="2632258" cy="2043290"/>
          </a:xfrm>
          <a:prstGeom prst="rect">
            <a:avLst/>
          </a:prstGeom>
        </p:spPr>
      </p:pic>
      <p:sp>
        <p:nvSpPr>
          <p:cNvPr id="8" name="TextBox 7">
            <a:extLst>
              <a:ext uri="{FF2B5EF4-FFF2-40B4-BE49-F238E27FC236}">
                <a16:creationId xmlns:a16="http://schemas.microsoft.com/office/drawing/2014/main" id="{DB13775B-42BA-287C-34BF-E8A671E80690}"/>
              </a:ext>
            </a:extLst>
          </p:cNvPr>
          <p:cNvSpPr txBox="1"/>
          <p:nvPr/>
        </p:nvSpPr>
        <p:spPr>
          <a:xfrm>
            <a:off x="192025" y="78961"/>
            <a:ext cx="8788690" cy="95410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nl-NL" sz="2800">
                <a:solidFill>
                  <a:schemeClr val="tx1"/>
                </a:solidFill>
                <a:latin typeface="Times New Roman" panose="02020603050405020304" pitchFamily="18" charset="0"/>
                <a:cs typeface="Times New Roman" panose="02020603050405020304" pitchFamily="18" charset="0"/>
              </a:rPr>
              <a:t>- Yêu cầu HS quan sát video: Không khí sẽ di chuyển qua các cơ quan nào khi hít vào và khi thở ra?</a:t>
            </a:r>
            <a:endParaRPr lang="vi-VN" sz="2800">
              <a:solidFill>
                <a:schemeClr val="tx1"/>
              </a:solidFill>
              <a:latin typeface="Times New Roman" panose="02020603050405020304" pitchFamily="18" charset="0"/>
              <a:cs typeface="Times New Roman" panose="02020603050405020304" pitchFamily="18" charset="0"/>
            </a:endParaRPr>
          </a:p>
        </p:txBody>
      </p:sp>
      <p:pic>
        <p:nvPicPr>
          <p:cNvPr id="2" name="Khám Phá Hoạt Động Của Hệ Hô Hấp Người _ Phim Hoạt Hình Mới 2020 _ Hoạt Hình Khoa Học Hay Nhất(720p)">
            <a:hlinkClick r:id="" action="ppaction://media"/>
            <a:extLst>
              <a:ext uri="{FF2B5EF4-FFF2-40B4-BE49-F238E27FC236}">
                <a16:creationId xmlns:a16="http://schemas.microsoft.com/office/drawing/2014/main" id="{40F55378-8682-D43F-9F2E-B087C9F752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86" y="1033068"/>
            <a:ext cx="9063829" cy="3824682"/>
          </a:xfrm>
          <a:prstGeom prst="rect">
            <a:avLst/>
          </a:prstGeom>
        </p:spPr>
      </p:pic>
    </p:spTree>
    <p:extLst>
      <p:ext uri="{BB962C8B-B14F-4D97-AF65-F5344CB8AC3E}">
        <p14:creationId xmlns:p14="http://schemas.microsoft.com/office/powerpoint/2010/main" val="20955702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5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22E46C-7903-4B5B-AAEE-0375ED0080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085" y="0"/>
            <a:ext cx="1683207" cy="1303720"/>
          </a:xfrm>
          <a:prstGeom prst="rect">
            <a:avLst/>
          </a:prstGeom>
        </p:spPr>
      </p:pic>
      <p:pic>
        <p:nvPicPr>
          <p:cNvPr id="10" name="Picture 13">
            <a:extLst>
              <a:ext uri="{FF2B5EF4-FFF2-40B4-BE49-F238E27FC236}">
                <a16:creationId xmlns:a16="http://schemas.microsoft.com/office/drawing/2014/main" id="{77620D02-02AE-46FB-8A13-84F69FA068A4}"/>
              </a:ext>
            </a:extLst>
          </p:cNvPr>
          <p:cNvPicPr>
            <a:picLocks noChangeAspect="1"/>
          </p:cNvPicPr>
          <p:nvPr/>
        </p:nvPicPr>
        <p:blipFill>
          <a:blip r:embed="rId3"/>
          <a:srcRect/>
          <a:stretch>
            <a:fillRect/>
          </a:stretch>
        </p:blipFill>
        <p:spPr>
          <a:xfrm>
            <a:off x="6003742" y="1734972"/>
            <a:ext cx="2632258" cy="2043290"/>
          </a:xfrm>
          <a:prstGeom prst="rect">
            <a:avLst/>
          </a:prstGeom>
        </p:spPr>
      </p:pic>
      <p:sp>
        <p:nvSpPr>
          <p:cNvPr id="8" name="TextBox 7">
            <a:extLst>
              <a:ext uri="{FF2B5EF4-FFF2-40B4-BE49-F238E27FC236}">
                <a16:creationId xmlns:a16="http://schemas.microsoft.com/office/drawing/2014/main" id="{DB13775B-42BA-287C-34BF-E8A671E80690}"/>
              </a:ext>
            </a:extLst>
          </p:cNvPr>
          <p:cNvSpPr txBox="1"/>
          <p:nvPr/>
        </p:nvSpPr>
        <p:spPr>
          <a:xfrm>
            <a:off x="577459" y="78961"/>
            <a:ext cx="8403255" cy="138499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nl-NL" sz="2800">
                <a:solidFill>
                  <a:schemeClr val="tx1"/>
                </a:solidFill>
                <a:latin typeface="Times New Roman" panose="02020603050405020304" pitchFamily="18" charset="0"/>
                <a:cs typeface="Times New Roman" panose="02020603050405020304" pitchFamily="18" charset="0"/>
              </a:rPr>
              <a:t>- Yêu cầu HS quan sát video và trả lời câu hỏi:</a:t>
            </a:r>
            <a:endParaRPr lang="vi-VN" sz="2800">
              <a:solidFill>
                <a:schemeClr val="tx1"/>
              </a:solidFill>
              <a:latin typeface="Times New Roman" panose="02020603050405020304" pitchFamily="18" charset="0"/>
              <a:cs typeface="Times New Roman" panose="02020603050405020304" pitchFamily="18" charset="0"/>
            </a:endParaRPr>
          </a:p>
          <a:p>
            <a:r>
              <a:rPr lang="nl-NL" sz="2800">
                <a:solidFill>
                  <a:schemeClr val="tx1"/>
                </a:solidFill>
                <a:latin typeface="Times New Roman" panose="02020603050405020304" pitchFamily="18" charset="0"/>
                <a:cs typeface="Times New Roman" panose="02020603050405020304" pitchFamily="18" charset="0"/>
              </a:rPr>
              <a:t>? Không khí sẽ di chuyển qua các cơ quan nào khi hít vào và khi thở ra?</a:t>
            </a:r>
            <a:endParaRPr lang="vi-VN" sz="2800">
              <a:solidFill>
                <a:schemeClr val="tx1"/>
              </a:solidFill>
              <a:latin typeface="Times New Roman" panose="02020603050405020304" pitchFamily="18"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BD6CCDC8-7132-1B90-7F88-BB308945F37D}"/>
              </a:ext>
            </a:extLst>
          </p:cNvPr>
          <p:cNvSpPr/>
          <p:nvPr/>
        </p:nvSpPr>
        <p:spPr>
          <a:xfrm>
            <a:off x="1575708" y="2587848"/>
            <a:ext cx="4136302" cy="2183393"/>
          </a:xfrm>
          <a:prstGeom prst="wedgeRoundRectCallout">
            <a:avLst>
              <a:gd name="adj1" fmla="val 25234"/>
              <a:gd name="adj2" fmla="val -988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Times New Roman" panose="02020603050405020304" pitchFamily="18" charset="0"/>
                <a:cs typeface="Times New Roman" panose="02020603050405020304" pitchFamily="18" charset="0"/>
              </a:rPr>
              <a:t>- Khi hít vào và thở ra, không khí sẽ di chuyển qua các cơ quan là: xoang mũi, hầu (họng), thanh quản, khí quản, phế quản, phổi.</a:t>
            </a:r>
            <a:endParaRPr lang="vi-VN"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657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B739D34-46AF-41BC-A82F-4653D6024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95" y="811123"/>
            <a:ext cx="5932950" cy="43323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269ADB-08F5-4001-8700-6B00E4D23AC8}"/>
              </a:ext>
            </a:extLst>
          </p:cNvPr>
          <p:cNvSpPr txBox="1"/>
          <p:nvPr/>
        </p:nvSpPr>
        <p:spPr>
          <a:xfrm>
            <a:off x="1254641" y="893135"/>
            <a:ext cx="1015029" cy="330781"/>
          </a:xfrm>
          <a:prstGeom prst="rect">
            <a:avLst/>
          </a:prstGeom>
          <a:solidFill>
            <a:sysClr val="window" lastClr="FFFFFF"/>
          </a:solidFill>
        </p:spPr>
        <p:txBody>
          <a:bodyPr wrap="square"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00"/>
                </a:solidFill>
                <a:effectLst/>
                <a:uLnTx/>
                <a:uFillTx/>
                <a:latin typeface="Calibri"/>
                <a:ea typeface="+mn-ea"/>
              </a:rPr>
              <a:t>1</a:t>
            </a:r>
          </a:p>
        </p:txBody>
      </p:sp>
      <p:sp>
        <p:nvSpPr>
          <p:cNvPr id="6" name="TextBox 5">
            <a:extLst>
              <a:ext uri="{FF2B5EF4-FFF2-40B4-BE49-F238E27FC236}">
                <a16:creationId xmlns:a16="http://schemas.microsoft.com/office/drawing/2014/main" id="{E4B83FEE-5226-4D78-9C44-CC9C8E796D36}"/>
              </a:ext>
            </a:extLst>
          </p:cNvPr>
          <p:cNvSpPr txBox="1"/>
          <p:nvPr/>
        </p:nvSpPr>
        <p:spPr>
          <a:xfrm>
            <a:off x="1240996" y="1489970"/>
            <a:ext cx="1028700" cy="323165"/>
          </a:xfrm>
          <a:prstGeom prst="rect">
            <a:avLst/>
          </a:prstGeom>
          <a:solidFill>
            <a:sysClr val="window" lastClr="FFFFFF"/>
          </a:solidFill>
        </p:spPr>
        <p:txBody>
          <a:bodyPr wrap="square"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00"/>
                </a:solidFill>
                <a:effectLst/>
                <a:uLnTx/>
                <a:uFillTx/>
                <a:latin typeface="Calibri"/>
                <a:ea typeface="+mn-ea"/>
              </a:rPr>
              <a:t>2</a:t>
            </a:r>
          </a:p>
        </p:txBody>
      </p:sp>
      <p:sp>
        <p:nvSpPr>
          <p:cNvPr id="7" name="TextBox 6">
            <a:extLst>
              <a:ext uri="{FF2B5EF4-FFF2-40B4-BE49-F238E27FC236}">
                <a16:creationId xmlns:a16="http://schemas.microsoft.com/office/drawing/2014/main" id="{4256C08F-41A1-413F-8CE3-8711388E2478}"/>
              </a:ext>
            </a:extLst>
          </p:cNvPr>
          <p:cNvSpPr txBox="1"/>
          <p:nvPr/>
        </p:nvSpPr>
        <p:spPr>
          <a:xfrm>
            <a:off x="1240971" y="2101689"/>
            <a:ext cx="1028700" cy="323165"/>
          </a:xfrm>
          <a:prstGeom prst="rect">
            <a:avLst/>
          </a:prstGeom>
          <a:solidFill>
            <a:sysClr val="window" lastClr="FFFFFF"/>
          </a:solidFill>
        </p:spPr>
        <p:txBody>
          <a:bodyPr wrap="square"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00"/>
                </a:solidFill>
                <a:effectLst/>
                <a:uLnTx/>
                <a:uFillTx/>
                <a:latin typeface="Calibri"/>
                <a:ea typeface="+mn-ea"/>
              </a:rPr>
              <a:t>3</a:t>
            </a:r>
          </a:p>
        </p:txBody>
      </p:sp>
      <p:sp>
        <p:nvSpPr>
          <p:cNvPr id="8" name="TextBox 7">
            <a:extLst>
              <a:ext uri="{FF2B5EF4-FFF2-40B4-BE49-F238E27FC236}">
                <a16:creationId xmlns:a16="http://schemas.microsoft.com/office/drawing/2014/main" id="{88B5B9BA-5BCF-4EC7-8FEC-21FB55D44957}"/>
              </a:ext>
            </a:extLst>
          </p:cNvPr>
          <p:cNvSpPr txBox="1"/>
          <p:nvPr/>
        </p:nvSpPr>
        <p:spPr>
          <a:xfrm>
            <a:off x="1240971" y="2695941"/>
            <a:ext cx="1028700" cy="323165"/>
          </a:xfrm>
          <a:prstGeom prst="rect">
            <a:avLst/>
          </a:prstGeom>
          <a:solidFill>
            <a:sysClr val="window" lastClr="FFFFFF"/>
          </a:solidFill>
        </p:spPr>
        <p:txBody>
          <a:bodyPr wrap="square"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00"/>
                </a:solidFill>
                <a:effectLst/>
                <a:uLnTx/>
                <a:uFillTx/>
                <a:latin typeface="Calibri"/>
                <a:ea typeface="+mn-ea"/>
              </a:rPr>
              <a:t>4</a:t>
            </a:r>
          </a:p>
        </p:txBody>
      </p:sp>
      <p:sp>
        <p:nvSpPr>
          <p:cNvPr id="9" name="TextBox 8">
            <a:extLst>
              <a:ext uri="{FF2B5EF4-FFF2-40B4-BE49-F238E27FC236}">
                <a16:creationId xmlns:a16="http://schemas.microsoft.com/office/drawing/2014/main" id="{8E00B928-6FFF-47B8-84C6-8925C5A239E2}"/>
              </a:ext>
            </a:extLst>
          </p:cNvPr>
          <p:cNvSpPr txBox="1"/>
          <p:nvPr/>
        </p:nvSpPr>
        <p:spPr>
          <a:xfrm>
            <a:off x="1240971" y="3306564"/>
            <a:ext cx="1028700" cy="323165"/>
          </a:xfrm>
          <a:prstGeom prst="rect">
            <a:avLst/>
          </a:prstGeom>
          <a:solidFill>
            <a:sysClr val="window" lastClr="FFFFFF"/>
          </a:solidFill>
        </p:spPr>
        <p:txBody>
          <a:bodyPr wrap="square"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00"/>
                </a:solidFill>
                <a:effectLst/>
                <a:uLnTx/>
                <a:uFillTx/>
                <a:latin typeface="Calibri"/>
                <a:ea typeface="+mn-ea"/>
              </a:rPr>
              <a:t>5</a:t>
            </a:r>
          </a:p>
        </p:txBody>
      </p:sp>
      <p:sp>
        <p:nvSpPr>
          <p:cNvPr id="10" name="TextBox 9">
            <a:extLst>
              <a:ext uri="{FF2B5EF4-FFF2-40B4-BE49-F238E27FC236}">
                <a16:creationId xmlns:a16="http://schemas.microsoft.com/office/drawing/2014/main" id="{8C350033-9D5E-462A-8BE0-4538AD31C66D}"/>
              </a:ext>
            </a:extLst>
          </p:cNvPr>
          <p:cNvSpPr txBox="1"/>
          <p:nvPr/>
        </p:nvSpPr>
        <p:spPr>
          <a:xfrm>
            <a:off x="1240971" y="3924949"/>
            <a:ext cx="1028700" cy="323165"/>
          </a:xfrm>
          <a:prstGeom prst="rect">
            <a:avLst/>
          </a:prstGeom>
          <a:solidFill>
            <a:sysClr val="window" lastClr="FFFFFF"/>
          </a:solidFill>
        </p:spPr>
        <p:txBody>
          <a:bodyPr wrap="square"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00"/>
                </a:solidFill>
                <a:effectLst/>
                <a:uLnTx/>
                <a:uFillTx/>
                <a:latin typeface="Calibri"/>
                <a:ea typeface="+mn-ea"/>
              </a:rPr>
              <a:t>6</a:t>
            </a:r>
          </a:p>
        </p:txBody>
      </p:sp>
      <p:sp>
        <p:nvSpPr>
          <p:cNvPr id="11" name="TextBox 10">
            <a:extLst>
              <a:ext uri="{FF2B5EF4-FFF2-40B4-BE49-F238E27FC236}">
                <a16:creationId xmlns:a16="http://schemas.microsoft.com/office/drawing/2014/main" id="{16C959C6-E12E-4BE3-B8A1-5BD907152148}"/>
              </a:ext>
            </a:extLst>
          </p:cNvPr>
          <p:cNvSpPr txBox="1"/>
          <p:nvPr/>
        </p:nvSpPr>
        <p:spPr>
          <a:xfrm>
            <a:off x="3984171" y="4753791"/>
            <a:ext cx="1028700" cy="323165"/>
          </a:xfrm>
          <a:prstGeom prst="rect">
            <a:avLst/>
          </a:prstGeom>
          <a:solidFill>
            <a:sysClr val="window" lastClr="FFFFFF"/>
          </a:solidFill>
        </p:spPr>
        <p:txBody>
          <a:bodyPr wrap="square"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0000"/>
                </a:solidFill>
                <a:effectLst/>
                <a:uLnTx/>
                <a:uFillTx/>
                <a:latin typeface="Calibri"/>
                <a:ea typeface="+mn-ea"/>
              </a:rPr>
              <a:t>7</a:t>
            </a:r>
          </a:p>
        </p:txBody>
      </p:sp>
      <p:sp>
        <p:nvSpPr>
          <p:cNvPr id="12" name="Rectangle 11">
            <a:extLst>
              <a:ext uri="{FF2B5EF4-FFF2-40B4-BE49-F238E27FC236}">
                <a16:creationId xmlns:a16="http://schemas.microsoft.com/office/drawing/2014/main" id="{D677A460-E586-4C63-B852-744FD22EB49F}"/>
              </a:ext>
            </a:extLst>
          </p:cNvPr>
          <p:cNvSpPr/>
          <p:nvPr/>
        </p:nvSpPr>
        <p:spPr>
          <a:xfrm>
            <a:off x="217593" y="828491"/>
            <a:ext cx="966228" cy="2846478"/>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52492C0-8651-4C0C-A9AC-99A23E46FB3B}"/>
              </a:ext>
            </a:extLst>
          </p:cNvPr>
          <p:cNvSpPr txBox="1"/>
          <p:nvPr/>
        </p:nvSpPr>
        <p:spPr>
          <a:xfrm>
            <a:off x="6347637" y="987342"/>
            <a:ext cx="2668772" cy="738664"/>
          </a:xfrm>
          <a:custGeom>
            <a:avLst/>
            <a:gdLst>
              <a:gd name="csX0" fmla="*/ 0 w 2668772"/>
              <a:gd name="csY0" fmla="*/ 0 h 738664"/>
              <a:gd name="csX1" fmla="*/ 418107 w 2668772"/>
              <a:gd name="csY1" fmla="*/ 0 h 738664"/>
              <a:gd name="csX2" fmla="*/ 809527 w 2668772"/>
              <a:gd name="csY2" fmla="*/ 0 h 738664"/>
              <a:gd name="csX3" fmla="*/ 1254322 w 2668772"/>
              <a:gd name="csY3" fmla="*/ 0 h 738664"/>
              <a:gd name="csX4" fmla="*/ 1619055 w 2668772"/>
              <a:gd name="csY4" fmla="*/ 0 h 738664"/>
              <a:gd name="csX5" fmla="*/ 2063850 w 2668772"/>
              <a:gd name="csY5" fmla="*/ 0 h 738664"/>
              <a:gd name="csX6" fmla="*/ 2668772 w 2668772"/>
              <a:gd name="csY6" fmla="*/ 0 h 738664"/>
              <a:gd name="csX7" fmla="*/ 2668772 w 2668772"/>
              <a:gd name="csY7" fmla="*/ 347171 h 738664"/>
              <a:gd name="csX8" fmla="*/ 2668772 w 2668772"/>
              <a:gd name="csY8" fmla="*/ 738664 h 738664"/>
              <a:gd name="csX9" fmla="*/ 2277352 w 2668772"/>
              <a:gd name="csY9" fmla="*/ 738664 h 738664"/>
              <a:gd name="csX10" fmla="*/ 1779181 w 2668772"/>
              <a:gd name="csY10" fmla="*/ 738664 h 738664"/>
              <a:gd name="csX11" fmla="*/ 1334386 w 2668772"/>
              <a:gd name="csY11" fmla="*/ 738664 h 738664"/>
              <a:gd name="csX12" fmla="*/ 889590 w 2668772"/>
              <a:gd name="csY12" fmla="*/ 738664 h 738664"/>
              <a:gd name="csX13" fmla="*/ 471482 w 2668772"/>
              <a:gd name="csY13" fmla="*/ 738664 h 738664"/>
              <a:gd name="csX14" fmla="*/ 0 w 2668772"/>
              <a:gd name="csY14" fmla="*/ 738664 h 738664"/>
              <a:gd name="csX15" fmla="*/ 0 w 2668772"/>
              <a:gd name="csY15" fmla="*/ 369332 h 738664"/>
              <a:gd name="csX16" fmla="*/ 0 w 2668772"/>
              <a:gd name="csY16"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668772" h="738664" extrusionOk="0">
                <a:moveTo>
                  <a:pt x="0" y="0"/>
                </a:moveTo>
                <a:cubicBezTo>
                  <a:pt x="33738" y="15991"/>
                  <a:pt x="290005" y="51589"/>
                  <a:pt x="418107" y="0"/>
                </a:cubicBezTo>
                <a:cubicBezTo>
                  <a:pt x="542401" y="-30530"/>
                  <a:pt x="702740" y="-31563"/>
                  <a:pt x="809527" y="0"/>
                </a:cubicBezTo>
                <a:cubicBezTo>
                  <a:pt x="926307" y="13369"/>
                  <a:pt x="1008349" y="-335"/>
                  <a:pt x="1254322" y="0"/>
                </a:cubicBezTo>
                <a:cubicBezTo>
                  <a:pt x="1467218" y="15371"/>
                  <a:pt x="1452239" y="-3304"/>
                  <a:pt x="1619055" y="0"/>
                </a:cubicBezTo>
                <a:cubicBezTo>
                  <a:pt x="1787164" y="22478"/>
                  <a:pt x="1874301" y="12325"/>
                  <a:pt x="2063850" y="0"/>
                </a:cubicBezTo>
                <a:cubicBezTo>
                  <a:pt x="2291875" y="6600"/>
                  <a:pt x="2456805" y="40173"/>
                  <a:pt x="2668772" y="0"/>
                </a:cubicBezTo>
                <a:cubicBezTo>
                  <a:pt x="2684184" y="117532"/>
                  <a:pt x="2621722" y="232683"/>
                  <a:pt x="2668772" y="347171"/>
                </a:cubicBezTo>
                <a:cubicBezTo>
                  <a:pt x="2707689" y="449526"/>
                  <a:pt x="2624852" y="601192"/>
                  <a:pt x="2668772" y="738664"/>
                </a:cubicBezTo>
                <a:cubicBezTo>
                  <a:pt x="2525070" y="712968"/>
                  <a:pt x="2432816" y="757022"/>
                  <a:pt x="2277352" y="738664"/>
                </a:cubicBezTo>
                <a:cubicBezTo>
                  <a:pt x="2148193" y="734254"/>
                  <a:pt x="1905350" y="702394"/>
                  <a:pt x="1779181" y="738664"/>
                </a:cubicBezTo>
                <a:cubicBezTo>
                  <a:pt x="1581565" y="723010"/>
                  <a:pt x="1492116" y="769663"/>
                  <a:pt x="1334386" y="738664"/>
                </a:cubicBezTo>
                <a:cubicBezTo>
                  <a:pt x="1128971" y="735561"/>
                  <a:pt x="1101830" y="737483"/>
                  <a:pt x="889590" y="738664"/>
                </a:cubicBezTo>
                <a:cubicBezTo>
                  <a:pt x="692907" y="733117"/>
                  <a:pt x="633387" y="715125"/>
                  <a:pt x="471482" y="738664"/>
                </a:cubicBezTo>
                <a:cubicBezTo>
                  <a:pt x="340203" y="793078"/>
                  <a:pt x="113537" y="752310"/>
                  <a:pt x="0" y="738664"/>
                </a:cubicBezTo>
                <a:cubicBezTo>
                  <a:pt x="21054" y="639064"/>
                  <a:pt x="14134" y="434243"/>
                  <a:pt x="0" y="369332"/>
                </a:cubicBezTo>
                <a:cubicBezTo>
                  <a:pt x="-18214" y="303493"/>
                  <a:pt x="-14396" y="144653"/>
                  <a:pt x="0" y="0"/>
                </a:cubicBezTo>
                <a:close/>
              </a:path>
            </a:pathLst>
          </a:custGeom>
          <a:noFill/>
          <a:ln w="38100">
            <a:solidFill>
              <a:srgbClr val="FF0000"/>
            </a:solidFill>
            <a:extLst>
              <a:ext uri="{C807C97D-BFC1-408E-A445-0C87EB9F89A2}">
                <ask:lineSketchStyleProps xmlns:ask="http://schemas.microsoft.com/office/drawing/2018/sketchyshapes" sd="559668610">
                  <a:custGeom>
                    <a:avLst/>
                    <a:gdLst>
                      <a:gd name="connsiteX0" fmla="*/ 0 w 2668772"/>
                      <a:gd name="connsiteY0" fmla="*/ 0 h 738664"/>
                      <a:gd name="connsiteX1" fmla="*/ 418107 w 2668772"/>
                      <a:gd name="connsiteY1" fmla="*/ 0 h 738664"/>
                      <a:gd name="connsiteX2" fmla="*/ 809527 w 2668772"/>
                      <a:gd name="connsiteY2" fmla="*/ 0 h 738664"/>
                      <a:gd name="connsiteX3" fmla="*/ 1254322 w 2668772"/>
                      <a:gd name="connsiteY3" fmla="*/ 0 h 738664"/>
                      <a:gd name="connsiteX4" fmla="*/ 1619055 w 2668772"/>
                      <a:gd name="connsiteY4" fmla="*/ 0 h 738664"/>
                      <a:gd name="connsiteX5" fmla="*/ 2063850 w 2668772"/>
                      <a:gd name="connsiteY5" fmla="*/ 0 h 738664"/>
                      <a:gd name="connsiteX6" fmla="*/ 2668772 w 2668772"/>
                      <a:gd name="connsiteY6" fmla="*/ 0 h 738664"/>
                      <a:gd name="connsiteX7" fmla="*/ 2668772 w 2668772"/>
                      <a:gd name="connsiteY7" fmla="*/ 347171 h 738664"/>
                      <a:gd name="connsiteX8" fmla="*/ 2668772 w 2668772"/>
                      <a:gd name="connsiteY8" fmla="*/ 738664 h 738664"/>
                      <a:gd name="connsiteX9" fmla="*/ 2277352 w 2668772"/>
                      <a:gd name="connsiteY9" fmla="*/ 738664 h 738664"/>
                      <a:gd name="connsiteX10" fmla="*/ 1779181 w 2668772"/>
                      <a:gd name="connsiteY10" fmla="*/ 738664 h 738664"/>
                      <a:gd name="connsiteX11" fmla="*/ 1334386 w 2668772"/>
                      <a:gd name="connsiteY11" fmla="*/ 738664 h 738664"/>
                      <a:gd name="connsiteX12" fmla="*/ 889590 w 2668772"/>
                      <a:gd name="connsiteY12" fmla="*/ 738664 h 738664"/>
                      <a:gd name="connsiteX13" fmla="*/ 471482 w 2668772"/>
                      <a:gd name="connsiteY13" fmla="*/ 738664 h 738664"/>
                      <a:gd name="connsiteX14" fmla="*/ 0 w 2668772"/>
                      <a:gd name="connsiteY14" fmla="*/ 738664 h 738664"/>
                      <a:gd name="connsiteX15" fmla="*/ 0 w 2668772"/>
                      <a:gd name="connsiteY15" fmla="*/ 369332 h 738664"/>
                      <a:gd name="connsiteX16" fmla="*/ 0 w 2668772"/>
                      <a:gd name="connsiteY16"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8772" h="738664" extrusionOk="0">
                        <a:moveTo>
                          <a:pt x="0" y="0"/>
                        </a:moveTo>
                        <a:cubicBezTo>
                          <a:pt x="63386" y="19583"/>
                          <a:pt x="293092" y="35249"/>
                          <a:pt x="418107" y="0"/>
                        </a:cubicBezTo>
                        <a:cubicBezTo>
                          <a:pt x="538098" y="-8565"/>
                          <a:pt x="706941" y="-24491"/>
                          <a:pt x="809527" y="0"/>
                        </a:cubicBezTo>
                        <a:cubicBezTo>
                          <a:pt x="918076" y="13210"/>
                          <a:pt x="1010842" y="-1012"/>
                          <a:pt x="1254322" y="0"/>
                        </a:cubicBezTo>
                        <a:cubicBezTo>
                          <a:pt x="1466715" y="10995"/>
                          <a:pt x="1450741" y="-4096"/>
                          <a:pt x="1619055" y="0"/>
                        </a:cubicBezTo>
                        <a:cubicBezTo>
                          <a:pt x="1790280" y="14905"/>
                          <a:pt x="1878968" y="2199"/>
                          <a:pt x="2063850" y="0"/>
                        </a:cubicBezTo>
                        <a:cubicBezTo>
                          <a:pt x="2259671" y="6744"/>
                          <a:pt x="2460375" y="31816"/>
                          <a:pt x="2668772" y="0"/>
                        </a:cubicBezTo>
                        <a:cubicBezTo>
                          <a:pt x="2671809" y="115610"/>
                          <a:pt x="2636613" y="232063"/>
                          <a:pt x="2668772" y="347171"/>
                        </a:cubicBezTo>
                        <a:cubicBezTo>
                          <a:pt x="2683966" y="459316"/>
                          <a:pt x="2645781" y="608947"/>
                          <a:pt x="2668772" y="738664"/>
                        </a:cubicBezTo>
                        <a:cubicBezTo>
                          <a:pt x="2521138" y="717520"/>
                          <a:pt x="2430918" y="741954"/>
                          <a:pt x="2277352" y="738664"/>
                        </a:cubicBezTo>
                        <a:cubicBezTo>
                          <a:pt x="2130689" y="748585"/>
                          <a:pt x="1933537" y="722619"/>
                          <a:pt x="1779181" y="738664"/>
                        </a:cubicBezTo>
                        <a:cubicBezTo>
                          <a:pt x="1584543" y="725295"/>
                          <a:pt x="1504212" y="763929"/>
                          <a:pt x="1334386" y="738664"/>
                        </a:cubicBezTo>
                        <a:cubicBezTo>
                          <a:pt x="1132933" y="732542"/>
                          <a:pt x="1094946" y="742966"/>
                          <a:pt x="889590" y="738664"/>
                        </a:cubicBezTo>
                        <a:cubicBezTo>
                          <a:pt x="696597" y="725453"/>
                          <a:pt x="632798" y="720478"/>
                          <a:pt x="471482" y="738664"/>
                        </a:cubicBezTo>
                        <a:cubicBezTo>
                          <a:pt x="325470" y="772588"/>
                          <a:pt x="117473" y="753219"/>
                          <a:pt x="0" y="738664"/>
                        </a:cubicBezTo>
                        <a:cubicBezTo>
                          <a:pt x="19037" y="638462"/>
                          <a:pt x="8880" y="446754"/>
                          <a:pt x="0" y="369332"/>
                        </a:cubicBezTo>
                        <a:cubicBezTo>
                          <a:pt x="-6092" y="283335"/>
                          <a:pt x="-1238" y="164803"/>
                          <a:pt x="0" y="0"/>
                        </a:cubicBezTo>
                        <a:close/>
                      </a:path>
                    </a:pathLst>
                  </a:custGeom>
                  <ask:type>
                    <ask:lineSketchFreehand/>
                  </ask:type>
                </ask:lineSketchStyleProps>
              </a:ext>
            </a:extLst>
          </a:ln>
        </p:spPr>
        <p:txBody>
          <a:bodyPr wrap="square" rtlCol="0">
            <a:spAutoFit/>
          </a:bodyPr>
          <a:lstStyle/>
          <a:p>
            <a:pPr algn="ctr" defTabSz="457086">
              <a:buClrTx/>
            </a:pPr>
            <a:r>
              <a:rPr lang="en-US" sz="2100" b="1" kern="1200">
                <a:solidFill>
                  <a:prstClr val="black"/>
                </a:solidFill>
                <a:latin typeface="Calibri"/>
                <a:ea typeface="+mn-ea"/>
              </a:rPr>
              <a:t>Xác định tên các cơ quan của hệ hô hấp</a:t>
            </a:r>
          </a:p>
        </p:txBody>
      </p:sp>
      <p:sp>
        <p:nvSpPr>
          <p:cNvPr id="14" name="Google Shape;960;p39">
            <a:hlinkClick r:id="rId3" action="ppaction://hlinksldjump"/>
            <a:extLst>
              <a:ext uri="{FF2B5EF4-FFF2-40B4-BE49-F238E27FC236}">
                <a16:creationId xmlns:a16="http://schemas.microsoft.com/office/drawing/2014/main" id="{DDA84001-FEC1-41CF-B0D5-3AA91A20500A}"/>
              </a:ext>
            </a:extLst>
          </p:cNvPr>
          <p:cNvSpPr txBox="1">
            <a:spLocks/>
          </p:cNvSpPr>
          <p:nvPr/>
        </p:nvSpPr>
        <p:spPr>
          <a:xfrm>
            <a:off x="217593" y="156382"/>
            <a:ext cx="8235291"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100"/>
            </a:pPr>
            <a:r>
              <a:rPr lang="vi-VN" sz="2500" b="1" dirty="0">
                <a:solidFill>
                  <a:schemeClr val="tx1">
                    <a:lumMod val="75000"/>
                    <a:lumOff val="25000"/>
                  </a:schemeClr>
                </a:solidFill>
                <a:latin typeface="Times New Roman" panose="02020603050405020304" pitchFamily="18" charset="0"/>
                <a:cs typeface="Times New Roman" panose="02020603050405020304" pitchFamily="18" charset="0"/>
              </a:rPr>
              <a:t>II. CÁC CƠ QUAN CỦA HỆ HÔ HẤP VÀ CHỨC NĂNG</a:t>
            </a:r>
          </a:p>
        </p:txBody>
      </p:sp>
    </p:spTree>
    <p:extLst>
      <p:ext uri="{BB962C8B-B14F-4D97-AF65-F5344CB8AC3E}">
        <p14:creationId xmlns:p14="http://schemas.microsoft.com/office/powerpoint/2010/main" val="428616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57F8-B3B7-A10F-7CEF-203C3334FC5F}"/>
            </a:ext>
          </a:extLst>
        </p:cNvPr>
        <p:cNvGrpSpPr/>
        <p:nvPr/>
      </p:nvGrpSpPr>
      <p:grpSpPr>
        <a:xfrm>
          <a:off x="0" y="0"/>
          <a:ext cx="0" cy="0"/>
          <a:chOff x="0" y="0"/>
          <a:chExt cx="0" cy="0"/>
        </a:xfrm>
      </p:grpSpPr>
      <p:graphicFrame>
        <p:nvGraphicFramePr>
          <p:cNvPr id="1032" name="Table 1031">
            <a:extLst>
              <a:ext uri="{FF2B5EF4-FFF2-40B4-BE49-F238E27FC236}">
                <a16:creationId xmlns:a16="http://schemas.microsoft.com/office/drawing/2014/main" id="{87105517-7C49-B4EF-CDA5-A9D57C4A11D8}"/>
              </a:ext>
            </a:extLst>
          </p:cNvPr>
          <p:cNvGraphicFramePr>
            <a:graphicFrameLocks noGrp="1"/>
          </p:cNvGraphicFramePr>
          <p:nvPr>
            <p:extLst>
              <p:ext uri="{D42A27DB-BD31-4B8C-83A1-F6EECF244321}">
                <p14:modId xmlns:p14="http://schemas.microsoft.com/office/powerpoint/2010/main" val="3112344613"/>
              </p:ext>
            </p:extLst>
          </p:nvPr>
        </p:nvGraphicFramePr>
        <p:xfrm>
          <a:off x="114300" y="533400"/>
          <a:ext cx="8915400" cy="45948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774163610"/>
                    </a:ext>
                  </a:extLst>
                </a:gridCol>
                <a:gridCol w="1828800">
                  <a:extLst>
                    <a:ext uri="{9D8B030D-6E8A-4147-A177-3AD203B41FA5}">
                      <a16:colId xmlns:a16="http://schemas.microsoft.com/office/drawing/2014/main" val="1077338511"/>
                    </a:ext>
                  </a:extLst>
                </a:gridCol>
                <a:gridCol w="2971800">
                  <a:extLst>
                    <a:ext uri="{9D8B030D-6E8A-4147-A177-3AD203B41FA5}">
                      <a16:colId xmlns:a16="http://schemas.microsoft.com/office/drawing/2014/main" val="3412391170"/>
                    </a:ext>
                  </a:extLst>
                </a:gridCol>
                <a:gridCol w="2971800">
                  <a:extLst>
                    <a:ext uri="{9D8B030D-6E8A-4147-A177-3AD203B41FA5}">
                      <a16:colId xmlns:a16="http://schemas.microsoft.com/office/drawing/2014/main" val="3302331739"/>
                    </a:ext>
                  </a:extLst>
                </a:gridCol>
              </a:tblGrid>
              <a:tr h="342900">
                <a:tc gridSpan="2">
                  <a:txBody>
                    <a:bodyPr/>
                    <a:lstStyle/>
                    <a:p>
                      <a:pPr algn="ct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quan</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sz="1800">
                          <a:solidFill>
                            <a:schemeClr val="tx1"/>
                          </a:solidFill>
                          <a:latin typeface="Times New Roman" panose="02020603050405020304" pitchFamily="18" charset="0"/>
                          <a:cs typeface="Times New Roman" panose="02020603050405020304" pitchFamily="18" charset="0"/>
                        </a:rPr>
                        <a:t>Đặc điểm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chemeClr val="tx1"/>
                          </a:solidFill>
                          <a:latin typeface="Times New Roman" panose="02020603050405020304" pitchFamily="18" charset="0"/>
                          <a:cs typeface="Times New Roman" panose="02020603050405020304" pitchFamily="18" charset="0"/>
                        </a:rPr>
                        <a:t>Chức năng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637101"/>
                  </a:ext>
                </a:extLst>
              </a:tr>
              <a:tr h="891540">
                <a:tc rowSpan="5">
                  <a:txBody>
                    <a:bodyPr/>
                    <a:lstStyle/>
                    <a:p>
                      <a:pPr algn="ctr"/>
                      <a:r>
                        <a:rPr lang="en-US" sz="1800">
                          <a:solidFill>
                            <a:schemeClr val="tx1"/>
                          </a:solidFill>
                          <a:latin typeface="Times New Roman" panose="02020603050405020304" pitchFamily="18" charset="0"/>
                          <a:cs typeface="Times New Roman" panose="02020603050405020304" pitchFamily="18" charset="0"/>
                        </a:rPr>
                        <a:t>ĐƯỜNG DẪN KHÍ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dirty="0">
                          <a:solidFill>
                            <a:schemeClr val="tx1"/>
                          </a:solidFill>
                          <a:latin typeface="Times New Roman" panose="02020603050405020304" pitchFamily="18" charset="0"/>
                          <a:cs typeface="Times New Roman" panose="02020603050405020304" pitchFamily="18" charset="0"/>
                        </a:rPr>
                        <a:t>M</a:t>
                      </a:r>
                      <a:r>
                        <a:rPr lang="en-US" sz="1800" dirty="0" err="1">
                          <a:solidFill>
                            <a:schemeClr val="tx1"/>
                          </a:solidFill>
                          <a:latin typeface="Times New Roman" panose="02020603050405020304" pitchFamily="18" charset="0"/>
                          <a:cs typeface="Times New Roman" panose="02020603050405020304" pitchFamily="18" charset="0"/>
                        </a:rPr>
                        <a:t>ũi</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a:solidFill>
                            <a:schemeClr val="tx1"/>
                          </a:solidFill>
                          <a:latin typeface="Times New Roman" panose="02020603050405020304" pitchFamily="18" charset="0"/>
                          <a:cs typeface="Times New Roman" panose="02020603050405020304" pitchFamily="18" charset="0"/>
                        </a:rPr>
                        <a:t>-</a:t>
                      </a:r>
                      <a:r>
                        <a:rPr lang="vi-VN"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lông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mũi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lớp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niêm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mạc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tiết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chất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nhầy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lớp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mao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mạch</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dày</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đặc</a:t>
                      </a:r>
                      <a:r>
                        <a:rPr lang="en-US" sz="18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a:solidFill>
                            <a:schemeClr val="tx1"/>
                          </a:solidFill>
                          <a:latin typeface="Times New Roman" panose="02020603050405020304" pitchFamily="18" charset="0"/>
                          <a:cs typeface="Times New Roman" panose="02020603050405020304" pitchFamily="18" charset="0"/>
                        </a:rPr>
                        <a:t>- Làm sạch, làm ẩm và làm ấm không khí.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87799"/>
                  </a:ext>
                </a:extLst>
              </a:tr>
              <a:tr h="617220">
                <a:tc vMerge="1">
                  <a:txBody>
                    <a:bodyPr/>
                    <a:lstStyle/>
                    <a:p>
                      <a:endParaRPr lang="en-US"/>
                    </a:p>
                  </a:txBody>
                  <a:tcPr/>
                </a:tc>
                <a:tc>
                  <a:txBody>
                    <a:bodyPr/>
                    <a:lstStyle/>
                    <a:p>
                      <a:pPr algn="ctr"/>
                      <a:r>
                        <a:rPr lang="en-US" sz="1800">
                          <a:solidFill>
                            <a:schemeClr val="tx1"/>
                          </a:solidFill>
                          <a:latin typeface="Times New Roman" panose="02020603050405020304" pitchFamily="18" charset="0"/>
                          <a:cs typeface="Times New Roman" panose="02020603050405020304" pitchFamily="18" charset="0"/>
                        </a:rPr>
                        <a:t>Hầu</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a:solidFill>
                            <a:schemeClr val="tx1"/>
                          </a:solidFill>
                          <a:latin typeface="Times New Roman" panose="02020603050405020304" pitchFamily="18" charset="0"/>
                          <a:cs typeface="Times New Roman" panose="02020603050405020304" pitchFamily="18" charset="0"/>
                        </a:rPr>
                        <a:t>- </a:t>
                      </a:r>
                      <a:r>
                        <a:rPr lang="vi-VN" sz="1800" b="0" i="0" dirty="0">
                          <a:solidFill>
                            <a:srgbClr val="212529"/>
                          </a:solidFill>
                          <a:effectLst/>
                          <a:latin typeface="Times New Roman" panose="02020603050405020304" pitchFamily="18" charset="0"/>
                          <a:cs typeface="Times New Roman" panose="02020603050405020304" pitchFamily="18" charset="0"/>
                        </a:rPr>
                        <a:t>C</a:t>
                      </a:r>
                      <a:r>
                        <a:rPr lang="en-US" sz="1800" b="0" i="0" dirty="0" err="1">
                          <a:solidFill>
                            <a:srgbClr val="212529"/>
                          </a:solidFill>
                          <a:effectLst/>
                          <a:latin typeface="Times New Roman" panose="02020603050405020304" pitchFamily="18" charset="0"/>
                          <a:cs typeface="Times New Roman" panose="02020603050405020304" pitchFamily="18" charset="0"/>
                        </a:rPr>
                        <a:t>hứa</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tế</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bào</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lympho</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tại</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các</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hạch</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amidan</a:t>
                      </a:r>
                      <a:r>
                        <a:rPr lang="en-US" sz="18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Dẫn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khí</a:t>
                      </a:r>
                      <a:r>
                        <a:rPr lang="en-US" sz="1800" dirty="0">
                          <a:solidFill>
                            <a:schemeClr val="tx1"/>
                          </a:solidFill>
                          <a:latin typeface="Times New Roman" panose="02020603050405020304" pitchFamily="18" charset="0"/>
                          <a:cs typeface="Times New Roman" panose="02020603050405020304" pitchFamily="18" charset="0"/>
                        </a:rPr>
                        <a:t>; </a:t>
                      </a:r>
                      <a:r>
                        <a:rPr lang="vi-VN" sz="1800" b="0" i="0" dirty="0">
                          <a:solidFill>
                            <a:srgbClr val="212529"/>
                          </a:solidFill>
                          <a:effectLst/>
                          <a:latin typeface="Times New Roman" panose="02020603050405020304" pitchFamily="18" charset="0"/>
                          <a:cs typeface="Times New Roman" panose="02020603050405020304" pitchFamily="18" charset="0"/>
                        </a:rPr>
                        <a:t>tạ</a:t>
                      </a:r>
                      <a:r>
                        <a:rPr lang="en-US" sz="1800" b="0" i="0" dirty="0">
                          <a:solidFill>
                            <a:srgbClr val="212529"/>
                          </a:solidFill>
                          <a:effectLst/>
                          <a:latin typeface="Times New Roman" panose="02020603050405020304" pitchFamily="18" charset="0"/>
                          <a:cs typeface="Times New Roman" panose="02020603050405020304" pitchFamily="18" charset="0"/>
                        </a:rPr>
                        <a:t>o </a:t>
                      </a:r>
                      <a:r>
                        <a:rPr lang="en-US" sz="1800" b="0" i="0" dirty="0" err="1">
                          <a:solidFill>
                            <a:srgbClr val="212529"/>
                          </a:solidFill>
                          <a:effectLst/>
                          <a:latin typeface="Times New Roman" panose="02020603050405020304" pitchFamily="18" charset="0"/>
                          <a:cs typeface="Times New Roman" panose="02020603050405020304" pitchFamily="18" charset="0"/>
                        </a:rPr>
                        <a:t>kháng</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thể</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bảo</a:t>
                      </a:r>
                      <a:r>
                        <a:rPr lang="en-US" sz="1800" b="0" i="0" dirty="0">
                          <a:solidFill>
                            <a:srgbClr val="212529"/>
                          </a:solidFill>
                          <a:effectLst/>
                          <a:latin typeface="Times New Roman" panose="02020603050405020304" pitchFamily="18" charset="0"/>
                          <a:cs typeface="Times New Roman" panose="02020603050405020304" pitchFamily="18" charset="0"/>
                        </a:rPr>
                        <a:t> </a:t>
                      </a:r>
                      <a:r>
                        <a:rPr lang="en-US" sz="1800" b="0" i="0" dirty="0" err="1">
                          <a:solidFill>
                            <a:srgbClr val="212529"/>
                          </a:solidFill>
                          <a:effectLst/>
                          <a:latin typeface="Times New Roman" panose="02020603050405020304" pitchFamily="18" charset="0"/>
                          <a:cs typeface="Times New Roman" panose="02020603050405020304" pitchFamily="18" charset="0"/>
                        </a:rPr>
                        <a:t>vệ</a:t>
                      </a:r>
                      <a:r>
                        <a:rPr lang="en-US" sz="18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6243092"/>
                  </a:ext>
                </a:extLst>
              </a:tr>
              <a:tr h="617220">
                <a:tc vMerge="1">
                  <a:txBody>
                    <a:bodyPr/>
                    <a:lstStyle/>
                    <a:p>
                      <a:endParaRPr lang="en-US"/>
                    </a:p>
                  </a:txBody>
                  <a:tcPr/>
                </a:tc>
                <a:tc>
                  <a:txBody>
                    <a:bodyPr/>
                    <a:lstStyle/>
                    <a:p>
                      <a:pPr algn="ctr"/>
                      <a:r>
                        <a:rPr lang="en-US" sz="1800">
                          <a:solidFill>
                            <a:schemeClr val="tx1"/>
                          </a:solidFill>
                          <a:latin typeface="Times New Roman" panose="02020603050405020304" pitchFamily="18" charset="0"/>
                          <a:cs typeface="Times New Roman" panose="02020603050405020304" pitchFamily="18" charset="0"/>
                        </a:rPr>
                        <a:t>Thanh quản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a:solidFill>
                            <a:schemeClr val="tx1"/>
                          </a:solidFill>
                          <a:latin typeface="Times New Roman" panose="02020603050405020304" pitchFamily="18" charset="0"/>
                          <a:cs typeface="Times New Roman" panose="02020603050405020304" pitchFamily="18" charset="0"/>
                        </a:rPr>
                        <a:t>- Có </a:t>
                      </a:r>
                      <a:r>
                        <a:rPr lang="en-US" sz="1800">
                          <a:solidFill>
                            <a:srgbClr val="FF0000"/>
                          </a:solidFill>
                          <a:latin typeface="Times New Roman" panose="02020603050405020304" pitchFamily="18" charset="0"/>
                          <a:cs typeface="Times New Roman" panose="02020603050405020304" pitchFamily="18" charset="0"/>
                        </a:rPr>
                        <a:t>nắp thanh quản</a:t>
                      </a:r>
                      <a:r>
                        <a:rPr lang="en-US" sz="180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Dẫn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khí</a:t>
                      </a:r>
                      <a:r>
                        <a:rPr lang="en-US" sz="1800" dirty="0">
                          <a:solidFill>
                            <a:schemeClr val="tx1"/>
                          </a:solidFill>
                          <a:latin typeface="Times New Roman" panose="02020603050405020304" pitchFamily="18" charset="0"/>
                          <a:cs typeface="Times New Roman" panose="02020603050405020304" pitchFamily="18" charset="0"/>
                        </a:rPr>
                        <a:t>; </a:t>
                      </a:r>
                      <a:r>
                        <a:rPr lang="vi-VN" sz="1800" b="0" i="0" dirty="0">
                          <a:solidFill>
                            <a:srgbClr val="212529"/>
                          </a:solidFill>
                          <a:effectLst/>
                          <a:latin typeface="Times New Roman" panose="02020603050405020304" pitchFamily="18" charset="0"/>
                          <a:cs typeface="Times New Roman" panose="02020603050405020304" pitchFamily="18" charset="0"/>
                        </a:rPr>
                        <a:t>phát âm, sưởi ấm không khí</a:t>
                      </a:r>
                      <a:r>
                        <a:rPr lang="en-US" sz="18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570394"/>
                  </a:ext>
                </a:extLst>
              </a:tr>
              <a:tr h="617220">
                <a:tc vMerge="1">
                  <a:txBody>
                    <a:bodyPr/>
                    <a:lstStyle/>
                    <a:p>
                      <a:endParaRPr lang="en-US"/>
                    </a:p>
                  </a:txBody>
                  <a:tcPr/>
                </a:tc>
                <a:tc>
                  <a:txBody>
                    <a:bodyPr/>
                    <a:lstStyle/>
                    <a:p>
                      <a:pPr algn="ctr"/>
                      <a:r>
                        <a:rPr lang="en-US" sz="1800">
                          <a:solidFill>
                            <a:schemeClr val="tx1"/>
                          </a:solidFill>
                          <a:latin typeface="Times New Roman" panose="02020603050405020304" pitchFamily="18" charset="0"/>
                          <a:cs typeface="Times New Roman" panose="02020603050405020304" pitchFamily="18" charset="0"/>
                        </a:rPr>
                        <a:t>Khí quản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a:solidFill>
                            <a:schemeClr val="tx1"/>
                          </a:solidFill>
                          <a:latin typeface="Times New Roman" panose="02020603050405020304" pitchFamily="18" charset="0"/>
                          <a:cs typeface="Times New Roman" panose="02020603050405020304" pitchFamily="18" charset="0"/>
                        </a:rPr>
                        <a:t>- Có lớp </a:t>
                      </a:r>
                      <a:r>
                        <a:rPr lang="en-US" sz="1800">
                          <a:solidFill>
                            <a:srgbClr val="FF0000"/>
                          </a:solidFill>
                          <a:latin typeface="Times New Roman" panose="02020603050405020304" pitchFamily="18" charset="0"/>
                          <a:cs typeface="Times New Roman" panose="02020603050405020304" pitchFamily="18" charset="0"/>
                        </a:rPr>
                        <a:t>niêm mạc tiết chất nhầy</a:t>
                      </a:r>
                      <a:r>
                        <a:rPr lang="en-US" sz="1800">
                          <a:solidFill>
                            <a:schemeClr val="tx1"/>
                          </a:solidFill>
                          <a:latin typeface="Times New Roman" panose="02020603050405020304" pitchFamily="18" charset="0"/>
                          <a:cs typeface="Times New Roman" panose="02020603050405020304" pitchFamily="18" charset="0"/>
                        </a:rPr>
                        <a:t> với nhiều </a:t>
                      </a:r>
                      <a:r>
                        <a:rPr lang="en-US" sz="1800">
                          <a:solidFill>
                            <a:srgbClr val="FF0000"/>
                          </a:solidFill>
                          <a:latin typeface="Times New Roman" panose="02020603050405020304" pitchFamily="18" charset="0"/>
                          <a:cs typeface="Times New Roman" panose="02020603050405020304" pitchFamily="18" charset="0"/>
                        </a:rPr>
                        <a:t>lông rung</a:t>
                      </a:r>
                      <a:r>
                        <a:rPr lang="en-US" sz="180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Dẫn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khí</a:t>
                      </a:r>
                      <a:r>
                        <a:rPr lang="en-US" sz="1800" dirty="0">
                          <a:solidFill>
                            <a:schemeClr val="tx1"/>
                          </a:solidFill>
                          <a:latin typeface="Times New Roman" panose="02020603050405020304" pitchFamily="18" charset="0"/>
                          <a:cs typeface="Times New Roman" panose="02020603050405020304" pitchFamily="18" charset="0"/>
                        </a:rPr>
                        <a:t>; </a:t>
                      </a:r>
                      <a:r>
                        <a:rPr lang="vi-VN" sz="1800" b="0" i="0" dirty="0">
                          <a:solidFill>
                            <a:srgbClr val="212529"/>
                          </a:solidFill>
                          <a:effectLst/>
                          <a:latin typeface="Times New Roman" panose="02020603050405020304" pitchFamily="18" charset="0"/>
                          <a:cs typeface="Times New Roman" panose="02020603050405020304" pitchFamily="18" charset="0"/>
                        </a:rPr>
                        <a:t>điều hoà lưu lượng khí vào phổi</a:t>
                      </a:r>
                      <a:r>
                        <a:rPr lang="en-US" sz="18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5115447"/>
                  </a:ext>
                </a:extLst>
              </a:tr>
              <a:tr h="617220">
                <a:tc vMerge="1">
                  <a:txBody>
                    <a:bodyPr/>
                    <a:lstStyle/>
                    <a:p>
                      <a:endParaRPr lang="en-US"/>
                    </a:p>
                  </a:txBody>
                  <a:tcPr/>
                </a:tc>
                <a:tc>
                  <a:txBody>
                    <a:bodyPr/>
                    <a:lstStyle/>
                    <a:p>
                      <a:pPr algn="ctr"/>
                      <a:r>
                        <a:rPr lang="en-US" sz="1800" dirty="0" err="1">
                          <a:solidFill>
                            <a:schemeClr val="tx1"/>
                          </a:solidFill>
                          <a:latin typeface="Times New Roman" panose="02020603050405020304" pitchFamily="18" charset="0"/>
                          <a:cs typeface="Times New Roman" panose="02020603050405020304" pitchFamily="18" charset="0"/>
                        </a:rPr>
                        <a:t>Phế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quản</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a:solidFill>
                            <a:schemeClr val="tx1"/>
                          </a:solidFill>
                          <a:latin typeface="Times New Roman" panose="02020603050405020304" pitchFamily="18" charset="0"/>
                          <a:cs typeface="Times New Roman" panose="02020603050405020304" pitchFamily="18" charset="0"/>
                        </a:rPr>
                        <a:t>- Cấu tạo bởi các vòng sụn.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Dẫn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khí</a:t>
                      </a:r>
                      <a:r>
                        <a:rPr lang="en-US" sz="18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4209280"/>
                  </a:ext>
                </a:extLst>
              </a:tr>
              <a:tr h="891540">
                <a:tc gridSpan="2">
                  <a:txBody>
                    <a:bodyPr/>
                    <a:lstStyle/>
                    <a:p>
                      <a:pPr algn="ctr"/>
                      <a:r>
                        <a:rPr lang="vi-VN" sz="1800" dirty="0">
                          <a:solidFill>
                            <a:schemeClr val="tx1"/>
                          </a:solidFill>
                          <a:latin typeface="Times New Roman" panose="02020603050405020304" pitchFamily="18" charset="0"/>
                          <a:cs typeface="Times New Roman" panose="02020603050405020304" pitchFamily="18" charset="0"/>
                        </a:rPr>
                        <a:t>P</a:t>
                      </a:r>
                      <a:r>
                        <a:rPr lang="en-US" sz="1800" dirty="0" err="1">
                          <a:solidFill>
                            <a:schemeClr val="tx1"/>
                          </a:solidFill>
                          <a:latin typeface="Times New Roman" panose="02020603050405020304" pitchFamily="18" charset="0"/>
                          <a:cs typeface="Times New Roman" panose="02020603050405020304" pitchFamily="18" charset="0"/>
                        </a:rPr>
                        <a:t>hổi</a:t>
                      </a:r>
                      <a:r>
                        <a:rPr lang="vi-VN" sz="1800" dirty="0">
                          <a:solidFill>
                            <a:schemeClr val="tx1"/>
                          </a:solidFill>
                          <a:latin typeface="Times New Roman" panose="02020603050405020304" pitchFamily="18" charset="0"/>
                          <a:cs typeface="Times New Roman" panose="02020603050405020304" pitchFamily="18" charset="0"/>
                        </a:rPr>
                        <a:t> và Phế nang</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just"/>
                      <a:r>
                        <a:rPr lang="en-US" sz="1800">
                          <a:solidFill>
                            <a:schemeClr val="tx1"/>
                          </a:solidFill>
                          <a:latin typeface="Times New Roman" panose="02020603050405020304" pitchFamily="18" charset="0"/>
                          <a:cs typeface="Times New Roman" panose="02020603050405020304" pitchFamily="18" charset="0"/>
                        </a:rPr>
                        <a:t>- Phổi trái có 2 thùy, phổi phải có 3 thùy; Có 700 – 800 triệu phế nang.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Trao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đổi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khí</a:t>
                      </a:r>
                      <a:r>
                        <a:rPr lang="en-US" sz="18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9203874"/>
                  </a:ext>
                </a:extLst>
              </a:tr>
            </a:tbl>
          </a:graphicData>
        </a:graphic>
      </p:graphicFrame>
      <p:sp>
        <p:nvSpPr>
          <p:cNvPr id="2" name="TextBox 1">
            <a:extLst>
              <a:ext uri="{FF2B5EF4-FFF2-40B4-BE49-F238E27FC236}">
                <a16:creationId xmlns:a16="http://schemas.microsoft.com/office/drawing/2014/main" id="{8C95494D-CEB0-9468-485B-751BED221699}"/>
              </a:ext>
            </a:extLst>
          </p:cNvPr>
          <p:cNvSpPr txBox="1"/>
          <p:nvPr/>
        </p:nvSpPr>
        <p:spPr>
          <a:xfrm>
            <a:off x="2315066" y="64785"/>
            <a:ext cx="4978100" cy="415498"/>
          </a:xfrm>
          <a:custGeom>
            <a:avLst/>
            <a:gdLst>
              <a:gd name="csX0" fmla="*/ 0 w 4978100"/>
              <a:gd name="csY0" fmla="*/ 0 h 415498"/>
              <a:gd name="csX1" fmla="*/ 503341 w 4978100"/>
              <a:gd name="csY1" fmla="*/ 0 h 415498"/>
              <a:gd name="csX2" fmla="*/ 956901 w 4978100"/>
              <a:gd name="csY2" fmla="*/ 0 h 415498"/>
              <a:gd name="csX3" fmla="*/ 1510023 w 4978100"/>
              <a:gd name="csY3" fmla="*/ 0 h 415498"/>
              <a:gd name="csX4" fmla="*/ 1913802 w 4978100"/>
              <a:gd name="csY4" fmla="*/ 0 h 415498"/>
              <a:gd name="csX5" fmla="*/ 2466924 w 4978100"/>
              <a:gd name="csY5" fmla="*/ 0 h 415498"/>
              <a:gd name="csX6" fmla="*/ 2970266 w 4978100"/>
              <a:gd name="csY6" fmla="*/ 0 h 415498"/>
              <a:gd name="csX7" fmla="*/ 3374045 w 4978100"/>
              <a:gd name="csY7" fmla="*/ 0 h 415498"/>
              <a:gd name="csX8" fmla="*/ 3927167 w 4978100"/>
              <a:gd name="csY8" fmla="*/ 0 h 415498"/>
              <a:gd name="csX9" fmla="*/ 4978100 w 4978100"/>
              <a:gd name="csY9" fmla="*/ 0 h 415498"/>
              <a:gd name="csX10" fmla="*/ 4978100 w 4978100"/>
              <a:gd name="csY10" fmla="*/ 415498 h 415498"/>
              <a:gd name="csX11" fmla="*/ 4524540 w 4978100"/>
              <a:gd name="csY11" fmla="*/ 415498 h 415498"/>
              <a:gd name="csX12" fmla="*/ 3971417 w 4978100"/>
              <a:gd name="csY12" fmla="*/ 415498 h 415498"/>
              <a:gd name="csX13" fmla="*/ 3468076 w 4978100"/>
              <a:gd name="csY13" fmla="*/ 415498 h 415498"/>
              <a:gd name="csX14" fmla="*/ 2815391 w 4978100"/>
              <a:gd name="csY14" fmla="*/ 415498 h 415498"/>
              <a:gd name="csX15" fmla="*/ 2262269 w 4978100"/>
              <a:gd name="csY15" fmla="*/ 415498 h 415498"/>
              <a:gd name="csX16" fmla="*/ 1709147 w 4978100"/>
              <a:gd name="csY16" fmla="*/ 415498 h 415498"/>
              <a:gd name="csX17" fmla="*/ 1305368 w 4978100"/>
              <a:gd name="csY17" fmla="*/ 415498 h 415498"/>
              <a:gd name="csX18" fmla="*/ 901588 w 4978100"/>
              <a:gd name="csY18" fmla="*/ 415498 h 415498"/>
              <a:gd name="csX19" fmla="*/ 0 w 4978100"/>
              <a:gd name="csY19" fmla="*/ 415498 h 415498"/>
              <a:gd name="csX20" fmla="*/ 0 w 4978100"/>
              <a:gd name="csY20" fmla="*/ 0 h 4154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978100" h="415498" extrusionOk="0">
                <a:moveTo>
                  <a:pt x="0" y="0"/>
                </a:moveTo>
                <a:cubicBezTo>
                  <a:pt x="64782" y="-12526"/>
                  <a:pt x="289710" y="2020"/>
                  <a:pt x="503341" y="0"/>
                </a:cubicBezTo>
                <a:cubicBezTo>
                  <a:pt x="715821" y="4641"/>
                  <a:pt x="772378" y="-13898"/>
                  <a:pt x="956901" y="0"/>
                </a:cubicBezTo>
                <a:cubicBezTo>
                  <a:pt x="1188502" y="7307"/>
                  <a:pt x="1263765" y="12479"/>
                  <a:pt x="1510023" y="0"/>
                </a:cubicBezTo>
                <a:cubicBezTo>
                  <a:pt x="1716037" y="22659"/>
                  <a:pt x="1844557" y="-4640"/>
                  <a:pt x="1913802" y="0"/>
                </a:cubicBezTo>
                <a:cubicBezTo>
                  <a:pt x="1994018" y="43673"/>
                  <a:pt x="2341524" y="32805"/>
                  <a:pt x="2466924" y="0"/>
                </a:cubicBezTo>
                <a:cubicBezTo>
                  <a:pt x="2617431" y="-2479"/>
                  <a:pt x="2722486" y="28054"/>
                  <a:pt x="2970266" y="0"/>
                </a:cubicBezTo>
                <a:cubicBezTo>
                  <a:pt x="3218390" y="-10772"/>
                  <a:pt x="3229204" y="7989"/>
                  <a:pt x="3374045" y="0"/>
                </a:cubicBezTo>
                <a:cubicBezTo>
                  <a:pt x="3560019" y="-29175"/>
                  <a:pt x="3731813" y="-31010"/>
                  <a:pt x="3927167" y="0"/>
                </a:cubicBezTo>
                <a:cubicBezTo>
                  <a:pt x="4124082" y="-32003"/>
                  <a:pt x="4727431" y="65723"/>
                  <a:pt x="4978100" y="0"/>
                </a:cubicBezTo>
                <a:cubicBezTo>
                  <a:pt x="4971690" y="170024"/>
                  <a:pt x="4972413" y="230935"/>
                  <a:pt x="4978100" y="415498"/>
                </a:cubicBezTo>
                <a:cubicBezTo>
                  <a:pt x="4843794" y="393570"/>
                  <a:pt x="4591742" y="415130"/>
                  <a:pt x="4524540" y="415498"/>
                </a:cubicBezTo>
                <a:cubicBezTo>
                  <a:pt x="4385332" y="460557"/>
                  <a:pt x="4134199" y="415382"/>
                  <a:pt x="3971417" y="415498"/>
                </a:cubicBezTo>
                <a:cubicBezTo>
                  <a:pt x="3821048" y="419837"/>
                  <a:pt x="3707058" y="371607"/>
                  <a:pt x="3468076" y="415498"/>
                </a:cubicBezTo>
                <a:cubicBezTo>
                  <a:pt x="3253349" y="462422"/>
                  <a:pt x="3019906" y="409878"/>
                  <a:pt x="2815391" y="415498"/>
                </a:cubicBezTo>
                <a:cubicBezTo>
                  <a:pt x="2562456" y="411201"/>
                  <a:pt x="2450742" y="378144"/>
                  <a:pt x="2262269" y="415498"/>
                </a:cubicBezTo>
                <a:cubicBezTo>
                  <a:pt x="2067000" y="453569"/>
                  <a:pt x="1816363" y="400859"/>
                  <a:pt x="1709147" y="415498"/>
                </a:cubicBezTo>
                <a:cubicBezTo>
                  <a:pt x="1581125" y="394982"/>
                  <a:pt x="1444415" y="402850"/>
                  <a:pt x="1305368" y="415498"/>
                </a:cubicBezTo>
                <a:cubicBezTo>
                  <a:pt x="1158884" y="437380"/>
                  <a:pt x="1054323" y="412324"/>
                  <a:pt x="901588" y="415498"/>
                </a:cubicBezTo>
                <a:cubicBezTo>
                  <a:pt x="850155" y="387924"/>
                  <a:pt x="195418" y="477085"/>
                  <a:pt x="0" y="415498"/>
                </a:cubicBezTo>
                <a:cubicBezTo>
                  <a:pt x="37192" y="304372"/>
                  <a:pt x="2642" y="135728"/>
                  <a:pt x="0" y="0"/>
                </a:cubicBezTo>
                <a:close/>
              </a:path>
            </a:pathLst>
          </a:custGeom>
          <a:noFill/>
          <a:ln w="38100">
            <a:solidFill>
              <a:srgbClr val="FF0000"/>
            </a:solidFill>
            <a:extLst>
              <a:ext uri="{C807C97D-BFC1-408E-A445-0C87EB9F89A2}">
                <ask:lineSketchStyleProps xmlns:ask="http://schemas.microsoft.com/office/drawing/2018/sketchyshapes" sd="559668610">
                  <a:custGeom>
                    <a:avLst/>
                    <a:gdLst>
                      <a:gd name="connsiteX0" fmla="*/ 0 w 4978100"/>
                      <a:gd name="connsiteY0" fmla="*/ 0 h 415498"/>
                      <a:gd name="connsiteX1" fmla="*/ 503341 w 4978100"/>
                      <a:gd name="connsiteY1" fmla="*/ 0 h 415498"/>
                      <a:gd name="connsiteX2" fmla="*/ 956901 w 4978100"/>
                      <a:gd name="connsiteY2" fmla="*/ 0 h 415498"/>
                      <a:gd name="connsiteX3" fmla="*/ 1510023 w 4978100"/>
                      <a:gd name="connsiteY3" fmla="*/ 0 h 415498"/>
                      <a:gd name="connsiteX4" fmla="*/ 1913802 w 4978100"/>
                      <a:gd name="connsiteY4" fmla="*/ 0 h 415498"/>
                      <a:gd name="connsiteX5" fmla="*/ 2466924 w 4978100"/>
                      <a:gd name="connsiteY5" fmla="*/ 0 h 415498"/>
                      <a:gd name="connsiteX6" fmla="*/ 2970266 w 4978100"/>
                      <a:gd name="connsiteY6" fmla="*/ 0 h 415498"/>
                      <a:gd name="connsiteX7" fmla="*/ 3374045 w 4978100"/>
                      <a:gd name="connsiteY7" fmla="*/ 0 h 415498"/>
                      <a:gd name="connsiteX8" fmla="*/ 3927167 w 4978100"/>
                      <a:gd name="connsiteY8" fmla="*/ 0 h 415498"/>
                      <a:gd name="connsiteX9" fmla="*/ 4978100 w 4978100"/>
                      <a:gd name="connsiteY9" fmla="*/ 0 h 415498"/>
                      <a:gd name="connsiteX10" fmla="*/ 4978100 w 4978100"/>
                      <a:gd name="connsiteY10" fmla="*/ 415498 h 415498"/>
                      <a:gd name="connsiteX11" fmla="*/ 4524540 w 4978100"/>
                      <a:gd name="connsiteY11" fmla="*/ 415498 h 415498"/>
                      <a:gd name="connsiteX12" fmla="*/ 3971417 w 4978100"/>
                      <a:gd name="connsiteY12" fmla="*/ 415498 h 415498"/>
                      <a:gd name="connsiteX13" fmla="*/ 3468076 w 4978100"/>
                      <a:gd name="connsiteY13" fmla="*/ 415498 h 415498"/>
                      <a:gd name="connsiteX14" fmla="*/ 2815391 w 4978100"/>
                      <a:gd name="connsiteY14" fmla="*/ 415498 h 415498"/>
                      <a:gd name="connsiteX15" fmla="*/ 2262269 w 4978100"/>
                      <a:gd name="connsiteY15" fmla="*/ 415498 h 415498"/>
                      <a:gd name="connsiteX16" fmla="*/ 1709147 w 4978100"/>
                      <a:gd name="connsiteY16" fmla="*/ 415498 h 415498"/>
                      <a:gd name="connsiteX17" fmla="*/ 1305368 w 4978100"/>
                      <a:gd name="connsiteY17" fmla="*/ 415498 h 415498"/>
                      <a:gd name="connsiteX18" fmla="*/ 901588 w 4978100"/>
                      <a:gd name="connsiteY18" fmla="*/ 415498 h 415498"/>
                      <a:gd name="connsiteX19" fmla="*/ 0 w 4978100"/>
                      <a:gd name="connsiteY19" fmla="*/ 415498 h 415498"/>
                      <a:gd name="connsiteX20" fmla="*/ 0 w 4978100"/>
                      <a:gd name="connsiteY2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78100" h="415498" extrusionOk="0">
                        <a:moveTo>
                          <a:pt x="0" y="0"/>
                        </a:moveTo>
                        <a:cubicBezTo>
                          <a:pt x="94595" y="-8915"/>
                          <a:pt x="292053" y="-10381"/>
                          <a:pt x="503341" y="0"/>
                        </a:cubicBezTo>
                        <a:cubicBezTo>
                          <a:pt x="714867" y="9511"/>
                          <a:pt x="775119" y="-9284"/>
                          <a:pt x="956901" y="0"/>
                        </a:cubicBezTo>
                        <a:cubicBezTo>
                          <a:pt x="1161283" y="6781"/>
                          <a:pt x="1286380" y="6337"/>
                          <a:pt x="1510023" y="0"/>
                        </a:cubicBezTo>
                        <a:cubicBezTo>
                          <a:pt x="1714736" y="11330"/>
                          <a:pt x="1839367" y="-7385"/>
                          <a:pt x="1913802" y="0"/>
                        </a:cubicBezTo>
                        <a:cubicBezTo>
                          <a:pt x="2003912" y="19624"/>
                          <a:pt x="2353005" y="7896"/>
                          <a:pt x="2466924" y="0"/>
                        </a:cubicBezTo>
                        <a:cubicBezTo>
                          <a:pt x="2605972" y="-2428"/>
                          <a:pt x="2724585" y="23141"/>
                          <a:pt x="2970266" y="0"/>
                        </a:cubicBezTo>
                        <a:cubicBezTo>
                          <a:pt x="3212491" y="-11688"/>
                          <a:pt x="3233181" y="7824"/>
                          <a:pt x="3374045" y="0"/>
                        </a:cubicBezTo>
                        <a:cubicBezTo>
                          <a:pt x="3524376" y="-14466"/>
                          <a:pt x="3735949" y="-29477"/>
                          <a:pt x="3927167" y="0"/>
                        </a:cubicBezTo>
                        <a:cubicBezTo>
                          <a:pt x="4106344" y="-11467"/>
                          <a:pt x="4720327" y="9309"/>
                          <a:pt x="4978100" y="0"/>
                        </a:cubicBezTo>
                        <a:cubicBezTo>
                          <a:pt x="4964526" y="175890"/>
                          <a:pt x="4976126" y="233599"/>
                          <a:pt x="4978100" y="415498"/>
                        </a:cubicBezTo>
                        <a:cubicBezTo>
                          <a:pt x="4854897" y="402088"/>
                          <a:pt x="4605497" y="408609"/>
                          <a:pt x="4524540" y="415498"/>
                        </a:cubicBezTo>
                        <a:cubicBezTo>
                          <a:pt x="4405652" y="445074"/>
                          <a:pt x="4118859" y="427599"/>
                          <a:pt x="3971417" y="415498"/>
                        </a:cubicBezTo>
                        <a:cubicBezTo>
                          <a:pt x="3824743" y="412161"/>
                          <a:pt x="3705760" y="383406"/>
                          <a:pt x="3468076" y="415498"/>
                        </a:cubicBezTo>
                        <a:cubicBezTo>
                          <a:pt x="3244891" y="450659"/>
                          <a:pt x="3063219" y="419885"/>
                          <a:pt x="2815391" y="415498"/>
                        </a:cubicBezTo>
                        <a:cubicBezTo>
                          <a:pt x="2550968" y="407771"/>
                          <a:pt x="2440024" y="403668"/>
                          <a:pt x="2262269" y="415498"/>
                        </a:cubicBezTo>
                        <a:cubicBezTo>
                          <a:pt x="2074164" y="441657"/>
                          <a:pt x="1830835" y="423020"/>
                          <a:pt x="1709147" y="415498"/>
                        </a:cubicBezTo>
                        <a:cubicBezTo>
                          <a:pt x="1584137" y="401768"/>
                          <a:pt x="1470128" y="403509"/>
                          <a:pt x="1305368" y="415498"/>
                        </a:cubicBezTo>
                        <a:cubicBezTo>
                          <a:pt x="1147138" y="433135"/>
                          <a:pt x="1034682" y="405569"/>
                          <a:pt x="901588" y="415498"/>
                        </a:cubicBezTo>
                        <a:cubicBezTo>
                          <a:pt x="806200" y="412354"/>
                          <a:pt x="201611" y="460312"/>
                          <a:pt x="0" y="415498"/>
                        </a:cubicBezTo>
                        <a:cubicBezTo>
                          <a:pt x="33031" y="297918"/>
                          <a:pt x="11338" y="131078"/>
                          <a:pt x="0" y="0"/>
                        </a:cubicBezTo>
                        <a:close/>
                      </a:path>
                    </a:pathLst>
                  </a:custGeom>
                  <ask:type>
                    <ask:lineSketchFreehand/>
                  </ask:type>
                </ask:lineSketchStyleProps>
              </a:ext>
            </a:extLst>
          </a:ln>
        </p:spPr>
        <p:txBody>
          <a:bodyPr wrap="square" rtlCol="0">
            <a:spAutoFit/>
          </a:bodyPr>
          <a:lstStyle/>
          <a:p>
            <a:pPr algn="ctr" defTabSz="457086">
              <a:buClrTx/>
            </a:pPr>
            <a:r>
              <a:rPr lang="en-US" sz="2100" b="1" kern="1200" dirty="0" err="1">
                <a:solidFill>
                  <a:prstClr val="black"/>
                </a:solidFill>
                <a:latin typeface="Times New Roman" panose="02020603050405020304" pitchFamily="18" charset="0"/>
                <a:ea typeface="+mn-ea"/>
                <a:cs typeface="Times New Roman" panose="02020603050405020304" pitchFamily="18" charset="0"/>
              </a:rPr>
              <a:t>Thảo</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luận</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nhóm</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và</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hoàn</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tất</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bảng</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sz="2100" b="1" kern="1200" dirty="0" err="1">
                <a:solidFill>
                  <a:prstClr val="black"/>
                </a:solidFill>
                <a:latin typeface="Times New Roman" panose="02020603050405020304" pitchFamily="18" charset="0"/>
                <a:ea typeface="+mn-ea"/>
                <a:cs typeface="Times New Roman" panose="02020603050405020304" pitchFamily="18" charset="0"/>
              </a:rPr>
              <a:t>sau</a:t>
            </a:r>
            <a:r>
              <a:rPr lang="en-US" sz="2100" b="1"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E47CC589-B557-68DD-D981-2569EA378862}"/>
              </a:ext>
            </a:extLst>
          </p:cNvPr>
          <p:cNvSpPr txBox="1"/>
          <p:nvPr/>
        </p:nvSpPr>
        <p:spPr>
          <a:xfrm>
            <a:off x="6128894" y="1081986"/>
            <a:ext cx="2857500" cy="646331"/>
          </a:xfrm>
          <a:prstGeom prst="rect">
            <a:avLst/>
          </a:prstGeom>
          <a:solidFill>
            <a:schemeClr val="bg1"/>
          </a:solidFill>
        </p:spPr>
        <p:txBody>
          <a:bodyPr wrap="square" rtlCol="0">
            <a:spAutoFit/>
          </a:bodyPr>
          <a:lstStyle/>
          <a:p>
            <a:pPr defTabSz="457086">
              <a:buClrTx/>
            </a:pPr>
            <a:endParaRPr lang="en-US" sz="3600" kern="1200">
              <a:solidFill>
                <a:prstClr val="black"/>
              </a:solidFill>
              <a:latin typeface="Calibri"/>
              <a:ea typeface="+mn-ea"/>
              <a:cs typeface="+mn-cs"/>
            </a:endParaRPr>
          </a:p>
        </p:txBody>
      </p:sp>
      <p:sp>
        <p:nvSpPr>
          <p:cNvPr id="5" name="TextBox 4">
            <a:extLst>
              <a:ext uri="{FF2B5EF4-FFF2-40B4-BE49-F238E27FC236}">
                <a16:creationId xmlns:a16="http://schemas.microsoft.com/office/drawing/2014/main" id="{0A020AF9-0208-DB2C-F744-4354D9187066}"/>
              </a:ext>
            </a:extLst>
          </p:cNvPr>
          <p:cNvSpPr txBox="1"/>
          <p:nvPr/>
        </p:nvSpPr>
        <p:spPr>
          <a:xfrm>
            <a:off x="6115050" y="1832648"/>
            <a:ext cx="2857500" cy="507831"/>
          </a:xfrm>
          <a:prstGeom prst="rect">
            <a:avLst/>
          </a:prstGeom>
          <a:solidFill>
            <a:schemeClr val="bg1"/>
          </a:solidFill>
        </p:spPr>
        <p:txBody>
          <a:bodyPr wrap="square" rtlCol="0">
            <a:spAutoFit/>
          </a:bodyPr>
          <a:lstStyle/>
          <a:p>
            <a:pPr defTabSz="457086">
              <a:buClrTx/>
            </a:pPr>
            <a:endParaRPr lang="en-US" sz="2700" kern="120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2862FB8F-C01B-CE36-6122-D042AA34EC9D}"/>
              </a:ext>
            </a:extLst>
          </p:cNvPr>
          <p:cNvSpPr txBox="1"/>
          <p:nvPr/>
        </p:nvSpPr>
        <p:spPr>
          <a:xfrm>
            <a:off x="6115050" y="2414716"/>
            <a:ext cx="2857500" cy="553998"/>
          </a:xfrm>
          <a:prstGeom prst="rect">
            <a:avLst/>
          </a:prstGeom>
          <a:solidFill>
            <a:schemeClr val="bg1"/>
          </a:solidFill>
        </p:spPr>
        <p:txBody>
          <a:bodyPr wrap="square" rtlCol="0">
            <a:spAutoFit/>
          </a:bodyPr>
          <a:lstStyle/>
          <a:p>
            <a:pPr defTabSz="457086">
              <a:buClrTx/>
            </a:pPr>
            <a:endParaRPr lang="en-US" sz="3000" kern="1200">
              <a:solidFill>
                <a:prstClr val="black"/>
              </a:solidFill>
              <a:latin typeface="Calibri"/>
              <a:ea typeface="+mn-ea"/>
              <a:cs typeface="+mn-cs"/>
            </a:endParaRPr>
          </a:p>
        </p:txBody>
      </p:sp>
      <p:sp>
        <p:nvSpPr>
          <p:cNvPr id="8" name="TextBox 7">
            <a:extLst>
              <a:ext uri="{FF2B5EF4-FFF2-40B4-BE49-F238E27FC236}">
                <a16:creationId xmlns:a16="http://schemas.microsoft.com/office/drawing/2014/main" id="{2E59D274-B752-4DEF-94DE-AF1F7C9E8B75}"/>
              </a:ext>
            </a:extLst>
          </p:cNvPr>
          <p:cNvSpPr txBox="1"/>
          <p:nvPr/>
        </p:nvSpPr>
        <p:spPr>
          <a:xfrm>
            <a:off x="6115050" y="3062061"/>
            <a:ext cx="2857500" cy="553998"/>
          </a:xfrm>
          <a:prstGeom prst="rect">
            <a:avLst/>
          </a:prstGeom>
          <a:solidFill>
            <a:schemeClr val="bg1"/>
          </a:solidFill>
        </p:spPr>
        <p:txBody>
          <a:bodyPr wrap="square" rtlCol="0">
            <a:spAutoFit/>
          </a:bodyPr>
          <a:lstStyle/>
          <a:p>
            <a:pPr defTabSz="457086">
              <a:buClrTx/>
            </a:pPr>
            <a:endParaRPr lang="en-US" sz="3000" kern="1200">
              <a:solidFill>
                <a:prstClr val="black"/>
              </a:solidFill>
              <a:latin typeface="Calibri"/>
              <a:ea typeface="+mn-ea"/>
              <a:cs typeface="+mn-cs"/>
            </a:endParaRPr>
          </a:p>
        </p:txBody>
      </p:sp>
      <p:sp>
        <p:nvSpPr>
          <p:cNvPr id="9" name="TextBox 8">
            <a:extLst>
              <a:ext uri="{FF2B5EF4-FFF2-40B4-BE49-F238E27FC236}">
                <a16:creationId xmlns:a16="http://schemas.microsoft.com/office/drawing/2014/main" id="{D7C842A4-7B1A-C37B-D7B2-97A8C0399256}"/>
              </a:ext>
            </a:extLst>
          </p:cNvPr>
          <p:cNvSpPr txBox="1"/>
          <p:nvPr/>
        </p:nvSpPr>
        <p:spPr>
          <a:xfrm>
            <a:off x="6115050" y="3667162"/>
            <a:ext cx="2857500" cy="553998"/>
          </a:xfrm>
          <a:prstGeom prst="rect">
            <a:avLst/>
          </a:prstGeom>
          <a:solidFill>
            <a:schemeClr val="bg1"/>
          </a:solidFill>
        </p:spPr>
        <p:txBody>
          <a:bodyPr wrap="square" rtlCol="0">
            <a:spAutoFit/>
          </a:bodyPr>
          <a:lstStyle/>
          <a:p>
            <a:pPr defTabSz="457086">
              <a:buClrTx/>
            </a:pPr>
            <a:endParaRPr lang="en-US" sz="3000" kern="1200">
              <a:solidFill>
                <a:prstClr val="black"/>
              </a:solidFill>
              <a:latin typeface="Calibri"/>
              <a:ea typeface="+mn-ea"/>
              <a:cs typeface="+mn-cs"/>
            </a:endParaRPr>
          </a:p>
        </p:txBody>
      </p:sp>
      <p:sp>
        <p:nvSpPr>
          <p:cNvPr id="10" name="TextBox 9">
            <a:extLst>
              <a:ext uri="{FF2B5EF4-FFF2-40B4-BE49-F238E27FC236}">
                <a16:creationId xmlns:a16="http://schemas.microsoft.com/office/drawing/2014/main" id="{14CC76B5-6B19-7204-4357-AF51623892B0}"/>
              </a:ext>
            </a:extLst>
          </p:cNvPr>
          <p:cNvSpPr txBox="1"/>
          <p:nvPr/>
        </p:nvSpPr>
        <p:spPr>
          <a:xfrm>
            <a:off x="6115050" y="4524717"/>
            <a:ext cx="2857500" cy="553998"/>
          </a:xfrm>
          <a:prstGeom prst="rect">
            <a:avLst/>
          </a:prstGeom>
          <a:solidFill>
            <a:schemeClr val="bg1"/>
          </a:solidFill>
        </p:spPr>
        <p:txBody>
          <a:bodyPr wrap="square" rtlCol="0">
            <a:spAutoFit/>
          </a:bodyPr>
          <a:lstStyle/>
          <a:p>
            <a:pPr defTabSz="457086">
              <a:buClrTx/>
            </a:pPr>
            <a:endParaRPr lang="en-US" sz="3000" kern="1200">
              <a:solidFill>
                <a:prstClr val="black"/>
              </a:solidFill>
              <a:latin typeface="Calibri"/>
              <a:ea typeface="+mn-ea"/>
              <a:cs typeface="+mn-cs"/>
            </a:endParaRPr>
          </a:p>
        </p:txBody>
      </p:sp>
    </p:spTree>
    <p:extLst>
      <p:ext uri="{BB962C8B-B14F-4D97-AF65-F5344CB8AC3E}">
        <p14:creationId xmlns:p14="http://schemas.microsoft.com/office/powerpoint/2010/main" val="3737077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B"/>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404B5B06-978D-35BE-5AD8-DC39EBA7A81B}"/>
              </a:ext>
            </a:extLst>
          </p:cNvPr>
          <p:cNvGrpSpPr/>
          <p:nvPr/>
        </p:nvGrpSpPr>
        <p:grpSpPr>
          <a:xfrm>
            <a:off x="3024417" y="-24820"/>
            <a:ext cx="3852117" cy="5168320"/>
            <a:chOff x="4497630" y="-33986"/>
            <a:chExt cx="8487077" cy="6891093"/>
          </a:xfrm>
        </p:grpSpPr>
        <p:pic>
          <p:nvPicPr>
            <p:cNvPr id="15" name="Picture 14">
              <a:extLst>
                <a:ext uri="{FF2B5EF4-FFF2-40B4-BE49-F238E27FC236}">
                  <a16:creationId xmlns:a16="http://schemas.microsoft.com/office/drawing/2014/main" id="{0DA56CC9-4FE0-B65A-D744-025C8222C26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Layer>
                  </a14:imgProps>
                </a:ext>
              </a:extLst>
            </a:blip>
            <a:srcRect b="5298"/>
            <a:stretch/>
          </p:blipFill>
          <p:spPr>
            <a:xfrm>
              <a:off x="6269179" y="893"/>
              <a:ext cx="5534388" cy="6856214"/>
            </a:xfrm>
            <a:prstGeom prst="rect">
              <a:avLst/>
            </a:prstGeom>
          </p:spPr>
        </p:pic>
        <p:sp>
          <p:nvSpPr>
            <p:cNvPr id="11" name="TextBox 10">
              <a:extLst>
                <a:ext uri="{FF2B5EF4-FFF2-40B4-BE49-F238E27FC236}">
                  <a16:creationId xmlns:a16="http://schemas.microsoft.com/office/drawing/2014/main" id="{12A232ED-42A7-B4DA-D1A0-B5B5AFD31D9A}"/>
                </a:ext>
              </a:extLst>
            </p:cNvPr>
            <p:cNvSpPr txBox="1"/>
            <p:nvPr/>
          </p:nvSpPr>
          <p:spPr>
            <a:xfrm>
              <a:off x="9627693" y="-33986"/>
              <a:ext cx="2306359" cy="492272"/>
            </a:xfrm>
            <a:prstGeom prst="rect">
              <a:avLst/>
            </a:prstGeom>
            <a:noFill/>
          </p:spPr>
          <p:txBody>
            <a:bodyPr wrap="none" rtlCol="0">
              <a:spAutoFit/>
            </a:bodyPr>
            <a:lstStyle/>
            <a:p>
              <a:pPr defTabSz="457086">
                <a:buClrTx/>
              </a:pPr>
              <a:r>
                <a:rPr lang="en-US" sz="1799" kern="1200">
                  <a:solidFill>
                    <a:prstClr val="black"/>
                  </a:solidFill>
                  <a:latin typeface="Calibri"/>
                  <a:ea typeface="+mn-ea"/>
                  <a:cs typeface="+mn-cs"/>
                </a:rPr>
                <a:t>Không khí đi vào</a:t>
              </a:r>
            </a:p>
          </p:txBody>
        </p:sp>
        <p:sp>
          <p:nvSpPr>
            <p:cNvPr id="13" name="TextBox 12">
              <a:extLst>
                <a:ext uri="{FF2B5EF4-FFF2-40B4-BE49-F238E27FC236}">
                  <a16:creationId xmlns:a16="http://schemas.microsoft.com/office/drawing/2014/main" id="{4A46EDAF-B1E7-CCA9-58B4-B341C8D3844F}"/>
                </a:ext>
              </a:extLst>
            </p:cNvPr>
            <p:cNvSpPr txBox="1"/>
            <p:nvPr/>
          </p:nvSpPr>
          <p:spPr>
            <a:xfrm>
              <a:off x="4497630" y="-25025"/>
              <a:ext cx="2110065" cy="492272"/>
            </a:xfrm>
            <a:prstGeom prst="rect">
              <a:avLst/>
            </a:prstGeom>
            <a:noFill/>
          </p:spPr>
          <p:txBody>
            <a:bodyPr wrap="none" rtlCol="0">
              <a:spAutoFit/>
            </a:bodyPr>
            <a:lstStyle/>
            <a:p>
              <a:pPr defTabSz="457086">
                <a:buClrTx/>
              </a:pPr>
              <a:r>
                <a:rPr lang="en-US" sz="1799" kern="1200" dirty="0" err="1">
                  <a:solidFill>
                    <a:prstClr val="black"/>
                  </a:solidFill>
                  <a:latin typeface="Calibri"/>
                  <a:ea typeface="+mn-ea"/>
                  <a:cs typeface="+mn-cs"/>
                </a:rPr>
                <a:t>Không</a:t>
              </a:r>
              <a:r>
                <a:rPr lang="en-US" sz="1799" kern="1200" dirty="0">
                  <a:solidFill>
                    <a:prstClr val="black"/>
                  </a:solidFill>
                  <a:latin typeface="Calibri"/>
                  <a:ea typeface="+mn-ea"/>
                  <a:cs typeface="+mn-cs"/>
                </a:rPr>
                <a:t> </a:t>
              </a:r>
              <a:r>
                <a:rPr lang="en-US" sz="1799" kern="1200" dirty="0" err="1">
                  <a:solidFill>
                    <a:prstClr val="black"/>
                  </a:solidFill>
                  <a:latin typeface="Calibri"/>
                  <a:ea typeface="+mn-ea"/>
                  <a:cs typeface="+mn-cs"/>
                </a:rPr>
                <a:t>khí</a:t>
              </a:r>
              <a:r>
                <a:rPr lang="en-US" sz="1799" kern="1200" dirty="0">
                  <a:solidFill>
                    <a:prstClr val="black"/>
                  </a:solidFill>
                  <a:latin typeface="Calibri"/>
                  <a:ea typeface="+mn-ea"/>
                  <a:cs typeface="+mn-cs"/>
                </a:rPr>
                <a:t> </a:t>
              </a:r>
              <a:r>
                <a:rPr lang="en-US" sz="1799" kern="1200" dirty="0" err="1">
                  <a:solidFill>
                    <a:prstClr val="black"/>
                  </a:solidFill>
                  <a:latin typeface="Calibri"/>
                  <a:ea typeface="+mn-ea"/>
                  <a:cs typeface="+mn-cs"/>
                </a:rPr>
                <a:t>đi</a:t>
              </a:r>
              <a:r>
                <a:rPr lang="en-US" sz="1799" kern="1200" dirty="0">
                  <a:solidFill>
                    <a:prstClr val="black"/>
                  </a:solidFill>
                  <a:latin typeface="Calibri"/>
                  <a:ea typeface="+mn-ea"/>
                  <a:cs typeface="+mn-cs"/>
                </a:rPr>
                <a:t> ra</a:t>
              </a:r>
            </a:p>
          </p:txBody>
        </p:sp>
        <p:sp>
          <p:nvSpPr>
            <p:cNvPr id="16" name="TextBox 15">
              <a:extLst>
                <a:ext uri="{FF2B5EF4-FFF2-40B4-BE49-F238E27FC236}">
                  <a16:creationId xmlns:a16="http://schemas.microsoft.com/office/drawing/2014/main" id="{1E7AD2D5-5C67-DA65-B2E5-FDA7A73FE603}"/>
                </a:ext>
              </a:extLst>
            </p:cNvPr>
            <p:cNvSpPr txBox="1"/>
            <p:nvPr/>
          </p:nvSpPr>
          <p:spPr>
            <a:xfrm>
              <a:off x="10678348" y="378518"/>
              <a:ext cx="2306359" cy="492272"/>
            </a:xfrm>
            <a:prstGeom prst="rect">
              <a:avLst/>
            </a:prstGeom>
            <a:solidFill>
              <a:srgbClr val="F5F5ED"/>
            </a:solidFill>
            <a:ln w="12700">
              <a:solidFill>
                <a:schemeClr val="tx1"/>
              </a:solidFill>
            </a:ln>
          </p:spPr>
          <p:txBody>
            <a:bodyPr wrap="square" rtlCol="0">
              <a:spAutoFit/>
            </a:bodyPr>
            <a:lstStyle/>
            <a:p>
              <a:pPr defTabSz="457086">
                <a:buClrTx/>
              </a:pPr>
              <a:r>
                <a:rPr lang="en-US" sz="1799" kern="1200" dirty="0" err="1">
                  <a:solidFill>
                    <a:prstClr val="black"/>
                  </a:solidFill>
                  <a:latin typeface="Calibri"/>
                  <a:ea typeface="+mn-ea"/>
                  <a:cs typeface="+mn-cs"/>
                </a:rPr>
                <a:t>Phế</a:t>
              </a:r>
              <a:r>
                <a:rPr lang="en-US" sz="1799" kern="1200" dirty="0">
                  <a:solidFill>
                    <a:prstClr val="black"/>
                  </a:solidFill>
                  <a:latin typeface="Calibri"/>
                  <a:ea typeface="+mn-ea"/>
                  <a:cs typeface="+mn-cs"/>
                </a:rPr>
                <a:t> </a:t>
              </a:r>
              <a:r>
                <a:rPr lang="en-US" sz="1799" kern="1200" dirty="0" err="1">
                  <a:solidFill>
                    <a:prstClr val="black"/>
                  </a:solidFill>
                  <a:latin typeface="Calibri"/>
                  <a:ea typeface="+mn-ea"/>
                  <a:cs typeface="+mn-cs"/>
                </a:rPr>
                <a:t>nang</a:t>
              </a:r>
              <a:endParaRPr lang="en-US" sz="1799" kern="1200" dirty="0">
                <a:solidFill>
                  <a:prstClr val="black"/>
                </a:solidFill>
                <a:latin typeface="Calibri"/>
                <a:ea typeface="+mn-ea"/>
                <a:cs typeface="+mn-cs"/>
              </a:endParaRPr>
            </a:p>
          </p:txBody>
        </p:sp>
        <p:sp>
          <p:nvSpPr>
            <p:cNvPr id="17" name="TextBox 16">
              <a:extLst>
                <a:ext uri="{FF2B5EF4-FFF2-40B4-BE49-F238E27FC236}">
                  <a16:creationId xmlns:a16="http://schemas.microsoft.com/office/drawing/2014/main" id="{5BC7535E-C3B5-7FC1-6498-5F9144E26451}"/>
                </a:ext>
              </a:extLst>
            </p:cNvPr>
            <p:cNvSpPr txBox="1"/>
            <p:nvPr/>
          </p:nvSpPr>
          <p:spPr>
            <a:xfrm>
              <a:off x="4644598" y="733409"/>
              <a:ext cx="2547947" cy="861432"/>
            </a:xfrm>
            <a:prstGeom prst="rect">
              <a:avLst/>
            </a:prstGeom>
            <a:solidFill>
              <a:srgbClr val="F5F5ED"/>
            </a:solidFill>
            <a:ln w="12700">
              <a:solidFill>
                <a:schemeClr val="tx1"/>
              </a:solidFill>
            </a:ln>
          </p:spPr>
          <p:txBody>
            <a:bodyPr wrap="square" rtlCol="0">
              <a:spAutoFit/>
            </a:bodyPr>
            <a:lstStyle/>
            <a:p>
              <a:pPr algn="ctr" defTabSz="457086">
                <a:buClrTx/>
              </a:pPr>
              <a:r>
                <a:rPr lang="en-US" sz="1799" kern="1200" dirty="0" err="1">
                  <a:solidFill>
                    <a:prstClr val="black"/>
                  </a:solidFill>
                  <a:latin typeface="Calibri"/>
                  <a:ea typeface="+mn-ea"/>
                  <a:cs typeface="+mn-cs"/>
                </a:rPr>
                <a:t>Thành</a:t>
              </a:r>
              <a:r>
                <a:rPr lang="en-US" sz="1799" kern="1200" dirty="0">
                  <a:solidFill>
                    <a:prstClr val="black"/>
                  </a:solidFill>
                  <a:latin typeface="Calibri"/>
                  <a:ea typeface="+mn-ea"/>
                  <a:cs typeface="+mn-cs"/>
                </a:rPr>
                <a:t> </a:t>
              </a:r>
              <a:r>
                <a:rPr lang="en-US" sz="1799" kern="1200" dirty="0" err="1">
                  <a:solidFill>
                    <a:prstClr val="black"/>
                  </a:solidFill>
                  <a:latin typeface="Calibri"/>
                  <a:ea typeface="+mn-ea"/>
                  <a:cs typeface="+mn-cs"/>
                </a:rPr>
                <a:t>phế</a:t>
              </a:r>
              <a:r>
                <a:rPr lang="en-US" sz="1799" kern="1200" dirty="0">
                  <a:solidFill>
                    <a:prstClr val="black"/>
                  </a:solidFill>
                  <a:latin typeface="Calibri"/>
                  <a:ea typeface="+mn-ea"/>
                  <a:cs typeface="+mn-cs"/>
                </a:rPr>
                <a:t> </a:t>
              </a:r>
              <a:r>
                <a:rPr lang="en-US" sz="1799" kern="1200" dirty="0" err="1">
                  <a:solidFill>
                    <a:prstClr val="black"/>
                  </a:solidFill>
                  <a:latin typeface="Calibri"/>
                  <a:ea typeface="+mn-ea"/>
                  <a:cs typeface="+mn-cs"/>
                </a:rPr>
                <a:t>nang</a:t>
              </a:r>
              <a:endParaRPr lang="en-US" sz="1799" kern="1200" dirty="0">
                <a:solidFill>
                  <a:prstClr val="black"/>
                </a:solidFill>
                <a:latin typeface="Calibri"/>
                <a:ea typeface="+mn-ea"/>
                <a:cs typeface="+mn-cs"/>
              </a:endParaRPr>
            </a:p>
          </p:txBody>
        </p:sp>
        <p:sp>
          <p:nvSpPr>
            <p:cNvPr id="18" name="TextBox 17">
              <a:extLst>
                <a:ext uri="{FF2B5EF4-FFF2-40B4-BE49-F238E27FC236}">
                  <a16:creationId xmlns:a16="http://schemas.microsoft.com/office/drawing/2014/main" id="{BB3928D2-2792-9E6E-2567-E14F6306A68C}"/>
                </a:ext>
              </a:extLst>
            </p:cNvPr>
            <p:cNvSpPr txBox="1"/>
            <p:nvPr/>
          </p:nvSpPr>
          <p:spPr>
            <a:xfrm>
              <a:off x="10652184" y="1325170"/>
              <a:ext cx="2109644" cy="1230593"/>
            </a:xfrm>
            <a:prstGeom prst="rect">
              <a:avLst/>
            </a:prstGeom>
            <a:solidFill>
              <a:srgbClr val="F5F5ED"/>
            </a:solidFill>
            <a:ln w="12700">
              <a:solidFill>
                <a:schemeClr val="tx1"/>
              </a:solidFill>
            </a:ln>
          </p:spPr>
          <p:txBody>
            <a:bodyPr wrap="square" rtlCol="0">
              <a:spAutoFit/>
            </a:bodyPr>
            <a:lstStyle/>
            <a:p>
              <a:pPr algn="ctr" defTabSz="457086">
                <a:buClrTx/>
              </a:pPr>
              <a:r>
                <a:rPr lang="en-US" sz="1799" kern="1200" dirty="0">
                  <a:solidFill>
                    <a:prstClr val="black"/>
                  </a:solidFill>
                  <a:latin typeface="Calibri"/>
                  <a:ea typeface="+mn-ea"/>
                  <a:cs typeface="+mn-cs"/>
                </a:rPr>
                <a:t>Mao </a:t>
              </a:r>
              <a:r>
                <a:rPr lang="en-US" sz="1799" kern="1200" dirty="0" err="1">
                  <a:solidFill>
                    <a:prstClr val="black"/>
                  </a:solidFill>
                  <a:latin typeface="Calibri"/>
                  <a:ea typeface="+mn-ea"/>
                  <a:cs typeface="+mn-cs"/>
                </a:rPr>
                <a:t>mạch</a:t>
              </a:r>
              <a:br>
                <a:rPr lang="en-US" sz="1799" kern="1200" dirty="0">
                  <a:solidFill>
                    <a:prstClr val="black"/>
                  </a:solidFill>
                  <a:latin typeface="Calibri"/>
                  <a:ea typeface="+mn-ea"/>
                  <a:cs typeface="+mn-cs"/>
                </a:rPr>
              </a:br>
              <a:r>
                <a:rPr lang="en-US" sz="1799" kern="1200" dirty="0">
                  <a:solidFill>
                    <a:prstClr val="black"/>
                  </a:solidFill>
                  <a:latin typeface="Calibri"/>
                  <a:ea typeface="+mn-ea"/>
                  <a:cs typeface="+mn-cs"/>
                </a:rPr>
                <a:t>ở </a:t>
              </a:r>
              <a:r>
                <a:rPr lang="en-US" sz="1799" kern="1200" dirty="0" err="1">
                  <a:solidFill>
                    <a:prstClr val="black"/>
                  </a:solidFill>
                  <a:latin typeface="Calibri"/>
                  <a:ea typeface="+mn-ea"/>
                  <a:cs typeface="+mn-cs"/>
                </a:rPr>
                <a:t>phổi</a:t>
              </a:r>
              <a:endParaRPr lang="en-US" sz="1799" kern="1200" dirty="0">
                <a:solidFill>
                  <a:prstClr val="black"/>
                </a:solidFill>
                <a:latin typeface="Calibri"/>
                <a:ea typeface="+mn-ea"/>
                <a:cs typeface="+mn-cs"/>
              </a:endParaRPr>
            </a:p>
          </p:txBody>
        </p:sp>
        <p:sp>
          <p:nvSpPr>
            <p:cNvPr id="19" name="TextBox 18">
              <a:extLst>
                <a:ext uri="{FF2B5EF4-FFF2-40B4-BE49-F238E27FC236}">
                  <a16:creationId xmlns:a16="http://schemas.microsoft.com/office/drawing/2014/main" id="{D9FE9844-5A7E-CAB4-B241-F85A2A6A8986}"/>
                </a:ext>
              </a:extLst>
            </p:cNvPr>
            <p:cNvSpPr txBox="1"/>
            <p:nvPr/>
          </p:nvSpPr>
          <p:spPr>
            <a:xfrm>
              <a:off x="10646597" y="5161008"/>
              <a:ext cx="2109644" cy="1599755"/>
            </a:xfrm>
            <a:prstGeom prst="rect">
              <a:avLst/>
            </a:prstGeom>
            <a:solidFill>
              <a:srgbClr val="F5F5ED"/>
            </a:solidFill>
            <a:ln w="12700">
              <a:solidFill>
                <a:schemeClr val="tx1"/>
              </a:solidFill>
            </a:ln>
          </p:spPr>
          <p:txBody>
            <a:bodyPr wrap="square" rtlCol="0">
              <a:spAutoFit/>
            </a:bodyPr>
            <a:lstStyle/>
            <a:p>
              <a:pPr algn="ctr" defTabSz="457086">
                <a:buClrTx/>
              </a:pPr>
              <a:r>
                <a:rPr lang="en-US" sz="1799" kern="1200" dirty="0">
                  <a:solidFill>
                    <a:prstClr val="black"/>
                  </a:solidFill>
                  <a:latin typeface="Calibri"/>
                  <a:ea typeface="+mn-ea"/>
                  <a:cs typeface="+mn-cs"/>
                </a:rPr>
                <a:t>Mao </a:t>
              </a:r>
              <a:r>
                <a:rPr lang="en-US" sz="1799" kern="1200" dirty="0" err="1">
                  <a:solidFill>
                    <a:prstClr val="black"/>
                  </a:solidFill>
                  <a:latin typeface="Calibri"/>
                  <a:ea typeface="+mn-ea"/>
                  <a:cs typeface="+mn-cs"/>
                </a:rPr>
                <a:t>mạch</a:t>
              </a:r>
              <a:br>
                <a:rPr lang="en-US" sz="1799" kern="1200" dirty="0">
                  <a:solidFill>
                    <a:prstClr val="black"/>
                  </a:solidFill>
                  <a:latin typeface="Calibri"/>
                  <a:ea typeface="+mn-ea"/>
                  <a:cs typeface="+mn-cs"/>
                </a:rPr>
              </a:br>
              <a:r>
                <a:rPr lang="en-US" sz="1799" kern="1200" dirty="0">
                  <a:solidFill>
                    <a:prstClr val="black"/>
                  </a:solidFill>
                  <a:latin typeface="Calibri"/>
                  <a:ea typeface="+mn-ea"/>
                  <a:cs typeface="+mn-cs"/>
                </a:rPr>
                <a:t>ở </a:t>
              </a:r>
              <a:r>
                <a:rPr lang="en-US" sz="1799" kern="1200" dirty="0" err="1">
                  <a:solidFill>
                    <a:prstClr val="black"/>
                  </a:solidFill>
                  <a:latin typeface="Calibri"/>
                  <a:ea typeface="+mn-ea"/>
                  <a:cs typeface="+mn-cs"/>
                </a:rPr>
                <a:t>các</a:t>
              </a:r>
              <a:r>
                <a:rPr lang="en-US" sz="1799" kern="1200" dirty="0">
                  <a:solidFill>
                    <a:prstClr val="black"/>
                  </a:solidFill>
                  <a:latin typeface="Calibri"/>
                  <a:ea typeface="+mn-ea"/>
                  <a:cs typeface="+mn-cs"/>
                </a:rPr>
                <a:t> </a:t>
              </a:r>
              <a:r>
                <a:rPr lang="en-US" sz="1799" kern="1200" dirty="0" err="1">
                  <a:solidFill>
                    <a:prstClr val="black"/>
                  </a:solidFill>
                  <a:latin typeface="Calibri"/>
                  <a:ea typeface="+mn-ea"/>
                  <a:cs typeface="+mn-cs"/>
                </a:rPr>
                <a:t>mô</a:t>
              </a:r>
              <a:endParaRPr lang="en-US" sz="1799" kern="1200" dirty="0">
                <a:solidFill>
                  <a:prstClr val="black"/>
                </a:solidFill>
                <a:latin typeface="Calibri"/>
                <a:ea typeface="+mn-ea"/>
                <a:cs typeface="+mn-cs"/>
              </a:endParaRPr>
            </a:p>
          </p:txBody>
        </p:sp>
        <p:sp>
          <p:nvSpPr>
            <p:cNvPr id="20" name="TextBox 19">
              <a:extLst>
                <a:ext uri="{FF2B5EF4-FFF2-40B4-BE49-F238E27FC236}">
                  <a16:creationId xmlns:a16="http://schemas.microsoft.com/office/drawing/2014/main" id="{CF003518-9457-EC83-78A6-AAE6B9EDA995}"/>
                </a:ext>
              </a:extLst>
            </p:cNvPr>
            <p:cNvSpPr txBox="1"/>
            <p:nvPr/>
          </p:nvSpPr>
          <p:spPr>
            <a:xfrm>
              <a:off x="4983758" y="6047306"/>
              <a:ext cx="2547947" cy="779700"/>
            </a:xfrm>
            <a:prstGeom prst="rect">
              <a:avLst/>
            </a:prstGeom>
            <a:solidFill>
              <a:srgbClr val="F5F5ED"/>
            </a:solidFill>
            <a:ln w="12700">
              <a:solidFill>
                <a:schemeClr val="tx1"/>
              </a:solidFill>
            </a:ln>
          </p:spPr>
          <p:txBody>
            <a:bodyPr wrap="square" rtlCol="0">
              <a:spAutoFit/>
            </a:bodyPr>
            <a:lstStyle/>
            <a:p>
              <a:pPr algn="ctr" defTabSz="457086">
                <a:buClrTx/>
              </a:pPr>
              <a:r>
                <a:rPr lang="en-US" sz="1600" kern="1200" dirty="0" err="1">
                  <a:solidFill>
                    <a:prstClr val="black"/>
                  </a:solidFill>
                  <a:latin typeface="Calibri"/>
                  <a:ea typeface="+mn-ea"/>
                  <a:cs typeface="+mn-cs"/>
                </a:rPr>
                <a:t>Tế</a:t>
              </a:r>
              <a:r>
                <a:rPr lang="en-US" sz="1600" kern="1200" dirty="0">
                  <a:solidFill>
                    <a:prstClr val="black"/>
                  </a:solidFill>
                  <a:latin typeface="Calibri"/>
                  <a:ea typeface="+mn-ea"/>
                  <a:cs typeface="+mn-cs"/>
                </a:rPr>
                <a:t> </a:t>
              </a:r>
              <a:r>
                <a:rPr lang="en-US" sz="1600" kern="1200" dirty="0" err="1">
                  <a:solidFill>
                    <a:prstClr val="black"/>
                  </a:solidFill>
                  <a:latin typeface="Calibri"/>
                  <a:ea typeface="+mn-ea"/>
                  <a:cs typeface="+mn-cs"/>
                </a:rPr>
                <a:t>bào</a:t>
              </a:r>
              <a:r>
                <a:rPr lang="en-US" sz="1600" kern="1200" dirty="0">
                  <a:solidFill>
                    <a:prstClr val="black"/>
                  </a:solidFill>
                  <a:latin typeface="Calibri"/>
                  <a:ea typeface="+mn-ea"/>
                  <a:cs typeface="+mn-cs"/>
                </a:rPr>
                <a:t> ở </a:t>
              </a:r>
              <a:r>
                <a:rPr lang="en-US" sz="1600" kern="1200" dirty="0" err="1">
                  <a:solidFill>
                    <a:prstClr val="black"/>
                  </a:solidFill>
                  <a:latin typeface="Calibri"/>
                  <a:ea typeface="+mn-ea"/>
                  <a:cs typeface="+mn-cs"/>
                </a:rPr>
                <a:t>các</a:t>
              </a:r>
              <a:r>
                <a:rPr lang="en-US" sz="1600" kern="1200" dirty="0">
                  <a:solidFill>
                    <a:prstClr val="black"/>
                  </a:solidFill>
                  <a:latin typeface="Calibri"/>
                  <a:ea typeface="+mn-ea"/>
                  <a:cs typeface="+mn-cs"/>
                </a:rPr>
                <a:t> </a:t>
              </a:r>
              <a:r>
                <a:rPr lang="en-US" sz="1600" kern="1200" dirty="0" err="1">
                  <a:solidFill>
                    <a:prstClr val="black"/>
                  </a:solidFill>
                  <a:latin typeface="Calibri"/>
                  <a:ea typeface="+mn-ea"/>
                  <a:cs typeface="+mn-cs"/>
                </a:rPr>
                <a:t>mô</a:t>
              </a:r>
              <a:endParaRPr lang="en-US" sz="1600" kern="1200" dirty="0">
                <a:solidFill>
                  <a:prstClr val="black"/>
                </a:solidFill>
                <a:latin typeface="Calibri"/>
                <a:ea typeface="+mn-ea"/>
                <a:cs typeface="+mn-cs"/>
              </a:endParaRPr>
            </a:p>
          </p:txBody>
        </p:sp>
      </p:grpSp>
      <p:sp>
        <p:nvSpPr>
          <p:cNvPr id="27" name="TextBox 26">
            <a:extLst>
              <a:ext uri="{FF2B5EF4-FFF2-40B4-BE49-F238E27FC236}">
                <a16:creationId xmlns:a16="http://schemas.microsoft.com/office/drawing/2014/main" id="{890B98D0-00D8-8C0B-DA46-6EC320CA0B3B}"/>
              </a:ext>
            </a:extLst>
          </p:cNvPr>
          <p:cNvSpPr txBox="1"/>
          <p:nvPr/>
        </p:nvSpPr>
        <p:spPr>
          <a:xfrm>
            <a:off x="1783041" y="217188"/>
            <a:ext cx="917239" cy="415370"/>
          </a:xfrm>
          <a:prstGeom prst="rect">
            <a:avLst/>
          </a:prstGeom>
          <a:solidFill>
            <a:srgbClr val="F5F5ED"/>
          </a:solidFill>
          <a:ln w="12700">
            <a:solidFill>
              <a:srgbClr val="FF0000"/>
            </a:solidFill>
          </a:ln>
        </p:spPr>
        <p:txBody>
          <a:bodyPr wrap="none" rtlCol="0">
            <a:spAutoFit/>
          </a:bodyPr>
          <a:lstStyle/>
          <a:p>
            <a:pPr algn="ctr" defTabSz="457086">
              <a:buClrTx/>
            </a:pPr>
            <a:r>
              <a:rPr lang="en-US" sz="2000" kern="1200" dirty="0" err="1">
                <a:solidFill>
                  <a:srgbClr val="FF0000"/>
                </a:solidFill>
                <a:latin typeface="Calibri"/>
                <a:ea typeface="+mn-ea"/>
                <a:cs typeface="+mn-cs"/>
              </a:rPr>
              <a:t>Sự</a:t>
            </a:r>
            <a:r>
              <a:rPr lang="en-US" sz="2000" kern="1200" dirty="0">
                <a:solidFill>
                  <a:srgbClr val="FF0000"/>
                </a:solidFill>
                <a:latin typeface="Calibri"/>
                <a:ea typeface="+mn-ea"/>
                <a:cs typeface="+mn-cs"/>
              </a:rPr>
              <a:t> </a:t>
            </a:r>
            <a:r>
              <a:rPr lang="en-US" sz="2000" kern="1200" dirty="0" err="1">
                <a:solidFill>
                  <a:srgbClr val="FF0000"/>
                </a:solidFill>
                <a:latin typeface="Calibri"/>
                <a:ea typeface="+mn-ea"/>
                <a:cs typeface="+mn-cs"/>
              </a:rPr>
              <a:t>thở</a:t>
            </a:r>
            <a:endParaRPr lang="en-US" sz="2000" kern="1200" dirty="0">
              <a:solidFill>
                <a:srgbClr val="FF0000"/>
              </a:solidFill>
              <a:latin typeface="Calibri"/>
              <a:ea typeface="+mn-ea"/>
              <a:cs typeface="+mn-cs"/>
            </a:endParaRPr>
          </a:p>
        </p:txBody>
      </p:sp>
      <p:sp>
        <p:nvSpPr>
          <p:cNvPr id="28" name="TextBox 27">
            <a:extLst>
              <a:ext uri="{FF2B5EF4-FFF2-40B4-BE49-F238E27FC236}">
                <a16:creationId xmlns:a16="http://schemas.microsoft.com/office/drawing/2014/main" id="{11074F34-D45D-5970-3561-A62F58ECDB82}"/>
              </a:ext>
            </a:extLst>
          </p:cNvPr>
          <p:cNvSpPr txBox="1"/>
          <p:nvPr/>
        </p:nvSpPr>
        <p:spPr>
          <a:xfrm>
            <a:off x="609275" y="1179452"/>
            <a:ext cx="2125582" cy="400110"/>
          </a:xfrm>
          <a:prstGeom prst="rect">
            <a:avLst/>
          </a:prstGeom>
          <a:solidFill>
            <a:srgbClr val="F5F5ED"/>
          </a:solidFill>
          <a:ln w="12700">
            <a:solidFill>
              <a:srgbClr val="FF0000"/>
            </a:solidFill>
          </a:ln>
        </p:spPr>
        <p:txBody>
          <a:bodyPr wrap="none" rtlCol="0">
            <a:spAutoFit/>
          </a:bodyPr>
          <a:lstStyle/>
          <a:p>
            <a:pPr algn="ctr" defTabSz="457086">
              <a:buClrTx/>
            </a:pPr>
            <a:r>
              <a:rPr lang="en-US" sz="2000" kern="1200" dirty="0" err="1">
                <a:solidFill>
                  <a:srgbClr val="FF0000"/>
                </a:solidFill>
                <a:latin typeface="Calibri"/>
                <a:ea typeface="+mn-ea"/>
                <a:cs typeface="+mn-cs"/>
              </a:rPr>
              <a:t>Trao</a:t>
            </a:r>
            <a:r>
              <a:rPr lang="en-US" sz="2000" kern="1200" dirty="0">
                <a:solidFill>
                  <a:srgbClr val="FF0000"/>
                </a:solidFill>
                <a:latin typeface="Calibri"/>
                <a:ea typeface="+mn-ea"/>
                <a:cs typeface="+mn-cs"/>
              </a:rPr>
              <a:t> </a:t>
            </a:r>
            <a:r>
              <a:rPr lang="en-US" sz="2000" kern="1200" dirty="0" err="1">
                <a:solidFill>
                  <a:srgbClr val="FF0000"/>
                </a:solidFill>
                <a:latin typeface="Calibri"/>
                <a:ea typeface="+mn-ea"/>
                <a:cs typeface="+mn-cs"/>
              </a:rPr>
              <a:t>đổi</a:t>
            </a:r>
            <a:r>
              <a:rPr lang="en-US" sz="2000" kern="1200" dirty="0">
                <a:solidFill>
                  <a:srgbClr val="FF0000"/>
                </a:solidFill>
                <a:latin typeface="Calibri"/>
                <a:ea typeface="+mn-ea"/>
                <a:cs typeface="+mn-cs"/>
              </a:rPr>
              <a:t> </a:t>
            </a:r>
            <a:r>
              <a:rPr lang="en-US" sz="2000" kern="1200" dirty="0" err="1">
                <a:solidFill>
                  <a:srgbClr val="FF0000"/>
                </a:solidFill>
                <a:latin typeface="Calibri"/>
                <a:ea typeface="+mn-ea"/>
                <a:cs typeface="+mn-cs"/>
              </a:rPr>
              <a:t>khí</a:t>
            </a:r>
            <a:r>
              <a:rPr lang="en-US" sz="2000" kern="1200" dirty="0">
                <a:solidFill>
                  <a:srgbClr val="FF0000"/>
                </a:solidFill>
                <a:latin typeface="Calibri"/>
                <a:ea typeface="+mn-ea"/>
                <a:cs typeface="+mn-cs"/>
              </a:rPr>
              <a:t> ở </a:t>
            </a:r>
            <a:r>
              <a:rPr lang="en-US" sz="2000" kern="1200" dirty="0" err="1">
                <a:solidFill>
                  <a:srgbClr val="FF0000"/>
                </a:solidFill>
                <a:latin typeface="Calibri"/>
                <a:ea typeface="+mn-ea"/>
                <a:cs typeface="+mn-cs"/>
              </a:rPr>
              <a:t>phổi</a:t>
            </a:r>
            <a:endParaRPr lang="en-US" sz="2000" kern="1200" dirty="0">
              <a:solidFill>
                <a:srgbClr val="FF0000"/>
              </a:solidFill>
              <a:latin typeface="Calibri"/>
              <a:ea typeface="+mn-ea"/>
              <a:cs typeface="+mn-cs"/>
            </a:endParaRPr>
          </a:p>
        </p:txBody>
      </p:sp>
      <p:sp>
        <p:nvSpPr>
          <p:cNvPr id="29" name="TextBox 28">
            <a:extLst>
              <a:ext uri="{FF2B5EF4-FFF2-40B4-BE49-F238E27FC236}">
                <a16:creationId xmlns:a16="http://schemas.microsoft.com/office/drawing/2014/main" id="{64D6E66A-610D-D3FF-45BD-C51DA9F6B502}"/>
              </a:ext>
            </a:extLst>
          </p:cNvPr>
          <p:cNvSpPr txBox="1"/>
          <p:nvPr/>
        </p:nvSpPr>
        <p:spPr>
          <a:xfrm>
            <a:off x="593109" y="4101461"/>
            <a:ext cx="2324804" cy="400110"/>
          </a:xfrm>
          <a:prstGeom prst="rect">
            <a:avLst/>
          </a:prstGeom>
          <a:solidFill>
            <a:srgbClr val="F5F5ED"/>
          </a:solidFill>
          <a:ln w="12700">
            <a:solidFill>
              <a:srgbClr val="FF0000"/>
            </a:solidFill>
          </a:ln>
        </p:spPr>
        <p:txBody>
          <a:bodyPr wrap="none" rtlCol="0">
            <a:spAutoFit/>
          </a:bodyPr>
          <a:lstStyle/>
          <a:p>
            <a:pPr algn="ctr" defTabSz="457086">
              <a:buClrTx/>
            </a:pPr>
            <a:r>
              <a:rPr lang="en-US" sz="2000" kern="1200" dirty="0" err="1">
                <a:solidFill>
                  <a:srgbClr val="FF0000"/>
                </a:solidFill>
                <a:latin typeface="Calibri"/>
                <a:ea typeface="+mn-ea"/>
                <a:cs typeface="+mn-cs"/>
              </a:rPr>
              <a:t>Trao</a:t>
            </a:r>
            <a:r>
              <a:rPr lang="en-US" sz="2000" kern="1200" dirty="0">
                <a:solidFill>
                  <a:srgbClr val="FF0000"/>
                </a:solidFill>
                <a:latin typeface="Calibri"/>
                <a:ea typeface="+mn-ea"/>
                <a:cs typeface="+mn-cs"/>
              </a:rPr>
              <a:t> </a:t>
            </a:r>
            <a:r>
              <a:rPr lang="en-US" sz="2000" kern="1200" dirty="0" err="1">
                <a:solidFill>
                  <a:srgbClr val="FF0000"/>
                </a:solidFill>
                <a:latin typeface="Calibri"/>
                <a:ea typeface="+mn-ea"/>
                <a:cs typeface="+mn-cs"/>
              </a:rPr>
              <a:t>đổi</a:t>
            </a:r>
            <a:r>
              <a:rPr lang="en-US" sz="2000" kern="1200" dirty="0">
                <a:solidFill>
                  <a:srgbClr val="FF0000"/>
                </a:solidFill>
                <a:latin typeface="Calibri"/>
                <a:ea typeface="+mn-ea"/>
                <a:cs typeface="+mn-cs"/>
              </a:rPr>
              <a:t> </a:t>
            </a:r>
            <a:r>
              <a:rPr lang="en-US" sz="2000" kern="1200" dirty="0" err="1">
                <a:solidFill>
                  <a:srgbClr val="FF0000"/>
                </a:solidFill>
                <a:latin typeface="Calibri"/>
                <a:ea typeface="+mn-ea"/>
                <a:cs typeface="+mn-cs"/>
              </a:rPr>
              <a:t>khí</a:t>
            </a:r>
            <a:r>
              <a:rPr lang="en-US" sz="2000" kern="1200" dirty="0">
                <a:solidFill>
                  <a:srgbClr val="FF0000"/>
                </a:solidFill>
                <a:latin typeface="Calibri"/>
                <a:ea typeface="+mn-ea"/>
                <a:cs typeface="+mn-cs"/>
              </a:rPr>
              <a:t> ở </a:t>
            </a:r>
            <a:r>
              <a:rPr lang="en-US" sz="2000" kern="1200" dirty="0" err="1">
                <a:solidFill>
                  <a:srgbClr val="FF0000"/>
                </a:solidFill>
                <a:latin typeface="Calibri"/>
                <a:ea typeface="+mn-ea"/>
                <a:cs typeface="+mn-cs"/>
              </a:rPr>
              <a:t>tế</a:t>
            </a:r>
            <a:r>
              <a:rPr lang="en-US" sz="2000" kern="1200" dirty="0">
                <a:solidFill>
                  <a:srgbClr val="FF0000"/>
                </a:solidFill>
                <a:latin typeface="Calibri"/>
                <a:ea typeface="+mn-ea"/>
                <a:cs typeface="+mn-cs"/>
              </a:rPr>
              <a:t> </a:t>
            </a:r>
            <a:r>
              <a:rPr lang="en-US" sz="2000" kern="1200" dirty="0" err="1">
                <a:solidFill>
                  <a:srgbClr val="FF0000"/>
                </a:solidFill>
                <a:latin typeface="Calibri"/>
                <a:ea typeface="+mn-ea"/>
                <a:cs typeface="+mn-cs"/>
              </a:rPr>
              <a:t>bào</a:t>
            </a:r>
            <a:endParaRPr lang="en-US" sz="2000" kern="1200" dirty="0">
              <a:solidFill>
                <a:srgbClr val="FF0000"/>
              </a:solidFill>
              <a:latin typeface="Calibri"/>
              <a:ea typeface="+mn-ea"/>
              <a:cs typeface="+mn-cs"/>
            </a:endParaRPr>
          </a:p>
        </p:txBody>
      </p:sp>
      <p:sp>
        <p:nvSpPr>
          <p:cNvPr id="22" name="Right Brace 21">
            <a:extLst>
              <a:ext uri="{FF2B5EF4-FFF2-40B4-BE49-F238E27FC236}">
                <a16:creationId xmlns:a16="http://schemas.microsoft.com/office/drawing/2014/main" id="{521002B0-A2C0-5289-7F55-F12BFB02EAD2}"/>
              </a:ext>
            </a:extLst>
          </p:cNvPr>
          <p:cNvSpPr/>
          <p:nvPr/>
        </p:nvSpPr>
        <p:spPr>
          <a:xfrm flipH="1">
            <a:off x="2871205" y="90568"/>
            <a:ext cx="153212" cy="63756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086">
              <a:buClrTx/>
            </a:pPr>
            <a:endParaRPr lang="en-US" sz="900" kern="1200">
              <a:solidFill>
                <a:prstClr val="black"/>
              </a:solidFill>
              <a:latin typeface="Calibri"/>
            </a:endParaRPr>
          </a:p>
        </p:txBody>
      </p:sp>
      <p:sp>
        <p:nvSpPr>
          <p:cNvPr id="23" name="Right Brace 22">
            <a:extLst>
              <a:ext uri="{FF2B5EF4-FFF2-40B4-BE49-F238E27FC236}">
                <a16:creationId xmlns:a16="http://schemas.microsoft.com/office/drawing/2014/main" id="{6428D822-41D3-F31A-947F-5B58527C4F35}"/>
              </a:ext>
            </a:extLst>
          </p:cNvPr>
          <p:cNvSpPr/>
          <p:nvPr/>
        </p:nvSpPr>
        <p:spPr>
          <a:xfrm flipH="1">
            <a:off x="2916153" y="886071"/>
            <a:ext cx="153212" cy="104595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086">
              <a:buClrTx/>
            </a:pPr>
            <a:endParaRPr lang="en-US" sz="900" kern="1200">
              <a:solidFill>
                <a:prstClr val="black"/>
              </a:solidFill>
              <a:latin typeface="Calibri"/>
            </a:endParaRPr>
          </a:p>
        </p:txBody>
      </p:sp>
      <p:sp>
        <p:nvSpPr>
          <p:cNvPr id="26" name="Right Brace 25">
            <a:extLst>
              <a:ext uri="{FF2B5EF4-FFF2-40B4-BE49-F238E27FC236}">
                <a16:creationId xmlns:a16="http://schemas.microsoft.com/office/drawing/2014/main" id="{86E690F1-BADB-AFD7-7135-A6A6A7B7BCAF}"/>
              </a:ext>
            </a:extLst>
          </p:cNvPr>
          <p:cNvSpPr/>
          <p:nvPr/>
        </p:nvSpPr>
        <p:spPr>
          <a:xfrm flipH="1">
            <a:off x="3043584" y="3687015"/>
            <a:ext cx="153212" cy="131053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086">
              <a:buClrTx/>
            </a:pPr>
            <a:endParaRPr lang="en-US" sz="900" kern="1200">
              <a:solidFill>
                <a:prstClr val="black"/>
              </a:solidFill>
              <a:latin typeface="Calibri"/>
            </a:endParaRPr>
          </a:p>
        </p:txBody>
      </p:sp>
      <p:grpSp>
        <p:nvGrpSpPr>
          <p:cNvPr id="64" name="Group 63">
            <a:extLst>
              <a:ext uri="{FF2B5EF4-FFF2-40B4-BE49-F238E27FC236}">
                <a16:creationId xmlns:a16="http://schemas.microsoft.com/office/drawing/2014/main" id="{AFF938D6-0A7A-CAC1-9294-6F635293E823}"/>
              </a:ext>
            </a:extLst>
          </p:cNvPr>
          <p:cNvGrpSpPr/>
          <p:nvPr/>
        </p:nvGrpSpPr>
        <p:grpSpPr>
          <a:xfrm>
            <a:off x="55636" y="1579561"/>
            <a:ext cx="2633092" cy="2206019"/>
            <a:chOff x="72591" y="1946222"/>
            <a:chExt cx="5935727" cy="3609283"/>
          </a:xfrm>
        </p:grpSpPr>
        <p:pic>
          <p:nvPicPr>
            <p:cNvPr id="55" name="Picture 13">
              <a:extLst>
                <a:ext uri="{FF2B5EF4-FFF2-40B4-BE49-F238E27FC236}">
                  <a16:creationId xmlns:a16="http://schemas.microsoft.com/office/drawing/2014/main" id="{2D8F9179-B0A4-F91A-A1B3-8B0A10DF6755}"/>
                </a:ext>
              </a:extLst>
            </p:cNvPr>
            <p:cNvPicPr>
              <a:picLocks noChangeAspect="1"/>
            </p:cNvPicPr>
            <p:nvPr/>
          </p:nvPicPr>
          <p:blipFill>
            <a:blip r:embed="rId5"/>
            <a:srcRect l="10028" r="1766" b="550"/>
            <a:stretch>
              <a:fillRect/>
            </a:stretch>
          </p:blipFill>
          <p:spPr>
            <a:xfrm>
              <a:off x="373079" y="2155951"/>
              <a:ext cx="5635239" cy="3399554"/>
            </a:xfrm>
            <a:prstGeom prst="rect">
              <a:avLst/>
            </a:prstGeom>
          </p:spPr>
        </p:pic>
        <p:pic>
          <p:nvPicPr>
            <p:cNvPr id="60" name="Picture 26">
              <a:extLst>
                <a:ext uri="{FF2B5EF4-FFF2-40B4-BE49-F238E27FC236}">
                  <a16:creationId xmlns:a16="http://schemas.microsoft.com/office/drawing/2014/main" id="{DA72E4B7-2475-0B60-F74F-BDADCF9B2F6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23417">
              <a:off x="702499" y="2172752"/>
              <a:ext cx="364669" cy="842503"/>
            </a:xfrm>
            <a:prstGeom prst="rect">
              <a:avLst/>
            </a:prstGeom>
          </p:spPr>
        </p:pic>
        <p:pic>
          <p:nvPicPr>
            <p:cNvPr id="61" name="Picture 30">
              <a:extLst>
                <a:ext uri="{FF2B5EF4-FFF2-40B4-BE49-F238E27FC236}">
                  <a16:creationId xmlns:a16="http://schemas.microsoft.com/office/drawing/2014/main" id="{6721FB91-81BF-FC26-99FA-10B886DD665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23417" flipH="1" flipV="1">
              <a:off x="672777" y="2709941"/>
              <a:ext cx="364669" cy="842504"/>
            </a:xfrm>
            <a:prstGeom prst="rect">
              <a:avLst/>
            </a:prstGeom>
          </p:spPr>
        </p:pic>
        <p:sp>
          <p:nvSpPr>
            <p:cNvPr id="62" name="TextBox 31">
              <a:extLst>
                <a:ext uri="{FF2B5EF4-FFF2-40B4-BE49-F238E27FC236}">
                  <a16:creationId xmlns:a16="http://schemas.microsoft.com/office/drawing/2014/main" id="{89E62323-F989-5CEA-9C45-39DE5D6142CC}"/>
                </a:ext>
              </a:extLst>
            </p:cNvPr>
            <p:cNvSpPr txBox="1"/>
            <p:nvPr/>
          </p:nvSpPr>
          <p:spPr>
            <a:xfrm>
              <a:off x="146400" y="1946222"/>
              <a:ext cx="1025418" cy="363075"/>
            </a:xfrm>
            <a:prstGeom prst="rect">
              <a:avLst/>
            </a:prstGeom>
          </p:spPr>
          <p:txBody>
            <a:bodyPr wrap="square" lIns="0" tIns="0" rIns="0" bIns="0" rtlCol="0" anchor="t">
              <a:spAutoFit/>
            </a:bodyPr>
            <a:lstStyle/>
            <a:p>
              <a:pPr algn="just" defTabSz="457086">
                <a:lnSpc>
                  <a:spcPts val="2018"/>
                </a:lnSpc>
                <a:buClrTx/>
              </a:pPr>
              <a:r>
                <a:rPr lang="en-US" sz="1425" b="1" kern="1200" dirty="0">
                  <a:solidFill>
                    <a:srgbClr val="19486A"/>
                  </a:solidFill>
                  <a:latin typeface="Arial" pitchFamily="34" charset="0"/>
                  <a:ea typeface="+mn-ea"/>
                  <a:cs typeface="+mn-cs"/>
                </a:rPr>
                <a:t>CO2</a:t>
              </a:r>
            </a:p>
          </p:txBody>
        </p:sp>
        <p:sp>
          <p:nvSpPr>
            <p:cNvPr id="63" name="TextBox 32">
              <a:extLst>
                <a:ext uri="{FF2B5EF4-FFF2-40B4-BE49-F238E27FC236}">
                  <a16:creationId xmlns:a16="http://schemas.microsoft.com/office/drawing/2014/main" id="{000E7D30-7B44-C245-46AC-5D5416663828}"/>
                </a:ext>
              </a:extLst>
            </p:cNvPr>
            <p:cNvSpPr txBox="1"/>
            <p:nvPr/>
          </p:nvSpPr>
          <p:spPr>
            <a:xfrm>
              <a:off x="72591" y="2616977"/>
              <a:ext cx="812241" cy="311967"/>
            </a:xfrm>
            <a:prstGeom prst="rect">
              <a:avLst/>
            </a:prstGeom>
          </p:spPr>
          <p:txBody>
            <a:bodyPr lIns="0" tIns="0" rIns="0" bIns="0" rtlCol="0" anchor="t">
              <a:spAutoFit/>
            </a:bodyPr>
            <a:lstStyle/>
            <a:p>
              <a:pPr algn="just" defTabSz="457086">
                <a:lnSpc>
                  <a:spcPts val="2018"/>
                </a:lnSpc>
                <a:buClrTx/>
              </a:pPr>
              <a:r>
                <a:rPr lang="en-US" sz="1425" b="1" kern="1200" dirty="0">
                  <a:solidFill>
                    <a:srgbClr val="C5192D"/>
                  </a:solidFill>
                  <a:latin typeface="Arial" pitchFamily="34" charset="0"/>
                  <a:ea typeface="+mn-ea"/>
                  <a:cs typeface="+mn-cs"/>
                </a:rPr>
                <a:t>O2</a:t>
              </a:r>
            </a:p>
          </p:txBody>
        </p:sp>
      </p:grpSp>
      <p:pic>
        <p:nvPicPr>
          <p:cNvPr id="65" name="Picture 30">
            <a:extLst>
              <a:ext uri="{FF2B5EF4-FFF2-40B4-BE49-F238E27FC236}">
                <a16:creationId xmlns:a16="http://schemas.microsoft.com/office/drawing/2014/main" id="{4C9528E7-8390-22D4-052B-4597A1EF169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509074" flipV="1">
            <a:off x="2837879" y="1249980"/>
            <a:ext cx="1176427" cy="1811646"/>
          </a:xfrm>
          <a:prstGeom prst="rect">
            <a:avLst/>
          </a:prstGeom>
        </p:spPr>
      </p:pic>
      <p:sp>
        <p:nvSpPr>
          <p:cNvPr id="3" name="Rectangle 2">
            <a:extLst>
              <a:ext uri="{FF2B5EF4-FFF2-40B4-BE49-F238E27FC236}">
                <a16:creationId xmlns:a16="http://schemas.microsoft.com/office/drawing/2014/main" id="{446EBAC6-7B5D-42CD-917F-E05E23EB2F48}"/>
              </a:ext>
            </a:extLst>
          </p:cNvPr>
          <p:cNvSpPr/>
          <p:nvPr/>
        </p:nvSpPr>
        <p:spPr>
          <a:xfrm>
            <a:off x="7421526" y="244549"/>
            <a:ext cx="1525737" cy="46138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44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Sự</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thở</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Hít</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vào</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khí</a:t>
            </a:r>
            <a:r>
              <a:rPr kumimoji="0" lang="en-US" sz="2200" b="0" i="0" u="none" strike="noStrike" kern="1200" cap="none" spc="0" normalizeH="0" baseline="0" noProof="0" dirty="0">
                <a:ln>
                  <a:noFill/>
                </a:ln>
                <a:solidFill>
                  <a:srgbClr val="C00000"/>
                </a:solidFill>
                <a:effectLst/>
                <a:uLnTx/>
                <a:uFillTx/>
                <a:latin typeface="Calibri"/>
                <a:ea typeface="+mn-ea"/>
                <a:cs typeface="+mn-cs"/>
              </a:rPr>
              <a:t> O</a:t>
            </a:r>
            <a:r>
              <a:rPr kumimoji="0" lang="en-US" sz="2200" b="0" i="0" u="none" strike="noStrike" kern="1200" cap="none" spc="0" normalizeH="0" baseline="-25000" noProof="0" dirty="0">
                <a:ln>
                  <a:noFill/>
                </a:ln>
                <a:solidFill>
                  <a:srgbClr val="C00000"/>
                </a:solidFill>
                <a:effectLst/>
                <a:uLnTx/>
                <a:uFillTx/>
                <a:latin typeface="Calibri"/>
                <a:ea typeface="+mn-ea"/>
                <a:cs typeface="+mn-cs"/>
              </a:rPr>
              <a:t>2</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thở</a:t>
            </a:r>
            <a:r>
              <a:rPr kumimoji="0" lang="en-US" sz="2200" b="0" i="0" u="none" strike="noStrike" kern="1200" cap="none" spc="0" normalizeH="0" baseline="0" noProof="0" dirty="0">
                <a:ln>
                  <a:noFill/>
                </a:ln>
                <a:solidFill>
                  <a:srgbClr val="C00000"/>
                </a:solidFill>
                <a:effectLst/>
                <a:uLnTx/>
                <a:uFillTx/>
                <a:latin typeface="Calibri"/>
                <a:ea typeface="+mn-ea"/>
                <a:cs typeface="+mn-cs"/>
              </a:rPr>
              <a:t> ra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khí</a:t>
            </a:r>
            <a:r>
              <a:rPr kumimoji="0" lang="en-US" sz="2200" b="0" i="0" u="none" strike="noStrike" kern="1200" cap="none" spc="0" normalizeH="0" baseline="0" noProof="0" dirty="0">
                <a:ln>
                  <a:noFill/>
                </a:ln>
                <a:solidFill>
                  <a:srgbClr val="C00000"/>
                </a:solidFill>
                <a:effectLst/>
                <a:uLnTx/>
                <a:uFillTx/>
                <a:latin typeface="Calibri"/>
                <a:ea typeface="+mn-ea"/>
                <a:cs typeface="+mn-cs"/>
              </a:rPr>
              <a:t> CO</a:t>
            </a:r>
            <a:r>
              <a:rPr kumimoji="0" lang="en-US" sz="2200" b="0" i="0" u="none" strike="noStrike" kern="1200" cap="none" spc="0" normalizeH="0" baseline="-25000" noProof="0" dirty="0">
                <a:ln>
                  <a:noFill/>
                </a:ln>
                <a:solidFill>
                  <a:srgbClr val="C00000"/>
                </a:solidFill>
                <a:effectLst/>
                <a:uLnTx/>
                <a:uFillTx/>
                <a:latin typeface="Calibri"/>
                <a:ea typeface="+mn-ea"/>
                <a:cs typeface="+mn-cs"/>
              </a:rPr>
              <a:t>2</a:t>
            </a:r>
            <a:r>
              <a:rPr kumimoji="0" lang="en-US" sz="2200" b="0" i="0" u="none" strike="noStrike" kern="1200" cap="none" spc="0" normalizeH="0" baseline="0" noProof="0" dirty="0">
                <a:ln>
                  <a:noFill/>
                </a:ln>
                <a:solidFill>
                  <a:srgbClr val="C00000"/>
                </a:solidFill>
                <a:effectLst/>
                <a:uLnTx/>
                <a:uFillTx/>
                <a:latin typeface="Calibri"/>
                <a:ea typeface="+mn-ea"/>
                <a:cs typeface="+mn-cs"/>
              </a:rPr>
              <a:t>.</a:t>
            </a:r>
          </a:p>
          <a:p>
            <a:pPr marL="0" marR="0" lvl="0" indent="0" algn="just" defTabSz="60944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Trao</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đổi</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khí</a:t>
            </a:r>
            <a:r>
              <a:rPr kumimoji="0" lang="en-US" sz="2200" b="0" i="0" u="none" strike="noStrike" kern="1200" cap="none" spc="0" normalizeH="0" baseline="0" noProof="0" dirty="0">
                <a:ln>
                  <a:noFill/>
                </a:ln>
                <a:solidFill>
                  <a:srgbClr val="C00000"/>
                </a:solidFill>
                <a:effectLst/>
                <a:uLnTx/>
                <a:uFillTx/>
                <a:latin typeface="Calibri"/>
                <a:ea typeface="+mn-ea"/>
                <a:cs typeface="+mn-cs"/>
              </a:rPr>
              <a:t> ở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phổi</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và</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tế</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bào</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các</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chất</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khí</a:t>
            </a:r>
            <a:r>
              <a:rPr kumimoji="0" lang="en-US" sz="2200" b="0" i="0" u="none" strike="noStrike" kern="1200" cap="none" spc="0" normalizeH="0" baseline="0" noProof="0" dirty="0">
                <a:ln>
                  <a:noFill/>
                </a:ln>
                <a:solidFill>
                  <a:srgbClr val="C00000"/>
                </a:solidFill>
                <a:effectLst/>
                <a:uLnTx/>
                <a:uFillTx/>
                <a:latin typeface="Calibri"/>
                <a:ea typeface="+mn-ea"/>
                <a:cs typeface="+mn-cs"/>
              </a:rPr>
              <a:t> (O</a:t>
            </a:r>
            <a:r>
              <a:rPr kumimoji="0" lang="en-US" sz="2200" b="0" i="0" u="none" strike="noStrike" kern="1200" cap="none" spc="0" normalizeH="0" baseline="-25000" noProof="0" dirty="0">
                <a:ln>
                  <a:noFill/>
                </a:ln>
                <a:solidFill>
                  <a:srgbClr val="C00000"/>
                </a:solidFill>
                <a:effectLst/>
                <a:uLnTx/>
                <a:uFillTx/>
                <a:latin typeface="Calibri"/>
                <a:ea typeface="+mn-ea"/>
                <a:cs typeface="+mn-cs"/>
              </a:rPr>
              <a:t>2</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và</a:t>
            </a:r>
            <a:r>
              <a:rPr kumimoji="0" lang="en-US" sz="2200" b="0" i="0" u="none" strike="noStrike" kern="1200" cap="none" spc="0" normalizeH="0" baseline="0" noProof="0" dirty="0">
                <a:ln>
                  <a:noFill/>
                </a:ln>
                <a:solidFill>
                  <a:srgbClr val="C00000"/>
                </a:solidFill>
                <a:effectLst/>
                <a:uLnTx/>
                <a:uFillTx/>
                <a:latin typeface="Calibri"/>
                <a:ea typeface="+mn-ea"/>
                <a:cs typeface="+mn-cs"/>
              </a:rPr>
              <a:t> CO</a:t>
            </a:r>
            <a:r>
              <a:rPr kumimoji="0" lang="en-US" sz="2200" b="0" i="0" u="none" strike="noStrike" kern="1200" cap="none" spc="0" normalizeH="0" baseline="-25000" noProof="0" dirty="0">
                <a:ln>
                  <a:noFill/>
                </a:ln>
                <a:solidFill>
                  <a:srgbClr val="C00000"/>
                </a:solidFill>
                <a:effectLst/>
                <a:uLnTx/>
                <a:uFillTx/>
                <a:latin typeface="Calibri"/>
                <a:ea typeface="+mn-ea"/>
                <a:cs typeface="+mn-cs"/>
              </a:rPr>
              <a:t>2</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được</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trao</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đổi</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theo</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cơ</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chế</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khuếch</a:t>
            </a: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2200" b="0" i="0" u="none" strike="noStrike" kern="1200" cap="none" spc="0" normalizeH="0" baseline="0" noProof="0" dirty="0" err="1">
                <a:ln>
                  <a:noFill/>
                </a:ln>
                <a:solidFill>
                  <a:srgbClr val="C00000"/>
                </a:solidFill>
                <a:effectLst/>
                <a:uLnTx/>
                <a:uFillTx/>
                <a:latin typeface="Calibri"/>
                <a:ea typeface="+mn-ea"/>
                <a:cs typeface="+mn-cs"/>
              </a:rPr>
              <a:t>tán</a:t>
            </a:r>
            <a:r>
              <a:rPr kumimoji="0" lang="en-US" sz="2200" b="0" i="0" u="none" strike="noStrike" kern="1200" cap="none" spc="0" normalizeH="0" baseline="0" noProof="0" dirty="0">
                <a:ln>
                  <a:noFill/>
                </a:ln>
                <a:solidFill>
                  <a:srgbClr val="C00000"/>
                </a:solidFill>
                <a:effectLst/>
                <a:uLnTx/>
                <a:uFillTx/>
                <a:latin typeface="Calibri"/>
                <a:ea typeface="+mn-ea"/>
                <a:cs typeface="+mn-cs"/>
              </a:rPr>
              <a:t>.</a:t>
            </a:r>
          </a:p>
        </p:txBody>
      </p:sp>
      <p:cxnSp>
        <p:nvCxnSpPr>
          <p:cNvPr id="5" name="Straight Connector 4">
            <a:extLst>
              <a:ext uri="{FF2B5EF4-FFF2-40B4-BE49-F238E27FC236}">
                <a16:creationId xmlns:a16="http://schemas.microsoft.com/office/drawing/2014/main" id="{E6A54A1A-1FBB-4D93-83FB-ECD5DF1324F3}"/>
              </a:ext>
            </a:extLst>
          </p:cNvPr>
          <p:cNvCxnSpPr>
            <a:cxnSpLocks/>
          </p:cNvCxnSpPr>
          <p:nvPr/>
        </p:nvCxnSpPr>
        <p:spPr>
          <a:xfrm>
            <a:off x="7149947" y="0"/>
            <a:ext cx="0" cy="51435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2797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2" grpId="0" animBg="1"/>
      <p:bldP spid="23" grpId="0" animBg="1"/>
      <p:bldP spid="26"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22E46C-7903-4B5B-AAEE-0375ED0080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085" y="0"/>
            <a:ext cx="1683207" cy="1303720"/>
          </a:xfrm>
          <a:prstGeom prst="rect">
            <a:avLst/>
          </a:prstGeom>
        </p:spPr>
      </p:pic>
      <p:pic>
        <p:nvPicPr>
          <p:cNvPr id="10" name="Picture 13">
            <a:extLst>
              <a:ext uri="{FF2B5EF4-FFF2-40B4-BE49-F238E27FC236}">
                <a16:creationId xmlns:a16="http://schemas.microsoft.com/office/drawing/2014/main" id="{77620D02-02AE-46FB-8A13-84F69FA068A4}"/>
              </a:ext>
            </a:extLst>
          </p:cNvPr>
          <p:cNvPicPr>
            <a:picLocks noChangeAspect="1"/>
          </p:cNvPicPr>
          <p:nvPr/>
        </p:nvPicPr>
        <p:blipFill>
          <a:blip r:embed="rId3"/>
          <a:srcRect/>
          <a:stretch>
            <a:fillRect/>
          </a:stretch>
        </p:blipFill>
        <p:spPr>
          <a:xfrm>
            <a:off x="6003742" y="1734972"/>
            <a:ext cx="2632258" cy="2043290"/>
          </a:xfrm>
          <a:prstGeom prst="rect">
            <a:avLst/>
          </a:prstGeom>
        </p:spPr>
      </p:pic>
      <p:sp>
        <p:nvSpPr>
          <p:cNvPr id="8" name="TextBox 7">
            <a:extLst>
              <a:ext uri="{FF2B5EF4-FFF2-40B4-BE49-F238E27FC236}">
                <a16:creationId xmlns:a16="http://schemas.microsoft.com/office/drawing/2014/main" id="{DB13775B-42BA-287C-34BF-E8A671E80690}"/>
              </a:ext>
            </a:extLst>
          </p:cNvPr>
          <p:cNvSpPr txBox="1"/>
          <p:nvPr/>
        </p:nvSpPr>
        <p:spPr>
          <a:xfrm>
            <a:off x="306525" y="252891"/>
            <a:ext cx="8403255" cy="95410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 Vẽ sơ đồ thể hiện mối quan hệ giữa hệ hô hấp và hệ tuần hoàn?</a:t>
            </a:r>
            <a:endParaRPr lang="vi-VN" sz="2800">
              <a:solidFill>
                <a:schemeClr val="tx1"/>
              </a:solidFill>
              <a:latin typeface="Times New Roman" panose="020206030504050203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2F8A51FA-4BCE-A434-70C8-F3D6DA7C9B49}"/>
              </a:ext>
            </a:extLst>
          </p:cNvPr>
          <p:cNvSpPr/>
          <p:nvPr/>
        </p:nvSpPr>
        <p:spPr>
          <a:xfrm>
            <a:off x="144588" y="2571750"/>
            <a:ext cx="4531915" cy="1686741"/>
          </a:xfrm>
          <a:prstGeom prst="wedgeRoundRectCallout">
            <a:avLst>
              <a:gd name="adj1" fmla="val 47062"/>
              <a:gd name="adj2" fmla="val -1305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vi-VN" sz="280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 Sơ đồ thể hiện mối quan hệ giữa hệ hô hấp và hệ tuần hoàn:</a:t>
            </a:r>
            <a:endParaRPr lang="vi-VN" altLang="vi-VN" sz="800">
              <a:solidFill>
                <a:schemeClr val="tx1"/>
              </a:solidFill>
            </a:endParaRPr>
          </a:p>
        </p:txBody>
      </p:sp>
      <p:pic>
        <p:nvPicPr>
          <p:cNvPr id="5121" name="Picture 1" descr="KHTN 8 (Cánh Diều) Bài 32: Hệ hô hấp ở người | Khoa học tự nhiên 8 (ảnh 2)">
            <a:extLst>
              <a:ext uri="{FF2B5EF4-FFF2-40B4-BE49-F238E27FC236}">
                <a16:creationId xmlns:a16="http://schemas.microsoft.com/office/drawing/2014/main" id="{96E723B7-CFF3-38B8-34FB-1CB6B8F1946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172891" y="1327622"/>
            <a:ext cx="3683725" cy="356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234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arn(inVertical)">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1"/>
                                        </p:tgtEl>
                                        <p:attrNameLst>
                                          <p:attrName>style.visibility</p:attrName>
                                        </p:attrNameLst>
                                      </p:cBhvr>
                                      <p:to>
                                        <p:strVal val="visible"/>
                                      </p:to>
                                    </p:set>
                                    <p:animEffect transition="in" filter="barn(inVertical)">
                                      <p:cBhvr>
                                        <p:cTn id="28" dur="5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22E46C-7903-4B5B-AAEE-0375ED0080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085" y="0"/>
            <a:ext cx="1683207" cy="1303720"/>
          </a:xfrm>
          <a:prstGeom prst="rect">
            <a:avLst/>
          </a:prstGeom>
        </p:spPr>
      </p:pic>
      <p:pic>
        <p:nvPicPr>
          <p:cNvPr id="10" name="Picture 13">
            <a:extLst>
              <a:ext uri="{FF2B5EF4-FFF2-40B4-BE49-F238E27FC236}">
                <a16:creationId xmlns:a16="http://schemas.microsoft.com/office/drawing/2014/main" id="{77620D02-02AE-46FB-8A13-84F69FA068A4}"/>
              </a:ext>
            </a:extLst>
          </p:cNvPr>
          <p:cNvPicPr>
            <a:picLocks noChangeAspect="1"/>
          </p:cNvPicPr>
          <p:nvPr/>
        </p:nvPicPr>
        <p:blipFill>
          <a:blip r:embed="rId3"/>
          <a:srcRect/>
          <a:stretch>
            <a:fillRect/>
          </a:stretch>
        </p:blipFill>
        <p:spPr>
          <a:xfrm>
            <a:off x="6511742" y="1723955"/>
            <a:ext cx="2632258" cy="2043290"/>
          </a:xfrm>
          <a:prstGeom prst="rect">
            <a:avLst/>
          </a:prstGeom>
        </p:spPr>
      </p:pic>
      <p:sp>
        <p:nvSpPr>
          <p:cNvPr id="13" name="Speech Bubble: Rectangle with Corners Rounded 12">
            <a:extLst>
              <a:ext uri="{FF2B5EF4-FFF2-40B4-BE49-F238E27FC236}">
                <a16:creationId xmlns:a16="http://schemas.microsoft.com/office/drawing/2014/main" id="{2F8A51FA-4BCE-A434-70C8-F3D6DA7C9B49}"/>
              </a:ext>
            </a:extLst>
          </p:cNvPr>
          <p:cNvSpPr/>
          <p:nvPr/>
        </p:nvSpPr>
        <p:spPr>
          <a:xfrm>
            <a:off x="375794" y="1303720"/>
            <a:ext cx="5837719" cy="3110851"/>
          </a:xfrm>
          <a:prstGeom prst="wedgeRoundRectCallout">
            <a:avLst>
              <a:gd name="adj1" fmla="val 17980"/>
              <a:gd name="adj2" fmla="val -483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hấp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ở người gồm các cơ quan: mũi, hầu, thanh quản, khí quản, phế quản, phổi, phế nang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vi-VN" sz="2800" dirty="0">
                <a:solidFill>
                  <a:srgbClr val="000000"/>
                </a:solidFill>
                <a:latin typeface="Times New Roman" panose="02020603050405020304" pitchFamily="18" charset="0"/>
                <a:cs typeface="Times New Roman" panose="02020603050405020304" pitchFamily="18" charset="0"/>
              </a:rPr>
              <a:t>Các cơ quan phối hợp nhịp nhàng với nhau để thực hiên quá trình trao đổi khí giữa cơ thể với môi trường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1" name="Picture 13">
            <a:extLst>
              <a:ext uri="{FF2B5EF4-FFF2-40B4-BE49-F238E27FC236}">
                <a16:creationId xmlns:a16="http://schemas.microsoft.com/office/drawing/2014/main" id="{E5DE9F90-15E7-4A4D-89B1-CDA137D512D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508" y="667411"/>
            <a:ext cx="984419" cy="961289"/>
          </a:xfrm>
          <a:prstGeom prst="rect">
            <a:avLst/>
          </a:prstGeom>
        </p:spPr>
      </p:pic>
      <p:sp>
        <p:nvSpPr>
          <p:cNvPr id="8" name="Google Shape;960;p39">
            <a:hlinkClick r:id="rId5" action="ppaction://hlinksldjump"/>
            <a:extLst>
              <a:ext uri="{FF2B5EF4-FFF2-40B4-BE49-F238E27FC236}">
                <a16:creationId xmlns:a16="http://schemas.microsoft.com/office/drawing/2014/main" id="{79537D67-369D-4785-92C4-78A483AB1B09}"/>
              </a:ext>
            </a:extLst>
          </p:cNvPr>
          <p:cNvSpPr txBox="1">
            <a:spLocks/>
          </p:cNvSpPr>
          <p:nvPr/>
        </p:nvSpPr>
        <p:spPr>
          <a:xfrm>
            <a:off x="375794" y="139711"/>
            <a:ext cx="8235291"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100"/>
            </a:pPr>
            <a:r>
              <a:rPr lang="vi-VN" sz="2500" b="1" dirty="0">
                <a:solidFill>
                  <a:schemeClr val="tx1">
                    <a:lumMod val="75000"/>
                    <a:lumOff val="25000"/>
                  </a:schemeClr>
                </a:solidFill>
                <a:latin typeface="Times New Roman" panose="02020603050405020304" pitchFamily="18" charset="0"/>
                <a:cs typeface="Times New Roman" panose="02020603050405020304" pitchFamily="18" charset="0"/>
              </a:rPr>
              <a:t>II. CÁC CƠ QUAN CỦA HỆ HÔ HẤP VÀ CHỨC NĂNG</a:t>
            </a:r>
          </a:p>
        </p:txBody>
      </p:sp>
    </p:spTree>
    <p:extLst>
      <p:ext uri="{BB962C8B-B14F-4D97-AF65-F5344CB8AC3E}">
        <p14:creationId xmlns:p14="http://schemas.microsoft.com/office/powerpoint/2010/main" val="20134702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3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3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arn(inVertical)">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barn(inVertical)">
                                      <p:cBhvr>
                                        <p:cTn id="28"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77054"/>
          </a:xfrm>
          <a:prstGeom prst="rect">
            <a:avLst/>
          </a:prstGeom>
          <a:noFill/>
        </p:spPr>
        <p:txBody>
          <a:bodyPr wrap="square">
            <a:spAutoFit/>
          </a:bodyPr>
          <a:lstStyle/>
          <a:p>
            <a:pPr lvl="0">
              <a:buSzPts val="1100"/>
            </a:pPr>
            <a:r>
              <a:rPr lang="en-US" sz="2500" b="1" dirty="0">
                <a:solidFill>
                  <a:srgbClr val="000000">
                    <a:lumMod val="75000"/>
                    <a:lumOff val="25000"/>
                  </a:srgbClr>
                </a:solidFill>
                <a:latin typeface="Times New Roman" panose="02020603050405020304" pitchFamily="18" charset="0"/>
                <a:cs typeface="Times New Roman" panose="02020603050405020304" pitchFamily="18" charset="0"/>
              </a:rPr>
              <a:t>III. </a:t>
            </a:r>
            <a:r>
              <a:rPr lang="vi-VN" sz="2500" b="1" dirty="0">
                <a:solidFill>
                  <a:srgbClr val="000000">
                    <a:lumMod val="75000"/>
                    <a:lumOff val="25000"/>
                  </a:srgbClr>
                </a:solidFill>
                <a:latin typeface="Times New Roman" panose="02020603050405020304" pitchFamily="18" charset="0"/>
                <a:cs typeface="Times New Roman" panose="02020603050405020304" pitchFamily="18" charset="0"/>
              </a:rPr>
              <a:t>MỘT SỐ BỆNH VỀ PHỔI VÀ ĐƯỜNG HÔ HẤP</a:t>
            </a:r>
            <a:endParaRPr lang="en-US" sz="25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A46AA7D-702F-434C-0576-203F01524130}"/>
              </a:ext>
            </a:extLst>
          </p:cNvPr>
          <p:cNvSpPr txBox="1"/>
          <p:nvPr/>
        </p:nvSpPr>
        <p:spPr>
          <a:xfrm>
            <a:off x="264405" y="552588"/>
            <a:ext cx="8879595" cy="954107"/>
          </a:xfrm>
          <a:prstGeom prst="rect">
            <a:avLst/>
          </a:prstGeom>
          <a:noFill/>
        </p:spPr>
        <p:txBody>
          <a:bodyPr wrap="square">
            <a:spAutoFit/>
          </a:bodyPr>
          <a:lstStyle/>
          <a:p>
            <a:r>
              <a:rPr lang="vi-VN" sz="2700" dirty="0">
                <a:solidFill>
                  <a:srgbClr val="FF0000"/>
                </a:solidFill>
                <a:latin typeface="Times New Roman" panose="02020603050405020304" pitchFamily="18" charset="0"/>
                <a:cs typeface="Times New Roman" panose="02020603050405020304" pitchFamily="18" charset="0"/>
              </a:rPr>
              <a:t>(?) Dựa vào thông tin trong bảng 37.1, hãy cho biết nguyên nhân chủ yếu dẫn đén các bệnh về phổi và đường hô hấp.</a:t>
            </a:r>
          </a:p>
        </p:txBody>
      </p:sp>
      <p:pic>
        <p:nvPicPr>
          <p:cNvPr id="4" name="Picture 3">
            <a:extLst>
              <a:ext uri="{FF2B5EF4-FFF2-40B4-BE49-F238E27FC236}">
                <a16:creationId xmlns:a16="http://schemas.microsoft.com/office/drawing/2014/main" id="{12A76078-6201-4863-BB5B-B453A5CC2395}"/>
              </a:ext>
            </a:extLst>
          </p:cNvPr>
          <p:cNvPicPr>
            <a:picLocks noChangeAspect="1"/>
          </p:cNvPicPr>
          <p:nvPr/>
        </p:nvPicPr>
        <p:blipFill>
          <a:blip r:embed="rId2"/>
          <a:stretch>
            <a:fillRect/>
          </a:stretch>
        </p:blipFill>
        <p:spPr>
          <a:xfrm>
            <a:off x="146571" y="1421176"/>
            <a:ext cx="8649086" cy="3722324"/>
          </a:xfrm>
          <a:prstGeom prst="rect">
            <a:avLst/>
          </a:prstGeom>
        </p:spPr>
      </p:pic>
    </p:spTree>
    <p:extLst>
      <p:ext uri="{BB962C8B-B14F-4D97-AF65-F5344CB8AC3E}">
        <p14:creationId xmlns:p14="http://schemas.microsoft.com/office/powerpoint/2010/main" val="148953870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77054"/>
          </a:xfrm>
          <a:prstGeom prst="rect">
            <a:avLst/>
          </a:prstGeom>
          <a:noFill/>
        </p:spPr>
        <p:txBody>
          <a:bodyPr wrap="square">
            <a:spAutoFit/>
          </a:bodyPr>
          <a:lstStyle/>
          <a:p>
            <a:pPr lvl="0">
              <a:buSzPts val="1100"/>
            </a:pPr>
            <a:r>
              <a:rPr lang="en-US" sz="2500" b="1" dirty="0">
                <a:solidFill>
                  <a:srgbClr val="000000">
                    <a:lumMod val="75000"/>
                    <a:lumOff val="25000"/>
                  </a:srgbClr>
                </a:solidFill>
                <a:latin typeface="Times New Roman" panose="02020603050405020304" pitchFamily="18" charset="0"/>
                <a:cs typeface="Times New Roman" panose="02020603050405020304" pitchFamily="18" charset="0"/>
              </a:rPr>
              <a:t>III. </a:t>
            </a:r>
            <a:r>
              <a:rPr lang="vi-VN" sz="2500" b="1" dirty="0">
                <a:solidFill>
                  <a:srgbClr val="000000">
                    <a:lumMod val="75000"/>
                    <a:lumOff val="25000"/>
                  </a:srgbClr>
                </a:solidFill>
                <a:latin typeface="Times New Roman" panose="02020603050405020304" pitchFamily="18" charset="0"/>
                <a:cs typeface="Times New Roman" panose="02020603050405020304" pitchFamily="18" charset="0"/>
              </a:rPr>
              <a:t>MỘT SỐ BỆNH VỀ PHỔI VÀ ĐƯỜNG HÔ HẤP</a:t>
            </a:r>
            <a:endParaRPr lang="en-US" sz="25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A46AA7D-702F-434C-0576-203F01524130}"/>
              </a:ext>
            </a:extLst>
          </p:cNvPr>
          <p:cNvSpPr txBox="1"/>
          <p:nvPr/>
        </p:nvSpPr>
        <p:spPr>
          <a:xfrm>
            <a:off x="462709" y="552588"/>
            <a:ext cx="8681292" cy="1569660"/>
          </a:xfrm>
          <a:prstGeom prst="rect">
            <a:avLst/>
          </a:prstGeom>
          <a:noFill/>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 Dựa vào thông tin trong bảng 37.1, hãy cho biết nguyên nhân chủ yếu dẫn đén các bệnh về phổi và đường hô hấp.</a:t>
            </a:r>
          </a:p>
        </p:txBody>
      </p:sp>
      <p:sp>
        <p:nvSpPr>
          <p:cNvPr id="3" name="Rectangle 2">
            <a:extLst>
              <a:ext uri="{FF2B5EF4-FFF2-40B4-BE49-F238E27FC236}">
                <a16:creationId xmlns:a16="http://schemas.microsoft.com/office/drawing/2014/main" id="{690E9E97-076E-4740-BB74-105D7C119C50}"/>
              </a:ext>
            </a:extLst>
          </p:cNvPr>
          <p:cNvSpPr/>
          <p:nvPr/>
        </p:nvSpPr>
        <p:spPr>
          <a:xfrm>
            <a:off x="349771" y="2257082"/>
            <a:ext cx="8445886" cy="2410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Nguyên nhân chủ yếu dẫn đến hầu hết các bệnh viêm đường hô hấp là do sức đề kháng suy giảm, nhiễm virus, vi khuẩn hay lây từ người bệnh.</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378313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917" name="Google Shape;917;p37"/>
          <p:cNvGrpSpPr/>
          <p:nvPr/>
        </p:nvGrpSpPr>
        <p:grpSpPr>
          <a:xfrm>
            <a:off x="992755" y="324711"/>
            <a:ext cx="7158440" cy="921454"/>
            <a:chOff x="7728915" y="2370420"/>
            <a:chExt cx="1034472" cy="222546"/>
          </a:xfrm>
        </p:grpSpPr>
        <p:sp>
          <p:nvSpPr>
            <p:cNvPr id="918"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9"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0"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1"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2"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3"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4"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25" name="Google Shape;925;p37"/>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KHỞI ĐỘNG</a:t>
            </a:r>
            <a:endParaRPr sz="3200" b="1" dirty="0">
              <a:solidFill>
                <a:schemeClr val="tx1">
                  <a:lumMod val="75000"/>
                  <a:lumOff val="25000"/>
                </a:schemeClr>
              </a:solidFill>
              <a:latin typeface="+mj-lt"/>
            </a:endParaRPr>
          </a:p>
        </p:txBody>
      </p:sp>
      <p:sp>
        <p:nvSpPr>
          <p:cNvPr id="4" name="Rectangle: Rounded Corners 3">
            <a:extLst>
              <a:ext uri="{FF2B5EF4-FFF2-40B4-BE49-F238E27FC236}">
                <a16:creationId xmlns:a16="http://schemas.microsoft.com/office/drawing/2014/main" id="{21BF2481-B766-49BC-B32E-E8A968C2371D}"/>
              </a:ext>
            </a:extLst>
          </p:cNvPr>
          <p:cNvSpPr/>
          <p:nvPr/>
        </p:nvSpPr>
        <p:spPr>
          <a:xfrm>
            <a:off x="972826" y="1406515"/>
            <a:ext cx="3722755" cy="61886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a:solidFill>
                  <a:srgbClr val="FF0000"/>
                </a:solidFill>
                <a:latin typeface="Times New Roman" panose="02020603050405020304" pitchFamily="18" charset="0"/>
                <a:cs typeface="Times New Roman" panose="02020603050405020304" pitchFamily="18" charset="0"/>
              </a:rPr>
              <a:t>- Giáo viên đặt vấn đề: </a:t>
            </a:r>
            <a:endParaRPr lang="vi-VN" sz="280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0CE7FEA-C71E-4081-91ED-47B2823B1BDD}"/>
              </a:ext>
            </a:extLst>
          </p:cNvPr>
          <p:cNvSpPr/>
          <p:nvPr/>
        </p:nvSpPr>
        <p:spPr>
          <a:xfrm>
            <a:off x="1281770" y="2569633"/>
            <a:ext cx="5870524" cy="2249156"/>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Tại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sao</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nói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Nếu</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chỉ</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cần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ngừng</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hô</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hấp</a:t>
            </a:r>
            <a:r>
              <a:rPr lang="en-US" sz="3200" dirty="0">
                <a:solidFill>
                  <a:schemeClr val="bg2">
                    <a:lumMod val="50000"/>
                  </a:schemeClr>
                </a:solidFill>
                <a:latin typeface="Times New Roman" panose="02020603050405020304" pitchFamily="18" charset="0"/>
                <a:cs typeface="Times New Roman" panose="02020603050405020304" pitchFamily="18" charset="0"/>
              </a:rPr>
              <a:t> 3 – 5 </a:t>
            </a:r>
            <a:r>
              <a:rPr lang="en-US" sz="3200" dirty="0" err="1">
                <a:solidFill>
                  <a:schemeClr val="bg2">
                    <a:lumMod val="50000"/>
                  </a:schemeClr>
                </a:solidFill>
                <a:latin typeface="Times New Roman" panose="02020603050405020304" pitchFamily="18" charset="0"/>
                <a:cs typeface="Times New Roman" panose="02020603050405020304" pitchFamily="18" charset="0"/>
              </a:rPr>
              <a:t>phút</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thì</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máu</a:t>
            </a:r>
            <a:r>
              <a:rPr lang="en-US" sz="3200" dirty="0">
                <a:solidFill>
                  <a:schemeClr val="bg2">
                    <a:lumMod val="50000"/>
                  </a:schemeClr>
                </a:solidFill>
                <a:latin typeface="Times New Roman" panose="02020603050405020304" pitchFamily="18" charset="0"/>
                <a:cs typeface="Times New Roman" panose="02020603050405020304" pitchFamily="18" charset="0"/>
              </a:rPr>
              <a:t> qua </a:t>
            </a:r>
            <a:r>
              <a:rPr lang="en-US" sz="3200" dirty="0" err="1">
                <a:solidFill>
                  <a:schemeClr val="bg2">
                    <a:lumMod val="50000"/>
                  </a:schemeClr>
                </a:solidFill>
                <a:latin typeface="Times New Roman" panose="02020603050405020304" pitchFamily="18" charset="0"/>
                <a:cs typeface="Times New Roman" panose="02020603050405020304" pitchFamily="18" charset="0"/>
              </a:rPr>
              <a:t>phổi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sẽ</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không</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có</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khí</a:t>
            </a:r>
            <a:r>
              <a:rPr lang="en-US" sz="3200" dirty="0">
                <a:solidFill>
                  <a:schemeClr val="bg2">
                    <a:lumMod val="50000"/>
                  </a:schemeClr>
                </a:solidFill>
                <a:latin typeface="Times New Roman" panose="02020603050405020304" pitchFamily="18" charset="0"/>
                <a:cs typeface="Times New Roman" panose="02020603050405020304" pitchFamily="18" charset="0"/>
              </a:rPr>
              <a:t> oxygen </a:t>
            </a:r>
            <a:r>
              <a:rPr lang="en-US" sz="3200" dirty="0" err="1">
                <a:solidFill>
                  <a:schemeClr val="bg2">
                    <a:lumMod val="50000"/>
                  </a:schemeClr>
                </a:solidFill>
                <a:latin typeface="Times New Roman" panose="02020603050405020304" pitchFamily="18" charset="0"/>
                <a:cs typeface="Times New Roman" panose="02020603050405020304" pitchFamily="18" charset="0"/>
              </a:rPr>
              <a:t>để</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nhận</a:t>
            </a:r>
            <a:r>
              <a:rPr lang="en-US" sz="3200" dirty="0">
                <a:solidFill>
                  <a:schemeClr val="bg2">
                    <a:lumMod val="50000"/>
                  </a:schemeClr>
                </a:solidFill>
                <a:latin typeface="Times New Roman" panose="02020603050405020304" pitchFamily="18" charset="0"/>
                <a:cs typeface="Times New Roman" panose="02020603050405020304" pitchFamily="18" charset="0"/>
              </a:rPr>
              <a:t>?”</a:t>
            </a:r>
            <a:endParaRPr lang="vi-VN" sz="3200"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17" name="Picture 14">
            <a:extLst>
              <a:ext uri="{FF2B5EF4-FFF2-40B4-BE49-F238E27FC236}">
                <a16:creationId xmlns:a16="http://schemas.microsoft.com/office/drawing/2014/main" id="{EA989785-12DD-49FD-8A43-640B05560DC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585">
            <a:off x="5155904" y="1180268"/>
            <a:ext cx="703969" cy="769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99"/>
                                          </p:stCondLst>
                                        </p:cTn>
                                        <p:tgtEl>
                                          <p:spTgt spid="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9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3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3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 grpId="0"/>
      <p:bldP spid="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77054"/>
          </a:xfrm>
          <a:prstGeom prst="rect">
            <a:avLst/>
          </a:prstGeom>
          <a:noFill/>
        </p:spPr>
        <p:txBody>
          <a:bodyPr wrap="square">
            <a:spAutoFit/>
          </a:bodyPr>
          <a:lstStyle/>
          <a:p>
            <a:pPr lvl="0">
              <a:buSzPts val="1100"/>
            </a:pPr>
            <a:r>
              <a:rPr lang="en-US" sz="2500" b="1" dirty="0">
                <a:solidFill>
                  <a:srgbClr val="000000">
                    <a:lumMod val="75000"/>
                    <a:lumOff val="25000"/>
                  </a:srgbClr>
                </a:solidFill>
                <a:latin typeface="Times New Roman" panose="02020603050405020304" pitchFamily="18" charset="0"/>
                <a:cs typeface="Times New Roman" panose="02020603050405020304" pitchFamily="18" charset="0"/>
              </a:rPr>
              <a:t>III. </a:t>
            </a:r>
            <a:r>
              <a:rPr lang="vi-VN" sz="2500" b="1" dirty="0">
                <a:solidFill>
                  <a:srgbClr val="000000">
                    <a:lumMod val="75000"/>
                    <a:lumOff val="25000"/>
                  </a:srgbClr>
                </a:solidFill>
                <a:latin typeface="Times New Roman" panose="02020603050405020304" pitchFamily="18" charset="0"/>
                <a:cs typeface="Times New Roman" panose="02020603050405020304" pitchFamily="18" charset="0"/>
              </a:rPr>
              <a:t>MỘT SỐ BỆNH VỀ PHỔI VÀ ĐƯỜNG HÔ HẤP</a:t>
            </a:r>
            <a:endParaRPr lang="en-US" sz="25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A46AA7D-702F-434C-0576-203F01524130}"/>
              </a:ext>
            </a:extLst>
          </p:cNvPr>
          <p:cNvSpPr txBox="1"/>
          <p:nvPr/>
        </p:nvSpPr>
        <p:spPr>
          <a:xfrm>
            <a:off x="462709" y="552588"/>
            <a:ext cx="8681292" cy="1077218"/>
          </a:xfrm>
          <a:prstGeom prst="rect">
            <a:avLst/>
          </a:prstGeom>
          <a:noFill/>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 Nêu ý nghĩa của cách phòng chống bệnh về phổi và đường hô hấp.</a:t>
            </a:r>
          </a:p>
        </p:txBody>
      </p:sp>
      <p:sp>
        <p:nvSpPr>
          <p:cNvPr id="3" name="Rectangle 2">
            <a:extLst>
              <a:ext uri="{FF2B5EF4-FFF2-40B4-BE49-F238E27FC236}">
                <a16:creationId xmlns:a16="http://schemas.microsoft.com/office/drawing/2014/main" id="{690E9E97-076E-4740-BB74-105D7C119C50}"/>
              </a:ext>
            </a:extLst>
          </p:cNvPr>
          <p:cNvSpPr/>
          <p:nvPr/>
        </p:nvSpPr>
        <p:spPr>
          <a:xfrm>
            <a:off x="349057" y="1805390"/>
            <a:ext cx="8445886" cy="288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rgbClr val="001D35"/>
                </a:solidFill>
                <a:latin typeface="Times New Roman" panose="02020603050405020304" pitchFamily="18" charset="0"/>
                <a:cs typeface="Times New Roman" panose="02020603050405020304" pitchFamily="18" charset="0"/>
              </a:rPr>
              <a:t>G</a:t>
            </a:r>
            <a:r>
              <a:rPr lang="vi-VN" sz="3200" b="0" i="0" dirty="0">
                <a:solidFill>
                  <a:srgbClr val="001D35"/>
                </a:solidFill>
                <a:effectLst/>
                <a:latin typeface="Times New Roman" panose="02020603050405020304" pitchFamily="18" charset="0"/>
                <a:cs typeface="Times New Roman" panose="02020603050405020304" pitchFamily="18" charset="0"/>
              </a:rPr>
              <a:t>iúp giảm thiểu nguy cơ mắc bệnh, giảm nhẹ mức độ nghiêm trọng của bệnh nếu mắc phải, và hạn chế sự lây lan của các bệnh truyền nhiễm qua đường hô hấp. Điều này không chỉ cải thiện chất lượng cuộc sống mà còn giảm gánh nặng cho hệ thống y tế.</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48548382"/>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77054"/>
          </a:xfrm>
          <a:prstGeom prst="rect">
            <a:avLst/>
          </a:prstGeom>
          <a:noFill/>
        </p:spPr>
        <p:txBody>
          <a:bodyPr wrap="square">
            <a:spAutoFit/>
          </a:bodyPr>
          <a:lstStyle/>
          <a:p>
            <a:pPr lvl="0">
              <a:buSzPts val="1100"/>
            </a:pPr>
            <a:r>
              <a:rPr lang="en-US" sz="2500" b="1" dirty="0">
                <a:solidFill>
                  <a:srgbClr val="000000">
                    <a:lumMod val="75000"/>
                    <a:lumOff val="25000"/>
                  </a:srgbClr>
                </a:solidFill>
                <a:latin typeface="Times New Roman" panose="02020603050405020304" pitchFamily="18" charset="0"/>
                <a:cs typeface="Times New Roman" panose="02020603050405020304" pitchFamily="18" charset="0"/>
              </a:rPr>
              <a:t>III. </a:t>
            </a:r>
            <a:r>
              <a:rPr lang="vi-VN" sz="2500" b="1" dirty="0">
                <a:solidFill>
                  <a:srgbClr val="000000">
                    <a:lumMod val="75000"/>
                    <a:lumOff val="25000"/>
                  </a:srgbClr>
                </a:solidFill>
                <a:latin typeface="Times New Roman" panose="02020603050405020304" pitchFamily="18" charset="0"/>
                <a:cs typeface="Times New Roman" panose="02020603050405020304" pitchFamily="18" charset="0"/>
              </a:rPr>
              <a:t>MỘT SỐ BỆNH VỀ PHỔI VÀ ĐƯỜNG HÔ HẤP</a:t>
            </a:r>
            <a:endParaRPr lang="en-US" sz="25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A46AA7D-702F-434C-0576-203F01524130}"/>
              </a:ext>
            </a:extLst>
          </p:cNvPr>
          <p:cNvSpPr txBox="1"/>
          <p:nvPr/>
        </p:nvSpPr>
        <p:spPr>
          <a:xfrm>
            <a:off x="462709" y="552588"/>
            <a:ext cx="8681292" cy="1077218"/>
          </a:xfrm>
          <a:prstGeom prst="rect">
            <a:avLst/>
          </a:prstGeom>
          <a:noFill/>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 Nêu ý nghĩa của cách phòng chống bệnh về phổi và đường hô hấp.</a:t>
            </a:r>
          </a:p>
        </p:txBody>
      </p:sp>
      <p:sp>
        <p:nvSpPr>
          <p:cNvPr id="3" name="Rectangle 2">
            <a:extLst>
              <a:ext uri="{FF2B5EF4-FFF2-40B4-BE49-F238E27FC236}">
                <a16:creationId xmlns:a16="http://schemas.microsoft.com/office/drawing/2014/main" id="{690E9E97-076E-4740-BB74-105D7C119C50}"/>
              </a:ext>
            </a:extLst>
          </p:cNvPr>
          <p:cNvSpPr/>
          <p:nvPr/>
        </p:nvSpPr>
        <p:spPr>
          <a:xfrm>
            <a:off x="349057" y="1805390"/>
            <a:ext cx="8445886" cy="288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rgbClr val="001D35"/>
                </a:solidFill>
                <a:latin typeface="Times New Roman" panose="02020603050405020304" pitchFamily="18" charset="0"/>
                <a:cs typeface="Times New Roman" panose="02020603050405020304" pitchFamily="18" charset="0"/>
              </a:rPr>
              <a:t>G</a:t>
            </a:r>
            <a:r>
              <a:rPr lang="vi-VN" sz="3200" b="0" i="0" dirty="0">
                <a:solidFill>
                  <a:srgbClr val="001D35"/>
                </a:solidFill>
                <a:effectLst/>
                <a:latin typeface="Times New Roman" panose="02020603050405020304" pitchFamily="18" charset="0"/>
                <a:cs typeface="Times New Roman" panose="02020603050405020304" pitchFamily="18" charset="0"/>
              </a:rPr>
              <a:t>iúp giảm thiểu nguy cơ mắc bệnh, giảm nhẹ mức độ nghiêm trọng của bệnh nếu mắc phải, và hạn chế sự lây lan của các bệnh truyền nhiễm qua đường hô hấp. Điều này không chỉ cải thiện chất lượng cuộc sống mà còn giảm gánh nặng cho hệ thống y tế.</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16226723"/>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0FE6C79A-D0CB-EB72-D752-47E0B3178569}"/>
              </a:ext>
            </a:extLst>
          </p:cNvPr>
          <p:cNvSpPr txBox="1"/>
          <p:nvPr/>
        </p:nvSpPr>
        <p:spPr>
          <a:xfrm>
            <a:off x="349771" y="715204"/>
            <a:ext cx="8445885" cy="1200329"/>
          </a:xfrm>
          <a:prstGeom prst="rect">
            <a:avLst/>
          </a:prstGeom>
          <a:noFill/>
        </p:spPr>
        <p:txBody>
          <a:bodyPr wrap="square">
            <a:spAutoFit/>
          </a:bodyPr>
          <a:lstStyle/>
          <a:p>
            <a:pPr algn="just"/>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HS </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nhóm </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trả</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Xác định tác dụng của một số biện pháp phòng chống ô nhiễm không khí cho đường hô hấp bằng cách hoàn thành bảng theo mẫu bên. </a:t>
            </a:r>
            <a:endParaRPr lang="vi-VN"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40">
            <a:extLst>
              <a:ext uri="{FF2B5EF4-FFF2-40B4-BE49-F238E27FC236}">
                <a16:creationId xmlns:a16="http://schemas.microsoft.com/office/drawing/2014/main" id="{158D81AD-EFD6-A60B-EC04-9A7AD22DC4D6}"/>
              </a:ext>
            </a:extLst>
          </p:cNvPr>
          <p:cNvSpPr txBox="1"/>
          <p:nvPr/>
        </p:nvSpPr>
        <p:spPr>
          <a:xfrm>
            <a:off x="349771" y="91187"/>
            <a:ext cx="8445886" cy="846386"/>
          </a:xfrm>
          <a:prstGeom prst="rect">
            <a:avLst/>
          </a:prstGeom>
          <a:noFill/>
        </p:spPr>
        <p:txBody>
          <a:bodyPr wrap="square">
            <a:spAutoFit/>
          </a:bodyPr>
          <a:lstStyle/>
          <a:p>
            <a:r>
              <a:rPr lang="en-US" sz="2400" b="1" dirty="0">
                <a:solidFill>
                  <a:srgbClr val="000000">
                    <a:lumMod val="75000"/>
                    <a:lumOff val="25000"/>
                  </a:srgbClr>
                </a:solidFill>
                <a:latin typeface="Times New Roman" panose="02020603050405020304" pitchFamily="18" charset="0"/>
                <a:cs typeface="Times New Roman" panose="02020603050405020304" pitchFamily="18" charset="0"/>
              </a:rPr>
              <a:t>III. </a:t>
            </a:r>
            <a:r>
              <a:rPr lang="vi-VN" sz="2400" b="1" dirty="0">
                <a:solidFill>
                  <a:srgbClr val="000000">
                    <a:lumMod val="75000"/>
                    <a:lumOff val="25000"/>
                  </a:srgbClr>
                </a:solidFill>
                <a:latin typeface="Times New Roman" panose="02020603050405020304" pitchFamily="18" charset="0"/>
                <a:cs typeface="Times New Roman" panose="02020603050405020304" pitchFamily="18" charset="0"/>
              </a:rPr>
              <a:t>MỘT SỐ BỆNH VỀ PHỔI VÀ ĐƯỜNG HÔ HẤP</a:t>
            </a:r>
            <a:endParaRPr 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B703499-29EC-4622-AB56-7266A869B45F}"/>
              </a:ext>
            </a:extLst>
          </p:cNvPr>
          <p:cNvPicPr>
            <a:picLocks noChangeAspect="1"/>
          </p:cNvPicPr>
          <p:nvPr/>
        </p:nvPicPr>
        <p:blipFill>
          <a:blip r:embed="rId2"/>
          <a:stretch>
            <a:fillRect/>
          </a:stretch>
        </p:blipFill>
        <p:spPr>
          <a:xfrm>
            <a:off x="1233888" y="1784733"/>
            <a:ext cx="7160965" cy="3657600"/>
          </a:xfrm>
          <a:prstGeom prst="rect">
            <a:avLst/>
          </a:prstGeom>
        </p:spPr>
      </p:pic>
    </p:spTree>
    <p:extLst>
      <p:ext uri="{BB962C8B-B14F-4D97-AF65-F5344CB8AC3E}">
        <p14:creationId xmlns:p14="http://schemas.microsoft.com/office/powerpoint/2010/main" val="99971203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08D9210B-A0F8-43A3-98EC-B0FF64318AD1}"/>
              </a:ext>
            </a:extLst>
          </p:cNvPr>
          <p:cNvGraphicFramePr>
            <a:graphicFrameLocks noGrp="1"/>
          </p:cNvGraphicFramePr>
          <p:nvPr>
            <p:extLst>
              <p:ext uri="{D42A27DB-BD31-4B8C-83A1-F6EECF244321}">
                <p14:modId xmlns:p14="http://schemas.microsoft.com/office/powerpoint/2010/main" val="2489474123"/>
              </p:ext>
            </p:extLst>
          </p:nvPr>
        </p:nvGraphicFramePr>
        <p:xfrm>
          <a:off x="99152" y="122150"/>
          <a:ext cx="8945695" cy="5011709"/>
        </p:xfrm>
        <a:graphic>
          <a:graphicData uri="http://schemas.openxmlformats.org/drawingml/2006/table">
            <a:tbl>
              <a:tblPr firstRow="1" bandRow="1">
                <a:tableStyleId>{798A2AAB-B7F0-4733-8D74-AA4F2597F492}</a:tableStyleId>
              </a:tblPr>
              <a:tblGrid>
                <a:gridCol w="4153359">
                  <a:extLst>
                    <a:ext uri="{9D8B030D-6E8A-4147-A177-3AD203B41FA5}">
                      <a16:colId xmlns:a16="http://schemas.microsoft.com/office/drawing/2014/main" val="3836753941"/>
                    </a:ext>
                  </a:extLst>
                </a:gridCol>
                <a:gridCol w="4792336">
                  <a:extLst>
                    <a:ext uri="{9D8B030D-6E8A-4147-A177-3AD203B41FA5}">
                      <a16:colId xmlns:a16="http://schemas.microsoft.com/office/drawing/2014/main" val="837164030"/>
                    </a:ext>
                  </a:extLst>
                </a:gridCol>
              </a:tblGrid>
              <a:tr h="418640">
                <a:tc>
                  <a:txBody>
                    <a:bodyPr/>
                    <a:lstStyle/>
                    <a:p>
                      <a:pPr algn="ctr"/>
                      <a:r>
                        <a:rPr lang="vi-VN" sz="1800" dirty="0">
                          <a:solidFill>
                            <a:schemeClr val="bg1"/>
                          </a:solidFill>
                          <a:latin typeface="Times New Roman" panose="02020603050405020304" pitchFamily="18" charset="0"/>
                          <a:cs typeface="Times New Roman" panose="02020603050405020304" pitchFamily="18" charset="0"/>
                        </a:rPr>
                        <a:t>Biện pháp</a:t>
                      </a:r>
                      <a:endParaRPr lang="en-US" sz="1800" dirty="0">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vi-VN" sz="1800" dirty="0">
                          <a:solidFill>
                            <a:schemeClr val="bg1"/>
                          </a:solidFill>
                          <a:latin typeface="Times New Roman" panose="02020603050405020304" pitchFamily="18" charset="0"/>
                          <a:cs typeface="Times New Roman" panose="02020603050405020304" pitchFamily="18" charset="0"/>
                        </a:rPr>
                        <a:t>Tác dụng</a:t>
                      </a:r>
                      <a:endParaRPr lang="en-US" sz="1800" dirty="0">
                        <a:solidFill>
                          <a:schemeClr val="bg1"/>
                        </a:solidFill>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813683849"/>
                  </a:ext>
                </a:extLst>
              </a:tr>
              <a:tr h="1155808">
                <a:tc>
                  <a:txBody>
                    <a:bodyPr/>
                    <a:lstStyle/>
                    <a:p>
                      <a:r>
                        <a:rPr lang="vi-VN" sz="1800" dirty="0">
                          <a:solidFill>
                            <a:schemeClr val="tx1"/>
                          </a:solidFill>
                          <a:latin typeface="Times New Roman" panose="02020603050405020304" pitchFamily="18" charset="0"/>
                          <a:cs typeface="Times New Roman" panose="02020603050405020304" pitchFamily="18" charset="0"/>
                        </a:rPr>
                        <a:t>1. Trồng nhiều cây xanh nơi công cộng, đường phố.</a:t>
                      </a:r>
                      <a:endParaRPr 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53497207"/>
                  </a:ext>
                </a:extLst>
              </a:tr>
              <a:tr h="1189821">
                <a:tc>
                  <a:txBody>
                    <a:bodyPr/>
                    <a:lstStyle/>
                    <a:p>
                      <a:r>
                        <a:rPr lang="vi-VN" sz="1800" b="0" i="0" dirty="0">
                          <a:solidFill>
                            <a:srgbClr val="081B3A"/>
                          </a:solidFill>
                          <a:effectLst/>
                          <a:latin typeface="Times New Roman" panose="02020603050405020304" pitchFamily="18" charset="0"/>
                          <a:cs typeface="Times New Roman" panose="02020603050405020304" pitchFamily="18" charset="0"/>
                        </a:rPr>
                        <a:t>2. Đeo khẩu trang nơi có bụi bẩn và khi dọn vệ sinh.</a:t>
                      </a:r>
                      <a:endParaRPr lang="en-US" sz="1800" dirty="0">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2604856"/>
                  </a:ext>
                </a:extLst>
              </a:tr>
              <a:tr h="1013551">
                <a:tc>
                  <a:txBody>
                    <a:bodyPr/>
                    <a:lstStyle/>
                    <a:p>
                      <a:r>
                        <a:rPr lang="vi-VN" sz="1800" dirty="0">
                          <a:latin typeface="Times New Roman" panose="02020603050405020304" pitchFamily="18" charset="0"/>
                          <a:cs typeface="Times New Roman" panose="02020603050405020304" pitchFamily="18" charset="0"/>
                        </a:rPr>
                        <a:t>3. Vệ sinh nơi ở thoáng mát, sạch sẽ.</a:t>
                      </a:r>
                      <a:endParaRPr lang="en-US" sz="1800" dirty="0">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6795514"/>
                  </a:ext>
                </a:extLst>
              </a:tr>
              <a:tr h="1233889">
                <a:tc>
                  <a:txBody>
                    <a:bodyPr/>
                    <a:lstStyle/>
                    <a:p>
                      <a:r>
                        <a:rPr lang="vi-VN" sz="1800" dirty="0">
                          <a:latin typeface="Times New Roman" panose="02020603050405020304" pitchFamily="18" charset="0"/>
                          <a:cs typeface="Times New Roman" panose="02020603050405020304" pitchFamily="18" charset="0"/>
                        </a:rPr>
                        <a:t>4. Hạn chế sử dụng các thiết bị thải khí độc, không hút thuốc lá và vận động người khác không hút thuốc lá.</a:t>
                      </a:r>
                      <a:endParaRPr lang="en-US" sz="1800" dirty="0">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4093794"/>
                  </a:ext>
                </a:extLst>
              </a:tr>
            </a:tbl>
          </a:graphicData>
        </a:graphic>
      </p:graphicFrame>
      <p:sp>
        <p:nvSpPr>
          <p:cNvPr id="8" name="TextBox 7">
            <a:extLst>
              <a:ext uri="{FF2B5EF4-FFF2-40B4-BE49-F238E27FC236}">
                <a16:creationId xmlns:a16="http://schemas.microsoft.com/office/drawing/2014/main" id="{A98C9EF1-CB2E-448A-B3E4-0F3005D1A8CD}"/>
              </a:ext>
            </a:extLst>
          </p:cNvPr>
          <p:cNvSpPr txBox="1"/>
          <p:nvPr/>
        </p:nvSpPr>
        <p:spPr>
          <a:xfrm>
            <a:off x="4252511" y="515452"/>
            <a:ext cx="47923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Cây xanh giúp hấp thụ khí CO2 và các chất ô nhiễm khác, đồng thời thải ra oxy, làm sạch không khí, giảm bụi mịn và các chất độc hại, tạo môi trường trong lành hơn cho đường hô hấp.</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CE73E5B4-A871-4AE5-937E-7411738988B9}"/>
              </a:ext>
            </a:extLst>
          </p:cNvPr>
          <p:cNvSpPr txBox="1"/>
          <p:nvPr/>
        </p:nvSpPr>
        <p:spPr>
          <a:xfrm>
            <a:off x="4252509" y="1694047"/>
            <a:ext cx="47923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Khẩu trang giúp ngăn chặn bụi bẩn, vi khuẩn, virus và các hạt ô nhiễm nhỏ xâm nhập vào đường hô hấp, bảo vệ phổi và hệ hô hấp khỏi các tác nhân gây hại.</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285805E1-3751-4035-8632-8BED31455C4C}"/>
              </a:ext>
            </a:extLst>
          </p:cNvPr>
          <p:cNvSpPr txBox="1"/>
          <p:nvPr/>
        </p:nvSpPr>
        <p:spPr>
          <a:xfrm>
            <a:off x="4252509" y="2922578"/>
            <a:ext cx="479233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Giúp loại bỏ bụi bẩn, nấm mốc, vi khuẩn và các tác nhân gây dị ứng trong không khí trong nhà, giảm nguy cơ mắc các bệnh về đường hô hấp.</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7D558DC8-9201-4CEA-AE75-E0BA4E7F70B8}"/>
              </a:ext>
            </a:extLst>
          </p:cNvPr>
          <p:cNvSpPr txBox="1"/>
          <p:nvPr/>
        </p:nvSpPr>
        <p:spPr>
          <a:xfrm>
            <a:off x="4252509" y="3867430"/>
            <a:ext cx="47923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Giảm thiểu lượng khí độc hại (như khói thuốc, khí thải từ đốt rơm rạ, than tổ ong) thải vào không khí, bảo vệ đường hô hấp khỏi các chất gây kích ứng và ung thư.</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08534733"/>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0">
            <a:extLst>
              <a:ext uri="{FF2B5EF4-FFF2-40B4-BE49-F238E27FC236}">
                <a16:creationId xmlns:a16="http://schemas.microsoft.com/office/drawing/2014/main" id="{AC0AAE51-0A06-2A9E-0CB7-69FD37520478}"/>
              </a:ext>
            </a:extLst>
          </p:cNvPr>
          <p:cNvSpPr txBox="1"/>
          <p:nvPr/>
        </p:nvSpPr>
        <p:spPr>
          <a:xfrm>
            <a:off x="349771" y="91187"/>
            <a:ext cx="8445886" cy="477054"/>
          </a:xfrm>
          <a:prstGeom prst="rect">
            <a:avLst/>
          </a:prstGeom>
          <a:noFill/>
        </p:spPr>
        <p:txBody>
          <a:bodyPr wrap="square">
            <a:spAutoFit/>
          </a:bodyPr>
          <a:lstStyle/>
          <a:p>
            <a:pPr lvl="0">
              <a:buSzPts val="1100"/>
            </a:pPr>
            <a:r>
              <a:rPr lang="vi-VN" sz="2500" b="1" dirty="0">
                <a:solidFill>
                  <a:srgbClr val="FF0000"/>
                </a:solidFill>
                <a:latin typeface="Times New Roman" panose="02020603050405020304" pitchFamily="18" charset="0"/>
                <a:cs typeface="Times New Roman" panose="02020603050405020304" pitchFamily="18" charset="0"/>
              </a:rPr>
              <a:t>IV</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HÚT THUỐC LÁ VÀ KINH DOANH THUỐC LÁ</a:t>
            </a:r>
            <a:endParaRPr lang="en-US" sz="2500" b="1" dirty="0">
              <a:solidFill>
                <a:srgbClr val="FF0000"/>
              </a:solidFill>
              <a:latin typeface="Times New Roman" panose="02020603050405020304" pitchFamily="18" charset="0"/>
              <a:cs typeface="Times New Roman" panose="02020603050405020304" pitchFamily="18" charset="0"/>
            </a:endParaRPr>
          </a:p>
        </p:txBody>
      </p:sp>
      <p:pic>
        <p:nvPicPr>
          <p:cNvPr id="6" name="Picture 13">
            <a:extLst>
              <a:ext uri="{FF2B5EF4-FFF2-40B4-BE49-F238E27FC236}">
                <a16:creationId xmlns:a16="http://schemas.microsoft.com/office/drawing/2014/main" id="{742A3369-79F1-4957-9154-FAA07EA25EA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48343" y="1091058"/>
            <a:ext cx="738314" cy="720967"/>
          </a:xfrm>
          <a:prstGeom prst="rect">
            <a:avLst/>
          </a:prstGeom>
        </p:spPr>
      </p:pic>
      <p:sp>
        <p:nvSpPr>
          <p:cNvPr id="7" name="TextBox 14">
            <a:extLst>
              <a:ext uri="{FF2B5EF4-FFF2-40B4-BE49-F238E27FC236}">
                <a16:creationId xmlns:a16="http://schemas.microsoft.com/office/drawing/2014/main" id="{3B6BE770-31E9-4ABA-8A3B-F90B2887A2AF}"/>
              </a:ext>
            </a:extLst>
          </p:cNvPr>
          <p:cNvSpPr txBox="1"/>
          <p:nvPr/>
        </p:nvSpPr>
        <p:spPr>
          <a:xfrm>
            <a:off x="515407" y="1659432"/>
            <a:ext cx="8280250" cy="2312171"/>
          </a:xfrm>
          <a:prstGeom prst="rect">
            <a:avLst/>
          </a:prstGeom>
        </p:spPr>
        <p:txBody>
          <a:bodyPr wrap="square" lIns="0" tIns="0" rIns="0" bIns="0" rtlCol="0" anchor="t">
            <a:spAutoFit/>
          </a:bodyPr>
          <a:lstStyle/>
          <a:p>
            <a:pPr algn="just" defTabSz="457086">
              <a:lnSpc>
                <a:spcPct val="120000"/>
              </a:lnSpc>
              <a:buClrTx/>
            </a:pPr>
            <a:r>
              <a:rPr lang="en-US" sz="3200" b="1" kern="1200" dirty="0" err="1">
                <a:solidFill>
                  <a:schemeClr val="tx1"/>
                </a:solidFill>
                <a:latin typeface="Times New Roman" panose="02020603050405020304" pitchFamily="18" charset="0"/>
                <a:ea typeface="+mn-ea"/>
                <a:cs typeface="Times New Roman" panose="02020603050405020304" pitchFamily="18" charset="0"/>
              </a:rPr>
              <a:t>Lựa</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chọn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một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trong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hai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3200" b="1" kern="1200" dirty="0">
                <a:solidFill>
                  <a:schemeClr val="tx1"/>
                </a:solidFill>
                <a:latin typeface="Times New Roman" panose="02020603050405020304" pitchFamily="18" charset="0"/>
                <a:ea typeface="+mn-ea"/>
                <a:cs typeface="Times New Roman" panose="02020603050405020304" pitchFamily="18" charset="0"/>
              </a:rPr>
              <a:t> dung </a:t>
            </a:r>
            <a:r>
              <a:rPr lang="en-US" sz="3200" b="1" kern="1200" dirty="0" err="1">
                <a:solidFill>
                  <a:schemeClr val="tx1"/>
                </a:solidFill>
                <a:latin typeface="Times New Roman" panose="02020603050405020304" pitchFamily="18" charset="0"/>
                <a:ea typeface="+mn-ea"/>
                <a:cs typeface="Times New Roman" panose="02020603050405020304" pitchFamily="18" charset="0"/>
              </a:rPr>
              <a:t>sau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hãy</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lập</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luận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để</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bảo</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vệ</a:t>
            </a:r>
            <a:r>
              <a:rPr lang="en-US" sz="3200" b="1" kern="1200" dirty="0">
                <a:solidFill>
                  <a:schemeClr val="tx1"/>
                </a:solidFill>
                <a:latin typeface="Times New Roman" panose="02020603050405020304" pitchFamily="18" charset="0"/>
                <a:ea typeface="+mn-ea"/>
                <a:cs typeface="Times New Roman" panose="02020603050405020304" pitchFamily="18" charset="0"/>
              </a:rPr>
              <a:t> ý </a:t>
            </a:r>
            <a:r>
              <a:rPr lang="en-US" sz="3200" b="1" kern="1200" dirty="0" err="1">
                <a:solidFill>
                  <a:schemeClr val="tx1"/>
                </a:solidFill>
                <a:latin typeface="Times New Roman" panose="02020603050405020304" pitchFamily="18" charset="0"/>
                <a:ea typeface="+mn-ea"/>
                <a:cs typeface="Times New Roman" panose="02020603050405020304" pitchFamily="18" charset="0"/>
              </a:rPr>
              <a:t>kiến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của</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mình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về</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3200" b="1" kern="1200" dirty="0">
                <a:solidFill>
                  <a:schemeClr val="tx1"/>
                </a:solidFill>
                <a:latin typeface="Times New Roman" panose="02020603050405020304" pitchFamily="18" charset="0"/>
                <a:ea typeface="+mn-ea"/>
                <a:cs typeface="Times New Roman" panose="02020603050405020304" pitchFamily="18" charset="0"/>
              </a:rPr>
              <a:t> dung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đó</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p>
            <a:pPr algn="just" defTabSz="457086">
              <a:lnSpc>
                <a:spcPct val="120000"/>
              </a:lnSpc>
              <a:buClrTx/>
            </a:pP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Nên</a:t>
            </a:r>
            <a:r>
              <a:rPr lang="en-US" sz="3200" b="1" kern="1200" dirty="0">
                <a:solidFill>
                  <a:schemeClr val="tx1"/>
                </a:solidFill>
                <a:latin typeface="Times New Roman" panose="02020603050405020304" pitchFamily="18" charset="0"/>
                <a:ea typeface="+mn-ea"/>
                <a:cs typeface="Times New Roman" panose="02020603050405020304" pitchFamily="18" charset="0"/>
              </a:rPr>
              <a:t> hay </a:t>
            </a:r>
            <a:r>
              <a:rPr lang="en-US" sz="3200" b="1" kern="1200" dirty="0" err="1">
                <a:solidFill>
                  <a:schemeClr val="tx1"/>
                </a:solidFill>
                <a:latin typeface="Times New Roman" panose="02020603050405020304" pitchFamily="18" charset="0"/>
                <a:ea typeface="+mn-ea"/>
                <a:cs typeface="Times New Roman" panose="02020603050405020304" pitchFamily="18" charset="0"/>
              </a:rPr>
              <a:t>không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nên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hút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thuốc</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lá</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p>
            <a:pPr algn="just" defTabSz="457086">
              <a:lnSpc>
                <a:spcPct val="120000"/>
              </a:lnSpc>
              <a:buClrTx/>
            </a:pP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Nên</a:t>
            </a:r>
            <a:r>
              <a:rPr lang="en-US" sz="3200" b="1" kern="1200" dirty="0">
                <a:solidFill>
                  <a:schemeClr val="tx1"/>
                </a:solidFill>
                <a:latin typeface="Times New Roman" panose="02020603050405020304" pitchFamily="18" charset="0"/>
                <a:ea typeface="+mn-ea"/>
                <a:cs typeface="Times New Roman" panose="02020603050405020304" pitchFamily="18" charset="0"/>
              </a:rPr>
              <a:t> hay </a:t>
            </a:r>
            <a:r>
              <a:rPr lang="en-US" sz="3200" b="1" kern="1200" dirty="0" err="1">
                <a:solidFill>
                  <a:schemeClr val="tx1"/>
                </a:solidFill>
                <a:latin typeface="Times New Roman" panose="02020603050405020304" pitchFamily="18" charset="0"/>
                <a:ea typeface="+mn-ea"/>
                <a:cs typeface="Times New Roman" panose="02020603050405020304" pitchFamily="18" charset="0"/>
              </a:rPr>
              <a:t>không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nên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kinh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doanh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thuốc</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lá</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993292221"/>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943;p39">
            <a:extLst>
              <a:ext uri="{FF2B5EF4-FFF2-40B4-BE49-F238E27FC236}">
                <a16:creationId xmlns:a16="http://schemas.microsoft.com/office/drawing/2014/main" id="{551F8F77-EC83-4B84-BC69-114415F1CA81}"/>
              </a:ext>
            </a:extLst>
          </p:cNvPr>
          <p:cNvGrpSpPr/>
          <p:nvPr/>
        </p:nvGrpSpPr>
        <p:grpSpPr>
          <a:xfrm>
            <a:off x="1196477" y="56589"/>
            <a:ext cx="6751038" cy="938596"/>
            <a:chOff x="7728915" y="2370420"/>
            <a:chExt cx="1034472" cy="222546"/>
          </a:xfrm>
        </p:grpSpPr>
        <p:sp>
          <p:nvSpPr>
            <p:cNvPr id="6" name="Google Shape;944;p39">
              <a:extLst>
                <a:ext uri="{FF2B5EF4-FFF2-40B4-BE49-F238E27FC236}">
                  <a16:creationId xmlns:a16="http://schemas.microsoft.com/office/drawing/2014/main" id="{A2D815FD-8FCA-4E90-BD60-302AEE1A3275}"/>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45;p39">
              <a:extLst>
                <a:ext uri="{FF2B5EF4-FFF2-40B4-BE49-F238E27FC236}">
                  <a16:creationId xmlns:a16="http://schemas.microsoft.com/office/drawing/2014/main" id="{CFEF2361-CCA3-4EEE-8EB1-BEA79CEC01B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6;p39">
              <a:extLst>
                <a:ext uri="{FF2B5EF4-FFF2-40B4-BE49-F238E27FC236}">
                  <a16:creationId xmlns:a16="http://schemas.microsoft.com/office/drawing/2014/main" id="{B8D88E5F-637F-445F-B18A-87290D3B1200}"/>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47;p39">
              <a:extLst>
                <a:ext uri="{FF2B5EF4-FFF2-40B4-BE49-F238E27FC236}">
                  <a16:creationId xmlns:a16="http://schemas.microsoft.com/office/drawing/2014/main" id="{5B67842C-B45F-447A-8FD9-AD7E5577B0FA}"/>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39">
              <a:extLst>
                <a:ext uri="{FF2B5EF4-FFF2-40B4-BE49-F238E27FC236}">
                  <a16:creationId xmlns:a16="http://schemas.microsoft.com/office/drawing/2014/main" id="{557606F9-7311-43A7-AB7B-C3C9098BC9D2}"/>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39">
              <a:extLst>
                <a:ext uri="{FF2B5EF4-FFF2-40B4-BE49-F238E27FC236}">
                  <a16:creationId xmlns:a16="http://schemas.microsoft.com/office/drawing/2014/main" id="{5FFA2EE9-98FD-4752-BAEB-C4FA58B726B2}"/>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39">
              <a:extLst>
                <a:ext uri="{FF2B5EF4-FFF2-40B4-BE49-F238E27FC236}">
                  <a16:creationId xmlns:a16="http://schemas.microsoft.com/office/drawing/2014/main" id="{4AF06C76-D068-428E-A9CF-19C08714BE18}"/>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925;p37">
            <a:extLst>
              <a:ext uri="{FF2B5EF4-FFF2-40B4-BE49-F238E27FC236}">
                <a16:creationId xmlns:a16="http://schemas.microsoft.com/office/drawing/2014/main" id="{83A7CD1D-2852-4065-8335-5BADADA53781}"/>
              </a:ext>
            </a:extLst>
          </p:cNvPr>
          <p:cNvSpPr txBox="1">
            <a:spLocks/>
          </p:cNvSpPr>
          <p:nvPr/>
        </p:nvSpPr>
        <p:spPr>
          <a:xfrm>
            <a:off x="2074049" y="147421"/>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LUYỆN TẬP</a:t>
            </a:r>
          </a:p>
        </p:txBody>
      </p:sp>
      <p:sp>
        <p:nvSpPr>
          <p:cNvPr id="4" name="Rectangle 1">
            <a:extLst>
              <a:ext uri="{FF2B5EF4-FFF2-40B4-BE49-F238E27FC236}">
                <a16:creationId xmlns:a16="http://schemas.microsoft.com/office/drawing/2014/main" id="{CD073600-DA18-5A3B-5F3B-BEE8CF163C77}"/>
              </a:ext>
            </a:extLst>
          </p:cNvPr>
          <p:cNvSpPr>
            <a:spLocks noChangeArrowheads="1"/>
          </p:cNvSpPr>
          <p:nvPr/>
        </p:nvSpPr>
        <p:spPr bwMode="auto">
          <a:xfrm>
            <a:off x="116115" y="1119516"/>
            <a:ext cx="89117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2800">
                <a:latin typeface="Times New Roman" panose="02020603050405020304" pitchFamily="18" charset="0"/>
                <a:cs typeface="Times New Roman" panose="02020603050405020304" pitchFamily="18" charset="0"/>
              </a:rPr>
              <a:t>? Vì sao khi chúng ta vừa ăn vừa nói có thể bị sặc?</a:t>
            </a:r>
            <a:endParaRPr lang="vi-VN" sz="2800">
              <a:latin typeface="Times New Roman" panose="02020603050405020304" pitchFamily="18" charset="0"/>
              <a:cs typeface="Times New Roman" panose="02020603050405020304" pitchFamily="18" charset="0"/>
            </a:endParaRPr>
          </a:p>
        </p:txBody>
      </p:sp>
      <p:sp>
        <p:nvSpPr>
          <p:cNvPr id="3" name="Arrow: Right 2">
            <a:hlinkClick r:id="rId2" action="ppaction://hlinksldjump"/>
            <a:extLst>
              <a:ext uri="{FF2B5EF4-FFF2-40B4-BE49-F238E27FC236}">
                <a16:creationId xmlns:a16="http://schemas.microsoft.com/office/drawing/2014/main" id="{A029C3B7-6E81-D550-776F-804FE7C5AEB4}"/>
              </a:ext>
            </a:extLst>
          </p:cNvPr>
          <p:cNvSpPr/>
          <p:nvPr/>
        </p:nvSpPr>
        <p:spPr>
          <a:xfrm>
            <a:off x="116115" y="341194"/>
            <a:ext cx="566273" cy="474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6DE43D57-CB87-1486-FCBC-5DF89E7F6423}"/>
              </a:ext>
            </a:extLst>
          </p:cNvPr>
          <p:cNvSpPr txBox="1"/>
          <p:nvPr/>
        </p:nvSpPr>
        <p:spPr>
          <a:xfrm>
            <a:off x="204708" y="1767067"/>
            <a:ext cx="8911771" cy="2677656"/>
          </a:xfrm>
          <a:prstGeom prst="rect">
            <a:avLst/>
          </a:prstGeom>
          <a:noFill/>
        </p:spPr>
        <p:txBody>
          <a:bodyPr wrap="square">
            <a:spAutoFit/>
          </a:bodyPr>
          <a:lstStyle/>
          <a:p>
            <a:pPr algn="just"/>
            <a:r>
              <a:rPr lang="en-US" sz="2800">
                <a:effectLst/>
                <a:latin typeface="Times New Roman" panose="02020603050405020304" pitchFamily="18" charset="0"/>
                <a:ea typeface="MS Mincho" panose="02020609040205080304" pitchFamily="49" charset="-128"/>
                <a:cs typeface="Times New Roman" panose="02020603050405020304" pitchFamily="18" charset="0"/>
              </a:rPr>
              <a:t>- Khi chúng ta vừa ăn vừa nói có thể bị sặc vì: Khi ăn, nắp thanh quản sẽ được đậy lại để ngăn không cho thức ăn lọt vào đường hô hấp, còn khi nói, nắp thanh quản sẽ được mở ra để phát ra âm thanh. Bởi vậy, nếu vừa ăn vừa nói, thức ăn có thể rơi vào đường hô hấp khi nắp thanh quản mở ra, gây ra phản ứng sặc để đẩy thức ăn ra ngoài.</a:t>
            </a:r>
            <a:endParaRPr lang="vi-VN" sz="2800">
              <a:effectLst/>
              <a:latin typeface=".VnTime" panose="020B7200000000000000"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7469645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uốt nghẹn và cách cấp cứu tránh tử vong (29/10/2017)">
            <a:extLst>
              <a:ext uri="{FF2B5EF4-FFF2-40B4-BE49-F238E27FC236}">
                <a16:creationId xmlns:a16="http://schemas.microsoft.com/office/drawing/2014/main" id="{124EEC1A-C4DB-B425-6D23-A8C2D3055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 y="180594"/>
            <a:ext cx="7950137" cy="478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64553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943;p39">
            <a:extLst>
              <a:ext uri="{FF2B5EF4-FFF2-40B4-BE49-F238E27FC236}">
                <a16:creationId xmlns:a16="http://schemas.microsoft.com/office/drawing/2014/main" id="{CBC8DA80-AF4F-4DED-9FC5-C10C49E19512}"/>
              </a:ext>
            </a:extLst>
          </p:cNvPr>
          <p:cNvGrpSpPr/>
          <p:nvPr/>
        </p:nvGrpSpPr>
        <p:grpSpPr>
          <a:xfrm>
            <a:off x="1196477" y="85616"/>
            <a:ext cx="6751038" cy="938596"/>
            <a:chOff x="7728915" y="2370420"/>
            <a:chExt cx="1034472" cy="222546"/>
          </a:xfrm>
        </p:grpSpPr>
        <p:sp>
          <p:nvSpPr>
            <p:cNvPr id="6" name="Google Shape;944;p39">
              <a:extLst>
                <a:ext uri="{FF2B5EF4-FFF2-40B4-BE49-F238E27FC236}">
                  <a16:creationId xmlns:a16="http://schemas.microsoft.com/office/drawing/2014/main" id="{A0991D35-9601-4CE5-B2F0-2E9C21CEAE4F}"/>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7" name="Google Shape;945;p39">
              <a:extLst>
                <a:ext uri="{FF2B5EF4-FFF2-40B4-BE49-F238E27FC236}">
                  <a16:creationId xmlns:a16="http://schemas.microsoft.com/office/drawing/2014/main" id="{815F3592-A986-44FC-BD0A-3DEEA2EB21A6}"/>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8" name="Google Shape;946;p39">
              <a:extLst>
                <a:ext uri="{FF2B5EF4-FFF2-40B4-BE49-F238E27FC236}">
                  <a16:creationId xmlns:a16="http://schemas.microsoft.com/office/drawing/2014/main" id="{1E4BCC8A-E13C-4E0A-AEF7-4AFC4763D6B1}"/>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Times New Roman" panose="02020603050405020304" pitchFamily="18" charset="0"/>
                <a:cs typeface="Times New Roman" panose="02020603050405020304" pitchFamily="18" charset="0"/>
              </a:endParaRPr>
            </a:p>
          </p:txBody>
        </p:sp>
        <p:sp>
          <p:nvSpPr>
            <p:cNvPr id="9" name="Google Shape;947;p39">
              <a:extLst>
                <a:ext uri="{FF2B5EF4-FFF2-40B4-BE49-F238E27FC236}">
                  <a16:creationId xmlns:a16="http://schemas.microsoft.com/office/drawing/2014/main" id="{7770E87B-3148-4605-B0BD-DD101644A5FA}"/>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10" name="Google Shape;948;p39">
              <a:extLst>
                <a:ext uri="{FF2B5EF4-FFF2-40B4-BE49-F238E27FC236}">
                  <a16:creationId xmlns:a16="http://schemas.microsoft.com/office/drawing/2014/main" id="{02009057-8D14-4489-831B-631938CC11D1}"/>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11" name="Google Shape;949;p39">
              <a:extLst>
                <a:ext uri="{FF2B5EF4-FFF2-40B4-BE49-F238E27FC236}">
                  <a16:creationId xmlns:a16="http://schemas.microsoft.com/office/drawing/2014/main" id="{72BD57B6-80AF-4987-9488-36107DDC8652}"/>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12" name="Google Shape;950;p39">
              <a:extLst>
                <a:ext uri="{FF2B5EF4-FFF2-40B4-BE49-F238E27FC236}">
                  <a16:creationId xmlns:a16="http://schemas.microsoft.com/office/drawing/2014/main" id="{74CA158F-F6C6-4ED3-9320-6DD4193BD4FA}"/>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grpSp>
      <p:sp>
        <p:nvSpPr>
          <p:cNvPr id="4" name="Google Shape;925;p37">
            <a:extLst>
              <a:ext uri="{FF2B5EF4-FFF2-40B4-BE49-F238E27FC236}">
                <a16:creationId xmlns:a16="http://schemas.microsoft.com/office/drawing/2014/main" id="{73FEC9EB-2FDE-4569-84B6-178ACE86D347}"/>
              </a:ext>
            </a:extLst>
          </p:cNvPr>
          <p:cNvSpPr txBox="1">
            <a:spLocks/>
          </p:cNvSpPr>
          <p:nvPr/>
        </p:nvSpPr>
        <p:spPr>
          <a:xfrm>
            <a:off x="2111404" y="134367"/>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2000" b="1" dirty="0">
                <a:solidFill>
                  <a:schemeClr val="tx1">
                    <a:lumMod val="75000"/>
                    <a:lumOff val="25000"/>
                  </a:schemeClr>
                </a:solidFill>
                <a:latin typeface="Times New Roman" panose="02020603050405020304" pitchFamily="18" charset="0"/>
                <a:cs typeface="Times New Roman" panose="02020603050405020304" pitchFamily="18" charset="0"/>
              </a:rPr>
              <a:t>LUYỆN TẬP</a:t>
            </a:r>
          </a:p>
        </p:txBody>
      </p:sp>
      <p:sp>
        <p:nvSpPr>
          <p:cNvPr id="3" name="Hộp Văn bản 2">
            <a:extLst>
              <a:ext uri="{FF2B5EF4-FFF2-40B4-BE49-F238E27FC236}">
                <a16:creationId xmlns:a16="http://schemas.microsoft.com/office/drawing/2014/main" id="{DF11D73C-AD0E-EEF6-3AAE-E2C0A0A45C46}"/>
              </a:ext>
            </a:extLst>
          </p:cNvPr>
          <p:cNvSpPr txBox="1"/>
          <p:nvPr/>
        </p:nvSpPr>
        <p:spPr>
          <a:xfrm>
            <a:off x="82654" y="1469703"/>
            <a:ext cx="9030900" cy="3539430"/>
          </a:xfrm>
          <a:prstGeom prst="rect">
            <a:avLst/>
          </a:prstGeom>
          <a:noFill/>
        </p:spPr>
        <p:txBody>
          <a:bodyPr wrap="square">
            <a:spAutoFit/>
          </a:bodyPr>
          <a:lstStyle/>
          <a:p>
            <a:r>
              <a:rPr lang="en-US" sz="2800">
                <a:effectLst/>
                <a:latin typeface="Times New Roman" panose="02020603050405020304" pitchFamily="18" charset="0"/>
                <a:ea typeface="MS Mincho" panose="02020609040205080304" pitchFamily="49" charset="-128"/>
              </a:rPr>
              <a:t>- Chúng ta không nên đốt than củi trong phòng kín khi ngủ vì: Sự cháy của than củi sẽ tiêu hao khí O2 và sản sinh ra 2 loại khí gây ngộ độc khí cho cơ thể là CO2 và CO. Bởi vậy, khi đốt than củi trong phòng kín – không có sự lưu thông không khí với bên ngoài, O2 trong phòng dần cạn kiệt đồng thời lượng CO2 và CO tăng dẫn đến người ngủ trong phòng nhanh chóng bị ngạt thở, lịm dần rồi hôn mê, thậm chí tử vọng nếu không được phát hiện kịp thời.</a:t>
            </a:r>
            <a:endParaRPr lang="vi-VN" sz="2800"/>
          </a:p>
        </p:txBody>
      </p:sp>
    </p:spTree>
    <p:extLst>
      <p:ext uri="{BB962C8B-B14F-4D97-AF65-F5344CB8AC3E}">
        <p14:creationId xmlns:p14="http://schemas.microsoft.com/office/powerpoint/2010/main" val="59327437"/>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17;p37">
            <a:extLst>
              <a:ext uri="{FF2B5EF4-FFF2-40B4-BE49-F238E27FC236}">
                <a16:creationId xmlns:a16="http://schemas.microsoft.com/office/drawing/2014/main" id="{A322B8D1-5032-4C6A-8225-8A32764E8D5A}"/>
              </a:ext>
            </a:extLst>
          </p:cNvPr>
          <p:cNvGrpSpPr/>
          <p:nvPr/>
        </p:nvGrpSpPr>
        <p:grpSpPr>
          <a:xfrm>
            <a:off x="992755" y="324711"/>
            <a:ext cx="7158440" cy="921454"/>
            <a:chOff x="7728915" y="2370420"/>
            <a:chExt cx="1034472" cy="222546"/>
          </a:xfrm>
        </p:grpSpPr>
        <p:sp>
          <p:nvSpPr>
            <p:cNvPr id="27" name="Google Shape;918;p37">
              <a:extLst>
                <a:ext uri="{FF2B5EF4-FFF2-40B4-BE49-F238E27FC236}">
                  <a16:creationId xmlns:a16="http://schemas.microsoft.com/office/drawing/2014/main" id="{34618A0E-9611-45FE-924A-0F1E9F9BD9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7">
              <a:extLst>
                <a:ext uri="{FF2B5EF4-FFF2-40B4-BE49-F238E27FC236}">
                  <a16:creationId xmlns:a16="http://schemas.microsoft.com/office/drawing/2014/main" id="{FB6286AC-F9D3-44ED-8B86-723CDF71714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7">
              <a:extLst>
                <a:ext uri="{FF2B5EF4-FFF2-40B4-BE49-F238E27FC236}">
                  <a16:creationId xmlns:a16="http://schemas.microsoft.com/office/drawing/2014/main" id="{78B5A412-D77C-4932-B585-23DA066E769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7">
              <a:extLst>
                <a:ext uri="{FF2B5EF4-FFF2-40B4-BE49-F238E27FC236}">
                  <a16:creationId xmlns:a16="http://schemas.microsoft.com/office/drawing/2014/main" id="{99C1FAED-BF3A-4012-BD2D-0A8B14B52E1E}"/>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7">
              <a:extLst>
                <a:ext uri="{FF2B5EF4-FFF2-40B4-BE49-F238E27FC236}">
                  <a16:creationId xmlns:a16="http://schemas.microsoft.com/office/drawing/2014/main" id="{820C9395-5995-45F7-98FB-48511C31F4E7}"/>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7">
              <a:extLst>
                <a:ext uri="{FF2B5EF4-FFF2-40B4-BE49-F238E27FC236}">
                  <a16:creationId xmlns:a16="http://schemas.microsoft.com/office/drawing/2014/main" id="{DC781E6E-58D4-4D84-8AAC-A11791A0FA4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7">
              <a:extLst>
                <a:ext uri="{FF2B5EF4-FFF2-40B4-BE49-F238E27FC236}">
                  <a16:creationId xmlns:a16="http://schemas.microsoft.com/office/drawing/2014/main" id="{E59B7E28-B7E0-4E0A-9B67-57CACC384116}"/>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25;p37">
            <a:extLst>
              <a:ext uri="{FF2B5EF4-FFF2-40B4-BE49-F238E27FC236}">
                <a16:creationId xmlns:a16="http://schemas.microsoft.com/office/drawing/2014/main" id="{E17EE14F-5E02-4C08-8F21-430D2ECFBF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
        <p:nvSpPr>
          <p:cNvPr id="3" name="Hộp Văn bản 2">
            <a:extLst>
              <a:ext uri="{FF2B5EF4-FFF2-40B4-BE49-F238E27FC236}">
                <a16:creationId xmlns:a16="http://schemas.microsoft.com/office/drawing/2014/main" id="{003005D9-E91F-8046-C778-1DEBF80C5A43}"/>
              </a:ext>
            </a:extLst>
          </p:cNvPr>
          <p:cNvSpPr txBox="1"/>
          <p:nvPr/>
        </p:nvSpPr>
        <p:spPr>
          <a:xfrm>
            <a:off x="1865376" y="2571750"/>
            <a:ext cx="5498659" cy="1384995"/>
          </a:xfrm>
          <a:prstGeom prst="rect">
            <a:avLst/>
          </a:prstGeom>
          <a:noFill/>
        </p:spPr>
        <p:txBody>
          <a:bodyPr wrap="square">
            <a:spAutoFit/>
          </a:bodyPr>
          <a:lstStyle/>
          <a:p>
            <a:pPr algn="just"/>
            <a:r>
              <a:rPr lang="nl-NL" sz="2800">
                <a:effectLst/>
                <a:latin typeface="Times New Roman" panose="02020603050405020304" pitchFamily="18" charset="0"/>
                <a:ea typeface="MS Mincho" panose="02020609040205080304" pitchFamily="49" charset="-128"/>
                <a:cs typeface="Times New Roman" panose="02020603050405020304" pitchFamily="18" charset="0"/>
              </a:rPr>
              <a:t>? </a:t>
            </a:r>
            <a:r>
              <a:rPr lang="nl-NL" sz="280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Tại sao khi giao mùa, thời tiết ẩm, chúng ta thường dễ mắc bệnh viêm đường hô hấp</a:t>
            </a:r>
            <a:r>
              <a:rPr lang="nl-NL" sz="280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2800">
              <a:effectLst/>
              <a:latin typeface=".VnTime" panose="020B7200000000000000" pitchFamily="34" charset="0"/>
              <a:ea typeface="MS Mincho" panose="02020609040205080304" pitchFamily="49" charset="-128"/>
              <a:cs typeface="Times New Roman" panose="02020603050405020304" pitchFamily="18" charset="0"/>
            </a:endParaRPr>
          </a:p>
        </p:txBody>
      </p:sp>
      <p:sp>
        <p:nvSpPr>
          <p:cNvPr id="5" name="Hộp Văn bản 4">
            <a:extLst>
              <a:ext uri="{FF2B5EF4-FFF2-40B4-BE49-F238E27FC236}">
                <a16:creationId xmlns:a16="http://schemas.microsoft.com/office/drawing/2014/main" id="{EFF29A5E-E7EC-4595-C66D-68BD3030C4CD}"/>
              </a:ext>
            </a:extLst>
          </p:cNvPr>
          <p:cNvSpPr txBox="1"/>
          <p:nvPr/>
        </p:nvSpPr>
        <p:spPr>
          <a:xfrm>
            <a:off x="1778507" y="1508541"/>
            <a:ext cx="5873783" cy="954107"/>
          </a:xfrm>
          <a:prstGeom prst="rect">
            <a:avLst/>
          </a:prstGeom>
          <a:noFill/>
        </p:spPr>
        <p:txBody>
          <a:bodyPr wrap="square">
            <a:spAutoFit/>
          </a:bodyPr>
          <a:lstStyle/>
          <a:p>
            <a:pPr algn="just"/>
            <a:r>
              <a:rPr lang="nl-NL" sz="2800" dirty="0">
                <a:effectLst/>
                <a:latin typeface="Times New Roman" panose="02020603050405020304" pitchFamily="18" charset="0"/>
                <a:ea typeface="MS Mincho" panose="02020609040205080304" pitchFamily="49" charset="-128"/>
                <a:cs typeface="Times New Roman" panose="02020603050405020304" pitchFamily="18" charset="0"/>
              </a:rPr>
              <a:t>- Yêu cầu HS quan sát video và thảo luận </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nhóm </a:t>
            </a:r>
            <a:r>
              <a:rPr lang="nl-NL" sz="2800" dirty="0">
                <a:effectLst/>
                <a:latin typeface="Times New Roman" panose="02020603050405020304" pitchFamily="18" charset="0"/>
                <a:ea typeface="MS Mincho" panose="02020609040205080304" pitchFamily="49" charset="-128"/>
                <a:cs typeface="Times New Roman" panose="02020603050405020304" pitchFamily="18" charset="0"/>
              </a:rPr>
              <a:t>và trả lời câu hỏi:</a:t>
            </a:r>
            <a:endParaRPr lang="vi-VN" sz="2800" dirty="0">
              <a:effectLst/>
              <a:latin typeface=".VnTime" panose="020B7200000000000000"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7335218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897345-04B5-4B59-EC8C-654AD3CA99A5}"/>
              </a:ext>
            </a:extLst>
          </p:cNvPr>
          <p:cNvSpPr txBox="1"/>
          <p:nvPr/>
        </p:nvSpPr>
        <p:spPr>
          <a:xfrm>
            <a:off x="0" y="371147"/>
            <a:ext cx="9144000" cy="4401205"/>
          </a:xfrm>
          <a:prstGeom prst="rect">
            <a:avLst/>
          </a:prstGeom>
          <a:solidFill>
            <a:schemeClr val="bg1"/>
          </a:solidFill>
        </p:spPr>
        <p:txBody>
          <a:bodyPr wrap="square">
            <a:spAutoFit/>
          </a:bodyPr>
          <a:lstStyle/>
          <a:p>
            <a:r>
              <a:rPr lang="nl-NL" sz="2800">
                <a:latin typeface="Times New Roman" panose="02020603050405020304" pitchFamily="18" charset="0"/>
                <a:cs typeface="Times New Roman" panose="02020603050405020304" pitchFamily="18" charset="0"/>
              </a:rPr>
              <a:t>- Khi giao mùa, thời tiết ẩm, chúng ta thường dễ mắc bệnh viêm đường hô hấp vì:</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 Khi giao mùa, sự thay đổi và chênh lệch nhiệt độ, độ ẩm thường xảy ra đột ngột khiến cơ thể chưa kịp thích ứng, dẫn đến hệ miễn dịch của cơ thể bị suy yếu tạo điều kiện cho các tác nhân gây bệnh viêm đường hô hấp xâm nhập và gây bệnh dễ dàng.</a:t>
            </a:r>
          </a:p>
          <a:p>
            <a:r>
              <a:rPr lang="vi-VN" sz="2800">
                <a:latin typeface="Times New Roman" panose="02020603050405020304" pitchFamily="18" charset="0"/>
                <a:cs typeface="Times New Roman" panose="02020603050405020304" pitchFamily="18" charset="0"/>
              </a:rPr>
              <a:t>    + Đồng thời, thời tiết giao mùa, thời tiết ẩm lại là điều kiện thích hợp cho sự phát triển mạnh của nhiều loại vi khuẩn, virus gây bệnh lí đường hô hấp.</a:t>
            </a:r>
          </a:p>
        </p:txBody>
      </p:sp>
    </p:spTree>
    <p:extLst>
      <p:ext uri="{BB962C8B-B14F-4D97-AF65-F5344CB8AC3E}">
        <p14:creationId xmlns:p14="http://schemas.microsoft.com/office/powerpoint/2010/main" val="4226641551"/>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917" name="Google Shape;917;p37"/>
          <p:cNvGrpSpPr/>
          <p:nvPr/>
        </p:nvGrpSpPr>
        <p:grpSpPr>
          <a:xfrm>
            <a:off x="992755" y="324711"/>
            <a:ext cx="7158440" cy="921454"/>
            <a:chOff x="7728915" y="2370420"/>
            <a:chExt cx="1034472" cy="222546"/>
          </a:xfrm>
        </p:grpSpPr>
        <p:sp>
          <p:nvSpPr>
            <p:cNvPr id="918"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9"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0"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1"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2"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3"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4"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25" name="Google Shape;925;p37"/>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KHỞI ĐỘNG</a:t>
            </a:r>
            <a:endParaRPr sz="3200" b="1" dirty="0">
              <a:solidFill>
                <a:schemeClr val="tx1">
                  <a:lumMod val="75000"/>
                  <a:lumOff val="25000"/>
                </a:schemeClr>
              </a:solidFill>
              <a:latin typeface="+mj-lt"/>
            </a:endParaRPr>
          </a:p>
        </p:txBody>
      </p:sp>
      <p:sp>
        <p:nvSpPr>
          <p:cNvPr id="15" name="Rectangle: Rounded Corners 14">
            <a:extLst>
              <a:ext uri="{FF2B5EF4-FFF2-40B4-BE49-F238E27FC236}">
                <a16:creationId xmlns:a16="http://schemas.microsoft.com/office/drawing/2014/main" id="{70CE7FEA-C71E-4081-91ED-47B2823B1BDD}"/>
              </a:ext>
            </a:extLst>
          </p:cNvPr>
          <p:cNvSpPr/>
          <p:nvPr/>
        </p:nvSpPr>
        <p:spPr>
          <a:xfrm>
            <a:off x="95693" y="1345476"/>
            <a:ext cx="8910084" cy="364290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Nếu chỉ cần ngừng hô hấp 3 – 5 phút thì máu qua phổi sẽ không có khí oxygen để nhận vì: Trong 3 – 5 phút ngừng thở, không khí trong phổi sẽ ngừng lưu thông. Trong khi đó, máu không ngừng lưu thông qua các mao mạch ở phổi để thực hiên trao đổi khí ở phổi. Điều này khiến nồng độ oxygen trong không khí ở phổi liên tục giảm thấp. Kết quả dẫn đến nồng độ oxygen trong không khí ở phổi không đủ áp lực để khuếch tán vào máu.</a:t>
            </a:r>
            <a:endParaRPr lang="vi-VN" sz="2800"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877460973"/>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99"/>
                                          </p:stCondLst>
                                        </p:cTn>
                                        <p:tgtEl>
                                          <p:spTgt spid="9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1000"/>
                                        <p:tgtEl>
                                          <p:spTgt spid="15">
                                            <p:txEl>
                                              <p:pRg st="0" end="0"/>
                                            </p:txEl>
                                          </p:spTgt>
                                        </p:tgtEl>
                                      </p:cBhvr>
                                    </p:animEffect>
                                    <p:anim calcmode="lin" valueType="num">
                                      <p:cBhvr>
                                        <p:cTn id="1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17;p37">
            <a:extLst>
              <a:ext uri="{FF2B5EF4-FFF2-40B4-BE49-F238E27FC236}">
                <a16:creationId xmlns:a16="http://schemas.microsoft.com/office/drawing/2014/main" id="{A322B8D1-5032-4C6A-8225-8A32764E8D5A}"/>
              </a:ext>
            </a:extLst>
          </p:cNvPr>
          <p:cNvGrpSpPr/>
          <p:nvPr/>
        </p:nvGrpSpPr>
        <p:grpSpPr>
          <a:xfrm>
            <a:off x="992755" y="324711"/>
            <a:ext cx="7158440" cy="921454"/>
            <a:chOff x="7728915" y="2370420"/>
            <a:chExt cx="1034472" cy="222546"/>
          </a:xfrm>
        </p:grpSpPr>
        <p:sp>
          <p:nvSpPr>
            <p:cNvPr id="27" name="Google Shape;918;p37">
              <a:extLst>
                <a:ext uri="{FF2B5EF4-FFF2-40B4-BE49-F238E27FC236}">
                  <a16:creationId xmlns:a16="http://schemas.microsoft.com/office/drawing/2014/main" id="{34618A0E-9611-45FE-924A-0F1E9F9BD9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7">
              <a:extLst>
                <a:ext uri="{FF2B5EF4-FFF2-40B4-BE49-F238E27FC236}">
                  <a16:creationId xmlns:a16="http://schemas.microsoft.com/office/drawing/2014/main" id="{FB6286AC-F9D3-44ED-8B86-723CDF71714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7">
              <a:extLst>
                <a:ext uri="{FF2B5EF4-FFF2-40B4-BE49-F238E27FC236}">
                  <a16:creationId xmlns:a16="http://schemas.microsoft.com/office/drawing/2014/main" id="{78B5A412-D77C-4932-B585-23DA066E769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7">
              <a:extLst>
                <a:ext uri="{FF2B5EF4-FFF2-40B4-BE49-F238E27FC236}">
                  <a16:creationId xmlns:a16="http://schemas.microsoft.com/office/drawing/2014/main" id="{99C1FAED-BF3A-4012-BD2D-0A8B14B52E1E}"/>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7">
              <a:extLst>
                <a:ext uri="{FF2B5EF4-FFF2-40B4-BE49-F238E27FC236}">
                  <a16:creationId xmlns:a16="http://schemas.microsoft.com/office/drawing/2014/main" id="{820C9395-5995-45F7-98FB-48511C31F4E7}"/>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7">
              <a:extLst>
                <a:ext uri="{FF2B5EF4-FFF2-40B4-BE49-F238E27FC236}">
                  <a16:creationId xmlns:a16="http://schemas.microsoft.com/office/drawing/2014/main" id="{DC781E6E-58D4-4D84-8AAC-A11791A0FA4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7">
              <a:extLst>
                <a:ext uri="{FF2B5EF4-FFF2-40B4-BE49-F238E27FC236}">
                  <a16:creationId xmlns:a16="http://schemas.microsoft.com/office/drawing/2014/main" id="{E59B7E28-B7E0-4E0A-9B67-57CACC384116}"/>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25;p37">
            <a:extLst>
              <a:ext uri="{FF2B5EF4-FFF2-40B4-BE49-F238E27FC236}">
                <a16:creationId xmlns:a16="http://schemas.microsoft.com/office/drawing/2014/main" id="{E17EE14F-5E02-4C08-8F21-430D2ECFBF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
        <p:nvSpPr>
          <p:cNvPr id="20" name="TextBox 19">
            <a:extLst>
              <a:ext uri="{FF2B5EF4-FFF2-40B4-BE49-F238E27FC236}">
                <a16:creationId xmlns:a16="http://schemas.microsoft.com/office/drawing/2014/main" id="{1BE4D9BF-5E33-5E51-79FE-03334EFE829E}"/>
              </a:ext>
            </a:extLst>
          </p:cNvPr>
          <p:cNvSpPr txBox="1"/>
          <p:nvPr/>
        </p:nvSpPr>
        <p:spPr>
          <a:xfrm>
            <a:off x="748928" y="1786920"/>
            <a:ext cx="7338445" cy="1384995"/>
          </a:xfrm>
          <a:prstGeom prst="rect">
            <a:avLst/>
          </a:prstGeom>
          <a:noFill/>
        </p:spPr>
        <p:txBody>
          <a:bodyPr wrap="square">
            <a:spAutoFit/>
          </a:bodyPr>
          <a:lstStyle/>
          <a:p>
            <a:r>
              <a:rPr lang="nl-NL" sz="2800">
                <a:latin typeface="Times New Roman" panose="02020603050405020304" pitchFamily="18" charset="0"/>
                <a:cs typeface="Times New Roman" panose="02020603050405020304" pitchFamily="18" charset="0"/>
              </a:rPr>
              <a:t>? Gia đình em thường sử dụng những biện pháp nào để tạo không khí trong lành giúp bảo vệ đường hô hấp?</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20631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897345-04B5-4B59-EC8C-654AD3CA99A5}"/>
              </a:ext>
            </a:extLst>
          </p:cNvPr>
          <p:cNvSpPr txBox="1"/>
          <p:nvPr/>
        </p:nvSpPr>
        <p:spPr>
          <a:xfrm>
            <a:off x="0" y="371147"/>
            <a:ext cx="9144000" cy="4401205"/>
          </a:xfrm>
          <a:prstGeom prst="rect">
            <a:avLst/>
          </a:prstGeom>
          <a:solidFill>
            <a:schemeClr val="bg1"/>
          </a:solidFill>
        </p:spPr>
        <p:txBody>
          <a:bodyPr wrap="square">
            <a:spAutoFit/>
          </a:bodyPr>
          <a:lstStyle/>
          <a:p>
            <a:r>
              <a:rPr lang="vi-VN" sz="2800">
                <a:latin typeface="+mj-lt"/>
              </a:rPr>
              <a:t>- Một số biện pháp để tạo không khí trong lành giúp bảo vệ đường hô hấp mà các gia đình thường sử dụng là:</a:t>
            </a:r>
          </a:p>
          <a:p>
            <a:r>
              <a:rPr lang="vi-VN" sz="2800">
                <a:latin typeface="+mj-lt"/>
              </a:rPr>
              <a:t>    + Thường xuyên dọn dẹp nhà cửa và giữ vệ sinh môi trường xung quanh sạch sẽ.</a:t>
            </a:r>
          </a:p>
          <a:p>
            <a:r>
              <a:rPr lang="vi-VN" sz="2800">
                <a:latin typeface="+mj-lt"/>
              </a:rPr>
              <a:t>    + Dùng điều hòa và máy lọc không khí tại nhà (Chú ý: Thường xuyên bảo dưỡng để loại bỏ bụi bẩn và vi khuẩn gây hại).</a:t>
            </a:r>
          </a:p>
          <a:p>
            <a:r>
              <a:rPr lang="vi-VN" sz="2800">
                <a:latin typeface="+mj-lt"/>
              </a:rPr>
              <a:t>    + Hạn chế các hoạt động như: hút thuốc lá, đốt than củi,…</a:t>
            </a:r>
          </a:p>
          <a:p>
            <a:r>
              <a:rPr lang="vi-VN" sz="2800">
                <a:latin typeface="+mj-lt"/>
              </a:rPr>
              <a:t>    + Trồng cây xanh xung quanh nhà ở và tham gia các hoạt động trồng cây ở địa phương.</a:t>
            </a:r>
            <a:endParaRPr lang="vi-VN" sz="2800">
              <a:latin typeface="+mj-lt"/>
              <a:cs typeface="Times New Roman" panose="02020603050405020304" pitchFamily="18" charset="0"/>
            </a:endParaRPr>
          </a:p>
        </p:txBody>
      </p:sp>
    </p:spTree>
    <p:extLst>
      <p:ext uri="{BB962C8B-B14F-4D97-AF65-F5344CB8AC3E}">
        <p14:creationId xmlns:p14="http://schemas.microsoft.com/office/powerpoint/2010/main" val="3521597060"/>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7"/>
        <p:cNvGrpSpPr/>
        <p:nvPr/>
      </p:nvGrpSpPr>
      <p:grpSpPr>
        <a:xfrm>
          <a:off x="0" y="0"/>
          <a:ext cx="0" cy="0"/>
          <a:chOff x="0" y="0"/>
          <a:chExt cx="0" cy="0"/>
        </a:xfrm>
      </p:grpSpPr>
      <p:sp>
        <p:nvSpPr>
          <p:cNvPr id="8" name="TextBox 5">
            <a:extLst>
              <a:ext uri="{FF2B5EF4-FFF2-40B4-BE49-F238E27FC236}">
                <a16:creationId xmlns:a16="http://schemas.microsoft.com/office/drawing/2014/main" id="{2045E89E-6481-4B79-821B-F28DCEFAC5B7}"/>
              </a:ext>
            </a:extLst>
          </p:cNvPr>
          <p:cNvSpPr txBox="1"/>
          <p:nvPr/>
        </p:nvSpPr>
        <p:spPr>
          <a:xfrm>
            <a:off x="808128" y="1586296"/>
            <a:ext cx="7527743" cy="1354217"/>
          </a:xfrm>
          <a:prstGeom prst="rect">
            <a:avLst/>
          </a:prstGeom>
        </p:spPr>
        <p:txBody>
          <a:bodyPr wrap="square" lIns="0" tIns="0" rIns="0" bIns="0" rtlCol="0" anchor="t">
            <a:spAutoFit/>
          </a:bodyPr>
          <a:lstStyle/>
          <a:p>
            <a:pPr algn="ctr"/>
            <a:r>
              <a:rPr lang="en-US" sz="4400" b="1" dirty="0">
                <a:solidFill>
                  <a:schemeClr val="tx1">
                    <a:lumMod val="75000"/>
                    <a:lumOff val="25000"/>
                  </a:schemeClr>
                </a:solidFill>
                <a:latin typeface="Arial" panose="020B0604020202020204" pitchFamily="34" charset="0"/>
                <a:cs typeface="Arial" panose="020B0604020202020204" pitchFamily="34" charset="0"/>
              </a:rPr>
              <a:t>CẢM ƠN CÁC EM ĐÃ LẮNG NGHE BÀI GIẢNG!</a:t>
            </a:r>
          </a:p>
        </p:txBody>
      </p:sp>
      <p:pic>
        <p:nvPicPr>
          <p:cNvPr id="9" name="Picture 2">
            <a:extLst>
              <a:ext uri="{FF2B5EF4-FFF2-40B4-BE49-F238E27FC236}">
                <a16:creationId xmlns:a16="http://schemas.microsoft.com/office/drawing/2014/main" id="{32901303-039C-4528-8AAD-FFFF13A786E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49286" y="2940513"/>
            <a:ext cx="2352454" cy="2118877"/>
          </a:xfrm>
          <a:prstGeom prst="rect">
            <a:avLst/>
          </a:prstGeom>
        </p:spPr>
      </p:pic>
      <p:pic>
        <p:nvPicPr>
          <p:cNvPr id="10" name="Picture 9">
            <a:extLst>
              <a:ext uri="{FF2B5EF4-FFF2-40B4-BE49-F238E27FC236}">
                <a16:creationId xmlns:a16="http://schemas.microsoft.com/office/drawing/2014/main" id="{0CD06773-C52D-4A4A-9244-0E8440FEA8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1654" y="3453070"/>
            <a:ext cx="552948" cy="1263881"/>
          </a:xfrm>
          <a:prstGeom prst="rect">
            <a:avLst/>
          </a:prstGeom>
        </p:spPr>
      </p:pic>
      <p:pic>
        <p:nvPicPr>
          <p:cNvPr id="11" name="Picture 10">
            <a:extLst>
              <a:ext uri="{FF2B5EF4-FFF2-40B4-BE49-F238E27FC236}">
                <a16:creationId xmlns:a16="http://schemas.microsoft.com/office/drawing/2014/main" id="{7B3A4EEA-1EC2-47D6-9432-6F72C267ED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3848" y="3845258"/>
            <a:ext cx="1539439" cy="10275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roll: Horizontal 2">
            <a:extLst>
              <a:ext uri="{FF2B5EF4-FFF2-40B4-BE49-F238E27FC236}">
                <a16:creationId xmlns:a16="http://schemas.microsoft.com/office/drawing/2014/main" id="{A8CC96CF-5B13-4E81-AB24-9586906500D2}"/>
              </a:ext>
            </a:extLst>
          </p:cNvPr>
          <p:cNvSpPr/>
          <p:nvPr/>
        </p:nvSpPr>
        <p:spPr>
          <a:xfrm>
            <a:off x="888999" y="799393"/>
            <a:ext cx="7366000" cy="2573867"/>
          </a:xfrm>
          <a:prstGeom prst="horizontalScroll">
            <a:avLst/>
          </a:prstGeom>
          <a:solidFill>
            <a:srgbClr val="0D8173"/>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BÀI 37:</a:t>
            </a:r>
          </a:p>
          <a:p>
            <a:pPr algn="ctr"/>
            <a:r>
              <a:rPr lang="en-US" sz="3600" b="1" dirty="0">
                <a:solidFill>
                  <a:schemeClr val="bg1"/>
                </a:solidFill>
                <a:latin typeface="Times New Roman" panose="02020603050405020304" pitchFamily="18" charset="0"/>
                <a:cs typeface="Times New Roman" panose="02020603050405020304" pitchFamily="18" charset="0"/>
              </a:rPr>
              <a:t>HÔ HẤP Ở NGƯỜI</a:t>
            </a:r>
          </a:p>
        </p:txBody>
      </p:sp>
      <p:pic>
        <p:nvPicPr>
          <p:cNvPr id="4" name="Picture 6">
            <a:extLst>
              <a:ext uri="{FF2B5EF4-FFF2-40B4-BE49-F238E27FC236}">
                <a16:creationId xmlns:a16="http://schemas.microsoft.com/office/drawing/2014/main" id="{97AC02F0-8E67-484F-808D-897C16F9C1C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248014" y="2924579"/>
            <a:ext cx="2647971" cy="2218921"/>
          </a:xfrm>
          <a:prstGeom prst="rect">
            <a:avLst/>
          </a:prstGeom>
        </p:spPr>
      </p:pic>
    </p:spTree>
    <p:extLst>
      <p:ext uri="{BB962C8B-B14F-4D97-AF65-F5344CB8AC3E}">
        <p14:creationId xmlns:p14="http://schemas.microsoft.com/office/powerpoint/2010/main" val="15367627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18" name="Google Shape;940;p39">
            <a:extLst>
              <a:ext uri="{FF2B5EF4-FFF2-40B4-BE49-F238E27FC236}">
                <a16:creationId xmlns:a16="http://schemas.microsoft.com/office/drawing/2014/main" id="{791D943C-9443-4C31-8A8F-175A6C7BDC4D}"/>
              </a:ext>
            </a:extLst>
          </p:cNvPr>
          <p:cNvSpPr/>
          <p:nvPr/>
        </p:nvSpPr>
        <p:spPr>
          <a:xfrm rot="10709925" flipH="1">
            <a:off x="2123383" y="2108333"/>
            <a:ext cx="6373248" cy="998001"/>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txBody>
          <a:bodyPr/>
          <a:lstStyle/>
          <a:p>
            <a:endParaRPr lang="en-US"/>
          </a:p>
        </p:txBody>
      </p:sp>
      <p:sp>
        <p:nvSpPr>
          <p:cNvPr id="940" name="Google Shape;940;p39"/>
          <p:cNvSpPr/>
          <p:nvPr/>
        </p:nvSpPr>
        <p:spPr>
          <a:xfrm rot="10709925" flipH="1">
            <a:off x="2181168" y="1397241"/>
            <a:ext cx="6369470" cy="648018"/>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txBody>
          <a:bodyPr/>
          <a:lstStyle/>
          <a:p>
            <a:endParaRPr lang="en-US" dirty="0"/>
          </a:p>
        </p:txBody>
      </p:sp>
      <p:grpSp>
        <p:nvGrpSpPr>
          <p:cNvPr id="943" name="Google Shape;943;p39"/>
          <p:cNvGrpSpPr/>
          <p:nvPr/>
        </p:nvGrpSpPr>
        <p:grpSpPr>
          <a:xfrm>
            <a:off x="1196477" y="332355"/>
            <a:ext cx="6751038" cy="938596"/>
            <a:chOff x="7728915" y="2370420"/>
            <a:chExt cx="1034472" cy="222546"/>
          </a:xfrm>
        </p:grpSpPr>
        <p:sp>
          <p:nvSpPr>
            <p:cNvPr id="944" name="Google Shape;944;p39"/>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5" name="Google Shape;945;p39"/>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6" name="Google Shape;946;p39"/>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947" name="Google Shape;947;p39"/>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8" name="Google Shape;948;p39"/>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9" name="Google Shape;949;p39"/>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50" name="Google Shape;950;p39"/>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60" name="Google Shape;960;p39">
            <a:hlinkClick r:id="rId3" action="ppaction://hlinksldjump"/>
          </p:cNvPr>
          <p:cNvSpPr txBox="1">
            <a:spLocks noGrp="1"/>
          </p:cNvSpPr>
          <p:nvPr>
            <p:ph type="title" idx="9"/>
          </p:nvPr>
        </p:nvSpPr>
        <p:spPr>
          <a:xfrm>
            <a:off x="2091834" y="2401041"/>
            <a:ext cx="6201561" cy="527700"/>
          </a:xfrm>
          <a:prstGeom prst="rect">
            <a:avLst/>
          </a:prstGeom>
        </p:spPr>
        <p:txBody>
          <a:bodyPr spcFirstLastPara="1" wrap="square" lIns="91425" tIns="91425" rIns="91425" bIns="91425" anchor="ctr" anchorCtr="0">
            <a:noAutofit/>
          </a:bodyPr>
          <a:lstStyle/>
          <a:p>
            <a:pPr lvl="0">
              <a:buSzPts val="1100"/>
            </a:pPr>
            <a:r>
              <a:rPr lang="en-US" sz="2500" b="1" dirty="0">
                <a:solidFill>
                  <a:schemeClr val="tx1">
                    <a:lumMod val="75000"/>
                    <a:lumOff val="25000"/>
                  </a:schemeClr>
                </a:solidFill>
                <a:latin typeface="Times New Roman" panose="02020603050405020304" pitchFamily="18" charset="0"/>
                <a:cs typeface="Times New Roman" panose="02020603050405020304" pitchFamily="18" charset="0"/>
              </a:rPr>
              <a:t>II. </a:t>
            </a:r>
            <a:r>
              <a:rPr lang="vi-VN" sz="2500" b="1" dirty="0">
                <a:solidFill>
                  <a:schemeClr val="tx1">
                    <a:lumMod val="75000"/>
                    <a:lumOff val="25000"/>
                  </a:schemeClr>
                </a:solidFill>
                <a:latin typeface="Times New Roman" panose="02020603050405020304" pitchFamily="18" charset="0"/>
                <a:cs typeface="Times New Roman" panose="02020603050405020304" pitchFamily="18" charset="0"/>
              </a:rPr>
              <a:t>CÁC CƠ QUAN CỦA HỆ HÔ HẤP VÀ CHỨC NĂNG</a:t>
            </a:r>
            <a:endParaRPr sz="25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7" name="Google Shape;925;p37">
            <a:extLst>
              <a:ext uri="{FF2B5EF4-FFF2-40B4-BE49-F238E27FC236}">
                <a16:creationId xmlns:a16="http://schemas.microsoft.com/office/drawing/2014/main" id="{DB96521A-2A5F-426D-8283-86AFBC0FF35C}"/>
              </a:ext>
            </a:extLst>
          </p:cNvPr>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NỘI DUNG BÀI HỌC</a:t>
            </a:r>
            <a:endParaRPr sz="3200" b="1" dirty="0">
              <a:solidFill>
                <a:schemeClr val="tx1">
                  <a:lumMod val="75000"/>
                  <a:lumOff val="25000"/>
                </a:schemeClr>
              </a:solidFill>
              <a:latin typeface="+mj-lt"/>
            </a:endParaRPr>
          </a:p>
        </p:txBody>
      </p:sp>
      <p:sp>
        <p:nvSpPr>
          <p:cNvPr id="23" name="Title 22">
            <a:extLst>
              <a:ext uri="{FF2B5EF4-FFF2-40B4-BE49-F238E27FC236}">
                <a16:creationId xmlns:a16="http://schemas.microsoft.com/office/drawing/2014/main" id="{569D7EFF-A686-4051-8EC5-0ED9E6FCD0DF}"/>
              </a:ext>
            </a:extLst>
          </p:cNvPr>
          <p:cNvSpPr>
            <a:spLocks noGrp="1"/>
          </p:cNvSpPr>
          <p:nvPr>
            <p:ph type="title" idx="3"/>
          </p:nvPr>
        </p:nvSpPr>
        <p:spPr>
          <a:xfrm>
            <a:off x="2236142" y="1515241"/>
            <a:ext cx="6321891" cy="527700"/>
          </a:xfrm>
        </p:spPr>
        <p:txBody>
          <a:bodyPr/>
          <a:lstStyle/>
          <a:p>
            <a:r>
              <a:rPr lang="en-US" sz="2500" b="1" dirty="0">
                <a:solidFill>
                  <a:schemeClr val="tx1">
                    <a:lumMod val="75000"/>
                    <a:lumOff val="25000"/>
                  </a:schemeClr>
                </a:solidFill>
                <a:latin typeface="Times New Roman" panose="02020603050405020304" pitchFamily="18" charset="0"/>
                <a:cs typeface="Times New Roman" panose="02020603050405020304" pitchFamily="18" charset="0"/>
              </a:rPr>
              <a:t>I. CHỨC NĂNG</a:t>
            </a:r>
            <a:r>
              <a:rPr lang="vi-VN" sz="2500" b="1" dirty="0">
                <a:solidFill>
                  <a:schemeClr val="tx1">
                    <a:lumMod val="75000"/>
                    <a:lumOff val="25000"/>
                  </a:schemeClr>
                </a:solidFill>
                <a:latin typeface="Times New Roman" panose="02020603050405020304" pitchFamily="18" charset="0"/>
                <a:cs typeface="Times New Roman" panose="02020603050405020304" pitchFamily="18" charset="0"/>
              </a:rPr>
              <a:t> HỆ</a:t>
            </a:r>
            <a:r>
              <a:rPr lang="en-US" sz="2500" b="1" dirty="0">
                <a:solidFill>
                  <a:schemeClr val="tx1">
                    <a:lumMod val="75000"/>
                    <a:lumOff val="25000"/>
                  </a:schemeClr>
                </a:solidFill>
                <a:latin typeface="Times New Roman" panose="02020603050405020304" pitchFamily="18" charset="0"/>
                <a:cs typeface="Times New Roman" panose="02020603050405020304" pitchFamily="18" charset="0"/>
              </a:rPr>
              <a:t> HÔ HẤP</a:t>
            </a:r>
          </a:p>
        </p:txBody>
      </p:sp>
      <p:pic>
        <p:nvPicPr>
          <p:cNvPr id="64" name="Picture 7">
            <a:extLst>
              <a:ext uri="{FF2B5EF4-FFF2-40B4-BE49-F238E27FC236}">
                <a16:creationId xmlns:a16="http://schemas.microsoft.com/office/drawing/2014/main" id="{A768E7E3-5857-4FB7-9FD2-CBC998A9BC2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17096" y="1428129"/>
            <a:ext cx="1688512" cy="3465229"/>
          </a:xfrm>
          <a:prstGeom prst="rect">
            <a:avLst/>
          </a:prstGeom>
        </p:spPr>
      </p:pic>
      <p:sp>
        <p:nvSpPr>
          <p:cNvPr id="2" name="Google Shape;940;p39">
            <a:extLst>
              <a:ext uri="{FF2B5EF4-FFF2-40B4-BE49-F238E27FC236}">
                <a16:creationId xmlns:a16="http://schemas.microsoft.com/office/drawing/2014/main" id="{EBF6C822-90D2-4126-BCB7-8EF584E47637}"/>
              </a:ext>
            </a:extLst>
          </p:cNvPr>
          <p:cNvSpPr/>
          <p:nvPr/>
        </p:nvSpPr>
        <p:spPr>
          <a:xfrm rot="10709925" flipH="1">
            <a:off x="2029805" y="3161152"/>
            <a:ext cx="6372619" cy="938607"/>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txBody>
          <a:bodyPr/>
          <a:lstStyle/>
          <a:p>
            <a:endParaRPr lang="en-US"/>
          </a:p>
        </p:txBody>
      </p:sp>
      <p:sp>
        <p:nvSpPr>
          <p:cNvPr id="3" name="Google Shape;960;p39">
            <a:hlinkClick r:id="rId3" action="ppaction://hlinksldjump"/>
            <a:extLst>
              <a:ext uri="{FF2B5EF4-FFF2-40B4-BE49-F238E27FC236}">
                <a16:creationId xmlns:a16="http://schemas.microsoft.com/office/drawing/2014/main" id="{06B708B2-F0AD-3EC0-73BE-285A470F6C69}"/>
              </a:ext>
            </a:extLst>
          </p:cNvPr>
          <p:cNvSpPr txBox="1">
            <a:spLocks/>
          </p:cNvSpPr>
          <p:nvPr/>
        </p:nvSpPr>
        <p:spPr>
          <a:xfrm>
            <a:off x="2111404" y="3388687"/>
            <a:ext cx="603313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loria Hallelujah"/>
              <a:buNone/>
              <a:defRPr sz="18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9pPr>
          </a:lstStyle>
          <a:p>
            <a:pPr>
              <a:buSzPts val="1100"/>
            </a:pPr>
            <a:r>
              <a:rPr lang="en-US" sz="2500" b="1" dirty="0">
                <a:solidFill>
                  <a:schemeClr val="tx1">
                    <a:lumMod val="75000"/>
                    <a:lumOff val="25000"/>
                  </a:schemeClr>
                </a:solidFill>
                <a:latin typeface="Times New Roman" panose="02020603050405020304" pitchFamily="18" charset="0"/>
                <a:cs typeface="Times New Roman" panose="02020603050405020304" pitchFamily="18" charset="0"/>
              </a:rPr>
              <a:t>III. </a:t>
            </a:r>
            <a:r>
              <a:rPr lang="vi-VN" sz="2500" b="1" dirty="0">
                <a:solidFill>
                  <a:schemeClr val="tx1">
                    <a:lumMod val="75000"/>
                    <a:lumOff val="25000"/>
                  </a:schemeClr>
                </a:solidFill>
                <a:latin typeface="Times New Roman" panose="02020603050405020304" pitchFamily="18" charset="0"/>
                <a:cs typeface="Times New Roman" panose="02020603050405020304" pitchFamily="18" charset="0"/>
              </a:rPr>
              <a:t>MỘT SỐ BỆNH VỀ PHỔI VÀ ĐƯỜNG HÔ HẤP</a:t>
            </a:r>
            <a:endParaRPr lang="en-US" sz="25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0" name="Google Shape;940;p39">
            <a:extLst>
              <a:ext uri="{FF2B5EF4-FFF2-40B4-BE49-F238E27FC236}">
                <a16:creationId xmlns:a16="http://schemas.microsoft.com/office/drawing/2014/main" id="{52A3CBCB-004D-49DF-AB59-77792CAC637A}"/>
              </a:ext>
            </a:extLst>
          </p:cNvPr>
          <p:cNvSpPr/>
          <p:nvPr/>
        </p:nvSpPr>
        <p:spPr>
          <a:xfrm rot="10709925" flipH="1">
            <a:off x="1857614" y="4123797"/>
            <a:ext cx="6568264" cy="976081"/>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txBody>
          <a:bodyPr/>
          <a:lstStyle/>
          <a:p>
            <a:endParaRPr lang="en-US" dirty="0"/>
          </a:p>
        </p:txBody>
      </p:sp>
      <p:sp>
        <p:nvSpPr>
          <p:cNvPr id="21" name="Google Shape;960;p39">
            <a:hlinkClick r:id="rId3" action="ppaction://hlinksldjump"/>
            <a:extLst>
              <a:ext uri="{FF2B5EF4-FFF2-40B4-BE49-F238E27FC236}">
                <a16:creationId xmlns:a16="http://schemas.microsoft.com/office/drawing/2014/main" id="{6D69F3A9-735A-4E78-9535-BB575A2710E6}"/>
              </a:ext>
            </a:extLst>
          </p:cNvPr>
          <p:cNvSpPr txBox="1">
            <a:spLocks/>
          </p:cNvSpPr>
          <p:nvPr/>
        </p:nvSpPr>
        <p:spPr>
          <a:xfrm>
            <a:off x="2165457" y="4317037"/>
            <a:ext cx="5979083"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loria Hallelujah"/>
              <a:buNone/>
              <a:defRPr sz="18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9pPr>
          </a:lstStyle>
          <a:p>
            <a:pPr>
              <a:buSzPts val="1100"/>
            </a:pPr>
            <a:r>
              <a:rPr lang="vi-VN" sz="2500" b="1" dirty="0">
                <a:solidFill>
                  <a:schemeClr val="tx1">
                    <a:lumMod val="75000"/>
                    <a:lumOff val="25000"/>
                  </a:schemeClr>
                </a:solidFill>
                <a:latin typeface="Times New Roman" panose="02020603050405020304" pitchFamily="18" charset="0"/>
                <a:cs typeface="Times New Roman" panose="02020603050405020304" pitchFamily="18" charset="0"/>
              </a:rPr>
              <a:t>IV</a:t>
            </a:r>
            <a:r>
              <a:rPr lang="en-US" sz="25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500" b="1" dirty="0">
                <a:solidFill>
                  <a:schemeClr val="tx1">
                    <a:lumMod val="75000"/>
                    <a:lumOff val="25000"/>
                  </a:schemeClr>
                </a:solidFill>
                <a:latin typeface="Times New Roman" panose="02020603050405020304" pitchFamily="18" charset="0"/>
                <a:cs typeface="Times New Roman" panose="02020603050405020304" pitchFamily="18" charset="0"/>
              </a:rPr>
              <a:t>HÚT THUỐC LÁ VÀ KINH DOANH THUỐC LÁ</a:t>
            </a:r>
            <a:endParaRPr lang="en-US" sz="25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99"/>
                                          </p:stCondLst>
                                        </p:cTn>
                                        <p:tgtEl>
                                          <p:spTgt spid="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left)">
                                      <p:cBhvr>
                                        <p:cTn id="13" dur="300"/>
                                        <p:tgtEl>
                                          <p:spTgt spid="64"/>
                                        </p:tgtEl>
                                      </p:cBhvr>
                                    </p:animEffect>
                                  </p:childTnLst>
                                </p:cTn>
                              </p:par>
                              <p:par>
                                <p:cTn id="14" presetID="22" presetClass="entr" presetSubtype="8" fill="hold" nodeType="withEffect">
                                  <p:stCondLst>
                                    <p:cond delay="0"/>
                                  </p:stCondLst>
                                  <p:childTnLst>
                                    <p:set>
                                      <p:cBhvr>
                                        <p:cTn id="15" dur="1" fill="hold">
                                          <p:stCondLst>
                                            <p:cond delay="0"/>
                                          </p:stCondLst>
                                        </p:cTn>
                                        <p:tgtEl>
                                          <p:spTgt spid="940"/>
                                        </p:tgtEl>
                                        <p:attrNameLst>
                                          <p:attrName>style.visibility</p:attrName>
                                        </p:attrNameLst>
                                      </p:cBhvr>
                                      <p:to>
                                        <p:strVal val="visible"/>
                                      </p:to>
                                    </p:set>
                                    <p:animEffect transition="in" filter="wipe(left)">
                                      <p:cBhvr>
                                        <p:cTn id="16" dur="300"/>
                                        <p:tgtEl>
                                          <p:spTgt spid="9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3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60"/>
                                        </p:tgtEl>
                                        <p:attrNameLst>
                                          <p:attrName>style.visibility</p:attrName>
                                        </p:attrNameLst>
                                      </p:cBhvr>
                                      <p:to>
                                        <p:strVal val="visible"/>
                                      </p:to>
                                    </p:set>
                                    <p:animEffect transition="in" filter="wipe(left)">
                                      <p:cBhvr>
                                        <p:cTn id="24" dur="300"/>
                                        <p:tgtEl>
                                          <p:spTgt spid="960"/>
                                        </p:tgtEl>
                                      </p:cBhvr>
                                    </p:animEffect>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3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300"/>
                                        <p:tgtEl>
                                          <p:spTgt spid="3"/>
                                        </p:tgtEl>
                                      </p:cBhvr>
                                    </p:animEffect>
                                  </p:childTnLst>
                                </p:cTn>
                              </p:par>
                              <p:par>
                                <p:cTn id="33" presetID="22" presetClass="entr" presetSubtype="8"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3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300"/>
                                        <p:tgtEl>
                                          <p:spTgt spid="21"/>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37" grpId="0"/>
      <p:bldP spid="23" grpId="0"/>
      <p:bldP spid="3"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86" name="Google Shape;925;p37">
            <a:extLst>
              <a:ext uri="{FF2B5EF4-FFF2-40B4-BE49-F238E27FC236}">
                <a16:creationId xmlns:a16="http://schemas.microsoft.com/office/drawing/2014/main" id="{D43066B7-AD74-4A93-A2F7-827224419C2C}"/>
              </a:ext>
            </a:extLst>
          </p:cNvPr>
          <p:cNvSpPr txBox="1">
            <a:spLocks/>
          </p:cNvSpPr>
          <p:nvPr/>
        </p:nvSpPr>
        <p:spPr>
          <a:xfrm>
            <a:off x="0" y="-37981"/>
            <a:ext cx="914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I. </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CHỨC NĂNG</a:t>
            </a:r>
            <a:r>
              <a:rPr lang="vi-VN"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HÔ HẤP</a:t>
            </a:r>
            <a:endParaRPr lang="en-US" sz="3000" b="1" dirty="0">
              <a:solidFill>
                <a:schemeClr val="tx1">
                  <a:lumMod val="75000"/>
                  <a:lumOff val="25000"/>
                </a:schemeClr>
              </a:solidFill>
              <a:latin typeface="Times New Roman" panose="02020603050405020304" pitchFamily="18" charset="0"/>
              <a:cs typeface="Times New Roman" panose="02020603050405020304" pitchFamily="18" charset="0"/>
            </a:endParaRPr>
          </a:p>
          <a:p>
            <a:endParaRPr 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1A76DAA7-0EBF-4DD4-B20E-CE4F5BB5AF79}"/>
              </a:ext>
            </a:extLst>
          </p:cNvPr>
          <p:cNvPicPr>
            <a:picLocks noChangeAspect="1"/>
          </p:cNvPicPr>
          <p:nvPr/>
        </p:nvPicPr>
        <p:blipFill>
          <a:blip r:embed="rId3"/>
          <a:stretch>
            <a:fillRect/>
          </a:stretch>
        </p:blipFill>
        <p:spPr>
          <a:xfrm>
            <a:off x="98461" y="1492952"/>
            <a:ext cx="2073826" cy="2772905"/>
          </a:xfrm>
          <a:prstGeom prst="rect">
            <a:avLst/>
          </a:prstGeom>
        </p:spPr>
      </p:pic>
      <p:sp>
        <p:nvSpPr>
          <p:cNvPr id="41" name="Freeform 10">
            <a:extLst>
              <a:ext uri="{FF2B5EF4-FFF2-40B4-BE49-F238E27FC236}">
                <a16:creationId xmlns:a16="http://schemas.microsoft.com/office/drawing/2014/main" id="{8B54D291-AEC4-42C2-9ED8-4B4DC6E8B879}"/>
              </a:ext>
            </a:extLst>
          </p:cNvPr>
          <p:cNvSpPr/>
          <p:nvPr/>
        </p:nvSpPr>
        <p:spPr>
          <a:xfrm flipH="1">
            <a:off x="2147203" y="979235"/>
            <a:ext cx="5910945" cy="1687963"/>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solidFill>
            <a:srgbClr val="003849"/>
          </a:solidFill>
          <a:ln w="28575">
            <a:solidFill>
              <a:schemeClr val="tx2">
                <a:lumMod val="10000"/>
              </a:schemeClr>
            </a:solidFill>
          </a:ln>
        </p:spPr>
        <p:style>
          <a:lnRef idx="2">
            <a:schemeClr val="dk1"/>
          </a:lnRef>
          <a:fillRef idx="1">
            <a:schemeClr val="lt1"/>
          </a:fillRef>
          <a:effectRef idx="0">
            <a:schemeClr val="dk1"/>
          </a:effectRef>
          <a:fontRef idx="minor">
            <a:schemeClr val="dk1"/>
          </a:fontRef>
        </p:style>
        <p:txBody>
          <a:bodyPr numCol="1" anchor="ctr"/>
          <a:lstStyle/>
          <a:p>
            <a:pPr lvl="1" algn="dist"/>
            <a:endParaRPr lang="en-US" sz="5000" dirty="0">
              <a:solidFill>
                <a:srgbClr val="91612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640AAA70-498C-4E96-858C-76E42D8AF4CD}"/>
              </a:ext>
            </a:extLst>
          </p:cNvPr>
          <p:cNvSpPr txBox="1"/>
          <p:nvPr/>
        </p:nvSpPr>
        <p:spPr>
          <a:xfrm>
            <a:off x="2310497" y="959604"/>
            <a:ext cx="5747653" cy="1133965"/>
          </a:xfrm>
          <a:prstGeom prst="rect">
            <a:avLst/>
          </a:prstGeom>
          <a:noFill/>
        </p:spPr>
        <p:txBody>
          <a:bodyPr wrap="square" rtlCol="0">
            <a:spAutoFit/>
          </a:bodyPr>
          <a:lstStyle/>
          <a:p>
            <a:pPr algn="just">
              <a:lnSpc>
                <a:spcPct val="150000"/>
              </a:lnSpc>
            </a:pPr>
            <a:r>
              <a:rPr lang="nl-NL" sz="2400" dirty="0">
                <a:solidFill>
                  <a:schemeClr val="bg1"/>
                </a:solidFill>
                <a:latin typeface="Times New Roman" panose="02020603050405020304" pitchFamily="18" charset="0"/>
                <a:cs typeface="Times New Roman" panose="02020603050405020304" pitchFamily="18" charset="0"/>
              </a:rPr>
              <a:t>HS đọc thông tin mục I SGK trang </a:t>
            </a:r>
            <a:r>
              <a:rPr lang="vi-VN" sz="2400" dirty="0">
                <a:solidFill>
                  <a:schemeClr val="bg1"/>
                </a:solidFill>
                <a:latin typeface="Times New Roman" panose="02020603050405020304" pitchFamily="18" charset="0"/>
                <a:cs typeface="Times New Roman" panose="02020603050405020304" pitchFamily="18" charset="0"/>
              </a:rPr>
              <a:t>154</a:t>
            </a:r>
            <a:r>
              <a:rPr lang="nl-NL" sz="2400" dirty="0">
                <a:solidFill>
                  <a:schemeClr val="bg1"/>
                </a:solidFill>
                <a:latin typeface="Times New Roman" panose="02020603050405020304" pitchFamily="18" charset="0"/>
                <a:cs typeface="Times New Roman" panose="02020603050405020304" pitchFamily="18" charset="0"/>
              </a:rPr>
              <a:t>, Quan sát hình </a:t>
            </a:r>
            <a:r>
              <a:rPr lang="vi-VN" sz="2400" dirty="0">
                <a:solidFill>
                  <a:schemeClr val="bg1"/>
                </a:solidFill>
                <a:latin typeface="Times New Roman" panose="02020603050405020304" pitchFamily="18" charset="0"/>
                <a:cs typeface="Times New Roman" panose="02020603050405020304" pitchFamily="18" charset="0"/>
              </a:rPr>
              <a:t>37</a:t>
            </a:r>
            <a:r>
              <a:rPr lang="nl-NL" sz="2400" dirty="0">
                <a:solidFill>
                  <a:schemeClr val="bg1"/>
                </a:solidFill>
                <a:latin typeface="Times New Roman" panose="02020603050405020304" pitchFamily="18" charset="0"/>
                <a:cs typeface="Times New Roman" panose="02020603050405020304" pitchFamily="18" charset="0"/>
              </a:rPr>
              <a:t>.1 và trả lời câu hỏi:</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4" name="Picture 4">
            <a:extLst>
              <a:ext uri="{FF2B5EF4-FFF2-40B4-BE49-F238E27FC236}">
                <a16:creationId xmlns:a16="http://schemas.microsoft.com/office/drawing/2014/main" id="{BD1FA3CA-3A63-4642-8619-450ACD0D954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89387" y="3323502"/>
            <a:ext cx="1520684" cy="1569738"/>
          </a:xfrm>
          <a:prstGeom prst="rect">
            <a:avLst/>
          </a:prstGeom>
        </p:spPr>
      </p:pic>
      <p:pic>
        <p:nvPicPr>
          <p:cNvPr id="45" name="Picture 3">
            <a:extLst>
              <a:ext uri="{FF2B5EF4-FFF2-40B4-BE49-F238E27FC236}">
                <a16:creationId xmlns:a16="http://schemas.microsoft.com/office/drawing/2014/main" id="{F107C8BA-05A8-48AE-A667-55FA9ED03C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96418">
            <a:off x="7198121" y="4054382"/>
            <a:ext cx="639150" cy="93992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300"/>
                                        <p:tgtEl>
                                          <p:spTgt spid="4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left)">
                                      <p:cBhvr>
                                        <p:cTn id="14" dur="300"/>
                                        <p:tgtEl>
                                          <p:spTgt spid="4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300"/>
                                        <p:tgtEl>
                                          <p:spTgt spid="42"/>
                                        </p:tgtEl>
                                      </p:cBhvr>
                                    </p:animEffect>
                                  </p:childTnLst>
                                </p:cTn>
                              </p:par>
                              <p:par>
                                <p:cTn id="18" presetID="2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300"/>
                                        <p:tgtEl>
                                          <p:spTgt spid="44"/>
                                        </p:tgtEl>
                                      </p:cBhvr>
                                    </p:animEffect>
                                  </p:childTnLst>
                                </p:cTn>
                              </p:par>
                              <p:par>
                                <p:cTn id="21" presetID="22" presetClass="entr" presetSubtype="8"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86" name="Google Shape;925;p37">
            <a:extLst>
              <a:ext uri="{FF2B5EF4-FFF2-40B4-BE49-F238E27FC236}">
                <a16:creationId xmlns:a16="http://schemas.microsoft.com/office/drawing/2014/main" id="{D43066B7-AD74-4A93-A2F7-827224419C2C}"/>
              </a:ext>
            </a:extLst>
          </p:cNvPr>
          <p:cNvSpPr txBox="1">
            <a:spLocks/>
          </p:cNvSpPr>
          <p:nvPr/>
        </p:nvSpPr>
        <p:spPr>
          <a:xfrm>
            <a:off x="-1" y="-37981"/>
            <a:ext cx="904602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000" b="1" dirty="0">
                <a:solidFill>
                  <a:schemeClr val="tx1">
                    <a:lumMod val="75000"/>
                    <a:lumOff val="25000"/>
                  </a:schemeClr>
                </a:solidFill>
                <a:latin typeface="Times New Roman" panose="02020603050405020304" pitchFamily="18" charset="0"/>
                <a:cs typeface="Times New Roman" panose="02020603050405020304" pitchFamily="18" charset="0"/>
              </a:rPr>
              <a:t>I. </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CHỨC NĂNG</a:t>
            </a:r>
            <a:r>
              <a:rPr lang="vi-VN" sz="3200" b="1" dirty="0">
                <a:solidFill>
                  <a:schemeClr val="tx1">
                    <a:lumMod val="75000"/>
                    <a:lumOff val="25000"/>
                  </a:schemeClr>
                </a:solidFill>
                <a:latin typeface="Times New Roman" panose="02020603050405020304" pitchFamily="18" charset="0"/>
                <a:cs typeface="Times New Roman" panose="02020603050405020304" pitchFamily="18" charset="0"/>
              </a:rPr>
              <a:t> HỆ </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HÔ HẤP</a:t>
            </a:r>
            <a:endParaRPr lang="en-US" sz="3000" b="1" dirty="0">
              <a:solidFill>
                <a:schemeClr val="tx1">
                  <a:lumMod val="75000"/>
                  <a:lumOff val="25000"/>
                </a:schemeClr>
              </a:solidFill>
              <a:latin typeface="Times New Roman" panose="02020603050405020304" pitchFamily="18" charset="0"/>
              <a:cs typeface="Times New Roman" panose="02020603050405020304" pitchFamily="18" charset="0"/>
            </a:endParaRPr>
          </a:p>
          <a:p>
            <a:endParaRPr 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4" name="Picture 4">
            <a:extLst>
              <a:ext uri="{FF2B5EF4-FFF2-40B4-BE49-F238E27FC236}">
                <a16:creationId xmlns:a16="http://schemas.microsoft.com/office/drawing/2014/main" id="{BD1FA3CA-3A63-4642-8619-450ACD0D954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89387" y="3323502"/>
            <a:ext cx="1520684" cy="1569738"/>
          </a:xfrm>
          <a:prstGeom prst="rect">
            <a:avLst/>
          </a:prstGeom>
        </p:spPr>
      </p:pic>
      <p:pic>
        <p:nvPicPr>
          <p:cNvPr id="45" name="Picture 3">
            <a:extLst>
              <a:ext uri="{FF2B5EF4-FFF2-40B4-BE49-F238E27FC236}">
                <a16:creationId xmlns:a16="http://schemas.microsoft.com/office/drawing/2014/main" id="{F107C8BA-05A8-48AE-A667-55FA9ED03C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96418">
            <a:off x="7198121" y="4054382"/>
            <a:ext cx="639150" cy="939927"/>
          </a:xfrm>
          <a:prstGeom prst="rect">
            <a:avLst/>
          </a:prstGeom>
        </p:spPr>
      </p:pic>
      <p:sp>
        <p:nvSpPr>
          <p:cNvPr id="9" name="Freeform 10">
            <a:extLst>
              <a:ext uri="{FF2B5EF4-FFF2-40B4-BE49-F238E27FC236}">
                <a16:creationId xmlns:a16="http://schemas.microsoft.com/office/drawing/2014/main" id="{77A31711-14D2-6207-67A4-FD2B7BFF4149}"/>
              </a:ext>
            </a:extLst>
          </p:cNvPr>
          <p:cNvSpPr/>
          <p:nvPr/>
        </p:nvSpPr>
        <p:spPr>
          <a:xfrm flipH="1">
            <a:off x="173734" y="534719"/>
            <a:ext cx="3346574" cy="4358521"/>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solidFill>
            <a:srgbClr val="003849"/>
          </a:solidFill>
          <a:ln w="28575">
            <a:solidFill>
              <a:schemeClr val="tx2">
                <a:lumMod val="10000"/>
              </a:schemeClr>
            </a:solidFill>
          </a:ln>
        </p:spPr>
        <p:style>
          <a:lnRef idx="2">
            <a:schemeClr val="dk1"/>
          </a:lnRef>
          <a:fillRef idx="1">
            <a:schemeClr val="lt1"/>
          </a:fillRef>
          <a:effectRef idx="0">
            <a:schemeClr val="dk1"/>
          </a:effectRef>
          <a:fontRef idx="minor">
            <a:schemeClr val="dk1"/>
          </a:fontRef>
        </p:style>
        <p:txBody>
          <a:bodyPr numCol="1" anchor="ctr"/>
          <a:lstStyle/>
          <a:p>
            <a:r>
              <a:rPr lang="nl-NL" sz="2800" dirty="0">
                <a:solidFill>
                  <a:schemeClr val="bg1"/>
                </a:solidFill>
                <a:latin typeface="Times New Roman" panose="02020603050405020304" pitchFamily="18" charset="0"/>
                <a:cs typeface="Times New Roman" panose="02020603050405020304" pitchFamily="18" charset="0"/>
              </a:rPr>
              <a:t>? Quan sát hình </a:t>
            </a:r>
            <a:r>
              <a:rPr lang="vi-VN" sz="2800" dirty="0">
                <a:solidFill>
                  <a:schemeClr val="bg1"/>
                </a:solidFill>
                <a:latin typeface="Times New Roman" panose="02020603050405020304" pitchFamily="18" charset="0"/>
                <a:cs typeface="Times New Roman" panose="02020603050405020304" pitchFamily="18" charset="0"/>
              </a:rPr>
              <a:t>37</a:t>
            </a:r>
            <a:r>
              <a:rPr lang="nl-NL" sz="2800" dirty="0">
                <a:solidFill>
                  <a:schemeClr val="bg1"/>
                </a:solidFill>
                <a:latin typeface="Times New Roman" panose="02020603050405020304" pitchFamily="18" charset="0"/>
                <a:cs typeface="Times New Roman" panose="02020603050405020304" pitchFamily="18" charset="0"/>
              </a:rPr>
              <a:t>.1 và cho biết </a:t>
            </a:r>
            <a:r>
              <a:rPr lang="vi-VN" sz="2800" dirty="0">
                <a:solidFill>
                  <a:schemeClr val="bg1"/>
                </a:solidFill>
                <a:latin typeface="Times New Roman" panose="02020603050405020304" pitchFamily="18" charset="0"/>
                <a:cs typeface="Times New Roman" panose="02020603050405020304" pitchFamily="18" charset="0"/>
              </a:rPr>
              <a:t>sự phối hợp hoạt động của cơ hoành, xương sườn và phổi khi cơ thể hít vào và thở ra</a:t>
            </a:r>
            <a:r>
              <a:rPr lang="nl-NL" sz="2800" dirty="0">
                <a:solidFill>
                  <a:schemeClr val="bg1"/>
                </a:solidFill>
                <a:latin typeface="Times New Roman" panose="02020603050405020304" pitchFamily="18" charset="0"/>
                <a:cs typeface="Times New Roman" panose="02020603050405020304" pitchFamily="18" charset="0"/>
              </a:rPr>
              <a:t> </a:t>
            </a:r>
            <a:endParaRPr lang="vi-VN" sz="2800" dirty="0">
              <a:solidFill>
                <a:schemeClr val="bg1"/>
              </a:solidFill>
              <a:latin typeface="Times New Roman" panose="02020603050405020304" pitchFamily="18" charset="0"/>
              <a:cs typeface="Times New Roman" panose="02020603050405020304" pitchFamily="18" charset="0"/>
            </a:endParaRPr>
          </a:p>
          <a:p>
            <a:r>
              <a:rPr lang="nl-NL"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Nêu chức năng của hệ hô hấp</a:t>
            </a:r>
            <a:r>
              <a:rPr lang="nl-NL"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C6B2FC3-51B9-4E65-B737-FFF146993842}"/>
              </a:ext>
            </a:extLst>
          </p:cNvPr>
          <p:cNvPicPr>
            <a:picLocks noChangeAspect="1"/>
          </p:cNvPicPr>
          <p:nvPr/>
        </p:nvPicPr>
        <p:blipFill>
          <a:blip r:embed="rId5"/>
          <a:stretch>
            <a:fillRect/>
          </a:stretch>
        </p:blipFill>
        <p:spPr>
          <a:xfrm>
            <a:off x="3712683" y="661720"/>
            <a:ext cx="4891489" cy="4231519"/>
          </a:xfrm>
          <a:prstGeom prst="rect">
            <a:avLst/>
          </a:prstGeom>
        </p:spPr>
      </p:pic>
    </p:spTree>
    <p:extLst>
      <p:ext uri="{BB962C8B-B14F-4D97-AF65-F5344CB8AC3E}">
        <p14:creationId xmlns:p14="http://schemas.microsoft.com/office/powerpoint/2010/main" val="2422462128"/>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wipe(left)">
                                      <p:cBhvr>
                                        <p:cTn id="9" dur="300"/>
                                        <p:tgtEl>
                                          <p:spTgt spid="44"/>
                                        </p:tgtEl>
                                      </p:cBhvr>
                                    </p:animEffect>
                                  </p:childTnLst>
                                </p:cTn>
                              </p:par>
                              <p:par>
                                <p:cTn id="10" presetID="22" presetClass="entr" presetSubtype="8"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3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B61E042-B9F6-72E1-3280-CB5AB9FA5F3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96416" y="671"/>
            <a:ext cx="3656877" cy="3040241"/>
          </a:xfrm>
          <a:prstGeom prst="rect">
            <a:avLst/>
          </a:prstGeom>
        </p:spPr>
      </p:pic>
      <p:pic>
        <p:nvPicPr>
          <p:cNvPr id="28" name="Picture 27">
            <a:extLst>
              <a:ext uri="{FF2B5EF4-FFF2-40B4-BE49-F238E27FC236}">
                <a16:creationId xmlns:a16="http://schemas.microsoft.com/office/drawing/2014/main" id="{99789A13-0E26-608C-D6A7-050ED2172C7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870902" y="55564"/>
            <a:ext cx="4092345" cy="3040241"/>
          </a:xfrm>
          <a:prstGeom prst="rect">
            <a:avLst/>
          </a:prstGeom>
        </p:spPr>
      </p:pic>
      <p:sp>
        <p:nvSpPr>
          <p:cNvPr id="2" name="TextBox 1">
            <a:extLst>
              <a:ext uri="{FF2B5EF4-FFF2-40B4-BE49-F238E27FC236}">
                <a16:creationId xmlns:a16="http://schemas.microsoft.com/office/drawing/2014/main" id="{3C9066AF-535B-4BD8-8124-918621B67891}"/>
              </a:ext>
            </a:extLst>
          </p:cNvPr>
          <p:cNvSpPr txBox="1"/>
          <p:nvPr/>
        </p:nvSpPr>
        <p:spPr>
          <a:xfrm>
            <a:off x="96416" y="3095805"/>
            <a:ext cx="8866831" cy="2052934"/>
          </a:xfrm>
          <a:prstGeom prst="rect">
            <a:avLst/>
          </a:prstGeom>
          <a:noFill/>
        </p:spPr>
        <p:txBody>
          <a:bodyPr wrap="square" rtlCol="0">
            <a:spAutoFit/>
          </a:bodyPr>
          <a:lstStyle/>
          <a:p>
            <a:pPr algn="just">
              <a:lnSpc>
                <a:spcPct val="130000"/>
              </a:lnSpc>
            </a:pPr>
            <a:r>
              <a:rPr lang="en-US" sz="2000" b="1" u="sng" dirty="0">
                <a:effectLst/>
                <a:latin typeface="Times New Roman" panose="02020603050405020304" pitchFamily="18" charset="0"/>
                <a:ea typeface="Calibri" panose="020F0502020204030204" pitchFamily="34" charset="0"/>
              </a:rPr>
              <a:t>- </a:t>
            </a:r>
            <a:r>
              <a:rPr lang="en-US" sz="2000" b="1" u="sng" dirty="0" err="1">
                <a:effectLst/>
                <a:latin typeface="Times New Roman" panose="02020603050405020304" pitchFamily="18" charset="0"/>
                <a:ea typeface="Calibri" panose="020F0502020204030204" pitchFamily="34" charset="0"/>
              </a:rPr>
              <a:t>Hít</a:t>
            </a:r>
            <a:r>
              <a:rPr lang="en-US" sz="2000" b="1" u="sng" dirty="0">
                <a:effectLst/>
                <a:latin typeface="Times New Roman" panose="02020603050405020304" pitchFamily="18" charset="0"/>
                <a:ea typeface="Calibri" panose="020F0502020204030204" pitchFamily="34" charset="0"/>
              </a:rPr>
              <a:t> </a:t>
            </a:r>
            <a:r>
              <a:rPr lang="en-US" sz="2000" b="1" u="sng" dirty="0" err="1">
                <a:effectLst/>
                <a:latin typeface="Times New Roman" panose="02020603050405020304" pitchFamily="18" charset="0"/>
                <a:ea typeface="Calibri" panose="020F0502020204030204" pitchFamily="34" charset="0"/>
              </a:rPr>
              <a:t>vào</a:t>
            </a:r>
            <a:r>
              <a:rPr lang="en-US" sz="2000" dirty="0">
                <a:effectLst/>
                <a:latin typeface="Times New Roman" panose="02020603050405020304" pitchFamily="18" charset="0"/>
                <a:ea typeface="Calibri" panose="020F0502020204030204" pitchFamily="34" charset="0"/>
              </a:rPr>
              <a:t>: Khi </a:t>
            </a:r>
            <a:r>
              <a:rPr lang="en-US" sz="2000" dirty="0" err="1">
                <a:effectLst/>
                <a:latin typeface="Times New Roman" panose="02020603050405020304" pitchFamily="18" charset="0"/>
                <a:ea typeface="Calibri" panose="020F0502020204030204" pitchFamily="34" charset="0"/>
              </a:rPr>
              <a:t>cơ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hoành</a:t>
            </a:r>
            <a:r>
              <a:rPr lang="en-US" sz="2000" dirty="0">
                <a:effectLst/>
                <a:latin typeface="Times New Roman" panose="02020603050405020304" pitchFamily="18" charset="0"/>
                <a:ea typeface="Calibri" panose="020F0502020204030204" pitchFamily="34" charset="0"/>
              </a:rPr>
              <a:t> </a:t>
            </a:r>
            <a:r>
              <a:rPr lang="en-US" sz="2000" b="1" dirty="0">
                <a:effectLst/>
                <a:latin typeface="Times New Roman" panose="02020603050405020304" pitchFamily="18" charset="0"/>
                <a:ea typeface="Calibri" panose="020F0502020204030204" pitchFamily="34" charset="0"/>
              </a:rPr>
              <a:t>co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sườn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ngoài</a:t>
            </a:r>
            <a:r>
              <a:rPr lang="en-US" sz="2000" dirty="0">
                <a:effectLst/>
                <a:latin typeface="Times New Roman" panose="02020603050405020304" pitchFamily="18" charset="0"/>
                <a:ea typeface="Calibri" panose="020F0502020204030204" pitchFamily="34" charset="0"/>
              </a:rPr>
              <a:t> </a:t>
            </a:r>
            <a:r>
              <a:rPr lang="en-US" sz="2000" b="1" dirty="0">
                <a:effectLst/>
                <a:latin typeface="Times New Roman" panose="02020603050405020304" pitchFamily="18" charset="0"/>
                <a:ea typeface="Calibri" panose="020F0502020204030204" pitchFamily="34" charset="0"/>
              </a:rPr>
              <a:t>co</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Thể</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lồng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ngực</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tăng</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Áp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suất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phổi</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giảm</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khí</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từ</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ngoài</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tràn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vào</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phổi</a:t>
            </a:r>
            <a:r>
              <a:rPr lang="en-US" sz="2000" dirty="0">
                <a:effectLst/>
                <a:latin typeface="Times New Roman" panose="02020603050405020304" pitchFamily="18" charset="0"/>
                <a:ea typeface="Calibri" panose="020F0502020204030204" pitchFamily="34" charset="0"/>
              </a:rPr>
              <a:t>.</a:t>
            </a:r>
          </a:p>
          <a:p>
            <a:pPr algn="just">
              <a:lnSpc>
                <a:spcPct val="130000"/>
              </a:lnSpc>
            </a:pPr>
            <a:r>
              <a:rPr lang="en-US" sz="2000" b="1" u="sng" dirty="0">
                <a:effectLst/>
                <a:latin typeface="Times New Roman" panose="02020603050405020304" pitchFamily="18" charset="0"/>
                <a:ea typeface="Calibri" panose="020F0502020204030204" pitchFamily="34" charset="0"/>
              </a:rPr>
              <a:t>- </a:t>
            </a:r>
            <a:r>
              <a:rPr lang="en-US" sz="2000" b="1" u="sng" dirty="0" err="1">
                <a:effectLst/>
                <a:latin typeface="Times New Roman" panose="02020603050405020304" pitchFamily="18" charset="0"/>
                <a:ea typeface="Calibri" panose="020F0502020204030204" pitchFamily="34" charset="0"/>
              </a:rPr>
              <a:t>Thở</a:t>
            </a:r>
            <a:r>
              <a:rPr lang="en-US" sz="2000" b="1" u="sng" dirty="0">
                <a:effectLst/>
                <a:latin typeface="Times New Roman" panose="02020603050405020304" pitchFamily="18" charset="0"/>
                <a:ea typeface="Calibri" panose="020F0502020204030204" pitchFamily="34" charset="0"/>
              </a:rPr>
              <a:t> ra</a:t>
            </a:r>
            <a:r>
              <a:rPr lang="en-US" sz="2000" dirty="0">
                <a:effectLst/>
                <a:latin typeface="Times New Roman" panose="02020603050405020304" pitchFamily="18" charset="0"/>
                <a:ea typeface="Calibri" panose="020F0502020204030204" pitchFamily="34" charset="0"/>
              </a:rPr>
              <a:t>: Khi </a:t>
            </a:r>
            <a:r>
              <a:rPr lang="en-US" sz="2000" dirty="0" err="1">
                <a:effectLst/>
                <a:latin typeface="Times New Roman" panose="02020603050405020304" pitchFamily="18" charset="0"/>
                <a:ea typeface="Calibri" panose="020F0502020204030204" pitchFamily="34" charset="0"/>
              </a:rPr>
              <a:t>cơ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hoành</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giãn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sườn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ngoài</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giãn</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Thể</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lồng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ngực</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giảm</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Áp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suất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phổi</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tăng</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tống</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từ</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phổi</a:t>
            </a:r>
            <a:r>
              <a:rPr lang="en-US" sz="2000" b="1" dirty="0">
                <a:effectLst/>
                <a:latin typeface="Times New Roman" panose="02020603050405020304" pitchFamily="18" charset="0"/>
                <a:ea typeface="Calibri" panose="020F0502020204030204" pitchFamily="34" charset="0"/>
              </a:rPr>
              <a:t> ra </a:t>
            </a:r>
            <a:r>
              <a:rPr lang="en-US" sz="2000" b="1" dirty="0" err="1">
                <a:effectLst/>
                <a:latin typeface="Times New Roman" panose="02020603050405020304" pitchFamily="18" charset="0"/>
                <a:ea typeface="Calibri" panose="020F0502020204030204" pitchFamily="34" charset="0"/>
              </a:rPr>
              <a:t>ngoài</a:t>
            </a:r>
            <a:r>
              <a:rPr lang="en-US" sz="20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07760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22E46C-7903-4B5B-AAEE-0375ED0080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085" y="0"/>
            <a:ext cx="1683207" cy="1303720"/>
          </a:xfrm>
          <a:prstGeom prst="rect">
            <a:avLst/>
          </a:prstGeom>
        </p:spPr>
      </p:pic>
      <p:pic>
        <p:nvPicPr>
          <p:cNvPr id="10" name="Picture 13">
            <a:extLst>
              <a:ext uri="{FF2B5EF4-FFF2-40B4-BE49-F238E27FC236}">
                <a16:creationId xmlns:a16="http://schemas.microsoft.com/office/drawing/2014/main" id="{77620D02-02AE-46FB-8A13-84F69FA068A4}"/>
              </a:ext>
            </a:extLst>
          </p:cNvPr>
          <p:cNvPicPr>
            <a:picLocks noChangeAspect="1"/>
          </p:cNvPicPr>
          <p:nvPr/>
        </p:nvPicPr>
        <p:blipFill>
          <a:blip r:embed="rId3"/>
          <a:srcRect/>
          <a:stretch>
            <a:fillRect/>
          </a:stretch>
        </p:blipFill>
        <p:spPr>
          <a:xfrm>
            <a:off x="6003742" y="1734972"/>
            <a:ext cx="2632258" cy="2043290"/>
          </a:xfrm>
          <a:prstGeom prst="rect">
            <a:avLst/>
          </a:prstGeom>
        </p:spPr>
      </p:pic>
      <p:sp>
        <p:nvSpPr>
          <p:cNvPr id="8" name="TextBox 7">
            <a:extLst>
              <a:ext uri="{FF2B5EF4-FFF2-40B4-BE49-F238E27FC236}">
                <a16:creationId xmlns:a16="http://schemas.microsoft.com/office/drawing/2014/main" id="{DB13775B-42BA-287C-34BF-E8A671E80690}"/>
              </a:ext>
            </a:extLst>
          </p:cNvPr>
          <p:cNvSpPr txBox="1"/>
          <p:nvPr/>
        </p:nvSpPr>
        <p:spPr>
          <a:xfrm>
            <a:off x="478466" y="1078417"/>
            <a:ext cx="7878725"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vi-VN" sz="3200" dirty="0">
                <a:solidFill>
                  <a:srgbClr val="000000"/>
                </a:solidFill>
                <a:latin typeface="Times New Roman" panose="02020603050405020304" pitchFamily="18" charset="0"/>
                <a:cs typeface="Times New Roman" panose="02020603050405020304" pitchFamily="18" charset="0"/>
              </a:rPr>
              <a:t>Nêu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chức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hệ</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hô</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hấp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Speech Bubble: Rectangle with Corners Rounded 12">
            <a:extLst>
              <a:ext uri="{FF2B5EF4-FFF2-40B4-BE49-F238E27FC236}">
                <a16:creationId xmlns:a16="http://schemas.microsoft.com/office/drawing/2014/main" id="{2F8A51FA-4BCE-A434-70C8-F3D6DA7C9B49}"/>
              </a:ext>
            </a:extLst>
          </p:cNvPr>
          <p:cNvSpPr/>
          <p:nvPr/>
        </p:nvSpPr>
        <p:spPr>
          <a:xfrm>
            <a:off x="148856" y="3232298"/>
            <a:ext cx="5528930" cy="1679944"/>
          </a:xfrm>
          <a:prstGeom prst="wedgeRoundRectCallout">
            <a:avLst>
              <a:gd name="adj1" fmla="val 18379"/>
              <a:gd name="adj2" fmla="val -1414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3200" kern="1200" dirty="0" err="1">
                <a:solidFill>
                  <a:prstClr val="black"/>
                </a:solidFill>
                <a:latin typeface="Times New Roman" panose="02020603050405020304" pitchFamily="18" charset="0"/>
                <a:cs typeface="Times New Roman" panose="02020603050405020304" pitchFamily="18" charset="0"/>
              </a:rPr>
              <a:t>Hệ</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hô</a:t>
            </a:r>
            <a:r>
              <a:rPr lang="en-US" sz="3200" kern="1200" dirty="0">
                <a:solidFill>
                  <a:prstClr val="black"/>
                </a:solidFill>
                <a:latin typeface="Times New Roman" panose="02020603050405020304" pitchFamily="18" charset="0"/>
                <a:cs typeface="Times New Roman" panose="02020603050405020304" pitchFamily="18" charset="0"/>
              </a:rPr>
              <a:t> </a:t>
            </a:r>
            <a:r>
              <a:rPr lang="en-US" sz="3200" kern="1200" dirty="0" err="1">
                <a:solidFill>
                  <a:prstClr val="black"/>
                </a:solidFill>
                <a:latin typeface="Times New Roman" panose="02020603050405020304" pitchFamily="18" charset="0"/>
                <a:cs typeface="Times New Roman" panose="02020603050405020304" pitchFamily="18" charset="0"/>
              </a:rPr>
              <a:t>hấp</a:t>
            </a:r>
            <a:r>
              <a:rPr lang="en-US" sz="3200" kern="1200" dirty="0">
                <a:solidFill>
                  <a:prstClr val="black"/>
                </a:solidFill>
                <a:latin typeface="Times New Roman" panose="02020603050405020304" pitchFamily="18" charset="0"/>
                <a:cs typeface="Times New Roman" panose="02020603050405020304" pitchFamily="18" charset="0"/>
              </a:rPr>
              <a:t> </a:t>
            </a:r>
            <a:r>
              <a:rPr lang="vi-VN" sz="3200" kern="1200" dirty="0">
                <a:solidFill>
                  <a:prstClr val="black"/>
                </a:solidFill>
                <a:latin typeface="Times New Roman" panose="02020603050405020304" pitchFamily="18" charset="0"/>
                <a:cs typeface="Times New Roman" panose="02020603050405020304" pitchFamily="18" charset="0"/>
              </a:rPr>
              <a:t>có chức năng chính là </a:t>
            </a:r>
            <a:r>
              <a:rPr lang="en-US" sz="3200" kern="1200" dirty="0" err="1">
                <a:solidFill>
                  <a:srgbClr val="FF0000"/>
                </a:solidFill>
                <a:latin typeface="Times New Roman" panose="02020603050405020304" pitchFamily="18" charset="0"/>
                <a:cs typeface="Times New Roman" panose="02020603050405020304" pitchFamily="18" charset="0"/>
              </a:rPr>
              <a:t>trao</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đổi</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khí</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giữa</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cơ</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thể</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với</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môi</a:t>
            </a:r>
            <a:r>
              <a:rPr lang="en-US" sz="3200" kern="1200" dirty="0">
                <a:solidFill>
                  <a:srgbClr val="FF0000"/>
                </a:solidFill>
                <a:latin typeface="Times New Roman" panose="02020603050405020304" pitchFamily="18" charset="0"/>
                <a:cs typeface="Times New Roman" panose="02020603050405020304" pitchFamily="18" charset="0"/>
              </a:rPr>
              <a:t> </a:t>
            </a:r>
            <a:r>
              <a:rPr lang="en-US" sz="3200" kern="1200" dirty="0" err="1">
                <a:solidFill>
                  <a:srgbClr val="FF0000"/>
                </a:solidFill>
                <a:latin typeface="Times New Roman" panose="02020603050405020304" pitchFamily="18" charset="0"/>
                <a:cs typeface="Times New Roman" panose="02020603050405020304" pitchFamily="18" charset="0"/>
              </a:rPr>
              <a:t>trường</a:t>
            </a:r>
            <a:r>
              <a:rPr lang="en-US" sz="3200" kern="1200" dirty="0">
                <a:solidFill>
                  <a:srgbClr val="FF0000"/>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C145609E-17DC-4452-8D2F-5FC0E6E604E3}"/>
              </a:ext>
            </a:extLst>
          </p:cNvPr>
          <p:cNvSpPr txBox="1"/>
          <p:nvPr/>
        </p:nvSpPr>
        <p:spPr>
          <a:xfrm>
            <a:off x="1638494" y="67085"/>
            <a:ext cx="61961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I. </a:t>
            </a:r>
            <a:r>
              <a:rPr kumimoji="0" lang="en-US" sz="32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CHỨC NĂNG</a:t>
            </a:r>
            <a:r>
              <a:rPr kumimoji="0" lang="vi-VN" sz="32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 HỆ </a:t>
            </a:r>
            <a:r>
              <a:rPr kumimoji="0" lang="en-US" sz="32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rPr>
              <a:t>HÔ HẤP</a:t>
            </a:r>
            <a:endParaRPr kumimoji="0" lang="en-US" sz="3000" b="1"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651896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barn(inVertical)">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1479</TotalTime>
  <Words>2145</Words>
  <Application>Microsoft Office PowerPoint</Application>
  <PresentationFormat>On-screen Show (16:9)</PresentationFormat>
  <Paragraphs>134</Paragraphs>
  <Slides>32</Slides>
  <Notes>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Calibri</vt:lpstr>
      <vt:lpstr>Gloria Hallelujah</vt:lpstr>
      <vt:lpstr>Times New Roman</vt:lpstr>
      <vt:lpstr>.VnTime</vt:lpstr>
      <vt:lpstr>Arial</vt:lpstr>
      <vt:lpstr>Raleway Thin</vt:lpstr>
      <vt:lpstr>Raleway</vt:lpstr>
      <vt:lpstr>Team Building Class for Elementary by Slidesgo</vt:lpstr>
      <vt:lpstr>Office Theme</vt:lpstr>
      <vt:lpstr>CHÀO MỪNG CÁC EM ĐẾN VỚI BUỔI HỌC NGÀY HÔM NAY!</vt:lpstr>
      <vt:lpstr>KHỞI ĐỘNG</vt:lpstr>
      <vt:lpstr>KHỞI ĐỘNG</vt:lpstr>
      <vt:lpstr>PowerPoint Presentation</vt:lpstr>
      <vt:lpstr>II. CÁC CƠ QUAN CỦA HỆ HÔ HẤP VÀ CHỨC NĂNG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dc:creator>VnTeach.Com</dc:creator>
  <cp:keywords>VnTeach.Com</cp:keywords>
  <cp:lastModifiedBy>Huyen Sam</cp:lastModifiedBy>
  <cp:revision>5</cp:revision>
  <dcterms:modified xsi:type="dcterms:W3CDTF">2026-04-28T03:42:00Z</dcterms:modified>
</cp:coreProperties>
</file>