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279" r:id="rId3"/>
    <p:sldId id="280" r:id="rId4"/>
    <p:sldId id="281" r:id="rId5"/>
    <p:sldId id="257" r:id="rId6"/>
    <p:sldId id="258" r:id="rId7"/>
    <p:sldId id="261" r:id="rId8"/>
    <p:sldId id="266" r:id="rId9"/>
    <p:sldId id="262" r:id="rId10"/>
    <p:sldId id="263" r:id="rId11"/>
    <p:sldId id="267" r:id="rId12"/>
    <p:sldId id="270" r:id="rId13"/>
    <p:sldId id="268" r:id="rId14"/>
    <p:sldId id="271" r:id="rId15"/>
    <p:sldId id="269" r:id="rId16"/>
    <p:sldId id="273" r:id="rId17"/>
    <p:sldId id="272" r:id="rId18"/>
    <p:sldId id="274" r:id="rId19"/>
    <p:sldId id="275" r:id="rId20"/>
    <p:sldId id="277" r:id="rId21"/>
    <p:sldId id="278" r:id="rId22"/>
    <p:sldId id="282" r:id="rId23"/>
    <p:sldId id="283" r:id="rId24"/>
    <p:sldId id="284" r:id="rId25"/>
    <p:sldId id="285" r:id="rId26"/>
    <p:sldId id="286" r:id="rId27"/>
    <p:sldId id="287" r:id="rId28"/>
    <p:sldId id="288" r:id="rId29"/>
    <p:sldId id="276"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Lst>
  <p:sldSz cx="9144000" cy="6858000" type="screen4x3"/>
  <p:notesSz cx="6858000" cy="91440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7" algn="l" defTabSz="457146" rtl="0" eaLnBrk="1" latinLnBrk="0" hangingPunct="1">
      <a:defRPr sz="1800" kern="1200">
        <a:solidFill>
          <a:schemeClr val="tx1"/>
        </a:solidFill>
        <a:latin typeface="+mn-lt"/>
        <a:ea typeface="+mn-ea"/>
        <a:cs typeface="+mn-cs"/>
      </a:defRPr>
    </a:lvl4pPr>
    <a:lvl5pPr marL="1828582" algn="l" defTabSz="457146" rtl="0" eaLnBrk="1" latinLnBrk="0" hangingPunct="1">
      <a:defRPr sz="1800" kern="1200">
        <a:solidFill>
          <a:schemeClr val="tx1"/>
        </a:solidFill>
        <a:latin typeface="+mn-lt"/>
        <a:ea typeface="+mn-ea"/>
        <a:cs typeface="+mn-cs"/>
      </a:defRPr>
    </a:lvl5pPr>
    <a:lvl6pPr marL="2285728" algn="l" defTabSz="457146" rtl="0" eaLnBrk="1" latinLnBrk="0" hangingPunct="1">
      <a:defRPr sz="1800" kern="1200">
        <a:solidFill>
          <a:schemeClr val="tx1"/>
        </a:solidFill>
        <a:latin typeface="+mn-lt"/>
        <a:ea typeface="+mn-ea"/>
        <a:cs typeface="+mn-cs"/>
      </a:defRPr>
    </a:lvl6pPr>
    <a:lvl7pPr marL="2742873" algn="l" defTabSz="457146" rtl="0" eaLnBrk="1" latinLnBrk="0" hangingPunct="1">
      <a:defRPr sz="1800" kern="1200">
        <a:solidFill>
          <a:schemeClr val="tx1"/>
        </a:solidFill>
        <a:latin typeface="+mn-lt"/>
        <a:ea typeface="+mn-ea"/>
        <a:cs typeface="+mn-cs"/>
      </a:defRPr>
    </a:lvl7pPr>
    <a:lvl8pPr marL="3200019" algn="l" defTabSz="457146" rtl="0" eaLnBrk="1" latinLnBrk="0" hangingPunct="1">
      <a:defRPr sz="1800" kern="1200">
        <a:solidFill>
          <a:schemeClr val="tx1"/>
        </a:solidFill>
        <a:latin typeface="+mn-lt"/>
        <a:ea typeface="+mn-ea"/>
        <a:cs typeface="+mn-cs"/>
      </a:defRPr>
    </a:lvl8pPr>
    <a:lvl9pPr marL="3657164" algn="l" defTabSz="4571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FF"/>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Kiểu Sáng 2 - Màu chủ đề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Kiểu Trung bình 1 - Màu chủ đề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Kiểu Sáng 2 - Màu chủ đề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Kiểu Sáng 1 - Màu chủ đề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249" autoAdjust="0"/>
  </p:normalViewPr>
  <p:slideViewPr>
    <p:cSldViewPr snapToGrid="0">
      <p:cViewPr varScale="1">
        <p:scale>
          <a:sx n="64" d="100"/>
          <a:sy n="64" d="100"/>
        </p:scale>
        <p:origin x="13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7C65C-000B-4319-BEB0-F44A018CC744}" type="datetimeFigureOut">
              <a:rPr lang="en-US" smtClean="0"/>
              <a:t>11/9/2022</a:t>
            </a:fld>
            <a:endParaRPr lang="en-US"/>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807F9-6513-418D-A1FD-9424505AE40E}" type="slidenum">
              <a:rPr lang="en-US" smtClean="0"/>
              <a:t>‹#›</a:t>
            </a:fld>
            <a:endParaRPr lang="en-US"/>
          </a:p>
        </p:txBody>
      </p:sp>
    </p:spTree>
    <p:extLst>
      <p:ext uri="{BB962C8B-B14F-4D97-AF65-F5344CB8AC3E}">
        <p14:creationId xmlns:p14="http://schemas.microsoft.com/office/powerpoint/2010/main" val="3327238991"/>
      </p:ext>
    </p:extLst>
  </p:cSld>
  <p:clrMap bg1="lt1" tx1="dk1" bg2="lt2" tx2="dk2" accent1="accent1" accent2="accent2" accent3="accent3" accent4="accent4" accent5="accent5" accent6="accent6" hlink="hlink" folHlink="folHlink"/>
  <p:notesStyle>
    <a:lvl1pPr marL="0" algn="l" defTabSz="914291" rtl="0" eaLnBrk="1" latinLnBrk="0" hangingPunct="1">
      <a:defRPr sz="1200" kern="1200">
        <a:solidFill>
          <a:schemeClr val="tx1"/>
        </a:solidFill>
        <a:latin typeface="+mn-lt"/>
        <a:ea typeface="+mn-ea"/>
        <a:cs typeface="+mn-cs"/>
      </a:defRPr>
    </a:lvl1pPr>
    <a:lvl2pPr marL="457146" algn="l" defTabSz="914291" rtl="0" eaLnBrk="1" latinLnBrk="0" hangingPunct="1">
      <a:defRPr sz="1200" kern="1200">
        <a:solidFill>
          <a:schemeClr val="tx1"/>
        </a:solidFill>
        <a:latin typeface="+mn-lt"/>
        <a:ea typeface="+mn-ea"/>
        <a:cs typeface="+mn-cs"/>
      </a:defRPr>
    </a:lvl2pPr>
    <a:lvl3pPr marL="914291" algn="l" defTabSz="914291" rtl="0" eaLnBrk="1" latinLnBrk="0" hangingPunct="1">
      <a:defRPr sz="1200" kern="1200">
        <a:solidFill>
          <a:schemeClr val="tx1"/>
        </a:solidFill>
        <a:latin typeface="+mn-lt"/>
        <a:ea typeface="+mn-ea"/>
        <a:cs typeface="+mn-cs"/>
      </a:defRPr>
    </a:lvl3pPr>
    <a:lvl4pPr marL="1371437" algn="l" defTabSz="914291" rtl="0" eaLnBrk="1" latinLnBrk="0" hangingPunct="1">
      <a:defRPr sz="1200" kern="1200">
        <a:solidFill>
          <a:schemeClr val="tx1"/>
        </a:solidFill>
        <a:latin typeface="+mn-lt"/>
        <a:ea typeface="+mn-ea"/>
        <a:cs typeface="+mn-cs"/>
      </a:defRPr>
    </a:lvl4pPr>
    <a:lvl5pPr marL="1828582" algn="l" defTabSz="914291" rtl="0" eaLnBrk="1" latinLnBrk="0" hangingPunct="1">
      <a:defRPr sz="1200" kern="1200">
        <a:solidFill>
          <a:schemeClr val="tx1"/>
        </a:solidFill>
        <a:latin typeface="+mn-lt"/>
        <a:ea typeface="+mn-ea"/>
        <a:cs typeface="+mn-cs"/>
      </a:defRPr>
    </a:lvl5pPr>
    <a:lvl6pPr marL="2285728" algn="l" defTabSz="914291" rtl="0" eaLnBrk="1" latinLnBrk="0" hangingPunct="1">
      <a:defRPr sz="1200" kern="1200">
        <a:solidFill>
          <a:schemeClr val="tx1"/>
        </a:solidFill>
        <a:latin typeface="+mn-lt"/>
        <a:ea typeface="+mn-ea"/>
        <a:cs typeface="+mn-cs"/>
      </a:defRPr>
    </a:lvl6pPr>
    <a:lvl7pPr marL="2742873" algn="l" defTabSz="914291" rtl="0" eaLnBrk="1" latinLnBrk="0" hangingPunct="1">
      <a:defRPr sz="1200" kern="1200">
        <a:solidFill>
          <a:schemeClr val="tx1"/>
        </a:solidFill>
        <a:latin typeface="+mn-lt"/>
        <a:ea typeface="+mn-ea"/>
        <a:cs typeface="+mn-cs"/>
      </a:defRPr>
    </a:lvl7pPr>
    <a:lvl8pPr marL="3200019" algn="l" defTabSz="914291" rtl="0" eaLnBrk="1" latinLnBrk="0" hangingPunct="1">
      <a:defRPr sz="1200" kern="1200">
        <a:solidFill>
          <a:schemeClr val="tx1"/>
        </a:solidFill>
        <a:latin typeface="+mn-lt"/>
        <a:ea typeface="+mn-ea"/>
        <a:cs typeface="+mn-cs"/>
      </a:defRPr>
    </a:lvl8pPr>
    <a:lvl9pPr marL="3657164" algn="l" defTabSz="9142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a:t>
            </a:fld>
            <a:endParaRPr lang="en-US"/>
          </a:p>
        </p:txBody>
      </p:sp>
    </p:spTree>
    <p:extLst>
      <p:ext uri="{BB962C8B-B14F-4D97-AF65-F5344CB8AC3E}">
        <p14:creationId xmlns:p14="http://schemas.microsoft.com/office/powerpoint/2010/main" val="165683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12</a:t>
            </a:fld>
            <a:endParaRPr lang="en-US"/>
          </a:p>
        </p:txBody>
      </p:sp>
    </p:spTree>
    <p:extLst>
      <p:ext uri="{BB962C8B-B14F-4D97-AF65-F5344CB8AC3E}">
        <p14:creationId xmlns:p14="http://schemas.microsoft.com/office/powerpoint/2010/main" val="30616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13</a:t>
            </a:fld>
            <a:endParaRPr lang="en-US"/>
          </a:p>
        </p:txBody>
      </p:sp>
    </p:spTree>
    <p:extLst>
      <p:ext uri="{BB962C8B-B14F-4D97-AF65-F5344CB8AC3E}">
        <p14:creationId xmlns:p14="http://schemas.microsoft.com/office/powerpoint/2010/main" val="1718767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14</a:t>
            </a:fld>
            <a:endParaRPr lang="en-US"/>
          </a:p>
        </p:txBody>
      </p:sp>
    </p:spTree>
    <p:extLst>
      <p:ext uri="{BB962C8B-B14F-4D97-AF65-F5344CB8AC3E}">
        <p14:creationId xmlns:p14="http://schemas.microsoft.com/office/powerpoint/2010/main" val="412739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15</a:t>
            </a:fld>
            <a:endParaRPr lang="en-US"/>
          </a:p>
        </p:txBody>
      </p:sp>
    </p:spTree>
    <p:extLst>
      <p:ext uri="{BB962C8B-B14F-4D97-AF65-F5344CB8AC3E}">
        <p14:creationId xmlns:p14="http://schemas.microsoft.com/office/powerpoint/2010/main" val="2004325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16</a:t>
            </a:fld>
            <a:endParaRPr lang="en-US"/>
          </a:p>
        </p:txBody>
      </p:sp>
    </p:spTree>
    <p:extLst>
      <p:ext uri="{BB962C8B-B14F-4D97-AF65-F5344CB8AC3E}">
        <p14:creationId xmlns:p14="http://schemas.microsoft.com/office/powerpoint/2010/main" val="122620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17</a:t>
            </a:fld>
            <a:endParaRPr lang="en-US"/>
          </a:p>
        </p:txBody>
      </p:sp>
    </p:spTree>
    <p:extLst>
      <p:ext uri="{BB962C8B-B14F-4D97-AF65-F5344CB8AC3E}">
        <p14:creationId xmlns:p14="http://schemas.microsoft.com/office/powerpoint/2010/main" val="4165224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18</a:t>
            </a:fld>
            <a:endParaRPr lang="en-US"/>
          </a:p>
        </p:txBody>
      </p:sp>
    </p:spTree>
    <p:extLst>
      <p:ext uri="{BB962C8B-B14F-4D97-AF65-F5344CB8AC3E}">
        <p14:creationId xmlns:p14="http://schemas.microsoft.com/office/powerpoint/2010/main" val="2300117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19</a:t>
            </a:fld>
            <a:endParaRPr lang="en-US"/>
          </a:p>
        </p:txBody>
      </p:sp>
    </p:spTree>
    <p:extLst>
      <p:ext uri="{BB962C8B-B14F-4D97-AF65-F5344CB8AC3E}">
        <p14:creationId xmlns:p14="http://schemas.microsoft.com/office/powerpoint/2010/main" val="333742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20</a:t>
            </a:fld>
            <a:endParaRPr lang="en-US"/>
          </a:p>
        </p:txBody>
      </p:sp>
    </p:spTree>
    <p:extLst>
      <p:ext uri="{BB962C8B-B14F-4D97-AF65-F5344CB8AC3E}">
        <p14:creationId xmlns:p14="http://schemas.microsoft.com/office/powerpoint/2010/main" val="352108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21</a:t>
            </a:fld>
            <a:endParaRPr lang="en-US"/>
          </a:p>
        </p:txBody>
      </p:sp>
    </p:spTree>
    <p:extLst>
      <p:ext uri="{BB962C8B-B14F-4D97-AF65-F5344CB8AC3E}">
        <p14:creationId xmlns:p14="http://schemas.microsoft.com/office/powerpoint/2010/main" val="146902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3</a:t>
            </a:fld>
            <a:endParaRPr lang="en-US"/>
          </a:p>
        </p:txBody>
      </p:sp>
    </p:spTree>
    <p:extLst>
      <p:ext uri="{BB962C8B-B14F-4D97-AF65-F5344CB8AC3E}">
        <p14:creationId xmlns:p14="http://schemas.microsoft.com/office/powerpoint/2010/main" val="3519764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22</a:t>
            </a:fld>
            <a:endParaRPr lang="en-US"/>
          </a:p>
        </p:txBody>
      </p:sp>
    </p:spTree>
    <p:extLst>
      <p:ext uri="{BB962C8B-B14F-4D97-AF65-F5344CB8AC3E}">
        <p14:creationId xmlns:p14="http://schemas.microsoft.com/office/powerpoint/2010/main" val="2442777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23</a:t>
            </a:fld>
            <a:endParaRPr lang="en-US"/>
          </a:p>
        </p:txBody>
      </p:sp>
    </p:spTree>
    <p:extLst>
      <p:ext uri="{BB962C8B-B14F-4D97-AF65-F5344CB8AC3E}">
        <p14:creationId xmlns:p14="http://schemas.microsoft.com/office/powerpoint/2010/main" val="335653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24</a:t>
            </a:fld>
            <a:endParaRPr lang="en-US"/>
          </a:p>
        </p:txBody>
      </p:sp>
    </p:spTree>
    <p:extLst>
      <p:ext uri="{BB962C8B-B14F-4D97-AF65-F5344CB8AC3E}">
        <p14:creationId xmlns:p14="http://schemas.microsoft.com/office/powerpoint/2010/main" val="3115052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25</a:t>
            </a:fld>
            <a:endParaRPr lang="en-US"/>
          </a:p>
        </p:txBody>
      </p:sp>
    </p:spTree>
    <p:extLst>
      <p:ext uri="{BB962C8B-B14F-4D97-AF65-F5344CB8AC3E}">
        <p14:creationId xmlns:p14="http://schemas.microsoft.com/office/powerpoint/2010/main" val="1833316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26</a:t>
            </a:fld>
            <a:endParaRPr lang="en-US"/>
          </a:p>
        </p:txBody>
      </p:sp>
    </p:spTree>
    <p:extLst>
      <p:ext uri="{BB962C8B-B14F-4D97-AF65-F5344CB8AC3E}">
        <p14:creationId xmlns:p14="http://schemas.microsoft.com/office/powerpoint/2010/main" val="1968685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27</a:t>
            </a:fld>
            <a:endParaRPr lang="en-US"/>
          </a:p>
        </p:txBody>
      </p:sp>
    </p:spTree>
    <p:extLst>
      <p:ext uri="{BB962C8B-B14F-4D97-AF65-F5344CB8AC3E}">
        <p14:creationId xmlns:p14="http://schemas.microsoft.com/office/powerpoint/2010/main" val="3939647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28</a:t>
            </a:fld>
            <a:endParaRPr lang="en-US"/>
          </a:p>
        </p:txBody>
      </p:sp>
    </p:spTree>
    <p:extLst>
      <p:ext uri="{BB962C8B-B14F-4D97-AF65-F5344CB8AC3E}">
        <p14:creationId xmlns:p14="http://schemas.microsoft.com/office/powerpoint/2010/main" val="1962943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29</a:t>
            </a:fld>
            <a:endParaRPr lang="en-US"/>
          </a:p>
        </p:txBody>
      </p:sp>
    </p:spTree>
    <p:extLst>
      <p:ext uri="{BB962C8B-B14F-4D97-AF65-F5344CB8AC3E}">
        <p14:creationId xmlns:p14="http://schemas.microsoft.com/office/powerpoint/2010/main" val="1102495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30</a:t>
            </a:fld>
            <a:endParaRPr lang="en-US"/>
          </a:p>
        </p:txBody>
      </p:sp>
    </p:spTree>
    <p:extLst>
      <p:ext uri="{BB962C8B-B14F-4D97-AF65-F5344CB8AC3E}">
        <p14:creationId xmlns:p14="http://schemas.microsoft.com/office/powerpoint/2010/main" val="285287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4</a:t>
            </a:fld>
            <a:endParaRPr lang="en-US"/>
          </a:p>
        </p:txBody>
      </p:sp>
    </p:spTree>
    <p:extLst>
      <p:ext uri="{BB962C8B-B14F-4D97-AF65-F5344CB8AC3E}">
        <p14:creationId xmlns:p14="http://schemas.microsoft.com/office/powerpoint/2010/main" val="230292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6</a:t>
            </a:fld>
            <a:endParaRPr lang="en-US"/>
          </a:p>
        </p:txBody>
      </p:sp>
    </p:spTree>
    <p:extLst>
      <p:ext uri="{BB962C8B-B14F-4D97-AF65-F5344CB8AC3E}">
        <p14:creationId xmlns:p14="http://schemas.microsoft.com/office/powerpoint/2010/main" val="55626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7</a:t>
            </a:fld>
            <a:endParaRPr lang="en-US"/>
          </a:p>
        </p:txBody>
      </p:sp>
    </p:spTree>
    <p:extLst>
      <p:ext uri="{BB962C8B-B14F-4D97-AF65-F5344CB8AC3E}">
        <p14:creationId xmlns:p14="http://schemas.microsoft.com/office/powerpoint/2010/main" val="44645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8</a:t>
            </a:fld>
            <a:endParaRPr lang="en-US"/>
          </a:p>
        </p:txBody>
      </p:sp>
    </p:spTree>
    <p:extLst>
      <p:ext uri="{BB962C8B-B14F-4D97-AF65-F5344CB8AC3E}">
        <p14:creationId xmlns:p14="http://schemas.microsoft.com/office/powerpoint/2010/main" val="322731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9</a:t>
            </a:fld>
            <a:endParaRPr lang="en-US"/>
          </a:p>
        </p:txBody>
      </p:sp>
    </p:spTree>
    <p:extLst>
      <p:ext uri="{BB962C8B-B14F-4D97-AF65-F5344CB8AC3E}">
        <p14:creationId xmlns:p14="http://schemas.microsoft.com/office/powerpoint/2010/main" val="3682044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10</a:t>
            </a:fld>
            <a:endParaRPr lang="en-US"/>
          </a:p>
        </p:txBody>
      </p:sp>
    </p:spTree>
    <p:extLst>
      <p:ext uri="{BB962C8B-B14F-4D97-AF65-F5344CB8AC3E}">
        <p14:creationId xmlns:p14="http://schemas.microsoft.com/office/powerpoint/2010/main" val="323992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371600" y="1143000"/>
            <a:ext cx="4114800" cy="30861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78807F9-6513-418D-A1FD-9424505AE40E}" type="slidenum">
              <a:rPr lang="en-US" smtClean="0"/>
              <a:t>11</a:t>
            </a:fld>
            <a:endParaRPr lang="en-US"/>
          </a:p>
        </p:txBody>
      </p:sp>
    </p:spTree>
    <p:extLst>
      <p:ext uri="{BB962C8B-B14F-4D97-AF65-F5344CB8AC3E}">
        <p14:creationId xmlns:p14="http://schemas.microsoft.com/office/powerpoint/2010/main" val="220400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7724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C3D64602-038D-47AC-9188-AEA07DD69257}"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D0FFB-FC88-48F8-93AC-FC12904655BB}" type="slidenum">
              <a:rPr lang="en-US" smtClean="0"/>
              <a:t>‹#›</a:t>
            </a:fld>
            <a:endParaRPr lang="en-US"/>
          </a:p>
        </p:txBody>
      </p:sp>
    </p:spTree>
    <p:extLst>
      <p:ext uri="{BB962C8B-B14F-4D97-AF65-F5344CB8AC3E}">
        <p14:creationId xmlns:p14="http://schemas.microsoft.com/office/powerpoint/2010/main" val="319768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3D64602-038D-47AC-9188-AEA07DD69257}"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D0FFB-FC88-48F8-93AC-FC12904655BB}" type="slidenum">
              <a:rPr lang="en-US" smtClean="0"/>
              <a:t>‹#›</a:t>
            </a:fld>
            <a:endParaRPr lang="en-US"/>
          </a:p>
        </p:txBody>
      </p:sp>
    </p:spTree>
    <p:extLst>
      <p:ext uri="{BB962C8B-B14F-4D97-AF65-F5344CB8AC3E}">
        <p14:creationId xmlns:p14="http://schemas.microsoft.com/office/powerpoint/2010/main" val="321043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3D64602-038D-47AC-9188-AEA07DD69257}"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D0FFB-FC88-48F8-93AC-FC12904655BB}" type="slidenum">
              <a:rPr lang="en-US" smtClean="0"/>
              <a:t>‹#›</a:t>
            </a:fld>
            <a:endParaRPr lang="en-US"/>
          </a:p>
        </p:txBody>
      </p:sp>
    </p:spTree>
    <p:extLst>
      <p:ext uri="{BB962C8B-B14F-4D97-AF65-F5344CB8AC3E}">
        <p14:creationId xmlns:p14="http://schemas.microsoft.com/office/powerpoint/2010/main" val="320994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36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C3D64602-038D-47AC-9188-AEA07DD69257}"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D0FFB-FC88-48F8-93AC-FC12904655BB}" type="slidenum">
              <a:rPr lang="en-US" smtClean="0"/>
              <a:t>‹#›</a:t>
            </a:fld>
            <a:endParaRPr lang="en-US"/>
          </a:p>
        </p:txBody>
      </p:sp>
    </p:spTree>
    <p:extLst>
      <p:ext uri="{BB962C8B-B14F-4D97-AF65-F5344CB8AC3E}">
        <p14:creationId xmlns:p14="http://schemas.microsoft.com/office/powerpoint/2010/main" val="415506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i Nội dun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825627"/>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4629150" y="1825627"/>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C3D64602-038D-47AC-9188-AEA07DD69257}"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D0FFB-FC88-48F8-93AC-FC12904655BB}" type="slidenum">
              <a:rPr lang="en-US" smtClean="0"/>
              <a:t>‹#›</a:t>
            </a:fld>
            <a:endParaRPr lang="en-US"/>
          </a:p>
        </p:txBody>
      </p:sp>
    </p:spTree>
    <p:extLst>
      <p:ext uri="{BB962C8B-B14F-4D97-AF65-F5344CB8AC3E}">
        <p14:creationId xmlns:p14="http://schemas.microsoft.com/office/powerpoint/2010/main" val="380374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29842" y="2505076"/>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4629151" y="2505076"/>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C3D64602-038D-47AC-9188-AEA07DD69257}"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6D0FFB-FC88-48F8-93AC-FC12904655BB}" type="slidenum">
              <a:rPr lang="en-US" smtClean="0"/>
              <a:t>‹#›</a:t>
            </a:fld>
            <a:endParaRPr lang="en-US"/>
          </a:p>
        </p:txBody>
      </p:sp>
    </p:spTree>
    <p:extLst>
      <p:ext uri="{BB962C8B-B14F-4D97-AF65-F5344CB8AC3E}">
        <p14:creationId xmlns:p14="http://schemas.microsoft.com/office/powerpoint/2010/main" val="201559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C3D64602-038D-47AC-9188-AEA07DD69257}"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6D0FFB-FC88-48F8-93AC-FC12904655BB}" type="slidenum">
              <a:rPr lang="en-US" smtClean="0"/>
              <a:t>‹#›</a:t>
            </a:fld>
            <a:endParaRPr lang="en-US"/>
          </a:p>
        </p:txBody>
      </p:sp>
    </p:spTree>
    <p:extLst>
      <p:ext uri="{BB962C8B-B14F-4D97-AF65-F5344CB8AC3E}">
        <p14:creationId xmlns:p14="http://schemas.microsoft.com/office/powerpoint/2010/main" val="187199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64602-038D-47AC-9188-AEA07DD69257}"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6D0FFB-FC88-48F8-93AC-FC12904655BB}" type="slidenum">
              <a:rPr lang="en-US" smtClean="0"/>
              <a:t>‹#›</a:t>
            </a:fld>
            <a:endParaRPr lang="en-US"/>
          </a:p>
        </p:txBody>
      </p:sp>
    </p:spTree>
    <p:extLst>
      <p:ext uri="{BB962C8B-B14F-4D97-AF65-F5344CB8AC3E}">
        <p14:creationId xmlns:p14="http://schemas.microsoft.com/office/powerpoint/2010/main" val="72129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C3D64602-038D-47AC-9188-AEA07DD69257}"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D0FFB-FC88-48F8-93AC-FC12904655BB}" type="slidenum">
              <a:rPr lang="en-US" smtClean="0"/>
              <a:t>‹#›</a:t>
            </a:fld>
            <a:endParaRPr lang="en-US"/>
          </a:p>
        </p:txBody>
      </p:sp>
    </p:spTree>
    <p:extLst>
      <p:ext uri="{BB962C8B-B14F-4D97-AF65-F5344CB8AC3E}">
        <p14:creationId xmlns:p14="http://schemas.microsoft.com/office/powerpoint/2010/main" val="180742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C3D64602-038D-47AC-9188-AEA07DD69257}"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D0FFB-FC88-48F8-93AC-FC12904655BB}" type="slidenum">
              <a:rPr lang="en-US" smtClean="0"/>
              <a:t>‹#›</a:t>
            </a:fld>
            <a:endParaRPr lang="en-US"/>
          </a:p>
        </p:txBody>
      </p:sp>
    </p:spTree>
    <p:extLst>
      <p:ext uri="{BB962C8B-B14F-4D97-AF65-F5344CB8AC3E}">
        <p14:creationId xmlns:p14="http://schemas.microsoft.com/office/powerpoint/2010/main" val="356237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64602-038D-47AC-9188-AEA07DD69257}" type="datetimeFigureOut">
              <a:rPr lang="en-US" smtClean="0"/>
              <a:t>11/9/2022</a:t>
            </a:fld>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D0FFB-FC88-48F8-93AC-FC12904655BB}" type="slidenum">
              <a:rPr lang="en-US" smtClean="0"/>
              <a:t>‹#›</a:t>
            </a:fld>
            <a:endParaRPr lang="en-US"/>
          </a:p>
        </p:txBody>
      </p:sp>
    </p:spTree>
    <p:extLst>
      <p:ext uri="{BB962C8B-B14F-4D97-AF65-F5344CB8AC3E}">
        <p14:creationId xmlns:p14="http://schemas.microsoft.com/office/powerpoint/2010/main" val="2012432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1.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1.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phụ 2">
            <a:extLst>
              <a:ext uri="{FF2B5EF4-FFF2-40B4-BE49-F238E27FC236}">
                <a16:creationId xmlns:a16="http://schemas.microsoft.com/office/drawing/2014/main" id="{762EFF7B-8233-4CC3-93D5-7A23E85B16B4}"/>
              </a:ext>
            </a:extLst>
          </p:cNvPr>
          <p:cNvSpPr>
            <a:spLocks noGrp="1"/>
          </p:cNvSpPr>
          <p:nvPr>
            <p:ph type="subTitle" idx="1"/>
          </p:nvPr>
        </p:nvSpPr>
        <p:spPr>
          <a:xfrm>
            <a:off x="450166" y="1638539"/>
            <a:ext cx="8243668" cy="2736514"/>
          </a:xfrm>
        </p:spPr>
        <p:style>
          <a:lnRef idx="0">
            <a:schemeClr val="accent2"/>
          </a:lnRef>
          <a:fillRef idx="3">
            <a:schemeClr val="accent2"/>
          </a:fillRef>
          <a:effectRef idx="3">
            <a:schemeClr val="accent2"/>
          </a:effectRef>
          <a:fontRef idx="minor">
            <a:schemeClr val="lt1"/>
          </a:fontRef>
        </p:style>
        <p:txBody>
          <a:bodyPr>
            <a:normAutofit/>
          </a:bodyPr>
          <a:lstStyle/>
          <a:p>
            <a:pPr indent="76200">
              <a:lnSpc>
                <a:spcPct val="150000"/>
              </a:lnSpc>
              <a:spcBef>
                <a:spcPts val="0"/>
              </a:spcBef>
            </a:pPr>
            <a:r>
              <a:rPr lang="en-US" sz="3200" b="1">
                <a:solidFill>
                  <a:schemeClr val="bg1"/>
                </a:solidFill>
                <a:latin typeface="Arial" panose="020B0604020202020204" pitchFamily="34" charset="0"/>
                <a:ea typeface="Arial" panose="020B0604020202020204" pitchFamily="34" charset="0"/>
                <a:cs typeface="Arial" panose="020B0604020202020204" pitchFamily="34" charset="0"/>
              </a:rPr>
              <a:t>TIẾT 18, 19, 20, 22, 23, 24, 26</a:t>
            </a:r>
          </a:p>
          <a:p>
            <a:pPr indent="76200">
              <a:lnSpc>
                <a:spcPct val="150000"/>
              </a:lnSpc>
              <a:spcBef>
                <a:spcPts val="0"/>
              </a:spcBef>
            </a:pPr>
            <a:r>
              <a:rPr lang="vi-VN" sz="3200" b="1">
                <a:solidFill>
                  <a:schemeClr val="bg1"/>
                </a:solidFill>
                <a:latin typeface="Arial" panose="020B0604020202020204" pitchFamily="34" charset="0"/>
                <a:ea typeface="Arial" panose="020B0604020202020204" pitchFamily="34" charset="0"/>
                <a:cs typeface="Arial" panose="020B0604020202020204" pitchFamily="34" charset="0"/>
              </a:rPr>
              <a:t>BÀI 4. SƠ LƯỢC V</a:t>
            </a:r>
            <a:r>
              <a:rPr lang="en-US" sz="3200" b="1">
                <a:solidFill>
                  <a:schemeClr val="bg1"/>
                </a:solidFill>
                <a:latin typeface="Arial" panose="020B0604020202020204" pitchFamily="34" charset="0"/>
                <a:ea typeface="Arial" panose="020B0604020202020204" pitchFamily="34" charset="0"/>
                <a:cs typeface="Arial" panose="020B0604020202020204" pitchFamily="34" charset="0"/>
              </a:rPr>
              <a:t>Ề</a:t>
            </a:r>
            <a:r>
              <a:rPr lang="vi-VN" sz="3200" b="1">
                <a:solidFill>
                  <a:schemeClr val="bg1"/>
                </a:solidFill>
                <a:latin typeface="Arial" panose="020B0604020202020204" pitchFamily="34" charset="0"/>
                <a:ea typeface="Arial" panose="020B0604020202020204" pitchFamily="34" charset="0"/>
                <a:cs typeface="Arial" panose="020B0604020202020204" pitchFamily="34" charset="0"/>
              </a:rPr>
              <a:t> BẢNG TU</a:t>
            </a:r>
            <a:r>
              <a:rPr lang="en-US" sz="3200" b="1">
                <a:solidFill>
                  <a:schemeClr val="bg1"/>
                </a:solidFill>
                <a:latin typeface="Arial" panose="020B0604020202020204" pitchFamily="34" charset="0"/>
                <a:ea typeface="Arial" panose="020B0604020202020204" pitchFamily="34" charset="0"/>
                <a:cs typeface="Arial" panose="020B0604020202020204" pitchFamily="34" charset="0"/>
              </a:rPr>
              <a:t>Ầ</a:t>
            </a:r>
            <a:r>
              <a:rPr lang="vi-VN" sz="3200" b="1">
                <a:solidFill>
                  <a:schemeClr val="bg1"/>
                </a:solidFill>
                <a:latin typeface="Arial" panose="020B0604020202020204" pitchFamily="34" charset="0"/>
                <a:ea typeface="Arial" panose="020B0604020202020204" pitchFamily="34" charset="0"/>
                <a:cs typeface="Arial" panose="020B0604020202020204" pitchFamily="34" charset="0"/>
              </a:rPr>
              <a:t>N HOÀN CÁC NGUYÊN TỐ HOÁ HỌC</a:t>
            </a:r>
            <a:endParaRPr lang="en-US" sz="3200" b="1">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082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pic>
        <p:nvPicPr>
          <p:cNvPr id="6" name="Hình ảnh 5">
            <a:extLst>
              <a:ext uri="{FF2B5EF4-FFF2-40B4-BE49-F238E27FC236}">
                <a16:creationId xmlns:a16="http://schemas.microsoft.com/office/drawing/2014/main" id="{E1A73F4A-332B-433A-BB94-E9141D767E0A}"/>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601030" y="-879539"/>
            <a:ext cx="5941949" cy="9144000"/>
          </a:xfrm>
          <a:prstGeom prst="rect">
            <a:avLst/>
          </a:prstGeom>
        </p:spPr>
      </p:pic>
    </p:spTree>
    <p:extLst>
      <p:ext uri="{BB962C8B-B14F-4D97-AF65-F5344CB8AC3E}">
        <p14:creationId xmlns:p14="http://schemas.microsoft.com/office/powerpoint/2010/main" val="45280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 name="Hộp Văn bản 1">
            <a:extLst>
              <a:ext uri="{FF2B5EF4-FFF2-40B4-BE49-F238E27FC236}">
                <a16:creationId xmlns:a16="http://schemas.microsoft.com/office/drawing/2014/main" id="{566B80F9-1851-4FFF-B405-6A3726AC8D9A}"/>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sp>
        <p:nvSpPr>
          <p:cNvPr id="7" name="Hộp Văn bản 6">
            <a:extLst>
              <a:ext uri="{FF2B5EF4-FFF2-40B4-BE49-F238E27FC236}">
                <a16:creationId xmlns:a16="http://schemas.microsoft.com/office/drawing/2014/main" id="{1D61691A-A158-4FD2-8BA2-B2F7F159879C}"/>
              </a:ext>
            </a:extLst>
          </p:cNvPr>
          <p:cNvSpPr txBox="1"/>
          <p:nvPr/>
        </p:nvSpPr>
        <p:spPr>
          <a:xfrm>
            <a:off x="150089" y="1789110"/>
            <a:ext cx="546292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b="1" i="1">
                <a:solidFill>
                  <a:schemeClr val="tx1"/>
                </a:solidFill>
              </a:rPr>
              <a:t>	Ô nguyên tố cho em biết được điều gì về nguyên tố hóa học?</a:t>
            </a:r>
          </a:p>
        </p:txBody>
      </p:sp>
      <p:sp>
        <p:nvSpPr>
          <p:cNvPr id="4" name="Hộp Văn bản 3">
            <a:extLst>
              <a:ext uri="{FF2B5EF4-FFF2-40B4-BE49-F238E27FC236}">
                <a16:creationId xmlns:a16="http://schemas.microsoft.com/office/drawing/2014/main" id="{67F1D76D-B335-443A-96C6-D7FEAEEC25EC}"/>
              </a:ext>
            </a:extLst>
          </p:cNvPr>
          <p:cNvSpPr txBox="1"/>
          <p:nvPr/>
        </p:nvSpPr>
        <p:spPr>
          <a:xfrm>
            <a:off x="5687966" y="3521322"/>
            <a:ext cx="3441968"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b="1"/>
              <a:t>Hình 4.2: Ô nguyên tố oxygen</a:t>
            </a:r>
          </a:p>
        </p:txBody>
      </p:sp>
      <p:sp>
        <p:nvSpPr>
          <p:cNvPr id="10" name="Hình chữ nhật: Góc Tròn 9">
            <a:extLst>
              <a:ext uri="{FF2B5EF4-FFF2-40B4-BE49-F238E27FC236}">
                <a16:creationId xmlns:a16="http://schemas.microsoft.com/office/drawing/2014/main" id="{CA134D69-3423-4DC1-971D-30BF47DAFA28}"/>
              </a:ext>
            </a:extLst>
          </p:cNvPr>
          <p:cNvSpPr/>
          <p:nvPr/>
        </p:nvSpPr>
        <p:spPr>
          <a:xfrm>
            <a:off x="6555193" y="1445456"/>
            <a:ext cx="1997614" cy="1983544"/>
          </a:xfrm>
          <a:prstGeom prst="roundRect">
            <a:avLst/>
          </a:prstGeom>
          <a:solidFill>
            <a:srgbClr val="33CC33"/>
          </a:solidFill>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a:t>8</a:t>
            </a:r>
          </a:p>
          <a:p>
            <a:pPr algn="ctr"/>
            <a:r>
              <a:rPr lang="en-US" sz="4000" b="1"/>
              <a:t>O</a:t>
            </a:r>
          </a:p>
          <a:p>
            <a:pPr algn="ctr"/>
            <a:r>
              <a:rPr lang="en-US" sz="2800"/>
              <a:t>Oxygen</a:t>
            </a:r>
          </a:p>
          <a:p>
            <a:pPr algn="ctr"/>
            <a:r>
              <a:rPr lang="en-US" sz="2800"/>
              <a:t>16</a:t>
            </a:r>
          </a:p>
        </p:txBody>
      </p:sp>
      <p:sp>
        <p:nvSpPr>
          <p:cNvPr id="13" name="Hộp Văn bản 12">
            <a:extLst>
              <a:ext uri="{FF2B5EF4-FFF2-40B4-BE49-F238E27FC236}">
                <a16:creationId xmlns:a16="http://schemas.microsoft.com/office/drawing/2014/main" id="{F209DFF0-145D-4F86-A33D-19B73716EAD4}"/>
              </a:ext>
            </a:extLst>
          </p:cNvPr>
          <p:cNvSpPr txBox="1"/>
          <p:nvPr/>
        </p:nvSpPr>
        <p:spPr>
          <a:xfrm>
            <a:off x="150089" y="4237902"/>
            <a:ext cx="8928298" cy="24070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800"/>
              </a:spcAft>
            </a:pPr>
            <a:r>
              <a:rPr lang="en-US" sz="2600">
                <a:ea typeface="Calibri" panose="020F0502020204030204" pitchFamily="34" charset="0"/>
                <a:cs typeface="Times New Roman" panose="02020603050405020304" pitchFamily="18" charset="0"/>
              </a:rPr>
              <a:t>- Mỗi nguyên tố hóa học được xếp vào một ô của bảng tuần hoàn gọi là ô nguyên tố.</a:t>
            </a:r>
          </a:p>
          <a:p>
            <a:pPr algn="just">
              <a:lnSpc>
                <a:spcPct val="107000"/>
              </a:lnSpc>
              <a:spcAft>
                <a:spcPts val="800"/>
              </a:spcAft>
            </a:pPr>
            <a:r>
              <a:rPr lang="en-US" sz="2600">
                <a:ea typeface="Calibri" panose="020F0502020204030204" pitchFamily="34" charset="0"/>
                <a:cs typeface="Times New Roman" panose="02020603050405020304" pitchFamily="18" charset="0"/>
              </a:rPr>
              <a:t>- Ô nguyên tố cho biết: Kí hiệu hóa học, tên nguyên tố, số hiệu nguyên tử và khối lượng của nguyên tố đó.</a:t>
            </a:r>
          </a:p>
          <a:p>
            <a:pPr algn="just">
              <a:lnSpc>
                <a:spcPct val="107000"/>
              </a:lnSpc>
              <a:spcAft>
                <a:spcPts val="800"/>
              </a:spcAft>
            </a:pPr>
            <a:r>
              <a:rPr lang="en-US" sz="2600" b="1" i="1" spc="-40">
                <a:solidFill>
                  <a:srgbClr val="FF0000"/>
                </a:solidFill>
                <a:ea typeface="Calibri" panose="020F0502020204030204" pitchFamily="34" charset="0"/>
                <a:cs typeface="Times New Roman" panose="02020603050405020304" pitchFamily="18" charset="0"/>
              </a:rPr>
              <a:t>- STT của ô = Số hiệu nguyên tử nguyên</a:t>
            </a:r>
            <a:r>
              <a:rPr lang="en-US" sz="2600" i="1" spc="-40">
                <a:solidFill>
                  <a:srgbClr val="FF0000"/>
                </a:solidFill>
                <a:ea typeface="Calibri" panose="020F0502020204030204" pitchFamily="34" charset="0"/>
                <a:cs typeface="Times New Roman" panose="02020603050405020304" pitchFamily="18" charset="0"/>
              </a:rPr>
              <a:t> </a:t>
            </a:r>
            <a:r>
              <a:rPr lang="en-US" sz="2600" b="1" i="1" spc="-40">
                <a:solidFill>
                  <a:srgbClr val="FF0000"/>
                </a:solidFill>
                <a:ea typeface="Calibri" panose="020F0502020204030204" pitchFamily="34" charset="0"/>
                <a:cs typeface="Times New Roman" panose="02020603050405020304" pitchFamily="18" charset="0"/>
              </a:rPr>
              <a:t>tố đó</a:t>
            </a:r>
            <a:endParaRPr lang="en-US" sz="2600">
              <a:solidFill>
                <a:srgbClr val="FF0000"/>
              </a:solidFill>
              <a:ea typeface="Calibri" panose="020F050202020403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D5FC9293-14F6-47D3-9D62-27EBC0713BD6}"/>
              </a:ext>
            </a:extLst>
          </p:cNvPr>
          <p:cNvSpPr txBox="1"/>
          <p:nvPr/>
        </p:nvSpPr>
        <p:spPr>
          <a:xfrm>
            <a:off x="393899" y="1267563"/>
            <a:ext cx="2318263"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a:solidFill>
                  <a:schemeClr val="tx1"/>
                </a:solidFill>
              </a:rPr>
              <a:t>1. Ô nguyên tố</a:t>
            </a:r>
          </a:p>
        </p:txBody>
      </p:sp>
    </p:spTree>
    <p:extLst>
      <p:ext uri="{BB962C8B-B14F-4D97-AF65-F5344CB8AC3E}">
        <p14:creationId xmlns:p14="http://schemas.microsoft.com/office/powerpoint/2010/main" val="9698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barn(inVertical)">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barn(inVertical)">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barn(inVertical)">
                                      <p:cBhvr>
                                        <p:cTn id="3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0"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 name="Hộp Văn bản 1">
            <a:extLst>
              <a:ext uri="{FF2B5EF4-FFF2-40B4-BE49-F238E27FC236}">
                <a16:creationId xmlns:a16="http://schemas.microsoft.com/office/drawing/2014/main" id="{566B80F9-1851-4FFF-B405-6A3726AC8D9A}"/>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pic>
        <p:nvPicPr>
          <p:cNvPr id="5" name="Hình ảnh 4">
            <a:extLst>
              <a:ext uri="{FF2B5EF4-FFF2-40B4-BE49-F238E27FC236}">
                <a16:creationId xmlns:a16="http://schemas.microsoft.com/office/drawing/2014/main" id="{BD785559-41DD-4C10-939A-4AA50B4EBD3B}"/>
              </a:ext>
            </a:extLst>
          </p:cNvPr>
          <p:cNvPicPr/>
          <p:nvPr/>
        </p:nvPicPr>
        <p:blipFill>
          <a:blip r:embed="rId3"/>
          <a:stretch>
            <a:fillRect/>
          </a:stretch>
        </p:blipFill>
        <p:spPr>
          <a:xfrm>
            <a:off x="1435580" y="1464955"/>
            <a:ext cx="6695546" cy="2731724"/>
          </a:xfrm>
          <a:prstGeom prst="rect">
            <a:avLst/>
          </a:prstGeom>
        </p:spPr>
      </p:pic>
      <p:sp>
        <p:nvSpPr>
          <p:cNvPr id="7" name="Hộp Văn bản 6">
            <a:extLst>
              <a:ext uri="{FF2B5EF4-FFF2-40B4-BE49-F238E27FC236}">
                <a16:creationId xmlns:a16="http://schemas.microsoft.com/office/drawing/2014/main" id="{1D61691A-A158-4FD2-8BA2-B2F7F159879C}"/>
              </a:ext>
            </a:extLst>
          </p:cNvPr>
          <p:cNvSpPr txBox="1"/>
          <p:nvPr/>
        </p:nvSpPr>
        <p:spPr>
          <a:xfrm>
            <a:off x="1509077" y="4238883"/>
            <a:ext cx="753176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b="1" i="1">
                <a:solidFill>
                  <a:srgbClr val="FF0000"/>
                </a:solidFill>
              </a:rPr>
              <a:t>1. Quan sát H4.2, cho biết số proton, electron trong nguyên tử Oxygen.</a:t>
            </a:r>
          </a:p>
          <a:p>
            <a:pPr algn="just"/>
            <a:r>
              <a:rPr lang="en-US" sz="2400" b="1" i="1">
                <a:solidFill>
                  <a:srgbClr val="FF0000"/>
                </a:solidFill>
              </a:rPr>
              <a:t>2. Sử dụng bảng tuần hoàn và cho biết kí hiệu hóa học, tên nguyên tố, số hiệu nguyên tử, khối lượng  nguyên tử và số electron trong nguyên tử các nguyên tố ở ô số 6, 11.</a:t>
            </a:r>
          </a:p>
        </p:txBody>
      </p:sp>
      <p:pic>
        <p:nvPicPr>
          <p:cNvPr id="8" name="Picture 5" descr="Screen Clipping">
            <a:extLst>
              <a:ext uri="{FF2B5EF4-FFF2-40B4-BE49-F238E27FC236}">
                <a16:creationId xmlns:a16="http://schemas.microsoft.com/office/drawing/2014/main" id="{20A531E2-449B-499E-8A33-711831A356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224" y="3385111"/>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ộp Văn bản 3">
            <a:extLst>
              <a:ext uri="{FF2B5EF4-FFF2-40B4-BE49-F238E27FC236}">
                <a16:creationId xmlns:a16="http://schemas.microsoft.com/office/drawing/2014/main" id="{67F1D76D-B335-443A-96C6-D7FEAEEC25EC}"/>
              </a:ext>
            </a:extLst>
          </p:cNvPr>
          <p:cNvSpPr txBox="1"/>
          <p:nvPr/>
        </p:nvSpPr>
        <p:spPr>
          <a:xfrm>
            <a:off x="5613011" y="3663784"/>
            <a:ext cx="3441968"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b="1"/>
              <a:t>Hình 4.2: Ô nguyên tố oxygen</a:t>
            </a:r>
          </a:p>
        </p:txBody>
      </p:sp>
      <p:sp>
        <p:nvSpPr>
          <p:cNvPr id="10" name="Hộp Văn bản 9">
            <a:extLst>
              <a:ext uri="{FF2B5EF4-FFF2-40B4-BE49-F238E27FC236}">
                <a16:creationId xmlns:a16="http://schemas.microsoft.com/office/drawing/2014/main" id="{4A5BC790-2728-4F8E-A4B8-EA8758DEDE82}"/>
              </a:ext>
            </a:extLst>
          </p:cNvPr>
          <p:cNvSpPr txBox="1"/>
          <p:nvPr/>
        </p:nvSpPr>
        <p:spPr>
          <a:xfrm>
            <a:off x="393899" y="1267563"/>
            <a:ext cx="2318263"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a:solidFill>
                  <a:schemeClr val="tx1"/>
                </a:solidFill>
              </a:rPr>
              <a:t>1. Ô nguyên tố</a:t>
            </a:r>
          </a:p>
        </p:txBody>
      </p:sp>
    </p:spTree>
    <p:extLst>
      <p:ext uri="{BB962C8B-B14F-4D97-AF65-F5344CB8AC3E}">
        <p14:creationId xmlns:p14="http://schemas.microsoft.com/office/powerpoint/2010/main" val="49578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 name="Hộp Văn bản 1">
            <a:extLst>
              <a:ext uri="{FF2B5EF4-FFF2-40B4-BE49-F238E27FC236}">
                <a16:creationId xmlns:a16="http://schemas.microsoft.com/office/drawing/2014/main" id="{566B80F9-1851-4FFF-B405-6A3726AC8D9A}"/>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pic>
        <p:nvPicPr>
          <p:cNvPr id="5" name="Hình ảnh 4">
            <a:extLst>
              <a:ext uri="{FF2B5EF4-FFF2-40B4-BE49-F238E27FC236}">
                <a16:creationId xmlns:a16="http://schemas.microsoft.com/office/drawing/2014/main" id="{BD785559-41DD-4C10-939A-4AA50B4EBD3B}"/>
              </a:ext>
            </a:extLst>
          </p:cNvPr>
          <p:cNvPicPr/>
          <p:nvPr/>
        </p:nvPicPr>
        <p:blipFill>
          <a:blip r:embed="rId3"/>
          <a:stretch>
            <a:fillRect/>
          </a:stretch>
        </p:blipFill>
        <p:spPr>
          <a:xfrm>
            <a:off x="1435580" y="1463845"/>
            <a:ext cx="6695546" cy="2731724"/>
          </a:xfrm>
          <a:prstGeom prst="rect">
            <a:avLst/>
          </a:prstGeom>
        </p:spPr>
      </p:pic>
      <p:sp>
        <p:nvSpPr>
          <p:cNvPr id="7" name="Hộp Văn bản 6">
            <a:extLst>
              <a:ext uri="{FF2B5EF4-FFF2-40B4-BE49-F238E27FC236}">
                <a16:creationId xmlns:a16="http://schemas.microsoft.com/office/drawing/2014/main" id="{1D61691A-A158-4FD2-8BA2-B2F7F159879C}"/>
              </a:ext>
            </a:extLst>
          </p:cNvPr>
          <p:cNvSpPr txBox="1"/>
          <p:nvPr/>
        </p:nvSpPr>
        <p:spPr>
          <a:xfrm>
            <a:off x="1509077" y="4238887"/>
            <a:ext cx="753176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b="1" i="1">
                <a:solidFill>
                  <a:srgbClr val="FF0000"/>
                </a:solidFill>
              </a:rPr>
              <a:t>1. Quan sát H4.2, cho biết số proton, electron trong nguyên tử Oxygen.</a:t>
            </a:r>
          </a:p>
        </p:txBody>
      </p:sp>
      <p:pic>
        <p:nvPicPr>
          <p:cNvPr id="8" name="Picture 5" descr="Screen Clipping">
            <a:extLst>
              <a:ext uri="{FF2B5EF4-FFF2-40B4-BE49-F238E27FC236}">
                <a16:creationId xmlns:a16="http://schemas.microsoft.com/office/drawing/2014/main" id="{20A531E2-449B-499E-8A33-711831A356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727" y="3444681"/>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ộp Văn bản 10">
            <a:extLst>
              <a:ext uri="{FF2B5EF4-FFF2-40B4-BE49-F238E27FC236}">
                <a16:creationId xmlns:a16="http://schemas.microsoft.com/office/drawing/2014/main" id="{E66A31C3-166F-45C6-8488-1930CA577A20}"/>
              </a:ext>
            </a:extLst>
          </p:cNvPr>
          <p:cNvSpPr txBox="1"/>
          <p:nvPr/>
        </p:nvSpPr>
        <p:spPr>
          <a:xfrm>
            <a:off x="5613011" y="3663784"/>
            <a:ext cx="3441968"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b="1"/>
              <a:t>Hình 4.2: Ô nguyên tố oxygen</a:t>
            </a:r>
          </a:p>
        </p:txBody>
      </p:sp>
      <p:sp>
        <p:nvSpPr>
          <p:cNvPr id="12" name="Hộp Văn bản 11">
            <a:extLst>
              <a:ext uri="{FF2B5EF4-FFF2-40B4-BE49-F238E27FC236}">
                <a16:creationId xmlns:a16="http://schemas.microsoft.com/office/drawing/2014/main" id="{E9B95D4B-5C54-438E-B11F-640C6792FE6E}"/>
              </a:ext>
            </a:extLst>
          </p:cNvPr>
          <p:cNvSpPr txBox="1"/>
          <p:nvPr/>
        </p:nvSpPr>
        <p:spPr>
          <a:xfrm>
            <a:off x="1509080" y="5208380"/>
            <a:ext cx="6237605" cy="36933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b="1"/>
              <a:t>Số proton và electron trong nguyên tử oxygen là 8 và 8</a:t>
            </a:r>
          </a:p>
        </p:txBody>
      </p:sp>
      <p:sp>
        <p:nvSpPr>
          <p:cNvPr id="13" name="Hộp Văn bản 12">
            <a:extLst>
              <a:ext uri="{FF2B5EF4-FFF2-40B4-BE49-F238E27FC236}">
                <a16:creationId xmlns:a16="http://schemas.microsoft.com/office/drawing/2014/main" id="{3D2F2914-23A1-48C3-B926-60F1E6C0D517}"/>
              </a:ext>
            </a:extLst>
          </p:cNvPr>
          <p:cNvSpPr txBox="1"/>
          <p:nvPr/>
        </p:nvSpPr>
        <p:spPr>
          <a:xfrm>
            <a:off x="393899" y="1267563"/>
            <a:ext cx="2318263"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a:solidFill>
                  <a:schemeClr val="tx1"/>
                </a:solidFill>
              </a:rPr>
              <a:t>1. Ô nguyên tố</a:t>
            </a:r>
          </a:p>
        </p:txBody>
      </p:sp>
    </p:spTree>
    <p:extLst>
      <p:ext uri="{BB962C8B-B14F-4D97-AF65-F5344CB8AC3E}">
        <p14:creationId xmlns:p14="http://schemas.microsoft.com/office/powerpoint/2010/main" val="122047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 name="Hộp Văn bản 1">
            <a:extLst>
              <a:ext uri="{FF2B5EF4-FFF2-40B4-BE49-F238E27FC236}">
                <a16:creationId xmlns:a16="http://schemas.microsoft.com/office/drawing/2014/main" id="{566B80F9-1851-4FFF-B405-6A3726AC8D9A}"/>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sp>
        <p:nvSpPr>
          <p:cNvPr id="7" name="Hộp Văn bản 6">
            <a:extLst>
              <a:ext uri="{FF2B5EF4-FFF2-40B4-BE49-F238E27FC236}">
                <a16:creationId xmlns:a16="http://schemas.microsoft.com/office/drawing/2014/main" id="{1D61691A-A158-4FD2-8BA2-B2F7F159879C}"/>
              </a:ext>
            </a:extLst>
          </p:cNvPr>
          <p:cNvSpPr txBox="1"/>
          <p:nvPr/>
        </p:nvSpPr>
        <p:spPr>
          <a:xfrm>
            <a:off x="261150" y="1872590"/>
            <a:ext cx="8833617"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b="1" i="1">
                <a:solidFill>
                  <a:srgbClr val="FF0000"/>
                </a:solidFill>
              </a:rPr>
              <a:t>	2. Sử dụng bảng tuần hoàn và cho biết kí hiệu hóa học, tên nguyên tố, số hiệu nguyên tử, khối lượng  nguyên tử và số electron trong nguyên tử các nguyên tố ở ô số 6, 11.</a:t>
            </a:r>
          </a:p>
        </p:txBody>
      </p:sp>
      <p:pic>
        <p:nvPicPr>
          <p:cNvPr id="11" name="Hình ảnh 10">
            <a:extLst>
              <a:ext uri="{FF2B5EF4-FFF2-40B4-BE49-F238E27FC236}">
                <a16:creationId xmlns:a16="http://schemas.microsoft.com/office/drawing/2014/main" id="{4BDF6F24-B362-472D-8D4B-99F3ED157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50" y="3074161"/>
            <a:ext cx="1956808" cy="1777235"/>
          </a:xfrm>
          <a:prstGeom prst="rect">
            <a:avLst/>
          </a:prstGeom>
          <a:ln>
            <a:solidFill>
              <a:schemeClr val="bg1"/>
            </a:solidFill>
          </a:ln>
        </p:spPr>
      </p:pic>
      <p:pic>
        <p:nvPicPr>
          <p:cNvPr id="12" name="Hình ảnh 11">
            <a:extLst>
              <a:ext uri="{FF2B5EF4-FFF2-40B4-BE49-F238E27FC236}">
                <a16:creationId xmlns:a16="http://schemas.microsoft.com/office/drawing/2014/main" id="{A0FCF047-79BC-4BB7-AA21-D0A84C15D19D}"/>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1150" y="4911137"/>
            <a:ext cx="1956808" cy="1780563"/>
          </a:xfrm>
          <a:prstGeom prst="rect">
            <a:avLst/>
          </a:prstGeom>
          <a:ln>
            <a:solidFill>
              <a:schemeClr val="bg1"/>
            </a:solidFill>
          </a:ln>
        </p:spPr>
      </p:pic>
      <p:sp>
        <p:nvSpPr>
          <p:cNvPr id="14" name="Hộp Văn bản 13">
            <a:extLst>
              <a:ext uri="{FF2B5EF4-FFF2-40B4-BE49-F238E27FC236}">
                <a16:creationId xmlns:a16="http://schemas.microsoft.com/office/drawing/2014/main" id="{8E408CF6-6AFC-4D39-BF80-0AC7424EA1CF}"/>
              </a:ext>
            </a:extLst>
          </p:cNvPr>
          <p:cNvSpPr txBox="1"/>
          <p:nvPr/>
        </p:nvSpPr>
        <p:spPr>
          <a:xfrm>
            <a:off x="393899" y="1267563"/>
            <a:ext cx="2318263"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a:solidFill>
                  <a:schemeClr val="tx1"/>
                </a:solidFill>
              </a:rPr>
              <a:t>1. Ô nguyên tố</a:t>
            </a:r>
          </a:p>
        </p:txBody>
      </p:sp>
      <p:pic>
        <p:nvPicPr>
          <p:cNvPr id="3" name="Hình ảnh 2">
            <a:extLst>
              <a:ext uri="{FF2B5EF4-FFF2-40B4-BE49-F238E27FC236}">
                <a16:creationId xmlns:a16="http://schemas.microsoft.com/office/drawing/2014/main" id="{FAE552AF-CF9B-43D3-AE80-B379E170598B}"/>
              </a:ext>
            </a:extLst>
          </p:cNvPr>
          <p:cNvPicPr>
            <a:picLocks noChangeAspect="1"/>
          </p:cNvPicPr>
          <p:nvPr/>
        </p:nvPicPr>
        <p:blipFill>
          <a:blip r:embed="rId5"/>
          <a:stretch>
            <a:fillRect/>
          </a:stretch>
        </p:blipFill>
        <p:spPr>
          <a:xfrm>
            <a:off x="2569227" y="3118095"/>
            <a:ext cx="6525536" cy="3713084"/>
          </a:xfrm>
          <a:prstGeom prst="rect">
            <a:avLst/>
          </a:prstGeom>
        </p:spPr>
      </p:pic>
    </p:spTree>
    <p:extLst>
      <p:ext uri="{BB962C8B-B14F-4D97-AF65-F5344CB8AC3E}">
        <p14:creationId xmlns:p14="http://schemas.microsoft.com/office/powerpoint/2010/main" val="338948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 name="Hộp Văn bản 1">
            <a:extLst>
              <a:ext uri="{FF2B5EF4-FFF2-40B4-BE49-F238E27FC236}">
                <a16:creationId xmlns:a16="http://schemas.microsoft.com/office/drawing/2014/main" id="{566B80F9-1851-4FFF-B405-6A3726AC8D9A}"/>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sp>
        <p:nvSpPr>
          <p:cNvPr id="15" name="Hộp Văn bản 14">
            <a:extLst>
              <a:ext uri="{FF2B5EF4-FFF2-40B4-BE49-F238E27FC236}">
                <a16:creationId xmlns:a16="http://schemas.microsoft.com/office/drawing/2014/main" id="{DE672527-8D54-43EF-9A8A-3A0695CAAC3C}"/>
              </a:ext>
            </a:extLst>
          </p:cNvPr>
          <p:cNvSpPr txBox="1"/>
          <p:nvPr/>
        </p:nvSpPr>
        <p:spPr>
          <a:xfrm>
            <a:off x="112539" y="1971337"/>
            <a:ext cx="8864996"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b="1" i="1">
                <a:solidFill>
                  <a:schemeClr val="tx1"/>
                </a:solidFill>
              </a:rPr>
              <a:t>Vẽ mô hình nguyên tử của các nguyên tố: H, He, Li, Be, C, N. Cho biết:</a:t>
            </a:r>
          </a:p>
          <a:p>
            <a:pPr algn="just"/>
            <a:r>
              <a:rPr lang="en-US" sz="2400" b="1" i="1">
                <a:solidFill>
                  <a:schemeClr val="tx1"/>
                </a:solidFill>
              </a:rPr>
              <a:t>1. Số lớp electron của nguyên tử các nguyên tố trên.</a:t>
            </a:r>
          </a:p>
          <a:p>
            <a:pPr algn="just"/>
            <a:r>
              <a:rPr lang="en-US" sz="2400" b="1" i="1">
                <a:solidFill>
                  <a:schemeClr val="tx1"/>
                </a:solidFill>
              </a:rPr>
              <a:t>2. So sánh số lớp electron của nguyên tử các nguyên tố trên với số thứ tự chu kì của nguyên tố đó.</a:t>
            </a:r>
          </a:p>
        </p:txBody>
      </p:sp>
      <p:pic>
        <p:nvPicPr>
          <p:cNvPr id="16" name="Picture 5" descr="Screen Clipping">
            <a:extLst>
              <a:ext uri="{FF2B5EF4-FFF2-40B4-BE49-F238E27FC236}">
                <a16:creationId xmlns:a16="http://schemas.microsoft.com/office/drawing/2014/main" id="{11CDE9F7-BBF7-43F3-90E7-49BB062399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7582" y="1220449"/>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56">
            <a:extLst>
              <a:ext uri="{FF2B5EF4-FFF2-40B4-BE49-F238E27FC236}">
                <a16:creationId xmlns:a16="http://schemas.microsoft.com/office/drawing/2014/main" id="{5584D547-1FF9-450A-8473-E8652DE7E293}"/>
              </a:ext>
            </a:extLst>
          </p:cNvPr>
          <p:cNvGrpSpPr/>
          <p:nvPr/>
        </p:nvGrpSpPr>
        <p:grpSpPr>
          <a:xfrm>
            <a:off x="596021" y="4646434"/>
            <a:ext cx="642320" cy="617388"/>
            <a:chOff x="2783298" y="643413"/>
            <a:chExt cx="642320" cy="617388"/>
          </a:xfrm>
        </p:grpSpPr>
        <p:sp>
          <p:nvSpPr>
            <p:cNvPr id="18" name="Oval 10">
              <a:extLst>
                <a:ext uri="{FF2B5EF4-FFF2-40B4-BE49-F238E27FC236}">
                  <a16:creationId xmlns:a16="http://schemas.microsoft.com/office/drawing/2014/main" id="{A15C98FF-E940-48D6-BDC6-4FF6349ED56A}"/>
                </a:ext>
              </a:extLst>
            </p:cNvPr>
            <p:cNvSpPr/>
            <p:nvPr/>
          </p:nvSpPr>
          <p:spPr>
            <a:xfrm>
              <a:off x="2783298" y="643413"/>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19" name="Oval 7">
              <a:extLst>
                <a:ext uri="{FF2B5EF4-FFF2-40B4-BE49-F238E27FC236}">
                  <a16:creationId xmlns:a16="http://schemas.microsoft.com/office/drawing/2014/main" id="{3210BC13-114A-4535-ADAF-18CCF7AB4813}"/>
                </a:ext>
              </a:extLst>
            </p:cNvPr>
            <p:cNvSpPr/>
            <p:nvPr/>
          </p:nvSpPr>
          <p:spPr>
            <a:xfrm>
              <a:off x="2941163" y="801278"/>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20" name="TextBox 8">
              <a:extLst>
                <a:ext uri="{FF2B5EF4-FFF2-40B4-BE49-F238E27FC236}">
                  <a16:creationId xmlns:a16="http://schemas.microsoft.com/office/drawing/2014/main" id="{61E730AF-C195-41F4-A634-F9B612CF1A3F}"/>
                </a:ext>
              </a:extLst>
            </p:cNvPr>
            <p:cNvSpPr txBox="1"/>
            <p:nvPr/>
          </p:nvSpPr>
          <p:spPr>
            <a:xfrm>
              <a:off x="2898716" y="811524"/>
              <a:ext cx="388248" cy="307777"/>
            </a:xfrm>
            <a:prstGeom prst="rect">
              <a:avLst/>
            </a:prstGeom>
            <a:noFill/>
          </p:spPr>
          <p:txBody>
            <a:bodyPr wrap="none" rtlCol="0" anchor="ctr">
              <a:spAutoFit/>
            </a:bodyPr>
            <a:lstStyle/>
            <a:p>
              <a:r>
                <a:rPr lang="en-US" sz="1400" b="1" dirty="0">
                  <a:solidFill>
                    <a:srgbClr val="FFFF00"/>
                  </a:solidFill>
                </a:rPr>
                <a:t>+1</a:t>
              </a:r>
              <a:endParaRPr lang="vi-VN" sz="1400" b="1" dirty="0">
                <a:solidFill>
                  <a:srgbClr val="FFFF00"/>
                </a:solidFill>
              </a:endParaRPr>
            </a:p>
          </p:txBody>
        </p:sp>
        <p:sp>
          <p:nvSpPr>
            <p:cNvPr id="21" name="Oval 12">
              <a:extLst>
                <a:ext uri="{FF2B5EF4-FFF2-40B4-BE49-F238E27FC236}">
                  <a16:creationId xmlns:a16="http://schemas.microsoft.com/office/drawing/2014/main" id="{225E0346-B3AD-4557-88EF-1FA54EE14D87}"/>
                </a:ext>
              </a:extLst>
            </p:cNvPr>
            <p:cNvSpPr/>
            <p:nvPr/>
          </p:nvSpPr>
          <p:spPr>
            <a:xfrm flipH="1" flipV="1">
              <a:off x="3317618" y="104893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22" name="Group 57">
            <a:extLst>
              <a:ext uri="{FF2B5EF4-FFF2-40B4-BE49-F238E27FC236}">
                <a16:creationId xmlns:a16="http://schemas.microsoft.com/office/drawing/2014/main" id="{4C73DC78-7E91-4754-9B70-BA7C3B82CDCE}"/>
              </a:ext>
            </a:extLst>
          </p:cNvPr>
          <p:cNvGrpSpPr/>
          <p:nvPr/>
        </p:nvGrpSpPr>
        <p:grpSpPr>
          <a:xfrm>
            <a:off x="1696172" y="4646434"/>
            <a:ext cx="642320" cy="617388"/>
            <a:chOff x="3935692" y="643413"/>
            <a:chExt cx="642320" cy="617388"/>
          </a:xfrm>
        </p:grpSpPr>
        <p:sp>
          <p:nvSpPr>
            <p:cNvPr id="23" name="Oval 13">
              <a:extLst>
                <a:ext uri="{FF2B5EF4-FFF2-40B4-BE49-F238E27FC236}">
                  <a16:creationId xmlns:a16="http://schemas.microsoft.com/office/drawing/2014/main" id="{DE237C48-106D-4B73-A961-F18B63D6734C}"/>
                </a:ext>
              </a:extLst>
            </p:cNvPr>
            <p:cNvSpPr/>
            <p:nvPr/>
          </p:nvSpPr>
          <p:spPr>
            <a:xfrm>
              <a:off x="3935692" y="643413"/>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24" name="Oval 14">
              <a:extLst>
                <a:ext uri="{FF2B5EF4-FFF2-40B4-BE49-F238E27FC236}">
                  <a16:creationId xmlns:a16="http://schemas.microsoft.com/office/drawing/2014/main" id="{C04B92B5-33F0-4D04-BCBA-7834364B9477}"/>
                </a:ext>
              </a:extLst>
            </p:cNvPr>
            <p:cNvSpPr/>
            <p:nvPr/>
          </p:nvSpPr>
          <p:spPr>
            <a:xfrm>
              <a:off x="4093557" y="801278"/>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25" name="TextBox 15">
              <a:extLst>
                <a:ext uri="{FF2B5EF4-FFF2-40B4-BE49-F238E27FC236}">
                  <a16:creationId xmlns:a16="http://schemas.microsoft.com/office/drawing/2014/main" id="{66F7AB68-18A3-4B8A-8BCE-C21A7B0C7BDF}"/>
                </a:ext>
              </a:extLst>
            </p:cNvPr>
            <p:cNvSpPr txBox="1"/>
            <p:nvPr/>
          </p:nvSpPr>
          <p:spPr>
            <a:xfrm>
              <a:off x="4066717" y="811524"/>
              <a:ext cx="388248" cy="307777"/>
            </a:xfrm>
            <a:prstGeom prst="rect">
              <a:avLst/>
            </a:prstGeom>
            <a:noFill/>
          </p:spPr>
          <p:txBody>
            <a:bodyPr wrap="none" rtlCol="0" anchor="ctr">
              <a:spAutoFit/>
            </a:bodyPr>
            <a:lstStyle/>
            <a:p>
              <a:r>
                <a:rPr lang="en-US" sz="1400" b="1" dirty="0">
                  <a:solidFill>
                    <a:srgbClr val="FFFF00"/>
                  </a:solidFill>
                </a:rPr>
                <a:t>+2</a:t>
              </a:r>
              <a:endParaRPr lang="vi-VN" sz="1400" b="1" dirty="0">
                <a:solidFill>
                  <a:srgbClr val="FFFF00"/>
                </a:solidFill>
              </a:endParaRPr>
            </a:p>
          </p:txBody>
        </p:sp>
        <p:sp>
          <p:nvSpPr>
            <p:cNvPr id="26" name="Oval 16">
              <a:extLst>
                <a:ext uri="{FF2B5EF4-FFF2-40B4-BE49-F238E27FC236}">
                  <a16:creationId xmlns:a16="http://schemas.microsoft.com/office/drawing/2014/main" id="{628593CD-C695-4578-AE00-25CF7C281CCE}"/>
                </a:ext>
              </a:extLst>
            </p:cNvPr>
            <p:cNvSpPr/>
            <p:nvPr/>
          </p:nvSpPr>
          <p:spPr>
            <a:xfrm flipH="1" flipV="1">
              <a:off x="4470012" y="104893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27" name="Oval 21">
              <a:extLst>
                <a:ext uri="{FF2B5EF4-FFF2-40B4-BE49-F238E27FC236}">
                  <a16:creationId xmlns:a16="http://schemas.microsoft.com/office/drawing/2014/main" id="{1016A48A-6998-4386-89F1-72B76A264DE2}"/>
                </a:ext>
              </a:extLst>
            </p:cNvPr>
            <p:cNvSpPr/>
            <p:nvPr/>
          </p:nvSpPr>
          <p:spPr>
            <a:xfrm flipH="1" flipV="1">
              <a:off x="3966988" y="69327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28" name="Group 58">
            <a:extLst>
              <a:ext uri="{FF2B5EF4-FFF2-40B4-BE49-F238E27FC236}">
                <a16:creationId xmlns:a16="http://schemas.microsoft.com/office/drawing/2014/main" id="{A85164E7-23DE-401D-B156-04CE30E0C997}"/>
              </a:ext>
            </a:extLst>
          </p:cNvPr>
          <p:cNvGrpSpPr/>
          <p:nvPr/>
        </p:nvGrpSpPr>
        <p:grpSpPr>
          <a:xfrm>
            <a:off x="2796323" y="4415721"/>
            <a:ext cx="1078814" cy="1078814"/>
            <a:chOff x="4902897" y="368617"/>
            <a:chExt cx="1078814" cy="1078814"/>
          </a:xfrm>
        </p:grpSpPr>
        <p:sp>
          <p:nvSpPr>
            <p:cNvPr id="29" name="Oval 22">
              <a:extLst>
                <a:ext uri="{FF2B5EF4-FFF2-40B4-BE49-F238E27FC236}">
                  <a16:creationId xmlns:a16="http://schemas.microsoft.com/office/drawing/2014/main" id="{BB94880B-4736-4316-B2D7-B2B78A362C3F}"/>
                </a:ext>
              </a:extLst>
            </p:cNvPr>
            <p:cNvSpPr/>
            <p:nvPr/>
          </p:nvSpPr>
          <p:spPr>
            <a:xfrm>
              <a:off x="5137436" y="609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0" name="Oval 23">
              <a:extLst>
                <a:ext uri="{FF2B5EF4-FFF2-40B4-BE49-F238E27FC236}">
                  <a16:creationId xmlns:a16="http://schemas.microsoft.com/office/drawing/2014/main" id="{BD5714AB-AEB6-4C78-A3C9-FB29B88AB814}"/>
                </a:ext>
              </a:extLst>
            </p:cNvPr>
            <p:cNvSpPr/>
            <p:nvPr/>
          </p:nvSpPr>
          <p:spPr>
            <a:xfrm>
              <a:off x="5295301" y="767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1" name="TextBox 24">
              <a:extLst>
                <a:ext uri="{FF2B5EF4-FFF2-40B4-BE49-F238E27FC236}">
                  <a16:creationId xmlns:a16="http://schemas.microsoft.com/office/drawing/2014/main" id="{39AE103D-91DF-47C3-822C-C3FB4936BF1F}"/>
                </a:ext>
              </a:extLst>
            </p:cNvPr>
            <p:cNvSpPr txBox="1"/>
            <p:nvPr/>
          </p:nvSpPr>
          <p:spPr>
            <a:xfrm>
              <a:off x="5237850" y="776735"/>
              <a:ext cx="388248" cy="307777"/>
            </a:xfrm>
            <a:prstGeom prst="rect">
              <a:avLst/>
            </a:prstGeom>
            <a:noFill/>
          </p:spPr>
          <p:txBody>
            <a:bodyPr wrap="none" rtlCol="0" anchor="ctr">
              <a:spAutoFit/>
            </a:bodyPr>
            <a:lstStyle/>
            <a:p>
              <a:r>
                <a:rPr lang="en-US" sz="1400" b="1" dirty="0">
                  <a:solidFill>
                    <a:srgbClr val="FFFF00"/>
                  </a:solidFill>
                </a:rPr>
                <a:t>+3</a:t>
              </a:r>
              <a:endParaRPr lang="vi-VN" sz="1400" b="1" dirty="0">
                <a:solidFill>
                  <a:srgbClr val="FFFF00"/>
                </a:solidFill>
              </a:endParaRPr>
            </a:p>
          </p:txBody>
        </p:sp>
        <p:sp>
          <p:nvSpPr>
            <p:cNvPr id="32" name="Oval 25">
              <a:extLst>
                <a:ext uri="{FF2B5EF4-FFF2-40B4-BE49-F238E27FC236}">
                  <a16:creationId xmlns:a16="http://schemas.microsoft.com/office/drawing/2014/main" id="{8634095A-7FA7-4FB8-BB2A-E2F626A98CF6}"/>
                </a:ext>
              </a:extLst>
            </p:cNvPr>
            <p:cNvSpPr/>
            <p:nvPr/>
          </p:nvSpPr>
          <p:spPr>
            <a:xfrm flipH="1" flipV="1">
              <a:off x="5671756" y="101509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3" name="Oval 26">
              <a:extLst>
                <a:ext uri="{FF2B5EF4-FFF2-40B4-BE49-F238E27FC236}">
                  <a16:creationId xmlns:a16="http://schemas.microsoft.com/office/drawing/2014/main" id="{1845B888-0FBB-4160-92AE-8E27A391AE82}"/>
                </a:ext>
              </a:extLst>
            </p:cNvPr>
            <p:cNvSpPr/>
            <p:nvPr/>
          </p:nvSpPr>
          <p:spPr>
            <a:xfrm>
              <a:off x="4902897" y="368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4" name="Oval 27">
              <a:extLst>
                <a:ext uri="{FF2B5EF4-FFF2-40B4-BE49-F238E27FC236}">
                  <a16:creationId xmlns:a16="http://schemas.microsoft.com/office/drawing/2014/main" id="{4E66E06F-DE4F-4B30-9FEB-20844149EDC8}"/>
                </a:ext>
              </a:extLst>
            </p:cNvPr>
            <p:cNvSpPr/>
            <p:nvPr/>
          </p:nvSpPr>
          <p:spPr>
            <a:xfrm flipH="1" flipV="1">
              <a:off x="5779560" y="47329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5" name="Oval 28">
              <a:extLst>
                <a:ext uri="{FF2B5EF4-FFF2-40B4-BE49-F238E27FC236}">
                  <a16:creationId xmlns:a16="http://schemas.microsoft.com/office/drawing/2014/main" id="{4AB9B977-1B73-47B4-8C47-747FC952D783}"/>
                </a:ext>
              </a:extLst>
            </p:cNvPr>
            <p:cNvSpPr/>
            <p:nvPr/>
          </p:nvSpPr>
          <p:spPr>
            <a:xfrm flipH="1" flipV="1">
              <a:off x="5218554" y="625604"/>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36" name="Group 59">
            <a:extLst>
              <a:ext uri="{FF2B5EF4-FFF2-40B4-BE49-F238E27FC236}">
                <a16:creationId xmlns:a16="http://schemas.microsoft.com/office/drawing/2014/main" id="{0E034394-23B6-4C63-96B0-5CA06676C3DE}"/>
              </a:ext>
            </a:extLst>
          </p:cNvPr>
          <p:cNvGrpSpPr/>
          <p:nvPr/>
        </p:nvGrpSpPr>
        <p:grpSpPr>
          <a:xfrm>
            <a:off x="4332968" y="4415721"/>
            <a:ext cx="1093248" cy="1078814"/>
            <a:chOff x="6661067" y="368617"/>
            <a:chExt cx="1093248" cy="1078814"/>
          </a:xfrm>
        </p:grpSpPr>
        <p:sp>
          <p:nvSpPr>
            <p:cNvPr id="37" name="Oval 29">
              <a:extLst>
                <a:ext uri="{FF2B5EF4-FFF2-40B4-BE49-F238E27FC236}">
                  <a16:creationId xmlns:a16="http://schemas.microsoft.com/office/drawing/2014/main" id="{89312CA3-B651-45E1-9279-25F01E7212C9}"/>
                </a:ext>
              </a:extLst>
            </p:cNvPr>
            <p:cNvSpPr/>
            <p:nvPr/>
          </p:nvSpPr>
          <p:spPr>
            <a:xfrm>
              <a:off x="6895606" y="609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8" name="Oval 30">
              <a:extLst>
                <a:ext uri="{FF2B5EF4-FFF2-40B4-BE49-F238E27FC236}">
                  <a16:creationId xmlns:a16="http://schemas.microsoft.com/office/drawing/2014/main" id="{EB7EB917-580A-44F8-AEC7-2AD14A7D0911}"/>
                </a:ext>
              </a:extLst>
            </p:cNvPr>
            <p:cNvSpPr/>
            <p:nvPr/>
          </p:nvSpPr>
          <p:spPr>
            <a:xfrm>
              <a:off x="7053471" y="767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9" name="TextBox 31">
              <a:extLst>
                <a:ext uri="{FF2B5EF4-FFF2-40B4-BE49-F238E27FC236}">
                  <a16:creationId xmlns:a16="http://schemas.microsoft.com/office/drawing/2014/main" id="{AC22AEE0-2A3D-45DF-8A11-0C0A24D751BC}"/>
                </a:ext>
              </a:extLst>
            </p:cNvPr>
            <p:cNvSpPr txBox="1"/>
            <p:nvPr/>
          </p:nvSpPr>
          <p:spPr>
            <a:xfrm>
              <a:off x="6995121" y="775001"/>
              <a:ext cx="388248" cy="307777"/>
            </a:xfrm>
            <a:prstGeom prst="rect">
              <a:avLst/>
            </a:prstGeom>
            <a:noFill/>
          </p:spPr>
          <p:txBody>
            <a:bodyPr wrap="none" rtlCol="0" anchor="ctr">
              <a:spAutoFit/>
            </a:bodyPr>
            <a:lstStyle/>
            <a:p>
              <a:r>
                <a:rPr lang="en-US" sz="1400" b="1" dirty="0">
                  <a:solidFill>
                    <a:srgbClr val="FFFF00"/>
                  </a:solidFill>
                </a:rPr>
                <a:t>+4</a:t>
              </a:r>
              <a:endParaRPr lang="vi-VN" sz="1400" b="1" dirty="0">
                <a:solidFill>
                  <a:srgbClr val="FFFF00"/>
                </a:solidFill>
              </a:endParaRPr>
            </a:p>
          </p:txBody>
        </p:sp>
        <p:sp>
          <p:nvSpPr>
            <p:cNvPr id="40" name="Oval 32">
              <a:extLst>
                <a:ext uri="{FF2B5EF4-FFF2-40B4-BE49-F238E27FC236}">
                  <a16:creationId xmlns:a16="http://schemas.microsoft.com/office/drawing/2014/main" id="{C96C86CC-B8E9-43D8-A15C-C93D1C2EED87}"/>
                </a:ext>
              </a:extLst>
            </p:cNvPr>
            <p:cNvSpPr/>
            <p:nvPr/>
          </p:nvSpPr>
          <p:spPr>
            <a:xfrm flipH="1" flipV="1">
              <a:off x="7301942" y="113836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1" name="Oval 33">
              <a:extLst>
                <a:ext uri="{FF2B5EF4-FFF2-40B4-BE49-F238E27FC236}">
                  <a16:creationId xmlns:a16="http://schemas.microsoft.com/office/drawing/2014/main" id="{6FB9562B-C7AB-4E39-B343-E3AA6ADBFECA}"/>
                </a:ext>
              </a:extLst>
            </p:cNvPr>
            <p:cNvSpPr/>
            <p:nvPr/>
          </p:nvSpPr>
          <p:spPr>
            <a:xfrm>
              <a:off x="6661067" y="368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42" name="Oval 34">
              <a:extLst>
                <a:ext uri="{FF2B5EF4-FFF2-40B4-BE49-F238E27FC236}">
                  <a16:creationId xmlns:a16="http://schemas.microsoft.com/office/drawing/2014/main" id="{408ED43D-052C-494A-9A52-4D3662342A1E}"/>
                </a:ext>
              </a:extLst>
            </p:cNvPr>
            <p:cNvSpPr/>
            <p:nvPr/>
          </p:nvSpPr>
          <p:spPr>
            <a:xfrm flipH="1" flipV="1">
              <a:off x="7646315" y="66020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3" name="Oval 35">
              <a:extLst>
                <a:ext uri="{FF2B5EF4-FFF2-40B4-BE49-F238E27FC236}">
                  <a16:creationId xmlns:a16="http://schemas.microsoft.com/office/drawing/2014/main" id="{53D14F59-35D9-40B2-8AA6-7C1FDD33E96D}"/>
                </a:ext>
              </a:extLst>
            </p:cNvPr>
            <p:cNvSpPr/>
            <p:nvPr/>
          </p:nvSpPr>
          <p:spPr>
            <a:xfrm flipH="1" flipV="1">
              <a:off x="6682440" y="113294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4" name="Oval 36">
              <a:extLst>
                <a:ext uri="{FF2B5EF4-FFF2-40B4-BE49-F238E27FC236}">
                  <a16:creationId xmlns:a16="http://schemas.microsoft.com/office/drawing/2014/main" id="{9EAFC9E0-374D-4D72-ACE0-CF3164112F4E}"/>
                </a:ext>
              </a:extLst>
            </p:cNvPr>
            <p:cNvSpPr/>
            <p:nvPr/>
          </p:nvSpPr>
          <p:spPr>
            <a:xfrm flipH="1" flipV="1">
              <a:off x="6984125" y="60620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45" name="Group 60">
            <a:extLst>
              <a:ext uri="{FF2B5EF4-FFF2-40B4-BE49-F238E27FC236}">
                <a16:creationId xmlns:a16="http://schemas.microsoft.com/office/drawing/2014/main" id="{49FDBE18-67E2-414B-BBE0-730ACEEF39E9}"/>
              </a:ext>
            </a:extLst>
          </p:cNvPr>
          <p:cNvGrpSpPr/>
          <p:nvPr/>
        </p:nvGrpSpPr>
        <p:grpSpPr>
          <a:xfrm>
            <a:off x="5869613" y="4415721"/>
            <a:ext cx="1078814" cy="1078814"/>
            <a:chOff x="8605069" y="422617"/>
            <a:chExt cx="1078814" cy="1078814"/>
          </a:xfrm>
        </p:grpSpPr>
        <p:sp>
          <p:nvSpPr>
            <p:cNvPr id="46" name="Oval 37">
              <a:extLst>
                <a:ext uri="{FF2B5EF4-FFF2-40B4-BE49-F238E27FC236}">
                  <a16:creationId xmlns:a16="http://schemas.microsoft.com/office/drawing/2014/main" id="{AD49B768-F1E0-4364-A28E-903926AB6B10}"/>
                </a:ext>
              </a:extLst>
            </p:cNvPr>
            <p:cNvSpPr/>
            <p:nvPr/>
          </p:nvSpPr>
          <p:spPr>
            <a:xfrm>
              <a:off x="8839608" y="663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47" name="Oval 38">
              <a:extLst>
                <a:ext uri="{FF2B5EF4-FFF2-40B4-BE49-F238E27FC236}">
                  <a16:creationId xmlns:a16="http://schemas.microsoft.com/office/drawing/2014/main" id="{0F610E80-3DB2-4691-9C0F-DE6B71353E28}"/>
                </a:ext>
              </a:extLst>
            </p:cNvPr>
            <p:cNvSpPr/>
            <p:nvPr/>
          </p:nvSpPr>
          <p:spPr>
            <a:xfrm>
              <a:off x="8997473" y="821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8" name="TextBox 39">
              <a:extLst>
                <a:ext uri="{FF2B5EF4-FFF2-40B4-BE49-F238E27FC236}">
                  <a16:creationId xmlns:a16="http://schemas.microsoft.com/office/drawing/2014/main" id="{C801582F-BB53-45BD-AABF-074B1FE1F296}"/>
                </a:ext>
              </a:extLst>
            </p:cNvPr>
            <p:cNvSpPr txBox="1"/>
            <p:nvPr/>
          </p:nvSpPr>
          <p:spPr>
            <a:xfrm>
              <a:off x="8939751" y="829001"/>
              <a:ext cx="388248" cy="307777"/>
            </a:xfrm>
            <a:prstGeom prst="rect">
              <a:avLst/>
            </a:prstGeom>
            <a:noFill/>
          </p:spPr>
          <p:txBody>
            <a:bodyPr wrap="none" rtlCol="0" anchor="ctr">
              <a:spAutoFit/>
            </a:bodyPr>
            <a:lstStyle/>
            <a:p>
              <a:r>
                <a:rPr lang="en-US" sz="1400" b="1">
                  <a:solidFill>
                    <a:srgbClr val="FFFF00"/>
                  </a:solidFill>
                </a:rPr>
                <a:t>+6</a:t>
              </a:r>
              <a:endParaRPr lang="vi-VN" sz="1400" b="1" dirty="0">
                <a:solidFill>
                  <a:srgbClr val="FFFF00"/>
                </a:solidFill>
              </a:endParaRPr>
            </a:p>
          </p:txBody>
        </p:sp>
        <p:sp>
          <p:nvSpPr>
            <p:cNvPr id="49" name="Oval 40">
              <a:extLst>
                <a:ext uri="{FF2B5EF4-FFF2-40B4-BE49-F238E27FC236}">
                  <a16:creationId xmlns:a16="http://schemas.microsoft.com/office/drawing/2014/main" id="{CAEFE783-FB5C-4D55-96CE-A0CBAA29002C}"/>
                </a:ext>
              </a:extLst>
            </p:cNvPr>
            <p:cNvSpPr/>
            <p:nvPr/>
          </p:nvSpPr>
          <p:spPr>
            <a:xfrm flipH="1" flipV="1">
              <a:off x="9373928" y="106909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0" name="Oval 41">
              <a:extLst>
                <a:ext uri="{FF2B5EF4-FFF2-40B4-BE49-F238E27FC236}">
                  <a16:creationId xmlns:a16="http://schemas.microsoft.com/office/drawing/2014/main" id="{DB9DCF50-0ACE-48C3-8BAB-20042CC8B4D4}"/>
                </a:ext>
              </a:extLst>
            </p:cNvPr>
            <p:cNvSpPr/>
            <p:nvPr/>
          </p:nvSpPr>
          <p:spPr>
            <a:xfrm>
              <a:off x="8605069" y="422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51" name="Oval 42">
              <a:extLst>
                <a:ext uri="{FF2B5EF4-FFF2-40B4-BE49-F238E27FC236}">
                  <a16:creationId xmlns:a16="http://schemas.microsoft.com/office/drawing/2014/main" id="{426D4E80-AD42-453D-A25E-B2147D133634}"/>
                </a:ext>
              </a:extLst>
            </p:cNvPr>
            <p:cNvSpPr/>
            <p:nvPr/>
          </p:nvSpPr>
          <p:spPr>
            <a:xfrm flipH="1" flipV="1">
              <a:off x="9413034" y="134265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2" name="Oval 43">
              <a:extLst>
                <a:ext uri="{FF2B5EF4-FFF2-40B4-BE49-F238E27FC236}">
                  <a16:creationId xmlns:a16="http://schemas.microsoft.com/office/drawing/2014/main" id="{F47D6380-3B23-4577-8892-9C9EA7074292}"/>
                </a:ext>
              </a:extLst>
            </p:cNvPr>
            <p:cNvSpPr/>
            <p:nvPr/>
          </p:nvSpPr>
          <p:spPr>
            <a:xfrm flipH="1" flipV="1">
              <a:off x="8758930" y="47329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3" name="Oval 44">
              <a:extLst>
                <a:ext uri="{FF2B5EF4-FFF2-40B4-BE49-F238E27FC236}">
                  <a16:creationId xmlns:a16="http://schemas.microsoft.com/office/drawing/2014/main" id="{08CB6984-93A4-4EB0-9FA1-5112EE5CBFC2}"/>
                </a:ext>
              </a:extLst>
            </p:cNvPr>
            <p:cNvSpPr/>
            <p:nvPr/>
          </p:nvSpPr>
          <p:spPr>
            <a:xfrm flipH="1" flipV="1">
              <a:off x="8805349" y="88922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4" name="Oval 45">
              <a:extLst>
                <a:ext uri="{FF2B5EF4-FFF2-40B4-BE49-F238E27FC236}">
                  <a16:creationId xmlns:a16="http://schemas.microsoft.com/office/drawing/2014/main" id="{A86D596B-F6DA-4E12-AE57-3D395E0F9778}"/>
                </a:ext>
              </a:extLst>
            </p:cNvPr>
            <p:cNvSpPr/>
            <p:nvPr/>
          </p:nvSpPr>
          <p:spPr>
            <a:xfrm flipH="1" flipV="1">
              <a:off x="9373928" y="45111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55" name="Group 61">
            <a:extLst>
              <a:ext uri="{FF2B5EF4-FFF2-40B4-BE49-F238E27FC236}">
                <a16:creationId xmlns:a16="http://schemas.microsoft.com/office/drawing/2014/main" id="{40A6A8A3-5683-4D37-802D-BB2468D020E0}"/>
              </a:ext>
            </a:extLst>
          </p:cNvPr>
          <p:cNvGrpSpPr/>
          <p:nvPr/>
        </p:nvGrpSpPr>
        <p:grpSpPr>
          <a:xfrm>
            <a:off x="7406256" y="4415725"/>
            <a:ext cx="1091280" cy="1117605"/>
            <a:chOff x="10385382" y="442780"/>
            <a:chExt cx="1091280" cy="1117605"/>
          </a:xfrm>
        </p:grpSpPr>
        <p:sp>
          <p:nvSpPr>
            <p:cNvPr id="56" name="Oval 46">
              <a:extLst>
                <a:ext uri="{FF2B5EF4-FFF2-40B4-BE49-F238E27FC236}">
                  <a16:creationId xmlns:a16="http://schemas.microsoft.com/office/drawing/2014/main" id="{D4FD0A8E-D28C-41F2-B664-F251DDC70EF8}"/>
                </a:ext>
              </a:extLst>
            </p:cNvPr>
            <p:cNvSpPr/>
            <p:nvPr/>
          </p:nvSpPr>
          <p:spPr>
            <a:xfrm>
              <a:off x="10619921" y="683739"/>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57" name="Oval 47">
              <a:extLst>
                <a:ext uri="{FF2B5EF4-FFF2-40B4-BE49-F238E27FC236}">
                  <a16:creationId xmlns:a16="http://schemas.microsoft.com/office/drawing/2014/main" id="{8E946B60-E61B-470F-93A4-2130A6BEF595}"/>
                </a:ext>
              </a:extLst>
            </p:cNvPr>
            <p:cNvSpPr/>
            <p:nvPr/>
          </p:nvSpPr>
          <p:spPr>
            <a:xfrm>
              <a:off x="10777786" y="841604"/>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8" name="TextBox 48">
              <a:extLst>
                <a:ext uri="{FF2B5EF4-FFF2-40B4-BE49-F238E27FC236}">
                  <a16:creationId xmlns:a16="http://schemas.microsoft.com/office/drawing/2014/main" id="{64D31D84-E3E6-4A9F-92FB-6CE308F64CE2}"/>
                </a:ext>
              </a:extLst>
            </p:cNvPr>
            <p:cNvSpPr txBox="1"/>
            <p:nvPr/>
          </p:nvSpPr>
          <p:spPr>
            <a:xfrm>
              <a:off x="10720331" y="849164"/>
              <a:ext cx="388248" cy="307777"/>
            </a:xfrm>
            <a:prstGeom prst="rect">
              <a:avLst/>
            </a:prstGeom>
            <a:noFill/>
          </p:spPr>
          <p:txBody>
            <a:bodyPr wrap="none" rtlCol="0" anchor="ctr">
              <a:spAutoFit/>
            </a:bodyPr>
            <a:lstStyle/>
            <a:p>
              <a:r>
                <a:rPr lang="en-US" sz="1400" b="1">
                  <a:solidFill>
                    <a:srgbClr val="FFFF00"/>
                  </a:solidFill>
                </a:rPr>
                <a:t>+7</a:t>
              </a:r>
              <a:endParaRPr lang="vi-VN" sz="1400" b="1" dirty="0">
                <a:solidFill>
                  <a:srgbClr val="FFFF00"/>
                </a:solidFill>
              </a:endParaRPr>
            </a:p>
          </p:txBody>
        </p:sp>
        <p:sp>
          <p:nvSpPr>
            <p:cNvPr id="59" name="Oval 49">
              <a:extLst>
                <a:ext uri="{FF2B5EF4-FFF2-40B4-BE49-F238E27FC236}">
                  <a16:creationId xmlns:a16="http://schemas.microsoft.com/office/drawing/2014/main" id="{6DE9008E-E879-4155-B9EA-CA033A03EC8A}"/>
                </a:ext>
              </a:extLst>
            </p:cNvPr>
            <p:cNvSpPr/>
            <p:nvPr/>
          </p:nvSpPr>
          <p:spPr>
            <a:xfrm flipH="1" flipV="1">
              <a:off x="11154241" y="1089262"/>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60" name="Oval 50">
              <a:extLst>
                <a:ext uri="{FF2B5EF4-FFF2-40B4-BE49-F238E27FC236}">
                  <a16:creationId xmlns:a16="http://schemas.microsoft.com/office/drawing/2014/main" id="{D8D25CC6-EAC5-4922-9D19-702B9F99EF4B}"/>
                </a:ext>
              </a:extLst>
            </p:cNvPr>
            <p:cNvSpPr/>
            <p:nvPr/>
          </p:nvSpPr>
          <p:spPr>
            <a:xfrm>
              <a:off x="10385382" y="442780"/>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61" name="Oval 51">
              <a:extLst>
                <a:ext uri="{FF2B5EF4-FFF2-40B4-BE49-F238E27FC236}">
                  <a16:creationId xmlns:a16="http://schemas.microsoft.com/office/drawing/2014/main" id="{0FA80D9B-DAD8-4B3A-BD06-4758A2FA72EB}"/>
                </a:ext>
              </a:extLst>
            </p:cNvPr>
            <p:cNvSpPr/>
            <p:nvPr/>
          </p:nvSpPr>
          <p:spPr>
            <a:xfrm flipH="1" flipV="1">
              <a:off x="11368662" y="111285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62" name="Oval 52">
              <a:extLst>
                <a:ext uri="{FF2B5EF4-FFF2-40B4-BE49-F238E27FC236}">
                  <a16:creationId xmlns:a16="http://schemas.microsoft.com/office/drawing/2014/main" id="{61D7D4AD-CBD7-44FA-AD7C-92CFDDDC4A7F}"/>
                </a:ext>
              </a:extLst>
            </p:cNvPr>
            <p:cNvSpPr/>
            <p:nvPr/>
          </p:nvSpPr>
          <p:spPr>
            <a:xfrm flipH="1" flipV="1">
              <a:off x="10539243" y="49345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63" name="Oval 53">
              <a:extLst>
                <a:ext uri="{FF2B5EF4-FFF2-40B4-BE49-F238E27FC236}">
                  <a16:creationId xmlns:a16="http://schemas.microsoft.com/office/drawing/2014/main" id="{63C217AB-1FA7-469C-AC35-0B0B97274E89}"/>
                </a:ext>
              </a:extLst>
            </p:cNvPr>
            <p:cNvSpPr/>
            <p:nvPr/>
          </p:nvSpPr>
          <p:spPr>
            <a:xfrm flipH="1" flipV="1">
              <a:off x="10585662" y="909384"/>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64" name="Oval 54">
              <a:extLst>
                <a:ext uri="{FF2B5EF4-FFF2-40B4-BE49-F238E27FC236}">
                  <a16:creationId xmlns:a16="http://schemas.microsoft.com/office/drawing/2014/main" id="{A023CF20-A8BB-470E-9F7A-1D293AC82221}"/>
                </a:ext>
              </a:extLst>
            </p:cNvPr>
            <p:cNvSpPr/>
            <p:nvPr/>
          </p:nvSpPr>
          <p:spPr>
            <a:xfrm flipH="1" flipV="1">
              <a:off x="11154241" y="47128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65" name="Oval 55">
              <a:extLst>
                <a:ext uri="{FF2B5EF4-FFF2-40B4-BE49-F238E27FC236}">
                  <a16:creationId xmlns:a16="http://schemas.microsoft.com/office/drawing/2014/main" id="{7ADCCFF8-CC34-40DA-B5B2-787D6EC38EF5}"/>
                </a:ext>
              </a:extLst>
            </p:cNvPr>
            <p:cNvSpPr/>
            <p:nvPr/>
          </p:nvSpPr>
          <p:spPr>
            <a:xfrm flipH="1" flipV="1">
              <a:off x="10816789" y="1452385"/>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sp>
        <p:nvSpPr>
          <p:cNvPr id="66" name="TextBox 64">
            <a:extLst>
              <a:ext uri="{FF2B5EF4-FFF2-40B4-BE49-F238E27FC236}">
                <a16:creationId xmlns:a16="http://schemas.microsoft.com/office/drawing/2014/main" id="{4FF994FD-18FC-4C46-95AB-33ED20848A41}"/>
              </a:ext>
            </a:extLst>
          </p:cNvPr>
          <p:cNvSpPr txBox="1"/>
          <p:nvPr/>
        </p:nvSpPr>
        <p:spPr>
          <a:xfrm>
            <a:off x="696164" y="5663481"/>
            <a:ext cx="370614"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dirty="0">
                <a:solidFill>
                  <a:srgbClr val="FF0000"/>
                </a:solidFill>
              </a:rPr>
              <a:t>H</a:t>
            </a:r>
            <a:endParaRPr lang="vi-VN" sz="2000" b="1" dirty="0">
              <a:solidFill>
                <a:srgbClr val="FF0000"/>
              </a:solidFill>
            </a:endParaRPr>
          </a:p>
        </p:txBody>
      </p:sp>
      <p:sp>
        <p:nvSpPr>
          <p:cNvPr id="67" name="TextBox 65">
            <a:extLst>
              <a:ext uri="{FF2B5EF4-FFF2-40B4-BE49-F238E27FC236}">
                <a16:creationId xmlns:a16="http://schemas.microsoft.com/office/drawing/2014/main" id="{CD896CD0-9A2F-402F-BC08-6266FCC0E559}"/>
              </a:ext>
            </a:extLst>
          </p:cNvPr>
          <p:cNvSpPr txBox="1"/>
          <p:nvPr/>
        </p:nvSpPr>
        <p:spPr>
          <a:xfrm>
            <a:off x="1731367" y="5663481"/>
            <a:ext cx="513282"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dirty="0">
                <a:solidFill>
                  <a:srgbClr val="FF0000"/>
                </a:solidFill>
              </a:rPr>
              <a:t>He</a:t>
            </a:r>
            <a:endParaRPr lang="vi-VN" sz="2000" b="1" dirty="0">
              <a:solidFill>
                <a:srgbClr val="FF0000"/>
              </a:solidFill>
            </a:endParaRPr>
          </a:p>
        </p:txBody>
      </p:sp>
      <p:sp>
        <p:nvSpPr>
          <p:cNvPr id="68" name="TextBox 66">
            <a:extLst>
              <a:ext uri="{FF2B5EF4-FFF2-40B4-BE49-F238E27FC236}">
                <a16:creationId xmlns:a16="http://schemas.microsoft.com/office/drawing/2014/main" id="{CEFA342C-421C-4A03-A93D-5D7C2CE50F9D}"/>
              </a:ext>
            </a:extLst>
          </p:cNvPr>
          <p:cNvSpPr txBox="1"/>
          <p:nvPr/>
        </p:nvSpPr>
        <p:spPr>
          <a:xfrm>
            <a:off x="3147940" y="5663481"/>
            <a:ext cx="412292"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dirty="0">
                <a:solidFill>
                  <a:srgbClr val="FF0000"/>
                </a:solidFill>
              </a:rPr>
              <a:t>Li</a:t>
            </a:r>
            <a:endParaRPr lang="vi-VN" sz="2000" b="1" dirty="0">
              <a:solidFill>
                <a:srgbClr val="FF0000"/>
              </a:solidFill>
            </a:endParaRPr>
          </a:p>
        </p:txBody>
      </p:sp>
      <p:sp>
        <p:nvSpPr>
          <p:cNvPr id="69" name="TextBox 67">
            <a:extLst>
              <a:ext uri="{FF2B5EF4-FFF2-40B4-BE49-F238E27FC236}">
                <a16:creationId xmlns:a16="http://schemas.microsoft.com/office/drawing/2014/main" id="{E53FC9BA-A6A7-4FA1-AD59-04B7BCA9F541}"/>
              </a:ext>
            </a:extLst>
          </p:cNvPr>
          <p:cNvSpPr txBox="1"/>
          <p:nvPr/>
        </p:nvSpPr>
        <p:spPr>
          <a:xfrm>
            <a:off x="4641138" y="5663481"/>
            <a:ext cx="513282"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dirty="0">
                <a:solidFill>
                  <a:srgbClr val="FF0000"/>
                </a:solidFill>
              </a:rPr>
              <a:t>Be</a:t>
            </a:r>
            <a:endParaRPr lang="vi-VN" sz="2000" b="1" dirty="0">
              <a:solidFill>
                <a:srgbClr val="FF0000"/>
              </a:solidFill>
            </a:endParaRPr>
          </a:p>
        </p:txBody>
      </p:sp>
      <p:sp>
        <p:nvSpPr>
          <p:cNvPr id="70" name="TextBox 68">
            <a:extLst>
              <a:ext uri="{FF2B5EF4-FFF2-40B4-BE49-F238E27FC236}">
                <a16:creationId xmlns:a16="http://schemas.microsoft.com/office/drawing/2014/main" id="{C2C6679C-C570-4565-8AF9-8528FC8FC4BC}"/>
              </a:ext>
            </a:extLst>
          </p:cNvPr>
          <p:cNvSpPr txBox="1"/>
          <p:nvPr/>
        </p:nvSpPr>
        <p:spPr>
          <a:xfrm>
            <a:off x="6193844" y="5663481"/>
            <a:ext cx="370614"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a:solidFill>
                  <a:srgbClr val="FF0000"/>
                </a:solidFill>
              </a:rPr>
              <a:t>C</a:t>
            </a:r>
            <a:endParaRPr lang="vi-VN" sz="2000" b="1" dirty="0">
              <a:solidFill>
                <a:srgbClr val="FF0000"/>
              </a:solidFill>
            </a:endParaRPr>
          </a:p>
        </p:txBody>
      </p:sp>
      <p:sp>
        <p:nvSpPr>
          <p:cNvPr id="71" name="TextBox 69">
            <a:extLst>
              <a:ext uri="{FF2B5EF4-FFF2-40B4-BE49-F238E27FC236}">
                <a16:creationId xmlns:a16="http://schemas.microsoft.com/office/drawing/2014/main" id="{809EF0EA-52AF-4820-AD8F-601E7F99CFB5}"/>
              </a:ext>
            </a:extLst>
          </p:cNvPr>
          <p:cNvSpPr txBox="1"/>
          <p:nvPr/>
        </p:nvSpPr>
        <p:spPr>
          <a:xfrm>
            <a:off x="7804759" y="5663481"/>
            <a:ext cx="370614"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a:solidFill>
                  <a:srgbClr val="FF0000"/>
                </a:solidFill>
              </a:rPr>
              <a:t>N</a:t>
            </a:r>
            <a:endParaRPr lang="vi-VN" sz="2000" b="1" dirty="0">
              <a:solidFill>
                <a:srgbClr val="FF0000"/>
              </a:solidFill>
            </a:endParaRPr>
          </a:p>
        </p:txBody>
      </p:sp>
      <p:sp>
        <p:nvSpPr>
          <p:cNvPr id="72" name="Oval 42">
            <a:extLst>
              <a:ext uri="{FF2B5EF4-FFF2-40B4-BE49-F238E27FC236}">
                <a16:creationId xmlns:a16="http://schemas.microsoft.com/office/drawing/2014/main" id="{E673B997-942E-4345-84CF-D91185128970}"/>
              </a:ext>
            </a:extLst>
          </p:cNvPr>
          <p:cNvSpPr/>
          <p:nvPr/>
        </p:nvSpPr>
        <p:spPr>
          <a:xfrm flipH="1" flipV="1">
            <a:off x="5940843" y="5232305"/>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3" name="Oval 42">
            <a:extLst>
              <a:ext uri="{FF2B5EF4-FFF2-40B4-BE49-F238E27FC236}">
                <a16:creationId xmlns:a16="http://schemas.microsoft.com/office/drawing/2014/main" id="{D4026C32-DCBA-4CEA-A154-5BB7D4491CBE}"/>
              </a:ext>
            </a:extLst>
          </p:cNvPr>
          <p:cNvSpPr/>
          <p:nvPr/>
        </p:nvSpPr>
        <p:spPr>
          <a:xfrm flipH="1" flipV="1">
            <a:off x="7369500" y="500964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4" name="Hộp Văn bản 73">
            <a:extLst>
              <a:ext uri="{FF2B5EF4-FFF2-40B4-BE49-F238E27FC236}">
                <a16:creationId xmlns:a16="http://schemas.microsoft.com/office/drawing/2014/main" id="{9C5602AB-579A-4A8C-95C3-0225E3828DDC}"/>
              </a:ext>
            </a:extLst>
          </p:cNvPr>
          <p:cNvSpPr txBox="1"/>
          <p:nvPr/>
        </p:nvSpPr>
        <p:spPr>
          <a:xfrm>
            <a:off x="393897" y="1267563"/>
            <a:ext cx="1465466"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a:solidFill>
                  <a:schemeClr val="tx1"/>
                </a:solidFill>
              </a:rPr>
              <a:t>2. Chu kì</a:t>
            </a:r>
          </a:p>
        </p:txBody>
      </p:sp>
    </p:spTree>
    <p:extLst>
      <p:ext uri="{BB962C8B-B14F-4D97-AF65-F5344CB8AC3E}">
        <p14:creationId xmlns:p14="http://schemas.microsoft.com/office/powerpoint/2010/main" val="136066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barn(inVertical)">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1000"/>
                                        <p:tgtEl>
                                          <p:spTgt spid="67"/>
                                        </p:tgtEl>
                                      </p:cBhvr>
                                    </p:animEffect>
                                    <p:anim calcmode="lin" valueType="num">
                                      <p:cBhvr>
                                        <p:cTn id="21" dur="1000" fill="hold"/>
                                        <p:tgtEl>
                                          <p:spTgt spid="67"/>
                                        </p:tgtEl>
                                        <p:attrNameLst>
                                          <p:attrName>ppt_x</p:attrName>
                                        </p:attrNameLst>
                                      </p:cBhvr>
                                      <p:tavLst>
                                        <p:tav tm="0">
                                          <p:val>
                                            <p:strVal val="#ppt_x"/>
                                          </p:val>
                                        </p:tav>
                                        <p:tav tm="100000">
                                          <p:val>
                                            <p:strVal val="#ppt_x"/>
                                          </p:val>
                                        </p:tav>
                                      </p:tavLst>
                                    </p:anim>
                                    <p:anim calcmode="lin" valueType="num">
                                      <p:cBhvr>
                                        <p:cTn id="2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down)">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5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down)">
                                      <p:cBhvr>
                                        <p:cTn id="46" dur="500"/>
                                        <p:tgtEl>
                                          <p:spTgt spid="7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wipe(down)">
                                      <p:cBhvr>
                                        <p:cTn id="49" dur="500"/>
                                        <p:tgtEl>
                                          <p:spTgt spid="72"/>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580">
                                          <p:stCondLst>
                                            <p:cond delay="0"/>
                                          </p:stCondLst>
                                        </p:cTn>
                                        <p:tgtEl>
                                          <p:spTgt spid="55"/>
                                        </p:tgtEl>
                                      </p:cBhvr>
                                    </p:animEffect>
                                    <p:anim calcmode="lin" valueType="num">
                                      <p:cBhvr>
                                        <p:cTn id="55"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60" dur="26">
                                          <p:stCondLst>
                                            <p:cond delay="650"/>
                                          </p:stCondLst>
                                        </p:cTn>
                                        <p:tgtEl>
                                          <p:spTgt spid="55"/>
                                        </p:tgtEl>
                                      </p:cBhvr>
                                      <p:to x="100000" y="60000"/>
                                    </p:animScale>
                                    <p:animScale>
                                      <p:cBhvr>
                                        <p:cTn id="61" dur="166" decel="50000">
                                          <p:stCondLst>
                                            <p:cond delay="676"/>
                                          </p:stCondLst>
                                        </p:cTn>
                                        <p:tgtEl>
                                          <p:spTgt spid="55"/>
                                        </p:tgtEl>
                                      </p:cBhvr>
                                      <p:to x="100000" y="100000"/>
                                    </p:animScale>
                                    <p:animScale>
                                      <p:cBhvr>
                                        <p:cTn id="62" dur="26">
                                          <p:stCondLst>
                                            <p:cond delay="1312"/>
                                          </p:stCondLst>
                                        </p:cTn>
                                        <p:tgtEl>
                                          <p:spTgt spid="55"/>
                                        </p:tgtEl>
                                      </p:cBhvr>
                                      <p:to x="100000" y="80000"/>
                                    </p:animScale>
                                    <p:animScale>
                                      <p:cBhvr>
                                        <p:cTn id="63" dur="166" decel="50000">
                                          <p:stCondLst>
                                            <p:cond delay="1338"/>
                                          </p:stCondLst>
                                        </p:cTn>
                                        <p:tgtEl>
                                          <p:spTgt spid="55"/>
                                        </p:tgtEl>
                                      </p:cBhvr>
                                      <p:to x="100000" y="100000"/>
                                    </p:animScale>
                                    <p:animScale>
                                      <p:cBhvr>
                                        <p:cTn id="64" dur="26">
                                          <p:stCondLst>
                                            <p:cond delay="1642"/>
                                          </p:stCondLst>
                                        </p:cTn>
                                        <p:tgtEl>
                                          <p:spTgt spid="55"/>
                                        </p:tgtEl>
                                      </p:cBhvr>
                                      <p:to x="100000" y="90000"/>
                                    </p:animScale>
                                    <p:animScale>
                                      <p:cBhvr>
                                        <p:cTn id="65" dur="166" decel="50000">
                                          <p:stCondLst>
                                            <p:cond delay="1668"/>
                                          </p:stCondLst>
                                        </p:cTn>
                                        <p:tgtEl>
                                          <p:spTgt spid="55"/>
                                        </p:tgtEl>
                                      </p:cBhvr>
                                      <p:to x="100000" y="100000"/>
                                    </p:animScale>
                                    <p:animScale>
                                      <p:cBhvr>
                                        <p:cTn id="66" dur="26">
                                          <p:stCondLst>
                                            <p:cond delay="1808"/>
                                          </p:stCondLst>
                                        </p:cTn>
                                        <p:tgtEl>
                                          <p:spTgt spid="55"/>
                                        </p:tgtEl>
                                      </p:cBhvr>
                                      <p:to x="100000" y="95000"/>
                                    </p:animScale>
                                    <p:animScale>
                                      <p:cBhvr>
                                        <p:cTn id="67" dur="166" decel="50000">
                                          <p:stCondLst>
                                            <p:cond delay="1834"/>
                                          </p:stCondLst>
                                        </p:cTn>
                                        <p:tgtEl>
                                          <p:spTgt spid="55"/>
                                        </p:tgtEl>
                                      </p:cBhvr>
                                      <p:to x="100000" y="100000"/>
                                    </p:animScale>
                                  </p:childTnLst>
                                </p:cTn>
                              </p:par>
                              <p:par>
                                <p:cTn id="68" presetID="26" presetClass="entr" presetSubtype="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80">
                                          <p:stCondLst>
                                            <p:cond delay="0"/>
                                          </p:stCondLst>
                                        </p:cTn>
                                        <p:tgtEl>
                                          <p:spTgt spid="71"/>
                                        </p:tgtEl>
                                      </p:cBhvr>
                                    </p:animEffect>
                                    <p:anim calcmode="lin" valueType="num">
                                      <p:cBhvr>
                                        <p:cTn id="7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76" dur="26">
                                          <p:stCondLst>
                                            <p:cond delay="650"/>
                                          </p:stCondLst>
                                        </p:cTn>
                                        <p:tgtEl>
                                          <p:spTgt spid="71"/>
                                        </p:tgtEl>
                                      </p:cBhvr>
                                      <p:to x="100000" y="60000"/>
                                    </p:animScale>
                                    <p:animScale>
                                      <p:cBhvr>
                                        <p:cTn id="77" dur="166" decel="50000">
                                          <p:stCondLst>
                                            <p:cond delay="676"/>
                                          </p:stCondLst>
                                        </p:cTn>
                                        <p:tgtEl>
                                          <p:spTgt spid="71"/>
                                        </p:tgtEl>
                                      </p:cBhvr>
                                      <p:to x="100000" y="100000"/>
                                    </p:animScale>
                                    <p:animScale>
                                      <p:cBhvr>
                                        <p:cTn id="78" dur="26">
                                          <p:stCondLst>
                                            <p:cond delay="1312"/>
                                          </p:stCondLst>
                                        </p:cTn>
                                        <p:tgtEl>
                                          <p:spTgt spid="71"/>
                                        </p:tgtEl>
                                      </p:cBhvr>
                                      <p:to x="100000" y="80000"/>
                                    </p:animScale>
                                    <p:animScale>
                                      <p:cBhvr>
                                        <p:cTn id="79" dur="166" decel="50000">
                                          <p:stCondLst>
                                            <p:cond delay="1338"/>
                                          </p:stCondLst>
                                        </p:cTn>
                                        <p:tgtEl>
                                          <p:spTgt spid="71"/>
                                        </p:tgtEl>
                                      </p:cBhvr>
                                      <p:to x="100000" y="100000"/>
                                    </p:animScale>
                                    <p:animScale>
                                      <p:cBhvr>
                                        <p:cTn id="80" dur="26">
                                          <p:stCondLst>
                                            <p:cond delay="1642"/>
                                          </p:stCondLst>
                                        </p:cTn>
                                        <p:tgtEl>
                                          <p:spTgt spid="71"/>
                                        </p:tgtEl>
                                      </p:cBhvr>
                                      <p:to x="100000" y="90000"/>
                                    </p:animScale>
                                    <p:animScale>
                                      <p:cBhvr>
                                        <p:cTn id="81" dur="166" decel="50000">
                                          <p:stCondLst>
                                            <p:cond delay="1668"/>
                                          </p:stCondLst>
                                        </p:cTn>
                                        <p:tgtEl>
                                          <p:spTgt spid="71"/>
                                        </p:tgtEl>
                                      </p:cBhvr>
                                      <p:to x="100000" y="100000"/>
                                    </p:animScale>
                                    <p:animScale>
                                      <p:cBhvr>
                                        <p:cTn id="82" dur="26">
                                          <p:stCondLst>
                                            <p:cond delay="1808"/>
                                          </p:stCondLst>
                                        </p:cTn>
                                        <p:tgtEl>
                                          <p:spTgt spid="71"/>
                                        </p:tgtEl>
                                      </p:cBhvr>
                                      <p:to x="100000" y="95000"/>
                                    </p:animScale>
                                    <p:animScale>
                                      <p:cBhvr>
                                        <p:cTn id="83" dur="166" decel="50000">
                                          <p:stCondLst>
                                            <p:cond delay="1834"/>
                                          </p:stCondLst>
                                        </p:cTn>
                                        <p:tgtEl>
                                          <p:spTgt spid="71"/>
                                        </p:tgtEl>
                                      </p:cBhvr>
                                      <p:to x="100000" y="100000"/>
                                    </p:animScale>
                                  </p:childTnLst>
                                </p:cTn>
                              </p:par>
                              <p:par>
                                <p:cTn id="84" presetID="26" presetClass="entr" presetSubtype="0"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wipe(down)">
                                      <p:cBhvr>
                                        <p:cTn id="86" dur="580">
                                          <p:stCondLst>
                                            <p:cond delay="0"/>
                                          </p:stCondLst>
                                        </p:cTn>
                                        <p:tgtEl>
                                          <p:spTgt spid="73"/>
                                        </p:tgtEl>
                                      </p:cBhvr>
                                    </p:animEffect>
                                    <p:anim calcmode="lin" valueType="num">
                                      <p:cBhvr>
                                        <p:cTn id="87"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92" dur="26">
                                          <p:stCondLst>
                                            <p:cond delay="650"/>
                                          </p:stCondLst>
                                        </p:cTn>
                                        <p:tgtEl>
                                          <p:spTgt spid="73"/>
                                        </p:tgtEl>
                                      </p:cBhvr>
                                      <p:to x="100000" y="60000"/>
                                    </p:animScale>
                                    <p:animScale>
                                      <p:cBhvr>
                                        <p:cTn id="93" dur="166" decel="50000">
                                          <p:stCondLst>
                                            <p:cond delay="676"/>
                                          </p:stCondLst>
                                        </p:cTn>
                                        <p:tgtEl>
                                          <p:spTgt spid="73"/>
                                        </p:tgtEl>
                                      </p:cBhvr>
                                      <p:to x="100000" y="100000"/>
                                    </p:animScale>
                                    <p:animScale>
                                      <p:cBhvr>
                                        <p:cTn id="94" dur="26">
                                          <p:stCondLst>
                                            <p:cond delay="1312"/>
                                          </p:stCondLst>
                                        </p:cTn>
                                        <p:tgtEl>
                                          <p:spTgt spid="73"/>
                                        </p:tgtEl>
                                      </p:cBhvr>
                                      <p:to x="100000" y="80000"/>
                                    </p:animScale>
                                    <p:animScale>
                                      <p:cBhvr>
                                        <p:cTn id="95" dur="166" decel="50000">
                                          <p:stCondLst>
                                            <p:cond delay="1338"/>
                                          </p:stCondLst>
                                        </p:cTn>
                                        <p:tgtEl>
                                          <p:spTgt spid="73"/>
                                        </p:tgtEl>
                                      </p:cBhvr>
                                      <p:to x="100000" y="100000"/>
                                    </p:animScale>
                                    <p:animScale>
                                      <p:cBhvr>
                                        <p:cTn id="96" dur="26">
                                          <p:stCondLst>
                                            <p:cond delay="1642"/>
                                          </p:stCondLst>
                                        </p:cTn>
                                        <p:tgtEl>
                                          <p:spTgt spid="73"/>
                                        </p:tgtEl>
                                      </p:cBhvr>
                                      <p:to x="100000" y="90000"/>
                                    </p:animScale>
                                    <p:animScale>
                                      <p:cBhvr>
                                        <p:cTn id="97" dur="166" decel="50000">
                                          <p:stCondLst>
                                            <p:cond delay="1668"/>
                                          </p:stCondLst>
                                        </p:cTn>
                                        <p:tgtEl>
                                          <p:spTgt spid="73"/>
                                        </p:tgtEl>
                                      </p:cBhvr>
                                      <p:to x="100000" y="100000"/>
                                    </p:animScale>
                                    <p:animScale>
                                      <p:cBhvr>
                                        <p:cTn id="98" dur="26">
                                          <p:stCondLst>
                                            <p:cond delay="1808"/>
                                          </p:stCondLst>
                                        </p:cTn>
                                        <p:tgtEl>
                                          <p:spTgt spid="73"/>
                                        </p:tgtEl>
                                      </p:cBhvr>
                                      <p:to x="100000" y="95000"/>
                                    </p:animScale>
                                    <p:animScale>
                                      <p:cBhvr>
                                        <p:cTn id="99" dur="166" decel="50000">
                                          <p:stCondLst>
                                            <p:cond delay="1834"/>
                                          </p:stCondLst>
                                        </p:cTn>
                                        <p:tgtEl>
                                          <p:spTgt spid="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P spid="72"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 name="Hộp Văn bản 1">
            <a:extLst>
              <a:ext uri="{FF2B5EF4-FFF2-40B4-BE49-F238E27FC236}">
                <a16:creationId xmlns:a16="http://schemas.microsoft.com/office/drawing/2014/main" id="{566B80F9-1851-4FFF-B405-6A3726AC8D9A}"/>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sp>
        <p:nvSpPr>
          <p:cNvPr id="14" name="Hộp Văn bản 13">
            <a:extLst>
              <a:ext uri="{FF2B5EF4-FFF2-40B4-BE49-F238E27FC236}">
                <a16:creationId xmlns:a16="http://schemas.microsoft.com/office/drawing/2014/main" id="{8E408CF6-6AFC-4D39-BF80-0AC7424EA1CF}"/>
              </a:ext>
            </a:extLst>
          </p:cNvPr>
          <p:cNvSpPr txBox="1"/>
          <p:nvPr/>
        </p:nvSpPr>
        <p:spPr>
          <a:xfrm>
            <a:off x="393897" y="1267563"/>
            <a:ext cx="1465466"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a:solidFill>
                  <a:schemeClr val="tx1"/>
                </a:solidFill>
              </a:rPr>
              <a:t>2. Chu kì</a:t>
            </a:r>
          </a:p>
        </p:txBody>
      </p:sp>
      <p:sp>
        <p:nvSpPr>
          <p:cNvPr id="15" name="Hộp Văn bản 14">
            <a:extLst>
              <a:ext uri="{FF2B5EF4-FFF2-40B4-BE49-F238E27FC236}">
                <a16:creationId xmlns:a16="http://schemas.microsoft.com/office/drawing/2014/main" id="{DE672527-8D54-43EF-9A8A-3A0695CAAC3C}"/>
              </a:ext>
            </a:extLst>
          </p:cNvPr>
          <p:cNvSpPr txBox="1"/>
          <p:nvPr/>
        </p:nvSpPr>
        <p:spPr>
          <a:xfrm>
            <a:off x="327636" y="3717377"/>
            <a:ext cx="8613167"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lgn="just">
              <a:buAutoNum type="arabicPeriod"/>
            </a:pPr>
            <a:r>
              <a:rPr lang="en-US" sz="2400" b="1" i="1">
                <a:solidFill>
                  <a:schemeClr val="tx1"/>
                </a:solidFill>
              </a:rPr>
              <a:t>Số lớp electron của nguyên tử các nguyên tố trên.</a:t>
            </a:r>
          </a:p>
          <a:p>
            <a:pPr algn="just"/>
            <a:r>
              <a:rPr lang="en-US" sz="2400" b="1">
                <a:solidFill>
                  <a:srgbClr val="0000CC"/>
                </a:solidFill>
                <a:highlight>
                  <a:srgbClr val="FFFF00"/>
                </a:highlight>
              </a:rPr>
              <a:t>- H, He: có 1 lớp electron, nằm ở chu kì 1.</a:t>
            </a:r>
          </a:p>
          <a:p>
            <a:pPr algn="just"/>
            <a:r>
              <a:rPr lang="en-US" sz="2400" b="1">
                <a:solidFill>
                  <a:srgbClr val="0000CC"/>
                </a:solidFill>
                <a:highlight>
                  <a:srgbClr val="FFFF00"/>
                </a:highlight>
              </a:rPr>
              <a:t>- Li, Be, C, N: có 2 lớp electron nằm ở chu kì 2.</a:t>
            </a:r>
          </a:p>
          <a:p>
            <a:pPr algn="just"/>
            <a:r>
              <a:rPr lang="en-US" sz="2400" b="1" i="1">
                <a:solidFill>
                  <a:schemeClr val="tx1"/>
                </a:solidFill>
              </a:rPr>
              <a:t>2. So sánh số lớp electron của nguyên tử các nguyên tố trên với số thứ tự chu kì của nguyên tố đó.</a:t>
            </a:r>
          </a:p>
          <a:p>
            <a:pPr algn="just"/>
            <a:r>
              <a:rPr lang="en-US" sz="2400" b="1">
                <a:solidFill>
                  <a:srgbClr val="0000CC"/>
                </a:solidFill>
                <a:highlight>
                  <a:srgbClr val="FFFF00"/>
                </a:highlight>
              </a:rPr>
              <a:t>- Số lớp electron của nguyên tử các nguyên tố trùng với số thứ tự chu kì.</a:t>
            </a:r>
          </a:p>
        </p:txBody>
      </p:sp>
      <p:grpSp>
        <p:nvGrpSpPr>
          <p:cNvPr id="17" name="Group 56">
            <a:extLst>
              <a:ext uri="{FF2B5EF4-FFF2-40B4-BE49-F238E27FC236}">
                <a16:creationId xmlns:a16="http://schemas.microsoft.com/office/drawing/2014/main" id="{5584D547-1FF9-450A-8473-E8652DE7E293}"/>
              </a:ext>
            </a:extLst>
          </p:cNvPr>
          <p:cNvGrpSpPr/>
          <p:nvPr/>
        </p:nvGrpSpPr>
        <p:grpSpPr>
          <a:xfrm>
            <a:off x="714476" y="2011843"/>
            <a:ext cx="642320" cy="617388"/>
            <a:chOff x="2783298" y="643413"/>
            <a:chExt cx="642320" cy="617388"/>
          </a:xfrm>
        </p:grpSpPr>
        <p:sp>
          <p:nvSpPr>
            <p:cNvPr id="18" name="Oval 10">
              <a:extLst>
                <a:ext uri="{FF2B5EF4-FFF2-40B4-BE49-F238E27FC236}">
                  <a16:creationId xmlns:a16="http://schemas.microsoft.com/office/drawing/2014/main" id="{A15C98FF-E940-48D6-BDC6-4FF6349ED56A}"/>
                </a:ext>
              </a:extLst>
            </p:cNvPr>
            <p:cNvSpPr/>
            <p:nvPr/>
          </p:nvSpPr>
          <p:spPr>
            <a:xfrm>
              <a:off x="2783298" y="643413"/>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19" name="Oval 7">
              <a:extLst>
                <a:ext uri="{FF2B5EF4-FFF2-40B4-BE49-F238E27FC236}">
                  <a16:creationId xmlns:a16="http://schemas.microsoft.com/office/drawing/2014/main" id="{3210BC13-114A-4535-ADAF-18CCF7AB4813}"/>
                </a:ext>
              </a:extLst>
            </p:cNvPr>
            <p:cNvSpPr/>
            <p:nvPr/>
          </p:nvSpPr>
          <p:spPr>
            <a:xfrm>
              <a:off x="2941163" y="801278"/>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20" name="TextBox 8">
              <a:extLst>
                <a:ext uri="{FF2B5EF4-FFF2-40B4-BE49-F238E27FC236}">
                  <a16:creationId xmlns:a16="http://schemas.microsoft.com/office/drawing/2014/main" id="{61E730AF-C195-41F4-A634-F9B612CF1A3F}"/>
                </a:ext>
              </a:extLst>
            </p:cNvPr>
            <p:cNvSpPr txBox="1"/>
            <p:nvPr/>
          </p:nvSpPr>
          <p:spPr>
            <a:xfrm>
              <a:off x="2883441" y="767441"/>
              <a:ext cx="388248" cy="307777"/>
            </a:xfrm>
            <a:prstGeom prst="rect">
              <a:avLst/>
            </a:prstGeom>
            <a:noFill/>
          </p:spPr>
          <p:txBody>
            <a:bodyPr wrap="none" rtlCol="0" anchor="ctr">
              <a:spAutoFit/>
            </a:bodyPr>
            <a:lstStyle/>
            <a:p>
              <a:r>
                <a:rPr lang="en-US" sz="1400" b="1" dirty="0">
                  <a:solidFill>
                    <a:srgbClr val="FFFF00"/>
                  </a:solidFill>
                </a:rPr>
                <a:t>+1</a:t>
              </a:r>
              <a:endParaRPr lang="vi-VN" sz="1400" b="1" dirty="0">
                <a:solidFill>
                  <a:srgbClr val="FFFF00"/>
                </a:solidFill>
              </a:endParaRPr>
            </a:p>
          </p:txBody>
        </p:sp>
        <p:sp>
          <p:nvSpPr>
            <p:cNvPr id="21" name="Oval 12">
              <a:extLst>
                <a:ext uri="{FF2B5EF4-FFF2-40B4-BE49-F238E27FC236}">
                  <a16:creationId xmlns:a16="http://schemas.microsoft.com/office/drawing/2014/main" id="{225E0346-B3AD-4557-88EF-1FA54EE14D87}"/>
                </a:ext>
              </a:extLst>
            </p:cNvPr>
            <p:cNvSpPr/>
            <p:nvPr/>
          </p:nvSpPr>
          <p:spPr>
            <a:xfrm flipH="1" flipV="1">
              <a:off x="3317618" y="104893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22" name="Group 57">
            <a:extLst>
              <a:ext uri="{FF2B5EF4-FFF2-40B4-BE49-F238E27FC236}">
                <a16:creationId xmlns:a16="http://schemas.microsoft.com/office/drawing/2014/main" id="{4C73DC78-7E91-4754-9B70-BA7C3B82CDCE}"/>
              </a:ext>
            </a:extLst>
          </p:cNvPr>
          <p:cNvGrpSpPr/>
          <p:nvPr/>
        </p:nvGrpSpPr>
        <p:grpSpPr>
          <a:xfrm>
            <a:off x="1814627" y="2011843"/>
            <a:ext cx="642320" cy="617388"/>
            <a:chOff x="3935692" y="643413"/>
            <a:chExt cx="642320" cy="617388"/>
          </a:xfrm>
        </p:grpSpPr>
        <p:sp>
          <p:nvSpPr>
            <p:cNvPr id="23" name="Oval 13">
              <a:extLst>
                <a:ext uri="{FF2B5EF4-FFF2-40B4-BE49-F238E27FC236}">
                  <a16:creationId xmlns:a16="http://schemas.microsoft.com/office/drawing/2014/main" id="{DE237C48-106D-4B73-A961-F18B63D6734C}"/>
                </a:ext>
              </a:extLst>
            </p:cNvPr>
            <p:cNvSpPr/>
            <p:nvPr/>
          </p:nvSpPr>
          <p:spPr>
            <a:xfrm>
              <a:off x="3935692" y="643413"/>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24" name="Oval 14">
              <a:extLst>
                <a:ext uri="{FF2B5EF4-FFF2-40B4-BE49-F238E27FC236}">
                  <a16:creationId xmlns:a16="http://schemas.microsoft.com/office/drawing/2014/main" id="{C04B92B5-33F0-4D04-BCBA-7834364B9477}"/>
                </a:ext>
              </a:extLst>
            </p:cNvPr>
            <p:cNvSpPr/>
            <p:nvPr/>
          </p:nvSpPr>
          <p:spPr>
            <a:xfrm>
              <a:off x="4093557" y="801278"/>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25" name="TextBox 15">
              <a:extLst>
                <a:ext uri="{FF2B5EF4-FFF2-40B4-BE49-F238E27FC236}">
                  <a16:creationId xmlns:a16="http://schemas.microsoft.com/office/drawing/2014/main" id="{66F7AB68-18A3-4B8A-8BCE-C21A7B0C7BDF}"/>
                </a:ext>
              </a:extLst>
            </p:cNvPr>
            <p:cNvSpPr txBox="1"/>
            <p:nvPr/>
          </p:nvSpPr>
          <p:spPr>
            <a:xfrm>
              <a:off x="4052910" y="767441"/>
              <a:ext cx="388248" cy="307777"/>
            </a:xfrm>
            <a:prstGeom prst="rect">
              <a:avLst/>
            </a:prstGeom>
            <a:noFill/>
          </p:spPr>
          <p:txBody>
            <a:bodyPr wrap="none" rtlCol="0" anchor="ctr">
              <a:spAutoFit/>
            </a:bodyPr>
            <a:lstStyle/>
            <a:p>
              <a:r>
                <a:rPr lang="en-US" sz="1400" b="1" dirty="0">
                  <a:solidFill>
                    <a:srgbClr val="FFFF00"/>
                  </a:solidFill>
                </a:rPr>
                <a:t>+2</a:t>
              </a:r>
              <a:endParaRPr lang="vi-VN" sz="1400" b="1" dirty="0">
                <a:solidFill>
                  <a:srgbClr val="FFFF00"/>
                </a:solidFill>
              </a:endParaRPr>
            </a:p>
          </p:txBody>
        </p:sp>
        <p:sp>
          <p:nvSpPr>
            <p:cNvPr id="26" name="Oval 16">
              <a:extLst>
                <a:ext uri="{FF2B5EF4-FFF2-40B4-BE49-F238E27FC236}">
                  <a16:creationId xmlns:a16="http://schemas.microsoft.com/office/drawing/2014/main" id="{628593CD-C695-4578-AE00-25CF7C281CCE}"/>
                </a:ext>
              </a:extLst>
            </p:cNvPr>
            <p:cNvSpPr/>
            <p:nvPr/>
          </p:nvSpPr>
          <p:spPr>
            <a:xfrm flipH="1" flipV="1">
              <a:off x="4470012" y="104893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27" name="Oval 21">
              <a:extLst>
                <a:ext uri="{FF2B5EF4-FFF2-40B4-BE49-F238E27FC236}">
                  <a16:creationId xmlns:a16="http://schemas.microsoft.com/office/drawing/2014/main" id="{1016A48A-6998-4386-89F1-72B76A264DE2}"/>
                </a:ext>
              </a:extLst>
            </p:cNvPr>
            <p:cNvSpPr/>
            <p:nvPr/>
          </p:nvSpPr>
          <p:spPr>
            <a:xfrm flipH="1" flipV="1">
              <a:off x="3966988" y="69327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28" name="Group 58">
            <a:extLst>
              <a:ext uri="{FF2B5EF4-FFF2-40B4-BE49-F238E27FC236}">
                <a16:creationId xmlns:a16="http://schemas.microsoft.com/office/drawing/2014/main" id="{A85164E7-23DE-401D-B156-04CE30E0C997}"/>
              </a:ext>
            </a:extLst>
          </p:cNvPr>
          <p:cNvGrpSpPr/>
          <p:nvPr/>
        </p:nvGrpSpPr>
        <p:grpSpPr>
          <a:xfrm>
            <a:off x="2914778" y="1781130"/>
            <a:ext cx="1078814" cy="1078814"/>
            <a:chOff x="4902897" y="368617"/>
            <a:chExt cx="1078814" cy="1078814"/>
          </a:xfrm>
        </p:grpSpPr>
        <p:sp>
          <p:nvSpPr>
            <p:cNvPr id="29" name="Oval 22">
              <a:extLst>
                <a:ext uri="{FF2B5EF4-FFF2-40B4-BE49-F238E27FC236}">
                  <a16:creationId xmlns:a16="http://schemas.microsoft.com/office/drawing/2014/main" id="{BB94880B-4736-4316-B2D7-B2B78A362C3F}"/>
                </a:ext>
              </a:extLst>
            </p:cNvPr>
            <p:cNvSpPr/>
            <p:nvPr/>
          </p:nvSpPr>
          <p:spPr>
            <a:xfrm>
              <a:off x="5137436" y="609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0" name="Oval 23">
              <a:extLst>
                <a:ext uri="{FF2B5EF4-FFF2-40B4-BE49-F238E27FC236}">
                  <a16:creationId xmlns:a16="http://schemas.microsoft.com/office/drawing/2014/main" id="{BD5714AB-AEB6-4C78-A3C9-FB29B88AB814}"/>
                </a:ext>
              </a:extLst>
            </p:cNvPr>
            <p:cNvSpPr/>
            <p:nvPr/>
          </p:nvSpPr>
          <p:spPr>
            <a:xfrm>
              <a:off x="5295301" y="767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1" name="TextBox 24">
              <a:extLst>
                <a:ext uri="{FF2B5EF4-FFF2-40B4-BE49-F238E27FC236}">
                  <a16:creationId xmlns:a16="http://schemas.microsoft.com/office/drawing/2014/main" id="{39AE103D-91DF-47C3-822C-C3FB4936BF1F}"/>
                </a:ext>
              </a:extLst>
            </p:cNvPr>
            <p:cNvSpPr txBox="1"/>
            <p:nvPr/>
          </p:nvSpPr>
          <p:spPr>
            <a:xfrm>
              <a:off x="5237579" y="733604"/>
              <a:ext cx="388248" cy="307777"/>
            </a:xfrm>
            <a:prstGeom prst="rect">
              <a:avLst/>
            </a:prstGeom>
            <a:noFill/>
          </p:spPr>
          <p:txBody>
            <a:bodyPr wrap="none" rtlCol="0" anchor="ctr">
              <a:spAutoFit/>
            </a:bodyPr>
            <a:lstStyle/>
            <a:p>
              <a:r>
                <a:rPr lang="en-US" sz="1400" b="1" dirty="0">
                  <a:solidFill>
                    <a:srgbClr val="FFFF00"/>
                  </a:solidFill>
                </a:rPr>
                <a:t>+3</a:t>
              </a:r>
              <a:endParaRPr lang="vi-VN" sz="1400" b="1" dirty="0">
                <a:solidFill>
                  <a:srgbClr val="FFFF00"/>
                </a:solidFill>
              </a:endParaRPr>
            </a:p>
          </p:txBody>
        </p:sp>
        <p:sp>
          <p:nvSpPr>
            <p:cNvPr id="32" name="Oval 25">
              <a:extLst>
                <a:ext uri="{FF2B5EF4-FFF2-40B4-BE49-F238E27FC236}">
                  <a16:creationId xmlns:a16="http://schemas.microsoft.com/office/drawing/2014/main" id="{8634095A-7FA7-4FB8-BB2A-E2F626A98CF6}"/>
                </a:ext>
              </a:extLst>
            </p:cNvPr>
            <p:cNvSpPr/>
            <p:nvPr/>
          </p:nvSpPr>
          <p:spPr>
            <a:xfrm flipH="1" flipV="1">
              <a:off x="5671756" y="101509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3" name="Oval 26">
              <a:extLst>
                <a:ext uri="{FF2B5EF4-FFF2-40B4-BE49-F238E27FC236}">
                  <a16:creationId xmlns:a16="http://schemas.microsoft.com/office/drawing/2014/main" id="{1845B888-0FBB-4160-92AE-8E27A391AE82}"/>
                </a:ext>
              </a:extLst>
            </p:cNvPr>
            <p:cNvSpPr/>
            <p:nvPr/>
          </p:nvSpPr>
          <p:spPr>
            <a:xfrm>
              <a:off x="4902897" y="368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4" name="Oval 27">
              <a:extLst>
                <a:ext uri="{FF2B5EF4-FFF2-40B4-BE49-F238E27FC236}">
                  <a16:creationId xmlns:a16="http://schemas.microsoft.com/office/drawing/2014/main" id="{4E66E06F-DE4F-4B30-9FEB-20844149EDC8}"/>
                </a:ext>
              </a:extLst>
            </p:cNvPr>
            <p:cNvSpPr/>
            <p:nvPr/>
          </p:nvSpPr>
          <p:spPr>
            <a:xfrm flipH="1" flipV="1">
              <a:off x="5779560" y="47329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5" name="Oval 28">
              <a:extLst>
                <a:ext uri="{FF2B5EF4-FFF2-40B4-BE49-F238E27FC236}">
                  <a16:creationId xmlns:a16="http://schemas.microsoft.com/office/drawing/2014/main" id="{4AB9B977-1B73-47B4-8C47-747FC952D783}"/>
                </a:ext>
              </a:extLst>
            </p:cNvPr>
            <p:cNvSpPr/>
            <p:nvPr/>
          </p:nvSpPr>
          <p:spPr>
            <a:xfrm flipH="1" flipV="1">
              <a:off x="5218554" y="625604"/>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36" name="Group 59">
            <a:extLst>
              <a:ext uri="{FF2B5EF4-FFF2-40B4-BE49-F238E27FC236}">
                <a16:creationId xmlns:a16="http://schemas.microsoft.com/office/drawing/2014/main" id="{0E034394-23B6-4C63-96B0-5CA06676C3DE}"/>
              </a:ext>
            </a:extLst>
          </p:cNvPr>
          <p:cNvGrpSpPr/>
          <p:nvPr/>
        </p:nvGrpSpPr>
        <p:grpSpPr>
          <a:xfrm>
            <a:off x="4451423" y="1781130"/>
            <a:ext cx="1093248" cy="1078814"/>
            <a:chOff x="6661067" y="368617"/>
            <a:chExt cx="1093248" cy="1078814"/>
          </a:xfrm>
        </p:grpSpPr>
        <p:sp>
          <p:nvSpPr>
            <p:cNvPr id="37" name="Oval 29">
              <a:extLst>
                <a:ext uri="{FF2B5EF4-FFF2-40B4-BE49-F238E27FC236}">
                  <a16:creationId xmlns:a16="http://schemas.microsoft.com/office/drawing/2014/main" id="{89312CA3-B651-45E1-9279-25F01E7212C9}"/>
                </a:ext>
              </a:extLst>
            </p:cNvPr>
            <p:cNvSpPr/>
            <p:nvPr/>
          </p:nvSpPr>
          <p:spPr>
            <a:xfrm>
              <a:off x="6895606" y="609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8" name="Oval 30">
              <a:extLst>
                <a:ext uri="{FF2B5EF4-FFF2-40B4-BE49-F238E27FC236}">
                  <a16:creationId xmlns:a16="http://schemas.microsoft.com/office/drawing/2014/main" id="{EB7EB917-580A-44F8-AEC7-2AD14A7D0911}"/>
                </a:ext>
              </a:extLst>
            </p:cNvPr>
            <p:cNvSpPr/>
            <p:nvPr/>
          </p:nvSpPr>
          <p:spPr>
            <a:xfrm>
              <a:off x="7053471" y="767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9" name="TextBox 31">
              <a:extLst>
                <a:ext uri="{FF2B5EF4-FFF2-40B4-BE49-F238E27FC236}">
                  <a16:creationId xmlns:a16="http://schemas.microsoft.com/office/drawing/2014/main" id="{AC22AEE0-2A3D-45DF-8A11-0C0A24D751BC}"/>
                </a:ext>
              </a:extLst>
            </p:cNvPr>
            <p:cNvSpPr txBox="1"/>
            <p:nvPr/>
          </p:nvSpPr>
          <p:spPr>
            <a:xfrm>
              <a:off x="6995749" y="733604"/>
              <a:ext cx="388248" cy="307777"/>
            </a:xfrm>
            <a:prstGeom prst="rect">
              <a:avLst/>
            </a:prstGeom>
            <a:noFill/>
          </p:spPr>
          <p:txBody>
            <a:bodyPr wrap="none" rtlCol="0" anchor="ctr">
              <a:spAutoFit/>
            </a:bodyPr>
            <a:lstStyle/>
            <a:p>
              <a:r>
                <a:rPr lang="en-US" sz="1400" b="1" dirty="0">
                  <a:solidFill>
                    <a:srgbClr val="FFFF00"/>
                  </a:solidFill>
                </a:rPr>
                <a:t>+4</a:t>
              </a:r>
              <a:endParaRPr lang="vi-VN" sz="1400" b="1" dirty="0">
                <a:solidFill>
                  <a:srgbClr val="FFFF00"/>
                </a:solidFill>
              </a:endParaRPr>
            </a:p>
          </p:txBody>
        </p:sp>
        <p:sp>
          <p:nvSpPr>
            <p:cNvPr id="40" name="Oval 32">
              <a:extLst>
                <a:ext uri="{FF2B5EF4-FFF2-40B4-BE49-F238E27FC236}">
                  <a16:creationId xmlns:a16="http://schemas.microsoft.com/office/drawing/2014/main" id="{C96C86CC-B8E9-43D8-A15C-C93D1C2EED87}"/>
                </a:ext>
              </a:extLst>
            </p:cNvPr>
            <p:cNvSpPr/>
            <p:nvPr/>
          </p:nvSpPr>
          <p:spPr>
            <a:xfrm flipH="1" flipV="1">
              <a:off x="7301942" y="113836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1" name="Oval 33">
              <a:extLst>
                <a:ext uri="{FF2B5EF4-FFF2-40B4-BE49-F238E27FC236}">
                  <a16:creationId xmlns:a16="http://schemas.microsoft.com/office/drawing/2014/main" id="{6FB9562B-C7AB-4E39-B343-E3AA6ADBFECA}"/>
                </a:ext>
              </a:extLst>
            </p:cNvPr>
            <p:cNvSpPr/>
            <p:nvPr/>
          </p:nvSpPr>
          <p:spPr>
            <a:xfrm>
              <a:off x="6661067" y="368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42" name="Oval 34">
              <a:extLst>
                <a:ext uri="{FF2B5EF4-FFF2-40B4-BE49-F238E27FC236}">
                  <a16:creationId xmlns:a16="http://schemas.microsoft.com/office/drawing/2014/main" id="{408ED43D-052C-494A-9A52-4D3662342A1E}"/>
                </a:ext>
              </a:extLst>
            </p:cNvPr>
            <p:cNvSpPr/>
            <p:nvPr/>
          </p:nvSpPr>
          <p:spPr>
            <a:xfrm flipH="1" flipV="1">
              <a:off x="7646315" y="66020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3" name="Oval 35">
              <a:extLst>
                <a:ext uri="{FF2B5EF4-FFF2-40B4-BE49-F238E27FC236}">
                  <a16:creationId xmlns:a16="http://schemas.microsoft.com/office/drawing/2014/main" id="{53D14F59-35D9-40B2-8AA6-7C1FDD33E96D}"/>
                </a:ext>
              </a:extLst>
            </p:cNvPr>
            <p:cNvSpPr/>
            <p:nvPr/>
          </p:nvSpPr>
          <p:spPr>
            <a:xfrm flipH="1" flipV="1">
              <a:off x="6682440" y="113294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4" name="Oval 36">
              <a:extLst>
                <a:ext uri="{FF2B5EF4-FFF2-40B4-BE49-F238E27FC236}">
                  <a16:creationId xmlns:a16="http://schemas.microsoft.com/office/drawing/2014/main" id="{9EAFC9E0-374D-4D72-ACE0-CF3164112F4E}"/>
                </a:ext>
              </a:extLst>
            </p:cNvPr>
            <p:cNvSpPr/>
            <p:nvPr/>
          </p:nvSpPr>
          <p:spPr>
            <a:xfrm flipH="1" flipV="1">
              <a:off x="6984125" y="60620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45" name="Group 60">
            <a:extLst>
              <a:ext uri="{FF2B5EF4-FFF2-40B4-BE49-F238E27FC236}">
                <a16:creationId xmlns:a16="http://schemas.microsoft.com/office/drawing/2014/main" id="{49FDBE18-67E2-414B-BBE0-730ACEEF39E9}"/>
              </a:ext>
            </a:extLst>
          </p:cNvPr>
          <p:cNvGrpSpPr/>
          <p:nvPr/>
        </p:nvGrpSpPr>
        <p:grpSpPr>
          <a:xfrm>
            <a:off x="5988068" y="1781130"/>
            <a:ext cx="1078814" cy="1078814"/>
            <a:chOff x="8605069" y="422617"/>
            <a:chExt cx="1078814" cy="1078814"/>
          </a:xfrm>
        </p:grpSpPr>
        <p:sp>
          <p:nvSpPr>
            <p:cNvPr id="46" name="Oval 37">
              <a:extLst>
                <a:ext uri="{FF2B5EF4-FFF2-40B4-BE49-F238E27FC236}">
                  <a16:creationId xmlns:a16="http://schemas.microsoft.com/office/drawing/2014/main" id="{AD49B768-F1E0-4364-A28E-903926AB6B10}"/>
                </a:ext>
              </a:extLst>
            </p:cNvPr>
            <p:cNvSpPr/>
            <p:nvPr/>
          </p:nvSpPr>
          <p:spPr>
            <a:xfrm>
              <a:off x="8839608" y="663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47" name="Oval 38">
              <a:extLst>
                <a:ext uri="{FF2B5EF4-FFF2-40B4-BE49-F238E27FC236}">
                  <a16:creationId xmlns:a16="http://schemas.microsoft.com/office/drawing/2014/main" id="{0F610E80-3DB2-4691-9C0F-DE6B71353E28}"/>
                </a:ext>
              </a:extLst>
            </p:cNvPr>
            <p:cNvSpPr/>
            <p:nvPr/>
          </p:nvSpPr>
          <p:spPr>
            <a:xfrm>
              <a:off x="8997473" y="821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8" name="TextBox 39">
              <a:extLst>
                <a:ext uri="{FF2B5EF4-FFF2-40B4-BE49-F238E27FC236}">
                  <a16:creationId xmlns:a16="http://schemas.microsoft.com/office/drawing/2014/main" id="{C801582F-BB53-45BD-AABF-074B1FE1F296}"/>
                </a:ext>
              </a:extLst>
            </p:cNvPr>
            <p:cNvSpPr txBox="1"/>
            <p:nvPr/>
          </p:nvSpPr>
          <p:spPr>
            <a:xfrm>
              <a:off x="8939751" y="787604"/>
              <a:ext cx="388248" cy="307777"/>
            </a:xfrm>
            <a:prstGeom prst="rect">
              <a:avLst/>
            </a:prstGeom>
            <a:noFill/>
          </p:spPr>
          <p:txBody>
            <a:bodyPr wrap="none" rtlCol="0" anchor="ctr">
              <a:spAutoFit/>
            </a:bodyPr>
            <a:lstStyle/>
            <a:p>
              <a:r>
                <a:rPr lang="en-US" sz="1400" b="1">
                  <a:solidFill>
                    <a:srgbClr val="FFFF00"/>
                  </a:solidFill>
                </a:rPr>
                <a:t>+6</a:t>
              </a:r>
              <a:endParaRPr lang="vi-VN" sz="1400" b="1" dirty="0">
                <a:solidFill>
                  <a:srgbClr val="FFFF00"/>
                </a:solidFill>
              </a:endParaRPr>
            </a:p>
          </p:txBody>
        </p:sp>
        <p:sp>
          <p:nvSpPr>
            <p:cNvPr id="49" name="Oval 40">
              <a:extLst>
                <a:ext uri="{FF2B5EF4-FFF2-40B4-BE49-F238E27FC236}">
                  <a16:creationId xmlns:a16="http://schemas.microsoft.com/office/drawing/2014/main" id="{CAEFE783-FB5C-4D55-96CE-A0CBAA29002C}"/>
                </a:ext>
              </a:extLst>
            </p:cNvPr>
            <p:cNvSpPr/>
            <p:nvPr/>
          </p:nvSpPr>
          <p:spPr>
            <a:xfrm flipH="1" flipV="1">
              <a:off x="9373928" y="106909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0" name="Oval 41">
              <a:extLst>
                <a:ext uri="{FF2B5EF4-FFF2-40B4-BE49-F238E27FC236}">
                  <a16:creationId xmlns:a16="http://schemas.microsoft.com/office/drawing/2014/main" id="{DB9DCF50-0ACE-48C3-8BAB-20042CC8B4D4}"/>
                </a:ext>
              </a:extLst>
            </p:cNvPr>
            <p:cNvSpPr/>
            <p:nvPr/>
          </p:nvSpPr>
          <p:spPr>
            <a:xfrm>
              <a:off x="8605069" y="422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51" name="Oval 42">
              <a:extLst>
                <a:ext uri="{FF2B5EF4-FFF2-40B4-BE49-F238E27FC236}">
                  <a16:creationId xmlns:a16="http://schemas.microsoft.com/office/drawing/2014/main" id="{426D4E80-AD42-453D-A25E-B2147D133634}"/>
                </a:ext>
              </a:extLst>
            </p:cNvPr>
            <p:cNvSpPr/>
            <p:nvPr/>
          </p:nvSpPr>
          <p:spPr>
            <a:xfrm flipH="1" flipV="1">
              <a:off x="9413034" y="134265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2" name="Oval 43">
              <a:extLst>
                <a:ext uri="{FF2B5EF4-FFF2-40B4-BE49-F238E27FC236}">
                  <a16:creationId xmlns:a16="http://schemas.microsoft.com/office/drawing/2014/main" id="{F47D6380-3B23-4577-8892-9C9EA7074292}"/>
                </a:ext>
              </a:extLst>
            </p:cNvPr>
            <p:cNvSpPr/>
            <p:nvPr/>
          </p:nvSpPr>
          <p:spPr>
            <a:xfrm flipH="1" flipV="1">
              <a:off x="8758930" y="47329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3" name="Oval 44">
              <a:extLst>
                <a:ext uri="{FF2B5EF4-FFF2-40B4-BE49-F238E27FC236}">
                  <a16:creationId xmlns:a16="http://schemas.microsoft.com/office/drawing/2014/main" id="{08CB6984-93A4-4EB0-9FA1-5112EE5CBFC2}"/>
                </a:ext>
              </a:extLst>
            </p:cNvPr>
            <p:cNvSpPr/>
            <p:nvPr/>
          </p:nvSpPr>
          <p:spPr>
            <a:xfrm flipH="1" flipV="1">
              <a:off x="8805349" y="88922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4" name="Oval 45">
              <a:extLst>
                <a:ext uri="{FF2B5EF4-FFF2-40B4-BE49-F238E27FC236}">
                  <a16:creationId xmlns:a16="http://schemas.microsoft.com/office/drawing/2014/main" id="{A86D596B-F6DA-4E12-AE57-3D395E0F9778}"/>
                </a:ext>
              </a:extLst>
            </p:cNvPr>
            <p:cNvSpPr/>
            <p:nvPr/>
          </p:nvSpPr>
          <p:spPr>
            <a:xfrm flipH="1" flipV="1">
              <a:off x="9373928" y="45111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55" name="Group 61">
            <a:extLst>
              <a:ext uri="{FF2B5EF4-FFF2-40B4-BE49-F238E27FC236}">
                <a16:creationId xmlns:a16="http://schemas.microsoft.com/office/drawing/2014/main" id="{40A6A8A3-5683-4D37-802D-BB2468D020E0}"/>
              </a:ext>
            </a:extLst>
          </p:cNvPr>
          <p:cNvGrpSpPr/>
          <p:nvPr/>
        </p:nvGrpSpPr>
        <p:grpSpPr>
          <a:xfrm>
            <a:off x="7524711" y="1781134"/>
            <a:ext cx="1091280" cy="1117605"/>
            <a:chOff x="10385382" y="442780"/>
            <a:chExt cx="1091280" cy="1117605"/>
          </a:xfrm>
        </p:grpSpPr>
        <p:sp>
          <p:nvSpPr>
            <p:cNvPr id="56" name="Oval 46">
              <a:extLst>
                <a:ext uri="{FF2B5EF4-FFF2-40B4-BE49-F238E27FC236}">
                  <a16:creationId xmlns:a16="http://schemas.microsoft.com/office/drawing/2014/main" id="{D4FD0A8E-D28C-41F2-B664-F251DDC70EF8}"/>
                </a:ext>
              </a:extLst>
            </p:cNvPr>
            <p:cNvSpPr/>
            <p:nvPr/>
          </p:nvSpPr>
          <p:spPr>
            <a:xfrm>
              <a:off x="10619921" y="683739"/>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57" name="Oval 47">
              <a:extLst>
                <a:ext uri="{FF2B5EF4-FFF2-40B4-BE49-F238E27FC236}">
                  <a16:creationId xmlns:a16="http://schemas.microsoft.com/office/drawing/2014/main" id="{8E946B60-E61B-470F-93A4-2130A6BEF595}"/>
                </a:ext>
              </a:extLst>
            </p:cNvPr>
            <p:cNvSpPr/>
            <p:nvPr/>
          </p:nvSpPr>
          <p:spPr>
            <a:xfrm>
              <a:off x="10777786" y="841604"/>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8" name="TextBox 48">
              <a:extLst>
                <a:ext uri="{FF2B5EF4-FFF2-40B4-BE49-F238E27FC236}">
                  <a16:creationId xmlns:a16="http://schemas.microsoft.com/office/drawing/2014/main" id="{64D31D84-E3E6-4A9F-92FB-6CE308F64CE2}"/>
                </a:ext>
              </a:extLst>
            </p:cNvPr>
            <p:cNvSpPr txBox="1"/>
            <p:nvPr/>
          </p:nvSpPr>
          <p:spPr>
            <a:xfrm>
              <a:off x="10720064" y="807767"/>
              <a:ext cx="388248" cy="307777"/>
            </a:xfrm>
            <a:prstGeom prst="rect">
              <a:avLst/>
            </a:prstGeom>
            <a:noFill/>
          </p:spPr>
          <p:txBody>
            <a:bodyPr wrap="none" rtlCol="0" anchor="ctr">
              <a:spAutoFit/>
            </a:bodyPr>
            <a:lstStyle/>
            <a:p>
              <a:r>
                <a:rPr lang="en-US" sz="1400" b="1">
                  <a:solidFill>
                    <a:srgbClr val="FFFF00"/>
                  </a:solidFill>
                </a:rPr>
                <a:t>+7</a:t>
              </a:r>
              <a:endParaRPr lang="vi-VN" sz="1400" b="1" dirty="0">
                <a:solidFill>
                  <a:srgbClr val="FFFF00"/>
                </a:solidFill>
              </a:endParaRPr>
            </a:p>
          </p:txBody>
        </p:sp>
        <p:sp>
          <p:nvSpPr>
            <p:cNvPr id="59" name="Oval 49">
              <a:extLst>
                <a:ext uri="{FF2B5EF4-FFF2-40B4-BE49-F238E27FC236}">
                  <a16:creationId xmlns:a16="http://schemas.microsoft.com/office/drawing/2014/main" id="{6DE9008E-E879-4155-B9EA-CA033A03EC8A}"/>
                </a:ext>
              </a:extLst>
            </p:cNvPr>
            <p:cNvSpPr/>
            <p:nvPr/>
          </p:nvSpPr>
          <p:spPr>
            <a:xfrm flipH="1" flipV="1">
              <a:off x="11154241" y="1089262"/>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60" name="Oval 50">
              <a:extLst>
                <a:ext uri="{FF2B5EF4-FFF2-40B4-BE49-F238E27FC236}">
                  <a16:creationId xmlns:a16="http://schemas.microsoft.com/office/drawing/2014/main" id="{D8D25CC6-EAC5-4922-9D19-702B9F99EF4B}"/>
                </a:ext>
              </a:extLst>
            </p:cNvPr>
            <p:cNvSpPr/>
            <p:nvPr/>
          </p:nvSpPr>
          <p:spPr>
            <a:xfrm>
              <a:off x="10385382" y="442780"/>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61" name="Oval 51">
              <a:extLst>
                <a:ext uri="{FF2B5EF4-FFF2-40B4-BE49-F238E27FC236}">
                  <a16:creationId xmlns:a16="http://schemas.microsoft.com/office/drawing/2014/main" id="{0FA80D9B-DAD8-4B3A-BD06-4758A2FA72EB}"/>
                </a:ext>
              </a:extLst>
            </p:cNvPr>
            <p:cNvSpPr/>
            <p:nvPr/>
          </p:nvSpPr>
          <p:spPr>
            <a:xfrm flipH="1" flipV="1">
              <a:off x="11368662" y="111285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62" name="Oval 52">
              <a:extLst>
                <a:ext uri="{FF2B5EF4-FFF2-40B4-BE49-F238E27FC236}">
                  <a16:creationId xmlns:a16="http://schemas.microsoft.com/office/drawing/2014/main" id="{61D7D4AD-CBD7-44FA-AD7C-92CFDDDC4A7F}"/>
                </a:ext>
              </a:extLst>
            </p:cNvPr>
            <p:cNvSpPr/>
            <p:nvPr/>
          </p:nvSpPr>
          <p:spPr>
            <a:xfrm flipH="1" flipV="1">
              <a:off x="10539243" y="49345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63" name="Oval 53">
              <a:extLst>
                <a:ext uri="{FF2B5EF4-FFF2-40B4-BE49-F238E27FC236}">
                  <a16:creationId xmlns:a16="http://schemas.microsoft.com/office/drawing/2014/main" id="{63C217AB-1FA7-469C-AC35-0B0B97274E89}"/>
                </a:ext>
              </a:extLst>
            </p:cNvPr>
            <p:cNvSpPr/>
            <p:nvPr/>
          </p:nvSpPr>
          <p:spPr>
            <a:xfrm flipH="1" flipV="1">
              <a:off x="10585662" y="909384"/>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64" name="Oval 54">
              <a:extLst>
                <a:ext uri="{FF2B5EF4-FFF2-40B4-BE49-F238E27FC236}">
                  <a16:creationId xmlns:a16="http://schemas.microsoft.com/office/drawing/2014/main" id="{A023CF20-A8BB-470E-9F7A-1D293AC82221}"/>
                </a:ext>
              </a:extLst>
            </p:cNvPr>
            <p:cNvSpPr/>
            <p:nvPr/>
          </p:nvSpPr>
          <p:spPr>
            <a:xfrm flipH="1" flipV="1">
              <a:off x="11154241" y="47128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65" name="Oval 55">
              <a:extLst>
                <a:ext uri="{FF2B5EF4-FFF2-40B4-BE49-F238E27FC236}">
                  <a16:creationId xmlns:a16="http://schemas.microsoft.com/office/drawing/2014/main" id="{7ADCCFF8-CC34-40DA-B5B2-787D6EC38EF5}"/>
                </a:ext>
              </a:extLst>
            </p:cNvPr>
            <p:cNvSpPr/>
            <p:nvPr/>
          </p:nvSpPr>
          <p:spPr>
            <a:xfrm flipH="1" flipV="1">
              <a:off x="10816789" y="1452385"/>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sp>
        <p:nvSpPr>
          <p:cNvPr id="66" name="TextBox 64">
            <a:extLst>
              <a:ext uri="{FF2B5EF4-FFF2-40B4-BE49-F238E27FC236}">
                <a16:creationId xmlns:a16="http://schemas.microsoft.com/office/drawing/2014/main" id="{4FF994FD-18FC-4C46-95AB-33ED20848A41}"/>
              </a:ext>
            </a:extLst>
          </p:cNvPr>
          <p:cNvSpPr txBox="1"/>
          <p:nvPr/>
        </p:nvSpPr>
        <p:spPr>
          <a:xfrm>
            <a:off x="814619" y="3028890"/>
            <a:ext cx="370614"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dirty="0">
                <a:solidFill>
                  <a:srgbClr val="FF0000"/>
                </a:solidFill>
              </a:rPr>
              <a:t>H</a:t>
            </a:r>
            <a:endParaRPr lang="vi-VN" sz="2000" b="1" dirty="0">
              <a:solidFill>
                <a:srgbClr val="FF0000"/>
              </a:solidFill>
            </a:endParaRPr>
          </a:p>
        </p:txBody>
      </p:sp>
      <p:sp>
        <p:nvSpPr>
          <p:cNvPr id="67" name="TextBox 65">
            <a:extLst>
              <a:ext uri="{FF2B5EF4-FFF2-40B4-BE49-F238E27FC236}">
                <a16:creationId xmlns:a16="http://schemas.microsoft.com/office/drawing/2014/main" id="{CD896CD0-9A2F-402F-BC08-6266FCC0E559}"/>
              </a:ext>
            </a:extLst>
          </p:cNvPr>
          <p:cNvSpPr txBox="1"/>
          <p:nvPr/>
        </p:nvSpPr>
        <p:spPr>
          <a:xfrm>
            <a:off x="1849822" y="3028890"/>
            <a:ext cx="513282"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dirty="0">
                <a:solidFill>
                  <a:srgbClr val="FF0000"/>
                </a:solidFill>
              </a:rPr>
              <a:t>He</a:t>
            </a:r>
            <a:endParaRPr lang="vi-VN" sz="2000" b="1" dirty="0">
              <a:solidFill>
                <a:srgbClr val="FF0000"/>
              </a:solidFill>
            </a:endParaRPr>
          </a:p>
        </p:txBody>
      </p:sp>
      <p:sp>
        <p:nvSpPr>
          <p:cNvPr id="68" name="TextBox 66">
            <a:extLst>
              <a:ext uri="{FF2B5EF4-FFF2-40B4-BE49-F238E27FC236}">
                <a16:creationId xmlns:a16="http://schemas.microsoft.com/office/drawing/2014/main" id="{CEFA342C-421C-4A03-A93D-5D7C2CE50F9D}"/>
              </a:ext>
            </a:extLst>
          </p:cNvPr>
          <p:cNvSpPr txBox="1"/>
          <p:nvPr/>
        </p:nvSpPr>
        <p:spPr>
          <a:xfrm>
            <a:off x="3266395" y="3028890"/>
            <a:ext cx="412292"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dirty="0">
                <a:solidFill>
                  <a:srgbClr val="FF0000"/>
                </a:solidFill>
              </a:rPr>
              <a:t>Li</a:t>
            </a:r>
            <a:endParaRPr lang="vi-VN" sz="2000" b="1" dirty="0">
              <a:solidFill>
                <a:srgbClr val="FF0000"/>
              </a:solidFill>
            </a:endParaRPr>
          </a:p>
        </p:txBody>
      </p:sp>
      <p:sp>
        <p:nvSpPr>
          <p:cNvPr id="69" name="TextBox 67">
            <a:extLst>
              <a:ext uri="{FF2B5EF4-FFF2-40B4-BE49-F238E27FC236}">
                <a16:creationId xmlns:a16="http://schemas.microsoft.com/office/drawing/2014/main" id="{E53FC9BA-A6A7-4FA1-AD59-04B7BCA9F541}"/>
              </a:ext>
            </a:extLst>
          </p:cNvPr>
          <p:cNvSpPr txBox="1"/>
          <p:nvPr/>
        </p:nvSpPr>
        <p:spPr>
          <a:xfrm>
            <a:off x="4759593" y="3028890"/>
            <a:ext cx="513282"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dirty="0">
                <a:solidFill>
                  <a:srgbClr val="FF0000"/>
                </a:solidFill>
              </a:rPr>
              <a:t>Be</a:t>
            </a:r>
            <a:endParaRPr lang="vi-VN" sz="2000" b="1" dirty="0">
              <a:solidFill>
                <a:srgbClr val="FF0000"/>
              </a:solidFill>
            </a:endParaRPr>
          </a:p>
        </p:txBody>
      </p:sp>
      <p:sp>
        <p:nvSpPr>
          <p:cNvPr id="70" name="TextBox 68">
            <a:extLst>
              <a:ext uri="{FF2B5EF4-FFF2-40B4-BE49-F238E27FC236}">
                <a16:creationId xmlns:a16="http://schemas.microsoft.com/office/drawing/2014/main" id="{C2C6679C-C570-4565-8AF9-8528FC8FC4BC}"/>
              </a:ext>
            </a:extLst>
          </p:cNvPr>
          <p:cNvSpPr txBox="1"/>
          <p:nvPr/>
        </p:nvSpPr>
        <p:spPr>
          <a:xfrm>
            <a:off x="6312299" y="3028890"/>
            <a:ext cx="370614"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a:solidFill>
                  <a:srgbClr val="FF0000"/>
                </a:solidFill>
              </a:rPr>
              <a:t>C</a:t>
            </a:r>
            <a:endParaRPr lang="vi-VN" sz="2000" b="1" dirty="0">
              <a:solidFill>
                <a:srgbClr val="FF0000"/>
              </a:solidFill>
            </a:endParaRPr>
          </a:p>
        </p:txBody>
      </p:sp>
      <p:sp>
        <p:nvSpPr>
          <p:cNvPr id="71" name="TextBox 69">
            <a:extLst>
              <a:ext uri="{FF2B5EF4-FFF2-40B4-BE49-F238E27FC236}">
                <a16:creationId xmlns:a16="http://schemas.microsoft.com/office/drawing/2014/main" id="{809EF0EA-52AF-4820-AD8F-601E7F99CFB5}"/>
              </a:ext>
            </a:extLst>
          </p:cNvPr>
          <p:cNvSpPr txBox="1"/>
          <p:nvPr/>
        </p:nvSpPr>
        <p:spPr>
          <a:xfrm>
            <a:off x="7923214" y="3028890"/>
            <a:ext cx="370614"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a:solidFill>
                  <a:srgbClr val="FF0000"/>
                </a:solidFill>
              </a:rPr>
              <a:t>N</a:t>
            </a:r>
            <a:endParaRPr lang="vi-VN" sz="2000" b="1" dirty="0">
              <a:solidFill>
                <a:srgbClr val="FF0000"/>
              </a:solidFill>
            </a:endParaRPr>
          </a:p>
        </p:txBody>
      </p:sp>
      <p:sp>
        <p:nvSpPr>
          <p:cNvPr id="72" name="Oval 42">
            <a:extLst>
              <a:ext uri="{FF2B5EF4-FFF2-40B4-BE49-F238E27FC236}">
                <a16:creationId xmlns:a16="http://schemas.microsoft.com/office/drawing/2014/main" id="{E673B997-942E-4345-84CF-D91185128970}"/>
              </a:ext>
            </a:extLst>
          </p:cNvPr>
          <p:cNvSpPr/>
          <p:nvPr/>
        </p:nvSpPr>
        <p:spPr>
          <a:xfrm flipH="1" flipV="1">
            <a:off x="6059298" y="2597714"/>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3" name="Oval 42">
            <a:extLst>
              <a:ext uri="{FF2B5EF4-FFF2-40B4-BE49-F238E27FC236}">
                <a16:creationId xmlns:a16="http://schemas.microsoft.com/office/drawing/2014/main" id="{D4026C32-DCBA-4CEA-A154-5BB7D4491CBE}"/>
              </a:ext>
            </a:extLst>
          </p:cNvPr>
          <p:cNvSpPr/>
          <p:nvPr/>
        </p:nvSpPr>
        <p:spPr>
          <a:xfrm flipH="1" flipV="1">
            <a:off x="7487955" y="237505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Tree>
    <p:extLst>
      <p:ext uri="{BB962C8B-B14F-4D97-AF65-F5344CB8AC3E}">
        <p14:creationId xmlns:p14="http://schemas.microsoft.com/office/powerpoint/2010/main" val="119034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arn(inVertic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arn(inVertic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barn(inVertical)">
                                      <p:cBhvr>
                                        <p:cTn id="1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ộp Văn bản 23">
            <a:extLst>
              <a:ext uri="{FF2B5EF4-FFF2-40B4-BE49-F238E27FC236}">
                <a16:creationId xmlns:a16="http://schemas.microsoft.com/office/drawing/2014/main" id="{9B1CBA3E-90BA-4AF5-95A2-87AD5C9BA004}"/>
              </a:ext>
            </a:extLst>
          </p:cNvPr>
          <p:cNvSpPr txBox="1"/>
          <p:nvPr/>
        </p:nvSpPr>
        <p:spPr>
          <a:xfrm>
            <a:off x="1453688" y="82581"/>
            <a:ext cx="7531760"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n-US" sz="2400" b="1">
                <a:solidFill>
                  <a:schemeClr val="bg1"/>
                </a:solidFill>
              </a:rPr>
              <a:t>	Các nguyên tố như thế nào được xếp vào cùng một chu kì? Bảng tuần hoàn có bao nhiêu chu kì?</a:t>
            </a:r>
          </a:p>
        </p:txBody>
      </p:sp>
      <p:pic>
        <p:nvPicPr>
          <p:cNvPr id="26" name="Picture 5" descr="Screen Clipping">
            <a:extLst>
              <a:ext uri="{FF2B5EF4-FFF2-40B4-BE49-F238E27FC236}">
                <a16:creationId xmlns:a16="http://schemas.microsoft.com/office/drawing/2014/main" id="{BA4062AF-1DE1-42C0-9837-E5EC483D4B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4" y="85727"/>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Hình ảnh 24">
            <a:extLst>
              <a:ext uri="{FF2B5EF4-FFF2-40B4-BE49-F238E27FC236}">
                <a16:creationId xmlns:a16="http://schemas.microsoft.com/office/drawing/2014/main" id="{A467E2A9-DE0B-406D-ABCF-34682CC18D8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871201" y="-739994"/>
            <a:ext cx="5589378" cy="9217482"/>
          </a:xfrm>
          <a:prstGeom prst="rect">
            <a:avLst/>
          </a:prstGeom>
        </p:spPr>
      </p:pic>
    </p:spTree>
    <p:extLst>
      <p:ext uri="{BB962C8B-B14F-4D97-AF65-F5344CB8AC3E}">
        <p14:creationId xmlns:p14="http://schemas.microsoft.com/office/powerpoint/2010/main" val="398961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ộp Văn bản 23">
            <a:extLst>
              <a:ext uri="{FF2B5EF4-FFF2-40B4-BE49-F238E27FC236}">
                <a16:creationId xmlns:a16="http://schemas.microsoft.com/office/drawing/2014/main" id="{9B1CBA3E-90BA-4AF5-95A2-87AD5C9BA004}"/>
              </a:ext>
            </a:extLst>
          </p:cNvPr>
          <p:cNvSpPr txBox="1"/>
          <p:nvPr/>
        </p:nvSpPr>
        <p:spPr>
          <a:xfrm>
            <a:off x="1453688" y="82581"/>
            <a:ext cx="753176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2400" b="1">
                <a:solidFill>
                  <a:schemeClr val="tx2">
                    <a:lumMod val="50000"/>
                  </a:schemeClr>
                </a:solidFill>
              </a:rPr>
              <a:t>1. Các nguyên tố như thế nào được xếp vào cùng một chu kì? Bảng tuần hoàn có bao nhiêu chu kì?</a:t>
            </a:r>
          </a:p>
        </p:txBody>
      </p:sp>
      <p:pic>
        <p:nvPicPr>
          <p:cNvPr id="26" name="Picture 5" descr="Screen Clipping">
            <a:extLst>
              <a:ext uri="{FF2B5EF4-FFF2-40B4-BE49-F238E27FC236}">
                <a16:creationId xmlns:a16="http://schemas.microsoft.com/office/drawing/2014/main" id="{BA4062AF-1DE1-42C0-9837-E5EC483D4B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4" y="85727"/>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ộp Văn bản 5">
            <a:extLst>
              <a:ext uri="{FF2B5EF4-FFF2-40B4-BE49-F238E27FC236}">
                <a16:creationId xmlns:a16="http://schemas.microsoft.com/office/drawing/2014/main" id="{116D79CA-EC0D-476F-AA97-C72F94D80267}"/>
              </a:ext>
            </a:extLst>
          </p:cNvPr>
          <p:cNvSpPr txBox="1"/>
          <p:nvPr/>
        </p:nvSpPr>
        <p:spPr>
          <a:xfrm>
            <a:off x="437556" y="1087443"/>
            <a:ext cx="8706444" cy="23887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20000"/>
              </a:lnSpc>
              <a:spcAft>
                <a:spcPts val="800"/>
              </a:spcAft>
            </a:pPr>
            <a:r>
              <a:rPr lang="en-US" sz="2400" b="1">
                <a:latin typeface="Arial" panose="020B0604020202020204" pitchFamily="34" charset="0"/>
                <a:ea typeface="Calibri" panose="020F0502020204030204" pitchFamily="34" charset="0"/>
                <a:cs typeface="Arial" panose="020B0604020202020204" pitchFamily="34" charset="0"/>
              </a:rPr>
              <a:t>- Chu kì là dãy những nguyên tố mà nguyên tử của chúng có cùng số lớp electron được xếp theo chiều điện tích hạt nhân tăng dần.</a:t>
            </a:r>
          </a:p>
          <a:p>
            <a:pPr algn="just">
              <a:lnSpc>
                <a:spcPct val="107000"/>
              </a:lnSpc>
              <a:spcAft>
                <a:spcPts val="800"/>
              </a:spcAft>
            </a:pPr>
            <a:r>
              <a:rPr lang="en-US" sz="2400" b="1">
                <a:latin typeface="Arial" panose="020B0604020202020204" pitchFamily="34" charset="0"/>
                <a:ea typeface="Calibri" panose="020F0502020204030204" pitchFamily="34" charset="0"/>
                <a:cs typeface="Arial" panose="020B0604020202020204" pitchFamily="34" charset="0"/>
              </a:rPr>
              <a:t>- Bảng tuần hoàn gồm 7 chu kỳ được đánh số từ 1 đến 7. </a:t>
            </a:r>
          </a:p>
          <a:p>
            <a:pPr algn="just">
              <a:lnSpc>
                <a:spcPct val="107000"/>
              </a:lnSpc>
              <a:spcAft>
                <a:spcPts val="800"/>
              </a:spcAft>
            </a:pPr>
            <a:r>
              <a:rPr lang="en-US" sz="2400" b="1">
                <a:latin typeface="Arial" panose="020B0604020202020204" pitchFamily="34" charset="0"/>
                <a:ea typeface="Calibri" panose="020F0502020204030204" pitchFamily="34" charset="0"/>
                <a:cs typeface="Arial" panose="020B0604020202020204" pitchFamily="34" charset="0"/>
              </a:rPr>
              <a:t>- Mỗi chu kỳ là một hàng ngang.</a:t>
            </a:r>
          </a:p>
        </p:txBody>
      </p:sp>
      <p:sp>
        <p:nvSpPr>
          <p:cNvPr id="5" name="TextBox 17">
            <a:extLst>
              <a:ext uri="{FF2B5EF4-FFF2-40B4-BE49-F238E27FC236}">
                <a16:creationId xmlns:a16="http://schemas.microsoft.com/office/drawing/2014/main" id="{1585789A-B031-444A-B184-7215C5CAEFD7}"/>
              </a:ext>
            </a:extLst>
          </p:cNvPr>
          <p:cNvSpPr txBox="1"/>
          <p:nvPr/>
        </p:nvSpPr>
        <p:spPr>
          <a:xfrm>
            <a:off x="-127805" y="702723"/>
            <a:ext cx="861790" cy="769441"/>
          </a:xfrm>
          <a:prstGeom prst="rect">
            <a:avLst/>
          </a:prstGeom>
          <a:noFill/>
        </p:spPr>
        <p:txBody>
          <a:bodyPr wrap="square">
            <a:spAutoFit/>
          </a:bodyPr>
          <a:lstStyle/>
          <a:p>
            <a:r>
              <a:rPr lang="en-US" sz="4400" b="1" i="1">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en-US" sz="4400"/>
          </a:p>
        </p:txBody>
      </p:sp>
      <p:graphicFrame>
        <p:nvGraphicFramePr>
          <p:cNvPr id="3" name="Bảng 3">
            <a:extLst>
              <a:ext uri="{FF2B5EF4-FFF2-40B4-BE49-F238E27FC236}">
                <a16:creationId xmlns:a16="http://schemas.microsoft.com/office/drawing/2014/main" id="{69DD12BB-D51A-4B82-B06F-FBBFE77DEC5B}"/>
              </a:ext>
            </a:extLst>
          </p:cNvPr>
          <p:cNvGraphicFramePr>
            <a:graphicFrameLocks noGrp="1"/>
          </p:cNvGraphicFramePr>
          <p:nvPr>
            <p:extLst>
              <p:ext uri="{D42A27DB-BD31-4B8C-83A1-F6EECF244321}">
                <p14:modId xmlns:p14="http://schemas.microsoft.com/office/powerpoint/2010/main" val="610146563"/>
              </p:ext>
            </p:extLst>
          </p:nvPr>
        </p:nvGraphicFramePr>
        <p:xfrm>
          <a:off x="122367" y="3726994"/>
          <a:ext cx="8899273" cy="2926080"/>
        </p:xfrm>
        <a:graphic>
          <a:graphicData uri="http://schemas.openxmlformats.org/drawingml/2006/table">
            <a:tbl>
              <a:tblPr firstRow="1" bandRow="1">
                <a:tableStyleId>{5C22544A-7EE6-4342-B048-85BDC9FD1C3A}</a:tableStyleId>
              </a:tblPr>
              <a:tblGrid>
                <a:gridCol w="944336">
                  <a:extLst>
                    <a:ext uri="{9D8B030D-6E8A-4147-A177-3AD203B41FA5}">
                      <a16:colId xmlns:a16="http://schemas.microsoft.com/office/drawing/2014/main" val="3160283034"/>
                    </a:ext>
                  </a:extLst>
                </a:gridCol>
                <a:gridCol w="931459">
                  <a:extLst>
                    <a:ext uri="{9D8B030D-6E8A-4147-A177-3AD203B41FA5}">
                      <a16:colId xmlns:a16="http://schemas.microsoft.com/office/drawing/2014/main" val="1431511624"/>
                    </a:ext>
                  </a:extLst>
                </a:gridCol>
                <a:gridCol w="1090630">
                  <a:extLst>
                    <a:ext uri="{9D8B030D-6E8A-4147-A177-3AD203B41FA5}">
                      <a16:colId xmlns:a16="http://schemas.microsoft.com/office/drawing/2014/main" val="378916989"/>
                    </a:ext>
                  </a:extLst>
                </a:gridCol>
                <a:gridCol w="988808">
                  <a:extLst>
                    <a:ext uri="{9D8B030D-6E8A-4147-A177-3AD203B41FA5}">
                      <a16:colId xmlns:a16="http://schemas.microsoft.com/office/drawing/2014/main" val="2405109176"/>
                    </a:ext>
                  </a:extLst>
                </a:gridCol>
                <a:gridCol w="988808">
                  <a:extLst>
                    <a:ext uri="{9D8B030D-6E8A-4147-A177-3AD203B41FA5}">
                      <a16:colId xmlns:a16="http://schemas.microsoft.com/office/drawing/2014/main" val="1391984557"/>
                    </a:ext>
                  </a:extLst>
                </a:gridCol>
                <a:gridCol w="1116682">
                  <a:extLst>
                    <a:ext uri="{9D8B030D-6E8A-4147-A177-3AD203B41FA5}">
                      <a16:colId xmlns:a16="http://schemas.microsoft.com/office/drawing/2014/main" val="1121147150"/>
                    </a:ext>
                  </a:extLst>
                </a:gridCol>
                <a:gridCol w="860934">
                  <a:extLst>
                    <a:ext uri="{9D8B030D-6E8A-4147-A177-3AD203B41FA5}">
                      <a16:colId xmlns:a16="http://schemas.microsoft.com/office/drawing/2014/main" val="1950241378"/>
                    </a:ext>
                  </a:extLst>
                </a:gridCol>
                <a:gridCol w="988808">
                  <a:extLst>
                    <a:ext uri="{9D8B030D-6E8A-4147-A177-3AD203B41FA5}">
                      <a16:colId xmlns:a16="http://schemas.microsoft.com/office/drawing/2014/main" val="3443382852"/>
                    </a:ext>
                  </a:extLst>
                </a:gridCol>
                <a:gridCol w="988808">
                  <a:extLst>
                    <a:ext uri="{9D8B030D-6E8A-4147-A177-3AD203B41FA5}">
                      <a16:colId xmlns:a16="http://schemas.microsoft.com/office/drawing/2014/main" val="156726935"/>
                    </a:ext>
                  </a:extLst>
                </a:gridCol>
              </a:tblGrid>
              <a:tr h="0">
                <a:tc>
                  <a:txBody>
                    <a:bodyPr/>
                    <a:lstStyle/>
                    <a:p>
                      <a:pPr algn="ctr"/>
                      <a:r>
                        <a:rPr lang="en-US" b="1">
                          <a:solidFill>
                            <a:srgbClr val="7030A0"/>
                          </a:solidFill>
                        </a:rPr>
                        <a:t>Chu kì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a:solidFill>
                            <a:schemeClr val="tx1"/>
                          </a:solidFill>
                        </a:rPr>
                        <a:t>1</a:t>
                      </a:r>
                    </a:p>
                    <a:p>
                      <a:pPr algn="ctr"/>
                      <a:r>
                        <a:rPr lang="en-US">
                          <a:solidFill>
                            <a:schemeClr val="tx1"/>
                          </a:solidFill>
                        </a:rPr>
                        <a:t>H</a:t>
                      </a:r>
                    </a:p>
                    <a:p>
                      <a:pPr algn="ctr"/>
                      <a:r>
                        <a:rPr lang="en-US" sz="1200">
                          <a:solidFill>
                            <a:schemeClr val="tx1"/>
                          </a:solidFill>
                        </a:rPr>
                        <a:t>Hydrogen</a:t>
                      </a:r>
                    </a:p>
                    <a:p>
                      <a:pPr algn="ctr"/>
                      <a:r>
                        <a:rPr lang="en-US" sz="1400">
                          <a:solidFill>
                            <a:schemeClr val="tx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6">
                  <a:txBody>
                    <a:bodyPr/>
                    <a:lstStyle/>
                    <a:p>
                      <a:pPr algn="ctr"/>
                      <a:endParaRPr lang="en-US">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rPr>
                        <a:t>2</a:t>
                      </a:r>
                    </a:p>
                    <a:p>
                      <a:pPr algn="ctr"/>
                      <a:r>
                        <a:rPr lang="en-US">
                          <a:solidFill>
                            <a:schemeClr val="tx1"/>
                          </a:solidFill>
                        </a:rPr>
                        <a:t>He</a:t>
                      </a:r>
                    </a:p>
                    <a:p>
                      <a:pPr algn="ctr"/>
                      <a:r>
                        <a:rPr lang="en-US" sz="1200">
                          <a:solidFill>
                            <a:schemeClr val="tx1"/>
                          </a:solidFill>
                        </a:rPr>
                        <a:t>Helium</a:t>
                      </a:r>
                    </a:p>
                    <a:p>
                      <a:pPr algn="ctr"/>
                      <a:r>
                        <a:rPr lang="en-US" sz="1400">
                          <a:solidFill>
                            <a:schemeClr val="tx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0910109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7030A0"/>
                          </a:solidFill>
                        </a:rPr>
                        <a:t>Chu kì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7030A0"/>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1">
                          <a:solidFill>
                            <a:schemeClr val="tx1"/>
                          </a:solidFill>
                        </a:rPr>
                        <a:t>3</a:t>
                      </a:r>
                    </a:p>
                    <a:p>
                      <a:pPr algn="ctr"/>
                      <a:r>
                        <a:rPr lang="en-US" b="1">
                          <a:solidFill>
                            <a:schemeClr val="tx1"/>
                          </a:solidFill>
                        </a:rPr>
                        <a:t>Li</a:t>
                      </a:r>
                    </a:p>
                    <a:p>
                      <a:pPr algn="ctr"/>
                      <a:r>
                        <a:rPr lang="en-US" sz="1200" b="1">
                          <a:solidFill>
                            <a:schemeClr val="tx1"/>
                          </a:solidFill>
                        </a:rPr>
                        <a:t>Lithium</a:t>
                      </a:r>
                    </a:p>
                    <a:p>
                      <a:pPr algn="ctr"/>
                      <a:r>
                        <a:rPr lang="en-US" sz="1400" b="1">
                          <a:solidFill>
                            <a:schemeClr val="tx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n-lt"/>
                          <a:ea typeface="+mn-ea"/>
                          <a:cs typeface="+mn-cs"/>
                        </a:rPr>
                        <a:t>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Berylium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Boron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Carbon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Nitrogen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Oxygen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Fluorine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Neon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8177407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mn-lt"/>
                          <a:ea typeface="+mn-ea"/>
                          <a:cs typeface="+mn-cs"/>
                        </a:rPr>
                        <a:t>Chu kì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mn-lt"/>
                          <a:ea typeface="+mn-ea"/>
                          <a:cs typeface="+mn-cs"/>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Sodium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Magnesium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Aluminium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Silicon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Phosphorus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Sulfur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Cl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Chlorine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35,5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Argon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01711178"/>
                  </a:ext>
                </a:extLst>
              </a:tr>
            </a:tbl>
          </a:graphicData>
        </a:graphic>
      </p:graphicFrame>
    </p:spTree>
    <p:extLst>
      <p:ext uri="{BB962C8B-B14F-4D97-AF65-F5344CB8AC3E}">
        <p14:creationId xmlns:p14="http://schemas.microsoft.com/office/powerpoint/2010/main" val="21154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Hình ảnh 24">
            <a:extLst>
              <a:ext uri="{FF2B5EF4-FFF2-40B4-BE49-F238E27FC236}">
                <a16:creationId xmlns:a16="http://schemas.microsoft.com/office/drawing/2014/main" id="{A467E2A9-DE0B-406D-ABCF-34682CC18D88}"/>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63200" y="-1117365"/>
            <a:ext cx="6474750" cy="9086851"/>
          </a:xfrm>
          <a:prstGeom prst="rect">
            <a:avLst/>
          </a:prstGeom>
        </p:spPr>
      </p:pic>
    </p:spTree>
    <p:extLst>
      <p:ext uri="{BB962C8B-B14F-4D97-AF65-F5344CB8AC3E}">
        <p14:creationId xmlns:p14="http://schemas.microsoft.com/office/powerpoint/2010/main" val="152401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ắp xếp theo quy luật interactive worksheet">
            <a:extLst>
              <a:ext uri="{FF2B5EF4-FFF2-40B4-BE49-F238E27FC236}">
                <a16:creationId xmlns:a16="http://schemas.microsoft.com/office/drawing/2014/main" id="{C55C1867-8904-4B32-8F36-8C8E0CBDF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11348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E707F640-C6D2-4BED-9D68-6FC5682C78B8}"/>
              </a:ext>
            </a:extLst>
          </p:cNvPr>
          <p:cNvSpPr txBox="1"/>
          <p:nvPr/>
        </p:nvSpPr>
        <p:spPr>
          <a:xfrm>
            <a:off x="108861" y="29032"/>
            <a:ext cx="8991601"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a:t>Em hãy quan sát hình dưới đây và tìm ra quy luật sắp xếp và điền hình còn thiếu vào ô trống</a:t>
            </a:r>
          </a:p>
        </p:txBody>
      </p:sp>
      <p:pic>
        <p:nvPicPr>
          <p:cNvPr id="3" name="Hình ảnh 2">
            <a:extLst>
              <a:ext uri="{FF2B5EF4-FFF2-40B4-BE49-F238E27FC236}">
                <a16:creationId xmlns:a16="http://schemas.microsoft.com/office/drawing/2014/main" id="{B6D7EFDF-EE12-4EF8-982F-36F5AF7C3B6E}"/>
              </a:ext>
            </a:extLst>
          </p:cNvPr>
          <p:cNvPicPr>
            <a:picLocks noChangeAspect="1"/>
          </p:cNvPicPr>
          <p:nvPr/>
        </p:nvPicPr>
        <p:blipFill>
          <a:blip r:embed="rId4"/>
          <a:stretch>
            <a:fillRect/>
          </a:stretch>
        </p:blipFill>
        <p:spPr>
          <a:xfrm>
            <a:off x="7007152" y="4089400"/>
            <a:ext cx="917648" cy="609600"/>
          </a:xfrm>
          <a:prstGeom prst="rect">
            <a:avLst/>
          </a:prstGeom>
        </p:spPr>
      </p:pic>
      <p:pic>
        <p:nvPicPr>
          <p:cNvPr id="4" name="Hình ảnh 3">
            <a:extLst>
              <a:ext uri="{FF2B5EF4-FFF2-40B4-BE49-F238E27FC236}">
                <a16:creationId xmlns:a16="http://schemas.microsoft.com/office/drawing/2014/main" id="{F1371A7D-A956-4517-8D4A-5AFAA0EF75CF}"/>
              </a:ext>
            </a:extLst>
          </p:cNvPr>
          <p:cNvPicPr>
            <a:picLocks noChangeAspect="1"/>
          </p:cNvPicPr>
          <p:nvPr/>
        </p:nvPicPr>
        <p:blipFill>
          <a:blip r:embed="rId5"/>
          <a:stretch>
            <a:fillRect/>
          </a:stretch>
        </p:blipFill>
        <p:spPr>
          <a:xfrm>
            <a:off x="7038902" y="1242978"/>
            <a:ext cx="803348" cy="609600"/>
          </a:xfrm>
          <a:prstGeom prst="rect">
            <a:avLst/>
          </a:prstGeom>
        </p:spPr>
      </p:pic>
      <p:pic>
        <p:nvPicPr>
          <p:cNvPr id="5" name="Hình ảnh 4">
            <a:extLst>
              <a:ext uri="{FF2B5EF4-FFF2-40B4-BE49-F238E27FC236}">
                <a16:creationId xmlns:a16="http://schemas.microsoft.com/office/drawing/2014/main" id="{E664AC2D-42F9-46AB-8397-C6593523C8E7}"/>
              </a:ext>
            </a:extLst>
          </p:cNvPr>
          <p:cNvPicPr>
            <a:picLocks noChangeAspect="1"/>
          </p:cNvPicPr>
          <p:nvPr/>
        </p:nvPicPr>
        <p:blipFill>
          <a:blip r:embed="rId6"/>
          <a:stretch>
            <a:fillRect/>
          </a:stretch>
        </p:blipFill>
        <p:spPr>
          <a:xfrm>
            <a:off x="7007152" y="2159000"/>
            <a:ext cx="917648" cy="650484"/>
          </a:xfrm>
          <a:prstGeom prst="rect">
            <a:avLst/>
          </a:prstGeom>
        </p:spPr>
      </p:pic>
      <p:pic>
        <p:nvPicPr>
          <p:cNvPr id="7" name="Hình ảnh 6">
            <a:extLst>
              <a:ext uri="{FF2B5EF4-FFF2-40B4-BE49-F238E27FC236}">
                <a16:creationId xmlns:a16="http://schemas.microsoft.com/office/drawing/2014/main" id="{AE9BA896-BE47-450A-8AB2-40250BC9E3AF}"/>
              </a:ext>
            </a:extLst>
          </p:cNvPr>
          <p:cNvPicPr>
            <a:picLocks noChangeAspect="1"/>
          </p:cNvPicPr>
          <p:nvPr/>
        </p:nvPicPr>
        <p:blipFill>
          <a:blip r:embed="rId7"/>
          <a:stretch>
            <a:fillRect/>
          </a:stretch>
        </p:blipFill>
        <p:spPr>
          <a:xfrm>
            <a:off x="7115102" y="3107098"/>
            <a:ext cx="630306" cy="643437"/>
          </a:xfrm>
          <a:prstGeom prst="rect">
            <a:avLst/>
          </a:prstGeom>
        </p:spPr>
      </p:pic>
      <p:pic>
        <p:nvPicPr>
          <p:cNvPr id="8" name="Hình ảnh 7">
            <a:extLst>
              <a:ext uri="{FF2B5EF4-FFF2-40B4-BE49-F238E27FC236}">
                <a16:creationId xmlns:a16="http://schemas.microsoft.com/office/drawing/2014/main" id="{E494633A-4366-435E-821A-5E2F2E6B2A33}"/>
              </a:ext>
            </a:extLst>
          </p:cNvPr>
          <p:cNvPicPr>
            <a:picLocks noChangeAspect="1"/>
          </p:cNvPicPr>
          <p:nvPr/>
        </p:nvPicPr>
        <p:blipFill>
          <a:blip r:embed="rId8"/>
          <a:stretch>
            <a:fillRect/>
          </a:stretch>
        </p:blipFill>
        <p:spPr>
          <a:xfrm>
            <a:off x="7111588" y="4965701"/>
            <a:ext cx="683383" cy="700122"/>
          </a:xfrm>
          <a:prstGeom prst="rect">
            <a:avLst/>
          </a:prstGeom>
        </p:spPr>
      </p:pic>
    </p:spTree>
    <p:extLst>
      <p:ext uri="{BB962C8B-B14F-4D97-AF65-F5344CB8AC3E}">
        <p14:creationId xmlns:p14="http://schemas.microsoft.com/office/powerpoint/2010/main" val="5374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Screen Clipping">
            <a:extLst>
              <a:ext uri="{FF2B5EF4-FFF2-40B4-BE49-F238E27FC236}">
                <a16:creationId xmlns:a16="http://schemas.microsoft.com/office/drawing/2014/main" id="{BA4062AF-1DE1-42C0-9837-E5EC483D4B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4" y="85727"/>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ộp Văn bản 5">
            <a:extLst>
              <a:ext uri="{FF2B5EF4-FFF2-40B4-BE49-F238E27FC236}">
                <a16:creationId xmlns:a16="http://schemas.microsoft.com/office/drawing/2014/main" id="{116D79CA-EC0D-476F-AA97-C72F94D80267}"/>
              </a:ext>
            </a:extLst>
          </p:cNvPr>
          <p:cNvSpPr txBox="1"/>
          <p:nvPr/>
        </p:nvSpPr>
        <p:spPr>
          <a:xfrm>
            <a:off x="218778" y="892376"/>
            <a:ext cx="8706444" cy="58310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20000"/>
              </a:lnSpc>
              <a:spcAft>
                <a:spcPts val="800"/>
              </a:spcAft>
            </a:pPr>
            <a:r>
              <a:rPr lang="en-US" sz="2800" b="1">
                <a:solidFill>
                  <a:srgbClr val="FF0000"/>
                </a:solidFill>
                <a:latin typeface="Arial" panose="020B0604020202020204" pitchFamily="34" charset="0"/>
                <a:ea typeface="Calibri" panose="020F0502020204030204" pitchFamily="34" charset="0"/>
                <a:cs typeface="Arial" panose="020B0604020202020204" pitchFamily="34" charset="0"/>
              </a:rPr>
              <a:t>1. Quan sát H4.3 và cho biết tên, KHHH và điện tích hạt nhân của nguyên tử các nguyên tố xung quanh nguyên tố Carbon.</a:t>
            </a:r>
          </a:p>
          <a:p>
            <a:pPr algn="just">
              <a:lnSpc>
                <a:spcPct val="120000"/>
              </a:lnSpc>
              <a:spcAft>
                <a:spcPts val="800"/>
              </a:spcAft>
            </a:pPr>
            <a:endParaRPr lang="en-US" sz="2800" b="1">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800"/>
              </a:spcAft>
            </a:pPr>
            <a:endParaRPr lang="en-US" sz="2800" b="1">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800"/>
              </a:spcAft>
            </a:pPr>
            <a:endParaRPr lang="en-US" sz="2800" b="1">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800"/>
              </a:spcAft>
            </a:pPr>
            <a:r>
              <a:rPr lang="en-US" sz="2800" b="1">
                <a:solidFill>
                  <a:srgbClr val="FF0000"/>
                </a:solidFill>
                <a:latin typeface="Arial" panose="020B0604020202020204" pitchFamily="34" charset="0"/>
                <a:ea typeface="Calibri" panose="020F0502020204030204" pitchFamily="34" charset="0"/>
                <a:cs typeface="Arial" panose="020B0604020202020204" pitchFamily="34" charset="0"/>
              </a:rPr>
              <a:t>2. Hãy cho biết số lớp electron của nguyên tử các nguyên tố thuộc chu kỳ 3. Giải thích?</a:t>
            </a:r>
          </a:p>
          <a:p>
            <a:pPr algn="just">
              <a:lnSpc>
                <a:spcPct val="120000"/>
              </a:lnSpc>
              <a:spcAft>
                <a:spcPts val="800"/>
              </a:spcAft>
            </a:pPr>
            <a:endParaRPr lang="en-US" sz="2800" b="1">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800"/>
              </a:spcAft>
            </a:pPr>
            <a:endParaRPr lang="en-US" sz="2800" b="1">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Bảng 6">
            <a:extLst>
              <a:ext uri="{FF2B5EF4-FFF2-40B4-BE49-F238E27FC236}">
                <a16:creationId xmlns:a16="http://schemas.microsoft.com/office/drawing/2014/main" id="{9AB1DFF6-ED2E-4DA6-AB7D-46940F94B951}"/>
              </a:ext>
            </a:extLst>
          </p:cNvPr>
          <p:cNvGraphicFramePr>
            <a:graphicFrameLocks noGrp="1"/>
          </p:cNvGraphicFramePr>
          <p:nvPr>
            <p:extLst>
              <p:ext uri="{D42A27DB-BD31-4B8C-83A1-F6EECF244321}">
                <p14:modId xmlns:p14="http://schemas.microsoft.com/office/powerpoint/2010/main" val="3465602087"/>
              </p:ext>
            </p:extLst>
          </p:nvPr>
        </p:nvGraphicFramePr>
        <p:xfrm>
          <a:off x="308963" y="2456814"/>
          <a:ext cx="8526079" cy="1944372"/>
        </p:xfrm>
        <a:graphic>
          <a:graphicData uri="http://schemas.openxmlformats.org/drawingml/2006/table">
            <a:tbl>
              <a:tblPr firstRow="1" firstCol="1" bandRow="1">
                <a:tableStyleId>{5C22544A-7EE6-4342-B048-85BDC9FD1C3A}</a:tableStyleId>
              </a:tblPr>
              <a:tblGrid>
                <a:gridCol w="2842026">
                  <a:extLst>
                    <a:ext uri="{9D8B030D-6E8A-4147-A177-3AD203B41FA5}">
                      <a16:colId xmlns:a16="http://schemas.microsoft.com/office/drawing/2014/main" val="3998803708"/>
                    </a:ext>
                  </a:extLst>
                </a:gridCol>
                <a:gridCol w="2441668">
                  <a:extLst>
                    <a:ext uri="{9D8B030D-6E8A-4147-A177-3AD203B41FA5}">
                      <a16:colId xmlns:a16="http://schemas.microsoft.com/office/drawing/2014/main" val="3737713038"/>
                    </a:ext>
                  </a:extLst>
                </a:gridCol>
                <a:gridCol w="3242385">
                  <a:extLst>
                    <a:ext uri="{9D8B030D-6E8A-4147-A177-3AD203B41FA5}">
                      <a16:colId xmlns:a16="http://schemas.microsoft.com/office/drawing/2014/main" val="326293360"/>
                    </a:ext>
                  </a:extLst>
                </a:gridCol>
              </a:tblGrid>
              <a:tr h="486093">
                <a:tc>
                  <a:txBody>
                    <a:bodyPr/>
                    <a:lstStyle/>
                    <a:p>
                      <a:pPr algn="ctr">
                        <a:lnSpc>
                          <a:spcPct val="107000"/>
                        </a:lnSpc>
                        <a:spcAft>
                          <a:spcPts val="600"/>
                        </a:spcAft>
                      </a:pPr>
                      <a:r>
                        <a:rPr lang="en-US" sz="2400">
                          <a:effectLst/>
                        </a:rPr>
                        <a:t>Tên gọi</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2400">
                          <a:effectLst/>
                        </a:rPr>
                        <a:t>KHHH</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2400">
                          <a:effectLst/>
                        </a:rPr>
                        <a:t>Điện tích hạt nhân</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22866300"/>
                  </a:ext>
                </a:extLst>
              </a:tr>
              <a:tr h="486093">
                <a:tc>
                  <a:txBody>
                    <a:bodyPr/>
                    <a:lstStyle/>
                    <a:p>
                      <a:pPr algn="just">
                        <a:lnSpc>
                          <a:spcPct val="107000"/>
                        </a:lnSpc>
                        <a:spcAft>
                          <a:spcPts val="600"/>
                        </a:spcAft>
                      </a:pPr>
                      <a:r>
                        <a:rPr lang="en-US" sz="2400">
                          <a:effectLst/>
                        </a:rPr>
                        <a:t>Boron</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2400" b="1">
                          <a:effectLst/>
                        </a:rPr>
                        <a:t>B</a:t>
                      </a:r>
                      <a:endParaRPr lang="en-US"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2400" b="1">
                          <a:effectLst/>
                        </a:rPr>
                        <a:t>5</a:t>
                      </a:r>
                      <a:endParaRPr lang="en-US" sz="24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52663641"/>
                  </a:ext>
                </a:extLst>
              </a:tr>
              <a:tr h="486093">
                <a:tc>
                  <a:txBody>
                    <a:bodyPr/>
                    <a:lstStyle/>
                    <a:p>
                      <a:pPr algn="just">
                        <a:lnSpc>
                          <a:spcPct val="107000"/>
                        </a:lnSpc>
                        <a:spcAft>
                          <a:spcPts val="600"/>
                        </a:spcAft>
                      </a:pPr>
                      <a:r>
                        <a:rPr lang="vi-VN" sz="2400">
                          <a:effectLst/>
                        </a:rPr>
                        <a:t>Silicon</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600"/>
                        </a:spcAft>
                      </a:pPr>
                      <a:r>
                        <a:rPr lang="vi-VN" sz="2400" b="1">
                          <a:effectLst/>
                        </a:rPr>
                        <a:t>Si</a:t>
                      </a:r>
                      <a:endParaRPr lang="en-US"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2400" b="1">
                          <a:effectLst/>
                        </a:rPr>
                        <a:t>14</a:t>
                      </a:r>
                      <a:endParaRPr lang="en-US" sz="24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81609579"/>
                  </a:ext>
                </a:extLst>
              </a:tr>
              <a:tr h="486093">
                <a:tc>
                  <a:txBody>
                    <a:bodyPr/>
                    <a:lstStyle/>
                    <a:p>
                      <a:pPr algn="just">
                        <a:lnSpc>
                          <a:spcPct val="107000"/>
                        </a:lnSpc>
                        <a:spcAft>
                          <a:spcPts val="600"/>
                        </a:spcAft>
                      </a:pPr>
                      <a:r>
                        <a:rPr lang="en-US" sz="2400">
                          <a:effectLst/>
                        </a:rPr>
                        <a:t>N</a:t>
                      </a:r>
                      <a:r>
                        <a:rPr lang="vi-VN" sz="2400">
                          <a:effectLst/>
                        </a:rPr>
                        <a:t>itrogen</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600"/>
                        </a:spcAft>
                      </a:pPr>
                      <a:r>
                        <a:rPr lang="vi-VN" sz="2400" b="1">
                          <a:effectLst/>
                        </a:rPr>
                        <a:t>N</a:t>
                      </a:r>
                      <a:endParaRPr lang="en-US"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600"/>
                        </a:spcAft>
                      </a:pPr>
                      <a:r>
                        <a:rPr lang="vi-VN" sz="2400" b="1">
                          <a:effectLst/>
                        </a:rPr>
                        <a:t>7</a:t>
                      </a:r>
                      <a:endParaRPr lang="en-US" sz="24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97198339"/>
                  </a:ext>
                </a:extLst>
              </a:tr>
            </a:tbl>
          </a:graphicData>
        </a:graphic>
      </p:graphicFrame>
      <p:sp>
        <p:nvSpPr>
          <p:cNvPr id="13" name="Hộp Văn bản 12">
            <a:extLst>
              <a:ext uri="{FF2B5EF4-FFF2-40B4-BE49-F238E27FC236}">
                <a16:creationId xmlns:a16="http://schemas.microsoft.com/office/drawing/2014/main" id="{1CB2B936-B409-47AB-B218-7DE49D6C2CD3}"/>
              </a:ext>
            </a:extLst>
          </p:cNvPr>
          <p:cNvSpPr txBox="1"/>
          <p:nvPr/>
        </p:nvSpPr>
        <p:spPr>
          <a:xfrm>
            <a:off x="308959" y="5508557"/>
            <a:ext cx="852608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n-US" sz="2400" b="1">
                <a:ea typeface="Calibri" panose="020F0502020204030204" pitchFamily="34" charset="0"/>
                <a:cs typeface="Times New Roman" panose="02020603050405020304" pitchFamily="18" charset="0"/>
              </a:rPr>
              <a:t>Số lớp electron của nguyên tử các nguyên tố thuộc chu kì 3 là 3 vì số lớp electron của nguyên tử các nguyên tố bằng số thứ tự chu kì của các nguyên tố đó.</a:t>
            </a:r>
            <a:endParaRPr lang="en-US" sz="2400" b="1"/>
          </a:p>
        </p:txBody>
      </p:sp>
    </p:spTree>
    <p:extLst>
      <p:ext uri="{BB962C8B-B14F-4D97-AF65-F5344CB8AC3E}">
        <p14:creationId xmlns:p14="http://schemas.microsoft.com/office/powerpoint/2010/main" val="28213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 name="Hộp Văn bản 1">
            <a:extLst>
              <a:ext uri="{FF2B5EF4-FFF2-40B4-BE49-F238E27FC236}">
                <a16:creationId xmlns:a16="http://schemas.microsoft.com/office/drawing/2014/main" id="{566B80F9-1851-4FFF-B405-6A3726AC8D9A}"/>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sp>
        <p:nvSpPr>
          <p:cNvPr id="15" name="Hộp Văn bản 14">
            <a:extLst>
              <a:ext uri="{FF2B5EF4-FFF2-40B4-BE49-F238E27FC236}">
                <a16:creationId xmlns:a16="http://schemas.microsoft.com/office/drawing/2014/main" id="{DE672527-8D54-43EF-9A8A-3A0695CAAC3C}"/>
              </a:ext>
            </a:extLst>
          </p:cNvPr>
          <p:cNvSpPr txBox="1"/>
          <p:nvPr/>
        </p:nvSpPr>
        <p:spPr>
          <a:xfrm>
            <a:off x="112539" y="1971337"/>
            <a:ext cx="8864996"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b="1" i="1">
                <a:solidFill>
                  <a:schemeClr val="tx1"/>
                </a:solidFill>
              </a:rPr>
              <a:t>Vẽ mô hình nguyên tử của các nguyên tố: Li, Na, F, Cl. Cho biết:</a:t>
            </a:r>
          </a:p>
          <a:p>
            <a:pPr algn="just"/>
            <a:r>
              <a:rPr lang="en-US" sz="2400" b="1" i="1">
                <a:solidFill>
                  <a:schemeClr val="tx1"/>
                </a:solidFill>
              </a:rPr>
              <a:t>1. Nguyên tử nguyên tố nào có cùng số electron lớp ngoài cùng.</a:t>
            </a:r>
          </a:p>
          <a:p>
            <a:pPr algn="just"/>
            <a:r>
              <a:rPr lang="en-US" sz="2400" b="1" i="1">
                <a:solidFill>
                  <a:schemeClr val="tx1"/>
                </a:solidFill>
              </a:rPr>
              <a:t>2. So sánh số electron của nguyên tử các nguyên tố trên với số thứ tự nhóm của nguyên tố đó.</a:t>
            </a:r>
          </a:p>
        </p:txBody>
      </p:sp>
      <p:pic>
        <p:nvPicPr>
          <p:cNvPr id="16" name="Picture 5" descr="Screen Clipping">
            <a:extLst>
              <a:ext uri="{FF2B5EF4-FFF2-40B4-BE49-F238E27FC236}">
                <a16:creationId xmlns:a16="http://schemas.microsoft.com/office/drawing/2014/main" id="{11CDE9F7-BBF7-43F3-90E7-49BB062399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7582" y="1220449"/>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58">
            <a:extLst>
              <a:ext uri="{FF2B5EF4-FFF2-40B4-BE49-F238E27FC236}">
                <a16:creationId xmlns:a16="http://schemas.microsoft.com/office/drawing/2014/main" id="{A85164E7-23DE-401D-B156-04CE30E0C997}"/>
              </a:ext>
            </a:extLst>
          </p:cNvPr>
          <p:cNvGrpSpPr/>
          <p:nvPr/>
        </p:nvGrpSpPr>
        <p:grpSpPr>
          <a:xfrm>
            <a:off x="1361418" y="4646495"/>
            <a:ext cx="1078814" cy="1078814"/>
            <a:chOff x="4902897" y="368617"/>
            <a:chExt cx="1078814" cy="1078814"/>
          </a:xfrm>
        </p:grpSpPr>
        <p:sp>
          <p:nvSpPr>
            <p:cNvPr id="29" name="Oval 22">
              <a:extLst>
                <a:ext uri="{FF2B5EF4-FFF2-40B4-BE49-F238E27FC236}">
                  <a16:creationId xmlns:a16="http://schemas.microsoft.com/office/drawing/2014/main" id="{BB94880B-4736-4316-B2D7-B2B78A362C3F}"/>
                </a:ext>
              </a:extLst>
            </p:cNvPr>
            <p:cNvSpPr/>
            <p:nvPr/>
          </p:nvSpPr>
          <p:spPr>
            <a:xfrm>
              <a:off x="5137436" y="609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0" name="Oval 23">
              <a:extLst>
                <a:ext uri="{FF2B5EF4-FFF2-40B4-BE49-F238E27FC236}">
                  <a16:creationId xmlns:a16="http://schemas.microsoft.com/office/drawing/2014/main" id="{BD5714AB-AEB6-4C78-A3C9-FB29B88AB814}"/>
                </a:ext>
              </a:extLst>
            </p:cNvPr>
            <p:cNvSpPr/>
            <p:nvPr/>
          </p:nvSpPr>
          <p:spPr>
            <a:xfrm>
              <a:off x="5295301" y="767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1" name="TextBox 24">
              <a:extLst>
                <a:ext uri="{FF2B5EF4-FFF2-40B4-BE49-F238E27FC236}">
                  <a16:creationId xmlns:a16="http://schemas.microsoft.com/office/drawing/2014/main" id="{39AE103D-91DF-47C3-822C-C3FB4936BF1F}"/>
                </a:ext>
              </a:extLst>
            </p:cNvPr>
            <p:cNvSpPr txBox="1"/>
            <p:nvPr/>
          </p:nvSpPr>
          <p:spPr>
            <a:xfrm>
              <a:off x="5237579" y="761740"/>
              <a:ext cx="388248" cy="307777"/>
            </a:xfrm>
            <a:prstGeom prst="rect">
              <a:avLst/>
            </a:prstGeom>
            <a:noFill/>
          </p:spPr>
          <p:txBody>
            <a:bodyPr wrap="none" rtlCol="0" anchor="ctr">
              <a:spAutoFit/>
            </a:bodyPr>
            <a:lstStyle/>
            <a:p>
              <a:r>
                <a:rPr lang="en-US" sz="1400" b="1" dirty="0">
                  <a:solidFill>
                    <a:srgbClr val="FFFF00"/>
                  </a:solidFill>
                </a:rPr>
                <a:t>+3</a:t>
              </a:r>
              <a:endParaRPr lang="vi-VN" sz="1400" b="1" dirty="0">
                <a:solidFill>
                  <a:srgbClr val="FFFF00"/>
                </a:solidFill>
              </a:endParaRPr>
            </a:p>
          </p:txBody>
        </p:sp>
        <p:sp>
          <p:nvSpPr>
            <p:cNvPr id="32" name="Oval 25">
              <a:extLst>
                <a:ext uri="{FF2B5EF4-FFF2-40B4-BE49-F238E27FC236}">
                  <a16:creationId xmlns:a16="http://schemas.microsoft.com/office/drawing/2014/main" id="{8634095A-7FA7-4FB8-BB2A-E2F626A98CF6}"/>
                </a:ext>
              </a:extLst>
            </p:cNvPr>
            <p:cNvSpPr/>
            <p:nvPr/>
          </p:nvSpPr>
          <p:spPr>
            <a:xfrm flipH="1" flipV="1">
              <a:off x="5671756" y="101509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3" name="Oval 26">
              <a:extLst>
                <a:ext uri="{FF2B5EF4-FFF2-40B4-BE49-F238E27FC236}">
                  <a16:creationId xmlns:a16="http://schemas.microsoft.com/office/drawing/2014/main" id="{1845B888-0FBB-4160-92AE-8E27A391AE82}"/>
                </a:ext>
              </a:extLst>
            </p:cNvPr>
            <p:cNvSpPr/>
            <p:nvPr/>
          </p:nvSpPr>
          <p:spPr>
            <a:xfrm>
              <a:off x="4902897" y="368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4" name="Oval 27">
              <a:extLst>
                <a:ext uri="{FF2B5EF4-FFF2-40B4-BE49-F238E27FC236}">
                  <a16:creationId xmlns:a16="http://schemas.microsoft.com/office/drawing/2014/main" id="{4E66E06F-DE4F-4B30-9FEB-20844149EDC8}"/>
                </a:ext>
              </a:extLst>
            </p:cNvPr>
            <p:cNvSpPr/>
            <p:nvPr/>
          </p:nvSpPr>
          <p:spPr>
            <a:xfrm flipH="1" flipV="1">
              <a:off x="5779560" y="47329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5" name="Oval 28">
              <a:extLst>
                <a:ext uri="{FF2B5EF4-FFF2-40B4-BE49-F238E27FC236}">
                  <a16:creationId xmlns:a16="http://schemas.microsoft.com/office/drawing/2014/main" id="{4AB9B977-1B73-47B4-8C47-747FC952D783}"/>
                </a:ext>
              </a:extLst>
            </p:cNvPr>
            <p:cNvSpPr/>
            <p:nvPr/>
          </p:nvSpPr>
          <p:spPr>
            <a:xfrm flipH="1" flipV="1">
              <a:off x="5218554" y="625604"/>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sp>
        <p:nvSpPr>
          <p:cNvPr id="68" name="TextBox 66">
            <a:extLst>
              <a:ext uri="{FF2B5EF4-FFF2-40B4-BE49-F238E27FC236}">
                <a16:creationId xmlns:a16="http://schemas.microsoft.com/office/drawing/2014/main" id="{CEFA342C-421C-4A03-A93D-5D7C2CE50F9D}"/>
              </a:ext>
            </a:extLst>
          </p:cNvPr>
          <p:cNvSpPr txBox="1"/>
          <p:nvPr/>
        </p:nvSpPr>
        <p:spPr>
          <a:xfrm>
            <a:off x="1713035" y="6092142"/>
            <a:ext cx="412292"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dirty="0">
                <a:solidFill>
                  <a:srgbClr val="FF0000"/>
                </a:solidFill>
              </a:rPr>
              <a:t>Li</a:t>
            </a:r>
            <a:endParaRPr lang="vi-VN" sz="2000" b="1" dirty="0">
              <a:solidFill>
                <a:srgbClr val="FF0000"/>
              </a:solidFill>
            </a:endParaRPr>
          </a:p>
        </p:txBody>
      </p:sp>
      <p:sp>
        <p:nvSpPr>
          <p:cNvPr id="69" name="TextBox 67">
            <a:extLst>
              <a:ext uri="{FF2B5EF4-FFF2-40B4-BE49-F238E27FC236}">
                <a16:creationId xmlns:a16="http://schemas.microsoft.com/office/drawing/2014/main" id="{E53FC9BA-A6A7-4FA1-AD59-04B7BCA9F541}"/>
              </a:ext>
            </a:extLst>
          </p:cNvPr>
          <p:cNvSpPr txBox="1"/>
          <p:nvPr/>
        </p:nvSpPr>
        <p:spPr>
          <a:xfrm>
            <a:off x="3383093" y="6092142"/>
            <a:ext cx="513282"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a:solidFill>
                  <a:srgbClr val="FF0000"/>
                </a:solidFill>
              </a:rPr>
              <a:t>Na</a:t>
            </a:r>
            <a:endParaRPr lang="vi-VN" sz="2000" b="1" dirty="0">
              <a:solidFill>
                <a:srgbClr val="FF0000"/>
              </a:solidFill>
            </a:endParaRPr>
          </a:p>
        </p:txBody>
      </p:sp>
      <p:sp>
        <p:nvSpPr>
          <p:cNvPr id="70" name="TextBox 68">
            <a:extLst>
              <a:ext uri="{FF2B5EF4-FFF2-40B4-BE49-F238E27FC236}">
                <a16:creationId xmlns:a16="http://schemas.microsoft.com/office/drawing/2014/main" id="{C2C6679C-C570-4565-8AF9-8528FC8FC4BC}"/>
              </a:ext>
            </a:extLst>
          </p:cNvPr>
          <p:cNvSpPr txBox="1"/>
          <p:nvPr/>
        </p:nvSpPr>
        <p:spPr>
          <a:xfrm>
            <a:off x="5290365" y="6092142"/>
            <a:ext cx="341760"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a:solidFill>
                  <a:srgbClr val="FF0000"/>
                </a:solidFill>
              </a:rPr>
              <a:t>F</a:t>
            </a:r>
            <a:endParaRPr lang="vi-VN" sz="2000" b="1" dirty="0">
              <a:solidFill>
                <a:srgbClr val="FF0000"/>
              </a:solidFill>
            </a:endParaRPr>
          </a:p>
        </p:txBody>
      </p:sp>
      <p:sp>
        <p:nvSpPr>
          <p:cNvPr id="74" name="Hộp Văn bản 73">
            <a:extLst>
              <a:ext uri="{FF2B5EF4-FFF2-40B4-BE49-F238E27FC236}">
                <a16:creationId xmlns:a16="http://schemas.microsoft.com/office/drawing/2014/main" id="{9C5602AB-579A-4A8C-95C3-0225E3828DDC}"/>
              </a:ext>
            </a:extLst>
          </p:cNvPr>
          <p:cNvSpPr txBox="1"/>
          <p:nvPr/>
        </p:nvSpPr>
        <p:spPr>
          <a:xfrm>
            <a:off x="393897" y="1267563"/>
            <a:ext cx="1398140"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a:solidFill>
                  <a:schemeClr val="tx1"/>
                </a:solidFill>
              </a:rPr>
              <a:t>3. Nhóm</a:t>
            </a:r>
          </a:p>
        </p:txBody>
      </p:sp>
      <p:grpSp>
        <p:nvGrpSpPr>
          <p:cNvPr id="3" name="Nhóm 2">
            <a:extLst>
              <a:ext uri="{FF2B5EF4-FFF2-40B4-BE49-F238E27FC236}">
                <a16:creationId xmlns:a16="http://schemas.microsoft.com/office/drawing/2014/main" id="{9AFD4946-4D72-42BC-B547-E29111CBDA8D}"/>
              </a:ext>
            </a:extLst>
          </p:cNvPr>
          <p:cNvGrpSpPr/>
          <p:nvPr/>
        </p:nvGrpSpPr>
        <p:grpSpPr>
          <a:xfrm>
            <a:off x="2932419" y="4420847"/>
            <a:ext cx="1456235" cy="1500776"/>
            <a:chOff x="2701555" y="4420847"/>
            <a:chExt cx="1456235" cy="1500776"/>
          </a:xfrm>
        </p:grpSpPr>
        <p:grpSp>
          <p:nvGrpSpPr>
            <p:cNvPr id="36" name="Group 59">
              <a:extLst>
                <a:ext uri="{FF2B5EF4-FFF2-40B4-BE49-F238E27FC236}">
                  <a16:creationId xmlns:a16="http://schemas.microsoft.com/office/drawing/2014/main" id="{0E034394-23B6-4C63-96B0-5CA06676C3DE}"/>
                </a:ext>
              </a:extLst>
            </p:cNvPr>
            <p:cNvGrpSpPr/>
            <p:nvPr/>
          </p:nvGrpSpPr>
          <p:grpSpPr>
            <a:xfrm>
              <a:off x="2701555" y="4465388"/>
              <a:ext cx="1456235" cy="1456235"/>
              <a:chOff x="6464559" y="187510"/>
              <a:chExt cx="1456235" cy="1456235"/>
            </a:xfrm>
          </p:grpSpPr>
          <p:sp>
            <p:nvSpPr>
              <p:cNvPr id="37" name="Oval 29">
                <a:extLst>
                  <a:ext uri="{FF2B5EF4-FFF2-40B4-BE49-F238E27FC236}">
                    <a16:creationId xmlns:a16="http://schemas.microsoft.com/office/drawing/2014/main" id="{89312CA3-B651-45E1-9279-25F01E7212C9}"/>
                  </a:ext>
                </a:extLst>
              </p:cNvPr>
              <p:cNvSpPr/>
              <p:nvPr/>
            </p:nvSpPr>
            <p:spPr>
              <a:xfrm>
                <a:off x="6895606" y="609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8" name="Oval 30">
                <a:extLst>
                  <a:ext uri="{FF2B5EF4-FFF2-40B4-BE49-F238E27FC236}">
                    <a16:creationId xmlns:a16="http://schemas.microsoft.com/office/drawing/2014/main" id="{EB7EB917-580A-44F8-AEC7-2AD14A7D0911}"/>
                  </a:ext>
                </a:extLst>
              </p:cNvPr>
              <p:cNvSpPr/>
              <p:nvPr/>
            </p:nvSpPr>
            <p:spPr>
              <a:xfrm>
                <a:off x="7053471" y="767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9" name="TextBox 31">
                <a:extLst>
                  <a:ext uri="{FF2B5EF4-FFF2-40B4-BE49-F238E27FC236}">
                    <a16:creationId xmlns:a16="http://schemas.microsoft.com/office/drawing/2014/main" id="{AC22AEE0-2A3D-45DF-8A11-0C0A24D751BC}"/>
                  </a:ext>
                </a:extLst>
              </p:cNvPr>
              <p:cNvSpPr txBox="1"/>
              <p:nvPr/>
            </p:nvSpPr>
            <p:spPr>
              <a:xfrm>
                <a:off x="6953545" y="777129"/>
                <a:ext cx="444352" cy="276999"/>
              </a:xfrm>
              <a:prstGeom prst="rect">
                <a:avLst/>
              </a:prstGeom>
              <a:noFill/>
            </p:spPr>
            <p:txBody>
              <a:bodyPr wrap="none" rtlCol="0" anchor="ctr">
                <a:spAutoFit/>
              </a:bodyPr>
              <a:lstStyle/>
              <a:p>
                <a:r>
                  <a:rPr lang="en-US" sz="1200" b="1">
                    <a:solidFill>
                      <a:srgbClr val="FFFF00"/>
                    </a:solidFill>
                  </a:rPr>
                  <a:t>+11</a:t>
                </a:r>
                <a:endParaRPr lang="vi-VN" sz="1200" b="1" dirty="0">
                  <a:solidFill>
                    <a:srgbClr val="FFFF00"/>
                  </a:solidFill>
                </a:endParaRPr>
              </a:p>
            </p:txBody>
          </p:sp>
          <p:sp>
            <p:nvSpPr>
              <p:cNvPr id="40" name="Oval 32">
                <a:extLst>
                  <a:ext uri="{FF2B5EF4-FFF2-40B4-BE49-F238E27FC236}">
                    <a16:creationId xmlns:a16="http://schemas.microsoft.com/office/drawing/2014/main" id="{C96C86CC-B8E9-43D8-A15C-C93D1C2EED87}"/>
                  </a:ext>
                </a:extLst>
              </p:cNvPr>
              <p:cNvSpPr/>
              <p:nvPr/>
            </p:nvSpPr>
            <p:spPr>
              <a:xfrm flipH="1" flipV="1">
                <a:off x="7301942" y="113836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1" name="Oval 33">
                <a:extLst>
                  <a:ext uri="{FF2B5EF4-FFF2-40B4-BE49-F238E27FC236}">
                    <a16:creationId xmlns:a16="http://schemas.microsoft.com/office/drawing/2014/main" id="{6FB9562B-C7AB-4E39-B343-E3AA6ADBFECA}"/>
                  </a:ext>
                </a:extLst>
              </p:cNvPr>
              <p:cNvSpPr/>
              <p:nvPr/>
            </p:nvSpPr>
            <p:spPr>
              <a:xfrm>
                <a:off x="6661067" y="368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42" name="Oval 34">
                <a:extLst>
                  <a:ext uri="{FF2B5EF4-FFF2-40B4-BE49-F238E27FC236}">
                    <a16:creationId xmlns:a16="http://schemas.microsoft.com/office/drawing/2014/main" id="{408ED43D-052C-494A-9A52-4D3662342A1E}"/>
                  </a:ext>
                </a:extLst>
              </p:cNvPr>
              <p:cNvSpPr/>
              <p:nvPr/>
            </p:nvSpPr>
            <p:spPr>
              <a:xfrm flipH="1" flipV="1">
                <a:off x="7666140" y="76174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3" name="Oval 35">
                <a:extLst>
                  <a:ext uri="{FF2B5EF4-FFF2-40B4-BE49-F238E27FC236}">
                    <a16:creationId xmlns:a16="http://schemas.microsoft.com/office/drawing/2014/main" id="{53D14F59-35D9-40B2-8AA6-7C1FDD33E96D}"/>
                  </a:ext>
                </a:extLst>
              </p:cNvPr>
              <p:cNvSpPr/>
              <p:nvPr/>
            </p:nvSpPr>
            <p:spPr>
              <a:xfrm flipH="1" flipV="1">
                <a:off x="6726956" y="122196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4" name="Oval 36">
                <a:extLst>
                  <a:ext uri="{FF2B5EF4-FFF2-40B4-BE49-F238E27FC236}">
                    <a16:creationId xmlns:a16="http://schemas.microsoft.com/office/drawing/2014/main" id="{9EAFC9E0-374D-4D72-ACE0-CF3164112F4E}"/>
                  </a:ext>
                </a:extLst>
              </p:cNvPr>
              <p:cNvSpPr/>
              <p:nvPr/>
            </p:nvSpPr>
            <p:spPr>
              <a:xfrm flipH="1" flipV="1">
                <a:off x="6984125" y="60620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2" name="Oval 33">
                <a:extLst>
                  <a:ext uri="{FF2B5EF4-FFF2-40B4-BE49-F238E27FC236}">
                    <a16:creationId xmlns:a16="http://schemas.microsoft.com/office/drawing/2014/main" id="{FD291CD9-2A61-4D8C-9CFD-12710EA1B7B2}"/>
                  </a:ext>
                </a:extLst>
              </p:cNvPr>
              <p:cNvSpPr/>
              <p:nvPr/>
            </p:nvSpPr>
            <p:spPr>
              <a:xfrm>
                <a:off x="6464559" y="187510"/>
                <a:ext cx="1456235" cy="1456235"/>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grpSp>
        <p:sp>
          <p:nvSpPr>
            <p:cNvPr id="75" name="Oval 35">
              <a:extLst>
                <a:ext uri="{FF2B5EF4-FFF2-40B4-BE49-F238E27FC236}">
                  <a16:creationId xmlns:a16="http://schemas.microsoft.com/office/drawing/2014/main" id="{8FA5F583-610F-4DBC-B3D8-56434B692D4C}"/>
                </a:ext>
              </a:extLst>
            </p:cNvPr>
            <p:cNvSpPr/>
            <p:nvPr/>
          </p:nvSpPr>
          <p:spPr>
            <a:xfrm flipH="1" flipV="1">
              <a:off x="2832636" y="516709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6" name="Oval 35">
              <a:extLst>
                <a:ext uri="{FF2B5EF4-FFF2-40B4-BE49-F238E27FC236}">
                  <a16:creationId xmlns:a16="http://schemas.microsoft.com/office/drawing/2014/main" id="{8F22C8B8-2E9A-4A5F-8B84-48863BA8A1D4}"/>
                </a:ext>
              </a:extLst>
            </p:cNvPr>
            <p:cNvSpPr/>
            <p:nvPr/>
          </p:nvSpPr>
          <p:spPr>
            <a:xfrm flipH="1" flipV="1">
              <a:off x="2937889" y="483007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7" name="Oval 35">
              <a:extLst>
                <a:ext uri="{FF2B5EF4-FFF2-40B4-BE49-F238E27FC236}">
                  <a16:creationId xmlns:a16="http://schemas.microsoft.com/office/drawing/2014/main" id="{9857A904-DEFE-43A6-B658-A0428FC258B7}"/>
                </a:ext>
              </a:extLst>
            </p:cNvPr>
            <p:cNvSpPr/>
            <p:nvPr/>
          </p:nvSpPr>
          <p:spPr>
            <a:xfrm flipH="1" flipV="1">
              <a:off x="3244334" y="461863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8" name="Oval 35">
              <a:extLst>
                <a:ext uri="{FF2B5EF4-FFF2-40B4-BE49-F238E27FC236}">
                  <a16:creationId xmlns:a16="http://schemas.microsoft.com/office/drawing/2014/main" id="{23D59A68-DEEB-4ADD-ADEA-CE9839794239}"/>
                </a:ext>
              </a:extLst>
            </p:cNvPr>
            <p:cNvSpPr/>
            <p:nvPr/>
          </p:nvSpPr>
          <p:spPr>
            <a:xfrm flipH="1" flipV="1">
              <a:off x="3694296" y="469753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9" name="Oval 35">
              <a:extLst>
                <a:ext uri="{FF2B5EF4-FFF2-40B4-BE49-F238E27FC236}">
                  <a16:creationId xmlns:a16="http://schemas.microsoft.com/office/drawing/2014/main" id="{D7335D1E-08B2-4E96-90CF-EA93D3243ACB}"/>
                </a:ext>
              </a:extLst>
            </p:cNvPr>
            <p:cNvSpPr/>
            <p:nvPr/>
          </p:nvSpPr>
          <p:spPr>
            <a:xfrm flipH="1" flipV="1">
              <a:off x="3832036" y="5450842"/>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0" name="Oval 35">
              <a:extLst>
                <a:ext uri="{FF2B5EF4-FFF2-40B4-BE49-F238E27FC236}">
                  <a16:creationId xmlns:a16="http://schemas.microsoft.com/office/drawing/2014/main" id="{74B55025-05F1-4050-8D39-BAEB9943ACC3}"/>
                </a:ext>
              </a:extLst>
            </p:cNvPr>
            <p:cNvSpPr/>
            <p:nvPr/>
          </p:nvSpPr>
          <p:spPr>
            <a:xfrm flipH="1" flipV="1">
              <a:off x="3408874" y="565610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1" name="Oval 35">
              <a:extLst>
                <a:ext uri="{FF2B5EF4-FFF2-40B4-BE49-F238E27FC236}">
                  <a16:creationId xmlns:a16="http://schemas.microsoft.com/office/drawing/2014/main" id="{FD279590-4E01-4908-BF98-2E849F6BE09C}"/>
                </a:ext>
              </a:extLst>
            </p:cNvPr>
            <p:cNvSpPr/>
            <p:nvPr/>
          </p:nvSpPr>
          <p:spPr>
            <a:xfrm flipH="1" flipV="1">
              <a:off x="3516874" y="442084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5" name="Nhóm 4">
            <a:extLst>
              <a:ext uri="{FF2B5EF4-FFF2-40B4-BE49-F238E27FC236}">
                <a16:creationId xmlns:a16="http://schemas.microsoft.com/office/drawing/2014/main" id="{6665B6A3-6914-4FE0-BE29-2ADD4950F073}"/>
              </a:ext>
            </a:extLst>
          </p:cNvPr>
          <p:cNvGrpSpPr/>
          <p:nvPr/>
        </p:nvGrpSpPr>
        <p:grpSpPr>
          <a:xfrm>
            <a:off x="4880833" y="4635841"/>
            <a:ext cx="1169892" cy="1128263"/>
            <a:chOff x="4403863" y="4636114"/>
            <a:chExt cx="1169892" cy="1128263"/>
          </a:xfrm>
        </p:grpSpPr>
        <p:grpSp>
          <p:nvGrpSpPr>
            <p:cNvPr id="45" name="Group 60">
              <a:extLst>
                <a:ext uri="{FF2B5EF4-FFF2-40B4-BE49-F238E27FC236}">
                  <a16:creationId xmlns:a16="http://schemas.microsoft.com/office/drawing/2014/main" id="{49FDBE18-67E2-414B-BBE0-730ACEEF39E9}"/>
                </a:ext>
              </a:extLst>
            </p:cNvPr>
            <p:cNvGrpSpPr/>
            <p:nvPr/>
          </p:nvGrpSpPr>
          <p:grpSpPr>
            <a:xfrm>
              <a:off x="4434708" y="4636114"/>
              <a:ext cx="1078814" cy="1089195"/>
              <a:chOff x="8605069" y="412236"/>
              <a:chExt cx="1078814" cy="1089195"/>
            </a:xfrm>
          </p:grpSpPr>
          <p:sp>
            <p:nvSpPr>
              <p:cNvPr id="46" name="Oval 37">
                <a:extLst>
                  <a:ext uri="{FF2B5EF4-FFF2-40B4-BE49-F238E27FC236}">
                    <a16:creationId xmlns:a16="http://schemas.microsoft.com/office/drawing/2014/main" id="{AD49B768-F1E0-4364-A28E-903926AB6B10}"/>
                  </a:ext>
                </a:extLst>
              </p:cNvPr>
              <p:cNvSpPr/>
              <p:nvPr/>
            </p:nvSpPr>
            <p:spPr>
              <a:xfrm>
                <a:off x="8839608" y="663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47" name="Oval 38">
                <a:extLst>
                  <a:ext uri="{FF2B5EF4-FFF2-40B4-BE49-F238E27FC236}">
                    <a16:creationId xmlns:a16="http://schemas.microsoft.com/office/drawing/2014/main" id="{0F610E80-3DB2-4691-9C0F-DE6B71353E28}"/>
                  </a:ext>
                </a:extLst>
              </p:cNvPr>
              <p:cNvSpPr/>
              <p:nvPr/>
            </p:nvSpPr>
            <p:spPr>
              <a:xfrm>
                <a:off x="8997473" y="821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8" name="TextBox 39">
                <a:extLst>
                  <a:ext uri="{FF2B5EF4-FFF2-40B4-BE49-F238E27FC236}">
                    <a16:creationId xmlns:a16="http://schemas.microsoft.com/office/drawing/2014/main" id="{C801582F-BB53-45BD-AABF-074B1FE1F296}"/>
                  </a:ext>
                </a:extLst>
              </p:cNvPr>
              <p:cNvSpPr txBox="1"/>
              <p:nvPr/>
            </p:nvSpPr>
            <p:spPr>
              <a:xfrm>
                <a:off x="8939751" y="815740"/>
                <a:ext cx="388248" cy="307777"/>
              </a:xfrm>
              <a:prstGeom prst="rect">
                <a:avLst/>
              </a:prstGeom>
              <a:noFill/>
            </p:spPr>
            <p:txBody>
              <a:bodyPr wrap="none" rtlCol="0" anchor="ctr">
                <a:spAutoFit/>
              </a:bodyPr>
              <a:lstStyle/>
              <a:p>
                <a:r>
                  <a:rPr lang="en-US" sz="1400" b="1">
                    <a:solidFill>
                      <a:srgbClr val="FFFF00"/>
                    </a:solidFill>
                  </a:rPr>
                  <a:t>+9</a:t>
                </a:r>
                <a:endParaRPr lang="vi-VN" sz="1400" b="1" dirty="0">
                  <a:solidFill>
                    <a:srgbClr val="FFFF00"/>
                  </a:solidFill>
                </a:endParaRPr>
              </a:p>
            </p:txBody>
          </p:sp>
          <p:sp>
            <p:nvSpPr>
              <p:cNvPr id="49" name="Oval 40">
                <a:extLst>
                  <a:ext uri="{FF2B5EF4-FFF2-40B4-BE49-F238E27FC236}">
                    <a16:creationId xmlns:a16="http://schemas.microsoft.com/office/drawing/2014/main" id="{CAEFE783-FB5C-4D55-96CE-A0CBAA29002C}"/>
                  </a:ext>
                </a:extLst>
              </p:cNvPr>
              <p:cNvSpPr/>
              <p:nvPr/>
            </p:nvSpPr>
            <p:spPr>
              <a:xfrm flipH="1" flipV="1">
                <a:off x="9373928" y="106909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0" name="Oval 41">
                <a:extLst>
                  <a:ext uri="{FF2B5EF4-FFF2-40B4-BE49-F238E27FC236}">
                    <a16:creationId xmlns:a16="http://schemas.microsoft.com/office/drawing/2014/main" id="{DB9DCF50-0ACE-48C3-8BAB-20042CC8B4D4}"/>
                  </a:ext>
                </a:extLst>
              </p:cNvPr>
              <p:cNvSpPr/>
              <p:nvPr/>
            </p:nvSpPr>
            <p:spPr>
              <a:xfrm>
                <a:off x="8605069" y="422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51" name="Oval 42">
                <a:extLst>
                  <a:ext uri="{FF2B5EF4-FFF2-40B4-BE49-F238E27FC236}">
                    <a16:creationId xmlns:a16="http://schemas.microsoft.com/office/drawing/2014/main" id="{426D4E80-AD42-453D-A25E-B2147D133634}"/>
                  </a:ext>
                </a:extLst>
              </p:cNvPr>
              <p:cNvSpPr/>
              <p:nvPr/>
            </p:nvSpPr>
            <p:spPr>
              <a:xfrm flipH="1" flipV="1">
                <a:off x="9484895" y="128319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2" name="Oval 43">
                <a:extLst>
                  <a:ext uri="{FF2B5EF4-FFF2-40B4-BE49-F238E27FC236}">
                    <a16:creationId xmlns:a16="http://schemas.microsoft.com/office/drawing/2014/main" id="{F47D6380-3B23-4577-8892-9C9EA7074292}"/>
                  </a:ext>
                </a:extLst>
              </p:cNvPr>
              <p:cNvSpPr/>
              <p:nvPr/>
            </p:nvSpPr>
            <p:spPr>
              <a:xfrm flipH="1" flipV="1">
                <a:off x="8894967" y="41223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3" name="Oval 44">
                <a:extLst>
                  <a:ext uri="{FF2B5EF4-FFF2-40B4-BE49-F238E27FC236}">
                    <a16:creationId xmlns:a16="http://schemas.microsoft.com/office/drawing/2014/main" id="{08CB6984-93A4-4EB0-9FA1-5112EE5CBFC2}"/>
                  </a:ext>
                </a:extLst>
              </p:cNvPr>
              <p:cNvSpPr/>
              <p:nvPr/>
            </p:nvSpPr>
            <p:spPr>
              <a:xfrm flipH="1" flipV="1">
                <a:off x="8843522" y="73488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4" name="Oval 45">
                <a:extLst>
                  <a:ext uri="{FF2B5EF4-FFF2-40B4-BE49-F238E27FC236}">
                    <a16:creationId xmlns:a16="http://schemas.microsoft.com/office/drawing/2014/main" id="{A86D596B-F6DA-4E12-AE57-3D395E0F9778}"/>
                  </a:ext>
                </a:extLst>
              </p:cNvPr>
              <p:cNvSpPr/>
              <p:nvPr/>
            </p:nvSpPr>
            <p:spPr>
              <a:xfrm flipH="1" flipV="1">
                <a:off x="9373928" y="45111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sp>
          <p:nvSpPr>
            <p:cNvPr id="72" name="Oval 42">
              <a:extLst>
                <a:ext uri="{FF2B5EF4-FFF2-40B4-BE49-F238E27FC236}">
                  <a16:creationId xmlns:a16="http://schemas.microsoft.com/office/drawing/2014/main" id="{E673B997-942E-4345-84CF-D91185128970}"/>
                </a:ext>
              </a:extLst>
            </p:cNvPr>
            <p:cNvSpPr/>
            <p:nvPr/>
          </p:nvSpPr>
          <p:spPr>
            <a:xfrm flipH="1" flipV="1">
              <a:off x="4442360" y="540954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3" name="Oval 42">
              <a:extLst>
                <a:ext uri="{FF2B5EF4-FFF2-40B4-BE49-F238E27FC236}">
                  <a16:creationId xmlns:a16="http://schemas.microsoft.com/office/drawing/2014/main" id="{B80AA326-B7AA-450A-B1DC-9C150AE56920}"/>
                </a:ext>
              </a:extLst>
            </p:cNvPr>
            <p:cNvSpPr/>
            <p:nvPr/>
          </p:nvSpPr>
          <p:spPr>
            <a:xfrm flipH="1" flipV="1">
              <a:off x="4851852" y="565637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4" name="Oval 42">
              <a:extLst>
                <a:ext uri="{FF2B5EF4-FFF2-40B4-BE49-F238E27FC236}">
                  <a16:creationId xmlns:a16="http://schemas.microsoft.com/office/drawing/2014/main" id="{B33878D3-5E77-4AF0-92F3-A36C6AD69060}"/>
                </a:ext>
              </a:extLst>
            </p:cNvPr>
            <p:cNvSpPr/>
            <p:nvPr/>
          </p:nvSpPr>
          <p:spPr>
            <a:xfrm flipH="1" flipV="1">
              <a:off x="4403863" y="497164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5" name="Oval 42">
              <a:extLst>
                <a:ext uri="{FF2B5EF4-FFF2-40B4-BE49-F238E27FC236}">
                  <a16:creationId xmlns:a16="http://schemas.microsoft.com/office/drawing/2014/main" id="{13317197-67F1-4966-A0F2-73F83B1C87FD}"/>
                </a:ext>
              </a:extLst>
            </p:cNvPr>
            <p:cNvSpPr/>
            <p:nvPr/>
          </p:nvSpPr>
          <p:spPr>
            <a:xfrm flipH="1" flipV="1">
              <a:off x="5465755" y="5041042"/>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sp>
        <p:nvSpPr>
          <p:cNvPr id="106" name="TextBox 67">
            <a:extLst>
              <a:ext uri="{FF2B5EF4-FFF2-40B4-BE49-F238E27FC236}">
                <a16:creationId xmlns:a16="http://schemas.microsoft.com/office/drawing/2014/main" id="{7319CDED-2A1F-460F-BC3D-C151DF29CC23}"/>
              </a:ext>
            </a:extLst>
          </p:cNvPr>
          <p:cNvSpPr txBox="1"/>
          <p:nvPr/>
        </p:nvSpPr>
        <p:spPr>
          <a:xfrm>
            <a:off x="7100023" y="6092142"/>
            <a:ext cx="441146"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a:solidFill>
                  <a:srgbClr val="FF0000"/>
                </a:solidFill>
              </a:rPr>
              <a:t>Cl</a:t>
            </a:r>
            <a:endParaRPr lang="vi-VN" sz="2000" b="1" dirty="0">
              <a:solidFill>
                <a:srgbClr val="FF0000"/>
              </a:solidFill>
            </a:endParaRPr>
          </a:p>
        </p:txBody>
      </p:sp>
      <p:grpSp>
        <p:nvGrpSpPr>
          <p:cNvPr id="4" name="Nhóm 3">
            <a:extLst>
              <a:ext uri="{FF2B5EF4-FFF2-40B4-BE49-F238E27FC236}">
                <a16:creationId xmlns:a16="http://schemas.microsoft.com/office/drawing/2014/main" id="{6C95F459-A8CE-4871-9F1B-2221EDCD5EA7}"/>
              </a:ext>
            </a:extLst>
          </p:cNvPr>
          <p:cNvGrpSpPr/>
          <p:nvPr/>
        </p:nvGrpSpPr>
        <p:grpSpPr>
          <a:xfrm>
            <a:off x="6542909" y="4438738"/>
            <a:ext cx="1575634" cy="1498355"/>
            <a:chOff x="6542909" y="4438734"/>
            <a:chExt cx="1575634" cy="1498355"/>
          </a:xfrm>
        </p:grpSpPr>
        <p:grpSp>
          <p:nvGrpSpPr>
            <p:cNvPr id="96" name="Group 59">
              <a:extLst>
                <a:ext uri="{FF2B5EF4-FFF2-40B4-BE49-F238E27FC236}">
                  <a16:creationId xmlns:a16="http://schemas.microsoft.com/office/drawing/2014/main" id="{488288FC-D98A-496B-A78A-7293AF14925C}"/>
                </a:ext>
              </a:extLst>
            </p:cNvPr>
            <p:cNvGrpSpPr/>
            <p:nvPr/>
          </p:nvGrpSpPr>
          <p:grpSpPr>
            <a:xfrm>
              <a:off x="6603142" y="4438734"/>
              <a:ext cx="1456235" cy="1456235"/>
              <a:chOff x="6472356" y="187263"/>
              <a:chExt cx="1456235" cy="1456235"/>
            </a:xfrm>
          </p:grpSpPr>
          <p:sp>
            <p:nvSpPr>
              <p:cNvPr id="97" name="Oval 29">
                <a:extLst>
                  <a:ext uri="{FF2B5EF4-FFF2-40B4-BE49-F238E27FC236}">
                    <a16:creationId xmlns:a16="http://schemas.microsoft.com/office/drawing/2014/main" id="{130B4799-184F-4408-AA6F-40E3ECC038C1}"/>
                  </a:ext>
                </a:extLst>
              </p:cNvPr>
              <p:cNvSpPr/>
              <p:nvPr/>
            </p:nvSpPr>
            <p:spPr>
              <a:xfrm>
                <a:off x="6895606" y="609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98" name="Oval 30">
                <a:extLst>
                  <a:ext uri="{FF2B5EF4-FFF2-40B4-BE49-F238E27FC236}">
                    <a16:creationId xmlns:a16="http://schemas.microsoft.com/office/drawing/2014/main" id="{341EF9B9-82DD-4D3B-8A1B-2D2CFF31161D}"/>
                  </a:ext>
                </a:extLst>
              </p:cNvPr>
              <p:cNvSpPr/>
              <p:nvPr/>
            </p:nvSpPr>
            <p:spPr>
              <a:xfrm>
                <a:off x="7053471" y="767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99" name="TextBox 31">
                <a:extLst>
                  <a:ext uri="{FF2B5EF4-FFF2-40B4-BE49-F238E27FC236}">
                    <a16:creationId xmlns:a16="http://schemas.microsoft.com/office/drawing/2014/main" id="{C1E3768B-5B74-41EC-9E87-085745133E35}"/>
                  </a:ext>
                </a:extLst>
              </p:cNvPr>
              <p:cNvSpPr txBox="1"/>
              <p:nvPr/>
            </p:nvSpPr>
            <p:spPr>
              <a:xfrm>
                <a:off x="6953545" y="777129"/>
                <a:ext cx="444352" cy="276999"/>
              </a:xfrm>
              <a:prstGeom prst="rect">
                <a:avLst/>
              </a:prstGeom>
              <a:noFill/>
            </p:spPr>
            <p:txBody>
              <a:bodyPr wrap="none" rtlCol="0" anchor="ctr">
                <a:spAutoFit/>
              </a:bodyPr>
              <a:lstStyle/>
              <a:p>
                <a:r>
                  <a:rPr lang="en-US" sz="1200" b="1">
                    <a:solidFill>
                      <a:srgbClr val="FFFF00"/>
                    </a:solidFill>
                  </a:rPr>
                  <a:t>+17</a:t>
                </a:r>
                <a:endParaRPr lang="vi-VN" sz="1200" b="1" dirty="0">
                  <a:solidFill>
                    <a:srgbClr val="FFFF00"/>
                  </a:solidFill>
                </a:endParaRPr>
              </a:p>
            </p:txBody>
          </p:sp>
          <p:sp>
            <p:nvSpPr>
              <p:cNvPr id="100" name="Oval 32">
                <a:extLst>
                  <a:ext uri="{FF2B5EF4-FFF2-40B4-BE49-F238E27FC236}">
                    <a16:creationId xmlns:a16="http://schemas.microsoft.com/office/drawing/2014/main" id="{06AE32FE-6C7E-450F-9F2C-15C6948D6F33}"/>
                  </a:ext>
                </a:extLst>
              </p:cNvPr>
              <p:cNvSpPr/>
              <p:nvPr/>
            </p:nvSpPr>
            <p:spPr>
              <a:xfrm flipH="1" flipV="1">
                <a:off x="7301942" y="113836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1" name="Oval 33">
                <a:extLst>
                  <a:ext uri="{FF2B5EF4-FFF2-40B4-BE49-F238E27FC236}">
                    <a16:creationId xmlns:a16="http://schemas.microsoft.com/office/drawing/2014/main" id="{4978AE42-4EDB-44B3-8566-B2E794BFBE62}"/>
                  </a:ext>
                </a:extLst>
              </p:cNvPr>
              <p:cNvSpPr/>
              <p:nvPr/>
            </p:nvSpPr>
            <p:spPr>
              <a:xfrm>
                <a:off x="6661067" y="368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102" name="Oval 34">
                <a:extLst>
                  <a:ext uri="{FF2B5EF4-FFF2-40B4-BE49-F238E27FC236}">
                    <a16:creationId xmlns:a16="http://schemas.microsoft.com/office/drawing/2014/main" id="{4DB721CE-C6EF-43A1-97EF-555807B0A3DA}"/>
                  </a:ext>
                </a:extLst>
              </p:cNvPr>
              <p:cNvSpPr/>
              <p:nvPr/>
            </p:nvSpPr>
            <p:spPr>
              <a:xfrm flipH="1" flipV="1">
                <a:off x="7666140" y="76174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3" name="Oval 35">
                <a:extLst>
                  <a:ext uri="{FF2B5EF4-FFF2-40B4-BE49-F238E27FC236}">
                    <a16:creationId xmlns:a16="http://schemas.microsoft.com/office/drawing/2014/main" id="{BB39C236-5760-489F-AAE9-C2A44CD8427B}"/>
                  </a:ext>
                </a:extLst>
              </p:cNvPr>
              <p:cNvSpPr/>
              <p:nvPr/>
            </p:nvSpPr>
            <p:spPr>
              <a:xfrm flipH="1" flipV="1">
                <a:off x="6726956" y="122196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4" name="Oval 36">
                <a:extLst>
                  <a:ext uri="{FF2B5EF4-FFF2-40B4-BE49-F238E27FC236}">
                    <a16:creationId xmlns:a16="http://schemas.microsoft.com/office/drawing/2014/main" id="{B7AB25B8-BDD7-4952-A1D6-EBF2620ADB5C}"/>
                  </a:ext>
                </a:extLst>
              </p:cNvPr>
              <p:cNvSpPr/>
              <p:nvPr/>
            </p:nvSpPr>
            <p:spPr>
              <a:xfrm flipH="1" flipV="1">
                <a:off x="6984125" y="60620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5" name="Oval 33">
                <a:extLst>
                  <a:ext uri="{FF2B5EF4-FFF2-40B4-BE49-F238E27FC236}">
                    <a16:creationId xmlns:a16="http://schemas.microsoft.com/office/drawing/2014/main" id="{153B3D7C-E520-4873-BAF3-2AA25C1D8322}"/>
                  </a:ext>
                </a:extLst>
              </p:cNvPr>
              <p:cNvSpPr/>
              <p:nvPr/>
            </p:nvSpPr>
            <p:spPr>
              <a:xfrm>
                <a:off x="6472356" y="187263"/>
                <a:ext cx="1456235" cy="1456235"/>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grpSp>
        <p:sp>
          <p:nvSpPr>
            <p:cNvPr id="107" name="Oval 35">
              <a:extLst>
                <a:ext uri="{FF2B5EF4-FFF2-40B4-BE49-F238E27FC236}">
                  <a16:creationId xmlns:a16="http://schemas.microsoft.com/office/drawing/2014/main" id="{7363CF6F-01B6-4B5D-B948-E04BE98D2AAA}"/>
                </a:ext>
              </a:extLst>
            </p:cNvPr>
            <p:cNvSpPr/>
            <p:nvPr/>
          </p:nvSpPr>
          <p:spPr>
            <a:xfrm flipH="1" flipV="1">
              <a:off x="6726426" y="5140692"/>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8" name="Oval 35">
              <a:extLst>
                <a:ext uri="{FF2B5EF4-FFF2-40B4-BE49-F238E27FC236}">
                  <a16:creationId xmlns:a16="http://schemas.microsoft.com/office/drawing/2014/main" id="{CF8B011A-EE3E-4878-9277-E13D7786053B}"/>
                </a:ext>
              </a:extLst>
            </p:cNvPr>
            <p:cNvSpPr/>
            <p:nvPr/>
          </p:nvSpPr>
          <p:spPr>
            <a:xfrm flipH="1" flipV="1">
              <a:off x="6831679" y="480367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9" name="Oval 35">
              <a:extLst>
                <a:ext uri="{FF2B5EF4-FFF2-40B4-BE49-F238E27FC236}">
                  <a16:creationId xmlns:a16="http://schemas.microsoft.com/office/drawing/2014/main" id="{7000006D-0F94-4AE8-B3C4-E2C0B39FC215}"/>
                </a:ext>
              </a:extLst>
            </p:cNvPr>
            <p:cNvSpPr/>
            <p:nvPr/>
          </p:nvSpPr>
          <p:spPr>
            <a:xfrm flipH="1" flipV="1">
              <a:off x="7138124" y="4592224"/>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0" name="Oval 35">
              <a:extLst>
                <a:ext uri="{FF2B5EF4-FFF2-40B4-BE49-F238E27FC236}">
                  <a16:creationId xmlns:a16="http://schemas.microsoft.com/office/drawing/2014/main" id="{3C87A340-5CD1-42FC-BBDF-1436FFAE5AC8}"/>
                </a:ext>
              </a:extLst>
            </p:cNvPr>
            <p:cNvSpPr/>
            <p:nvPr/>
          </p:nvSpPr>
          <p:spPr>
            <a:xfrm flipH="1" flipV="1">
              <a:off x="7588086" y="467113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1" name="Oval 35">
              <a:extLst>
                <a:ext uri="{FF2B5EF4-FFF2-40B4-BE49-F238E27FC236}">
                  <a16:creationId xmlns:a16="http://schemas.microsoft.com/office/drawing/2014/main" id="{CB01F213-EF4C-4CBC-9C3B-CF572FA22760}"/>
                </a:ext>
              </a:extLst>
            </p:cNvPr>
            <p:cNvSpPr/>
            <p:nvPr/>
          </p:nvSpPr>
          <p:spPr>
            <a:xfrm flipH="1" flipV="1">
              <a:off x="7725826" y="5424435"/>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2" name="Oval 35">
              <a:extLst>
                <a:ext uri="{FF2B5EF4-FFF2-40B4-BE49-F238E27FC236}">
                  <a16:creationId xmlns:a16="http://schemas.microsoft.com/office/drawing/2014/main" id="{7F2C82E3-7F91-4A4F-81C2-F21BE264D05D}"/>
                </a:ext>
              </a:extLst>
            </p:cNvPr>
            <p:cNvSpPr/>
            <p:nvPr/>
          </p:nvSpPr>
          <p:spPr>
            <a:xfrm flipH="1" flipV="1">
              <a:off x="7302664" y="562969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3" name="Oval 35">
              <a:extLst>
                <a:ext uri="{FF2B5EF4-FFF2-40B4-BE49-F238E27FC236}">
                  <a16:creationId xmlns:a16="http://schemas.microsoft.com/office/drawing/2014/main" id="{E6460B9B-C54A-4443-B08C-38C3A95A4C5D}"/>
                </a:ext>
              </a:extLst>
            </p:cNvPr>
            <p:cNvSpPr/>
            <p:nvPr/>
          </p:nvSpPr>
          <p:spPr>
            <a:xfrm flipH="1" flipV="1">
              <a:off x="7642086" y="446883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4" name="Oval 35">
              <a:extLst>
                <a:ext uri="{FF2B5EF4-FFF2-40B4-BE49-F238E27FC236}">
                  <a16:creationId xmlns:a16="http://schemas.microsoft.com/office/drawing/2014/main" id="{8375C451-487A-474E-9D1D-38FF9B6AB24C}"/>
                </a:ext>
              </a:extLst>
            </p:cNvPr>
            <p:cNvSpPr/>
            <p:nvPr/>
          </p:nvSpPr>
          <p:spPr>
            <a:xfrm flipH="1" flipV="1">
              <a:off x="6934527" y="447985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5" name="Oval 35">
              <a:extLst>
                <a:ext uri="{FF2B5EF4-FFF2-40B4-BE49-F238E27FC236}">
                  <a16:creationId xmlns:a16="http://schemas.microsoft.com/office/drawing/2014/main" id="{F96627A0-4784-4C6A-BABB-CBB28B472C63}"/>
                </a:ext>
              </a:extLst>
            </p:cNvPr>
            <p:cNvSpPr/>
            <p:nvPr/>
          </p:nvSpPr>
          <p:spPr>
            <a:xfrm flipH="1" flipV="1">
              <a:off x="6542909" y="500741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6" name="Oval 35">
              <a:extLst>
                <a:ext uri="{FF2B5EF4-FFF2-40B4-BE49-F238E27FC236}">
                  <a16:creationId xmlns:a16="http://schemas.microsoft.com/office/drawing/2014/main" id="{BE2A8EB9-3496-4FCA-8104-49B16721BA2A}"/>
                </a:ext>
              </a:extLst>
            </p:cNvPr>
            <p:cNvSpPr/>
            <p:nvPr/>
          </p:nvSpPr>
          <p:spPr>
            <a:xfrm flipH="1" flipV="1">
              <a:off x="6658777" y="5504905"/>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7" name="Oval 35">
              <a:extLst>
                <a:ext uri="{FF2B5EF4-FFF2-40B4-BE49-F238E27FC236}">
                  <a16:creationId xmlns:a16="http://schemas.microsoft.com/office/drawing/2014/main" id="{03B4B656-1238-4C6E-8CDB-58DD2F613DA2}"/>
                </a:ext>
              </a:extLst>
            </p:cNvPr>
            <p:cNvSpPr/>
            <p:nvPr/>
          </p:nvSpPr>
          <p:spPr>
            <a:xfrm flipH="1" flipV="1">
              <a:off x="7192124" y="582908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8" name="Oval 35">
              <a:extLst>
                <a:ext uri="{FF2B5EF4-FFF2-40B4-BE49-F238E27FC236}">
                  <a16:creationId xmlns:a16="http://schemas.microsoft.com/office/drawing/2014/main" id="{6238A2FD-E2C1-423E-8A82-39142249E838}"/>
                </a:ext>
              </a:extLst>
            </p:cNvPr>
            <p:cNvSpPr/>
            <p:nvPr/>
          </p:nvSpPr>
          <p:spPr>
            <a:xfrm flipH="1" flipV="1">
              <a:off x="8010543" y="500100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9" name="Oval 35">
              <a:extLst>
                <a:ext uri="{FF2B5EF4-FFF2-40B4-BE49-F238E27FC236}">
                  <a16:creationId xmlns:a16="http://schemas.microsoft.com/office/drawing/2014/main" id="{D47286EE-B531-49DA-8B1B-D588A176BBE7}"/>
                </a:ext>
              </a:extLst>
            </p:cNvPr>
            <p:cNvSpPr/>
            <p:nvPr/>
          </p:nvSpPr>
          <p:spPr>
            <a:xfrm flipH="1" flipV="1">
              <a:off x="7782072" y="562362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spTree>
    <p:extLst>
      <p:ext uri="{BB962C8B-B14F-4D97-AF65-F5344CB8AC3E}">
        <p14:creationId xmlns:p14="http://schemas.microsoft.com/office/powerpoint/2010/main" val="12893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barn(inVertical)">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inVertical)">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barn(inVertical)">
                                      <p:cBhvr>
                                        <p:cTn id="25" dur="500"/>
                                        <p:tgtEl>
                                          <p:spTgt spid="106"/>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1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 name="Hộp Văn bản 1">
            <a:extLst>
              <a:ext uri="{FF2B5EF4-FFF2-40B4-BE49-F238E27FC236}">
                <a16:creationId xmlns:a16="http://schemas.microsoft.com/office/drawing/2014/main" id="{566B80F9-1851-4FFF-B405-6A3726AC8D9A}"/>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sp>
        <p:nvSpPr>
          <p:cNvPr id="15" name="Hộp Văn bản 14">
            <a:extLst>
              <a:ext uri="{FF2B5EF4-FFF2-40B4-BE49-F238E27FC236}">
                <a16:creationId xmlns:a16="http://schemas.microsoft.com/office/drawing/2014/main" id="{DE672527-8D54-43EF-9A8A-3A0695CAAC3C}"/>
              </a:ext>
            </a:extLst>
          </p:cNvPr>
          <p:cNvSpPr txBox="1"/>
          <p:nvPr/>
        </p:nvSpPr>
        <p:spPr>
          <a:xfrm>
            <a:off x="139502" y="3765162"/>
            <a:ext cx="8864996" cy="304698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b="1" i="1">
                <a:solidFill>
                  <a:schemeClr val="tx1"/>
                </a:solidFill>
              </a:rPr>
              <a:t>1. Nguyên tử nguyên tố nào có cùng số electron lớp ngoài cùng.</a:t>
            </a:r>
          </a:p>
          <a:p>
            <a:pPr algn="just"/>
            <a:r>
              <a:rPr lang="en-US" sz="2400" b="1" i="1">
                <a:solidFill>
                  <a:srgbClr val="FF0000"/>
                </a:solidFill>
                <a:highlight>
                  <a:srgbClr val="FFFF00"/>
                </a:highlight>
              </a:rPr>
              <a:t>- Li, Na đều có 1 elctron lớp ngoài cùng.</a:t>
            </a:r>
          </a:p>
          <a:p>
            <a:pPr algn="just"/>
            <a:r>
              <a:rPr lang="en-US" sz="2400" b="1" i="1">
                <a:solidFill>
                  <a:srgbClr val="FF0000"/>
                </a:solidFill>
                <a:highlight>
                  <a:srgbClr val="FFFF00"/>
                </a:highlight>
              </a:rPr>
              <a:t>- F, Cl đều có 7 electron lớp ngoài cùng.</a:t>
            </a:r>
          </a:p>
          <a:p>
            <a:pPr algn="just"/>
            <a:r>
              <a:rPr lang="en-US" sz="2400" b="1" i="1">
                <a:solidFill>
                  <a:schemeClr val="tx1"/>
                </a:solidFill>
              </a:rPr>
              <a:t>2. So sánh số electron của nguyên tử các nguyên tố trên với số thứ tự nhóm của nguyên tố đó.</a:t>
            </a:r>
          </a:p>
          <a:p>
            <a:pPr algn="just"/>
            <a:r>
              <a:rPr lang="en-US" sz="2400" b="1" i="1">
                <a:solidFill>
                  <a:srgbClr val="FF0000"/>
                </a:solidFill>
                <a:highlight>
                  <a:srgbClr val="FFFF00"/>
                </a:highlight>
              </a:rPr>
              <a:t>- Li, Na đều có 1 elctron lớp ngoài cùng, đều ở nhóm IA.</a:t>
            </a:r>
          </a:p>
          <a:p>
            <a:pPr algn="just"/>
            <a:r>
              <a:rPr lang="en-US" sz="2400" b="1" i="1">
                <a:solidFill>
                  <a:srgbClr val="FF0000"/>
                </a:solidFill>
                <a:highlight>
                  <a:srgbClr val="FFFF00"/>
                </a:highlight>
              </a:rPr>
              <a:t>- F, Cl đều có 7 electron lớp ngoài cùng, đều ở nhóm VIIA.</a:t>
            </a:r>
          </a:p>
        </p:txBody>
      </p:sp>
      <p:pic>
        <p:nvPicPr>
          <p:cNvPr id="16" name="Picture 5" descr="Screen Clipping">
            <a:extLst>
              <a:ext uri="{FF2B5EF4-FFF2-40B4-BE49-F238E27FC236}">
                <a16:creationId xmlns:a16="http://schemas.microsoft.com/office/drawing/2014/main" id="{11CDE9F7-BBF7-43F3-90E7-49BB062399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7582" y="1220449"/>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Hộp Văn bản 73">
            <a:extLst>
              <a:ext uri="{FF2B5EF4-FFF2-40B4-BE49-F238E27FC236}">
                <a16:creationId xmlns:a16="http://schemas.microsoft.com/office/drawing/2014/main" id="{9C5602AB-579A-4A8C-95C3-0225E3828DDC}"/>
              </a:ext>
            </a:extLst>
          </p:cNvPr>
          <p:cNvSpPr txBox="1"/>
          <p:nvPr/>
        </p:nvSpPr>
        <p:spPr>
          <a:xfrm>
            <a:off x="393897" y="1267563"/>
            <a:ext cx="1398140"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a:solidFill>
                  <a:schemeClr val="tx1"/>
                </a:solidFill>
              </a:rPr>
              <a:t>3. Nhóm</a:t>
            </a:r>
          </a:p>
        </p:txBody>
      </p:sp>
      <p:grpSp>
        <p:nvGrpSpPr>
          <p:cNvPr id="6" name="Nhóm 5">
            <a:extLst>
              <a:ext uri="{FF2B5EF4-FFF2-40B4-BE49-F238E27FC236}">
                <a16:creationId xmlns:a16="http://schemas.microsoft.com/office/drawing/2014/main" id="{FCF80DA5-52E7-4882-A801-C29167124516}"/>
              </a:ext>
            </a:extLst>
          </p:cNvPr>
          <p:cNvGrpSpPr/>
          <p:nvPr/>
        </p:nvGrpSpPr>
        <p:grpSpPr>
          <a:xfrm>
            <a:off x="1092969" y="1640073"/>
            <a:ext cx="6757125" cy="2071405"/>
            <a:chOff x="1361418" y="4420847"/>
            <a:chExt cx="6757125" cy="2071405"/>
          </a:xfrm>
        </p:grpSpPr>
        <p:grpSp>
          <p:nvGrpSpPr>
            <p:cNvPr id="28" name="Group 58">
              <a:extLst>
                <a:ext uri="{FF2B5EF4-FFF2-40B4-BE49-F238E27FC236}">
                  <a16:creationId xmlns:a16="http://schemas.microsoft.com/office/drawing/2014/main" id="{A85164E7-23DE-401D-B156-04CE30E0C997}"/>
                </a:ext>
              </a:extLst>
            </p:cNvPr>
            <p:cNvGrpSpPr/>
            <p:nvPr/>
          </p:nvGrpSpPr>
          <p:grpSpPr>
            <a:xfrm>
              <a:off x="1361418" y="4646495"/>
              <a:ext cx="1078814" cy="1078814"/>
              <a:chOff x="4902897" y="368617"/>
              <a:chExt cx="1078814" cy="1078814"/>
            </a:xfrm>
          </p:grpSpPr>
          <p:sp>
            <p:nvSpPr>
              <p:cNvPr id="29" name="Oval 22">
                <a:extLst>
                  <a:ext uri="{FF2B5EF4-FFF2-40B4-BE49-F238E27FC236}">
                    <a16:creationId xmlns:a16="http://schemas.microsoft.com/office/drawing/2014/main" id="{BB94880B-4736-4316-B2D7-B2B78A362C3F}"/>
                  </a:ext>
                </a:extLst>
              </p:cNvPr>
              <p:cNvSpPr/>
              <p:nvPr/>
            </p:nvSpPr>
            <p:spPr>
              <a:xfrm>
                <a:off x="5137436" y="609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0" name="Oval 23">
                <a:extLst>
                  <a:ext uri="{FF2B5EF4-FFF2-40B4-BE49-F238E27FC236}">
                    <a16:creationId xmlns:a16="http://schemas.microsoft.com/office/drawing/2014/main" id="{BD5714AB-AEB6-4C78-A3C9-FB29B88AB814}"/>
                  </a:ext>
                </a:extLst>
              </p:cNvPr>
              <p:cNvSpPr/>
              <p:nvPr/>
            </p:nvSpPr>
            <p:spPr>
              <a:xfrm>
                <a:off x="5295301" y="767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1" name="TextBox 24">
                <a:extLst>
                  <a:ext uri="{FF2B5EF4-FFF2-40B4-BE49-F238E27FC236}">
                    <a16:creationId xmlns:a16="http://schemas.microsoft.com/office/drawing/2014/main" id="{39AE103D-91DF-47C3-822C-C3FB4936BF1F}"/>
                  </a:ext>
                </a:extLst>
              </p:cNvPr>
              <p:cNvSpPr txBox="1"/>
              <p:nvPr/>
            </p:nvSpPr>
            <p:spPr>
              <a:xfrm>
                <a:off x="5237579" y="761740"/>
                <a:ext cx="388248" cy="307777"/>
              </a:xfrm>
              <a:prstGeom prst="rect">
                <a:avLst/>
              </a:prstGeom>
              <a:noFill/>
            </p:spPr>
            <p:txBody>
              <a:bodyPr wrap="none" rtlCol="0" anchor="ctr">
                <a:spAutoFit/>
              </a:bodyPr>
              <a:lstStyle/>
              <a:p>
                <a:r>
                  <a:rPr lang="en-US" sz="1400" b="1" dirty="0">
                    <a:solidFill>
                      <a:srgbClr val="FFFF00"/>
                    </a:solidFill>
                  </a:rPr>
                  <a:t>+3</a:t>
                </a:r>
                <a:endParaRPr lang="vi-VN" sz="1400" b="1" dirty="0">
                  <a:solidFill>
                    <a:srgbClr val="FFFF00"/>
                  </a:solidFill>
                </a:endParaRPr>
              </a:p>
            </p:txBody>
          </p:sp>
          <p:sp>
            <p:nvSpPr>
              <p:cNvPr id="32" name="Oval 25">
                <a:extLst>
                  <a:ext uri="{FF2B5EF4-FFF2-40B4-BE49-F238E27FC236}">
                    <a16:creationId xmlns:a16="http://schemas.microsoft.com/office/drawing/2014/main" id="{8634095A-7FA7-4FB8-BB2A-E2F626A98CF6}"/>
                  </a:ext>
                </a:extLst>
              </p:cNvPr>
              <p:cNvSpPr/>
              <p:nvPr/>
            </p:nvSpPr>
            <p:spPr>
              <a:xfrm flipH="1" flipV="1">
                <a:off x="5671756" y="101509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3" name="Oval 26">
                <a:extLst>
                  <a:ext uri="{FF2B5EF4-FFF2-40B4-BE49-F238E27FC236}">
                    <a16:creationId xmlns:a16="http://schemas.microsoft.com/office/drawing/2014/main" id="{1845B888-0FBB-4160-92AE-8E27A391AE82}"/>
                  </a:ext>
                </a:extLst>
              </p:cNvPr>
              <p:cNvSpPr/>
              <p:nvPr/>
            </p:nvSpPr>
            <p:spPr>
              <a:xfrm>
                <a:off x="4902897" y="368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4" name="Oval 27">
                <a:extLst>
                  <a:ext uri="{FF2B5EF4-FFF2-40B4-BE49-F238E27FC236}">
                    <a16:creationId xmlns:a16="http://schemas.microsoft.com/office/drawing/2014/main" id="{4E66E06F-DE4F-4B30-9FEB-20844149EDC8}"/>
                  </a:ext>
                </a:extLst>
              </p:cNvPr>
              <p:cNvSpPr/>
              <p:nvPr/>
            </p:nvSpPr>
            <p:spPr>
              <a:xfrm flipH="1" flipV="1">
                <a:off x="5779560" y="47329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5" name="Oval 28">
                <a:extLst>
                  <a:ext uri="{FF2B5EF4-FFF2-40B4-BE49-F238E27FC236}">
                    <a16:creationId xmlns:a16="http://schemas.microsoft.com/office/drawing/2014/main" id="{4AB9B977-1B73-47B4-8C47-747FC952D783}"/>
                  </a:ext>
                </a:extLst>
              </p:cNvPr>
              <p:cNvSpPr/>
              <p:nvPr/>
            </p:nvSpPr>
            <p:spPr>
              <a:xfrm flipH="1" flipV="1">
                <a:off x="5218554" y="625604"/>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sp>
          <p:nvSpPr>
            <p:cNvPr id="68" name="TextBox 66">
              <a:extLst>
                <a:ext uri="{FF2B5EF4-FFF2-40B4-BE49-F238E27FC236}">
                  <a16:creationId xmlns:a16="http://schemas.microsoft.com/office/drawing/2014/main" id="{CEFA342C-421C-4A03-A93D-5D7C2CE50F9D}"/>
                </a:ext>
              </a:extLst>
            </p:cNvPr>
            <p:cNvSpPr txBox="1"/>
            <p:nvPr/>
          </p:nvSpPr>
          <p:spPr>
            <a:xfrm>
              <a:off x="1713035" y="6092142"/>
              <a:ext cx="412292"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dirty="0">
                  <a:solidFill>
                    <a:srgbClr val="FF0000"/>
                  </a:solidFill>
                </a:rPr>
                <a:t>Li</a:t>
              </a:r>
              <a:endParaRPr lang="vi-VN" sz="2000" b="1" dirty="0">
                <a:solidFill>
                  <a:srgbClr val="FF0000"/>
                </a:solidFill>
              </a:endParaRPr>
            </a:p>
          </p:txBody>
        </p:sp>
        <p:sp>
          <p:nvSpPr>
            <p:cNvPr id="69" name="TextBox 67">
              <a:extLst>
                <a:ext uri="{FF2B5EF4-FFF2-40B4-BE49-F238E27FC236}">
                  <a16:creationId xmlns:a16="http://schemas.microsoft.com/office/drawing/2014/main" id="{E53FC9BA-A6A7-4FA1-AD59-04B7BCA9F541}"/>
                </a:ext>
              </a:extLst>
            </p:cNvPr>
            <p:cNvSpPr txBox="1"/>
            <p:nvPr/>
          </p:nvSpPr>
          <p:spPr>
            <a:xfrm>
              <a:off x="3383093" y="6092142"/>
              <a:ext cx="513282"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a:solidFill>
                    <a:srgbClr val="FF0000"/>
                  </a:solidFill>
                </a:rPr>
                <a:t>Na</a:t>
              </a:r>
              <a:endParaRPr lang="vi-VN" sz="2000" b="1" dirty="0">
                <a:solidFill>
                  <a:srgbClr val="FF0000"/>
                </a:solidFill>
              </a:endParaRPr>
            </a:p>
          </p:txBody>
        </p:sp>
        <p:sp>
          <p:nvSpPr>
            <p:cNvPr id="70" name="TextBox 68">
              <a:extLst>
                <a:ext uri="{FF2B5EF4-FFF2-40B4-BE49-F238E27FC236}">
                  <a16:creationId xmlns:a16="http://schemas.microsoft.com/office/drawing/2014/main" id="{C2C6679C-C570-4565-8AF9-8528FC8FC4BC}"/>
                </a:ext>
              </a:extLst>
            </p:cNvPr>
            <p:cNvSpPr txBox="1"/>
            <p:nvPr/>
          </p:nvSpPr>
          <p:spPr>
            <a:xfrm>
              <a:off x="5290365" y="6092142"/>
              <a:ext cx="341760"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a:solidFill>
                    <a:srgbClr val="FF0000"/>
                  </a:solidFill>
                </a:rPr>
                <a:t>F</a:t>
              </a:r>
              <a:endParaRPr lang="vi-VN" sz="2000" b="1" dirty="0">
                <a:solidFill>
                  <a:srgbClr val="FF0000"/>
                </a:solidFill>
              </a:endParaRPr>
            </a:p>
          </p:txBody>
        </p:sp>
        <p:grpSp>
          <p:nvGrpSpPr>
            <p:cNvPr id="3" name="Nhóm 2">
              <a:extLst>
                <a:ext uri="{FF2B5EF4-FFF2-40B4-BE49-F238E27FC236}">
                  <a16:creationId xmlns:a16="http://schemas.microsoft.com/office/drawing/2014/main" id="{9AFD4946-4D72-42BC-B547-E29111CBDA8D}"/>
                </a:ext>
              </a:extLst>
            </p:cNvPr>
            <p:cNvGrpSpPr/>
            <p:nvPr/>
          </p:nvGrpSpPr>
          <p:grpSpPr>
            <a:xfrm>
              <a:off x="2932415" y="4420847"/>
              <a:ext cx="1456235" cy="1500776"/>
              <a:chOff x="2701555" y="4420847"/>
              <a:chExt cx="1456235" cy="1500776"/>
            </a:xfrm>
          </p:grpSpPr>
          <p:grpSp>
            <p:nvGrpSpPr>
              <p:cNvPr id="36" name="Group 59">
                <a:extLst>
                  <a:ext uri="{FF2B5EF4-FFF2-40B4-BE49-F238E27FC236}">
                    <a16:creationId xmlns:a16="http://schemas.microsoft.com/office/drawing/2014/main" id="{0E034394-23B6-4C63-96B0-5CA06676C3DE}"/>
                  </a:ext>
                </a:extLst>
              </p:cNvPr>
              <p:cNvGrpSpPr/>
              <p:nvPr/>
            </p:nvGrpSpPr>
            <p:grpSpPr>
              <a:xfrm>
                <a:off x="2701555" y="4465388"/>
                <a:ext cx="1456235" cy="1456235"/>
                <a:chOff x="6464559" y="187510"/>
                <a:chExt cx="1456235" cy="1456235"/>
              </a:xfrm>
            </p:grpSpPr>
            <p:sp>
              <p:nvSpPr>
                <p:cNvPr id="37" name="Oval 29">
                  <a:extLst>
                    <a:ext uri="{FF2B5EF4-FFF2-40B4-BE49-F238E27FC236}">
                      <a16:creationId xmlns:a16="http://schemas.microsoft.com/office/drawing/2014/main" id="{89312CA3-B651-45E1-9279-25F01E7212C9}"/>
                    </a:ext>
                  </a:extLst>
                </p:cNvPr>
                <p:cNvSpPr/>
                <p:nvPr/>
              </p:nvSpPr>
              <p:spPr>
                <a:xfrm>
                  <a:off x="6895606" y="609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38" name="Oval 30">
                  <a:extLst>
                    <a:ext uri="{FF2B5EF4-FFF2-40B4-BE49-F238E27FC236}">
                      <a16:creationId xmlns:a16="http://schemas.microsoft.com/office/drawing/2014/main" id="{EB7EB917-580A-44F8-AEC7-2AD14A7D0911}"/>
                    </a:ext>
                  </a:extLst>
                </p:cNvPr>
                <p:cNvSpPr/>
                <p:nvPr/>
              </p:nvSpPr>
              <p:spPr>
                <a:xfrm>
                  <a:off x="7053471" y="767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39" name="TextBox 31">
                  <a:extLst>
                    <a:ext uri="{FF2B5EF4-FFF2-40B4-BE49-F238E27FC236}">
                      <a16:creationId xmlns:a16="http://schemas.microsoft.com/office/drawing/2014/main" id="{AC22AEE0-2A3D-45DF-8A11-0C0A24D751BC}"/>
                    </a:ext>
                  </a:extLst>
                </p:cNvPr>
                <p:cNvSpPr txBox="1"/>
                <p:nvPr/>
              </p:nvSpPr>
              <p:spPr>
                <a:xfrm>
                  <a:off x="6953545" y="777129"/>
                  <a:ext cx="444352" cy="276999"/>
                </a:xfrm>
                <a:prstGeom prst="rect">
                  <a:avLst/>
                </a:prstGeom>
                <a:noFill/>
              </p:spPr>
              <p:txBody>
                <a:bodyPr wrap="none" rtlCol="0" anchor="ctr">
                  <a:spAutoFit/>
                </a:bodyPr>
                <a:lstStyle/>
                <a:p>
                  <a:r>
                    <a:rPr lang="en-US" sz="1200" b="1">
                      <a:solidFill>
                        <a:srgbClr val="FFFF00"/>
                      </a:solidFill>
                    </a:rPr>
                    <a:t>+11</a:t>
                  </a:r>
                  <a:endParaRPr lang="vi-VN" sz="1200" b="1" dirty="0">
                    <a:solidFill>
                      <a:srgbClr val="FFFF00"/>
                    </a:solidFill>
                  </a:endParaRPr>
                </a:p>
              </p:txBody>
            </p:sp>
            <p:sp>
              <p:nvSpPr>
                <p:cNvPr id="40" name="Oval 32">
                  <a:extLst>
                    <a:ext uri="{FF2B5EF4-FFF2-40B4-BE49-F238E27FC236}">
                      <a16:creationId xmlns:a16="http://schemas.microsoft.com/office/drawing/2014/main" id="{C96C86CC-B8E9-43D8-A15C-C93D1C2EED87}"/>
                    </a:ext>
                  </a:extLst>
                </p:cNvPr>
                <p:cNvSpPr/>
                <p:nvPr/>
              </p:nvSpPr>
              <p:spPr>
                <a:xfrm flipH="1" flipV="1">
                  <a:off x="7301942" y="113836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1" name="Oval 33">
                  <a:extLst>
                    <a:ext uri="{FF2B5EF4-FFF2-40B4-BE49-F238E27FC236}">
                      <a16:creationId xmlns:a16="http://schemas.microsoft.com/office/drawing/2014/main" id="{6FB9562B-C7AB-4E39-B343-E3AA6ADBFECA}"/>
                    </a:ext>
                  </a:extLst>
                </p:cNvPr>
                <p:cNvSpPr/>
                <p:nvPr/>
              </p:nvSpPr>
              <p:spPr>
                <a:xfrm>
                  <a:off x="6661067" y="368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42" name="Oval 34">
                  <a:extLst>
                    <a:ext uri="{FF2B5EF4-FFF2-40B4-BE49-F238E27FC236}">
                      <a16:creationId xmlns:a16="http://schemas.microsoft.com/office/drawing/2014/main" id="{408ED43D-052C-494A-9A52-4D3662342A1E}"/>
                    </a:ext>
                  </a:extLst>
                </p:cNvPr>
                <p:cNvSpPr/>
                <p:nvPr/>
              </p:nvSpPr>
              <p:spPr>
                <a:xfrm flipH="1" flipV="1">
                  <a:off x="7666140" y="76174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3" name="Oval 35">
                  <a:extLst>
                    <a:ext uri="{FF2B5EF4-FFF2-40B4-BE49-F238E27FC236}">
                      <a16:creationId xmlns:a16="http://schemas.microsoft.com/office/drawing/2014/main" id="{53D14F59-35D9-40B2-8AA6-7C1FDD33E96D}"/>
                    </a:ext>
                  </a:extLst>
                </p:cNvPr>
                <p:cNvSpPr/>
                <p:nvPr/>
              </p:nvSpPr>
              <p:spPr>
                <a:xfrm flipH="1" flipV="1">
                  <a:off x="6726956" y="122196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4" name="Oval 36">
                  <a:extLst>
                    <a:ext uri="{FF2B5EF4-FFF2-40B4-BE49-F238E27FC236}">
                      <a16:creationId xmlns:a16="http://schemas.microsoft.com/office/drawing/2014/main" id="{9EAFC9E0-374D-4D72-ACE0-CF3164112F4E}"/>
                    </a:ext>
                  </a:extLst>
                </p:cNvPr>
                <p:cNvSpPr/>
                <p:nvPr/>
              </p:nvSpPr>
              <p:spPr>
                <a:xfrm flipH="1" flipV="1">
                  <a:off x="6984125" y="60620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2" name="Oval 33">
                  <a:extLst>
                    <a:ext uri="{FF2B5EF4-FFF2-40B4-BE49-F238E27FC236}">
                      <a16:creationId xmlns:a16="http://schemas.microsoft.com/office/drawing/2014/main" id="{FD291CD9-2A61-4D8C-9CFD-12710EA1B7B2}"/>
                    </a:ext>
                  </a:extLst>
                </p:cNvPr>
                <p:cNvSpPr/>
                <p:nvPr/>
              </p:nvSpPr>
              <p:spPr>
                <a:xfrm>
                  <a:off x="6464559" y="187510"/>
                  <a:ext cx="1456235" cy="1456235"/>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grpSp>
          <p:sp>
            <p:nvSpPr>
              <p:cNvPr id="75" name="Oval 35">
                <a:extLst>
                  <a:ext uri="{FF2B5EF4-FFF2-40B4-BE49-F238E27FC236}">
                    <a16:creationId xmlns:a16="http://schemas.microsoft.com/office/drawing/2014/main" id="{8FA5F583-610F-4DBC-B3D8-56434B692D4C}"/>
                  </a:ext>
                </a:extLst>
              </p:cNvPr>
              <p:cNvSpPr/>
              <p:nvPr/>
            </p:nvSpPr>
            <p:spPr>
              <a:xfrm flipH="1" flipV="1">
                <a:off x="2832636" y="516709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6" name="Oval 35">
                <a:extLst>
                  <a:ext uri="{FF2B5EF4-FFF2-40B4-BE49-F238E27FC236}">
                    <a16:creationId xmlns:a16="http://schemas.microsoft.com/office/drawing/2014/main" id="{8F22C8B8-2E9A-4A5F-8B84-48863BA8A1D4}"/>
                  </a:ext>
                </a:extLst>
              </p:cNvPr>
              <p:cNvSpPr/>
              <p:nvPr/>
            </p:nvSpPr>
            <p:spPr>
              <a:xfrm flipH="1" flipV="1">
                <a:off x="2937889" y="483007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7" name="Oval 35">
                <a:extLst>
                  <a:ext uri="{FF2B5EF4-FFF2-40B4-BE49-F238E27FC236}">
                    <a16:creationId xmlns:a16="http://schemas.microsoft.com/office/drawing/2014/main" id="{9857A904-DEFE-43A6-B658-A0428FC258B7}"/>
                  </a:ext>
                </a:extLst>
              </p:cNvPr>
              <p:cNvSpPr/>
              <p:nvPr/>
            </p:nvSpPr>
            <p:spPr>
              <a:xfrm flipH="1" flipV="1">
                <a:off x="3244334" y="461863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8" name="Oval 35">
                <a:extLst>
                  <a:ext uri="{FF2B5EF4-FFF2-40B4-BE49-F238E27FC236}">
                    <a16:creationId xmlns:a16="http://schemas.microsoft.com/office/drawing/2014/main" id="{23D59A68-DEEB-4ADD-ADEA-CE9839794239}"/>
                  </a:ext>
                </a:extLst>
              </p:cNvPr>
              <p:cNvSpPr/>
              <p:nvPr/>
            </p:nvSpPr>
            <p:spPr>
              <a:xfrm flipH="1" flipV="1">
                <a:off x="3694296" y="469753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79" name="Oval 35">
                <a:extLst>
                  <a:ext uri="{FF2B5EF4-FFF2-40B4-BE49-F238E27FC236}">
                    <a16:creationId xmlns:a16="http://schemas.microsoft.com/office/drawing/2014/main" id="{D7335D1E-08B2-4E96-90CF-EA93D3243ACB}"/>
                  </a:ext>
                </a:extLst>
              </p:cNvPr>
              <p:cNvSpPr/>
              <p:nvPr/>
            </p:nvSpPr>
            <p:spPr>
              <a:xfrm flipH="1" flipV="1">
                <a:off x="3832036" y="5450842"/>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0" name="Oval 35">
                <a:extLst>
                  <a:ext uri="{FF2B5EF4-FFF2-40B4-BE49-F238E27FC236}">
                    <a16:creationId xmlns:a16="http://schemas.microsoft.com/office/drawing/2014/main" id="{74B55025-05F1-4050-8D39-BAEB9943ACC3}"/>
                  </a:ext>
                </a:extLst>
              </p:cNvPr>
              <p:cNvSpPr/>
              <p:nvPr/>
            </p:nvSpPr>
            <p:spPr>
              <a:xfrm flipH="1" flipV="1">
                <a:off x="3408874" y="565610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1" name="Oval 35">
                <a:extLst>
                  <a:ext uri="{FF2B5EF4-FFF2-40B4-BE49-F238E27FC236}">
                    <a16:creationId xmlns:a16="http://schemas.microsoft.com/office/drawing/2014/main" id="{FD279590-4E01-4908-BF98-2E849F6BE09C}"/>
                  </a:ext>
                </a:extLst>
              </p:cNvPr>
              <p:cNvSpPr/>
              <p:nvPr/>
            </p:nvSpPr>
            <p:spPr>
              <a:xfrm flipH="1" flipV="1">
                <a:off x="3516874" y="442084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nvGrpSpPr>
            <p:cNvPr id="5" name="Nhóm 4">
              <a:extLst>
                <a:ext uri="{FF2B5EF4-FFF2-40B4-BE49-F238E27FC236}">
                  <a16:creationId xmlns:a16="http://schemas.microsoft.com/office/drawing/2014/main" id="{6665B6A3-6914-4FE0-BE29-2ADD4950F073}"/>
                </a:ext>
              </a:extLst>
            </p:cNvPr>
            <p:cNvGrpSpPr/>
            <p:nvPr/>
          </p:nvGrpSpPr>
          <p:grpSpPr>
            <a:xfrm>
              <a:off x="4880833" y="4635837"/>
              <a:ext cx="1169892" cy="1128263"/>
              <a:chOff x="4403863" y="4636114"/>
              <a:chExt cx="1169892" cy="1128263"/>
            </a:xfrm>
          </p:grpSpPr>
          <p:grpSp>
            <p:nvGrpSpPr>
              <p:cNvPr id="45" name="Group 60">
                <a:extLst>
                  <a:ext uri="{FF2B5EF4-FFF2-40B4-BE49-F238E27FC236}">
                    <a16:creationId xmlns:a16="http://schemas.microsoft.com/office/drawing/2014/main" id="{49FDBE18-67E2-414B-BBE0-730ACEEF39E9}"/>
                  </a:ext>
                </a:extLst>
              </p:cNvPr>
              <p:cNvGrpSpPr/>
              <p:nvPr/>
            </p:nvGrpSpPr>
            <p:grpSpPr>
              <a:xfrm>
                <a:off x="4434708" y="4636114"/>
                <a:ext cx="1078814" cy="1089195"/>
                <a:chOff x="8605069" y="412236"/>
                <a:chExt cx="1078814" cy="1089195"/>
              </a:xfrm>
            </p:grpSpPr>
            <p:sp>
              <p:nvSpPr>
                <p:cNvPr id="46" name="Oval 37">
                  <a:extLst>
                    <a:ext uri="{FF2B5EF4-FFF2-40B4-BE49-F238E27FC236}">
                      <a16:creationId xmlns:a16="http://schemas.microsoft.com/office/drawing/2014/main" id="{AD49B768-F1E0-4364-A28E-903926AB6B10}"/>
                    </a:ext>
                  </a:extLst>
                </p:cNvPr>
                <p:cNvSpPr/>
                <p:nvPr/>
              </p:nvSpPr>
              <p:spPr>
                <a:xfrm>
                  <a:off x="8839608" y="663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47" name="Oval 38">
                  <a:extLst>
                    <a:ext uri="{FF2B5EF4-FFF2-40B4-BE49-F238E27FC236}">
                      <a16:creationId xmlns:a16="http://schemas.microsoft.com/office/drawing/2014/main" id="{0F610E80-3DB2-4691-9C0F-DE6B71353E28}"/>
                    </a:ext>
                  </a:extLst>
                </p:cNvPr>
                <p:cNvSpPr/>
                <p:nvPr/>
              </p:nvSpPr>
              <p:spPr>
                <a:xfrm>
                  <a:off x="8997473" y="821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48" name="TextBox 39">
                  <a:extLst>
                    <a:ext uri="{FF2B5EF4-FFF2-40B4-BE49-F238E27FC236}">
                      <a16:creationId xmlns:a16="http://schemas.microsoft.com/office/drawing/2014/main" id="{C801582F-BB53-45BD-AABF-074B1FE1F296}"/>
                    </a:ext>
                  </a:extLst>
                </p:cNvPr>
                <p:cNvSpPr txBox="1"/>
                <p:nvPr/>
              </p:nvSpPr>
              <p:spPr>
                <a:xfrm>
                  <a:off x="8939751" y="815740"/>
                  <a:ext cx="388248" cy="307777"/>
                </a:xfrm>
                <a:prstGeom prst="rect">
                  <a:avLst/>
                </a:prstGeom>
                <a:noFill/>
              </p:spPr>
              <p:txBody>
                <a:bodyPr wrap="none" rtlCol="0" anchor="ctr">
                  <a:spAutoFit/>
                </a:bodyPr>
                <a:lstStyle/>
                <a:p>
                  <a:r>
                    <a:rPr lang="en-US" sz="1400" b="1">
                      <a:solidFill>
                        <a:srgbClr val="FFFF00"/>
                      </a:solidFill>
                    </a:rPr>
                    <a:t>+9</a:t>
                  </a:r>
                  <a:endParaRPr lang="vi-VN" sz="1400" b="1" dirty="0">
                    <a:solidFill>
                      <a:srgbClr val="FFFF00"/>
                    </a:solidFill>
                  </a:endParaRPr>
                </a:p>
              </p:txBody>
            </p:sp>
            <p:sp>
              <p:nvSpPr>
                <p:cNvPr id="49" name="Oval 40">
                  <a:extLst>
                    <a:ext uri="{FF2B5EF4-FFF2-40B4-BE49-F238E27FC236}">
                      <a16:creationId xmlns:a16="http://schemas.microsoft.com/office/drawing/2014/main" id="{CAEFE783-FB5C-4D55-96CE-A0CBAA29002C}"/>
                    </a:ext>
                  </a:extLst>
                </p:cNvPr>
                <p:cNvSpPr/>
                <p:nvPr/>
              </p:nvSpPr>
              <p:spPr>
                <a:xfrm flipH="1" flipV="1">
                  <a:off x="9373928" y="106909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0" name="Oval 41">
                  <a:extLst>
                    <a:ext uri="{FF2B5EF4-FFF2-40B4-BE49-F238E27FC236}">
                      <a16:creationId xmlns:a16="http://schemas.microsoft.com/office/drawing/2014/main" id="{DB9DCF50-0ACE-48C3-8BAB-20042CC8B4D4}"/>
                    </a:ext>
                  </a:extLst>
                </p:cNvPr>
                <p:cNvSpPr/>
                <p:nvPr/>
              </p:nvSpPr>
              <p:spPr>
                <a:xfrm>
                  <a:off x="8605069" y="422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51" name="Oval 42">
                  <a:extLst>
                    <a:ext uri="{FF2B5EF4-FFF2-40B4-BE49-F238E27FC236}">
                      <a16:creationId xmlns:a16="http://schemas.microsoft.com/office/drawing/2014/main" id="{426D4E80-AD42-453D-A25E-B2147D133634}"/>
                    </a:ext>
                  </a:extLst>
                </p:cNvPr>
                <p:cNvSpPr/>
                <p:nvPr/>
              </p:nvSpPr>
              <p:spPr>
                <a:xfrm flipH="1" flipV="1">
                  <a:off x="9484895" y="128319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2" name="Oval 43">
                  <a:extLst>
                    <a:ext uri="{FF2B5EF4-FFF2-40B4-BE49-F238E27FC236}">
                      <a16:creationId xmlns:a16="http://schemas.microsoft.com/office/drawing/2014/main" id="{F47D6380-3B23-4577-8892-9C9EA7074292}"/>
                    </a:ext>
                  </a:extLst>
                </p:cNvPr>
                <p:cNvSpPr/>
                <p:nvPr/>
              </p:nvSpPr>
              <p:spPr>
                <a:xfrm flipH="1" flipV="1">
                  <a:off x="8894967" y="41223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3" name="Oval 44">
                  <a:extLst>
                    <a:ext uri="{FF2B5EF4-FFF2-40B4-BE49-F238E27FC236}">
                      <a16:creationId xmlns:a16="http://schemas.microsoft.com/office/drawing/2014/main" id="{08CB6984-93A4-4EB0-9FA1-5112EE5CBFC2}"/>
                    </a:ext>
                  </a:extLst>
                </p:cNvPr>
                <p:cNvSpPr/>
                <p:nvPr/>
              </p:nvSpPr>
              <p:spPr>
                <a:xfrm flipH="1" flipV="1">
                  <a:off x="8843522" y="734886"/>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54" name="Oval 45">
                  <a:extLst>
                    <a:ext uri="{FF2B5EF4-FFF2-40B4-BE49-F238E27FC236}">
                      <a16:creationId xmlns:a16="http://schemas.microsoft.com/office/drawing/2014/main" id="{A86D596B-F6DA-4E12-AE57-3D395E0F9778}"/>
                    </a:ext>
                  </a:extLst>
                </p:cNvPr>
                <p:cNvSpPr/>
                <p:nvPr/>
              </p:nvSpPr>
              <p:spPr>
                <a:xfrm flipH="1" flipV="1">
                  <a:off x="9373928" y="45111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sp>
            <p:nvSpPr>
              <p:cNvPr id="72" name="Oval 42">
                <a:extLst>
                  <a:ext uri="{FF2B5EF4-FFF2-40B4-BE49-F238E27FC236}">
                    <a16:creationId xmlns:a16="http://schemas.microsoft.com/office/drawing/2014/main" id="{E673B997-942E-4345-84CF-D91185128970}"/>
                  </a:ext>
                </a:extLst>
              </p:cNvPr>
              <p:cNvSpPr/>
              <p:nvPr/>
            </p:nvSpPr>
            <p:spPr>
              <a:xfrm flipH="1" flipV="1">
                <a:off x="4442360" y="540954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3" name="Oval 42">
                <a:extLst>
                  <a:ext uri="{FF2B5EF4-FFF2-40B4-BE49-F238E27FC236}">
                    <a16:creationId xmlns:a16="http://schemas.microsoft.com/office/drawing/2014/main" id="{B80AA326-B7AA-450A-B1DC-9C150AE56920}"/>
                  </a:ext>
                </a:extLst>
              </p:cNvPr>
              <p:cNvSpPr/>
              <p:nvPr/>
            </p:nvSpPr>
            <p:spPr>
              <a:xfrm flipH="1" flipV="1">
                <a:off x="4851852" y="565637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4" name="Oval 42">
                <a:extLst>
                  <a:ext uri="{FF2B5EF4-FFF2-40B4-BE49-F238E27FC236}">
                    <a16:creationId xmlns:a16="http://schemas.microsoft.com/office/drawing/2014/main" id="{B33878D3-5E77-4AF0-92F3-A36C6AD69060}"/>
                  </a:ext>
                </a:extLst>
              </p:cNvPr>
              <p:cNvSpPr/>
              <p:nvPr/>
            </p:nvSpPr>
            <p:spPr>
              <a:xfrm flipH="1" flipV="1">
                <a:off x="4403863" y="497164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85" name="Oval 42">
                <a:extLst>
                  <a:ext uri="{FF2B5EF4-FFF2-40B4-BE49-F238E27FC236}">
                    <a16:creationId xmlns:a16="http://schemas.microsoft.com/office/drawing/2014/main" id="{13317197-67F1-4966-A0F2-73F83B1C87FD}"/>
                  </a:ext>
                </a:extLst>
              </p:cNvPr>
              <p:cNvSpPr/>
              <p:nvPr/>
            </p:nvSpPr>
            <p:spPr>
              <a:xfrm flipH="1" flipV="1">
                <a:off x="5465755" y="5041042"/>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sp>
          <p:nvSpPr>
            <p:cNvPr id="106" name="TextBox 67">
              <a:extLst>
                <a:ext uri="{FF2B5EF4-FFF2-40B4-BE49-F238E27FC236}">
                  <a16:creationId xmlns:a16="http://schemas.microsoft.com/office/drawing/2014/main" id="{7319CDED-2A1F-460F-BC3D-C151DF29CC23}"/>
                </a:ext>
              </a:extLst>
            </p:cNvPr>
            <p:cNvSpPr txBox="1"/>
            <p:nvPr/>
          </p:nvSpPr>
          <p:spPr>
            <a:xfrm>
              <a:off x="7100023" y="6092142"/>
              <a:ext cx="441146"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000" b="1">
                  <a:solidFill>
                    <a:srgbClr val="FF0000"/>
                  </a:solidFill>
                </a:rPr>
                <a:t>Cl</a:t>
              </a:r>
              <a:endParaRPr lang="vi-VN" sz="2000" b="1" dirty="0">
                <a:solidFill>
                  <a:srgbClr val="FF0000"/>
                </a:solidFill>
              </a:endParaRPr>
            </a:p>
          </p:txBody>
        </p:sp>
        <p:grpSp>
          <p:nvGrpSpPr>
            <p:cNvPr id="4" name="Nhóm 3">
              <a:extLst>
                <a:ext uri="{FF2B5EF4-FFF2-40B4-BE49-F238E27FC236}">
                  <a16:creationId xmlns:a16="http://schemas.microsoft.com/office/drawing/2014/main" id="{6C95F459-A8CE-4871-9F1B-2221EDCD5EA7}"/>
                </a:ext>
              </a:extLst>
            </p:cNvPr>
            <p:cNvGrpSpPr/>
            <p:nvPr/>
          </p:nvGrpSpPr>
          <p:grpSpPr>
            <a:xfrm>
              <a:off x="6542909" y="4438734"/>
              <a:ext cx="1575634" cy="1498355"/>
              <a:chOff x="6542909" y="4438734"/>
              <a:chExt cx="1575634" cy="1498355"/>
            </a:xfrm>
          </p:grpSpPr>
          <p:grpSp>
            <p:nvGrpSpPr>
              <p:cNvPr id="96" name="Group 59">
                <a:extLst>
                  <a:ext uri="{FF2B5EF4-FFF2-40B4-BE49-F238E27FC236}">
                    <a16:creationId xmlns:a16="http://schemas.microsoft.com/office/drawing/2014/main" id="{488288FC-D98A-496B-A78A-7293AF14925C}"/>
                  </a:ext>
                </a:extLst>
              </p:cNvPr>
              <p:cNvGrpSpPr/>
              <p:nvPr/>
            </p:nvGrpSpPr>
            <p:grpSpPr>
              <a:xfrm>
                <a:off x="6603142" y="4438734"/>
                <a:ext cx="1456235" cy="1456235"/>
                <a:chOff x="6472356" y="187263"/>
                <a:chExt cx="1456235" cy="1456235"/>
              </a:xfrm>
            </p:grpSpPr>
            <p:sp>
              <p:nvSpPr>
                <p:cNvPr id="97" name="Oval 29">
                  <a:extLst>
                    <a:ext uri="{FF2B5EF4-FFF2-40B4-BE49-F238E27FC236}">
                      <a16:creationId xmlns:a16="http://schemas.microsoft.com/office/drawing/2014/main" id="{130B4799-184F-4408-AA6F-40E3ECC038C1}"/>
                    </a:ext>
                  </a:extLst>
                </p:cNvPr>
                <p:cNvSpPr/>
                <p:nvPr/>
              </p:nvSpPr>
              <p:spPr>
                <a:xfrm>
                  <a:off x="6895606" y="609576"/>
                  <a:ext cx="617388" cy="61738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98" name="Oval 30">
                  <a:extLst>
                    <a:ext uri="{FF2B5EF4-FFF2-40B4-BE49-F238E27FC236}">
                      <a16:creationId xmlns:a16="http://schemas.microsoft.com/office/drawing/2014/main" id="{341EF9B9-82DD-4D3B-8A1B-2D2CFF31161D}"/>
                    </a:ext>
                  </a:extLst>
                </p:cNvPr>
                <p:cNvSpPr/>
                <p:nvPr/>
              </p:nvSpPr>
              <p:spPr>
                <a:xfrm>
                  <a:off x="7053471" y="767441"/>
                  <a:ext cx="301658" cy="30165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99" name="TextBox 31">
                  <a:extLst>
                    <a:ext uri="{FF2B5EF4-FFF2-40B4-BE49-F238E27FC236}">
                      <a16:creationId xmlns:a16="http://schemas.microsoft.com/office/drawing/2014/main" id="{C1E3768B-5B74-41EC-9E87-085745133E35}"/>
                    </a:ext>
                  </a:extLst>
                </p:cNvPr>
                <p:cNvSpPr txBox="1"/>
                <p:nvPr/>
              </p:nvSpPr>
              <p:spPr>
                <a:xfrm>
                  <a:off x="6953545" y="777129"/>
                  <a:ext cx="444352" cy="276999"/>
                </a:xfrm>
                <a:prstGeom prst="rect">
                  <a:avLst/>
                </a:prstGeom>
                <a:noFill/>
              </p:spPr>
              <p:txBody>
                <a:bodyPr wrap="none" rtlCol="0" anchor="ctr">
                  <a:spAutoFit/>
                </a:bodyPr>
                <a:lstStyle/>
                <a:p>
                  <a:r>
                    <a:rPr lang="en-US" sz="1200" b="1">
                      <a:solidFill>
                        <a:srgbClr val="FFFF00"/>
                      </a:solidFill>
                    </a:rPr>
                    <a:t>+17</a:t>
                  </a:r>
                  <a:endParaRPr lang="vi-VN" sz="1200" b="1" dirty="0">
                    <a:solidFill>
                      <a:srgbClr val="FFFF00"/>
                    </a:solidFill>
                  </a:endParaRPr>
                </a:p>
              </p:txBody>
            </p:sp>
            <p:sp>
              <p:nvSpPr>
                <p:cNvPr id="100" name="Oval 32">
                  <a:extLst>
                    <a:ext uri="{FF2B5EF4-FFF2-40B4-BE49-F238E27FC236}">
                      <a16:creationId xmlns:a16="http://schemas.microsoft.com/office/drawing/2014/main" id="{06AE32FE-6C7E-450F-9F2C-15C6948D6F33}"/>
                    </a:ext>
                  </a:extLst>
                </p:cNvPr>
                <p:cNvSpPr/>
                <p:nvPr/>
              </p:nvSpPr>
              <p:spPr>
                <a:xfrm flipH="1" flipV="1">
                  <a:off x="7301942" y="1138368"/>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1" name="Oval 33">
                  <a:extLst>
                    <a:ext uri="{FF2B5EF4-FFF2-40B4-BE49-F238E27FC236}">
                      <a16:creationId xmlns:a16="http://schemas.microsoft.com/office/drawing/2014/main" id="{4978AE42-4EDB-44B3-8566-B2E794BFBE62}"/>
                    </a:ext>
                  </a:extLst>
                </p:cNvPr>
                <p:cNvSpPr/>
                <p:nvPr/>
              </p:nvSpPr>
              <p:spPr>
                <a:xfrm>
                  <a:off x="6661067" y="368617"/>
                  <a:ext cx="1078814" cy="1078814"/>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sp>
              <p:nvSpPr>
                <p:cNvPr id="102" name="Oval 34">
                  <a:extLst>
                    <a:ext uri="{FF2B5EF4-FFF2-40B4-BE49-F238E27FC236}">
                      <a16:creationId xmlns:a16="http://schemas.microsoft.com/office/drawing/2014/main" id="{4DB721CE-C6EF-43A1-97EF-555807B0A3DA}"/>
                    </a:ext>
                  </a:extLst>
                </p:cNvPr>
                <p:cNvSpPr/>
                <p:nvPr/>
              </p:nvSpPr>
              <p:spPr>
                <a:xfrm flipH="1" flipV="1">
                  <a:off x="7666140" y="76174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3" name="Oval 35">
                  <a:extLst>
                    <a:ext uri="{FF2B5EF4-FFF2-40B4-BE49-F238E27FC236}">
                      <a16:creationId xmlns:a16="http://schemas.microsoft.com/office/drawing/2014/main" id="{BB39C236-5760-489F-AAE9-C2A44CD8427B}"/>
                    </a:ext>
                  </a:extLst>
                </p:cNvPr>
                <p:cNvSpPr/>
                <p:nvPr/>
              </p:nvSpPr>
              <p:spPr>
                <a:xfrm flipH="1" flipV="1">
                  <a:off x="6726956" y="122196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4" name="Oval 36">
                  <a:extLst>
                    <a:ext uri="{FF2B5EF4-FFF2-40B4-BE49-F238E27FC236}">
                      <a16:creationId xmlns:a16="http://schemas.microsoft.com/office/drawing/2014/main" id="{B7AB25B8-BDD7-4952-A1D6-EBF2620ADB5C}"/>
                    </a:ext>
                  </a:extLst>
                </p:cNvPr>
                <p:cNvSpPr/>
                <p:nvPr/>
              </p:nvSpPr>
              <p:spPr>
                <a:xfrm flipH="1" flipV="1">
                  <a:off x="6984125" y="60620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5" name="Oval 33">
                  <a:extLst>
                    <a:ext uri="{FF2B5EF4-FFF2-40B4-BE49-F238E27FC236}">
                      <a16:creationId xmlns:a16="http://schemas.microsoft.com/office/drawing/2014/main" id="{153B3D7C-E520-4873-BAF3-2AA25C1D8322}"/>
                    </a:ext>
                  </a:extLst>
                </p:cNvPr>
                <p:cNvSpPr/>
                <p:nvPr/>
              </p:nvSpPr>
              <p:spPr>
                <a:xfrm>
                  <a:off x="6472356" y="187263"/>
                  <a:ext cx="1456235" cy="1456235"/>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solidFill>
                      <a:srgbClr val="FFFF00"/>
                    </a:solidFill>
                  </a:endParaRPr>
                </a:p>
              </p:txBody>
            </p:sp>
          </p:grpSp>
          <p:sp>
            <p:nvSpPr>
              <p:cNvPr id="107" name="Oval 35">
                <a:extLst>
                  <a:ext uri="{FF2B5EF4-FFF2-40B4-BE49-F238E27FC236}">
                    <a16:creationId xmlns:a16="http://schemas.microsoft.com/office/drawing/2014/main" id="{7363CF6F-01B6-4B5D-B948-E04BE98D2AAA}"/>
                  </a:ext>
                </a:extLst>
              </p:cNvPr>
              <p:cNvSpPr/>
              <p:nvPr/>
            </p:nvSpPr>
            <p:spPr>
              <a:xfrm flipH="1" flipV="1">
                <a:off x="6726426" y="5140692"/>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8" name="Oval 35">
                <a:extLst>
                  <a:ext uri="{FF2B5EF4-FFF2-40B4-BE49-F238E27FC236}">
                    <a16:creationId xmlns:a16="http://schemas.microsoft.com/office/drawing/2014/main" id="{CF8B011A-EE3E-4878-9277-E13D7786053B}"/>
                  </a:ext>
                </a:extLst>
              </p:cNvPr>
              <p:cNvSpPr/>
              <p:nvPr/>
            </p:nvSpPr>
            <p:spPr>
              <a:xfrm flipH="1" flipV="1">
                <a:off x="6831679" y="480367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09" name="Oval 35">
                <a:extLst>
                  <a:ext uri="{FF2B5EF4-FFF2-40B4-BE49-F238E27FC236}">
                    <a16:creationId xmlns:a16="http://schemas.microsoft.com/office/drawing/2014/main" id="{7000006D-0F94-4AE8-B3C4-E2C0B39FC215}"/>
                  </a:ext>
                </a:extLst>
              </p:cNvPr>
              <p:cNvSpPr/>
              <p:nvPr/>
            </p:nvSpPr>
            <p:spPr>
              <a:xfrm flipH="1" flipV="1">
                <a:off x="7138124" y="4592224"/>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0" name="Oval 35">
                <a:extLst>
                  <a:ext uri="{FF2B5EF4-FFF2-40B4-BE49-F238E27FC236}">
                    <a16:creationId xmlns:a16="http://schemas.microsoft.com/office/drawing/2014/main" id="{3C87A340-5CD1-42FC-BBDF-1436FFAE5AC8}"/>
                  </a:ext>
                </a:extLst>
              </p:cNvPr>
              <p:cNvSpPr/>
              <p:nvPr/>
            </p:nvSpPr>
            <p:spPr>
              <a:xfrm flipH="1" flipV="1">
                <a:off x="7588086" y="467113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1" name="Oval 35">
                <a:extLst>
                  <a:ext uri="{FF2B5EF4-FFF2-40B4-BE49-F238E27FC236}">
                    <a16:creationId xmlns:a16="http://schemas.microsoft.com/office/drawing/2014/main" id="{CB01F213-EF4C-4CBC-9C3B-CF572FA22760}"/>
                  </a:ext>
                </a:extLst>
              </p:cNvPr>
              <p:cNvSpPr/>
              <p:nvPr/>
            </p:nvSpPr>
            <p:spPr>
              <a:xfrm flipH="1" flipV="1">
                <a:off x="7725826" y="5424435"/>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2" name="Oval 35">
                <a:extLst>
                  <a:ext uri="{FF2B5EF4-FFF2-40B4-BE49-F238E27FC236}">
                    <a16:creationId xmlns:a16="http://schemas.microsoft.com/office/drawing/2014/main" id="{7F2C82E3-7F91-4A4F-81C2-F21BE264D05D}"/>
                  </a:ext>
                </a:extLst>
              </p:cNvPr>
              <p:cNvSpPr/>
              <p:nvPr/>
            </p:nvSpPr>
            <p:spPr>
              <a:xfrm flipH="1" flipV="1">
                <a:off x="7302664" y="5629693"/>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3" name="Oval 35">
                <a:extLst>
                  <a:ext uri="{FF2B5EF4-FFF2-40B4-BE49-F238E27FC236}">
                    <a16:creationId xmlns:a16="http://schemas.microsoft.com/office/drawing/2014/main" id="{E6460B9B-C54A-4443-B08C-38C3A95A4C5D}"/>
                  </a:ext>
                </a:extLst>
              </p:cNvPr>
              <p:cNvSpPr/>
              <p:nvPr/>
            </p:nvSpPr>
            <p:spPr>
              <a:xfrm flipH="1" flipV="1">
                <a:off x="7642086" y="446883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4" name="Oval 35">
                <a:extLst>
                  <a:ext uri="{FF2B5EF4-FFF2-40B4-BE49-F238E27FC236}">
                    <a16:creationId xmlns:a16="http://schemas.microsoft.com/office/drawing/2014/main" id="{8375C451-487A-474E-9D1D-38FF9B6AB24C}"/>
                  </a:ext>
                </a:extLst>
              </p:cNvPr>
              <p:cNvSpPr/>
              <p:nvPr/>
            </p:nvSpPr>
            <p:spPr>
              <a:xfrm flipH="1" flipV="1">
                <a:off x="6934527" y="447985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5" name="Oval 35">
                <a:extLst>
                  <a:ext uri="{FF2B5EF4-FFF2-40B4-BE49-F238E27FC236}">
                    <a16:creationId xmlns:a16="http://schemas.microsoft.com/office/drawing/2014/main" id="{F96627A0-4784-4C6A-BABB-CBB28B472C63}"/>
                  </a:ext>
                </a:extLst>
              </p:cNvPr>
              <p:cNvSpPr/>
              <p:nvPr/>
            </p:nvSpPr>
            <p:spPr>
              <a:xfrm flipH="1" flipV="1">
                <a:off x="6542909" y="5007411"/>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6" name="Oval 35">
                <a:extLst>
                  <a:ext uri="{FF2B5EF4-FFF2-40B4-BE49-F238E27FC236}">
                    <a16:creationId xmlns:a16="http://schemas.microsoft.com/office/drawing/2014/main" id="{BE2A8EB9-3496-4FCA-8104-49B16721BA2A}"/>
                  </a:ext>
                </a:extLst>
              </p:cNvPr>
              <p:cNvSpPr/>
              <p:nvPr/>
            </p:nvSpPr>
            <p:spPr>
              <a:xfrm flipH="1" flipV="1">
                <a:off x="6658777" y="5504905"/>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7" name="Oval 35">
                <a:extLst>
                  <a:ext uri="{FF2B5EF4-FFF2-40B4-BE49-F238E27FC236}">
                    <a16:creationId xmlns:a16="http://schemas.microsoft.com/office/drawing/2014/main" id="{03B4B656-1238-4C6E-8CDB-58DD2F613DA2}"/>
                  </a:ext>
                </a:extLst>
              </p:cNvPr>
              <p:cNvSpPr/>
              <p:nvPr/>
            </p:nvSpPr>
            <p:spPr>
              <a:xfrm flipH="1" flipV="1">
                <a:off x="7192124" y="5829089"/>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8" name="Oval 35">
                <a:extLst>
                  <a:ext uri="{FF2B5EF4-FFF2-40B4-BE49-F238E27FC236}">
                    <a16:creationId xmlns:a16="http://schemas.microsoft.com/office/drawing/2014/main" id="{6238A2FD-E2C1-423E-8A82-39142249E838}"/>
                  </a:ext>
                </a:extLst>
              </p:cNvPr>
              <p:cNvSpPr/>
              <p:nvPr/>
            </p:nvSpPr>
            <p:spPr>
              <a:xfrm flipH="1" flipV="1">
                <a:off x="8010543" y="5001007"/>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sp>
            <p:nvSpPr>
              <p:cNvPr id="119" name="Oval 35">
                <a:extLst>
                  <a:ext uri="{FF2B5EF4-FFF2-40B4-BE49-F238E27FC236}">
                    <a16:creationId xmlns:a16="http://schemas.microsoft.com/office/drawing/2014/main" id="{D47286EE-B531-49DA-8B1B-D588A176BBE7}"/>
                  </a:ext>
                </a:extLst>
              </p:cNvPr>
              <p:cNvSpPr/>
              <p:nvPr/>
            </p:nvSpPr>
            <p:spPr>
              <a:xfrm flipH="1" flipV="1">
                <a:off x="7782072" y="5623620"/>
                <a:ext cx="108000" cy="1080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FF00"/>
                  </a:solidFill>
                </a:endParaRPr>
              </a:p>
            </p:txBody>
          </p:sp>
        </p:grpSp>
      </p:grpSp>
    </p:spTree>
    <p:extLst>
      <p:ext uri="{BB962C8B-B14F-4D97-AF65-F5344CB8AC3E}">
        <p14:creationId xmlns:p14="http://schemas.microsoft.com/office/powerpoint/2010/main" val="296827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arn(inVertic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arn(inVertic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barn(inVertical)">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barn(inVertical)">
                                      <p:cBhvr>
                                        <p:cTn id="2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ộp Văn bản 23">
            <a:extLst>
              <a:ext uri="{FF2B5EF4-FFF2-40B4-BE49-F238E27FC236}">
                <a16:creationId xmlns:a16="http://schemas.microsoft.com/office/drawing/2014/main" id="{9B1CBA3E-90BA-4AF5-95A2-87AD5C9BA004}"/>
              </a:ext>
            </a:extLst>
          </p:cNvPr>
          <p:cNvSpPr txBox="1"/>
          <p:nvPr/>
        </p:nvSpPr>
        <p:spPr>
          <a:xfrm>
            <a:off x="1453688" y="82581"/>
            <a:ext cx="753176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2400" b="1">
                <a:solidFill>
                  <a:schemeClr val="tx2">
                    <a:lumMod val="50000"/>
                  </a:schemeClr>
                </a:solidFill>
              </a:rPr>
              <a:t>1. Các nguyên tố như thế nào được xếp vào cùng một nhóm? Bảng tuần hoàn có bao nhiêu nhóm?</a:t>
            </a:r>
          </a:p>
        </p:txBody>
      </p:sp>
      <p:pic>
        <p:nvPicPr>
          <p:cNvPr id="26" name="Picture 5" descr="Screen Clipping">
            <a:extLst>
              <a:ext uri="{FF2B5EF4-FFF2-40B4-BE49-F238E27FC236}">
                <a16:creationId xmlns:a16="http://schemas.microsoft.com/office/drawing/2014/main" id="{BA4062AF-1DE1-42C0-9837-E5EC483D4B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4" y="85727"/>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Hình ảnh 6">
            <a:extLst>
              <a:ext uri="{FF2B5EF4-FFF2-40B4-BE49-F238E27FC236}">
                <a16:creationId xmlns:a16="http://schemas.microsoft.com/office/drawing/2014/main" id="{7DC30316-A84C-49F2-B433-7EB8C38B1D4C}"/>
              </a:ext>
            </a:extLst>
          </p:cNvPr>
          <p:cNvPicPr>
            <a:picLocks noChangeAspect="1"/>
          </p:cNvPicPr>
          <p:nvPr/>
        </p:nvPicPr>
        <p:blipFill>
          <a:blip r:embed="rId4"/>
          <a:stretch>
            <a:fillRect/>
          </a:stretch>
        </p:blipFill>
        <p:spPr>
          <a:xfrm>
            <a:off x="-32786" y="913577"/>
            <a:ext cx="9086846" cy="5660572"/>
          </a:xfrm>
          <a:prstGeom prst="rect">
            <a:avLst/>
          </a:prstGeom>
        </p:spPr>
      </p:pic>
    </p:spTree>
    <p:extLst>
      <p:ext uri="{BB962C8B-B14F-4D97-AF65-F5344CB8AC3E}">
        <p14:creationId xmlns:p14="http://schemas.microsoft.com/office/powerpoint/2010/main" val="2559093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ộp Văn bản 23">
            <a:extLst>
              <a:ext uri="{FF2B5EF4-FFF2-40B4-BE49-F238E27FC236}">
                <a16:creationId xmlns:a16="http://schemas.microsoft.com/office/drawing/2014/main" id="{9B1CBA3E-90BA-4AF5-95A2-87AD5C9BA004}"/>
              </a:ext>
            </a:extLst>
          </p:cNvPr>
          <p:cNvSpPr txBox="1"/>
          <p:nvPr/>
        </p:nvSpPr>
        <p:spPr>
          <a:xfrm>
            <a:off x="1453688" y="82581"/>
            <a:ext cx="753176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2400" b="1">
                <a:solidFill>
                  <a:schemeClr val="tx2">
                    <a:lumMod val="50000"/>
                  </a:schemeClr>
                </a:solidFill>
              </a:rPr>
              <a:t>1. Các nguyên tố như thế nào được xếp vào cùng một nhóm? Bảng tuần hoàn có bao nhiêu nhóm?</a:t>
            </a:r>
          </a:p>
        </p:txBody>
      </p:sp>
      <p:pic>
        <p:nvPicPr>
          <p:cNvPr id="26" name="Picture 5" descr="Screen Clipping">
            <a:extLst>
              <a:ext uri="{FF2B5EF4-FFF2-40B4-BE49-F238E27FC236}">
                <a16:creationId xmlns:a16="http://schemas.microsoft.com/office/drawing/2014/main" id="{BA4062AF-1DE1-42C0-9837-E5EC483D4B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4" y="85727"/>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ộp Văn bản 5">
            <a:extLst>
              <a:ext uri="{FF2B5EF4-FFF2-40B4-BE49-F238E27FC236}">
                <a16:creationId xmlns:a16="http://schemas.microsoft.com/office/drawing/2014/main" id="{116D79CA-EC0D-476F-AA97-C72F94D80267}"/>
              </a:ext>
            </a:extLst>
          </p:cNvPr>
          <p:cNvSpPr txBox="1"/>
          <p:nvPr/>
        </p:nvSpPr>
        <p:spPr>
          <a:xfrm>
            <a:off x="114300" y="1182693"/>
            <a:ext cx="8928298" cy="28500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08000"/>
              </a:lnSpc>
            </a:pPr>
            <a:r>
              <a:rPr lang="en-US" sz="2800" b="1">
                <a:ea typeface="Calibri" panose="020F0502020204030204" pitchFamily="34" charset="0"/>
                <a:cs typeface="Times New Roman" panose="02020603050405020304" pitchFamily="18" charset="0"/>
              </a:rPr>
              <a:t>- Nguyên tố mà nguyên tử có cùng số electron ở lớp ngoài cùng, có tính chất hoá học gần giống nhau và được xếp thành một cột gọi là nhóm nguyên tố.</a:t>
            </a:r>
          </a:p>
          <a:p>
            <a:pPr algn="just">
              <a:lnSpc>
                <a:spcPct val="108000"/>
              </a:lnSpc>
            </a:pPr>
            <a:r>
              <a:rPr lang="en-US" sz="2800" b="1">
                <a:solidFill>
                  <a:srgbClr val="FF0000"/>
                </a:solidFill>
              </a:rPr>
              <a:t>* Phân loại:</a:t>
            </a:r>
          </a:p>
          <a:p>
            <a:pPr algn="just">
              <a:lnSpc>
                <a:spcPct val="108000"/>
              </a:lnSpc>
            </a:pPr>
            <a:r>
              <a:rPr lang="en-US" sz="2800" b="1"/>
              <a:t>- Có hai loại nhóm: </a:t>
            </a:r>
            <a:r>
              <a:rPr lang="en-US" sz="2800" b="1">
                <a:solidFill>
                  <a:srgbClr val="FF0000"/>
                </a:solidFill>
              </a:rPr>
              <a:t>nhóm A </a:t>
            </a:r>
            <a:r>
              <a:rPr lang="en-US" sz="2800" b="1"/>
              <a:t>và </a:t>
            </a:r>
            <a:r>
              <a:rPr lang="en-US" sz="2800" b="1">
                <a:solidFill>
                  <a:srgbClr val="FF0000"/>
                </a:solidFill>
              </a:rPr>
              <a:t>nhóm B </a:t>
            </a:r>
          </a:p>
        </p:txBody>
      </p:sp>
      <p:sp>
        <p:nvSpPr>
          <p:cNvPr id="5" name="TextBox 17">
            <a:extLst>
              <a:ext uri="{FF2B5EF4-FFF2-40B4-BE49-F238E27FC236}">
                <a16:creationId xmlns:a16="http://schemas.microsoft.com/office/drawing/2014/main" id="{1585789A-B031-444A-B184-7215C5CAEFD7}"/>
              </a:ext>
            </a:extLst>
          </p:cNvPr>
          <p:cNvSpPr txBox="1"/>
          <p:nvPr/>
        </p:nvSpPr>
        <p:spPr>
          <a:xfrm>
            <a:off x="0" y="528857"/>
            <a:ext cx="861790" cy="769441"/>
          </a:xfrm>
          <a:prstGeom prst="rect">
            <a:avLst/>
          </a:prstGeom>
          <a:noFill/>
        </p:spPr>
        <p:txBody>
          <a:bodyPr wrap="square">
            <a:spAutoFit/>
          </a:bodyPr>
          <a:lstStyle/>
          <a:p>
            <a:r>
              <a:rPr lang="en-US" sz="4400" b="1" i="1">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en-US" sz="4400"/>
          </a:p>
        </p:txBody>
      </p:sp>
    </p:spTree>
    <p:extLst>
      <p:ext uri="{BB962C8B-B14F-4D97-AF65-F5344CB8AC3E}">
        <p14:creationId xmlns:p14="http://schemas.microsoft.com/office/powerpoint/2010/main" val="407971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116D79CA-EC0D-476F-AA97-C72F94D80267}"/>
              </a:ext>
            </a:extLst>
          </p:cNvPr>
          <p:cNvSpPr txBox="1"/>
          <p:nvPr/>
        </p:nvSpPr>
        <p:spPr>
          <a:xfrm>
            <a:off x="326841" y="2086559"/>
            <a:ext cx="4474934" cy="45152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30000"/>
              </a:lnSpc>
            </a:pPr>
            <a:r>
              <a:rPr lang="en-US" sz="2800" b="1">
                <a:solidFill>
                  <a:srgbClr val="FF0000"/>
                </a:solidFill>
              </a:rPr>
              <a:t>* Nhóm A:</a:t>
            </a:r>
          </a:p>
          <a:p>
            <a:pPr algn="just">
              <a:lnSpc>
                <a:spcPct val="130000"/>
              </a:lnSpc>
            </a:pPr>
            <a:r>
              <a:rPr lang="en-US" sz="2800" b="1"/>
              <a:t>- Nhóm A gồm 8 nhóm từ IA đến VIIIA </a:t>
            </a:r>
          </a:p>
          <a:p>
            <a:pPr algn="just">
              <a:lnSpc>
                <a:spcPct val="130000"/>
              </a:lnSpc>
            </a:pPr>
            <a:r>
              <a:rPr lang="en-US" sz="2800" b="1"/>
              <a:t>- Nguyên tử các nguyên tố trong cùng một nhóm có số electron hoá trị bằng nhau và bằng số thứ tự của nhóm.</a:t>
            </a:r>
          </a:p>
        </p:txBody>
      </p:sp>
      <p:sp>
        <p:nvSpPr>
          <p:cNvPr id="5" name="TextBox 17">
            <a:extLst>
              <a:ext uri="{FF2B5EF4-FFF2-40B4-BE49-F238E27FC236}">
                <a16:creationId xmlns:a16="http://schemas.microsoft.com/office/drawing/2014/main" id="{1585789A-B031-444A-B184-7215C5CAEFD7}"/>
              </a:ext>
            </a:extLst>
          </p:cNvPr>
          <p:cNvSpPr txBox="1"/>
          <p:nvPr/>
        </p:nvSpPr>
        <p:spPr>
          <a:xfrm>
            <a:off x="1990370" y="1428797"/>
            <a:ext cx="861790" cy="769441"/>
          </a:xfrm>
          <a:prstGeom prst="rect">
            <a:avLst/>
          </a:prstGeom>
          <a:noFill/>
        </p:spPr>
        <p:txBody>
          <a:bodyPr wrap="square">
            <a:spAutoFit/>
          </a:bodyPr>
          <a:lstStyle/>
          <a:p>
            <a:r>
              <a:rPr lang="en-US" sz="4400" b="1" i="1">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en-US" sz="4400"/>
          </a:p>
        </p:txBody>
      </p:sp>
      <p:pic>
        <p:nvPicPr>
          <p:cNvPr id="3" name="Hình ảnh 2">
            <a:extLst>
              <a:ext uri="{FF2B5EF4-FFF2-40B4-BE49-F238E27FC236}">
                <a16:creationId xmlns:a16="http://schemas.microsoft.com/office/drawing/2014/main" id="{BA4989BB-F3FD-4D5A-995E-7CFA924E4A27}"/>
              </a:ext>
            </a:extLst>
          </p:cNvPr>
          <p:cNvPicPr>
            <a:picLocks noChangeAspect="1"/>
          </p:cNvPicPr>
          <p:nvPr/>
        </p:nvPicPr>
        <p:blipFill>
          <a:blip r:embed="rId3"/>
          <a:stretch>
            <a:fillRect/>
          </a:stretch>
        </p:blipFill>
        <p:spPr>
          <a:xfrm>
            <a:off x="5081140" y="1338182"/>
            <a:ext cx="1009941" cy="5506218"/>
          </a:xfrm>
          <a:prstGeom prst="rect">
            <a:avLst/>
          </a:prstGeom>
        </p:spPr>
      </p:pic>
      <p:pic>
        <p:nvPicPr>
          <p:cNvPr id="10" name="Hình ảnh 9">
            <a:extLst>
              <a:ext uri="{FF2B5EF4-FFF2-40B4-BE49-F238E27FC236}">
                <a16:creationId xmlns:a16="http://schemas.microsoft.com/office/drawing/2014/main" id="{6A9D91D1-961D-4077-966A-44DF382547F6}"/>
              </a:ext>
            </a:extLst>
          </p:cNvPr>
          <p:cNvPicPr>
            <a:picLocks noChangeAspect="1"/>
          </p:cNvPicPr>
          <p:nvPr/>
        </p:nvPicPr>
        <p:blipFill>
          <a:blip r:embed="rId4"/>
          <a:stretch>
            <a:fillRect/>
          </a:stretch>
        </p:blipFill>
        <p:spPr>
          <a:xfrm>
            <a:off x="6638373" y="1338182"/>
            <a:ext cx="2192762" cy="5487166"/>
          </a:xfrm>
          <a:prstGeom prst="rect">
            <a:avLst/>
          </a:prstGeom>
        </p:spPr>
      </p:pic>
      <p:sp>
        <p:nvSpPr>
          <p:cNvPr id="15" name="Hộp Văn bản 14">
            <a:extLst>
              <a:ext uri="{FF2B5EF4-FFF2-40B4-BE49-F238E27FC236}">
                <a16:creationId xmlns:a16="http://schemas.microsoft.com/office/drawing/2014/main" id="{D0B54348-5ED7-40B9-8B1A-AFCB886F3BA2}"/>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16" name="Hộp Văn bản 15">
            <a:extLst>
              <a:ext uri="{FF2B5EF4-FFF2-40B4-BE49-F238E27FC236}">
                <a16:creationId xmlns:a16="http://schemas.microsoft.com/office/drawing/2014/main" id="{36F6DD86-17D1-4F83-81A8-745E5DF3F6C5}"/>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sp>
        <p:nvSpPr>
          <p:cNvPr id="17" name="Hộp Văn bản 16">
            <a:extLst>
              <a:ext uri="{FF2B5EF4-FFF2-40B4-BE49-F238E27FC236}">
                <a16:creationId xmlns:a16="http://schemas.microsoft.com/office/drawing/2014/main" id="{0B838F18-A509-44AF-A4D7-451F2AA726BC}"/>
              </a:ext>
            </a:extLst>
          </p:cNvPr>
          <p:cNvSpPr txBox="1"/>
          <p:nvPr/>
        </p:nvSpPr>
        <p:spPr>
          <a:xfrm>
            <a:off x="312865" y="1351853"/>
            <a:ext cx="1398140"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a:solidFill>
                  <a:schemeClr val="tx1"/>
                </a:solidFill>
              </a:rPr>
              <a:t>3. Nhóm</a:t>
            </a:r>
          </a:p>
        </p:txBody>
      </p:sp>
    </p:spTree>
    <p:extLst>
      <p:ext uri="{BB962C8B-B14F-4D97-AF65-F5344CB8AC3E}">
        <p14:creationId xmlns:p14="http://schemas.microsoft.com/office/powerpoint/2010/main" val="23744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116D79CA-EC0D-476F-AA97-C72F94D80267}"/>
              </a:ext>
            </a:extLst>
          </p:cNvPr>
          <p:cNvSpPr txBox="1"/>
          <p:nvPr/>
        </p:nvSpPr>
        <p:spPr>
          <a:xfrm>
            <a:off x="112543" y="1402445"/>
            <a:ext cx="4762500" cy="52455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08000"/>
              </a:lnSpc>
            </a:pPr>
            <a:r>
              <a:rPr lang="en-US" sz="2600" b="1">
                <a:solidFill>
                  <a:srgbClr val="FF0000"/>
                </a:solidFill>
              </a:rPr>
              <a:t>* Nhóm B:</a:t>
            </a:r>
          </a:p>
          <a:p>
            <a:pPr algn="just">
              <a:lnSpc>
                <a:spcPct val="108000"/>
              </a:lnSpc>
            </a:pPr>
            <a:r>
              <a:rPr lang="en-US" sz="2600" b="1"/>
              <a:t>- Nhóm B gồm 8 nhóm được đánh số từ IIIB đến VIIIB, rồi IB và IIB theo chiều từ trái sang phải trong bảng tuần hoàn. </a:t>
            </a:r>
          </a:p>
          <a:p>
            <a:pPr algn="just">
              <a:lnSpc>
                <a:spcPct val="108000"/>
              </a:lnSpc>
            </a:pPr>
            <a:r>
              <a:rPr lang="en-US" sz="2600" b="1"/>
              <a:t>- Nhóm B chỉ gồm các nguyên tố của các chu kỳ lớn.</a:t>
            </a:r>
          </a:p>
          <a:p>
            <a:pPr algn="just">
              <a:lnSpc>
                <a:spcPct val="108000"/>
              </a:lnSpc>
            </a:pPr>
            <a:r>
              <a:rPr lang="en-US" sz="2600" b="1"/>
              <a:t>- Nhóm B gồm các nguyên tố chủ yếu kim loại chuyển tiếp.</a:t>
            </a:r>
          </a:p>
        </p:txBody>
      </p:sp>
      <p:pic>
        <p:nvPicPr>
          <p:cNvPr id="2" name="Hình ảnh 1">
            <a:extLst>
              <a:ext uri="{FF2B5EF4-FFF2-40B4-BE49-F238E27FC236}">
                <a16:creationId xmlns:a16="http://schemas.microsoft.com/office/drawing/2014/main" id="{5AC7DECD-E890-4DE7-82B2-D498F3F465DE}"/>
              </a:ext>
            </a:extLst>
          </p:cNvPr>
          <p:cNvPicPr>
            <a:picLocks noChangeAspect="1"/>
          </p:cNvPicPr>
          <p:nvPr/>
        </p:nvPicPr>
        <p:blipFill>
          <a:blip r:embed="rId3"/>
          <a:stretch>
            <a:fillRect/>
          </a:stretch>
        </p:blipFill>
        <p:spPr>
          <a:xfrm>
            <a:off x="4960020" y="1837076"/>
            <a:ext cx="1685471" cy="4376278"/>
          </a:xfrm>
          <a:prstGeom prst="rect">
            <a:avLst/>
          </a:prstGeom>
        </p:spPr>
      </p:pic>
      <p:pic>
        <p:nvPicPr>
          <p:cNvPr id="3" name="Hình ảnh 2">
            <a:extLst>
              <a:ext uri="{FF2B5EF4-FFF2-40B4-BE49-F238E27FC236}">
                <a16:creationId xmlns:a16="http://schemas.microsoft.com/office/drawing/2014/main" id="{35210AC6-2578-478B-9613-F961737A0306}"/>
              </a:ext>
            </a:extLst>
          </p:cNvPr>
          <p:cNvPicPr>
            <a:picLocks noChangeAspect="1"/>
          </p:cNvPicPr>
          <p:nvPr/>
        </p:nvPicPr>
        <p:blipFill>
          <a:blip r:embed="rId4"/>
          <a:stretch>
            <a:fillRect/>
          </a:stretch>
        </p:blipFill>
        <p:spPr>
          <a:xfrm>
            <a:off x="6894181" y="1894512"/>
            <a:ext cx="2200582" cy="4318841"/>
          </a:xfrm>
          <a:prstGeom prst="rect">
            <a:avLst/>
          </a:prstGeom>
        </p:spPr>
      </p:pic>
      <p:sp>
        <p:nvSpPr>
          <p:cNvPr id="8" name="Hộp Văn bản 7">
            <a:extLst>
              <a:ext uri="{FF2B5EF4-FFF2-40B4-BE49-F238E27FC236}">
                <a16:creationId xmlns:a16="http://schemas.microsoft.com/office/drawing/2014/main" id="{52921192-3121-40EE-B322-67AFB4FC86EA}"/>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9" name="Hộp Văn bản 8">
            <a:extLst>
              <a:ext uri="{FF2B5EF4-FFF2-40B4-BE49-F238E27FC236}">
                <a16:creationId xmlns:a16="http://schemas.microsoft.com/office/drawing/2014/main" id="{16FA89D7-0E1B-4911-8C32-117E34D55B6F}"/>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spTree>
    <p:extLst>
      <p:ext uri="{BB962C8B-B14F-4D97-AF65-F5344CB8AC3E}">
        <p14:creationId xmlns:p14="http://schemas.microsoft.com/office/powerpoint/2010/main" val="167325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 name="Hộp Văn bản 1">
            <a:extLst>
              <a:ext uri="{FF2B5EF4-FFF2-40B4-BE49-F238E27FC236}">
                <a16:creationId xmlns:a16="http://schemas.microsoft.com/office/drawing/2014/main" id="{566B80F9-1851-4FFF-B405-6A3726AC8D9A}"/>
              </a:ext>
            </a:extLst>
          </p:cNvPr>
          <p:cNvSpPr txBox="1"/>
          <p:nvPr/>
        </p:nvSpPr>
        <p:spPr>
          <a:xfrm>
            <a:off x="112543" y="763694"/>
            <a:ext cx="74414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0070C0"/>
                </a:solidFill>
              </a:rPr>
              <a:t>II. Cấu tạo bảng tuần hoàn các nguyên tố hóa học</a:t>
            </a:r>
          </a:p>
        </p:txBody>
      </p:sp>
      <p:sp>
        <p:nvSpPr>
          <p:cNvPr id="15" name="Hộp Văn bản 14">
            <a:extLst>
              <a:ext uri="{FF2B5EF4-FFF2-40B4-BE49-F238E27FC236}">
                <a16:creationId xmlns:a16="http://schemas.microsoft.com/office/drawing/2014/main" id="{DE672527-8D54-43EF-9A8A-3A0695CAAC3C}"/>
              </a:ext>
            </a:extLst>
          </p:cNvPr>
          <p:cNvSpPr txBox="1"/>
          <p:nvPr/>
        </p:nvSpPr>
        <p:spPr>
          <a:xfrm>
            <a:off x="150835" y="2119633"/>
            <a:ext cx="8864996" cy="433965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b="1" i="1">
                <a:solidFill>
                  <a:schemeClr val="tx1"/>
                </a:solidFill>
              </a:rPr>
              <a:t>Sử dụng bảng tuần hoàn, hãy cho biết:</a:t>
            </a:r>
          </a:p>
          <a:p>
            <a:pPr algn="just"/>
            <a:r>
              <a:rPr lang="en-US" sz="2400" b="1" i="1">
                <a:solidFill>
                  <a:schemeClr val="tx1"/>
                </a:solidFill>
              </a:rPr>
              <a:t>1. Số electron lớp ngoài cùng của nguyên tử  hai nguyên tố Al và S. Giải thích.</a:t>
            </a:r>
          </a:p>
          <a:p>
            <a:pPr algn="just"/>
            <a:endParaRPr lang="en-US" sz="2400" b="1" i="1">
              <a:solidFill>
                <a:schemeClr val="tx1"/>
              </a:solidFill>
            </a:endParaRPr>
          </a:p>
          <a:p>
            <a:pPr algn="just"/>
            <a:endParaRPr lang="en-US" sz="2400" b="1" i="1">
              <a:solidFill>
                <a:schemeClr val="tx1"/>
              </a:solidFill>
            </a:endParaRPr>
          </a:p>
          <a:p>
            <a:pPr algn="just"/>
            <a:endParaRPr lang="en-US" sz="2400" b="1" i="1">
              <a:solidFill>
                <a:schemeClr val="tx1"/>
              </a:solidFill>
            </a:endParaRPr>
          </a:p>
          <a:p>
            <a:pPr algn="just"/>
            <a:endParaRPr lang="en-US" sz="1200" b="1" i="1">
              <a:solidFill>
                <a:schemeClr val="tx1"/>
              </a:solidFill>
            </a:endParaRPr>
          </a:p>
          <a:p>
            <a:pPr algn="just"/>
            <a:r>
              <a:rPr lang="en-US" sz="2400" b="1" i="1">
                <a:solidFill>
                  <a:schemeClr val="tx1"/>
                </a:solidFill>
              </a:rPr>
              <a:t>2. Hãy kể tên nguyên tố thuộc chù kì nhỏ và cùng nhóm với nguyên tố Berylium.</a:t>
            </a:r>
          </a:p>
          <a:p>
            <a:pPr algn="just"/>
            <a:endParaRPr lang="en-US" sz="2400" b="1" i="1">
              <a:solidFill>
                <a:schemeClr val="tx1"/>
              </a:solidFill>
            </a:endParaRPr>
          </a:p>
          <a:p>
            <a:pPr algn="just"/>
            <a:endParaRPr lang="en-US" sz="2400" b="1" i="1">
              <a:solidFill>
                <a:schemeClr val="tx1"/>
              </a:solidFill>
            </a:endParaRPr>
          </a:p>
          <a:p>
            <a:pPr algn="just"/>
            <a:endParaRPr lang="en-US" sz="2400" b="1" i="1">
              <a:solidFill>
                <a:schemeClr val="tx1"/>
              </a:solidFill>
            </a:endParaRPr>
          </a:p>
        </p:txBody>
      </p:sp>
      <p:pic>
        <p:nvPicPr>
          <p:cNvPr id="16" name="Picture 5" descr="Screen Clipping">
            <a:extLst>
              <a:ext uri="{FF2B5EF4-FFF2-40B4-BE49-F238E27FC236}">
                <a16:creationId xmlns:a16="http://schemas.microsoft.com/office/drawing/2014/main" id="{11CDE9F7-BBF7-43F3-90E7-49BB062399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7582" y="1220449"/>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Hộp Văn bản 73">
            <a:extLst>
              <a:ext uri="{FF2B5EF4-FFF2-40B4-BE49-F238E27FC236}">
                <a16:creationId xmlns:a16="http://schemas.microsoft.com/office/drawing/2014/main" id="{9C5602AB-579A-4A8C-95C3-0225E3828DDC}"/>
              </a:ext>
            </a:extLst>
          </p:cNvPr>
          <p:cNvSpPr txBox="1"/>
          <p:nvPr/>
        </p:nvSpPr>
        <p:spPr>
          <a:xfrm>
            <a:off x="393897" y="1267563"/>
            <a:ext cx="1398140"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a:solidFill>
                  <a:schemeClr val="tx1"/>
                </a:solidFill>
              </a:rPr>
              <a:t>3. Nhóm</a:t>
            </a:r>
          </a:p>
        </p:txBody>
      </p:sp>
      <p:sp>
        <p:nvSpPr>
          <p:cNvPr id="86" name="Hộp Văn bản 85">
            <a:extLst>
              <a:ext uri="{FF2B5EF4-FFF2-40B4-BE49-F238E27FC236}">
                <a16:creationId xmlns:a16="http://schemas.microsoft.com/office/drawing/2014/main" id="{C9F1A0EB-B801-4D60-B7BC-8712BF7E677A}"/>
              </a:ext>
            </a:extLst>
          </p:cNvPr>
          <p:cNvSpPr txBox="1"/>
          <p:nvPr/>
        </p:nvSpPr>
        <p:spPr>
          <a:xfrm>
            <a:off x="353425" y="3429000"/>
            <a:ext cx="8459816" cy="85395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07000"/>
              </a:lnSpc>
              <a:spcAft>
                <a:spcPts val="600"/>
              </a:spcAft>
            </a:pPr>
            <a:r>
              <a:rPr lang="en-US" sz="2400" b="1" i="1">
                <a:effectLst/>
                <a:ea typeface="Times New Roman" panose="02020603050405020304" pitchFamily="18" charset="0"/>
              </a:rPr>
              <a:t>	Số electron lớp ngoài cùng của nguyên tử nguyên tố Al và S là 3 và 6 do nó ở nhóm IIIA và VIA tương ứng. </a:t>
            </a:r>
            <a:endParaRPr lang="en-US" sz="2000" b="1" i="1">
              <a:effectLst/>
              <a:ea typeface="Times New Roman" panose="02020603050405020304" pitchFamily="18" charset="0"/>
            </a:endParaRPr>
          </a:p>
        </p:txBody>
      </p:sp>
      <p:sp>
        <p:nvSpPr>
          <p:cNvPr id="88" name="Hộp Văn bản 87">
            <a:extLst>
              <a:ext uri="{FF2B5EF4-FFF2-40B4-BE49-F238E27FC236}">
                <a16:creationId xmlns:a16="http://schemas.microsoft.com/office/drawing/2014/main" id="{22BE6177-4EF3-4596-BDF2-4DDB016348CA}"/>
              </a:ext>
            </a:extLst>
          </p:cNvPr>
          <p:cNvSpPr txBox="1"/>
          <p:nvPr/>
        </p:nvSpPr>
        <p:spPr>
          <a:xfrm>
            <a:off x="393897" y="5373914"/>
            <a:ext cx="8459816" cy="85395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07000"/>
              </a:lnSpc>
              <a:spcAft>
                <a:spcPts val="600"/>
              </a:spcAft>
            </a:pPr>
            <a:r>
              <a:rPr lang="en-US" sz="2400" b="1" i="1">
                <a:effectLst/>
                <a:ea typeface="Times New Roman" panose="02020603050405020304" pitchFamily="18" charset="0"/>
              </a:rPr>
              <a:t>	Tên nguyên tố thuộc chu kì nhỏ và cùng nhóm với nguyên tố beryllium là magnesium (Mg). </a:t>
            </a:r>
          </a:p>
        </p:txBody>
      </p:sp>
    </p:spTree>
    <p:extLst>
      <p:ext uri="{BB962C8B-B14F-4D97-AF65-F5344CB8AC3E}">
        <p14:creationId xmlns:p14="http://schemas.microsoft.com/office/powerpoint/2010/main" val="11846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circle(in)">
                                      <p:cBhvr>
                                        <p:cTn id="12" dur="20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down)">
                                      <p:cBhvr>
                                        <p:cTn id="1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6" grpId="0" animBg="1"/>
      <p:bldP spid="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 name="Hộp Văn bản 1">
            <a:extLst>
              <a:ext uri="{FF2B5EF4-FFF2-40B4-BE49-F238E27FC236}">
                <a16:creationId xmlns:a16="http://schemas.microsoft.com/office/drawing/2014/main" id="{566B80F9-1851-4FFF-B405-6A3726AC8D9A}"/>
              </a:ext>
            </a:extLst>
          </p:cNvPr>
          <p:cNvSpPr txBox="1"/>
          <p:nvPr/>
        </p:nvSpPr>
        <p:spPr>
          <a:xfrm>
            <a:off x="112544" y="763694"/>
            <a:ext cx="898222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a:solidFill>
                  <a:srgbClr val="0070C0"/>
                </a:solidFill>
              </a:rPr>
              <a:t>III. Vị trí các nhóm nguyên tố kim loại, phi kim và khí hiếm trong bảng tuần hoàn</a:t>
            </a:r>
          </a:p>
        </p:txBody>
      </p:sp>
      <p:sp>
        <p:nvSpPr>
          <p:cNvPr id="3" name="Hộp Văn bản 2">
            <a:extLst>
              <a:ext uri="{FF2B5EF4-FFF2-40B4-BE49-F238E27FC236}">
                <a16:creationId xmlns:a16="http://schemas.microsoft.com/office/drawing/2014/main" id="{D800C5C1-A1DD-4523-862F-B3ED58B9B297}"/>
              </a:ext>
            </a:extLst>
          </p:cNvPr>
          <p:cNvSpPr txBox="1"/>
          <p:nvPr/>
        </p:nvSpPr>
        <p:spPr>
          <a:xfrm>
            <a:off x="1053513" y="1651889"/>
            <a:ext cx="8041250" cy="1384995"/>
          </a:xfrm>
          <a:prstGeom prst="rect">
            <a:avLst/>
          </a:prstGeom>
          <a:solidFill>
            <a:srgbClr val="FF0000"/>
          </a:solidFill>
        </p:spPr>
        <p:txBody>
          <a:bodyPr wrap="square" rtlCol="0">
            <a:spAutoFit/>
          </a:bodyPr>
          <a:lstStyle/>
          <a:p>
            <a:pPr algn="just"/>
            <a:r>
              <a:rPr lang="en-US" sz="2800" b="1">
                <a:solidFill>
                  <a:schemeClr val="bg1"/>
                </a:solidFill>
              </a:rPr>
              <a:t>Quan sát bảng tuần hoàn xác định vị trí của các nguyên tố kim loại, phi kim, khí hiếm. Hoàn thành bảng sau:</a:t>
            </a:r>
          </a:p>
        </p:txBody>
      </p:sp>
      <p:pic>
        <p:nvPicPr>
          <p:cNvPr id="11" name="Picture 5" descr="Screen Clipping">
            <a:extLst>
              <a:ext uri="{FF2B5EF4-FFF2-40B4-BE49-F238E27FC236}">
                <a16:creationId xmlns:a16="http://schemas.microsoft.com/office/drawing/2014/main" id="{4B19491D-0999-452A-A1D1-7DC9D628F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544" y="1679717"/>
            <a:ext cx="876713" cy="62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Bảng 4">
            <a:extLst>
              <a:ext uri="{FF2B5EF4-FFF2-40B4-BE49-F238E27FC236}">
                <a16:creationId xmlns:a16="http://schemas.microsoft.com/office/drawing/2014/main" id="{7F3C4019-94ED-4038-B77B-1AF9CA686C2B}"/>
              </a:ext>
            </a:extLst>
          </p:cNvPr>
          <p:cNvGraphicFramePr>
            <a:graphicFrameLocks noGrp="1"/>
          </p:cNvGraphicFramePr>
          <p:nvPr>
            <p:extLst>
              <p:ext uri="{D42A27DB-BD31-4B8C-83A1-F6EECF244321}">
                <p14:modId xmlns:p14="http://schemas.microsoft.com/office/powerpoint/2010/main" val="3115178427"/>
              </p:ext>
            </p:extLst>
          </p:nvPr>
        </p:nvGraphicFramePr>
        <p:xfrm>
          <a:off x="176800" y="3121910"/>
          <a:ext cx="8853705" cy="3452456"/>
        </p:xfrm>
        <a:graphic>
          <a:graphicData uri="http://schemas.openxmlformats.org/drawingml/2006/table">
            <a:tbl>
              <a:tblPr firstRow="1" bandRow="1">
                <a:tableStyleId>{E8B1032C-EA38-4F05-BA0D-38AFFFC7BED3}</a:tableStyleId>
              </a:tblPr>
              <a:tblGrid>
                <a:gridCol w="3180997">
                  <a:extLst>
                    <a:ext uri="{9D8B030D-6E8A-4147-A177-3AD203B41FA5}">
                      <a16:colId xmlns:a16="http://schemas.microsoft.com/office/drawing/2014/main" val="1542166592"/>
                    </a:ext>
                  </a:extLst>
                </a:gridCol>
                <a:gridCol w="3717560">
                  <a:extLst>
                    <a:ext uri="{9D8B030D-6E8A-4147-A177-3AD203B41FA5}">
                      <a16:colId xmlns:a16="http://schemas.microsoft.com/office/drawing/2014/main" val="4138290684"/>
                    </a:ext>
                  </a:extLst>
                </a:gridCol>
                <a:gridCol w="1955148">
                  <a:extLst>
                    <a:ext uri="{9D8B030D-6E8A-4147-A177-3AD203B41FA5}">
                      <a16:colId xmlns:a16="http://schemas.microsoft.com/office/drawing/2014/main" val="2270382214"/>
                    </a:ext>
                  </a:extLst>
                </a:gridCol>
              </a:tblGrid>
              <a:tr h="863114">
                <a:tc>
                  <a:txBody>
                    <a:bodyPr/>
                    <a:lstStyle/>
                    <a:p>
                      <a:pPr algn="ctr"/>
                      <a:endParaRPr lang="en-US" sz="2400" b="1"/>
                    </a:p>
                  </a:txBody>
                  <a:tcPr anchor="ctr"/>
                </a:tc>
                <a:tc>
                  <a:txBody>
                    <a:bodyPr/>
                    <a:lstStyle/>
                    <a:p>
                      <a:pPr algn="ctr"/>
                      <a:r>
                        <a:rPr lang="en-US" sz="2400"/>
                        <a:t>Vị trí</a:t>
                      </a:r>
                    </a:p>
                  </a:txBody>
                  <a:tcPr anchor="ctr"/>
                </a:tc>
                <a:tc>
                  <a:txBody>
                    <a:bodyPr/>
                    <a:lstStyle/>
                    <a:p>
                      <a:pPr algn="ctr"/>
                      <a:r>
                        <a:rPr lang="en-US" sz="2400"/>
                        <a:t>Ví dụ</a:t>
                      </a:r>
                    </a:p>
                  </a:txBody>
                  <a:tcPr anchor="ctr"/>
                </a:tc>
                <a:extLst>
                  <a:ext uri="{0D108BD9-81ED-4DB2-BD59-A6C34878D82A}">
                    <a16:rowId xmlns:a16="http://schemas.microsoft.com/office/drawing/2014/main" val="1853648181"/>
                  </a:ext>
                </a:extLst>
              </a:tr>
              <a:tr h="863114">
                <a:tc>
                  <a:txBody>
                    <a:bodyPr/>
                    <a:lstStyle/>
                    <a:p>
                      <a:pPr algn="ctr"/>
                      <a:r>
                        <a:rPr lang="en-US" sz="2400" b="1"/>
                        <a:t>Nguyên tố kim loại</a:t>
                      </a:r>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4083796342"/>
                  </a:ext>
                </a:extLst>
              </a:tr>
              <a:tr h="863114">
                <a:tc>
                  <a:txBody>
                    <a:bodyPr/>
                    <a:lstStyle/>
                    <a:p>
                      <a:pPr algn="ctr"/>
                      <a:r>
                        <a:rPr lang="en-US" sz="2400" b="1"/>
                        <a:t>Nguyên tố phi kim</a:t>
                      </a:r>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363587833"/>
                  </a:ext>
                </a:extLst>
              </a:tr>
              <a:tr h="863114">
                <a:tc>
                  <a:txBody>
                    <a:bodyPr/>
                    <a:lstStyle/>
                    <a:p>
                      <a:pPr algn="ctr"/>
                      <a:r>
                        <a:rPr lang="en-US" sz="2400" b="1"/>
                        <a:t>Nguyên tố khí hiếm</a:t>
                      </a:r>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860075212"/>
                  </a:ext>
                </a:extLst>
              </a:tr>
            </a:tbl>
          </a:graphicData>
        </a:graphic>
      </p:graphicFrame>
    </p:spTree>
    <p:extLst>
      <p:ext uri="{BB962C8B-B14F-4D97-AF65-F5344CB8AC3E}">
        <p14:creationId xmlns:p14="http://schemas.microsoft.com/office/powerpoint/2010/main" val="2336607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42DF63A-0B18-4CD0-8D48-9BF87BFE93AB}"/>
              </a:ext>
            </a:extLst>
          </p:cNvPr>
          <p:cNvPicPr>
            <a:picLocks noChangeAspect="1"/>
          </p:cNvPicPr>
          <p:nvPr/>
        </p:nvPicPr>
        <p:blipFill>
          <a:blip r:embed="rId3"/>
          <a:stretch>
            <a:fillRect/>
          </a:stretch>
        </p:blipFill>
        <p:spPr>
          <a:xfrm>
            <a:off x="-44970" y="44970"/>
            <a:ext cx="9144000" cy="6813030"/>
          </a:xfrm>
          <a:prstGeom prst="rect">
            <a:avLst/>
          </a:prstGeom>
        </p:spPr>
      </p:pic>
    </p:spTree>
    <p:extLst>
      <p:ext uri="{BB962C8B-B14F-4D97-AF65-F5344CB8AC3E}">
        <p14:creationId xmlns:p14="http://schemas.microsoft.com/office/powerpoint/2010/main" val="202318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6 quy tắc sắp xếp hàng hóa hiệu quả, khoa học trong siêu thị mini Blog">
            <a:extLst>
              <a:ext uri="{FF2B5EF4-FFF2-40B4-BE49-F238E27FC236}">
                <a16:creationId xmlns:a16="http://schemas.microsoft.com/office/drawing/2014/main" id="{27D9B0A2-6BB1-41A4-A336-91F5F36F1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1" y="165402"/>
            <a:ext cx="9035143" cy="6025848"/>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3BF21135-B5E4-47F4-B582-52CF38028FDC}"/>
              </a:ext>
            </a:extLst>
          </p:cNvPr>
          <p:cNvSpPr txBox="1"/>
          <p:nvPr/>
        </p:nvSpPr>
        <p:spPr>
          <a:xfrm>
            <a:off x="2367643" y="6307137"/>
            <a:ext cx="440327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b="1"/>
              <a:t>Sắp xếp hàng trong siêu thị</a:t>
            </a:r>
          </a:p>
        </p:txBody>
      </p:sp>
    </p:spTree>
    <p:extLst>
      <p:ext uri="{BB962C8B-B14F-4D97-AF65-F5344CB8AC3E}">
        <p14:creationId xmlns:p14="http://schemas.microsoft.com/office/powerpoint/2010/main" val="3902428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4">
            <a:extLst>
              <a:ext uri="{FF2B5EF4-FFF2-40B4-BE49-F238E27FC236}">
                <a16:creationId xmlns:a16="http://schemas.microsoft.com/office/drawing/2014/main" id="{7F3C4019-94ED-4038-B77B-1AF9CA686C2B}"/>
              </a:ext>
            </a:extLst>
          </p:cNvPr>
          <p:cNvGraphicFramePr>
            <a:graphicFrameLocks noGrp="1"/>
          </p:cNvGraphicFramePr>
          <p:nvPr>
            <p:extLst>
              <p:ext uri="{D42A27DB-BD31-4B8C-83A1-F6EECF244321}">
                <p14:modId xmlns:p14="http://schemas.microsoft.com/office/powerpoint/2010/main" val="2005559410"/>
              </p:ext>
            </p:extLst>
          </p:nvPr>
        </p:nvGraphicFramePr>
        <p:xfrm>
          <a:off x="145147" y="134910"/>
          <a:ext cx="8853705" cy="6445772"/>
        </p:xfrm>
        <a:graphic>
          <a:graphicData uri="http://schemas.openxmlformats.org/drawingml/2006/table">
            <a:tbl>
              <a:tblPr firstRow="1" bandRow="1">
                <a:tableStyleId>{E8B1032C-EA38-4F05-BA0D-38AFFFC7BED3}</a:tableStyleId>
              </a:tblPr>
              <a:tblGrid>
                <a:gridCol w="1803574">
                  <a:extLst>
                    <a:ext uri="{9D8B030D-6E8A-4147-A177-3AD203B41FA5}">
                      <a16:colId xmlns:a16="http://schemas.microsoft.com/office/drawing/2014/main" val="1542166592"/>
                    </a:ext>
                  </a:extLst>
                </a:gridCol>
                <a:gridCol w="5591331">
                  <a:extLst>
                    <a:ext uri="{9D8B030D-6E8A-4147-A177-3AD203B41FA5}">
                      <a16:colId xmlns:a16="http://schemas.microsoft.com/office/drawing/2014/main" val="4138290684"/>
                    </a:ext>
                  </a:extLst>
                </a:gridCol>
                <a:gridCol w="1458800">
                  <a:extLst>
                    <a:ext uri="{9D8B030D-6E8A-4147-A177-3AD203B41FA5}">
                      <a16:colId xmlns:a16="http://schemas.microsoft.com/office/drawing/2014/main" val="2270382214"/>
                    </a:ext>
                  </a:extLst>
                </a:gridCol>
              </a:tblGrid>
              <a:tr h="867770">
                <a:tc>
                  <a:txBody>
                    <a:bodyPr/>
                    <a:lstStyle/>
                    <a:p>
                      <a:pPr algn="ctr"/>
                      <a:endParaRPr lang="en-US" sz="2400" b="1"/>
                    </a:p>
                  </a:txBody>
                  <a:tcPr anchor="ctr"/>
                </a:tc>
                <a:tc>
                  <a:txBody>
                    <a:bodyPr/>
                    <a:lstStyle/>
                    <a:p>
                      <a:pPr algn="ctr"/>
                      <a:r>
                        <a:rPr lang="en-US" sz="2400">
                          <a:solidFill>
                            <a:srgbClr val="FF0000"/>
                          </a:solidFill>
                        </a:rPr>
                        <a:t>Vị trí</a:t>
                      </a:r>
                    </a:p>
                  </a:txBody>
                  <a:tcPr anchor="ctr"/>
                </a:tc>
                <a:tc>
                  <a:txBody>
                    <a:bodyPr/>
                    <a:lstStyle/>
                    <a:p>
                      <a:pPr algn="ctr"/>
                      <a:r>
                        <a:rPr lang="en-US" sz="2400">
                          <a:solidFill>
                            <a:srgbClr val="FF0000"/>
                          </a:solidFill>
                        </a:rPr>
                        <a:t>Ví dụ</a:t>
                      </a:r>
                    </a:p>
                  </a:txBody>
                  <a:tcPr anchor="ctr"/>
                </a:tc>
                <a:extLst>
                  <a:ext uri="{0D108BD9-81ED-4DB2-BD59-A6C34878D82A}">
                    <a16:rowId xmlns:a16="http://schemas.microsoft.com/office/drawing/2014/main" val="1876881541"/>
                  </a:ext>
                </a:extLst>
              </a:tr>
              <a:tr h="2235195">
                <a:tc>
                  <a:txBody>
                    <a:bodyPr/>
                    <a:lstStyle/>
                    <a:p>
                      <a:pPr algn="ctr"/>
                      <a:r>
                        <a:rPr lang="en-US" sz="2400" b="1">
                          <a:solidFill>
                            <a:srgbClr val="0000CC"/>
                          </a:solidFill>
                        </a:rPr>
                        <a:t>Nguyên tố kim loại</a:t>
                      </a:r>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4083796342"/>
                  </a:ext>
                </a:extLst>
              </a:tr>
              <a:tr h="1753850">
                <a:tc>
                  <a:txBody>
                    <a:bodyPr/>
                    <a:lstStyle/>
                    <a:p>
                      <a:pPr algn="ctr"/>
                      <a:r>
                        <a:rPr lang="en-US" sz="2400" b="1">
                          <a:solidFill>
                            <a:srgbClr val="0000CC"/>
                          </a:solidFill>
                        </a:rPr>
                        <a:t>Nguyên tố phi kim</a:t>
                      </a:r>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363587833"/>
                  </a:ext>
                </a:extLst>
              </a:tr>
              <a:tr h="1588957">
                <a:tc>
                  <a:txBody>
                    <a:bodyPr/>
                    <a:lstStyle/>
                    <a:p>
                      <a:pPr algn="ctr"/>
                      <a:r>
                        <a:rPr lang="en-US" sz="2400" b="1">
                          <a:solidFill>
                            <a:srgbClr val="0000CC"/>
                          </a:solidFill>
                        </a:rPr>
                        <a:t>Nguyên tố khí hiếm</a:t>
                      </a:r>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860075212"/>
                  </a:ext>
                </a:extLst>
              </a:tr>
            </a:tbl>
          </a:graphicData>
        </a:graphic>
      </p:graphicFrame>
      <p:sp>
        <p:nvSpPr>
          <p:cNvPr id="17" name="Hộp Văn bản 16">
            <a:extLst>
              <a:ext uri="{FF2B5EF4-FFF2-40B4-BE49-F238E27FC236}">
                <a16:creationId xmlns:a16="http://schemas.microsoft.com/office/drawing/2014/main" id="{C6A48102-B13C-4C72-8909-2FD37538CC06}"/>
              </a:ext>
            </a:extLst>
          </p:cNvPr>
          <p:cNvSpPr txBox="1"/>
          <p:nvPr/>
        </p:nvSpPr>
        <p:spPr>
          <a:xfrm>
            <a:off x="1993691" y="1158302"/>
            <a:ext cx="5486400" cy="187737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spcAft>
                <a:spcPts val="600"/>
              </a:spcAft>
            </a:pPr>
            <a:r>
              <a:rPr lang="en-US" sz="2200" b="1">
                <a:effectLst/>
                <a:ea typeface="Times New Roman" panose="02020603050405020304" pitchFamily="18" charset="0"/>
              </a:rPr>
              <a:t>- Trong bảng tuần hoàn, các nguyên tố kim loại tập trung ở các nhóm IA (trừ nguyên tố H), IIA, IIIA, một số nguyên tố ở các nhóm IVA, VA, VIA và các nguyên tố nhóm B.</a:t>
            </a:r>
          </a:p>
        </p:txBody>
      </p:sp>
      <p:sp>
        <p:nvSpPr>
          <p:cNvPr id="10" name="Hộp Văn bản 9">
            <a:extLst>
              <a:ext uri="{FF2B5EF4-FFF2-40B4-BE49-F238E27FC236}">
                <a16:creationId xmlns:a16="http://schemas.microsoft.com/office/drawing/2014/main" id="{BA438AF3-B8AC-40F3-9407-DE9506266D3B}"/>
              </a:ext>
            </a:extLst>
          </p:cNvPr>
          <p:cNvSpPr txBox="1"/>
          <p:nvPr/>
        </p:nvSpPr>
        <p:spPr>
          <a:xfrm>
            <a:off x="7590965" y="1574376"/>
            <a:ext cx="1326993" cy="1045223"/>
          </a:xfrm>
          <a:prstGeom prst="rect">
            <a:avLst/>
          </a:prstGeom>
          <a:noFill/>
        </p:spPr>
        <p:txBody>
          <a:bodyPr wrap="square">
            <a:spAutoFit/>
          </a:bodyPr>
          <a:lstStyle/>
          <a:p>
            <a:pPr algn="ctr">
              <a:lnSpc>
                <a:spcPct val="150000"/>
              </a:lnSpc>
            </a:pPr>
            <a:r>
              <a:rPr lang="en-US" sz="2200" b="1">
                <a:solidFill>
                  <a:srgbClr val="0000CC"/>
                </a:solidFill>
              </a:rPr>
              <a:t>Na, Ca</a:t>
            </a:r>
          </a:p>
          <a:p>
            <a:pPr algn="ctr">
              <a:lnSpc>
                <a:spcPct val="150000"/>
              </a:lnSpc>
            </a:pPr>
            <a:r>
              <a:rPr lang="en-US" sz="2200" b="1">
                <a:solidFill>
                  <a:srgbClr val="0000CC"/>
                </a:solidFill>
              </a:rPr>
              <a:t>Al, Pb</a:t>
            </a:r>
          </a:p>
        </p:txBody>
      </p:sp>
      <p:sp>
        <p:nvSpPr>
          <p:cNvPr id="12" name="Hộp Văn bản 11">
            <a:extLst>
              <a:ext uri="{FF2B5EF4-FFF2-40B4-BE49-F238E27FC236}">
                <a16:creationId xmlns:a16="http://schemas.microsoft.com/office/drawing/2014/main" id="{8796ECDD-5066-4463-BA05-E7795B5ECF4F}"/>
              </a:ext>
            </a:extLst>
          </p:cNvPr>
          <p:cNvSpPr txBox="1"/>
          <p:nvPr/>
        </p:nvSpPr>
        <p:spPr>
          <a:xfrm>
            <a:off x="1993691" y="3323007"/>
            <a:ext cx="5486399" cy="15920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spcAft>
                <a:spcPts val="600"/>
              </a:spcAft>
            </a:pPr>
            <a:r>
              <a:rPr lang="en-US" sz="2200" b="1">
                <a:effectLst/>
                <a:ea typeface="Times New Roman" panose="02020603050405020304" pitchFamily="18" charset="0"/>
              </a:rPr>
              <a:t>- Hầu hết các nguyên tố phi kim thuộc nhóm VA, VIA, VIIA. </a:t>
            </a:r>
          </a:p>
          <a:p>
            <a:pPr algn="just">
              <a:lnSpc>
                <a:spcPct val="107000"/>
              </a:lnSpc>
              <a:spcAft>
                <a:spcPts val="600"/>
              </a:spcAft>
            </a:pPr>
            <a:r>
              <a:rPr lang="en-US" sz="2200" b="1">
                <a:effectLst/>
                <a:ea typeface="Times New Roman" panose="02020603050405020304" pitchFamily="18" charset="0"/>
              </a:rPr>
              <a:t>- Một số nguyên tố thuộc nhóm IIIA, IVA.</a:t>
            </a:r>
          </a:p>
        </p:txBody>
      </p:sp>
      <p:sp>
        <p:nvSpPr>
          <p:cNvPr id="13" name="Hộp Văn bản 12">
            <a:extLst>
              <a:ext uri="{FF2B5EF4-FFF2-40B4-BE49-F238E27FC236}">
                <a16:creationId xmlns:a16="http://schemas.microsoft.com/office/drawing/2014/main" id="{729EA2F7-9F21-4B58-81B2-07CBA36DEE6F}"/>
              </a:ext>
            </a:extLst>
          </p:cNvPr>
          <p:cNvSpPr txBox="1"/>
          <p:nvPr/>
        </p:nvSpPr>
        <p:spPr>
          <a:xfrm>
            <a:off x="7590965" y="3495581"/>
            <a:ext cx="1326993" cy="1045223"/>
          </a:xfrm>
          <a:prstGeom prst="rect">
            <a:avLst/>
          </a:prstGeom>
          <a:noFill/>
        </p:spPr>
        <p:txBody>
          <a:bodyPr wrap="square">
            <a:spAutoFit/>
          </a:bodyPr>
          <a:lstStyle/>
          <a:p>
            <a:pPr algn="ctr">
              <a:lnSpc>
                <a:spcPct val="150000"/>
              </a:lnSpc>
            </a:pPr>
            <a:r>
              <a:rPr lang="en-US" sz="2200" b="1">
                <a:solidFill>
                  <a:srgbClr val="0000CC"/>
                </a:solidFill>
              </a:rPr>
              <a:t>N, C</a:t>
            </a:r>
          </a:p>
          <a:p>
            <a:pPr algn="ctr">
              <a:lnSpc>
                <a:spcPct val="150000"/>
              </a:lnSpc>
            </a:pPr>
            <a:r>
              <a:rPr lang="en-US" sz="2200" b="1">
                <a:solidFill>
                  <a:srgbClr val="0000CC"/>
                </a:solidFill>
              </a:rPr>
              <a:t>B, O</a:t>
            </a:r>
          </a:p>
        </p:txBody>
      </p:sp>
      <p:sp>
        <p:nvSpPr>
          <p:cNvPr id="16" name="Hộp Văn bản 15">
            <a:extLst>
              <a:ext uri="{FF2B5EF4-FFF2-40B4-BE49-F238E27FC236}">
                <a16:creationId xmlns:a16="http://schemas.microsoft.com/office/drawing/2014/main" id="{1EF8A2CF-EFD3-44A6-8F9D-645E33A844A2}"/>
              </a:ext>
            </a:extLst>
          </p:cNvPr>
          <p:cNvSpPr txBox="1"/>
          <p:nvPr/>
        </p:nvSpPr>
        <p:spPr>
          <a:xfrm>
            <a:off x="1993691" y="5368348"/>
            <a:ext cx="5486399" cy="79053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spcAft>
                <a:spcPts val="600"/>
              </a:spcAft>
            </a:pPr>
            <a:r>
              <a:rPr lang="en-US" sz="2200" b="1">
                <a:effectLst/>
                <a:latin typeface="+mj-lt"/>
                <a:ea typeface="Times New Roman" panose="02020603050405020304" pitchFamily="18" charset="0"/>
              </a:rPr>
              <a:t>- Trong bảng tuần hoàn, các nguyên tố khí hiếm nằm ở nhóm VIIIA.</a:t>
            </a:r>
          </a:p>
        </p:txBody>
      </p:sp>
      <p:sp>
        <p:nvSpPr>
          <p:cNvPr id="18" name="Hộp Văn bản 17">
            <a:extLst>
              <a:ext uri="{FF2B5EF4-FFF2-40B4-BE49-F238E27FC236}">
                <a16:creationId xmlns:a16="http://schemas.microsoft.com/office/drawing/2014/main" id="{40F20869-6BFC-458A-B080-0CBC8F37A14B}"/>
              </a:ext>
            </a:extLst>
          </p:cNvPr>
          <p:cNvSpPr txBox="1"/>
          <p:nvPr/>
        </p:nvSpPr>
        <p:spPr>
          <a:xfrm>
            <a:off x="7575974" y="5392554"/>
            <a:ext cx="1326993" cy="537391"/>
          </a:xfrm>
          <a:prstGeom prst="rect">
            <a:avLst/>
          </a:prstGeom>
          <a:noFill/>
        </p:spPr>
        <p:txBody>
          <a:bodyPr wrap="square">
            <a:spAutoFit/>
          </a:bodyPr>
          <a:lstStyle/>
          <a:p>
            <a:pPr algn="ctr">
              <a:lnSpc>
                <a:spcPct val="150000"/>
              </a:lnSpc>
            </a:pPr>
            <a:r>
              <a:rPr lang="en-US" sz="2200" b="1">
                <a:solidFill>
                  <a:srgbClr val="0000CC"/>
                </a:solidFill>
              </a:rPr>
              <a:t>Ne, Ar</a:t>
            </a:r>
          </a:p>
        </p:txBody>
      </p:sp>
    </p:spTree>
    <p:extLst>
      <p:ext uri="{BB962C8B-B14F-4D97-AF65-F5344CB8AC3E}">
        <p14:creationId xmlns:p14="http://schemas.microsoft.com/office/powerpoint/2010/main" val="14418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2" grpId="0" animBg="1"/>
      <p:bldP spid="13" grpId="0"/>
      <p:bldP spid="16" grpId="0"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AA76916-DB4C-42DC-AC4A-8410CFBF1940}"/>
              </a:ext>
            </a:extLst>
          </p:cNvPr>
          <p:cNvSpPr txBox="1"/>
          <p:nvPr/>
        </p:nvSpPr>
        <p:spPr>
          <a:xfrm>
            <a:off x="223634" y="211182"/>
            <a:ext cx="8726711"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a:t>		1. Sử dụng bảng tuần hoàn, hãy xác định vị trí (số thứ tự, chu kì, nhóm, số electron lớp ngoài cùng và số lớp electron) của các nguyên tố Al, Ca, Na, O, Cl, S, Br, Ne. Nguyên tố nào là kim loại, phi kim, khí hiếm? </a:t>
            </a:r>
          </a:p>
        </p:txBody>
      </p:sp>
      <p:graphicFrame>
        <p:nvGraphicFramePr>
          <p:cNvPr id="4" name="Bảng 4">
            <a:extLst>
              <a:ext uri="{FF2B5EF4-FFF2-40B4-BE49-F238E27FC236}">
                <a16:creationId xmlns:a16="http://schemas.microsoft.com/office/drawing/2014/main" id="{66DC8A53-59B7-421E-8A08-3ECC7B4AB747}"/>
              </a:ext>
            </a:extLst>
          </p:cNvPr>
          <p:cNvGraphicFramePr>
            <a:graphicFrameLocks noGrp="1"/>
          </p:cNvGraphicFramePr>
          <p:nvPr>
            <p:extLst>
              <p:ext uri="{D42A27DB-BD31-4B8C-83A1-F6EECF244321}">
                <p14:modId xmlns:p14="http://schemas.microsoft.com/office/powerpoint/2010/main" val="2373519797"/>
              </p:ext>
            </p:extLst>
          </p:nvPr>
        </p:nvGraphicFramePr>
        <p:xfrm>
          <a:off x="230416" y="2025968"/>
          <a:ext cx="8726711" cy="4572000"/>
        </p:xfrm>
        <a:graphic>
          <a:graphicData uri="http://schemas.openxmlformats.org/drawingml/2006/table">
            <a:tbl>
              <a:tblPr firstRow="1" bandRow="1">
                <a:tableStyleId>{5A111915-BE36-4E01-A7E5-04B1672EAD32}</a:tableStyleId>
              </a:tblPr>
              <a:tblGrid>
                <a:gridCol w="1246673">
                  <a:extLst>
                    <a:ext uri="{9D8B030D-6E8A-4147-A177-3AD203B41FA5}">
                      <a16:colId xmlns:a16="http://schemas.microsoft.com/office/drawing/2014/main" val="3402133953"/>
                    </a:ext>
                  </a:extLst>
                </a:gridCol>
                <a:gridCol w="1246673">
                  <a:extLst>
                    <a:ext uri="{9D8B030D-6E8A-4147-A177-3AD203B41FA5}">
                      <a16:colId xmlns:a16="http://schemas.microsoft.com/office/drawing/2014/main" val="3533183583"/>
                    </a:ext>
                  </a:extLst>
                </a:gridCol>
                <a:gridCol w="1246673">
                  <a:extLst>
                    <a:ext uri="{9D8B030D-6E8A-4147-A177-3AD203B41FA5}">
                      <a16:colId xmlns:a16="http://schemas.microsoft.com/office/drawing/2014/main" val="1238690548"/>
                    </a:ext>
                  </a:extLst>
                </a:gridCol>
                <a:gridCol w="1246673">
                  <a:extLst>
                    <a:ext uri="{9D8B030D-6E8A-4147-A177-3AD203B41FA5}">
                      <a16:colId xmlns:a16="http://schemas.microsoft.com/office/drawing/2014/main" val="3416437070"/>
                    </a:ext>
                  </a:extLst>
                </a:gridCol>
                <a:gridCol w="1246673">
                  <a:extLst>
                    <a:ext uri="{9D8B030D-6E8A-4147-A177-3AD203B41FA5}">
                      <a16:colId xmlns:a16="http://schemas.microsoft.com/office/drawing/2014/main" val="638398361"/>
                    </a:ext>
                  </a:extLst>
                </a:gridCol>
                <a:gridCol w="1246673">
                  <a:extLst>
                    <a:ext uri="{9D8B030D-6E8A-4147-A177-3AD203B41FA5}">
                      <a16:colId xmlns:a16="http://schemas.microsoft.com/office/drawing/2014/main" val="3450719175"/>
                    </a:ext>
                  </a:extLst>
                </a:gridCol>
                <a:gridCol w="1246673">
                  <a:extLst>
                    <a:ext uri="{9D8B030D-6E8A-4147-A177-3AD203B41FA5}">
                      <a16:colId xmlns:a16="http://schemas.microsoft.com/office/drawing/2014/main" val="3739647499"/>
                    </a:ext>
                  </a:extLst>
                </a:gridCol>
              </a:tblGrid>
              <a:tr h="439115">
                <a:tc>
                  <a:txBody>
                    <a:bodyPr/>
                    <a:lstStyle/>
                    <a:p>
                      <a:pPr algn="ctr"/>
                      <a:r>
                        <a:rPr lang="en-US" sz="1800"/>
                        <a:t>Nguyên tố</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a:t>Số thứ tự</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a:t>Chu kì</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a:t>Nhóm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a:t>Số e lớp ngoài cùng</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a:t>Số lớp e</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a:t>Kim loại (Phi kim, khí hiếm)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15210864"/>
                  </a:ext>
                </a:extLst>
              </a:tr>
              <a:tr h="370840">
                <a:tc>
                  <a:txBody>
                    <a:bodyPr/>
                    <a:lstStyle/>
                    <a:p>
                      <a:pPr algn="ctr"/>
                      <a:r>
                        <a:rPr lang="en-US" sz="2400" b="1"/>
                        <a:t>Al</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689284768"/>
                  </a:ext>
                </a:extLst>
              </a:tr>
              <a:tr h="370840">
                <a:tc>
                  <a:txBody>
                    <a:bodyPr/>
                    <a:lstStyle/>
                    <a:p>
                      <a:pPr algn="ctr"/>
                      <a:r>
                        <a:rPr lang="en-US" sz="2400" b="1"/>
                        <a:t>Ca</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528269766"/>
                  </a:ext>
                </a:extLst>
              </a:tr>
              <a:tr h="370840">
                <a:tc>
                  <a:txBody>
                    <a:bodyPr/>
                    <a:lstStyle/>
                    <a:p>
                      <a:pPr algn="ctr"/>
                      <a:r>
                        <a:rPr lang="en-US" sz="2400" b="1"/>
                        <a:t>Na</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628524087"/>
                  </a:ext>
                </a:extLst>
              </a:tr>
              <a:tr h="370840">
                <a:tc>
                  <a:txBody>
                    <a:bodyPr/>
                    <a:lstStyle/>
                    <a:p>
                      <a:pPr algn="ctr"/>
                      <a:r>
                        <a:rPr lang="en-US" sz="2400" b="1"/>
                        <a:t>O</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018261502"/>
                  </a:ext>
                </a:extLst>
              </a:tr>
              <a:tr h="370840">
                <a:tc>
                  <a:txBody>
                    <a:bodyPr/>
                    <a:lstStyle/>
                    <a:p>
                      <a:pPr algn="ctr"/>
                      <a:r>
                        <a:rPr lang="en-US" sz="2400" b="1"/>
                        <a:t>Cl</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79275325"/>
                  </a:ext>
                </a:extLst>
              </a:tr>
              <a:tr h="370840">
                <a:tc>
                  <a:txBody>
                    <a:bodyPr/>
                    <a:lstStyle/>
                    <a:p>
                      <a:pPr algn="ctr"/>
                      <a:r>
                        <a:rPr lang="en-US" sz="2400" b="1"/>
                        <a:t>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288265344"/>
                  </a:ext>
                </a:extLst>
              </a:tr>
              <a:tr h="370840">
                <a:tc>
                  <a:txBody>
                    <a:bodyPr/>
                    <a:lstStyle/>
                    <a:p>
                      <a:pPr algn="ctr"/>
                      <a:r>
                        <a:rPr lang="en-US" sz="2400" b="1"/>
                        <a:t>Br</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477473345"/>
                  </a:ext>
                </a:extLst>
              </a:tr>
              <a:tr h="370840">
                <a:tc>
                  <a:txBody>
                    <a:bodyPr/>
                    <a:lstStyle/>
                    <a:p>
                      <a:pPr algn="ctr"/>
                      <a:r>
                        <a:rPr lang="en-US" sz="2400" b="1"/>
                        <a:t>Ne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376686988"/>
                  </a:ext>
                </a:extLst>
              </a:tr>
            </a:tbl>
          </a:graphicData>
        </a:graphic>
      </p:graphicFrame>
      <p:pic>
        <p:nvPicPr>
          <p:cNvPr id="2" name="Picture 5" descr="Screen Clipping">
            <a:extLst>
              <a:ext uri="{FF2B5EF4-FFF2-40B4-BE49-F238E27FC236}">
                <a16:creationId xmlns:a16="http://schemas.microsoft.com/office/drawing/2014/main" id="{4C757C35-22A5-4E0A-B03E-81E6D8EA9D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1699" cy="58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ộp Văn bản 4">
            <a:extLst>
              <a:ext uri="{FF2B5EF4-FFF2-40B4-BE49-F238E27FC236}">
                <a16:creationId xmlns:a16="http://schemas.microsoft.com/office/drawing/2014/main" id="{C47B681D-4CD9-4874-B6E5-14F98E435C25}"/>
              </a:ext>
            </a:extLst>
          </p:cNvPr>
          <p:cNvSpPr txBox="1"/>
          <p:nvPr/>
        </p:nvSpPr>
        <p:spPr>
          <a:xfrm>
            <a:off x="1798820" y="2998033"/>
            <a:ext cx="470000" cy="400110"/>
          </a:xfrm>
          <a:prstGeom prst="rect">
            <a:avLst/>
          </a:prstGeom>
          <a:noFill/>
        </p:spPr>
        <p:txBody>
          <a:bodyPr wrap="none" rtlCol="0">
            <a:spAutoFit/>
          </a:bodyPr>
          <a:lstStyle/>
          <a:p>
            <a:pPr algn="ctr"/>
            <a:r>
              <a:rPr lang="en-US" sz="2000" b="1">
                <a:solidFill>
                  <a:srgbClr val="FF0000"/>
                </a:solidFill>
              </a:rPr>
              <a:t>13</a:t>
            </a:r>
          </a:p>
        </p:txBody>
      </p:sp>
      <p:sp>
        <p:nvSpPr>
          <p:cNvPr id="6" name="Hộp Văn bản 5">
            <a:extLst>
              <a:ext uri="{FF2B5EF4-FFF2-40B4-BE49-F238E27FC236}">
                <a16:creationId xmlns:a16="http://schemas.microsoft.com/office/drawing/2014/main" id="{A871C92C-96C7-443A-AAE1-1FD3AC92FE34}"/>
              </a:ext>
            </a:extLst>
          </p:cNvPr>
          <p:cNvSpPr txBox="1"/>
          <p:nvPr/>
        </p:nvSpPr>
        <p:spPr>
          <a:xfrm>
            <a:off x="3121928" y="2998033"/>
            <a:ext cx="327334" cy="400110"/>
          </a:xfrm>
          <a:prstGeom prst="rect">
            <a:avLst/>
          </a:prstGeom>
          <a:noFill/>
        </p:spPr>
        <p:txBody>
          <a:bodyPr wrap="none" rtlCol="0">
            <a:spAutoFit/>
          </a:bodyPr>
          <a:lstStyle/>
          <a:p>
            <a:r>
              <a:rPr lang="en-US" sz="2000" b="1">
                <a:solidFill>
                  <a:srgbClr val="FF0000"/>
                </a:solidFill>
              </a:rPr>
              <a:t>3</a:t>
            </a:r>
          </a:p>
        </p:txBody>
      </p:sp>
      <p:sp>
        <p:nvSpPr>
          <p:cNvPr id="7" name="Hộp Văn bản 6">
            <a:extLst>
              <a:ext uri="{FF2B5EF4-FFF2-40B4-BE49-F238E27FC236}">
                <a16:creationId xmlns:a16="http://schemas.microsoft.com/office/drawing/2014/main" id="{252EF45F-8AEA-43BC-B0DD-F632FBF37858}"/>
              </a:ext>
            </a:extLst>
          </p:cNvPr>
          <p:cNvSpPr txBox="1"/>
          <p:nvPr/>
        </p:nvSpPr>
        <p:spPr>
          <a:xfrm>
            <a:off x="4280894" y="2998033"/>
            <a:ext cx="582211" cy="400110"/>
          </a:xfrm>
          <a:prstGeom prst="rect">
            <a:avLst/>
          </a:prstGeom>
          <a:noFill/>
        </p:spPr>
        <p:txBody>
          <a:bodyPr wrap="none" rtlCol="0">
            <a:spAutoFit/>
          </a:bodyPr>
          <a:lstStyle/>
          <a:p>
            <a:r>
              <a:rPr lang="en-US" sz="2000" b="1">
                <a:solidFill>
                  <a:srgbClr val="FF0000"/>
                </a:solidFill>
              </a:rPr>
              <a:t>IIIA</a:t>
            </a:r>
          </a:p>
        </p:txBody>
      </p:sp>
      <p:sp>
        <p:nvSpPr>
          <p:cNvPr id="8" name="Hộp Văn bản 7">
            <a:extLst>
              <a:ext uri="{FF2B5EF4-FFF2-40B4-BE49-F238E27FC236}">
                <a16:creationId xmlns:a16="http://schemas.microsoft.com/office/drawing/2014/main" id="{BE6C7AE8-EB1D-4ED0-B7EE-041E63D51BAC}"/>
              </a:ext>
            </a:extLst>
          </p:cNvPr>
          <p:cNvSpPr txBox="1"/>
          <p:nvPr/>
        </p:nvSpPr>
        <p:spPr>
          <a:xfrm>
            <a:off x="5716213" y="2998033"/>
            <a:ext cx="327334" cy="400110"/>
          </a:xfrm>
          <a:prstGeom prst="rect">
            <a:avLst/>
          </a:prstGeom>
          <a:noFill/>
        </p:spPr>
        <p:txBody>
          <a:bodyPr wrap="none" rtlCol="0">
            <a:spAutoFit/>
          </a:bodyPr>
          <a:lstStyle/>
          <a:p>
            <a:r>
              <a:rPr lang="en-US" sz="2000" b="1">
                <a:solidFill>
                  <a:srgbClr val="FF0000"/>
                </a:solidFill>
              </a:rPr>
              <a:t>3</a:t>
            </a:r>
          </a:p>
        </p:txBody>
      </p:sp>
      <p:sp>
        <p:nvSpPr>
          <p:cNvPr id="9" name="Hộp Văn bản 8">
            <a:extLst>
              <a:ext uri="{FF2B5EF4-FFF2-40B4-BE49-F238E27FC236}">
                <a16:creationId xmlns:a16="http://schemas.microsoft.com/office/drawing/2014/main" id="{2DF4BDED-35FE-498F-9FF2-C60FC094AE1F}"/>
              </a:ext>
            </a:extLst>
          </p:cNvPr>
          <p:cNvSpPr txBox="1"/>
          <p:nvPr/>
        </p:nvSpPr>
        <p:spPr>
          <a:xfrm>
            <a:off x="6896655" y="2998033"/>
            <a:ext cx="327334" cy="400110"/>
          </a:xfrm>
          <a:prstGeom prst="rect">
            <a:avLst/>
          </a:prstGeom>
          <a:noFill/>
        </p:spPr>
        <p:txBody>
          <a:bodyPr wrap="none" rtlCol="0">
            <a:spAutoFit/>
          </a:bodyPr>
          <a:lstStyle/>
          <a:p>
            <a:r>
              <a:rPr lang="en-US" sz="2000" b="1">
                <a:solidFill>
                  <a:srgbClr val="FF0000"/>
                </a:solidFill>
              </a:rPr>
              <a:t>3</a:t>
            </a:r>
          </a:p>
        </p:txBody>
      </p:sp>
      <p:sp>
        <p:nvSpPr>
          <p:cNvPr id="10" name="Hộp Văn bản 9">
            <a:extLst>
              <a:ext uri="{FF2B5EF4-FFF2-40B4-BE49-F238E27FC236}">
                <a16:creationId xmlns:a16="http://schemas.microsoft.com/office/drawing/2014/main" id="{4B6CA948-C794-48C8-B8FF-BE545BACBA11}"/>
              </a:ext>
            </a:extLst>
          </p:cNvPr>
          <p:cNvSpPr txBox="1"/>
          <p:nvPr/>
        </p:nvSpPr>
        <p:spPr>
          <a:xfrm>
            <a:off x="8077099" y="2998033"/>
            <a:ext cx="527709" cy="400110"/>
          </a:xfrm>
          <a:prstGeom prst="rect">
            <a:avLst/>
          </a:prstGeom>
          <a:noFill/>
        </p:spPr>
        <p:txBody>
          <a:bodyPr wrap="none" rtlCol="0">
            <a:spAutoFit/>
          </a:bodyPr>
          <a:lstStyle/>
          <a:p>
            <a:r>
              <a:rPr lang="en-US" sz="2000" b="1">
                <a:solidFill>
                  <a:srgbClr val="FF0000"/>
                </a:solidFill>
              </a:rPr>
              <a:t>KL</a:t>
            </a:r>
          </a:p>
        </p:txBody>
      </p:sp>
      <p:sp>
        <p:nvSpPr>
          <p:cNvPr id="11" name="Hộp Văn bản 10">
            <a:extLst>
              <a:ext uri="{FF2B5EF4-FFF2-40B4-BE49-F238E27FC236}">
                <a16:creationId xmlns:a16="http://schemas.microsoft.com/office/drawing/2014/main" id="{21329281-8237-4D13-82EE-DB7B06555E48}"/>
              </a:ext>
            </a:extLst>
          </p:cNvPr>
          <p:cNvSpPr txBox="1"/>
          <p:nvPr/>
        </p:nvSpPr>
        <p:spPr>
          <a:xfrm>
            <a:off x="1798820" y="3455748"/>
            <a:ext cx="470000" cy="400110"/>
          </a:xfrm>
          <a:prstGeom prst="rect">
            <a:avLst/>
          </a:prstGeom>
          <a:noFill/>
        </p:spPr>
        <p:txBody>
          <a:bodyPr wrap="none" rtlCol="0">
            <a:spAutoFit/>
          </a:bodyPr>
          <a:lstStyle/>
          <a:p>
            <a:pPr algn="ctr"/>
            <a:r>
              <a:rPr lang="en-US" sz="2000" b="1">
                <a:solidFill>
                  <a:srgbClr val="0000CC"/>
                </a:solidFill>
              </a:rPr>
              <a:t>20</a:t>
            </a:r>
          </a:p>
        </p:txBody>
      </p:sp>
      <p:sp>
        <p:nvSpPr>
          <p:cNvPr id="12" name="Hộp Văn bản 11">
            <a:extLst>
              <a:ext uri="{FF2B5EF4-FFF2-40B4-BE49-F238E27FC236}">
                <a16:creationId xmlns:a16="http://schemas.microsoft.com/office/drawing/2014/main" id="{E80E9614-AB4A-4681-A487-237DD235ACF7}"/>
              </a:ext>
            </a:extLst>
          </p:cNvPr>
          <p:cNvSpPr txBox="1"/>
          <p:nvPr/>
        </p:nvSpPr>
        <p:spPr>
          <a:xfrm>
            <a:off x="3100452" y="3429000"/>
            <a:ext cx="327334" cy="400110"/>
          </a:xfrm>
          <a:prstGeom prst="rect">
            <a:avLst/>
          </a:prstGeom>
          <a:noFill/>
        </p:spPr>
        <p:txBody>
          <a:bodyPr wrap="none" rtlCol="0">
            <a:spAutoFit/>
          </a:bodyPr>
          <a:lstStyle/>
          <a:p>
            <a:r>
              <a:rPr lang="en-US" sz="2000" b="1">
                <a:solidFill>
                  <a:srgbClr val="0000CC"/>
                </a:solidFill>
              </a:rPr>
              <a:t>4</a:t>
            </a:r>
          </a:p>
        </p:txBody>
      </p:sp>
      <p:sp>
        <p:nvSpPr>
          <p:cNvPr id="13" name="Hộp Văn bản 12">
            <a:extLst>
              <a:ext uri="{FF2B5EF4-FFF2-40B4-BE49-F238E27FC236}">
                <a16:creationId xmlns:a16="http://schemas.microsoft.com/office/drawing/2014/main" id="{CC8D09CE-DE75-473D-9D42-91E2E158E592}"/>
              </a:ext>
            </a:extLst>
          </p:cNvPr>
          <p:cNvSpPr txBox="1"/>
          <p:nvPr/>
        </p:nvSpPr>
        <p:spPr>
          <a:xfrm>
            <a:off x="4280894" y="3455748"/>
            <a:ext cx="511679" cy="400110"/>
          </a:xfrm>
          <a:prstGeom prst="rect">
            <a:avLst/>
          </a:prstGeom>
          <a:noFill/>
        </p:spPr>
        <p:txBody>
          <a:bodyPr wrap="none" rtlCol="0">
            <a:spAutoFit/>
          </a:bodyPr>
          <a:lstStyle/>
          <a:p>
            <a:r>
              <a:rPr lang="en-US" sz="2000" b="1">
                <a:solidFill>
                  <a:srgbClr val="0000CC"/>
                </a:solidFill>
              </a:rPr>
              <a:t>IIA</a:t>
            </a:r>
          </a:p>
        </p:txBody>
      </p:sp>
      <p:sp>
        <p:nvSpPr>
          <p:cNvPr id="14" name="Hộp Văn bản 13">
            <a:extLst>
              <a:ext uri="{FF2B5EF4-FFF2-40B4-BE49-F238E27FC236}">
                <a16:creationId xmlns:a16="http://schemas.microsoft.com/office/drawing/2014/main" id="{F9998CA1-C010-4C6B-AAEC-6BC497C83B04}"/>
              </a:ext>
            </a:extLst>
          </p:cNvPr>
          <p:cNvSpPr txBox="1"/>
          <p:nvPr/>
        </p:nvSpPr>
        <p:spPr>
          <a:xfrm>
            <a:off x="5716213" y="3455748"/>
            <a:ext cx="327334" cy="400110"/>
          </a:xfrm>
          <a:prstGeom prst="rect">
            <a:avLst/>
          </a:prstGeom>
          <a:noFill/>
        </p:spPr>
        <p:txBody>
          <a:bodyPr wrap="none" rtlCol="0">
            <a:spAutoFit/>
          </a:bodyPr>
          <a:lstStyle/>
          <a:p>
            <a:r>
              <a:rPr lang="en-US" sz="2000" b="1">
                <a:solidFill>
                  <a:srgbClr val="0000CC"/>
                </a:solidFill>
              </a:rPr>
              <a:t>2</a:t>
            </a:r>
          </a:p>
        </p:txBody>
      </p:sp>
      <p:sp>
        <p:nvSpPr>
          <p:cNvPr id="15" name="Hộp Văn bản 14">
            <a:extLst>
              <a:ext uri="{FF2B5EF4-FFF2-40B4-BE49-F238E27FC236}">
                <a16:creationId xmlns:a16="http://schemas.microsoft.com/office/drawing/2014/main" id="{EAC00F21-63C2-45BB-9128-1EA76975CFA0}"/>
              </a:ext>
            </a:extLst>
          </p:cNvPr>
          <p:cNvSpPr txBox="1"/>
          <p:nvPr/>
        </p:nvSpPr>
        <p:spPr>
          <a:xfrm>
            <a:off x="6896655" y="3455748"/>
            <a:ext cx="327334" cy="400110"/>
          </a:xfrm>
          <a:prstGeom prst="rect">
            <a:avLst/>
          </a:prstGeom>
          <a:noFill/>
        </p:spPr>
        <p:txBody>
          <a:bodyPr wrap="none" rtlCol="0">
            <a:spAutoFit/>
          </a:bodyPr>
          <a:lstStyle/>
          <a:p>
            <a:r>
              <a:rPr lang="en-US" sz="2000" b="1">
                <a:solidFill>
                  <a:srgbClr val="0000CC"/>
                </a:solidFill>
              </a:rPr>
              <a:t>4</a:t>
            </a:r>
          </a:p>
        </p:txBody>
      </p:sp>
      <p:sp>
        <p:nvSpPr>
          <p:cNvPr id="16" name="Hộp Văn bản 15">
            <a:extLst>
              <a:ext uri="{FF2B5EF4-FFF2-40B4-BE49-F238E27FC236}">
                <a16:creationId xmlns:a16="http://schemas.microsoft.com/office/drawing/2014/main" id="{658469BD-DCDB-4FB8-94C6-2BD669EA0B4E}"/>
              </a:ext>
            </a:extLst>
          </p:cNvPr>
          <p:cNvSpPr txBox="1"/>
          <p:nvPr/>
        </p:nvSpPr>
        <p:spPr>
          <a:xfrm>
            <a:off x="8077099" y="3455748"/>
            <a:ext cx="527709" cy="400110"/>
          </a:xfrm>
          <a:prstGeom prst="rect">
            <a:avLst/>
          </a:prstGeom>
          <a:noFill/>
        </p:spPr>
        <p:txBody>
          <a:bodyPr wrap="none" rtlCol="0">
            <a:spAutoFit/>
          </a:bodyPr>
          <a:lstStyle/>
          <a:p>
            <a:r>
              <a:rPr lang="en-US" sz="2000" b="1">
                <a:solidFill>
                  <a:srgbClr val="0000CC"/>
                </a:solidFill>
              </a:rPr>
              <a:t>KL</a:t>
            </a:r>
          </a:p>
        </p:txBody>
      </p:sp>
      <p:sp>
        <p:nvSpPr>
          <p:cNvPr id="17" name="Hộp Văn bản 16">
            <a:extLst>
              <a:ext uri="{FF2B5EF4-FFF2-40B4-BE49-F238E27FC236}">
                <a16:creationId xmlns:a16="http://schemas.microsoft.com/office/drawing/2014/main" id="{D8D70196-A205-4A25-AFF7-064B45DE6DA2}"/>
              </a:ext>
            </a:extLst>
          </p:cNvPr>
          <p:cNvSpPr txBox="1"/>
          <p:nvPr/>
        </p:nvSpPr>
        <p:spPr>
          <a:xfrm>
            <a:off x="1812990" y="3913463"/>
            <a:ext cx="455830" cy="400110"/>
          </a:xfrm>
          <a:prstGeom prst="rect">
            <a:avLst/>
          </a:prstGeom>
          <a:noFill/>
        </p:spPr>
        <p:txBody>
          <a:bodyPr wrap="none" rtlCol="0">
            <a:spAutoFit/>
          </a:bodyPr>
          <a:lstStyle/>
          <a:p>
            <a:pPr algn="ctr"/>
            <a:r>
              <a:rPr lang="en-US" sz="2000" b="1">
                <a:solidFill>
                  <a:srgbClr val="FF0000"/>
                </a:solidFill>
              </a:rPr>
              <a:t>11</a:t>
            </a:r>
          </a:p>
        </p:txBody>
      </p:sp>
      <p:sp>
        <p:nvSpPr>
          <p:cNvPr id="18" name="Hộp Văn bản 17">
            <a:extLst>
              <a:ext uri="{FF2B5EF4-FFF2-40B4-BE49-F238E27FC236}">
                <a16:creationId xmlns:a16="http://schemas.microsoft.com/office/drawing/2014/main" id="{0F94EC0A-BAEC-4A78-A767-CCC9C062D3C5}"/>
              </a:ext>
            </a:extLst>
          </p:cNvPr>
          <p:cNvSpPr txBox="1"/>
          <p:nvPr/>
        </p:nvSpPr>
        <p:spPr>
          <a:xfrm>
            <a:off x="3121928" y="3895637"/>
            <a:ext cx="327334" cy="400110"/>
          </a:xfrm>
          <a:prstGeom prst="rect">
            <a:avLst/>
          </a:prstGeom>
          <a:noFill/>
        </p:spPr>
        <p:txBody>
          <a:bodyPr wrap="none" rtlCol="0">
            <a:spAutoFit/>
          </a:bodyPr>
          <a:lstStyle/>
          <a:p>
            <a:r>
              <a:rPr lang="en-US" sz="2000" b="1">
                <a:solidFill>
                  <a:srgbClr val="FF0000"/>
                </a:solidFill>
              </a:rPr>
              <a:t>3</a:t>
            </a:r>
          </a:p>
        </p:txBody>
      </p:sp>
      <p:sp>
        <p:nvSpPr>
          <p:cNvPr id="19" name="Hộp Văn bản 18">
            <a:extLst>
              <a:ext uri="{FF2B5EF4-FFF2-40B4-BE49-F238E27FC236}">
                <a16:creationId xmlns:a16="http://schemas.microsoft.com/office/drawing/2014/main" id="{7C2D0FDE-F397-4C26-BA72-9420746AEE02}"/>
              </a:ext>
            </a:extLst>
          </p:cNvPr>
          <p:cNvSpPr txBox="1"/>
          <p:nvPr/>
        </p:nvSpPr>
        <p:spPr>
          <a:xfrm>
            <a:off x="4280894" y="3913463"/>
            <a:ext cx="441146" cy="400110"/>
          </a:xfrm>
          <a:prstGeom prst="rect">
            <a:avLst/>
          </a:prstGeom>
          <a:noFill/>
        </p:spPr>
        <p:txBody>
          <a:bodyPr wrap="none" rtlCol="0">
            <a:spAutoFit/>
          </a:bodyPr>
          <a:lstStyle/>
          <a:p>
            <a:r>
              <a:rPr lang="en-US" sz="2000" b="1">
                <a:solidFill>
                  <a:srgbClr val="FF0000"/>
                </a:solidFill>
              </a:rPr>
              <a:t>IA</a:t>
            </a:r>
          </a:p>
        </p:txBody>
      </p:sp>
      <p:sp>
        <p:nvSpPr>
          <p:cNvPr id="20" name="Hộp Văn bản 19">
            <a:extLst>
              <a:ext uri="{FF2B5EF4-FFF2-40B4-BE49-F238E27FC236}">
                <a16:creationId xmlns:a16="http://schemas.microsoft.com/office/drawing/2014/main" id="{8ADEA37B-F15F-4749-B836-2993C3335277}"/>
              </a:ext>
            </a:extLst>
          </p:cNvPr>
          <p:cNvSpPr txBox="1"/>
          <p:nvPr/>
        </p:nvSpPr>
        <p:spPr>
          <a:xfrm>
            <a:off x="5716213" y="3913463"/>
            <a:ext cx="327334" cy="400110"/>
          </a:xfrm>
          <a:prstGeom prst="rect">
            <a:avLst/>
          </a:prstGeom>
          <a:noFill/>
        </p:spPr>
        <p:txBody>
          <a:bodyPr wrap="none" rtlCol="0">
            <a:spAutoFit/>
          </a:bodyPr>
          <a:lstStyle/>
          <a:p>
            <a:r>
              <a:rPr lang="en-US" sz="2000" b="1">
                <a:solidFill>
                  <a:srgbClr val="FF0000"/>
                </a:solidFill>
              </a:rPr>
              <a:t>1</a:t>
            </a:r>
          </a:p>
        </p:txBody>
      </p:sp>
      <p:sp>
        <p:nvSpPr>
          <p:cNvPr id="21" name="Hộp Văn bản 20">
            <a:extLst>
              <a:ext uri="{FF2B5EF4-FFF2-40B4-BE49-F238E27FC236}">
                <a16:creationId xmlns:a16="http://schemas.microsoft.com/office/drawing/2014/main" id="{618AB10B-FBC8-403B-9C9B-2119CE7F198F}"/>
              </a:ext>
            </a:extLst>
          </p:cNvPr>
          <p:cNvSpPr txBox="1"/>
          <p:nvPr/>
        </p:nvSpPr>
        <p:spPr>
          <a:xfrm>
            <a:off x="6896655" y="3913463"/>
            <a:ext cx="327334" cy="400110"/>
          </a:xfrm>
          <a:prstGeom prst="rect">
            <a:avLst/>
          </a:prstGeom>
          <a:noFill/>
        </p:spPr>
        <p:txBody>
          <a:bodyPr wrap="none" rtlCol="0">
            <a:spAutoFit/>
          </a:bodyPr>
          <a:lstStyle/>
          <a:p>
            <a:r>
              <a:rPr lang="en-US" sz="2000" b="1">
                <a:solidFill>
                  <a:srgbClr val="FF0000"/>
                </a:solidFill>
              </a:rPr>
              <a:t>3</a:t>
            </a:r>
          </a:p>
        </p:txBody>
      </p:sp>
      <p:sp>
        <p:nvSpPr>
          <p:cNvPr id="22" name="Hộp Văn bản 21">
            <a:extLst>
              <a:ext uri="{FF2B5EF4-FFF2-40B4-BE49-F238E27FC236}">
                <a16:creationId xmlns:a16="http://schemas.microsoft.com/office/drawing/2014/main" id="{5792CFB2-0B7E-460D-9919-C34CE6083238}"/>
              </a:ext>
            </a:extLst>
          </p:cNvPr>
          <p:cNvSpPr txBox="1"/>
          <p:nvPr/>
        </p:nvSpPr>
        <p:spPr>
          <a:xfrm>
            <a:off x="8077099" y="3913463"/>
            <a:ext cx="527709" cy="400110"/>
          </a:xfrm>
          <a:prstGeom prst="rect">
            <a:avLst/>
          </a:prstGeom>
          <a:noFill/>
        </p:spPr>
        <p:txBody>
          <a:bodyPr wrap="none" rtlCol="0">
            <a:spAutoFit/>
          </a:bodyPr>
          <a:lstStyle/>
          <a:p>
            <a:r>
              <a:rPr lang="en-US" sz="2000" b="1">
                <a:solidFill>
                  <a:srgbClr val="FF0000"/>
                </a:solidFill>
              </a:rPr>
              <a:t>KL</a:t>
            </a:r>
          </a:p>
        </p:txBody>
      </p:sp>
      <p:sp>
        <p:nvSpPr>
          <p:cNvPr id="23" name="Hộp Văn bản 22">
            <a:extLst>
              <a:ext uri="{FF2B5EF4-FFF2-40B4-BE49-F238E27FC236}">
                <a16:creationId xmlns:a16="http://schemas.microsoft.com/office/drawing/2014/main" id="{2DCB3C65-114E-4B5F-817F-08F9A4AC8957}"/>
              </a:ext>
            </a:extLst>
          </p:cNvPr>
          <p:cNvSpPr txBox="1"/>
          <p:nvPr/>
        </p:nvSpPr>
        <p:spPr>
          <a:xfrm>
            <a:off x="1941486" y="4371178"/>
            <a:ext cx="327334" cy="400110"/>
          </a:xfrm>
          <a:prstGeom prst="rect">
            <a:avLst/>
          </a:prstGeom>
          <a:noFill/>
        </p:spPr>
        <p:txBody>
          <a:bodyPr wrap="none" rtlCol="0">
            <a:spAutoFit/>
          </a:bodyPr>
          <a:lstStyle/>
          <a:p>
            <a:pPr algn="ctr"/>
            <a:r>
              <a:rPr lang="en-US" sz="2000" b="1">
                <a:solidFill>
                  <a:srgbClr val="0000CC"/>
                </a:solidFill>
              </a:rPr>
              <a:t>8</a:t>
            </a:r>
          </a:p>
        </p:txBody>
      </p:sp>
      <p:sp>
        <p:nvSpPr>
          <p:cNvPr id="24" name="Hộp Văn bản 23">
            <a:extLst>
              <a:ext uri="{FF2B5EF4-FFF2-40B4-BE49-F238E27FC236}">
                <a16:creationId xmlns:a16="http://schemas.microsoft.com/office/drawing/2014/main" id="{4EC71328-2C16-4FE8-9E94-1AC3FD036BFA}"/>
              </a:ext>
            </a:extLst>
          </p:cNvPr>
          <p:cNvSpPr txBox="1"/>
          <p:nvPr/>
        </p:nvSpPr>
        <p:spPr>
          <a:xfrm>
            <a:off x="3100452" y="4341932"/>
            <a:ext cx="327334" cy="400110"/>
          </a:xfrm>
          <a:prstGeom prst="rect">
            <a:avLst/>
          </a:prstGeom>
          <a:noFill/>
        </p:spPr>
        <p:txBody>
          <a:bodyPr wrap="none" rtlCol="0">
            <a:spAutoFit/>
          </a:bodyPr>
          <a:lstStyle/>
          <a:p>
            <a:r>
              <a:rPr lang="en-US" sz="2000" b="1">
                <a:solidFill>
                  <a:srgbClr val="0000CC"/>
                </a:solidFill>
              </a:rPr>
              <a:t>2</a:t>
            </a:r>
          </a:p>
        </p:txBody>
      </p:sp>
      <p:sp>
        <p:nvSpPr>
          <p:cNvPr id="25" name="Hộp Văn bản 24">
            <a:extLst>
              <a:ext uri="{FF2B5EF4-FFF2-40B4-BE49-F238E27FC236}">
                <a16:creationId xmlns:a16="http://schemas.microsoft.com/office/drawing/2014/main" id="{55FCB4F5-3C84-4B20-A1BF-5395DF912278}"/>
              </a:ext>
            </a:extLst>
          </p:cNvPr>
          <p:cNvSpPr txBox="1"/>
          <p:nvPr/>
        </p:nvSpPr>
        <p:spPr>
          <a:xfrm>
            <a:off x="4280894" y="4371178"/>
            <a:ext cx="612668" cy="400110"/>
          </a:xfrm>
          <a:prstGeom prst="rect">
            <a:avLst/>
          </a:prstGeom>
          <a:noFill/>
        </p:spPr>
        <p:txBody>
          <a:bodyPr wrap="none" rtlCol="0">
            <a:spAutoFit/>
          </a:bodyPr>
          <a:lstStyle/>
          <a:p>
            <a:r>
              <a:rPr lang="en-US" sz="2000" b="1">
                <a:solidFill>
                  <a:srgbClr val="0000CC"/>
                </a:solidFill>
              </a:rPr>
              <a:t>VIA</a:t>
            </a:r>
          </a:p>
        </p:txBody>
      </p:sp>
      <p:sp>
        <p:nvSpPr>
          <p:cNvPr id="26" name="Hộp Văn bản 25">
            <a:extLst>
              <a:ext uri="{FF2B5EF4-FFF2-40B4-BE49-F238E27FC236}">
                <a16:creationId xmlns:a16="http://schemas.microsoft.com/office/drawing/2014/main" id="{1B5E7F1F-C024-4B79-9F02-6A4DA7E3FAD4}"/>
              </a:ext>
            </a:extLst>
          </p:cNvPr>
          <p:cNvSpPr txBox="1"/>
          <p:nvPr/>
        </p:nvSpPr>
        <p:spPr>
          <a:xfrm>
            <a:off x="5716213" y="4371178"/>
            <a:ext cx="327334" cy="400110"/>
          </a:xfrm>
          <a:prstGeom prst="rect">
            <a:avLst/>
          </a:prstGeom>
          <a:noFill/>
        </p:spPr>
        <p:txBody>
          <a:bodyPr wrap="none" rtlCol="0">
            <a:spAutoFit/>
          </a:bodyPr>
          <a:lstStyle/>
          <a:p>
            <a:r>
              <a:rPr lang="en-US" sz="2000" b="1">
                <a:solidFill>
                  <a:srgbClr val="0000CC"/>
                </a:solidFill>
              </a:rPr>
              <a:t>6</a:t>
            </a:r>
          </a:p>
        </p:txBody>
      </p:sp>
      <p:sp>
        <p:nvSpPr>
          <p:cNvPr id="27" name="Hộp Văn bản 26">
            <a:extLst>
              <a:ext uri="{FF2B5EF4-FFF2-40B4-BE49-F238E27FC236}">
                <a16:creationId xmlns:a16="http://schemas.microsoft.com/office/drawing/2014/main" id="{D9E16B6A-2C2E-43CD-A90E-E2112880AAE7}"/>
              </a:ext>
            </a:extLst>
          </p:cNvPr>
          <p:cNvSpPr txBox="1"/>
          <p:nvPr/>
        </p:nvSpPr>
        <p:spPr>
          <a:xfrm>
            <a:off x="6896655" y="4371178"/>
            <a:ext cx="327334" cy="400110"/>
          </a:xfrm>
          <a:prstGeom prst="rect">
            <a:avLst/>
          </a:prstGeom>
          <a:noFill/>
        </p:spPr>
        <p:txBody>
          <a:bodyPr wrap="none" rtlCol="0">
            <a:spAutoFit/>
          </a:bodyPr>
          <a:lstStyle/>
          <a:p>
            <a:r>
              <a:rPr lang="en-US" sz="2000" b="1">
                <a:solidFill>
                  <a:srgbClr val="0000CC"/>
                </a:solidFill>
              </a:rPr>
              <a:t>2</a:t>
            </a:r>
          </a:p>
        </p:txBody>
      </p:sp>
      <p:sp>
        <p:nvSpPr>
          <p:cNvPr id="28" name="Hộp Văn bản 27">
            <a:extLst>
              <a:ext uri="{FF2B5EF4-FFF2-40B4-BE49-F238E27FC236}">
                <a16:creationId xmlns:a16="http://schemas.microsoft.com/office/drawing/2014/main" id="{AD1EDF15-AD9C-4287-A106-7F585A3B48BC}"/>
              </a:ext>
            </a:extLst>
          </p:cNvPr>
          <p:cNvSpPr txBox="1"/>
          <p:nvPr/>
        </p:nvSpPr>
        <p:spPr>
          <a:xfrm>
            <a:off x="8077099" y="4371178"/>
            <a:ext cx="542136" cy="400110"/>
          </a:xfrm>
          <a:prstGeom prst="rect">
            <a:avLst/>
          </a:prstGeom>
          <a:noFill/>
        </p:spPr>
        <p:txBody>
          <a:bodyPr wrap="none" rtlCol="0">
            <a:spAutoFit/>
          </a:bodyPr>
          <a:lstStyle/>
          <a:p>
            <a:r>
              <a:rPr lang="en-US" sz="2000" b="1">
                <a:solidFill>
                  <a:srgbClr val="0000CC"/>
                </a:solidFill>
              </a:rPr>
              <a:t>PK</a:t>
            </a:r>
          </a:p>
        </p:txBody>
      </p:sp>
      <p:sp>
        <p:nvSpPr>
          <p:cNvPr id="29" name="Hộp Văn bản 28">
            <a:extLst>
              <a:ext uri="{FF2B5EF4-FFF2-40B4-BE49-F238E27FC236}">
                <a16:creationId xmlns:a16="http://schemas.microsoft.com/office/drawing/2014/main" id="{F42F3C13-2DA3-4408-BFB0-B06F594B68A2}"/>
              </a:ext>
            </a:extLst>
          </p:cNvPr>
          <p:cNvSpPr txBox="1"/>
          <p:nvPr/>
        </p:nvSpPr>
        <p:spPr>
          <a:xfrm>
            <a:off x="1798820" y="4828893"/>
            <a:ext cx="470000" cy="400110"/>
          </a:xfrm>
          <a:prstGeom prst="rect">
            <a:avLst/>
          </a:prstGeom>
          <a:noFill/>
        </p:spPr>
        <p:txBody>
          <a:bodyPr wrap="none" rtlCol="0">
            <a:spAutoFit/>
          </a:bodyPr>
          <a:lstStyle/>
          <a:p>
            <a:pPr algn="ctr"/>
            <a:r>
              <a:rPr lang="en-US" sz="2000" b="1">
                <a:solidFill>
                  <a:srgbClr val="FF0000"/>
                </a:solidFill>
              </a:rPr>
              <a:t>17</a:t>
            </a:r>
          </a:p>
        </p:txBody>
      </p:sp>
      <p:sp>
        <p:nvSpPr>
          <p:cNvPr id="30" name="Hộp Văn bản 29">
            <a:extLst>
              <a:ext uri="{FF2B5EF4-FFF2-40B4-BE49-F238E27FC236}">
                <a16:creationId xmlns:a16="http://schemas.microsoft.com/office/drawing/2014/main" id="{F3C1672E-90CD-41AD-8E3B-3730D0958DDA}"/>
              </a:ext>
            </a:extLst>
          </p:cNvPr>
          <p:cNvSpPr txBox="1"/>
          <p:nvPr/>
        </p:nvSpPr>
        <p:spPr>
          <a:xfrm>
            <a:off x="3121928" y="4807977"/>
            <a:ext cx="327334" cy="400110"/>
          </a:xfrm>
          <a:prstGeom prst="rect">
            <a:avLst/>
          </a:prstGeom>
          <a:noFill/>
        </p:spPr>
        <p:txBody>
          <a:bodyPr wrap="none" rtlCol="0">
            <a:spAutoFit/>
          </a:bodyPr>
          <a:lstStyle/>
          <a:p>
            <a:r>
              <a:rPr lang="en-US" sz="2000" b="1">
                <a:solidFill>
                  <a:srgbClr val="FF0000"/>
                </a:solidFill>
              </a:rPr>
              <a:t>3</a:t>
            </a:r>
          </a:p>
        </p:txBody>
      </p:sp>
      <p:sp>
        <p:nvSpPr>
          <p:cNvPr id="31" name="Hộp Văn bản 30">
            <a:extLst>
              <a:ext uri="{FF2B5EF4-FFF2-40B4-BE49-F238E27FC236}">
                <a16:creationId xmlns:a16="http://schemas.microsoft.com/office/drawing/2014/main" id="{3B8E9572-7F64-4859-943E-E2A085655610}"/>
              </a:ext>
            </a:extLst>
          </p:cNvPr>
          <p:cNvSpPr txBox="1"/>
          <p:nvPr/>
        </p:nvSpPr>
        <p:spPr>
          <a:xfrm>
            <a:off x="4280894" y="4828893"/>
            <a:ext cx="683200" cy="400110"/>
          </a:xfrm>
          <a:prstGeom prst="rect">
            <a:avLst/>
          </a:prstGeom>
          <a:noFill/>
        </p:spPr>
        <p:txBody>
          <a:bodyPr wrap="none" rtlCol="0">
            <a:spAutoFit/>
          </a:bodyPr>
          <a:lstStyle/>
          <a:p>
            <a:r>
              <a:rPr lang="en-US" sz="2000" b="1">
                <a:solidFill>
                  <a:srgbClr val="FF0000"/>
                </a:solidFill>
              </a:rPr>
              <a:t>VIIA</a:t>
            </a:r>
          </a:p>
        </p:txBody>
      </p:sp>
      <p:sp>
        <p:nvSpPr>
          <p:cNvPr id="32" name="Hộp Văn bản 31">
            <a:extLst>
              <a:ext uri="{FF2B5EF4-FFF2-40B4-BE49-F238E27FC236}">
                <a16:creationId xmlns:a16="http://schemas.microsoft.com/office/drawing/2014/main" id="{F0A1E889-ECF7-4654-8948-2073D1BA3C8C}"/>
              </a:ext>
            </a:extLst>
          </p:cNvPr>
          <p:cNvSpPr txBox="1"/>
          <p:nvPr/>
        </p:nvSpPr>
        <p:spPr>
          <a:xfrm>
            <a:off x="5716213" y="4828893"/>
            <a:ext cx="327334" cy="400110"/>
          </a:xfrm>
          <a:prstGeom prst="rect">
            <a:avLst/>
          </a:prstGeom>
          <a:noFill/>
        </p:spPr>
        <p:txBody>
          <a:bodyPr wrap="none" rtlCol="0">
            <a:spAutoFit/>
          </a:bodyPr>
          <a:lstStyle/>
          <a:p>
            <a:r>
              <a:rPr lang="en-US" sz="2000" b="1">
                <a:solidFill>
                  <a:srgbClr val="FF0000"/>
                </a:solidFill>
              </a:rPr>
              <a:t>7</a:t>
            </a:r>
          </a:p>
        </p:txBody>
      </p:sp>
      <p:sp>
        <p:nvSpPr>
          <p:cNvPr id="33" name="Hộp Văn bản 32">
            <a:extLst>
              <a:ext uri="{FF2B5EF4-FFF2-40B4-BE49-F238E27FC236}">
                <a16:creationId xmlns:a16="http://schemas.microsoft.com/office/drawing/2014/main" id="{EEDA8408-D7D2-43ED-9823-98D5154C810E}"/>
              </a:ext>
            </a:extLst>
          </p:cNvPr>
          <p:cNvSpPr txBox="1"/>
          <p:nvPr/>
        </p:nvSpPr>
        <p:spPr>
          <a:xfrm>
            <a:off x="6896655" y="4828893"/>
            <a:ext cx="327334" cy="400110"/>
          </a:xfrm>
          <a:prstGeom prst="rect">
            <a:avLst/>
          </a:prstGeom>
          <a:noFill/>
        </p:spPr>
        <p:txBody>
          <a:bodyPr wrap="none" rtlCol="0">
            <a:spAutoFit/>
          </a:bodyPr>
          <a:lstStyle/>
          <a:p>
            <a:r>
              <a:rPr lang="en-US" sz="2000" b="1">
                <a:solidFill>
                  <a:srgbClr val="FF0000"/>
                </a:solidFill>
              </a:rPr>
              <a:t>3</a:t>
            </a:r>
          </a:p>
        </p:txBody>
      </p:sp>
      <p:sp>
        <p:nvSpPr>
          <p:cNvPr id="34" name="Hộp Văn bản 33">
            <a:extLst>
              <a:ext uri="{FF2B5EF4-FFF2-40B4-BE49-F238E27FC236}">
                <a16:creationId xmlns:a16="http://schemas.microsoft.com/office/drawing/2014/main" id="{4BD6E8E5-8E52-44B2-AE02-C29B0C52DD8D}"/>
              </a:ext>
            </a:extLst>
          </p:cNvPr>
          <p:cNvSpPr txBox="1"/>
          <p:nvPr/>
        </p:nvSpPr>
        <p:spPr>
          <a:xfrm>
            <a:off x="8077099" y="4828893"/>
            <a:ext cx="542136" cy="400110"/>
          </a:xfrm>
          <a:prstGeom prst="rect">
            <a:avLst/>
          </a:prstGeom>
          <a:noFill/>
        </p:spPr>
        <p:txBody>
          <a:bodyPr wrap="none" rtlCol="0">
            <a:spAutoFit/>
          </a:bodyPr>
          <a:lstStyle/>
          <a:p>
            <a:r>
              <a:rPr lang="en-US" sz="2000" b="1">
                <a:solidFill>
                  <a:srgbClr val="FF0000"/>
                </a:solidFill>
              </a:rPr>
              <a:t>PK</a:t>
            </a:r>
          </a:p>
        </p:txBody>
      </p:sp>
      <p:sp>
        <p:nvSpPr>
          <p:cNvPr id="35" name="Hộp Văn bản 34">
            <a:extLst>
              <a:ext uri="{FF2B5EF4-FFF2-40B4-BE49-F238E27FC236}">
                <a16:creationId xmlns:a16="http://schemas.microsoft.com/office/drawing/2014/main" id="{2DD6E9BF-58A8-4CA2-9200-E89761FD52DE}"/>
              </a:ext>
            </a:extLst>
          </p:cNvPr>
          <p:cNvSpPr txBox="1"/>
          <p:nvPr/>
        </p:nvSpPr>
        <p:spPr>
          <a:xfrm>
            <a:off x="1798820" y="5286608"/>
            <a:ext cx="470000" cy="400110"/>
          </a:xfrm>
          <a:prstGeom prst="rect">
            <a:avLst/>
          </a:prstGeom>
          <a:noFill/>
        </p:spPr>
        <p:txBody>
          <a:bodyPr wrap="none" rtlCol="0">
            <a:spAutoFit/>
          </a:bodyPr>
          <a:lstStyle/>
          <a:p>
            <a:pPr algn="ctr"/>
            <a:r>
              <a:rPr lang="en-US" sz="2000" b="1">
                <a:solidFill>
                  <a:srgbClr val="0000CC"/>
                </a:solidFill>
              </a:rPr>
              <a:t>16</a:t>
            </a:r>
          </a:p>
        </p:txBody>
      </p:sp>
      <p:sp>
        <p:nvSpPr>
          <p:cNvPr id="36" name="Hộp Văn bản 35">
            <a:extLst>
              <a:ext uri="{FF2B5EF4-FFF2-40B4-BE49-F238E27FC236}">
                <a16:creationId xmlns:a16="http://schemas.microsoft.com/office/drawing/2014/main" id="{D387A28B-B18D-4212-8406-7A077DDB72EC}"/>
              </a:ext>
            </a:extLst>
          </p:cNvPr>
          <p:cNvSpPr txBox="1"/>
          <p:nvPr/>
        </p:nvSpPr>
        <p:spPr>
          <a:xfrm>
            <a:off x="3100452" y="5284469"/>
            <a:ext cx="327334" cy="400110"/>
          </a:xfrm>
          <a:prstGeom prst="rect">
            <a:avLst/>
          </a:prstGeom>
          <a:noFill/>
        </p:spPr>
        <p:txBody>
          <a:bodyPr wrap="none" rtlCol="0">
            <a:spAutoFit/>
          </a:bodyPr>
          <a:lstStyle/>
          <a:p>
            <a:r>
              <a:rPr lang="en-US" sz="2000" b="1">
                <a:solidFill>
                  <a:srgbClr val="0000CC"/>
                </a:solidFill>
              </a:rPr>
              <a:t>3</a:t>
            </a:r>
          </a:p>
        </p:txBody>
      </p:sp>
      <p:sp>
        <p:nvSpPr>
          <p:cNvPr id="37" name="Hộp Văn bản 36">
            <a:extLst>
              <a:ext uri="{FF2B5EF4-FFF2-40B4-BE49-F238E27FC236}">
                <a16:creationId xmlns:a16="http://schemas.microsoft.com/office/drawing/2014/main" id="{14E4F3DF-312C-46B7-8589-37EE5281D010}"/>
              </a:ext>
            </a:extLst>
          </p:cNvPr>
          <p:cNvSpPr txBox="1"/>
          <p:nvPr/>
        </p:nvSpPr>
        <p:spPr>
          <a:xfrm>
            <a:off x="4280894" y="5286608"/>
            <a:ext cx="612668" cy="400110"/>
          </a:xfrm>
          <a:prstGeom prst="rect">
            <a:avLst/>
          </a:prstGeom>
          <a:noFill/>
        </p:spPr>
        <p:txBody>
          <a:bodyPr wrap="none" rtlCol="0">
            <a:spAutoFit/>
          </a:bodyPr>
          <a:lstStyle/>
          <a:p>
            <a:r>
              <a:rPr lang="en-US" sz="2000" b="1">
                <a:solidFill>
                  <a:srgbClr val="0000CC"/>
                </a:solidFill>
              </a:rPr>
              <a:t>VIA</a:t>
            </a:r>
          </a:p>
        </p:txBody>
      </p:sp>
      <p:sp>
        <p:nvSpPr>
          <p:cNvPr id="38" name="Hộp Văn bản 37">
            <a:extLst>
              <a:ext uri="{FF2B5EF4-FFF2-40B4-BE49-F238E27FC236}">
                <a16:creationId xmlns:a16="http://schemas.microsoft.com/office/drawing/2014/main" id="{938151E4-4652-4064-B84B-66122C7E24B8}"/>
              </a:ext>
            </a:extLst>
          </p:cNvPr>
          <p:cNvSpPr txBox="1"/>
          <p:nvPr/>
        </p:nvSpPr>
        <p:spPr>
          <a:xfrm>
            <a:off x="5716213" y="5286608"/>
            <a:ext cx="327334" cy="400110"/>
          </a:xfrm>
          <a:prstGeom prst="rect">
            <a:avLst/>
          </a:prstGeom>
          <a:noFill/>
        </p:spPr>
        <p:txBody>
          <a:bodyPr wrap="none" rtlCol="0">
            <a:spAutoFit/>
          </a:bodyPr>
          <a:lstStyle/>
          <a:p>
            <a:r>
              <a:rPr lang="en-US" sz="2000" b="1">
                <a:solidFill>
                  <a:srgbClr val="0000CC"/>
                </a:solidFill>
              </a:rPr>
              <a:t>6</a:t>
            </a:r>
          </a:p>
        </p:txBody>
      </p:sp>
      <p:sp>
        <p:nvSpPr>
          <p:cNvPr id="39" name="Hộp Văn bản 38">
            <a:extLst>
              <a:ext uri="{FF2B5EF4-FFF2-40B4-BE49-F238E27FC236}">
                <a16:creationId xmlns:a16="http://schemas.microsoft.com/office/drawing/2014/main" id="{F80337A3-BDA6-439C-A912-7815E00E35D0}"/>
              </a:ext>
            </a:extLst>
          </p:cNvPr>
          <p:cNvSpPr txBox="1"/>
          <p:nvPr/>
        </p:nvSpPr>
        <p:spPr>
          <a:xfrm>
            <a:off x="6896655" y="5286608"/>
            <a:ext cx="327334" cy="400110"/>
          </a:xfrm>
          <a:prstGeom prst="rect">
            <a:avLst/>
          </a:prstGeom>
          <a:noFill/>
        </p:spPr>
        <p:txBody>
          <a:bodyPr wrap="none" rtlCol="0">
            <a:spAutoFit/>
          </a:bodyPr>
          <a:lstStyle/>
          <a:p>
            <a:r>
              <a:rPr lang="en-US" sz="2000" b="1">
                <a:solidFill>
                  <a:srgbClr val="0000CC"/>
                </a:solidFill>
              </a:rPr>
              <a:t>3</a:t>
            </a:r>
          </a:p>
        </p:txBody>
      </p:sp>
      <p:sp>
        <p:nvSpPr>
          <p:cNvPr id="40" name="Hộp Văn bản 39">
            <a:extLst>
              <a:ext uri="{FF2B5EF4-FFF2-40B4-BE49-F238E27FC236}">
                <a16:creationId xmlns:a16="http://schemas.microsoft.com/office/drawing/2014/main" id="{4A82CA41-5EE7-4D61-A3FC-CBB3907A456C}"/>
              </a:ext>
            </a:extLst>
          </p:cNvPr>
          <p:cNvSpPr txBox="1"/>
          <p:nvPr/>
        </p:nvSpPr>
        <p:spPr>
          <a:xfrm>
            <a:off x="8077099" y="5286608"/>
            <a:ext cx="542136" cy="400110"/>
          </a:xfrm>
          <a:prstGeom prst="rect">
            <a:avLst/>
          </a:prstGeom>
          <a:noFill/>
        </p:spPr>
        <p:txBody>
          <a:bodyPr wrap="none" rtlCol="0">
            <a:spAutoFit/>
          </a:bodyPr>
          <a:lstStyle/>
          <a:p>
            <a:r>
              <a:rPr lang="en-US" sz="2000" b="1">
                <a:solidFill>
                  <a:srgbClr val="0000CC"/>
                </a:solidFill>
              </a:rPr>
              <a:t>PK</a:t>
            </a:r>
          </a:p>
        </p:txBody>
      </p:sp>
      <p:sp>
        <p:nvSpPr>
          <p:cNvPr id="41" name="Hộp Văn bản 40">
            <a:extLst>
              <a:ext uri="{FF2B5EF4-FFF2-40B4-BE49-F238E27FC236}">
                <a16:creationId xmlns:a16="http://schemas.microsoft.com/office/drawing/2014/main" id="{AEEE4AF7-EA17-4004-A50B-0A88A35917E7}"/>
              </a:ext>
            </a:extLst>
          </p:cNvPr>
          <p:cNvSpPr txBox="1"/>
          <p:nvPr/>
        </p:nvSpPr>
        <p:spPr>
          <a:xfrm>
            <a:off x="1798820" y="5744323"/>
            <a:ext cx="470000" cy="400110"/>
          </a:xfrm>
          <a:prstGeom prst="rect">
            <a:avLst/>
          </a:prstGeom>
          <a:noFill/>
        </p:spPr>
        <p:txBody>
          <a:bodyPr wrap="none" rtlCol="0">
            <a:spAutoFit/>
          </a:bodyPr>
          <a:lstStyle/>
          <a:p>
            <a:pPr algn="ctr"/>
            <a:r>
              <a:rPr lang="en-US" sz="2000" b="1">
                <a:solidFill>
                  <a:srgbClr val="FF0000"/>
                </a:solidFill>
              </a:rPr>
              <a:t>35</a:t>
            </a:r>
          </a:p>
        </p:txBody>
      </p:sp>
      <p:sp>
        <p:nvSpPr>
          <p:cNvPr id="42" name="Hộp Văn bản 41">
            <a:extLst>
              <a:ext uri="{FF2B5EF4-FFF2-40B4-BE49-F238E27FC236}">
                <a16:creationId xmlns:a16="http://schemas.microsoft.com/office/drawing/2014/main" id="{80341428-2233-474D-BE62-80BE892FE989}"/>
              </a:ext>
            </a:extLst>
          </p:cNvPr>
          <p:cNvSpPr txBox="1"/>
          <p:nvPr/>
        </p:nvSpPr>
        <p:spPr>
          <a:xfrm>
            <a:off x="3100452" y="5754091"/>
            <a:ext cx="327334" cy="400110"/>
          </a:xfrm>
          <a:prstGeom prst="rect">
            <a:avLst/>
          </a:prstGeom>
          <a:noFill/>
        </p:spPr>
        <p:txBody>
          <a:bodyPr wrap="none" rtlCol="0">
            <a:spAutoFit/>
          </a:bodyPr>
          <a:lstStyle/>
          <a:p>
            <a:r>
              <a:rPr lang="en-US" sz="2000" b="1">
                <a:solidFill>
                  <a:srgbClr val="FF0000"/>
                </a:solidFill>
              </a:rPr>
              <a:t>4</a:t>
            </a:r>
          </a:p>
        </p:txBody>
      </p:sp>
      <p:sp>
        <p:nvSpPr>
          <p:cNvPr id="43" name="Hộp Văn bản 42">
            <a:extLst>
              <a:ext uri="{FF2B5EF4-FFF2-40B4-BE49-F238E27FC236}">
                <a16:creationId xmlns:a16="http://schemas.microsoft.com/office/drawing/2014/main" id="{EF86357C-6E44-4D5C-BC7C-91B7753997C8}"/>
              </a:ext>
            </a:extLst>
          </p:cNvPr>
          <p:cNvSpPr txBox="1"/>
          <p:nvPr/>
        </p:nvSpPr>
        <p:spPr>
          <a:xfrm>
            <a:off x="4280894" y="5744323"/>
            <a:ext cx="683200" cy="400110"/>
          </a:xfrm>
          <a:prstGeom prst="rect">
            <a:avLst/>
          </a:prstGeom>
          <a:noFill/>
        </p:spPr>
        <p:txBody>
          <a:bodyPr wrap="none" rtlCol="0">
            <a:spAutoFit/>
          </a:bodyPr>
          <a:lstStyle/>
          <a:p>
            <a:r>
              <a:rPr lang="en-US" sz="2000" b="1">
                <a:solidFill>
                  <a:srgbClr val="FF0000"/>
                </a:solidFill>
              </a:rPr>
              <a:t>VIIA</a:t>
            </a:r>
          </a:p>
        </p:txBody>
      </p:sp>
      <p:sp>
        <p:nvSpPr>
          <p:cNvPr id="44" name="Hộp Văn bản 43">
            <a:extLst>
              <a:ext uri="{FF2B5EF4-FFF2-40B4-BE49-F238E27FC236}">
                <a16:creationId xmlns:a16="http://schemas.microsoft.com/office/drawing/2014/main" id="{923A247A-765B-4D4B-B40F-325EEE291E9F}"/>
              </a:ext>
            </a:extLst>
          </p:cNvPr>
          <p:cNvSpPr txBox="1"/>
          <p:nvPr/>
        </p:nvSpPr>
        <p:spPr>
          <a:xfrm>
            <a:off x="5716213" y="5744323"/>
            <a:ext cx="327334" cy="400110"/>
          </a:xfrm>
          <a:prstGeom prst="rect">
            <a:avLst/>
          </a:prstGeom>
          <a:noFill/>
        </p:spPr>
        <p:txBody>
          <a:bodyPr wrap="none" rtlCol="0">
            <a:spAutoFit/>
          </a:bodyPr>
          <a:lstStyle/>
          <a:p>
            <a:r>
              <a:rPr lang="en-US" sz="2000" b="1">
                <a:solidFill>
                  <a:srgbClr val="FF0000"/>
                </a:solidFill>
              </a:rPr>
              <a:t>7</a:t>
            </a:r>
          </a:p>
        </p:txBody>
      </p:sp>
      <p:sp>
        <p:nvSpPr>
          <p:cNvPr id="45" name="Hộp Văn bản 44">
            <a:extLst>
              <a:ext uri="{FF2B5EF4-FFF2-40B4-BE49-F238E27FC236}">
                <a16:creationId xmlns:a16="http://schemas.microsoft.com/office/drawing/2014/main" id="{514C83EC-F5DF-44E2-8942-FE6790E4B32E}"/>
              </a:ext>
            </a:extLst>
          </p:cNvPr>
          <p:cNvSpPr txBox="1"/>
          <p:nvPr/>
        </p:nvSpPr>
        <p:spPr>
          <a:xfrm>
            <a:off x="6896655" y="5744323"/>
            <a:ext cx="327334" cy="400110"/>
          </a:xfrm>
          <a:prstGeom prst="rect">
            <a:avLst/>
          </a:prstGeom>
          <a:noFill/>
        </p:spPr>
        <p:txBody>
          <a:bodyPr wrap="none" rtlCol="0">
            <a:spAutoFit/>
          </a:bodyPr>
          <a:lstStyle/>
          <a:p>
            <a:r>
              <a:rPr lang="en-US" sz="2000" b="1">
                <a:solidFill>
                  <a:srgbClr val="FF0000"/>
                </a:solidFill>
              </a:rPr>
              <a:t>4</a:t>
            </a:r>
          </a:p>
        </p:txBody>
      </p:sp>
      <p:sp>
        <p:nvSpPr>
          <p:cNvPr id="46" name="Hộp Văn bản 45">
            <a:extLst>
              <a:ext uri="{FF2B5EF4-FFF2-40B4-BE49-F238E27FC236}">
                <a16:creationId xmlns:a16="http://schemas.microsoft.com/office/drawing/2014/main" id="{551DD829-DFBA-4F59-B0B8-59E95C1BDCEA}"/>
              </a:ext>
            </a:extLst>
          </p:cNvPr>
          <p:cNvSpPr txBox="1"/>
          <p:nvPr/>
        </p:nvSpPr>
        <p:spPr>
          <a:xfrm>
            <a:off x="8077099" y="5744323"/>
            <a:ext cx="542136" cy="400110"/>
          </a:xfrm>
          <a:prstGeom prst="rect">
            <a:avLst/>
          </a:prstGeom>
          <a:noFill/>
        </p:spPr>
        <p:txBody>
          <a:bodyPr wrap="none" rtlCol="0">
            <a:spAutoFit/>
          </a:bodyPr>
          <a:lstStyle/>
          <a:p>
            <a:r>
              <a:rPr lang="en-US" sz="2000" b="1">
                <a:solidFill>
                  <a:srgbClr val="FF0000"/>
                </a:solidFill>
              </a:rPr>
              <a:t>PK</a:t>
            </a:r>
          </a:p>
        </p:txBody>
      </p:sp>
      <p:sp>
        <p:nvSpPr>
          <p:cNvPr id="47" name="Hộp Văn bản 46">
            <a:extLst>
              <a:ext uri="{FF2B5EF4-FFF2-40B4-BE49-F238E27FC236}">
                <a16:creationId xmlns:a16="http://schemas.microsoft.com/office/drawing/2014/main" id="{9F676BE1-F1F9-4B46-BB09-EFF4B856F700}"/>
              </a:ext>
            </a:extLst>
          </p:cNvPr>
          <p:cNvSpPr txBox="1"/>
          <p:nvPr/>
        </p:nvSpPr>
        <p:spPr>
          <a:xfrm>
            <a:off x="1798820" y="6202041"/>
            <a:ext cx="470000" cy="400110"/>
          </a:xfrm>
          <a:prstGeom prst="rect">
            <a:avLst/>
          </a:prstGeom>
          <a:noFill/>
        </p:spPr>
        <p:txBody>
          <a:bodyPr wrap="none" rtlCol="0">
            <a:spAutoFit/>
          </a:bodyPr>
          <a:lstStyle/>
          <a:p>
            <a:pPr algn="ctr"/>
            <a:r>
              <a:rPr lang="en-US" sz="2000" b="1">
                <a:solidFill>
                  <a:srgbClr val="0000CC"/>
                </a:solidFill>
              </a:rPr>
              <a:t>10</a:t>
            </a:r>
          </a:p>
        </p:txBody>
      </p:sp>
      <p:sp>
        <p:nvSpPr>
          <p:cNvPr id="48" name="Hộp Văn bản 47">
            <a:extLst>
              <a:ext uri="{FF2B5EF4-FFF2-40B4-BE49-F238E27FC236}">
                <a16:creationId xmlns:a16="http://schemas.microsoft.com/office/drawing/2014/main" id="{97A03672-BF07-4C1B-ACD8-DB8D4AEC7D4B}"/>
              </a:ext>
            </a:extLst>
          </p:cNvPr>
          <p:cNvSpPr txBox="1"/>
          <p:nvPr/>
        </p:nvSpPr>
        <p:spPr>
          <a:xfrm>
            <a:off x="3121928" y="6202041"/>
            <a:ext cx="327334" cy="400110"/>
          </a:xfrm>
          <a:prstGeom prst="rect">
            <a:avLst/>
          </a:prstGeom>
          <a:noFill/>
        </p:spPr>
        <p:txBody>
          <a:bodyPr wrap="none" rtlCol="0">
            <a:spAutoFit/>
          </a:bodyPr>
          <a:lstStyle/>
          <a:p>
            <a:r>
              <a:rPr lang="en-US" sz="2000" b="1">
                <a:solidFill>
                  <a:srgbClr val="0000CC"/>
                </a:solidFill>
              </a:rPr>
              <a:t>2</a:t>
            </a:r>
          </a:p>
        </p:txBody>
      </p:sp>
      <p:sp>
        <p:nvSpPr>
          <p:cNvPr id="49" name="Hộp Văn bản 48">
            <a:extLst>
              <a:ext uri="{FF2B5EF4-FFF2-40B4-BE49-F238E27FC236}">
                <a16:creationId xmlns:a16="http://schemas.microsoft.com/office/drawing/2014/main" id="{44CED44C-5CB5-4299-9B0D-2C974206C846}"/>
              </a:ext>
            </a:extLst>
          </p:cNvPr>
          <p:cNvSpPr txBox="1"/>
          <p:nvPr/>
        </p:nvSpPr>
        <p:spPr>
          <a:xfrm>
            <a:off x="4280894" y="6202041"/>
            <a:ext cx="753732" cy="400110"/>
          </a:xfrm>
          <a:prstGeom prst="rect">
            <a:avLst/>
          </a:prstGeom>
          <a:noFill/>
        </p:spPr>
        <p:txBody>
          <a:bodyPr wrap="none" rtlCol="0">
            <a:spAutoFit/>
          </a:bodyPr>
          <a:lstStyle/>
          <a:p>
            <a:r>
              <a:rPr lang="en-US" sz="2000" b="1">
                <a:solidFill>
                  <a:srgbClr val="0000CC"/>
                </a:solidFill>
              </a:rPr>
              <a:t>VIIIA</a:t>
            </a:r>
          </a:p>
        </p:txBody>
      </p:sp>
      <p:sp>
        <p:nvSpPr>
          <p:cNvPr id="50" name="Hộp Văn bản 49">
            <a:extLst>
              <a:ext uri="{FF2B5EF4-FFF2-40B4-BE49-F238E27FC236}">
                <a16:creationId xmlns:a16="http://schemas.microsoft.com/office/drawing/2014/main" id="{042C66A8-9F45-4A19-8BD7-CD7331558953}"/>
              </a:ext>
            </a:extLst>
          </p:cNvPr>
          <p:cNvSpPr txBox="1"/>
          <p:nvPr/>
        </p:nvSpPr>
        <p:spPr>
          <a:xfrm>
            <a:off x="5716213" y="6202041"/>
            <a:ext cx="327334" cy="400110"/>
          </a:xfrm>
          <a:prstGeom prst="rect">
            <a:avLst/>
          </a:prstGeom>
          <a:noFill/>
        </p:spPr>
        <p:txBody>
          <a:bodyPr wrap="none" rtlCol="0">
            <a:spAutoFit/>
          </a:bodyPr>
          <a:lstStyle/>
          <a:p>
            <a:r>
              <a:rPr lang="en-US" sz="2000" b="1">
                <a:solidFill>
                  <a:srgbClr val="0000CC"/>
                </a:solidFill>
              </a:rPr>
              <a:t>8</a:t>
            </a:r>
          </a:p>
        </p:txBody>
      </p:sp>
      <p:sp>
        <p:nvSpPr>
          <p:cNvPr id="51" name="Hộp Văn bản 50">
            <a:extLst>
              <a:ext uri="{FF2B5EF4-FFF2-40B4-BE49-F238E27FC236}">
                <a16:creationId xmlns:a16="http://schemas.microsoft.com/office/drawing/2014/main" id="{FBA1AEF0-1BB0-425F-B882-A9846877B1CC}"/>
              </a:ext>
            </a:extLst>
          </p:cNvPr>
          <p:cNvSpPr txBox="1"/>
          <p:nvPr/>
        </p:nvSpPr>
        <p:spPr>
          <a:xfrm>
            <a:off x="6896655" y="6202041"/>
            <a:ext cx="327334" cy="400110"/>
          </a:xfrm>
          <a:prstGeom prst="rect">
            <a:avLst/>
          </a:prstGeom>
          <a:noFill/>
        </p:spPr>
        <p:txBody>
          <a:bodyPr wrap="none" rtlCol="0">
            <a:spAutoFit/>
          </a:bodyPr>
          <a:lstStyle/>
          <a:p>
            <a:r>
              <a:rPr lang="en-US" sz="2000" b="1">
                <a:solidFill>
                  <a:srgbClr val="0000CC"/>
                </a:solidFill>
              </a:rPr>
              <a:t>2</a:t>
            </a:r>
          </a:p>
        </p:txBody>
      </p:sp>
      <p:sp>
        <p:nvSpPr>
          <p:cNvPr id="52" name="Hộp Văn bản 51">
            <a:extLst>
              <a:ext uri="{FF2B5EF4-FFF2-40B4-BE49-F238E27FC236}">
                <a16:creationId xmlns:a16="http://schemas.microsoft.com/office/drawing/2014/main" id="{030D6E3C-1522-4BC6-A2E2-FCE18C53B653}"/>
              </a:ext>
            </a:extLst>
          </p:cNvPr>
          <p:cNvSpPr txBox="1"/>
          <p:nvPr/>
        </p:nvSpPr>
        <p:spPr>
          <a:xfrm>
            <a:off x="8077099" y="6202041"/>
            <a:ext cx="556563" cy="400110"/>
          </a:xfrm>
          <a:prstGeom prst="rect">
            <a:avLst/>
          </a:prstGeom>
          <a:noFill/>
        </p:spPr>
        <p:txBody>
          <a:bodyPr wrap="none" rtlCol="0">
            <a:spAutoFit/>
          </a:bodyPr>
          <a:lstStyle/>
          <a:p>
            <a:r>
              <a:rPr lang="en-US" sz="2000" b="1">
                <a:solidFill>
                  <a:srgbClr val="0000CC"/>
                </a:solidFill>
              </a:rPr>
              <a:t>KK</a:t>
            </a:r>
          </a:p>
        </p:txBody>
      </p:sp>
    </p:spTree>
    <p:extLst>
      <p:ext uri="{BB962C8B-B14F-4D97-AF65-F5344CB8AC3E}">
        <p14:creationId xmlns:p14="http://schemas.microsoft.com/office/powerpoint/2010/main" val="19972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arn(inVertical)">
                                      <p:cBhvr>
                                        <p:cTn id="70" dur="500"/>
                                        <p:tgtEl>
                                          <p:spTgt spid="24"/>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arn(inVertical)">
                                      <p:cBhvr>
                                        <p:cTn id="73" dur="500"/>
                                        <p:tgtEl>
                                          <p:spTgt spid="25"/>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arn(inVertical)">
                                      <p:cBhvr>
                                        <p:cTn id="76" dur="500"/>
                                        <p:tgtEl>
                                          <p:spTgt spid="26"/>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inVertical)">
                                      <p:cBhvr>
                                        <p:cTn id="79" dur="500"/>
                                        <p:tgtEl>
                                          <p:spTgt spid="27"/>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arn(inVertic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arn(inVertical)">
                                      <p:cBhvr>
                                        <p:cTn id="87" dur="500"/>
                                        <p:tgtEl>
                                          <p:spTgt spid="29"/>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barn(inVertical)">
                                      <p:cBhvr>
                                        <p:cTn id="90" dur="500"/>
                                        <p:tgtEl>
                                          <p:spTgt spid="30"/>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arn(inVertical)">
                                      <p:cBhvr>
                                        <p:cTn id="96" dur="500"/>
                                        <p:tgtEl>
                                          <p:spTgt spid="32"/>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arn(inVertical)">
                                      <p:cBhvr>
                                        <p:cTn id="99" dur="500"/>
                                        <p:tgtEl>
                                          <p:spTgt spid="33"/>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arn(inVertical)">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barn(inVertical)">
                                      <p:cBhvr>
                                        <p:cTn id="107" dur="500"/>
                                        <p:tgtEl>
                                          <p:spTgt spid="35"/>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barn(inVertical)">
                                      <p:cBhvr>
                                        <p:cTn id="110" dur="500"/>
                                        <p:tgtEl>
                                          <p:spTgt spid="36"/>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barn(inVertical)">
                                      <p:cBhvr>
                                        <p:cTn id="113" dur="500"/>
                                        <p:tgtEl>
                                          <p:spTgt spid="37"/>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barn(inVertical)">
                                      <p:cBhvr>
                                        <p:cTn id="116" dur="500"/>
                                        <p:tgtEl>
                                          <p:spTgt spid="38"/>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barn(inVertical)">
                                      <p:cBhvr>
                                        <p:cTn id="119" dur="500"/>
                                        <p:tgtEl>
                                          <p:spTgt spid="39"/>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barn(inVertical)">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barn(inVertical)">
                                      <p:cBhvr>
                                        <p:cTn id="127" dur="500"/>
                                        <p:tgtEl>
                                          <p:spTgt spid="41"/>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barn(inVertical)">
                                      <p:cBhvr>
                                        <p:cTn id="130" dur="500"/>
                                        <p:tgtEl>
                                          <p:spTgt spid="42"/>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barn(inVertical)">
                                      <p:cBhvr>
                                        <p:cTn id="133" dur="500"/>
                                        <p:tgtEl>
                                          <p:spTgt spid="43"/>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44"/>
                                        </p:tgtEl>
                                        <p:attrNameLst>
                                          <p:attrName>style.visibility</p:attrName>
                                        </p:attrNameLst>
                                      </p:cBhvr>
                                      <p:to>
                                        <p:strVal val="visible"/>
                                      </p:to>
                                    </p:set>
                                    <p:animEffect transition="in" filter="barn(inVertical)">
                                      <p:cBhvr>
                                        <p:cTn id="136" dur="500"/>
                                        <p:tgtEl>
                                          <p:spTgt spid="44"/>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barn(inVertical)">
                                      <p:cBhvr>
                                        <p:cTn id="139" dur="500"/>
                                        <p:tgtEl>
                                          <p:spTgt spid="45"/>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barn(inVertical)">
                                      <p:cBhvr>
                                        <p:cTn id="142" dur="500"/>
                                        <p:tgtEl>
                                          <p:spTgt spid="46"/>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47"/>
                                        </p:tgtEl>
                                        <p:attrNameLst>
                                          <p:attrName>style.visibility</p:attrName>
                                        </p:attrNameLst>
                                      </p:cBhvr>
                                      <p:to>
                                        <p:strVal val="visible"/>
                                      </p:to>
                                    </p:set>
                                    <p:animEffect transition="in" filter="barn(inVertical)">
                                      <p:cBhvr>
                                        <p:cTn id="147" dur="500"/>
                                        <p:tgtEl>
                                          <p:spTgt spid="47"/>
                                        </p:tgtEl>
                                      </p:cBhvr>
                                    </p:animEffect>
                                  </p:childTnLst>
                                </p:cTn>
                              </p:par>
                              <p:par>
                                <p:cTn id="148" presetID="16" presetClass="entr" presetSubtype="21" fill="hold" grpId="0" nodeType="with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barn(inVertical)">
                                      <p:cBhvr>
                                        <p:cTn id="150" dur="500"/>
                                        <p:tgtEl>
                                          <p:spTgt spid="48"/>
                                        </p:tgtEl>
                                      </p:cBhvr>
                                    </p:animEffect>
                                  </p:childTnLst>
                                </p:cTn>
                              </p:par>
                              <p:par>
                                <p:cTn id="151" presetID="16" presetClass="entr" presetSubtype="21" fill="hold" grpId="0" nodeType="withEffect">
                                  <p:stCondLst>
                                    <p:cond delay="0"/>
                                  </p:stCondLst>
                                  <p:childTnLst>
                                    <p:set>
                                      <p:cBhvr>
                                        <p:cTn id="152" dur="1" fill="hold">
                                          <p:stCondLst>
                                            <p:cond delay="0"/>
                                          </p:stCondLst>
                                        </p:cTn>
                                        <p:tgtEl>
                                          <p:spTgt spid="49"/>
                                        </p:tgtEl>
                                        <p:attrNameLst>
                                          <p:attrName>style.visibility</p:attrName>
                                        </p:attrNameLst>
                                      </p:cBhvr>
                                      <p:to>
                                        <p:strVal val="visible"/>
                                      </p:to>
                                    </p:set>
                                    <p:animEffect transition="in" filter="barn(inVertical)">
                                      <p:cBhvr>
                                        <p:cTn id="153" dur="500"/>
                                        <p:tgtEl>
                                          <p:spTgt spid="49"/>
                                        </p:tgtEl>
                                      </p:cBhvr>
                                    </p:animEffect>
                                  </p:childTnLst>
                                </p:cTn>
                              </p:par>
                              <p:par>
                                <p:cTn id="154" presetID="16" presetClass="entr" presetSubtype="21" fill="hold" grpId="0" nodeType="with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barn(inVertical)">
                                      <p:cBhvr>
                                        <p:cTn id="156" dur="500"/>
                                        <p:tgtEl>
                                          <p:spTgt spid="50"/>
                                        </p:tgtEl>
                                      </p:cBhvr>
                                    </p:animEffect>
                                  </p:childTnLst>
                                </p:cTn>
                              </p:par>
                              <p:par>
                                <p:cTn id="157" presetID="16" presetClass="entr" presetSubtype="21" fill="hold" grpId="0" nodeType="with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barn(inVertical)">
                                      <p:cBhvr>
                                        <p:cTn id="159" dur="500"/>
                                        <p:tgtEl>
                                          <p:spTgt spid="51"/>
                                        </p:tgtEl>
                                      </p:cBhvr>
                                    </p:animEffect>
                                  </p:childTnLst>
                                </p:cTn>
                              </p:par>
                              <p:par>
                                <p:cTn id="160" presetID="16" presetClass="entr" presetSubtype="21" fill="hold" grpId="0"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barn(inVertical)">
                                      <p:cBhvr>
                                        <p:cTn id="1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077029" y="217714"/>
            <a:ext cx="3223959" cy="461665"/>
          </a:xfrm>
          <a:prstGeom prst="rect">
            <a:avLst/>
          </a:prstGeom>
          <a:noFill/>
        </p:spPr>
        <p:txBody>
          <a:bodyPr wrap="none" rtlCol="0">
            <a:spAutoFit/>
          </a:bodyPr>
          <a:lstStyle/>
          <a:p>
            <a:r>
              <a:rPr lang="en-US" sz="2400" b="1">
                <a:solidFill>
                  <a:srgbClr val="FF0000"/>
                </a:solidFill>
              </a:rPr>
              <a:t>BÀI TẬP VẬN  DỤNG</a:t>
            </a:r>
          </a:p>
        </p:txBody>
      </p:sp>
      <p:sp>
        <p:nvSpPr>
          <p:cNvPr id="8" name="Hộp Văn bản 7">
            <a:extLst>
              <a:ext uri="{FF2B5EF4-FFF2-40B4-BE49-F238E27FC236}">
                <a16:creationId xmlns:a16="http://schemas.microsoft.com/office/drawing/2014/main" id="{7DDF8B65-D1A9-4518-94CE-CC42D45271CD}"/>
              </a:ext>
            </a:extLst>
          </p:cNvPr>
          <p:cNvSpPr txBox="1"/>
          <p:nvPr/>
        </p:nvSpPr>
        <p:spPr>
          <a:xfrm>
            <a:off x="349237" y="887219"/>
            <a:ext cx="8679542" cy="3890489"/>
          </a:xfrm>
          <a:prstGeom prst="rect">
            <a:avLst/>
          </a:prstGeom>
          <a:noFill/>
        </p:spPr>
        <p:txBody>
          <a:bodyPr wrap="square">
            <a:spAutoFit/>
          </a:bodyPr>
          <a:lstStyle/>
          <a:p>
            <a:pPr algn="just">
              <a:lnSpc>
                <a:spcPct val="150000"/>
              </a:lnSpc>
            </a:pPr>
            <a:r>
              <a:rPr lang="en-US" sz="2800" b="1" i="0">
                <a:solidFill>
                  <a:srgbClr val="000000"/>
                </a:solidFill>
                <a:effectLst/>
              </a:rPr>
              <a:t>Câu 1: </a:t>
            </a:r>
            <a:r>
              <a:rPr lang="vi-VN" sz="2800" b="1" i="0">
                <a:solidFill>
                  <a:srgbClr val="000000"/>
                </a:solidFill>
                <a:effectLst/>
              </a:rPr>
              <a:t>Phát biểu nào sau đây là đúng?</a:t>
            </a:r>
          </a:p>
          <a:p>
            <a:pPr algn="just">
              <a:lnSpc>
                <a:spcPct val="150000"/>
              </a:lnSpc>
            </a:pPr>
            <a:r>
              <a:rPr lang="vi-VN" sz="2800" b="0" i="0">
                <a:solidFill>
                  <a:srgbClr val="000000"/>
                </a:solidFill>
                <a:effectLst/>
              </a:rPr>
              <a:t>A. Bảng tuần hoàn gồm 116 nguyên tố hóa học.</a:t>
            </a:r>
          </a:p>
          <a:p>
            <a:pPr algn="just">
              <a:lnSpc>
                <a:spcPct val="150000"/>
              </a:lnSpc>
            </a:pPr>
            <a:r>
              <a:rPr lang="vi-VN" sz="2800" b="0" i="0">
                <a:solidFill>
                  <a:srgbClr val="000000"/>
                </a:solidFill>
                <a:effectLst/>
              </a:rPr>
              <a:t>B. Bảng tuần hoàn gồm 6 chu kì.</a:t>
            </a:r>
          </a:p>
          <a:p>
            <a:pPr algn="just">
              <a:lnSpc>
                <a:spcPct val="150000"/>
              </a:lnSpc>
            </a:pPr>
            <a:r>
              <a:rPr lang="vi-VN" sz="2800" b="0" i="0">
                <a:solidFill>
                  <a:srgbClr val="000000"/>
                </a:solidFill>
                <a:effectLst/>
              </a:rPr>
              <a:t>C. Bảng tuần hoàn gồm 8 nhóm A và 8 nhóm B.</a:t>
            </a:r>
          </a:p>
          <a:p>
            <a:pPr algn="just">
              <a:lnSpc>
                <a:spcPct val="150000"/>
              </a:lnSpc>
            </a:pPr>
            <a:r>
              <a:rPr lang="vi-VN" sz="2800" b="0" i="0">
                <a:solidFill>
                  <a:srgbClr val="000000"/>
                </a:solidFill>
                <a:effectLst/>
              </a:rPr>
              <a:t>D. Các nguyên tố trong bảng tuần hoàn được sắp xếp theo chiều tăng dần khối lượng nguyên tử.</a:t>
            </a:r>
          </a:p>
        </p:txBody>
      </p:sp>
      <p:sp>
        <p:nvSpPr>
          <p:cNvPr id="9" name="Hình Bầu dục 8">
            <a:extLst>
              <a:ext uri="{FF2B5EF4-FFF2-40B4-BE49-F238E27FC236}">
                <a16:creationId xmlns:a16="http://schemas.microsoft.com/office/drawing/2014/main" id="{32B651A6-9111-4B54-AF85-04E7D6188317}"/>
              </a:ext>
            </a:extLst>
          </p:cNvPr>
          <p:cNvSpPr/>
          <p:nvPr/>
        </p:nvSpPr>
        <p:spPr>
          <a:xfrm>
            <a:off x="349236" y="2978137"/>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39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077029" y="217714"/>
            <a:ext cx="3223959" cy="461665"/>
          </a:xfrm>
          <a:prstGeom prst="rect">
            <a:avLst/>
          </a:prstGeom>
          <a:noFill/>
        </p:spPr>
        <p:txBody>
          <a:bodyPr wrap="none" rtlCol="0">
            <a:spAutoFit/>
          </a:bodyPr>
          <a:lstStyle/>
          <a:p>
            <a:r>
              <a:rPr lang="en-US" sz="2400" b="1">
                <a:solidFill>
                  <a:srgbClr val="FF0000"/>
                </a:solidFill>
              </a:rPr>
              <a:t>BÀI TẬP VẬN  DỤNG</a:t>
            </a:r>
          </a:p>
        </p:txBody>
      </p:sp>
      <p:sp>
        <p:nvSpPr>
          <p:cNvPr id="8" name="Hộp Văn bản 7">
            <a:extLst>
              <a:ext uri="{FF2B5EF4-FFF2-40B4-BE49-F238E27FC236}">
                <a16:creationId xmlns:a16="http://schemas.microsoft.com/office/drawing/2014/main" id="{7DDF8B65-D1A9-4518-94CE-CC42D45271CD}"/>
              </a:ext>
            </a:extLst>
          </p:cNvPr>
          <p:cNvSpPr txBox="1"/>
          <p:nvPr/>
        </p:nvSpPr>
        <p:spPr>
          <a:xfrm>
            <a:off x="349237" y="887219"/>
            <a:ext cx="8679542" cy="5183150"/>
          </a:xfrm>
          <a:prstGeom prst="rect">
            <a:avLst/>
          </a:prstGeom>
          <a:noFill/>
        </p:spPr>
        <p:txBody>
          <a:bodyPr wrap="square">
            <a:spAutoFit/>
          </a:bodyPr>
          <a:lstStyle/>
          <a:p>
            <a:pPr algn="just">
              <a:lnSpc>
                <a:spcPct val="150000"/>
              </a:lnSpc>
            </a:pPr>
            <a:r>
              <a:rPr lang="en-US" sz="2800" b="1" i="0">
                <a:effectLst/>
              </a:rPr>
              <a:t>Câu 2: </a:t>
            </a:r>
            <a:r>
              <a:rPr lang="vi-VN" sz="2800" i="0">
                <a:effectLst/>
              </a:rPr>
              <a:t>Phát biểu nào sau đây </a:t>
            </a:r>
            <a:r>
              <a:rPr lang="vi-VN" sz="2800" b="1" i="0">
                <a:effectLst/>
              </a:rPr>
              <a:t>không</a:t>
            </a:r>
            <a:r>
              <a:rPr lang="vi-VN" sz="2800" i="0">
                <a:effectLst/>
              </a:rPr>
              <a:t> đúng?</a:t>
            </a:r>
          </a:p>
          <a:p>
            <a:pPr algn="just">
              <a:lnSpc>
                <a:spcPct val="150000"/>
              </a:lnSpc>
            </a:pPr>
            <a:r>
              <a:rPr lang="vi-VN" sz="2800" b="0" i="0">
                <a:effectLst/>
              </a:rPr>
              <a:t>A. Bảng tuần hoàn gồm 3 chu kì nhỏ và 4 chu kì lớn.</a:t>
            </a:r>
          </a:p>
          <a:p>
            <a:pPr algn="just">
              <a:lnSpc>
                <a:spcPct val="150000"/>
              </a:lnSpc>
            </a:pPr>
            <a:r>
              <a:rPr lang="vi-VN" sz="2800" b="0" i="0">
                <a:effectLst/>
              </a:rPr>
              <a:t>B. Số thứ tự của chu kì bằng số electron lớp ngoài cùng của nguyên tử các nguyên tố thuộc chu kì đó.</a:t>
            </a:r>
          </a:p>
          <a:p>
            <a:pPr algn="just">
              <a:lnSpc>
                <a:spcPct val="150000"/>
              </a:lnSpc>
            </a:pPr>
            <a:r>
              <a:rPr lang="vi-VN" sz="2800" b="0" i="0">
                <a:effectLst/>
              </a:rPr>
              <a:t>C. Số thứ tự của chu kì bằng số lớp electron của nguyên tử các nguyên tố thuộc chu kì đó.</a:t>
            </a:r>
          </a:p>
          <a:p>
            <a:pPr algn="just">
              <a:lnSpc>
                <a:spcPct val="150000"/>
              </a:lnSpc>
            </a:pPr>
            <a:r>
              <a:rPr lang="vi-VN" sz="2800" b="0" i="0">
                <a:effectLst/>
              </a:rPr>
              <a:t>D. Các nguyên tố trong cùng chu kì được sắp xếp theo chiều điện tích hạt nhân tăng dần.</a:t>
            </a:r>
          </a:p>
        </p:txBody>
      </p:sp>
      <p:sp>
        <p:nvSpPr>
          <p:cNvPr id="4" name="Hình Bầu dục 3">
            <a:extLst>
              <a:ext uri="{FF2B5EF4-FFF2-40B4-BE49-F238E27FC236}">
                <a16:creationId xmlns:a16="http://schemas.microsoft.com/office/drawing/2014/main" id="{3D0E31DF-6F30-4F57-A9B8-5929310866BC}"/>
              </a:ext>
            </a:extLst>
          </p:cNvPr>
          <p:cNvSpPr/>
          <p:nvPr/>
        </p:nvSpPr>
        <p:spPr>
          <a:xfrm>
            <a:off x="349237" y="2330437"/>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4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077029" y="217714"/>
            <a:ext cx="3223959" cy="461665"/>
          </a:xfrm>
          <a:prstGeom prst="rect">
            <a:avLst/>
          </a:prstGeom>
          <a:noFill/>
        </p:spPr>
        <p:txBody>
          <a:bodyPr wrap="none" rtlCol="0">
            <a:spAutoFit/>
          </a:bodyPr>
          <a:lstStyle/>
          <a:p>
            <a:r>
              <a:rPr lang="en-US" sz="2400" b="1">
                <a:solidFill>
                  <a:srgbClr val="FF0000"/>
                </a:solidFill>
              </a:rPr>
              <a:t>BÀI TẬP VẬN  DỤNG</a:t>
            </a:r>
          </a:p>
        </p:txBody>
      </p:sp>
      <p:sp>
        <p:nvSpPr>
          <p:cNvPr id="8" name="Hộp Văn bản 7">
            <a:extLst>
              <a:ext uri="{FF2B5EF4-FFF2-40B4-BE49-F238E27FC236}">
                <a16:creationId xmlns:a16="http://schemas.microsoft.com/office/drawing/2014/main" id="{7DDF8B65-D1A9-4518-94CE-CC42D45271CD}"/>
              </a:ext>
            </a:extLst>
          </p:cNvPr>
          <p:cNvSpPr txBox="1"/>
          <p:nvPr/>
        </p:nvSpPr>
        <p:spPr>
          <a:xfrm>
            <a:off x="232229" y="679379"/>
            <a:ext cx="8679542" cy="5226431"/>
          </a:xfrm>
          <a:prstGeom prst="rect">
            <a:avLst/>
          </a:prstGeom>
          <a:noFill/>
        </p:spPr>
        <p:txBody>
          <a:bodyPr wrap="square">
            <a:spAutoFit/>
          </a:bodyPr>
          <a:lstStyle/>
          <a:p>
            <a:pPr algn="just">
              <a:lnSpc>
                <a:spcPct val="120000"/>
              </a:lnSpc>
            </a:pPr>
            <a:r>
              <a:rPr lang="en-US" sz="2800" b="1" i="0">
                <a:solidFill>
                  <a:srgbClr val="000000"/>
                </a:solidFill>
                <a:effectLst/>
                <a:latin typeface="+mj-lt"/>
              </a:rPr>
              <a:t>Câu 3: </a:t>
            </a:r>
            <a:r>
              <a:rPr lang="vi-VN" sz="2800" b="0" i="0">
                <a:solidFill>
                  <a:srgbClr val="000000"/>
                </a:solidFill>
                <a:effectLst/>
                <a:latin typeface="+mj-lt"/>
              </a:rPr>
              <a:t>Phát biểu nào sau đây là đúng?</a:t>
            </a:r>
          </a:p>
          <a:p>
            <a:pPr algn="just">
              <a:lnSpc>
                <a:spcPct val="120000"/>
              </a:lnSpc>
            </a:pPr>
            <a:r>
              <a:rPr lang="vi-VN" sz="2800" b="1" i="0">
                <a:solidFill>
                  <a:srgbClr val="000000"/>
                </a:solidFill>
                <a:effectLst/>
                <a:latin typeface="+mj-lt"/>
              </a:rPr>
              <a:t>A. </a:t>
            </a:r>
            <a:r>
              <a:rPr lang="vi-VN" sz="2800" b="0" i="0">
                <a:solidFill>
                  <a:srgbClr val="000000"/>
                </a:solidFill>
                <a:effectLst/>
                <a:latin typeface="+mj-lt"/>
              </a:rPr>
              <a:t>Nhóm gồm các nguyên tố mà nguyên tử của chúng có số electron lớp ngoài cùng bằng nhau và được xếp vào cùng một hàng.</a:t>
            </a:r>
          </a:p>
          <a:p>
            <a:pPr algn="just">
              <a:lnSpc>
                <a:spcPct val="120000"/>
              </a:lnSpc>
            </a:pPr>
            <a:r>
              <a:rPr lang="vi-VN" sz="2800" b="1" i="0">
                <a:solidFill>
                  <a:srgbClr val="000000"/>
                </a:solidFill>
                <a:effectLst/>
                <a:latin typeface="+mj-lt"/>
              </a:rPr>
              <a:t>B. </a:t>
            </a:r>
            <a:r>
              <a:rPr lang="vi-VN" sz="2800" b="0" i="0">
                <a:solidFill>
                  <a:srgbClr val="000000"/>
                </a:solidFill>
                <a:effectLst/>
                <a:latin typeface="+mj-lt"/>
              </a:rPr>
              <a:t>Các nguyên tố thuộc cùng một nhóm có tính chất gần giống nhau.</a:t>
            </a:r>
          </a:p>
          <a:p>
            <a:pPr algn="just">
              <a:lnSpc>
                <a:spcPct val="120000"/>
              </a:lnSpc>
            </a:pPr>
            <a:r>
              <a:rPr lang="vi-VN" sz="2800" b="1" i="0">
                <a:solidFill>
                  <a:srgbClr val="000000"/>
                </a:solidFill>
                <a:effectLst/>
                <a:latin typeface="+mj-lt"/>
              </a:rPr>
              <a:t>C. </a:t>
            </a:r>
            <a:r>
              <a:rPr lang="vi-VN" sz="2800" b="0" i="0">
                <a:solidFill>
                  <a:srgbClr val="000000"/>
                </a:solidFill>
                <a:effectLst/>
                <a:latin typeface="+mj-lt"/>
              </a:rPr>
              <a:t>Bảng tuần hoàn gồm 8 nhóm được kí hiệu từ 1 đến 8.</a:t>
            </a:r>
          </a:p>
          <a:p>
            <a:pPr algn="just">
              <a:lnSpc>
                <a:spcPct val="120000"/>
              </a:lnSpc>
            </a:pPr>
            <a:r>
              <a:rPr lang="vi-VN" sz="2800" b="1" i="0">
                <a:solidFill>
                  <a:srgbClr val="000000"/>
                </a:solidFill>
                <a:effectLst/>
                <a:latin typeface="+mj-lt"/>
              </a:rPr>
              <a:t>D. </a:t>
            </a:r>
            <a:r>
              <a:rPr lang="vi-VN" sz="2800" b="0" i="0">
                <a:solidFill>
                  <a:srgbClr val="000000"/>
                </a:solidFill>
                <a:effectLst/>
                <a:latin typeface="+mj-lt"/>
              </a:rPr>
              <a:t>Các nguyên tố trong nhóm được xếp thành một cột theo chiều khối lượng nguyên tử tăng dần.</a:t>
            </a:r>
          </a:p>
        </p:txBody>
      </p:sp>
      <p:sp>
        <p:nvSpPr>
          <p:cNvPr id="4" name="Hình Bầu dục 3">
            <a:extLst>
              <a:ext uri="{FF2B5EF4-FFF2-40B4-BE49-F238E27FC236}">
                <a16:creationId xmlns:a16="http://schemas.microsoft.com/office/drawing/2014/main" id="{D3C1D879-F534-4651-8649-12BF1A8F01EC}"/>
              </a:ext>
            </a:extLst>
          </p:cNvPr>
          <p:cNvSpPr/>
          <p:nvPr/>
        </p:nvSpPr>
        <p:spPr>
          <a:xfrm>
            <a:off x="232229" y="2803631"/>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34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077029" y="217714"/>
            <a:ext cx="3223959" cy="461665"/>
          </a:xfrm>
          <a:prstGeom prst="rect">
            <a:avLst/>
          </a:prstGeom>
          <a:noFill/>
        </p:spPr>
        <p:txBody>
          <a:bodyPr wrap="none" rtlCol="0">
            <a:spAutoFit/>
          </a:bodyPr>
          <a:lstStyle/>
          <a:p>
            <a:r>
              <a:rPr lang="en-US" sz="2400" b="1">
                <a:solidFill>
                  <a:srgbClr val="FF0000"/>
                </a:solidFill>
              </a:rPr>
              <a:t>BÀI TẬP VẬN  DỤNG</a:t>
            </a:r>
          </a:p>
        </p:txBody>
      </p:sp>
      <p:sp>
        <p:nvSpPr>
          <p:cNvPr id="8" name="Hộp Văn bản 7">
            <a:extLst>
              <a:ext uri="{FF2B5EF4-FFF2-40B4-BE49-F238E27FC236}">
                <a16:creationId xmlns:a16="http://schemas.microsoft.com/office/drawing/2014/main" id="{7DDF8B65-D1A9-4518-94CE-CC42D45271CD}"/>
              </a:ext>
            </a:extLst>
          </p:cNvPr>
          <p:cNvSpPr txBox="1"/>
          <p:nvPr/>
        </p:nvSpPr>
        <p:spPr>
          <a:xfrm>
            <a:off x="232229" y="679379"/>
            <a:ext cx="8679542" cy="5840445"/>
          </a:xfrm>
          <a:prstGeom prst="rect">
            <a:avLst/>
          </a:prstGeom>
          <a:noFill/>
        </p:spPr>
        <p:txBody>
          <a:bodyPr wrap="square">
            <a:spAutoFit/>
          </a:bodyPr>
          <a:lstStyle/>
          <a:p>
            <a:pPr algn="just">
              <a:lnSpc>
                <a:spcPct val="150000"/>
              </a:lnSpc>
            </a:pPr>
            <a:r>
              <a:rPr lang="en-US" sz="2800" b="1" i="0">
                <a:effectLst/>
                <a:latin typeface="+mj-lt"/>
              </a:rPr>
              <a:t>Câu 4: </a:t>
            </a:r>
            <a:r>
              <a:rPr lang="vi-VN" sz="2800" b="0" i="0">
                <a:effectLst/>
                <a:latin typeface="Open Sans" panose="020B0606030504020204" pitchFamily="34" charset="0"/>
              </a:rPr>
              <a:t>Phát biểu nào sau đây là đúng?</a:t>
            </a:r>
          </a:p>
          <a:p>
            <a:pPr algn="just">
              <a:lnSpc>
                <a:spcPct val="150000"/>
              </a:lnSpc>
            </a:pPr>
            <a:r>
              <a:rPr lang="vi-VN" sz="2800" b="1" i="0">
                <a:effectLst/>
                <a:latin typeface="Open Sans" panose="020B0606030504020204" pitchFamily="34" charset="0"/>
              </a:rPr>
              <a:t>A. </a:t>
            </a:r>
            <a:r>
              <a:rPr lang="vi-VN" sz="2800" b="0" i="0">
                <a:effectLst/>
                <a:latin typeface="Open Sans" panose="020B0606030504020204" pitchFamily="34" charset="0"/>
              </a:rPr>
              <a:t>Các nguyên tố kim loại tập trung hầu hết ở góc trên bên phải của bảng tuần hoàn.</a:t>
            </a:r>
          </a:p>
          <a:p>
            <a:pPr algn="just">
              <a:lnSpc>
                <a:spcPct val="150000"/>
              </a:lnSpc>
            </a:pPr>
            <a:r>
              <a:rPr lang="vi-VN" sz="2800" b="1" i="0">
                <a:effectLst/>
                <a:latin typeface="Open Sans" panose="020B0606030504020204" pitchFamily="34" charset="0"/>
              </a:rPr>
              <a:t>B. </a:t>
            </a:r>
            <a:r>
              <a:rPr lang="vi-VN" sz="2800" b="0" i="0">
                <a:effectLst/>
                <a:latin typeface="Open Sans" panose="020B0606030504020204" pitchFamily="34" charset="0"/>
              </a:rPr>
              <a:t>Các nguyên tố kim loại tập trung hầu hết ở góc dưới bên trái của bảng tuần hoàn.</a:t>
            </a:r>
          </a:p>
          <a:p>
            <a:pPr algn="just">
              <a:lnSpc>
                <a:spcPct val="150000"/>
              </a:lnSpc>
            </a:pPr>
            <a:r>
              <a:rPr lang="vi-VN" sz="2800" b="1" i="0">
                <a:effectLst/>
                <a:latin typeface="Open Sans" panose="020B0606030504020204" pitchFamily="34" charset="0"/>
              </a:rPr>
              <a:t>C. </a:t>
            </a:r>
            <a:r>
              <a:rPr lang="vi-VN" sz="2800" b="0" i="0">
                <a:effectLst/>
                <a:latin typeface="Open Sans" panose="020B0606030504020204" pitchFamily="34" charset="0"/>
              </a:rPr>
              <a:t>Các nguyên tố khí hiếm nằm ở giữa bảng tuần hoàn.</a:t>
            </a:r>
          </a:p>
          <a:p>
            <a:pPr algn="just">
              <a:lnSpc>
                <a:spcPct val="150000"/>
              </a:lnSpc>
            </a:pPr>
            <a:r>
              <a:rPr lang="vi-VN" sz="2800" b="1" i="0">
                <a:effectLst/>
                <a:latin typeface="Open Sans" panose="020B0606030504020204" pitchFamily="34" charset="0"/>
              </a:rPr>
              <a:t>D. </a:t>
            </a:r>
            <a:r>
              <a:rPr lang="vi-VN" sz="2800" b="0" i="0">
                <a:effectLst/>
                <a:latin typeface="Open Sans" panose="020B0606030504020204" pitchFamily="34" charset="0"/>
              </a:rPr>
              <a:t>Các nguyên tố phi kim nằm ở cuối bảng tuần hoàn.</a:t>
            </a:r>
          </a:p>
        </p:txBody>
      </p:sp>
      <p:sp>
        <p:nvSpPr>
          <p:cNvPr id="4" name="Hình Bầu dục 3">
            <a:extLst>
              <a:ext uri="{FF2B5EF4-FFF2-40B4-BE49-F238E27FC236}">
                <a16:creationId xmlns:a16="http://schemas.microsoft.com/office/drawing/2014/main" id="{2DE34E2F-6331-4F14-9DB2-31E926055004}"/>
              </a:ext>
            </a:extLst>
          </p:cNvPr>
          <p:cNvSpPr/>
          <p:nvPr/>
        </p:nvSpPr>
        <p:spPr>
          <a:xfrm>
            <a:off x="232229" y="2768587"/>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10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077029" y="217714"/>
            <a:ext cx="3223959" cy="461665"/>
          </a:xfrm>
          <a:prstGeom prst="rect">
            <a:avLst/>
          </a:prstGeom>
          <a:noFill/>
        </p:spPr>
        <p:txBody>
          <a:bodyPr wrap="none" rtlCol="0">
            <a:spAutoFit/>
          </a:bodyPr>
          <a:lstStyle/>
          <a:p>
            <a:r>
              <a:rPr lang="en-US" sz="2400" b="1">
                <a:solidFill>
                  <a:srgbClr val="FF0000"/>
                </a:solidFill>
              </a:rPr>
              <a:t>BÀI TẬP VẬN  DỤNG</a:t>
            </a:r>
          </a:p>
        </p:txBody>
      </p:sp>
      <p:sp>
        <p:nvSpPr>
          <p:cNvPr id="8" name="Hộp Văn bản 7">
            <a:extLst>
              <a:ext uri="{FF2B5EF4-FFF2-40B4-BE49-F238E27FC236}">
                <a16:creationId xmlns:a16="http://schemas.microsoft.com/office/drawing/2014/main" id="{7DDF8B65-D1A9-4518-94CE-CC42D45271CD}"/>
              </a:ext>
            </a:extLst>
          </p:cNvPr>
          <p:cNvSpPr txBox="1"/>
          <p:nvPr/>
        </p:nvSpPr>
        <p:spPr>
          <a:xfrm>
            <a:off x="232229" y="679379"/>
            <a:ext cx="8679542" cy="5840445"/>
          </a:xfrm>
          <a:prstGeom prst="rect">
            <a:avLst/>
          </a:prstGeom>
          <a:noFill/>
        </p:spPr>
        <p:txBody>
          <a:bodyPr wrap="square">
            <a:spAutoFit/>
          </a:bodyPr>
          <a:lstStyle/>
          <a:p>
            <a:pPr algn="just">
              <a:lnSpc>
                <a:spcPct val="150000"/>
              </a:lnSpc>
            </a:pPr>
            <a:r>
              <a:rPr lang="en-US" sz="2800" b="1" i="0">
                <a:effectLst/>
                <a:latin typeface="+mj-lt"/>
              </a:rPr>
              <a:t>Câu 5: </a:t>
            </a:r>
            <a:r>
              <a:rPr lang="vi-VN" sz="2800" b="0" i="0">
                <a:effectLst/>
                <a:latin typeface="+mj-lt"/>
              </a:rPr>
              <a:t>Phát biểu nào sau đây </a:t>
            </a:r>
            <a:r>
              <a:rPr lang="vi-VN" sz="2800" b="1" i="0">
                <a:effectLst/>
                <a:latin typeface="+mj-lt"/>
              </a:rPr>
              <a:t>không </a:t>
            </a:r>
            <a:r>
              <a:rPr lang="vi-VN" sz="2800" b="0" i="0">
                <a:effectLst/>
                <a:latin typeface="+mj-lt"/>
              </a:rPr>
              <a:t>đúng?</a:t>
            </a:r>
          </a:p>
          <a:p>
            <a:pPr algn="just">
              <a:lnSpc>
                <a:spcPct val="150000"/>
              </a:lnSpc>
            </a:pPr>
            <a:r>
              <a:rPr lang="vi-VN" sz="2800" b="1" i="0">
                <a:effectLst/>
                <a:latin typeface="+mj-lt"/>
              </a:rPr>
              <a:t>A. </a:t>
            </a:r>
            <a:r>
              <a:rPr lang="vi-VN" sz="2800" b="0" i="0">
                <a:effectLst/>
                <a:latin typeface="+mj-lt"/>
              </a:rPr>
              <a:t>Các nguyên tố phi kim tập trung ở các nhóm VA, VIA, VIIA.</a:t>
            </a:r>
          </a:p>
          <a:p>
            <a:pPr algn="just">
              <a:lnSpc>
                <a:spcPct val="150000"/>
              </a:lnSpc>
            </a:pPr>
            <a:r>
              <a:rPr lang="vi-VN" sz="2800" b="1" i="0">
                <a:effectLst/>
                <a:latin typeface="+mj-lt"/>
              </a:rPr>
              <a:t>B. </a:t>
            </a:r>
            <a:r>
              <a:rPr lang="vi-VN" sz="2800" b="0" i="0">
                <a:effectLst/>
                <a:latin typeface="+mj-lt"/>
              </a:rPr>
              <a:t>Các nguyên tố khí hiếm nằm ở nhóm VIIIA.</a:t>
            </a:r>
          </a:p>
          <a:p>
            <a:pPr algn="just">
              <a:lnSpc>
                <a:spcPct val="150000"/>
              </a:lnSpc>
            </a:pPr>
            <a:r>
              <a:rPr lang="vi-VN" sz="2800" b="1" i="0">
                <a:effectLst/>
                <a:latin typeface="+mj-lt"/>
              </a:rPr>
              <a:t>C. </a:t>
            </a:r>
            <a:r>
              <a:rPr lang="vi-VN" sz="2800" b="0" i="0">
                <a:effectLst/>
                <a:latin typeface="+mj-lt"/>
              </a:rPr>
              <a:t>Các nguyên tố kim loại có mặt ở tất cả các nhóm trong bảng tuần hoàn.</a:t>
            </a:r>
          </a:p>
          <a:p>
            <a:pPr algn="just">
              <a:lnSpc>
                <a:spcPct val="150000"/>
              </a:lnSpc>
            </a:pPr>
            <a:r>
              <a:rPr lang="vi-VN" sz="2800" b="1" i="0">
                <a:effectLst/>
                <a:latin typeface="+mj-lt"/>
              </a:rPr>
              <a:t>D. </a:t>
            </a:r>
            <a:r>
              <a:rPr lang="vi-VN" sz="2800" b="0" i="0">
                <a:effectLst/>
                <a:latin typeface="+mj-lt"/>
              </a:rPr>
              <a:t>Các nguyên tố lanthanide và actinide, mỗi họ gồm 14 nguyên tố được xếp riêng thành hai dãy cuối bảng.</a:t>
            </a:r>
          </a:p>
        </p:txBody>
      </p:sp>
      <p:sp>
        <p:nvSpPr>
          <p:cNvPr id="4" name="Hình Bầu dục 3">
            <a:extLst>
              <a:ext uri="{FF2B5EF4-FFF2-40B4-BE49-F238E27FC236}">
                <a16:creationId xmlns:a16="http://schemas.microsoft.com/office/drawing/2014/main" id="{F73B00FB-F19A-49A2-960D-73AD2550C239}"/>
              </a:ext>
            </a:extLst>
          </p:cNvPr>
          <p:cNvSpPr/>
          <p:nvPr/>
        </p:nvSpPr>
        <p:spPr>
          <a:xfrm>
            <a:off x="232229" y="3374169"/>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52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133298" y="29980"/>
            <a:ext cx="3223959" cy="461665"/>
          </a:xfrm>
          <a:prstGeom prst="rect">
            <a:avLst/>
          </a:prstGeom>
          <a:noFill/>
        </p:spPr>
        <p:txBody>
          <a:bodyPr wrap="none" rtlCol="0">
            <a:spAutoFit/>
          </a:bodyPr>
          <a:lstStyle/>
          <a:p>
            <a:r>
              <a:rPr lang="en-US" sz="2400" b="1">
                <a:solidFill>
                  <a:srgbClr val="FF0000"/>
                </a:solidFill>
              </a:rPr>
              <a:t>BÀI TẬP VẬN  DỤNG</a:t>
            </a:r>
          </a:p>
        </p:txBody>
      </p:sp>
      <p:sp>
        <p:nvSpPr>
          <p:cNvPr id="8" name="Hộp Văn bản 7">
            <a:extLst>
              <a:ext uri="{FF2B5EF4-FFF2-40B4-BE49-F238E27FC236}">
                <a16:creationId xmlns:a16="http://schemas.microsoft.com/office/drawing/2014/main" id="{7DDF8B65-D1A9-4518-94CE-CC42D45271CD}"/>
              </a:ext>
            </a:extLst>
          </p:cNvPr>
          <p:cNvSpPr txBox="1"/>
          <p:nvPr/>
        </p:nvSpPr>
        <p:spPr>
          <a:xfrm>
            <a:off x="232229" y="453173"/>
            <a:ext cx="8679542" cy="954107"/>
          </a:xfrm>
          <a:prstGeom prst="rect">
            <a:avLst/>
          </a:prstGeom>
          <a:noFill/>
        </p:spPr>
        <p:txBody>
          <a:bodyPr wrap="square">
            <a:spAutoFit/>
          </a:bodyPr>
          <a:lstStyle/>
          <a:p>
            <a:pPr algn="just"/>
            <a:r>
              <a:rPr lang="en-US" sz="2800" b="1" i="0">
                <a:solidFill>
                  <a:srgbClr val="000000"/>
                </a:solidFill>
                <a:effectLst/>
                <a:latin typeface="+mj-lt"/>
              </a:rPr>
              <a:t>Câu 6: </a:t>
            </a:r>
            <a:r>
              <a:rPr lang="en-US" altLang="en-US" sz="2800">
                <a:solidFill>
                  <a:srgbClr val="000000"/>
                </a:solidFill>
                <a:latin typeface="+mj-lt"/>
                <a:cs typeface="Open Sans" panose="020B0606030504020204" pitchFamily="34" charset="0"/>
              </a:rPr>
              <a:t>Ghép mỗi nội dung ở cột A với nội dung ở cột B để được phát biểu đúng.</a:t>
            </a:r>
            <a:endParaRPr lang="en-US" altLang="en-US" sz="2800">
              <a:latin typeface="+mj-lt"/>
            </a:endParaRPr>
          </a:p>
        </p:txBody>
      </p:sp>
      <p:pic>
        <p:nvPicPr>
          <p:cNvPr id="1026" name="Picture 2" descr="Ghép mỗi nội dung ở cột A với nội dung ở cột B để được phát biểu đúng (ảnh 1)">
            <a:extLst>
              <a:ext uri="{FF2B5EF4-FFF2-40B4-BE49-F238E27FC236}">
                <a16:creationId xmlns:a16="http://schemas.microsoft.com/office/drawing/2014/main" id="{51F407A3-1762-440C-869A-FD3E56A791D7}"/>
              </a:ext>
            </a:extLst>
          </p:cNvPr>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32229" y="1407280"/>
            <a:ext cx="8679542" cy="4959075"/>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B3D50FE0-79C5-4C37-958F-C2F39E6AB4A2}"/>
              </a:ext>
            </a:extLst>
          </p:cNvPr>
          <p:cNvSpPr txBox="1"/>
          <p:nvPr/>
        </p:nvSpPr>
        <p:spPr>
          <a:xfrm>
            <a:off x="232229" y="6366355"/>
            <a:ext cx="8417391" cy="46166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00"/>
                </a:solidFill>
                <a:effectLst/>
                <a:cs typeface="Open Sans" panose="020B0606030504020204" pitchFamily="34" charset="0"/>
              </a:rPr>
              <a:t>1 – c, e, h.		2 – a.		3 – d.	     4 – g. 	5 – b.</a:t>
            </a:r>
            <a:endParaRPr lang="en-US" sz="2400" b="1">
              <a:solidFill>
                <a:srgbClr val="FF0000"/>
              </a:solidFill>
            </a:endParaRPr>
          </a:p>
        </p:txBody>
      </p:sp>
    </p:spTree>
    <p:extLst>
      <p:ext uri="{BB962C8B-B14F-4D97-AF65-F5344CB8AC3E}">
        <p14:creationId xmlns:p14="http://schemas.microsoft.com/office/powerpoint/2010/main" val="183503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077029" y="217714"/>
            <a:ext cx="3223959" cy="461665"/>
          </a:xfrm>
          <a:prstGeom prst="rect">
            <a:avLst/>
          </a:prstGeom>
          <a:noFill/>
        </p:spPr>
        <p:txBody>
          <a:bodyPr wrap="none" rtlCol="0">
            <a:spAutoFit/>
          </a:bodyPr>
          <a:lstStyle/>
          <a:p>
            <a:r>
              <a:rPr lang="en-US" sz="2400" b="1">
                <a:solidFill>
                  <a:srgbClr val="FF0000"/>
                </a:solidFill>
              </a:rPr>
              <a:t>BÀI TẬP VẬN  DỤNG</a:t>
            </a:r>
          </a:p>
        </p:txBody>
      </p:sp>
      <p:sp>
        <p:nvSpPr>
          <p:cNvPr id="8" name="Hộp Văn bản 7">
            <a:extLst>
              <a:ext uri="{FF2B5EF4-FFF2-40B4-BE49-F238E27FC236}">
                <a16:creationId xmlns:a16="http://schemas.microsoft.com/office/drawing/2014/main" id="{7DDF8B65-D1A9-4518-94CE-CC42D45271CD}"/>
              </a:ext>
            </a:extLst>
          </p:cNvPr>
          <p:cNvSpPr txBox="1"/>
          <p:nvPr/>
        </p:nvSpPr>
        <p:spPr>
          <a:xfrm>
            <a:off x="232229" y="815784"/>
            <a:ext cx="8679542" cy="5226431"/>
          </a:xfrm>
          <a:prstGeom prst="rect">
            <a:avLst/>
          </a:prstGeom>
          <a:noFill/>
        </p:spPr>
        <p:txBody>
          <a:bodyPr wrap="square">
            <a:spAutoFit/>
          </a:bodyPr>
          <a:lstStyle/>
          <a:p>
            <a:pPr algn="just">
              <a:lnSpc>
                <a:spcPct val="120000"/>
              </a:lnSpc>
            </a:pPr>
            <a:r>
              <a:rPr lang="en-US" sz="2800" b="1" i="0">
                <a:effectLst/>
                <a:latin typeface="+mj-lt"/>
              </a:rPr>
              <a:t>Câu </a:t>
            </a:r>
            <a:r>
              <a:rPr lang="en-US" sz="2800" b="1">
                <a:latin typeface="+mj-lt"/>
              </a:rPr>
              <a:t>7</a:t>
            </a:r>
            <a:r>
              <a:rPr lang="en-US" sz="2800" b="1" i="0">
                <a:effectLst/>
                <a:latin typeface="+mj-lt"/>
              </a:rPr>
              <a:t>: </a:t>
            </a:r>
            <a:r>
              <a:rPr lang="vi-VN" sz="2800" b="1" i="0">
                <a:effectLst/>
                <a:latin typeface="+mj-lt"/>
              </a:rPr>
              <a:t>Thông tin trên ô nguyên tố trong bảng tuần hoàn cho biết:</a:t>
            </a:r>
          </a:p>
          <a:p>
            <a:pPr algn="just">
              <a:lnSpc>
                <a:spcPct val="120000"/>
              </a:lnSpc>
            </a:pPr>
            <a:r>
              <a:rPr lang="vi-VN" sz="2800" b="1" i="0">
                <a:effectLst/>
                <a:latin typeface="+mj-lt"/>
              </a:rPr>
              <a:t>A. </a:t>
            </a:r>
            <a:r>
              <a:rPr lang="vi-VN" sz="2800" b="0" i="0">
                <a:effectLst/>
                <a:latin typeface="+mj-lt"/>
              </a:rPr>
              <a:t>số hiệu nguyên tử, kí hiệu hóa học, tên nguyên tố và số lớp electron của nguyên tố đó.</a:t>
            </a:r>
          </a:p>
          <a:p>
            <a:pPr algn="just">
              <a:lnSpc>
                <a:spcPct val="120000"/>
              </a:lnSpc>
            </a:pPr>
            <a:r>
              <a:rPr lang="vi-VN" sz="2800" b="1" i="0">
                <a:effectLst/>
                <a:latin typeface="+mj-lt"/>
              </a:rPr>
              <a:t>B. </a:t>
            </a:r>
            <a:r>
              <a:rPr lang="vi-VN" sz="2800" b="0" i="0">
                <a:effectLst/>
                <a:latin typeface="+mj-lt"/>
              </a:rPr>
              <a:t>số hiệu nguyên tử, kí hiệu hóa học, tên nguyên tố và số electron lớp ngoài cùng của nguyên tố đó.</a:t>
            </a:r>
          </a:p>
          <a:p>
            <a:pPr algn="just">
              <a:lnSpc>
                <a:spcPct val="120000"/>
              </a:lnSpc>
            </a:pPr>
            <a:r>
              <a:rPr lang="vi-VN" sz="2800" b="1" i="0">
                <a:effectLst/>
                <a:latin typeface="+mj-lt"/>
              </a:rPr>
              <a:t>C. </a:t>
            </a:r>
            <a:r>
              <a:rPr lang="vi-VN" sz="2800" b="0" i="0">
                <a:effectLst/>
                <a:latin typeface="+mj-lt"/>
              </a:rPr>
              <a:t>số hiệu nguyên tử, kí hiệu hóa học, tên nguyên tố và khối lượng nguyên tử của nguyên tố đó.</a:t>
            </a:r>
          </a:p>
          <a:p>
            <a:pPr algn="just">
              <a:lnSpc>
                <a:spcPct val="120000"/>
              </a:lnSpc>
            </a:pPr>
            <a:r>
              <a:rPr lang="vi-VN" sz="2800" b="1" i="0">
                <a:effectLst/>
                <a:latin typeface="+mj-lt"/>
              </a:rPr>
              <a:t>D. </a:t>
            </a:r>
            <a:r>
              <a:rPr lang="vi-VN" sz="2800" b="0" i="0">
                <a:effectLst/>
                <a:latin typeface="+mj-lt"/>
              </a:rPr>
              <a:t>số hiệu nguyên tử, kí hiệu hóa học, tên nguyên tố và số điện tích hạt nhân của nguyên tố đó.</a:t>
            </a:r>
          </a:p>
        </p:txBody>
      </p:sp>
      <p:sp>
        <p:nvSpPr>
          <p:cNvPr id="5" name="Hình Bầu dục 4">
            <a:extLst>
              <a:ext uri="{FF2B5EF4-FFF2-40B4-BE49-F238E27FC236}">
                <a16:creationId xmlns:a16="http://schemas.microsoft.com/office/drawing/2014/main" id="{2871AD36-CF95-4721-8F5A-439781D2A5F7}"/>
              </a:ext>
            </a:extLst>
          </p:cNvPr>
          <p:cNvSpPr/>
          <p:nvPr/>
        </p:nvSpPr>
        <p:spPr>
          <a:xfrm>
            <a:off x="232229" y="3892537"/>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5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077029" y="217714"/>
            <a:ext cx="3223959" cy="461665"/>
          </a:xfrm>
          <a:prstGeom prst="rect">
            <a:avLst/>
          </a:prstGeom>
          <a:noFill/>
        </p:spPr>
        <p:txBody>
          <a:bodyPr wrap="none" rtlCol="0">
            <a:spAutoFit/>
          </a:bodyPr>
          <a:lstStyle/>
          <a:p>
            <a:r>
              <a:rPr lang="en-US" sz="2400" b="1">
                <a:solidFill>
                  <a:srgbClr val="FF0000"/>
                </a:solidFill>
              </a:rPr>
              <a:t>BÀI TẬP VẬN  DỤNG</a:t>
            </a:r>
          </a:p>
        </p:txBody>
      </p:sp>
      <p:sp>
        <p:nvSpPr>
          <p:cNvPr id="8" name="Hộp Văn bản 7">
            <a:extLst>
              <a:ext uri="{FF2B5EF4-FFF2-40B4-BE49-F238E27FC236}">
                <a16:creationId xmlns:a16="http://schemas.microsoft.com/office/drawing/2014/main" id="{7DDF8B65-D1A9-4518-94CE-CC42D45271CD}"/>
              </a:ext>
            </a:extLst>
          </p:cNvPr>
          <p:cNvSpPr txBox="1"/>
          <p:nvPr/>
        </p:nvSpPr>
        <p:spPr>
          <a:xfrm>
            <a:off x="232229" y="679379"/>
            <a:ext cx="8679542" cy="6001643"/>
          </a:xfrm>
          <a:prstGeom prst="rect">
            <a:avLst/>
          </a:prstGeom>
          <a:noFill/>
        </p:spPr>
        <p:txBody>
          <a:bodyPr wrap="square">
            <a:spAutoFit/>
          </a:bodyPr>
          <a:lstStyle/>
          <a:p>
            <a:pPr algn="just"/>
            <a:r>
              <a:rPr lang="en-US" sz="2400" b="1" i="0">
                <a:effectLst/>
                <a:latin typeface="+mj-lt"/>
              </a:rPr>
              <a:t>Câu </a:t>
            </a:r>
            <a:r>
              <a:rPr lang="en-US" sz="2400" b="1">
                <a:latin typeface="+mj-lt"/>
              </a:rPr>
              <a:t>8</a:t>
            </a:r>
            <a:r>
              <a:rPr lang="en-US" sz="2400" b="1" i="0">
                <a:effectLst/>
                <a:latin typeface="+mj-lt"/>
              </a:rPr>
              <a:t>: </a:t>
            </a:r>
            <a:r>
              <a:rPr lang="vi-VN" sz="2400" b="1" i="0">
                <a:effectLst/>
                <a:latin typeface="+mj-lt"/>
              </a:rPr>
              <a:t>Những phát biểu nào trong các phát biểu dưới đây là đúng?</a:t>
            </a:r>
          </a:p>
          <a:p>
            <a:pPr algn="just"/>
            <a:r>
              <a:rPr lang="vi-VN" sz="2400" b="0" i="0">
                <a:effectLst/>
                <a:latin typeface="+mj-lt"/>
              </a:rPr>
              <a:t>a) Khối lượng của một nguyên tử bằng tổng số proton của nguyên tử đó.</a:t>
            </a:r>
          </a:p>
          <a:p>
            <a:pPr algn="just"/>
            <a:r>
              <a:rPr lang="vi-VN" sz="2400" b="0" i="0">
                <a:effectLst/>
                <a:latin typeface="+mj-lt"/>
              </a:rPr>
              <a:t>b) Tất cả nguyên tử của các nguyên tố nhóm VA đều có 5 electron ở lớp ngoài cùng.</a:t>
            </a:r>
          </a:p>
          <a:p>
            <a:pPr algn="just"/>
            <a:r>
              <a:rPr lang="vi-VN" sz="2400" b="0" i="0">
                <a:effectLst/>
                <a:latin typeface="+mj-lt"/>
              </a:rPr>
              <a:t>c) Tất cả nguyên tử của các nguyên tố ở chu kì II đều có 2 electron ở lớp ngoài cùng.</a:t>
            </a:r>
          </a:p>
          <a:p>
            <a:pPr algn="just"/>
            <a:r>
              <a:rPr lang="vi-VN" sz="2400" b="0" i="0">
                <a:effectLst/>
                <a:latin typeface="+mj-lt"/>
              </a:rPr>
              <a:t>d) Trong nguyên tử, các electron được xếp theo từng lớp. Các electron được sắp xếp lần lượt vào các lớp theo chiều từ gần hạt nhân ra ngoài. Mỗi lớp electron có một số electron nhất định.</a:t>
            </a:r>
          </a:p>
          <a:p>
            <a:pPr algn="just"/>
            <a:r>
              <a:rPr lang="vi-VN" sz="2400" b="0" i="0">
                <a:effectLst/>
                <a:latin typeface="+mj-lt"/>
              </a:rPr>
              <a:t>e) Số thứ tự của nhóm bằng số lớp electron trong nguyên tử của các nguyên tố thuộc nhóm đó.</a:t>
            </a:r>
          </a:p>
          <a:p>
            <a:pPr algn="just"/>
            <a:r>
              <a:rPr lang="vi-VN" sz="2400" b="0" i="0">
                <a:effectLst/>
                <a:latin typeface="+mj-lt"/>
              </a:rPr>
              <a:t>g) Số thứ tự của chu kì bằng số lớp electron trong nguyên tử của các nguyên tố thuộc chu kì đó.</a:t>
            </a:r>
          </a:p>
        </p:txBody>
      </p:sp>
      <p:sp>
        <p:nvSpPr>
          <p:cNvPr id="4" name="Hình Bầu dục 3">
            <a:extLst>
              <a:ext uri="{FF2B5EF4-FFF2-40B4-BE49-F238E27FC236}">
                <a16:creationId xmlns:a16="http://schemas.microsoft.com/office/drawing/2014/main" id="{25E191B6-0669-4770-946B-F7715A16C1A8}"/>
              </a:ext>
            </a:extLst>
          </p:cNvPr>
          <p:cNvSpPr/>
          <p:nvPr/>
        </p:nvSpPr>
        <p:spPr>
          <a:xfrm>
            <a:off x="175079" y="2101608"/>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ình Bầu dục 4">
            <a:extLst>
              <a:ext uri="{FF2B5EF4-FFF2-40B4-BE49-F238E27FC236}">
                <a16:creationId xmlns:a16="http://schemas.microsoft.com/office/drawing/2014/main" id="{C3FEF2C9-598D-4262-97BF-47D752275E46}"/>
              </a:ext>
            </a:extLst>
          </p:cNvPr>
          <p:cNvSpPr/>
          <p:nvPr/>
        </p:nvSpPr>
        <p:spPr>
          <a:xfrm>
            <a:off x="175079" y="3643706"/>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ình Bầu dục 5">
            <a:extLst>
              <a:ext uri="{FF2B5EF4-FFF2-40B4-BE49-F238E27FC236}">
                <a16:creationId xmlns:a16="http://schemas.microsoft.com/office/drawing/2014/main" id="{2A65157D-91CF-4FAD-92C5-F697F56957E9}"/>
              </a:ext>
            </a:extLst>
          </p:cNvPr>
          <p:cNvSpPr/>
          <p:nvPr/>
        </p:nvSpPr>
        <p:spPr>
          <a:xfrm>
            <a:off x="142854" y="5826176"/>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86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EBD720BD-31DE-4AB5-AD17-2DF85541B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4" y="165402"/>
            <a:ext cx="8915401" cy="5644848"/>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91C2BC7E-6E28-4DAE-8AAA-3D9482E5214F}"/>
              </a:ext>
            </a:extLst>
          </p:cNvPr>
          <p:cNvSpPr txBox="1"/>
          <p:nvPr/>
        </p:nvSpPr>
        <p:spPr>
          <a:xfrm>
            <a:off x="2073731" y="5967119"/>
            <a:ext cx="440327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b="1"/>
              <a:t>Sắp xếp sách theo thứ tự</a:t>
            </a:r>
          </a:p>
        </p:txBody>
      </p:sp>
    </p:spTree>
    <p:extLst>
      <p:ext uri="{BB962C8B-B14F-4D97-AF65-F5344CB8AC3E}">
        <p14:creationId xmlns:p14="http://schemas.microsoft.com/office/powerpoint/2010/main" val="2987252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077029" y="217714"/>
            <a:ext cx="3223959" cy="461665"/>
          </a:xfrm>
          <a:prstGeom prst="rect">
            <a:avLst/>
          </a:prstGeom>
          <a:noFill/>
        </p:spPr>
        <p:txBody>
          <a:bodyPr wrap="none" rtlCol="0">
            <a:spAutoFit/>
          </a:bodyPr>
          <a:lstStyle/>
          <a:p>
            <a:r>
              <a:rPr lang="en-US" sz="2400" b="1">
                <a:solidFill>
                  <a:srgbClr val="FF0000"/>
                </a:solidFill>
              </a:rPr>
              <a:t>BÀI TẬP VẬN  DỤNG</a:t>
            </a:r>
          </a:p>
        </p:txBody>
      </p:sp>
      <p:sp>
        <p:nvSpPr>
          <p:cNvPr id="8" name="Hộp Văn bản 7">
            <a:extLst>
              <a:ext uri="{FF2B5EF4-FFF2-40B4-BE49-F238E27FC236}">
                <a16:creationId xmlns:a16="http://schemas.microsoft.com/office/drawing/2014/main" id="{7DDF8B65-D1A9-4518-94CE-CC42D45271CD}"/>
              </a:ext>
            </a:extLst>
          </p:cNvPr>
          <p:cNvSpPr txBox="1"/>
          <p:nvPr/>
        </p:nvSpPr>
        <p:spPr>
          <a:xfrm>
            <a:off x="232229" y="679379"/>
            <a:ext cx="8679542" cy="3859262"/>
          </a:xfrm>
          <a:prstGeom prst="rect">
            <a:avLst/>
          </a:prstGeom>
          <a:noFill/>
        </p:spPr>
        <p:txBody>
          <a:bodyPr wrap="square">
            <a:spAutoFit/>
          </a:bodyPr>
          <a:lstStyle/>
          <a:p>
            <a:pPr algn="just">
              <a:lnSpc>
                <a:spcPct val="120000"/>
              </a:lnSpc>
            </a:pPr>
            <a:r>
              <a:rPr lang="en-US" sz="2600" b="1" i="0">
                <a:effectLst/>
              </a:rPr>
              <a:t>Câu </a:t>
            </a:r>
            <a:r>
              <a:rPr lang="en-US" sz="2600" b="1"/>
              <a:t>9</a:t>
            </a:r>
            <a:r>
              <a:rPr lang="en-US" sz="2600" b="1" i="0">
                <a:effectLst/>
              </a:rPr>
              <a:t>: </a:t>
            </a:r>
            <a:r>
              <a:rPr lang="vi-VN" sz="2600" b="1" i="0">
                <a:effectLst/>
              </a:rPr>
              <a:t>Cho biết các nguyên tử của nguyên tố M có 3 lớp electron và có 1 electron ở lớp ngoài cùng. Nguyên tố M có vị trí trong bảng tuần hoàn như sau:</a:t>
            </a:r>
          </a:p>
          <a:p>
            <a:pPr algn="just">
              <a:lnSpc>
                <a:spcPct val="150000"/>
              </a:lnSpc>
            </a:pPr>
            <a:r>
              <a:rPr lang="vi-VN" sz="2600" b="0" i="0">
                <a:effectLst/>
              </a:rPr>
              <a:t>A. ô số 9, chu kì 3, nhóm IA.</a:t>
            </a:r>
          </a:p>
          <a:p>
            <a:pPr algn="just">
              <a:lnSpc>
                <a:spcPct val="150000"/>
              </a:lnSpc>
            </a:pPr>
            <a:r>
              <a:rPr lang="vi-VN" sz="2600" b="0" i="0">
                <a:effectLst/>
              </a:rPr>
              <a:t>B. ô số 10, chu kì 2, nhóm IA.</a:t>
            </a:r>
          </a:p>
          <a:p>
            <a:pPr algn="just">
              <a:lnSpc>
                <a:spcPct val="150000"/>
              </a:lnSpc>
            </a:pPr>
            <a:r>
              <a:rPr lang="vi-VN" sz="2600" b="0" i="0">
                <a:effectLst/>
              </a:rPr>
              <a:t>C. ô số 12, chu kì 3, nhóm IA.</a:t>
            </a:r>
          </a:p>
          <a:p>
            <a:pPr algn="just">
              <a:lnSpc>
                <a:spcPct val="150000"/>
              </a:lnSpc>
            </a:pPr>
            <a:r>
              <a:rPr lang="vi-VN" sz="2600" b="0" i="0">
                <a:effectLst/>
              </a:rPr>
              <a:t>D. ô số 11, chu kì 3, nhóm IA.</a:t>
            </a:r>
          </a:p>
        </p:txBody>
      </p:sp>
      <p:sp>
        <p:nvSpPr>
          <p:cNvPr id="4" name="Hình Bầu dục 3">
            <a:extLst>
              <a:ext uri="{FF2B5EF4-FFF2-40B4-BE49-F238E27FC236}">
                <a16:creationId xmlns:a16="http://schemas.microsoft.com/office/drawing/2014/main" id="{D6F27FF5-021D-4C8D-A6D1-8FA42DA79E99}"/>
              </a:ext>
            </a:extLst>
          </p:cNvPr>
          <p:cNvSpPr/>
          <p:nvPr/>
        </p:nvSpPr>
        <p:spPr>
          <a:xfrm>
            <a:off x="175079" y="4030628"/>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9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077029" y="217714"/>
            <a:ext cx="3223959" cy="461665"/>
          </a:xfrm>
          <a:prstGeom prst="rect">
            <a:avLst/>
          </a:prstGeom>
          <a:noFill/>
        </p:spPr>
        <p:txBody>
          <a:bodyPr wrap="none" rtlCol="0">
            <a:spAutoFit/>
          </a:bodyPr>
          <a:lstStyle/>
          <a:p>
            <a:r>
              <a:rPr lang="en-US" sz="2400" b="1">
                <a:solidFill>
                  <a:srgbClr val="FF0000"/>
                </a:solidFill>
              </a:rPr>
              <a:t>BÀI TẬP VẬN  DỤNG</a:t>
            </a:r>
          </a:p>
        </p:txBody>
      </p:sp>
      <p:sp>
        <p:nvSpPr>
          <p:cNvPr id="8" name="Hộp Văn bản 7">
            <a:extLst>
              <a:ext uri="{FF2B5EF4-FFF2-40B4-BE49-F238E27FC236}">
                <a16:creationId xmlns:a16="http://schemas.microsoft.com/office/drawing/2014/main" id="{7DDF8B65-D1A9-4518-94CE-CC42D45271CD}"/>
              </a:ext>
            </a:extLst>
          </p:cNvPr>
          <p:cNvSpPr txBox="1"/>
          <p:nvPr/>
        </p:nvSpPr>
        <p:spPr>
          <a:xfrm>
            <a:off x="232229" y="679379"/>
            <a:ext cx="8679542" cy="5329664"/>
          </a:xfrm>
          <a:prstGeom prst="rect">
            <a:avLst/>
          </a:prstGeom>
          <a:noFill/>
        </p:spPr>
        <p:txBody>
          <a:bodyPr wrap="square">
            <a:spAutoFit/>
          </a:bodyPr>
          <a:lstStyle/>
          <a:p>
            <a:pPr algn="just">
              <a:lnSpc>
                <a:spcPct val="120000"/>
              </a:lnSpc>
            </a:pPr>
            <a:r>
              <a:rPr lang="en-US" sz="2600" b="1" i="0">
                <a:effectLst/>
              </a:rPr>
              <a:t>Câu </a:t>
            </a:r>
            <a:r>
              <a:rPr lang="en-US" sz="2600" b="1"/>
              <a:t>10</a:t>
            </a:r>
            <a:r>
              <a:rPr lang="en-US" sz="2600" b="1" i="0">
                <a:effectLst/>
              </a:rPr>
              <a:t>: </a:t>
            </a:r>
            <a:r>
              <a:rPr lang="en-US" sz="2600" b="0" i="0">
                <a:effectLst/>
              </a:rPr>
              <a:t>Cho biết một nguyên tử của nguyên tố X có điện tích hạt nhân là +17. Hãy chọn câu đúng trong các câu sau:</a:t>
            </a:r>
          </a:p>
          <a:p>
            <a:pPr algn="just">
              <a:lnSpc>
                <a:spcPct val="120000"/>
              </a:lnSpc>
            </a:pPr>
            <a:r>
              <a:rPr lang="en-US" sz="2600" b="0" i="0">
                <a:effectLst/>
              </a:rPr>
              <a:t>A. Nguyên tố X ở chu kì 3, nhóm VIIA; là phi kim; có 17 proton, 7 electron.</a:t>
            </a:r>
          </a:p>
          <a:p>
            <a:pPr algn="just">
              <a:lnSpc>
                <a:spcPct val="120000"/>
              </a:lnSpc>
            </a:pPr>
            <a:r>
              <a:rPr lang="en-US" sz="2600" b="0" i="0">
                <a:effectLst/>
              </a:rPr>
              <a:t>B. Nguyên tố X ở chu kì 3, nhóm VIIA; là phi kim; có 17 proton, 17 electron.</a:t>
            </a:r>
          </a:p>
          <a:p>
            <a:pPr algn="just">
              <a:lnSpc>
                <a:spcPct val="120000"/>
              </a:lnSpc>
            </a:pPr>
            <a:r>
              <a:rPr lang="en-US" sz="2600" b="0" i="0">
                <a:effectLst/>
              </a:rPr>
              <a:t>C. Nguyên tố X ở chu kì 2, nhóm VIIA; là kim loại; có 17 proton, 17 electron.</a:t>
            </a:r>
          </a:p>
          <a:p>
            <a:pPr algn="just">
              <a:lnSpc>
                <a:spcPct val="120000"/>
              </a:lnSpc>
            </a:pPr>
            <a:r>
              <a:rPr lang="en-US" sz="2600" b="0" i="0">
                <a:effectLst/>
              </a:rPr>
              <a:t>D. Nguyên tố X ở chu kì 2, nhóm VIIA; là phi kim; có 17 proton, 7 electron.</a:t>
            </a:r>
          </a:p>
        </p:txBody>
      </p:sp>
      <p:sp>
        <p:nvSpPr>
          <p:cNvPr id="4" name="Hình Bầu dục 3">
            <a:extLst>
              <a:ext uri="{FF2B5EF4-FFF2-40B4-BE49-F238E27FC236}">
                <a16:creationId xmlns:a16="http://schemas.microsoft.com/office/drawing/2014/main" id="{1EFFC1FA-B65E-4AF4-9970-8F2D5F7ADD0D}"/>
              </a:ext>
            </a:extLst>
          </p:cNvPr>
          <p:cNvSpPr/>
          <p:nvPr/>
        </p:nvSpPr>
        <p:spPr>
          <a:xfrm>
            <a:off x="194129" y="3118779"/>
            <a:ext cx="450863" cy="450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64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4A773D-3EFC-4AD6-8EA5-C076665BFC38}"/>
              </a:ext>
            </a:extLst>
          </p:cNvPr>
          <p:cNvSpPr txBox="1"/>
          <p:nvPr/>
        </p:nvSpPr>
        <p:spPr>
          <a:xfrm>
            <a:off x="3020343" y="7272"/>
            <a:ext cx="3223959" cy="461665"/>
          </a:xfrm>
          <a:prstGeom prst="rect">
            <a:avLst/>
          </a:prstGeom>
          <a:noFill/>
        </p:spPr>
        <p:txBody>
          <a:bodyPr wrap="none" rtlCol="0">
            <a:spAutoFit/>
          </a:bodyPr>
          <a:lstStyle/>
          <a:p>
            <a:r>
              <a:rPr lang="en-US" sz="2400" b="1">
                <a:solidFill>
                  <a:srgbClr val="FF0000"/>
                </a:solidFill>
              </a:rPr>
              <a:t>BÀI TẬP VẬN  DỤNG</a:t>
            </a:r>
          </a:p>
        </p:txBody>
      </p:sp>
      <p:graphicFrame>
        <p:nvGraphicFramePr>
          <p:cNvPr id="4" name="Bảng 3">
            <a:extLst>
              <a:ext uri="{FF2B5EF4-FFF2-40B4-BE49-F238E27FC236}">
                <a16:creationId xmlns:a16="http://schemas.microsoft.com/office/drawing/2014/main" id="{47232CE2-A428-4A07-BCE6-6BF7D727BF1D}"/>
              </a:ext>
            </a:extLst>
          </p:cNvPr>
          <p:cNvGraphicFramePr>
            <a:graphicFrameLocks noGrp="1"/>
          </p:cNvGraphicFramePr>
          <p:nvPr>
            <p:extLst>
              <p:ext uri="{D42A27DB-BD31-4B8C-83A1-F6EECF244321}">
                <p14:modId xmlns:p14="http://schemas.microsoft.com/office/powerpoint/2010/main" val="2372936507"/>
              </p:ext>
            </p:extLst>
          </p:nvPr>
        </p:nvGraphicFramePr>
        <p:xfrm>
          <a:off x="222250" y="1299934"/>
          <a:ext cx="8820147" cy="5509367"/>
        </p:xfrm>
        <a:graphic>
          <a:graphicData uri="http://schemas.openxmlformats.org/drawingml/2006/table">
            <a:tbl>
              <a:tblPr firstRow="1" firstCol="1" bandRow="1">
                <a:tableStyleId>{D27102A9-8310-4765-A935-A1911B00CA55}</a:tableStyleId>
              </a:tblPr>
              <a:tblGrid>
                <a:gridCol w="1260021">
                  <a:extLst>
                    <a:ext uri="{9D8B030D-6E8A-4147-A177-3AD203B41FA5}">
                      <a16:colId xmlns:a16="http://schemas.microsoft.com/office/drawing/2014/main" val="639321964"/>
                    </a:ext>
                  </a:extLst>
                </a:gridCol>
                <a:gridCol w="1260021">
                  <a:extLst>
                    <a:ext uri="{9D8B030D-6E8A-4147-A177-3AD203B41FA5}">
                      <a16:colId xmlns:a16="http://schemas.microsoft.com/office/drawing/2014/main" val="2437660841"/>
                    </a:ext>
                  </a:extLst>
                </a:gridCol>
                <a:gridCol w="1260021">
                  <a:extLst>
                    <a:ext uri="{9D8B030D-6E8A-4147-A177-3AD203B41FA5}">
                      <a16:colId xmlns:a16="http://schemas.microsoft.com/office/drawing/2014/main" val="640147691"/>
                    </a:ext>
                  </a:extLst>
                </a:gridCol>
                <a:gridCol w="1260021">
                  <a:extLst>
                    <a:ext uri="{9D8B030D-6E8A-4147-A177-3AD203B41FA5}">
                      <a16:colId xmlns:a16="http://schemas.microsoft.com/office/drawing/2014/main" val="3685868614"/>
                    </a:ext>
                  </a:extLst>
                </a:gridCol>
                <a:gridCol w="1260021">
                  <a:extLst>
                    <a:ext uri="{9D8B030D-6E8A-4147-A177-3AD203B41FA5}">
                      <a16:colId xmlns:a16="http://schemas.microsoft.com/office/drawing/2014/main" val="58838393"/>
                    </a:ext>
                  </a:extLst>
                </a:gridCol>
                <a:gridCol w="1260021">
                  <a:extLst>
                    <a:ext uri="{9D8B030D-6E8A-4147-A177-3AD203B41FA5}">
                      <a16:colId xmlns:a16="http://schemas.microsoft.com/office/drawing/2014/main" val="1402107070"/>
                    </a:ext>
                  </a:extLst>
                </a:gridCol>
                <a:gridCol w="1260021">
                  <a:extLst>
                    <a:ext uri="{9D8B030D-6E8A-4147-A177-3AD203B41FA5}">
                      <a16:colId xmlns:a16="http://schemas.microsoft.com/office/drawing/2014/main" val="245137642"/>
                    </a:ext>
                  </a:extLst>
                </a:gridCol>
              </a:tblGrid>
              <a:tr h="1109026">
                <a:tc>
                  <a:txBody>
                    <a:bodyPr/>
                    <a:lstStyle/>
                    <a:p>
                      <a:pPr marL="30480" marR="30480" algn="ctr">
                        <a:lnSpc>
                          <a:spcPct val="120000"/>
                        </a:lnSpc>
                        <a:spcAft>
                          <a:spcPts val="800"/>
                        </a:spcAft>
                      </a:pPr>
                      <a:r>
                        <a:rPr lang="en-US" sz="2000">
                          <a:effectLst/>
                        </a:rPr>
                        <a:t>Số thứ tự ô nguyên tố</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Tên nguyên tố</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Kí hiệu hóa học</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Số proton</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Số electron</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Chu kì</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Nhóm</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066698346"/>
                  </a:ext>
                </a:extLst>
              </a:tr>
              <a:tr h="528916">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8</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469372774"/>
                  </a:ext>
                </a:extLst>
              </a:tr>
              <a:tr h="528916">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18</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471711445"/>
                  </a:ext>
                </a:extLst>
              </a:tr>
              <a:tr h="528916">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13</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979510728"/>
                  </a:ext>
                </a:extLst>
              </a:tr>
              <a:tr h="528916">
                <a:tc>
                  <a:txBody>
                    <a:bodyPr/>
                    <a:lstStyle/>
                    <a:p>
                      <a:pPr marL="30480" marR="30480" algn="ctr">
                        <a:lnSpc>
                          <a:spcPct val="120000"/>
                        </a:lnSpc>
                        <a:spcAft>
                          <a:spcPts val="800"/>
                        </a:spcAft>
                      </a:pPr>
                      <a:r>
                        <a:rPr lang="en-US" sz="2000">
                          <a:effectLst/>
                        </a:rPr>
                        <a:t>19</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248284695"/>
                  </a:ext>
                </a:extLst>
              </a:tr>
              <a:tr h="528916">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2</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VIIA</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27578395"/>
                  </a:ext>
                </a:extLst>
              </a:tr>
              <a:tr h="528916">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3</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IIA</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9074063"/>
                  </a:ext>
                </a:extLst>
              </a:tr>
              <a:tr h="528916">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Phosphorus</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P</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314592440"/>
                  </a:ext>
                </a:extLst>
              </a:tr>
              <a:tr h="528916">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Silicon</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000">
                          <a:effectLst/>
                        </a:rPr>
                        <a:t>Si</a:t>
                      </a:r>
                      <a:endParaRPr lang="en-US" sz="20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pPr>
                      <a:endParaRPr lang="en-US" sz="2000">
                        <a:effectLst/>
                        <a:latin typeface="+mn-lt"/>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941396995"/>
                  </a:ext>
                </a:extLst>
              </a:tr>
            </a:tbl>
          </a:graphicData>
        </a:graphic>
      </p:graphicFrame>
      <p:sp>
        <p:nvSpPr>
          <p:cNvPr id="5" name="Rectangle 1">
            <a:extLst>
              <a:ext uri="{FF2B5EF4-FFF2-40B4-BE49-F238E27FC236}">
                <a16:creationId xmlns:a16="http://schemas.microsoft.com/office/drawing/2014/main" id="{90100C96-53EE-48F6-9820-2F2B6C97CA37}"/>
              </a:ext>
            </a:extLst>
          </p:cNvPr>
          <p:cNvSpPr>
            <a:spLocks noChangeArrowheads="1"/>
          </p:cNvSpPr>
          <p:nvPr/>
        </p:nvSpPr>
        <p:spPr bwMode="auto">
          <a:xfrm>
            <a:off x="101603" y="423568"/>
            <a:ext cx="882014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a:ln>
                  <a:noFill/>
                </a:ln>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Câu 11 : </a:t>
            </a:r>
            <a:r>
              <a:rPr kumimoji="0" lang="en-US" altLang="en-US" sz="25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Điền các thông tin còn thiếu vào các ô trống trong bảng dưới đây:</a:t>
            </a:r>
            <a:endParaRPr kumimoji="0" lang="en-US" altLang="en-US" sz="25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1786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Bảng 2">
            <a:extLst>
              <a:ext uri="{FF2B5EF4-FFF2-40B4-BE49-F238E27FC236}">
                <a16:creationId xmlns:a16="http://schemas.microsoft.com/office/drawing/2014/main" id="{6917A48B-C041-4CEF-B9CB-D3F862BF4718}"/>
              </a:ext>
            </a:extLst>
          </p:cNvPr>
          <p:cNvGraphicFramePr>
            <a:graphicFrameLocks noGrp="1"/>
          </p:cNvGraphicFramePr>
          <p:nvPr>
            <p:extLst>
              <p:ext uri="{D42A27DB-BD31-4B8C-83A1-F6EECF244321}">
                <p14:modId xmlns:p14="http://schemas.microsoft.com/office/powerpoint/2010/main" val="1838994771"/>
              </p:ext>
            </p:extLst>
          </p:nvPr>
        </p:nvGraphicFramePr>
        <p:xfrm>
          <a:off x="126947" y="302432"/>
          <a:ext cx="8890105" cy="6384118"/>
        </p:xfrm>
        <a:graphic>
          <a:graphicData uri="http://schemas.openxmlformats.org/drawingml/2006/table">
            <a:tbl>
              <a:tblPr firstRow="1" firstCol="1" bandRow="1">
                <a:tableStyleId>{D27102A9-8310-4765-A935-A1911B00CA55}</a:tableStyleId>
              </a:tblPr>
              <a:tblGrid>
                <a:gridCol w="1282128">
                  <a:extLst>
                    <a:ext uri="{9D8B030D-6E8A-4147-A177-3AD203B41FA5}">
                      <a16:colId xmlns:a16="http://schemas.microsoft.com/office/drawing/2014/main" val="1597663546"/>
                    </a:ext>
                  </a:extLst>
                </a:gridCol>
                <a:gridCol w="1843791">
                  <a:extLst>
                    <a:ext uri="{9D8B030D-6E8A-4147-A177-3AD203B41FA5}">
                      <a16:colId xmlns:a16="http://schemas.microsoft.com/office/drawing/2014/main" val="3217975208"/>
                    </a:ext>
                  </a:extLst>
                </a:gridCol>
                <a:gridCol w="1319134">
                  <a:extLst>
                    <a:ext uri="{9D8B030D-6E8A-4147-A177-3AD203B41FA5}">
                      <a16:colId xmlns:a16="http://schemas.microsoft.com/office/drawing/2014/main" val="1320870435"/>
                    </a:ext>
                  </a:extLst>
                </a:gridCol>
                <a:gridCol w="1124262">
                  <a:extLst>
                    <a:ext uri="{9D8B030D-6E8A-4147-A177-3AD203B41FA5}">
                      <a16:colId xmlns:a16="http://schemas.microsoft.com/office/drawing/2014/main" val="2211878323"/>
                    </a:ext>
                  </a:extLst>
                </a:gridCol>
                <a:gridCol w="1094282">
                  <a:extLst>
                    <a:ext uri="{9D8B030D-6E8A-4147-A177-3AD203B41FA5}">
                      <a16:colId xmlns:a16="http://schemas.microsoft.com/office/drawing/2014/main" val="2813445509"/>
                    </a:ext>
                  </a:extLst>
                </a:gridCol>
                <a:gridCol w="956493">
                  <a:extLst>
                    <a:ext uri="{9D8B030D-6E8A-4147-A177-3AD203B41FA5}">
                      <a16:colId xmlns:a16="http://schemas.microsoft.com/office/drawing/2014/main" val="1299311663"/>
                    </a:ext>
                  </a:extLst>
                </a:gridCol>
                <a:gridCol w="1270015">
                  <a:extLst>
                    <a:ext uri="{9D8B030D-6E8A-4147-A177-3AD203B41FA5}">
                      <a16:colId xmlns:a16="http://schemas.microsoft.com/office/drawing/2014/main" val="3637063382"/>
                    </a:ext>
                  </a:extLst>
                </a:gridCol>
              </a:tblGrid>
              <a:tr h="1536001">
                <a:tc>
                  <a:txBody>
                    <a:bodyPr/>
                    <a:lstStyle/>
                    <a:p>
                      <a:pPr marL="30480" marR="30480" algn="ctr">
                        <a:lnSpc>
                          <a:spcPct val="120000"/>
                        </a:lnSpc>
                        <a:spcAft>
                          <a:spcPts val="800"/>
                        </a:spcAft>
                      </a:pPr>
                      <a:r>
                        <a:rPr lang="en-US" sz="2400">
                          <a:effectLst/>
                        </a:rPr>
                        <a:t>STT ô nguyên tố</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Tên nguyên tố</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Kí hiệu hóa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Số proton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Số electron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Chu kì</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Nhóm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558054014"/>
                  </a:ext>
                </a:extLst>
              </a:tr>
              <a:tr h="480986">
                <a:tc>
                  <a:txBody>
                    <a:bodyPr/>
                    <a:lstStyle/>
                    <a:p>
                      <a:pPr marL="30480" marR="30480" algn="ctr">
                        <a:lnSpc>
                          <a:spcPct val="120000"/>
                        </a:lnSpc>
                        <a:spcAft>
                          <a:spcPts val="800"/>
                        </a:spcAft>
                      </a:pPr>
                      <a:r>
                        <a:rPr lang="en-US" sz="2400">
                          <a:effectLst/>
                        </a:rPr>
                        <a:t>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Oxygen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VIA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104856406"/>
                  </a:ext>
                </a:extLst>
              </a:tr>
              <a:tr h="480986">
                <a:tc>
                  <a:txBody>
                    <a:bodyPr/>
                    <a:lstStyle/>
                    <a:p>
                      <a:pPr marL="30480" marR="30480" algn="ctr">
                        <a:lnSpc>
                          <a:spcPct val="120000"/>
                        </a:lnSpc>
                        <a:spcAft>
                          <a:spcPts val="800"/>
                        </a:spcAft>
                      </a:pPr>
                      <a:r>
                        <a:rPr lang="en-US" sz="2400">
                          <a:effectLst/>
                        </a:rPr>
                        <a:t>18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Argon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Ar</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VIIIA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460088775"/>
                  </a:ext>
                </a:extLst>
              </a:tr>
              <a:tr h="480986">
                <a:tc>
                  <a:txBody>
                    <a:bodyPr/>
                    <a:lstStyle/>
                    <a:p>
                      <a:pPr marL="30480" marR="30480" algn="ctr">
                        <a:lnSpc>
                          <a:spcPct val="120000"/>
                        </a:lnSpc>
                        <a:spcAft>
                          <a:spcPts val="800"/>
                        </a:spcAft>
                      </a:pPr>
                      <a:r>
                        <a:rPr lang="en-US" sz="2400">
                          <a:effectLst/>
                        </a:rPr>
                        <a:t>13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Aluminium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Al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IIIA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248088416"/>
                  </a:ext>
                </a:extLst>
              </a:tr>
              <a:tr h="480986">
                <a:tc>
                  <a:txBody>
                    <a:bodyPr/>
                    <a:lstStyle/>
                    <a:p>
                      <a:pPr marL="30480" marR="30480" algn="ctr">
                        <a:lnSpc>
                          <a:spcPct val="120000"/>
                        </a:lnSpc>
                        <a:spcAft>
                          <a:spcPts val="800"/>
                        </a:spcAft>
                      </a:pPr>
                      <a:r>
                        <a:rPr lang="en-US" sz="2400">
                          <a:effectLst/>
                        </a:rPr>
                        <a:t>19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Potassium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K</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IA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232606553"/>
                  </a:ext>
                </a:extLst>
              </a:tr>
              <a:tr h="480986">
                <a:tc>
                  <a:txBody>
                    <a:bodyPr/>
                    <a:lstStyle/>
                    <a:p>
                      <a:pPr marL="30480" marR="30480" algn="ctr">
                        <a:lnSpc>
                          <a:spcPct val="120000"/>
                        </a:lnSpc>
                        <a:spcAft>
                          <a:spcPts val="800"/>
                        </a:spcAft>
                      </a:pPr>
                      <a:r>
                        <a:rPr lang="en-US" sz="2400">
                          <a:effectLst/>
                        </a:rPr>
                        <a:t>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Fluorine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F</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VIIA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565620080"/>
                  </a:ext>
                </a:extLst>
              </a:tr>
              <a:tr h="1008492">
                <a:tc>
                  <a:txBody>
                    <a:bodyPr/>
                    <a:lstStyle/>
                    <a:p>
                      <a:pPr marL="30480" marR="30480" algn="ctr">
                        <a:lnSpc>
                          <a:spcPct val="120000"/>
                        </a:lnSpc>
                        <a:spcAft>
                          <a:spcPts val="800"/>
                        </a:spcAft>
                      </a:pPr>
                      <a:r>
                        <a:rPr lang="en-US" sz="2400">
                          <a:effectLst/>
                        </a:rPr>
                        <a:t>12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Magnesium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Mg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IIA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554197286"/>
                  </a:ext>
                </a:extLst>
              </a:tr>
              <a:tr h="822727">
                <a:tc>
                  <a:txBody>
                    <a:bodyPr/>
                    <a:lstStyle/>
                    <a:p>
                      <a:pPr marL="30480" marR="30480" algn="ctr">
                        <a:lnSpc>
                          <a:spcPct val="120000"/>
                        </a:lnSpc>
                        <a:spcAft>
                          <a:spcPts val="800"/>
                        </a:spcAft>
                      </a:pPr>
                      <a:r>
                        <a:rPr lang="en-US" sz="2400">
                          <a:effectLst/>
                        </a:rPr>
                        <a:t>15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Phosphorus</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VA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830567052"/>
                  </a:ext>
                </a:extLst>
              </a:tr>
              <a:tr h="611968">
                <a:tc>
                  <a:txBody>
                    <a:bodyPr/>
                    <a:lstStyle/>
                    <a:p>
                      <a:pPr marL="30480" marR="30480" algn="ctr">
                        <a:lnSpc>
                          <a:spcPct val="120000"/>
                        </a:lnSpc>
                        <a:spcAft>
                          <a:spcPts val="800"/>
                        </a:spcAft>
                      </a:pPr>
                      <a:r>
                        <a:rPr lang="en-US" sz="2400">
                          <a:effectLst/>
                        </a:rPr>
                        <a:t>14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Silicon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Si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14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0480" marR="30480" algn="ctr">
                        <a:lnSpc>
                          <a:spcPct val="120000"/>
                        </a:lnSpc>
                        <a:spcAft>
                          <a:spcPts val="800"/>
                        </a:spcAft>
                      </a:pPr>
                      <a:r>
                        <a:rPr lang="en-US" sz="2400">
                          <a:effectLst/>
                        </a:rPr>
                        <a:t>IVA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807302887"/>
                  </a:ext>
                </a:extLst>
              </a:tr>
            </a:tbl>
          </a:graphicData>
        </a:graphic>
      </p:graphicFrame>
    </p:spTree>
    <p:extLst>
      <p:ext uri="{BB962C8B-B14F-4D97-AF65-F5344CB8AC3E}">
        <p14:creationId xmlns:p14="http://schemas.microsoft.com/office/powerpoint/2010/main" val="3033000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Bảng 2">
            <a:extLst>
              <a:ext uri="{FF2B5EF4-FFF2-40B4-BE49-F238E27FC236}">
                <a16:creationId xmlns:a16="http://schemas.microsoft.com/office/drawing/2014/main" id="{86688C08-BEEB-43D5-8A48-7224A749F618}"/>
              </a:ext>
            </a:extLst>
          </p:cNvPr>
          <p:cNvGraphicFramePr>
            <a:graphicFrameLocks noGrp="1"/>
          </p:cNvGraphicFramePr>
          <p:nvPr>
            <p:extLst>
              <p:ext uri="{D42A27DB-BD31-4B8C-83A1-F6EECF244321}">
                <p14:modId xmlns:p14="http://schemas.microsoft.com/office/powerpoint/2010/main" val="3061644881"/>
              </p:ext>
            </p:extLst>
          </p:nvPr>
        </p:nvGraphicFramePr>
        <p:xfrm>
          <a:off x="217249" y="4483617"/>
          <a:ext cx="8830145" cy="2248452"/>
        </p:xfrm>
        <a:graphic>
          <a:graphicData uri="http://schemas.openxmlformats.org/drawingml/2006/table">
            <a:tbl>
              <a:tblPr firstRow="1" firstCol="1" bandRow="1">
                <a:tableStyleId>{5C22544A-7EE6-4342-B048-85BDC9FD1C3A}</a:tableStyleId>
              </a:tblPr>
              <a:tblGrid>
                <a:gridCol w="4678600">
                  <a:extLst>
                    <a:ext uri="{9D8B030D-6E8A-4147-A177-3AD203B41FA5}">
                      <a16:colId xmlns:a16="http://schemas.microsoft.com/office/drawing/2014/main" val="2884845695"/>
                    </a:ext>
                  </a:extLst>
                </a:gridCol>
                <a:gridCol w="1066800">
                  <a:extLst>
                    <a:ext uri="{9D8B030D-6E8A-4147-A177-3AD203B41FA5}">
                      <a16:colId xmlns:a16="http://schemas.microsoft.com/office/drawing/2014/main" val="2399839380"/>
                    </a:ext>
                  </a:extLst>
                </a:gridCol>
                <a:gridCol w="1009650">
                  <a:extLst>
                    <a:ext uri="{9D8B030D-6E8A-4147-A177-3AD203B41FA5}">
                      <a16:colId xmlns:a16="http://schemas.microsoft.com/office/drawing/2014/main" val="2138159606"/>
                    </a:ext>
                  </a:extLst>
                </a:gridCol>
                <a:gridCol w="1028700">
                  <a:extLst>
                    <a:ext uri="{9D8B030D-6E8A-4147-A177-3AD203B41FA5}">
                      <a16:colId xmlns:a16="http://schemas.microsoft.com/office/drawing/2014/main" val="3037318184"/>
                    </a:ext>
                  </a:extLst>
                </a:gridCol>
                <a:gridCol w="1046395">
                  <a:extLst>
                    <a:ext uri="{9D8B030D-6E8A-4147-A177-3AD203B41FA5}">
                      <a16:colId xmlns:a16="http://schemas.microsoft.com/office/drawing/2014/main" val="3905405252"/>
                    </a:ext>
                  </a:extLst>
                </a:gridCol>
              </a:tblGrid>
              <a:tr h="576252">
                <a:tc>
                  <a:txBody>
                    <a:bodyPr/>
                    <a:lstStyle/>
                    <a:p>
                      <a:pPr marL="30480" marR="30480" algn="just">
                        <a:lnSpc>
                          <a:spcPct val="120000"/>
                        </a:lnSpc>
                        <a:spcAft>
                          <a:spcPts val="800"/>
                        </a:spcAft>
                      </a:pPr>
                      <a:r>
                        <a:rPr lang="en-US" sz="2200">
                          <a:effectLst/>
                          <a:latin typeface="+mn-lt"/>
                        </a:rPr>
                        <a:t>Nguyên tử nguyên tố</a:t>
                      </a:r>
                      <a:endParaRPr lang="en-US" sz="22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ct val="120000"/>
                        </a:lnSpc>
                        <a:spcAft>
                          <a:spcPts val="800"/>
                        </a:spcAft>
                      </a:pPr>
                      <a:r>
                        <a:rPr lang="en-US" sz="2200">
                          <a:effectLst/>
                          <a:latin typeface="+mn-lt"/>
                        </a:rPr>
                        <a:t>A1</a:t>
                      </a:r>
                      <a:endParaRPr lang="en-US" sz="22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ct val="120000"/>
                        </a:lnSpc>
                        <a:spcAft>
                          <a:spcPts val="800"/>
                        </a:spcAft>
                      </a:pPr>
                      <a:r>
                        <a:rPr lang="en-US" sz="2200">
                          <a:effectLst/>
                          <a:latin typeface="+mn-lt"/>
                        </a:rPr>
                        <a:t>A2</a:t>
                      </a:r>
                      <a:endParaRPr lang="en-US" sz="22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ct val="120000"/>
                        </a:lnSpc>
                        <a:spcAft>
                          <a:spcPts val="800"/>
                        </a:spcAft>
                      </a:pPr>
                      <a:r>
                        <a:rPr lang="en-US" sz="2200">
                          <a:effectLst/>
                          <a:latin typeface="+mn-lt"/>
                        </a:rPr>
                        <a:t>A3</a:t>
                      </a:r>
                      <a:endParaRPr lang="en-US" sz="22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ct val="120000"/>
                        </a:lnSpc>
                        <a:spcAft>
                          <a:spcPts val="800"/>
                        </a:spcAft>
                      </a:pPr>
                      <a:r>
                        <a:rPr lang="en-US" sz="2200">
                          <a:effectLst/>
                          <a:latin typeface="+mn-lt"/>
                        </a:rPr>
                        <a:t>A4</a:t>
                      </a:r>
                      <a:endParaRPr lang="en-US" sz="22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76066922"/>
                  </a:ext>
                </a:extLst>
              </a:tr>
              <a:tr h="274826">
                <a:tc>
                  <a:txBody>
                    <a:bodyPr/>
                    <a:lstStyle/>
                    <a:p>
                      <a:pPr marL="30480" marR="30480" algn="just">
                        <a:lnSpc>
                          <a:spcPct val="120000"/>
                        </a:lnSpc>
                        <a:spcAft>
                          <a:spcPts val="800"/>
                        </a:spcAft>
                      </a:pPr>
                      <a:r>
                        <a:rPr lang="en-US" sz="2200">
                          <a:effectLst/>
                          <a:latin typeface="+mn-lt"/>
                        </a:rPr>
                        <a:t>Số lớp electron</a:t>
                      </a:r>
                      <a:endParaRPr lang="en-US" sz="22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extLst>
                  <a:ext uri="{0D108BD9-81ED-4DB2-BD59-A6C34878D82A}">
                    <a16:rowId xmlns:a16="http://schemas.microsoft.com/office/drawing/2014/main" val="1570736978"/>
                  </a:ext>
                </a:extLst>
              </a:tr>
              <a:tr h="576252">
                <a:tc>
                  <a:txBody>
                    <a:bodyPr/>
                    <a:lstStyle/>
                    <a:p>
                      <a:pPr marL="30480" marR="30480" algn="just">
                        <a:lnSpc>
                          <a:spcPct val="120000"/>
                        </a:lnSpc>
                        <a:spcAft>
                          <a:spcPts val="800"/>
                        </a:spcAft>
                      </a:pPr>
                      <a:r>
                        <a:rPr lang="en-US" sz="2200">
                          <a:effectLst/>
                          <a:latin typeface="+mn-lt"/>
                        </a:rPr>
                        <a:t>Số electron lớp ngoài cùng</a:t>
                      </a:r>
                      <a:endParaRPr lang="en-US" sz="22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extLst>
                  <a:ext uri="{0D108BD9-81ED-4DB2-BD59-A6C34878D82A}">
                    <a16:rowId xmlns:a16="http://schemas.microsoft.com/office/drawing/2014/main" val="1833502090"/>
                  </a:ext>
                </a:extLst>
              </a:tr>
              <a:tr h="274826">
                <a:tc>
                  <a:txBody>
                    <a:bodyPr/>
                    <a:lstStyle/>
                    <a:p>
                      <a:pPr marL="30480" marR="30480" algn="just">
                        <a:lnSpc>
                          <a:spcPct val="120000"/>
                        </a:lnSpc>
                        <a:spcAft>
                          <a:spcPts val="800"/>
                        </a:spcAft>
                      </a:pPr>
                      <a:r>
                        <a:rPr lang="en-US" sz="2200">
                          <a:effectLst/>
                          <a:latin typeface="+mn-lt"/>
                        </a:rPr>
                        <a:t>Số hiệu nguyên tử</a:t>
                      </a:r>
                      <a:endParaRPr lang="en-US" sz="22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extLst>
                  <a:ext uri="{0D108BD9-81ED-4DB2-BD59-A6C34878D82A}">
                    <a16:rowId xmlns:a16="http://schemas.microsoft.com/office/drawing/2014/main" val="3467791458"/>
                  </a:ext>
                </a:extLst>
              </a:tr>
              <a:tr h="274826">
                <a:tc>
                  <a:txBody>
                    <a:bodyPr/>
                    <a:lstStyle/>
                    <a:p>
                      <a:pPr marL="30480" marR="30480" algn="just">
                        <a:lnSpc>
                          <a:spcPct val="120000"/>
                        </a:lnSpc>
                        <a:spcAft>
                          <a:spcPts val="800"/>
                        </a:spcAft>
                      </a:pPr>
                      <a:r>
                        <a:rPr lang="en-US" sz="2200">
                          <a:effectLst/>
                          <a:latin typeface="+mn-lt"/>
                        </a:rPr>
                        <a:t>Số proton</a:t>
                      </a:r>
                      <a:endParaRPr lang="en-US" sz="22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tc>
                  <a:txBody>
                    <a:bodyPr/>
                    <a:lstStyle/>
                    <a:p>
                      <a:pPr algn="ctr">
                        <a:lnSpc>
                          <a:spcPct val="107000"/>
                        </a:lnSpc>
                      </a:pPr>
                      <a:endParaRPr lang="en-US" sz="2200">
                        <a:effectLst/>
                        <a:latin typeface="+mn-lt"/>
                        <a:cs typeface="Times New Roman" panose="02020603050405020304" pitchFamily="18" charset="0"/>
                      </a:endParaRPr>
                    </a:p>
                  </a:txBody>
                  <a:tcPr marL="0" marR="0" marT="0" marB="0" anchor="ctr"/>
                </a:tc>
                <a:extLst>
                  <a:ext uri="{0D108BD9-81ED-4DB2-BD59-A6C34878D82A}">
                    <a16:rowId xmlns:a16="http://schemas.microsoft.com/office/drawing/2014/main" val="1326639891"/>
                  </a:ext>
                </a:extLst>
              </a:tr>
            </a:tbl>
          </a:graphicData>
        </a:graphic>
      </p:graphicFrame>
      <p:sp>
        <p:nvSpPr>
          <p:cNvPr id="4" name="Rectangle 2">
            <a:extLst>
              <a:ext uri="{FF2B5EF4-FFF2-40B4-BE49-F238E27FC236}">
                <a16:creationId xmlns:a16="http://schemas.microsoft.com/office/drawing/2014/main" id="{A3DF838D-CDC9-4376-A508-D58D5AE2F283}"/>
              </a:ext>
            </a:extLst>
          </p:cNvPr>
          <p:cNvSpPr>
            <a:spLocks noChangeArrowheads="1"/>
          </p:cNvSpPr>
          <p:nvPr/>
        </p:nvSpPr>
        <p:spPr bwMode="auto">
          <a:xfrm>
            <a:off x="217250" y="556120"/>
            <a:ext cx="8830144" cy="129266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Câu 12: </a:t>
            </a:r>
            <a:r>
              <a:rPr kumimoji="0" lang="en-US" altLang="en-US" sz="2600" b="0"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Quan sát mô hình cấu tạo của bốn nguyên tử thuộc bốn nguyên tố có kí hiệu lần lượt là A1, A2, A3, A4 dưới đây:</a:t>
            </a:r>
            <a:endParaRPr kumimoji="0" lang="en-US" altLang="en-US" sz="2600" b="0" i="0" u="none" strike="noStrike" cap="none" normalizeH="0" baseline="0">
              <a:ln>
                <a:noFill/>
              </a:ln>
              <a:solidFill>
                <a:srgbClr val="FF0000"/>
              </a:solidFill>
              <a:effectLst/>
              <a:latin typeface="Arial" panose="020B0604020202020204" pitchFamily="34" charset="0"/>
            </a:endParaRPr>
          </a:p>
        </p:txBody>
      </p:sp>
      <p:pic>
        <p:nvPicPr>
          <p:cNvPr id="4097" name="Hình ảnh 1" descr="Quan sát mô hình cấu tạo của bốn nguyên tử thuộc bốn nguyên tố có kí hiệu lần lượt (ảnh 1)">
            <a:extLst>
              <a:ext uri="{FF2B5EF4-FFF2-40B4-BE49-F238E27FC236}">
                <a16:creationId xmlns:a16="http://schemas.microsoft.com/office/drawing/2014/main" id="{111BC9D5-76A9-4478-B62A-67CC38784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640" y="1899344"/>
            <a:ext cx="6115050" cy="20090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F793CF1-9AC9-44A8-979A-0F6E26FFDC9E}"/>
              </a:ext>
            </a:extLst>
          </p:cNvPr>
          <p:cNvSpPr>
            <a:spLocks noChangeArrowheads="1"/>
          </p:cNvSpPr>
          <p:nvPr/>
        </p:nvSpPr>
        <p:spPr bwMode="auto">
          <a:xfrm>
            <a:off x="217250" y="3857824"/>
            <a:ext cx="713208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Điền các thông tin còn thiếu vào bảng sau đây:</a:t>
            </a:r>
            <a:endParaRPr kumimoji="0" lang="en-US" altLang="en-US" sz="2600" b="0" i="0" u="none" strike="noStrike" cap="none" normalizeH="0" baseline="0">
              <a:ln>
                <a:noFill/>
              </a:ln>
              <a:solidFill>
                <a:schemeClr val="tx1"/>
              </a:solidFill>
              <a:effectLst/>
              <a:latin typeface="Arial" panose="020B0604020202020204" pitchFamily="34" charset="0"/>
            </a:endParaRPr>
          </a:p>
        </p:txBody>
      </p:sp>
      <p:sp>
        <p:nvSpPr>
          <p:cNvPr id="7" name="Hộp Văn bản 6">
            <a:extLst>
              <a:ext uri="{FF2B5EF4-FFF2-40B4-BE49-F238E27FC236}">
                <a16:creationId xmlns:a16="http://schemas.microsoft.com/office/drawing/2014/main" id="{D0F20A1C-0F87-4241-9B8F-84AF143DF777}"/>
              </a:ext>
            </a:extLst>
          </p:cNvPr>
          <p:cNvSpPr txBox="1"/>
          <p:nvPr/>
        </p:nvSpPr>
        <p:spPr>
          <a:xfrm>
            <a:off x="3020343" y="45372"/>
            <a:ext cx="322395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b="1">
                <a:solidFill>
                  <a:schemeClr val="bg1"/>
                </a:solidFill>
              </a:rPr>
              <a:t>BÀI TẬP VẬN  DỤNG</a:t>
            </a:r>
          </a:p>
        </p:txBody>
      </p:sp>
    </p:spTree>
    <p:extLst>
      <p:ext uri="{BB962C8B-B14F-4D97-AF65-F5344CB8AC3E}">
        <p14:creationId xmlns:p14="http://schemas.microsoft.com/office/powerpoint/2010/main" val="947466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3DF838D-CDC9-4376-A508-D58D5AE2F283}"/>
              </a:ext>
            </a:extLst>
          </p:cNvPr>
          <p:cNvSpPr>
            <a:spLocks noChangeArrowheads="1"/>
          </p:cNvSpPr>
          <p:nvPr/>
        </p:nvSpPr>
        <p:spPr bwMode="auto">
          <a:xfrm>
            <a:off x="217250" y="645437"/>
            <a:ext cx="8830144" cy="301903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defTabSz="914400" eaLnBrk="0" fontAlgn="base" hangingPunct="0">
              <a:lnSpc>
                <a:spcPct val="150000"/>
              </a:lnSpc>
              <a:spcBef>
                <a:spcPct val="0"/>
              </a:spcBef>
              <a:spcAft>
                <a:spcPct val="0"/>
              </a:spcAft>
            </a:pPr>
            <a:r>
              <a:rPr kumimoji="0" lang="en-US" altLang="en-US" sz="26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Câu 13: </a:t>
            </a:r>
            <a:r>
              <a:rPr lang="en-US" sz="2600" b="1">
                <a:solidFill>
                  <a:srgbClr val="000000"/>
                </a:solidFill>
                <a:effectLst/>
                <a:ea typeface="Times New Roman" panose="02020603050405020304" pitchFamily="18" charset="0"/>
              </a:rPr>
              <a:t>Biết một nguyên tử của nguyên tố X có điện tích hạt nhân là +8. Hãy dự đoán vị trí của X trong bảng tuần hoàn. Cho biết tên của nguyên tố đó. X là nguyên tố kim loại, phi kim hay khí hiếm? Em hãy nêu những hiểu biết khác của mình về nguyên tố X.</a:t>
            </a:r>
            <a:endParaRPr lang="en-US" sz="2600" b="1">
              <a:effectLst/>
              <a:ea typeface="Times New Roman" panose="02020603050405020304" pitchFamily="18" charset="0"/>
            </a:endParaRPr>
          </a:p>
        </p:txBody>
      </p:sp>
      <p:sp>
        <p:nvSpPr>
          <p:cNvPr id="7" name="Hộp Văn bản 6">
            <a:extLst>
              <a:ext uri="{FF2B5EF4-FFF2-40B4-BE49-F238E27FC236}">
                <a16:creationId xmlns:a16="http://schemas.microsoft.com/office/drawing/2014/main" id="{D0F20A1C-0F87-4241-9B8F-84AF143DF777}"/>
              </a:ext>
            </a:extLst>
          </p:cNvPr>
          <p:cNvSpPr txBox="1"/>
          <p:nvPr/>
        </p:nvSpPr>
        <p:spPr>
          <a:xfrm>
            <a:off x="3020343" y="45372"/>
            <a:ext cx="322395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b="1">
                <a:solidFill>
                  <a:schemeClr val="bg1"/>
                </a:solidFill>
              </a:rPr>
              <a:t>BÀI TẬP VẬN  DỤNG</a:t>
            </a:r>
          </a:p>
        </p:txBody>
      </p:sp>
    </p:spTree>
    <p:extLst>
      <p:ext uri="{BB962C8B-B14F-4D97-AF65-F5344CB8AC3E}">
        <p14:creationId xmlns:p14="http://schemas.microsoft.com/office/powerpoint/2010/main" val="611050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3DF838D-CDC9-4376-A508-D58D5AE2F283}"/>
              </a:ext>
            </a:extLst>
          </p:cNvPr>
          <p:cNvSpPr>
            <a:spLocks noChangeArrowheads="1"/>
          </p:cNvSpPr>
          <p:nvPr/>
        </p:nvSpPr>
        <p:spPr bwMode="auto">
          <a:xfrm>
            <a:off x="156928" y="809074"/>
            <a:ext cx="8830144" cy="581313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0480" marR="30480" algn="just">
              <a:lnSpc>
                <a:spcPct val="120000"/>
              </a:lnSpc>
            </a:pPr>
            <a:r>
              <a:rPr kumimoji="0" lang="en-US" altLang="en-US"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Câu 14: </a:t>
            </a:r>
            <a:r>
              <a:rPr lang="en-US" sz="2400">
                <a:solidFill>
                  <a:srgbClr val="000000"/>
                </a:solidFill>
                <a:effectLst/>
                <a:ea typeface="Times New Roman" panose="02020603050405020304" pitchFamily="18" charset="0"/>
              </a:rPr>
              <a:t>Phosphorus là một trong những thành phần hóa học cấu tạo nên tế bào, được tìm thấy trong chất di truyền, màng tế bào,… có vai trò quan trọng trong các hoạt động sống của tế bào như di truyền, hấp thu dinh dưỡng, … Cùng với calcium, phosphorus có vai trò quan trọng trong việc hình thành cấu trúc xương.</a:t>
            </a:r>
            <a:endParaRPr lang="en-US" sz="2400">
              <a:effectLst/>
              <a:ea typeface="Times New Roman" panose="02020603050405020304" pitchFamily="18" charset="0"/>
            </a:endParaRPr>
          </a:p>
          <a:p>
            <a:pPr marL="30480" marR="30480" algn="just">
              <a:lnSpc>
                <a:spcPct val="120000"/>
              </a:lnSpc>
            </a:pPr>
            <a:r>
              <a:rPr lang="en-US" sz="2400">
                <a:solidFill>
                  <a:srgbClr val="000000"/>
                </a:solidFill>
                <a:effectLst/>
                <a:ea typeface="Times New Roman" panose="02020603050405020304" pitchFamily="18" charset="0"/>
              </a:rPr>
              <a:t>a) Dựa vào bảng tuần hoàn, hãy trình bày các đặc điểm của nguyên tố phosphorus (ô nguyên tố, chu kì, nhóm, số hiệu nguyên tử, khối lượng nguyên tử, số proton, điện tích hạt nhân).</a:t>
            </a:r>
            <a:endParaRPr lang="en-US" sz="2400">
              <a:effectLst/>
              <a:ea typeface="Times New Roman" panose="02020603050405020304" pitchFamily="18" charset="0"/>
            </a:endParaRPr>
          </a:p>
          <a:p>
            <a:pPr marL="30480" marR="30480" algn="just">
              <a:lnSpc>
                <a:spcPct val="120000"/>
              </a:lnSpc>
            </a:pPr>
            <a:r>
              <a:rPr lang="en-US" sz="2400">
                <a:solidFill>
                  <a:srgbClr val="000000"/>
                </a:solidFill>
                <a:effectLst/>
                <a:ea typeface="Times New Roman" panose="02020603050405020304" pitchFamily="18" charset="0"/>
              </a:rPr>
              <a:t>b) Đọc thông tin ở trên và giải thích vì sao người ta nói “phosphorus là nguyên tố thiết yếu cho cơ thể sống”.</a:t>
            </a:r>
            <a:endParaRPr lang="en-US" sz="2400">
              <a:effectLst/>
              <a:ea typeface="Times New Roman" panose="02020603050405020304" pitchFamily="18" charset="0"/>
            </a:endParaRPr>
          </a:p>
          <a:p>
            <a:pPr marL="30480" marR="30480" algn="just">
              <a:lnSpc>
                <a:spcPct val="120000"/>
              </a:lnSpc>
            </a:pPr>
            <a:endParaRPr lang="en-US" sz="2400">
              <a:effectLst/>
              <a:ea typeface="Times New Roman" panose="02020603050405020304" pitchFamily="18" charset="0"/>
            </a:endParaRPr>
          </a:p>
        </p:txBody>
      </p:sp>
      <p:sp>
        <p:nvSpPr>
          <p:cNvPr id="7" name="Hộp Văn bản 6">
            <a:extLst>
              <a:ext uri="{FF2B5EF4-FFF2-40B4-BE49-F238E27FC236}">
                <a16:creationId xmlns:a16="http://schemas.microsoft.com/office/drawing/2014/main" id="{D0F20A1C-0F87-4241-9B8F-84AF143DF777}"/>
              </a:ext>
            </a:extLst>
          </p:cNvPr>
          <p:cNvSpPr txBox="1"/>
          <p:nvPr/>
        </p:nvSpPr>
        <p:spPr>
          <a:xfrm>
            <a:off x="3020343" y="45372"/>
            <a:ext cx="322395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b="1">
                <a:solidFill>
                  <a:schemeClr val="bg1"/>
                </a:solidFill>
              </a:rPr>
              <a:t>BÀI TẬP VẬN  DỤNG</a:t>
            </a:r>
          </a:p>
        </p:txBody>
      </p:sp>
    </p:spTree>
    <p:extLst>
      <p:ext uri="{BB962C8B-B14F-4D97-AF65-F5344CB8AC3E}">
        <p14:creationId xmlns:p14="http://schemas.microsoft.com/office/powerpoint/2010/main" val="3027152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3DF838D-CDC9-4376-A508-D58D5AE2F283}"/>
              </a:ext>
            </a:extLst>
          </p:cNvPr>
          <p:cNvSpPr>
            <a:spLocks noChangeArrowheads="1"/>
          </p:cNvSpPr>
          <p:nvPr/>
        </p:nvSpPr>
        <p:spPr bwMode="auto">
          <a:xfrm>
            <a:off x="156928" y="507037"/>
            <a:ext cx="8830144" cy="6148927"/>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0480" marR="30480" algn="just">
              <a:lnSpc>
                <a:spcPct val="120000"/>
              </a:lnSpc>
            </a:pPr>
            <a:r>
              <a:rPr lang="en-US" sz="2200" b="1">
                <a:solidFill>
                  <a:srgbClr val="008000"/>
                </a:solidFill>
                <a:effectLst/>
                <a:ea typeface="Times New Roman" panose="02020603050405020304" pitchFamily="18" charset="0"/>
              </a:rPr>
              <a:t>Lời giải:</a:t>
            </a:r>
            <a:endParaRPr lang="en-US" sz="2200" b="1">
              <a:effectLst/>
              <a:ea typeface="Times New Roman" panose="02020603050405020304" pitchFamily="18" charset="0"/>
            </a:endParaRPr>
          </a:p>
          <a:p>
            <a:pPr marL="30480" marR="30480" algn="just">
              <a:lnSpc>
                <a:spcPct val="120000"/>
              </a:lnSpc>
            </a:pPr>
            <a:r>
              <a:rPr lang="en-US" sz="2200" b="1">
                <a:solidFill>
                  <a:srgbClr val="000000"/>
                </a:solidFill>
                <a:effectLst/>
                <a:ea typeface="Times New Roman" panose="02020603050405020304" pitchFamily="18" charset="0"/>
              </a:rPr>
              <a:t>a) Dựa vào bảng tuần hoàn xác định được:</a:t>
            </a:r>
            <a:endParaRPr lang="en-US" sz="2200" b="1">
              <a:effectLst/>
              <a:ea typeface="Times New Roman" panose="02020603050405020304" pitchFamily="18" charset="0"/>
            </a:endParaRPr>
          </a:p>
          <a:p>
            <a:pPr marL="30480" marR="30480" algn="just">
              <a:lnSpc>
                <a:spcPct val="120000"/>
              </a:lnSpc>
            </a:pPr>
            <a:r>
              <a:rPr lang="en-US" sz="2200" b="1">
                <a:solidFill>
                  <a:srgbClr val="000000"/>
                </a:solidFill>
                <a:effectLst/>
                <a:ea typeface="Times New Roman" panose="02020603050405020304" pitchFamily="18" charset="0"/>
              </a:rPr>
              <a:t>- Phosphorus ở ô số 15, chu kì 3, nhóm VA.</a:t>
            </a:r>
            <a:endParaRPr lang="en-US" sz="2200" b="1">
              <a:effectLst/>
              <a:ea typeface="Times New Roman" panose="02020603050405020304" pitchFamily="18" charset="0"/>
            </a:endParaRPr>
          </a:p>
          <a:p>
            <a:pPr marL="30480" marR="30480" algn="just">
              <a:lnSpc>
                <a:spcPct val="120000"/>
              </a:lnSpc>
            </a:pPr>
            <a:r>
              <a:rPr lang="en-US" sz="2200" b="1">
                <a:solidFill>
                  <a:srgbClr val="000000"/>
                </a:solidFill>
                <a:effectLst/>
                <a:ea typeface="Times New Roman" panose="02020603050405020304" pitchFamily="18" charset="0"/>
              </a:rPr>
              <a:t>- Số hiệu nguyên tử P là 15.</a:t>
            </a:r>
            <a:endParaRPr lang="en-US" sz="2200" b="1">
              <a:effectLst/>
              <a:ea typeface="Times New Roman" panose="02020603050405020304" pitchFamily="18" charset="0"/>
            </a:endParaRPr>
          </a:p>
          <a:p>
            <a:pPr marL="30480" marR="30480" algn="just">
              <a:lnSpc>
                <a:spcPct val="120000"/>
              </a:lnSpc>
            </a:pPr>
            <a:r>
              <a:rPr lang="en-US" sz="2200" b="1">
                <a:solidFill>
                  <a:srgbClr val="000000"/>
                </a:solidFill>
                <a:effectLst/>
                <a:ea typeface="Times New Roman" panose="02020603050405020304" pitchFamily="18" charset="0"/>
              </a:rPr>
              <a:t>- Khối lượng nguyên tử P là 31 amu.</a:t>
            </a:r>
            <a:endParaRPr lang="en-US" sz="2200" b="1">
              <a:effectLst/>
              <a:ea typeface="Times New Roman" panose="02020603050405020304" pitchFamily="18" charset="0"/>
            </a:endParaRPr>
          </a:p>
          <a:p>
            <a:pPr marL="30480" marR="30480" algn="just">
              <a:lnSpc>
                <a:spcPct val="120000"/>
              </a:lnSpc>
            </a:pPr>
            <a:r>
              <a:rPr lang="en-US" sz="2200" b="1">
                <a:solidFill>
                  <a:srgbClr val="000000"/>
                </a:solidFill>
                <a:effectLst/>
                <a:ea typeface="Times New Roman" panose="02020603050405020304" pitchFamily="18" charset="0"/>
              </a:rPr>
              <a:t>- Số proton của P là 15, điện tích hạt nhân nguyên tử P là +15.</a:t>
            </a:r>
            <a:endParaRPr lang="en-US" sz="2200" b="1">
              <a:effectLst/>
              <a:ea typeface="Times New Roman" panose="02020603050405020304" pitchFamily="18" charset="0"/>
            </a:endParaRPr>
          </a:p>
          <a:p>
            <a:pPr marL="30480" marR="30480" algn="just">
              <a:lnSpc>
                <a:spcPct val="120000"/>
              </a:lnSpc>
            </a:pPr>
            <a:r>
              <a:rPr lang="en-US" sz="2200" b="1">
                <a:solidFill>
                  <a:srgbClr val="000000"/>
                </a:solidFill>
                <a:effectLst/>
                <a:ea typeface="Times New Roman" panose="02020603050405020304" pitchFamily="18" charset="0"/>
              </a:rPr>
              <a:t>b) Người ta nói “phosphorus là nguyên tố thiết yếu cho cơ thể sống” vì:</a:t>
            </a:r>
            <a:endParaRPr lang="en-US" sz="2200" b="1">
              <a:effectLst/>
              <a:ea typeface="Times New Roman" panose="02020603050405020304" pitchFamily="18" charset="0"/>
            </a:endParaRPr>
          </a:p>
          <a:p>
            <a:pPr marL="30480" marR="30480" algn="just">
              <a:lnSpc>
                <a:spcPct val="120000"/>
              </a:lnSpc>
            </a:pPr>
            <a:r>
              <a:rPr lang="en-US" sz="2200" b="1">
                <a:solidFill>
                  <a:srgbClr val="000000"/>
                </a:solidFill>
                <a:effectLst/>
                <a:ea typeface="Times New Roman" panose="02020603050405020304" pitchFamily="18" charset="0"/>
              </a:rPr>
              <a:t>- Phosphorus là một trong những thành phần hóa học cấu tạo nên tế bào, được tìm thấy trong chất di truyền, màng tế bào,…</a:t>
            </a:r>
            <a:endParaRPr lang="en-US" sz="2200" b="1">
              <a:effectLst/>
              <a:ea typeface="Times New Roman" panose="02020603050405020304" pitchFamily="18" charset="0"/>
            </a:endParaRPr>
          </a:p>
          <a:p>
            <a:pPr marL="30480" marR="30480" algn="just">
              <a:lnSpc>
                <a:spcPct val="120000"/>
              </a:lnSpc>
            </a:pPr>
            <a:r>
              <a:rPr lang="en-US" sz="2200" b="1">
                <a:solidFill>
                  <a:srgbClr val="000000"/>
                </a:solidFill>
                <a:effectLst/>
                <a:ea typeface="Times New Roman" panose="02020603050405020304" pitchFamily="18" charset="0"/>
              </a:rPr>
              <a:t>- Phosphorus có vai trò quan trọng trong các hoạt động sống của tế bào như di truyền, hấp thu dinh dưỡng, …</a:t>
            </a:r>
            <a:endParaRPr lang="en-US" sz="2200" b="1">
              <a:effectLst/>
              <a:ea typeface="Times New Roman" panose="02020603050405020304" pitchFamily="18" charset="0"/>
            </a:endParaRPr>
          </a:p>
          <a:p>
            <a:pPr marL="30480" marR="30480" algn="just">
              <a:lnSpc>
                <a:spcPct val="120000"/>
              </a:lnSpc>
            </a:pPr>
            <a:r>
              <a:rPr lang="en-US" sz="2200" b="1">
                <a:solidFill>
                  <a:srgbClr val="000000"/>
                </a:solidFill>
                <a:effectLst/>
                <a:ea typeface="Times New Roman" panose="02020603050405020304" pitchFamily="18" charset="0"/>
              </a:rPr>
              <a:t>- Trong cơ thể ở động vật có xương sống, cùng với calcium, phosphorus có vai trò quan trọng trong việc hình thành cấu trúc xương.</a:t>
            </a:r>
            <a:endParaRPr lang="en-US" sz="2200" b="1">
              <a:effectLst/>
              <a:ea typeface="Times New Roman" panose="02020603050405020304" pitchFamily="18" charset="0"/>
            </a:endParaRPr>
          </a:p>
        </p:txBody>
      </p:sp>
      <p:sp>
        <p:nvSpPr>
          <p:cNvPr id="7" name="Hộp Văn bản 6">
            <a:extLst>
              <a:ext uri="{FF2B5EF4-FFF2-40B4-BE49-F238E27FC236}">
                <a16:creationId xmlns:a16="http://schemas.microsoft.com/office/drawing/2014/main" id="{D0F20A1C-0F87-4241-9B8F-84AF143DF777}"/>
              </a:ext>
            </a:extLst>
          </p:cNvPr>
          <p:cNvSpPr txBox="1"/>
          <p:nvPr/>
        </p:nvSpPr>
        <p:spPr>
          <a:xfrm>
            <a:off x="3020343" y="45372"/>
            <a:ext cx="322395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b="1">
                <a:solidFill>
                  <a:schemeClr val="bg1"/>
                </a:solidFill>
              </a:rPr>
              <a:t>BÀI TẬP VẬN  DỤNG</a:t>
            </a:r>
          </a:p>
        </p:txBody>
      </p:sp>
    </p:spTree>
    <p:extLst>
      <p:ext uri="{BB962C8B-B14F-4D97-AF65-F5344CB8AC3E}">
        <p14:creationId xmlns:p14="http://schemas.microsoft.com/office/powerpoint/2010/main" val="1594228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3DF838D-CDC9-4376-A508-D58D5AE2F283}"/>
              </a:ext>
            </a:extLst>
          </p:cNvPr>
          <p:cNvSpPr>
            <a:spLocks noChangeArrowheads="1"/>
          </p:cNvSpPr>
          <p:nvPr/>
        </p:nvSpPr>
        <p:spPr bwMode="auto">
          <a:xfrm>
            <a:off x="156928" y="980878"/>
            <a:ext cx="8830144" cy="2267544"/>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20000"/>
              </a:lnSpc>
              <a:spcAft>
                <a:spcPts val="800"/>
              </a:spcAft>
            </a:pPr>
            <a:r>
              <a:rPr lang="en-US" sz="2400" b="1">
                <a:solidFill>
                  <a:srgbClr val="008000"/>
                </a:solidFill>
                <a:effectLst/>
                <a:ea typeface="Calibri" panose="020F0502020204030204" pitchFamily="34" charset="0"/>
                <a:cs typeface="Times New Roman" panose="02020603050405020304" pitchFamily="18" charset="0"/>
              </a:rPr>
              <a:t>Câu 15: </a:t>
            </a:r>
            <a:r>
              <a:rPr lang="en-US" sz="2400">
                <a:solidFill>
                  <a:srgbClr val="000000"/>
                </a:solidFill>
                <a:effectLst/>
                <a:ea typeface="Calibri" panose="020F0502020204030204" pitchFamily="34" charset="0"/>
                <a:cs typeface="Times New Roman" panose="02020603050405020304" pitchFamily="18" charset="0"/>
              </a:rPr>
              <a:t>Nguyên tố X (Z = 11) là nguyên tố có trong thành phần của muối ăn. Hãy cho biết tên nguyên tố X và vẽ mô hình sắp xếp electron ở vỏ nguyên tử X. X có bao nhiêu lớp electron, bao nhiêu electron ở lớp ngoài cùng? Từ đó cho biết X thuộc chu kì nào, nhóm nào trong bảng tuần hoàn?</a:t>
            </a:r>
            <a:endParaRPr lang="en-US" sz="2400">
              <a:effectLst/>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D0F20A1C-0F87-4241-9B8F-84AF143DF777}"/>
              </a:ext>
            </a:extLst>
          </p:cNvPr>
          <p:cNvSpPr txBox="1"/>
          <p:nvPr/>
        </p:nvSpPr>
        <p:spPr>
          <a:xfrm>
            <a:off x="3020343" y="45372"/>
            <a:ext cx="322395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b="1">
                <a:solidFill>
                  <a:schemeClr val="bg1"/>
                </a:solidFill>
              </a:rPr>
              <a:t>BÀI TẬP VẬN  DỤNG</a:t>
            </a:r>
          </a:p>
        </p:txBody>
      </p:sp>
    </p:spTree>
    <p:extLst>
      <p:ext uri="{BB962C8B-B14F-4D97-AF65-F5344CB8AC3E}">
        <p14:creationId xmlns:p14="http://schemas.microsoft.com/office/powerpoint/2010/main" val="664549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3DF838D-CDC9-4376-A508-D58D5AE2F283}"/>
              </a:ext>
            </a:extLst>
          </p:cNvPr>
          <p:cNvSpPr>
            <a:spLocks noChangeArrowheads="1"/>
          </p:cNvSpPr>
          <p:nvPr/>
        </p:nvSpPr>
        <p:spPr bwMode="auto">
          <a:xfrm>
            <a:off x="172280" y="821266"/>
            <a:ext cx="8830144" cy="5215467"/>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20000"/>
              </a:lnSpc>
              <a:spcAft>
                <a:spcPts val="800"/>
              </a:spcAft>
            </a:pPr>
            <a:r>
              <a:rPr lang="en-US" sz="2800" b="1">
                <a:solidFill>
                  <a:srgbClr val="008000"/>
                </a:solidFill>
                <a:effectLst/>
                <a:ea typeface="Calibri" panose="020F0502020204030204" pitchFamily="34" charset="0"/>
                <a:cs typeface="Times New Roman" panose="02020603050405020304" pitchFamily="18" charset="0"/>
              </a:rPr>
              <a:t>Câu 16: </a:t>
            </a:r>
            <a:r>
              <a:rPr lang="en-US" sz="2800" b="1">
                <a:solidFill>
                  <a:srgbClr val="000000"/>
                </a:solidFill>
                <a:effectLst/>
                <a:ea typeface="Calibri" panose="020F0502020204030204" pitchFamily="34" charset="0"/>
                <a:cs typeface="Times New Roman" panose="02020603050405020304" pitchFamily="18" charset="0"/>
              </a:rPr>
              <a:t>Nguyên tố X (Z = 20) là thành phần không thể thiếu trong sản phẩm sữa. Sự thiếu hụt một lượng rất nhỏ của X trong cơ thể đã ảnh hưởng đến sự hình thành và phát triển của xương và răng, nhưng cơ thể nếu thừa nguyên tố X lại có thể dẫn đến bệnh sỏi thận. Hãy cho biết tên nguyên tố X và vẽ mô hình sắp xếp electron ở vỏ nguyên tử X. X có bao nhiêu lớp electron, bao nhiêu electron ở lớp ngoài cùng. Từ đó cho biết X thuộc chu kì nào, nhóm nào trong bảng tuần hoàn.</a:t>
            </a:r>
            <a:endParaRPr lang="en-US" sz="2800" b="1">
              <a:effectLst/>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D0F20A1C-0F87-4241-9B8F-84AF143DF777}"/>
              </a:ext>
            </a:extLst>
          </p:cNvPr>
          <p:cNvSpPr txBox="1"/>
          <p:nvPr/>
        </p:nvSpPr>
        <p:spPr>
          <a:xfrm>
            <a:off x="3020343" y="45372"/>
            <a:ext cx="322395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b="1">
                <a:solidFill>
                  <a:schemeClr val="bg1"/>
                </a:solidFill>
              </a:rPr>
              <a:t>BÀI TẬP VẬN  DỤNG</a:t>
            </a:r>
          </a:p>
        </p:txBody>
      </p:sp>
    </p:spTree>
    <p:extLst>
      <p:ext uri="{BB962C8B-B14F-4D97-AF65-F5344CB8AC3E}">
        <p14:creationId xmlns:p14="http://schemas.microsoft.com/office/powerpoint/2010/main" val="39267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3ED2069A-D97A-4A38-90C0-6F0360DFFF1F}"/>
              </a:ext>
            </a:extLst>
          </p:cNvPr>
          <p:cNvSpPr>
            <a:spLocks noGrp="1"/>
          </p:cNvSpPr>
          <p:nvPr>
            <p:ph idx="4294967295"/>
          </p:nvPr>
        </p:nvSpPr>
        <p:spPr>
          <a:xfrm>
            <a:off x="292393" y="170650"/>
            <a:ext cx="8719610" cy="2194811"/>
          </a:xfrm>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20000"/>
          </a:bodyPr>
          <a:lstStyle/>
          <a:p>
            <a:pPr marL="0" indent="0" algn="just">
              <a:lnSpc>
                <a:spcPct val="120000"/>
              </a:lnSpc>
              <a:spcBef>
                <a:spcPts val="0"/>
              </a:spcBef>
              <a:buNone/>
            </a:pPr>
            <a:r>
              <a:rPr lang="en-US" sz="3200" b="1"/>
              <a:t>Ngày nay, người ta đã xác định được hàng chục triệu chất hóa học với các tính chất khác nhau được tạo thành hơn một trăm nguyên tố hóa học. Liệu có nguyên tắc nào sắp xếp các nguyên tố để dễ nhận ra tính chất của chúng không?</a:t>
            </a:r>
          </a:p>
        </p:txBody>
      </p:sp>
      <p:pic>
        <p:nvPicPr>
          <p:cNvPr id="4" name="Content Placeholder 15">
            <a:extLst>
              <a:ext uri="{FF2B5EF4-FFF2-40B4-BE49-F238E27FC236}">
                <a16:creationId xmlns:a16="http://schemas.microsoft.com/office/drawing/2014/main" id="{195FF0FE-238F-4E0D-9C3F-052342073128}"/>
              </a:ext>
            </a:extLst>
          </p:cNvPr>
          <p:cNvPicPr>
            <a:picLocks noChangeAspect="1"/>
          </p:cNvPicPr>
          <p:nvPr/>
        </p:nvPicPr>
        <p:blipFill>
          <a:blip r:embed="rId2"/>
          <a:stretch>
            <a:fillRect/>
          </a:stretch>
        </p:blipFill>
        <p:spPr>
          <a:xfrm>
            <a:off x="182801" y="2604250"/>
            <a:ext cx="2571289" cy="1688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Vì sao ĐÁNH BẠC có thể tiềm năng hơn ĐÁNH VÀNG ở thời điểm hiện nay? |  TraderViet">
            <a:extLst>
              <a:ext uri="{FF2B5EF4-FFF2-40B4-BE49-F238E27FC236}">
                <a16:creationId xmlns:a16="http://schemas.microsoft.com/office/drawing/2014/main" id="{E12618E4-F3CE-4FEF-AECA-980AF8870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488" y="2604250"/>
            <a:ext cx="2815770" cy="1688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071CBF72-50A9-4264-BA72-BA390FFCC8D5}"/>
              </a:ext>
            </a:extLst>
          </p:cNvPr>
          <p:cNvPicPr>
            <a:picLocks noChangeAspect="1"/>
          </p:cNvPicPr>
          <p:nvPr/>
        </p:nvPicPr>
        <p:blipFill>
          <a:blip r:embed="rId4"/>
          <a:stretch>
            <a:fillRect/>
          </a:stretch>
        </p:blipFill>
        <p:spPr>
          <a:xfrm>
            <a:off x="6252030" y="2604250"/>
            <a:ext cx="2815770" cy="1688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9">
            <a:extLst>
              <a:ext uri="{FF2B5EF4-FFF2-40B4-BE49-F238E27FC236}">
                <a16:creationId xmlns:a16="http://schemas.microsoft.com/office/drawing/2014/main" id="{DB3C7AB2-DC28-4804-BA58-A4F37BC4266A}"/>
              </a:ext>
            </a:extLst>
          </p:cNvPr>
          <p:cNvPicPr>
            <a:picLocks noChangeAspect="1"/>
          </p:cNvPicPr>
          <p:nvPr/>
        </p:nvPicPr>
        <p:blipFill>
          <a:blip r:embed="rId5"/>
          <a:stretch>
            <a:fillRect/>
          </a:stretch>
        </p:blipFill>
        <p:spPr>
          <a:xfrm>
            <a:off x="182801" y="5058379"/>
            <a:ext cx="2571289" cy="1547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8" descr="Chì – Wikipedia tiếng Việt">
            <a:extLst>
              <a:ext uri="{FF2B5EF4-FFF2-40B4-BE49-F238E27FC236}">
                <a16:creationId xmlns:a16="http://schemas.microsoft.com/office/drawing/2014/main" id="{03C6CD3C-9045-4E0C-A0D4-77E6C1CE49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034" y="4950275"/>
            <a:ext cx="2759973" cy="16818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37">
            <a:extLst>
              <a:ext uri="{FF2B5EF4-FFF2-40B4-BE49-F238E27FC236}">
                <a16:creationId xmlns:a16="http://schemas.microsoft.com/office/drawing/2014/main" id="{DC0F67D7-9DD3-4010-A9E4-56176C47C618}"/>
              </a:ext>
            </a:extLst>
          </p:cNvPr>
          <p:cNvSpPr txBox="1"/>
          <p:nvPr/>
        </p:nvSpPr>
        <p:spPr>
          <a:xfrm>
            <a:off x="679450" y="4385437"/>
            <a:ext cx="1498266" cy="36933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a:t>Vàng (Gold)</a:t>
            </a:r>
          </a:p>
        </p:txBody>
      </p:sp>
      <p:sp>
        <p:nvSpPr>
          <p:cNvPr id="10" name="TextBox 38">
            <a:extLst>
              <a:ext uri="{FF2B5EF4-FFF2-40B4-BE49-F238E27FC236}">
                <a16:creationId xmlns:a16="http://schemas.microsoft.com/office/drawing/2014/main" id="{82A65DB7-0DFF-433A-B51E-18D2DEE41EC5}"/>
              </a:ext>
            </a:extLst>
          </p:cNvPr>
          <p:cNvSpPr txBox="1"/>
          <p:nvPr/>
        </p:nvSpPr>
        <p:spPr>
          <a:xfrm>
            <a:off x="3867150" y="4385437"/>
            <a:ext cx="1498266" cy="36933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a:t>Bạc (Silver)</a:t>
            </a:r>
          </a:p>
        </p:txBody>
      </p:sp>
      <p:sp>
        <p:nvSpPr>
          <p:cNvPr id="11" name="TextBox 39">
            <a:extLst>
              <a:ext uri="{FF2B5EF4-FFF2-40B4-BE49-F238E27FC236}">
                <a16:creationId xmlns:a16="http://schemas.microsoft.com/office/drawing/2014/main" id="{806B6226-862F-4520-A76B-FA30E6E25F1C}"/>
              </a:ext>
            </a:extLst>
          </p:cNvPr>
          <p:cNvSpPr txBox="1"/>
          <p:nvPr/>
        </p:nvSpPr>
        <p:spPr>
          <a:xfrm>
            <a:off x="6835094" y="4385437"/>
            <a:ext cx="1803583" cy="369332"/>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a:t>Đồng (Copper)</a:t>
            </a:r>
          </a:p>
        </p:txBody>
      </p:sp>
      <p:sp>
        <p:nvSpPr>
          <p:cNvPr id="12" name="TextBox 40">
            <a:extLst>
              <a:ext uri="{FF2B5EF4-FFF2-40B4-BE49-F238E27FC236}">
                <a16:creationId xmlns:a16="http://schemas.microsoft.com/office/drawing/2014/main" id="{8E8C3B83-ED6E-410F-904E-29F2351DC1CD}"/>
              </a:ext>
            </a:extLst>
          </p:cNvPr>
          <p:cNvSpPr txBox="1"/>
          <p:nvPr/>
        </p:nvSpPr>
        <p:spPr>
          <a:xfrm>
            <a:off x="2923490" y="5209124"/>
            <a:ext cx="1673910" cy="369332"/>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a:solidFill>
                  <a:srgbClr val="FF0000"/>
                </a:solidFill>
              </a:rPr>
              <a:t>Sắt (Iron)</a:t>
            </a:r>
          </a:p>
        </p:txBody>
      </p:sp>
      <p:sp>
        <p:nvSpPr>
          <p:cNvPr id="13" name="TextBox 41">
            <a:extLst>
              <a:ext uri="{FF2B5EF4-FFF2-40B4-BE49-F238E27FC236}">
                <a16:creationId xmlns:a16="http://schemas.microsoft.com/office/drawing/2014/main" id="{18497B36-1355-4491-87F9-57B167472A99}"/>
              </a:ext>
            </a:extLst>
          </p:cNvPr>
          <p:cNvSpPr txBox="1"/>
          <p:nvPr/>
        </p:nvSpPr>
        <p:spPr>
          <a:xfrm>
            <a:off x="4462690" y="6056038"/>
            <a:ext cx="1673910" cy="369332"/>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a:solidFill>
                  <a:srgbClr val="FF0000"/>
                </a:solidFill>
              </a:rPr>
              <a:t>Chì (Lead)</a:t>
            </a:r>
          </a:p>
        </p:txBody>
      </p:sp>
    </p:spTree>
    <p:extLst>
      <p:ext uri="{BB962C8B-B14F-4D97-AF65-F5344CB8AC3E}">
        <p14:creationId xmlns:p14="http://schemas.microsoft.com/office/powerpoint/2010/main" val="147726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3DF838D-CDC9-4376-A508-D58D5AE2F283}"/>
              </a:ext>
            </a:extLst>
          </p:cNvPr>
          <p:cNvSpPr>
            <a:spLocks noChangeArrowheads="1"/>
          </p:cNvSpPr>
          <p:nvPr/>
        </p:nvSpPr>
        <p:spPr bwMode="auto">
          <a:xfrm>
            <a:off x="217250" y="776699"/>
            <a:ext cx="8830144" cy="324980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20000"/>
              </a:lnSpc>
              <a:spcAft>
                <a:spcPts val="800"/>
              </a:spcAft>
            </a:pPr>
            <a:r>
              <a:rPr lang="en-US" sz="2800" b="1">
                <a:solidFill>
                  <a:srgbClr val="008000"/>
                </a:solidFill>
                <a:effectLst/>
                <a:ea typeface="Calibri" panose="020F0502020204030204" pitchFamily="34" charset="0"/>
                <a:cs typeface="Times New Roman" panose="02020603050405020304" pitchFamily="18" charset="0"/>
              </a:rPr>
              <a:t>Câu 17: </a:t>
            </a:r>
            <a:r>
              <a:rPr lang="en-US" sz="2800" b="1">
                <a:solidFill>
                  <a:srgbClr val="000000"/>
                </a:solidFill>
                <a:effectLst/>
                <a:ea typeface="Calibri" panose="020F0502020204030204" pitchFamily="34" charset="0"/>
                <a:cs typeface="Times New Roman" panose="02020603050405020304" pitchFamily="18" charset="0"/>
              </a:rPr>
              <a:t>Dựa vào bảng tuần hoàn, hãy cho biết trong số các nguyên tố: Na, Cl, Fe, K, Kr, Mg, Ba, C, N, S, Ar, những nguyên tố nào là kim loại. Những nguyên tố nào là phi kim? Những nguyên tố nào là khí hiếm?</a:t>
            </a:r>
            <a:endParaRPr lang="en-US" sz="2800" b="1">
              <a:effectLst/>
              <a:ea typeface="Calibri" panose="020F0502020204030204" pitchFamily="34" charset="0"/>
              <a:cs typeface="Times New Roman" panose="02020603050405020304" pitchFamily="18" charset="0"/>
            </a:endParaRPr>
          </a:p>
          <a:p>
            <a:pPr algn="just">
              <a:lnSpc>
                <a:spcPct val="120000"/>
              </a:lnSpc>
              <a:spcAft>
                <a:spcPts val="800"/>
              </a:spcAft>
            </a:pPr>
            <a:endParaRPr lang="en-US" sz="2800" b="1">
              <a:effectLst/>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D0F20A1C-0F87-4241-9B8F-84AF143DF777}"/>
              </a:ext>
            </a:extLst>
          </p:cNvPr>
          <p:cNvSpPr txBox="1"/>
          <p:nvPr/>
        </p:nvSpPr>
        <p:spPr>
          <a:xfrm>
            <a:off x="3020343" y="45372"/>
            <a:ext cx="322395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b="1">
                <a:solidFill>
                  <a:schemeClr val="bg1"/>
                </a:solidFill>
              </a:rPr>
              <a:t>BÀI TẬP VẬN  DỤNG</a:t>
            </a:r>
          </a:p>
        </p:txBody>
      </p:sp>
    </p:spTree>
    <p:extLst>
      <p:ext uri="{BB962C8B-B14F-4D97-AF65-F5344CB8AC3E}">
        <p14:creationId xmlns:p14="http://schemas.microsoft.com/office/powerpoint/2010/main" val="1228004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3DF838D-CDC9-4376-A508-D58D5AE2F283}"/>
              </a:ext>
            </a:extLst>
          </p:cNvPr>
          <p:cNvSpPr>
            <a:spLocks noChangeArrowheads="1"/>
          </p:cNvSpPr>
          <p:nvPr/>
        </p:nvSpPr>
        <p:spPr bwMode="auto">
          <a:xfrm>
            <a:off x="217250" y="1128638"/>
            <a:ext cx="8830144" cy="2448876"/>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0480" marR="30480" algn="just">
              <a:lnSpc>
                <a:spcPct val="120000"/>
              </a:lnSpc>
            </a:pPr>
            <a:r>
              <a:rPr lang="en-US" sz="2600" b="1">
                <a:solidFill>
                  <a:srgbClr val="008000"/>
                </a:solidFill>
                <a:effectLst/>
                <a:ea typeface="Times New Roman" panose="02020603050405020304" pitchFamily="18" charset="0"/>
              </a:rPr>
              <a:t>Câu 18: </a:t>
            </a:r>
            <a:r>
              <a:rPr lang="en-US" sz="2600" b="1">
                <a:solidFill>
                  <a:srgbClr val="000000"/>
                </a:solidFill>
                <a:effectLst/>
                <a:ea typeface="Times New Roman" panose="02020603050405020304" pitchFamily="18" charset="0"/>
              </a:rPr>
              <a:t>X là nguyên tố cần thiết cho quá trình hô hấp của sinh vật, nếu thiếu nguyên tố này sự cháy không thể xảy ra. Hãy cho biết tên, kí hiệu hóa học và vị trí (ô nguyên tố, chu kì, nhóm) của X trong bảng tuần hoàn. Nguyên tố X là kim loại, phi kim hay khí hiếm?</a:t>
            </a:r>
            <a:endParaRPr lang="en-US" sz="2600" b="1">
              <a:effectLst/>
              <a:ea typeface="Times New Roman" panose="02020603050405020304" pitchFamily="18" charset="0"/>
            </a:endParaRPr>
          </a:p>
        </p:txBody>
      </p:sp>
      <p:sp>
        <p:nvSpPr>
          <p:cNvPr id="7" name="Hộp Văn bản 6">
            <a:extLst>
              <a:ext uri="{FF2B5EF4-FFF2-40B4-BE49-F238E27FC236}">
                <a16:creationId xmlns:a16="http://schemas.microsoft.com/office/drawing/2014/main" id="{D0F20A1C-0F87-4241-9B8F-84AF143DF777}"/>
              </a:ext>
            </a:extLst>
          </p:cNvPr>
          <p:cNvSpPr txBox="1"/>
          <p:nvPr/>
        </p:nvSpPr>
        <p:spPr>
          <a:xfrm>
            <a:off x="3020343" y="45372"/>
            <a:ext cx="322395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b="1">
                <a:solidFill>
                  <a:schemeClr val="bg1"/>
                </a:solidFill>
              </a:rPr>
              <a:t>BÀI TẬP VẬN  DỤNG</a:t>
            </a:r>
          </a:p>
        </p:txBody>
      </p:sp>
    </p:spTree>
    <p:extLst>
      <p:ext uri="{BB962C8B-B14F-4D97-AF65-F5344CB8AC3E}">
        <p14:creationId xmlns:p14="http://schemas.microsoft.com/office/powerpoint/2010/main" val="3086338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3DF838D-CDC9-4376-A508-D58D5AE2F283}"/>
              </a:ext>
            </a:extLst>
          </p:cNvPr>
          <p:cNvSpPr>
            <a:spLocks noChangeArrowheads="1"/>
          </p:cNvSpPr>
          <p:nvPr/>
        </p:nvSpPr>
        <p:spPr bwMode="auto">
          <a:xfrm>
            <a:off x="156928" y="1216304"/>
            <a:ext cx="8830144" cy="1968744"/>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0480" marR="30480" algn="just">
              <a:lnSpc>
                <a:spcPct val="120000"/>
              </a:lnSpc>
            </a:pPr>
            <a:r>
              <a:rPr lang="en-US" sz="2600" b="1">
                <a:solidFill>
                  <a:srgbClr val="008000"/>
                </a:solidFill>
                <a:effectLst/>
                <a:ea typeface="Times New Roman" panose="02020603050405020304" pitchFamily="18" charset="0"/>
              </a:rPr>
              <a:t>Câu 19: </a:t>
            </a:r>
            <a:r>
              <a:rPr lang="en-US" sz="2600" b="1">
                <a:solidFill>
                  <a:srgbClr val="000000"/>
                </a:solidFill>
                <a:effectLst/>
                <a:ea typeface="Times New Roman" panose="02020603050405020304" pitchFamily="18" charset="0"/>
              </a:rPr>
              <a:t>Hãy cho biết vị trí của nguyên tố Y trong bảng tuần hoàn, biết vỏ nguyên tử của nguyên tố Y có 2 lớp electron, trong đó lớp ngoài cùng có 4 electron. Từ đó cho biết Y là kim loại, phi kim hay khí hiếm?</a:t>
            </a:r>
            <a:endParaRPr lang="en-US" sz="2600" b="1">
              <a:effectLst/>
              <a:ea typeface="Times New Roman" panose="02020603050405020304" pitchFamily="18" charset="0"/>
            </a:endParaRPr>
          </a:p>
        </p:txBody>
      </p:sp>
      <p:sp>
        <p:nvSpPr>
          <p:cNvPr id="7" name="Hộp Văn bản 6">
            <a:extLst>
              <a:ext uri="{FF2B5EF4-FFF2-40B4-BE49-F238E27FC236}">
                <a16:creationId xmlns:a16="http://schemas.microsoft.com/office/drawing/2014/main" id="{D0F20A1C-0F87-4241-9B8F-84AF143DF777}"/>
              </a:ext>
            </a:extLst>
          </p:cNvPr>
          <p:cNvSpPr txBox="1"/>
          <p:nvPr/>
        </p:nvSpPr>
        <p:spPr>
          <a:xfrm>
            <a:off x="3020343" y="45372"/>
            <a:ext cx="322395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b="1">
                <a:solidFill>
                  <a:schemeClr val="bg1"/>
                </a:solidFill>
              </a:rPr>
              <a:t>BÀI TẬP VẬN  DỤNG</a:t>
            </a:r>
          </a:p>
        </p:txBody>
      </p:sp>
    </p:spTree>
    <p:extLst>
      <p:ext uri="{BB962C8B-B14F-4D97-AF65-F5344CB8AC3E}">
        <p14:creationId xmlns:p14="http://schemas.microsoft.com/office/powerpoint/2010/main" val="501224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3DF838D-CDC9-4376-A508-D58D5AE2F283}"/>
              </a:ext>
            </a:extLst>
          </p:cNvPr>
          <p:cNvSpPr>
            <a:spLocks noChangeArrowheads="1"/>
          </p:cNvSpPr>
          <p:nvPr/>
        </p:nvSpPr>
        <p:spPr bwMode="auto">
          <a:xfrm>
            <a:off x="156928" y="1185609"/>
            <a:ext cx="8830144" cy="4849533"/>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0480" marR="30480" algn="just">
              <a:lnSpc>
                <a:spcPct val="120000"/>
              </a:lnSpc>
            </a:pPr>
            <a:r>
              <a:rPr lang="en-US" sz="2600" b="1">
                <a:solidFill>
                  <a:srgbClr val="008000"/>
                </a:solidFill>
                <a:effectLst/>
                <a:ea typeface="Times New Roman" panose="02020603050405020304" pitchFamily="18" charset="0"/>
              </a:rPr>
              <a:t>Câu 20: </a:t>
            </a:r>
          </a:p>
          <a:p>
            <a:pPr marL="30480" marR="30480" algn="just">
              <a:lnSpc>
                <a:spcPct val="120000"/>
              </a:lnSpc>
            </a:pPr>
            <a:r>
              <a:rPr lang="en-US" sz="2600" b="1">
                <a:solidFill>
                  <a:srgbClr val="000000"/>
                </a:solidFill>
                <a:effectLst/>
                <a:ea typeface="Times New Roman" panose="02020603050405020304" pitchFamily="18" charset="0"/>
              </a:rPr>
              <a:t>a) Dựa vào bảng tuần hoàn hãy liệt kê kí hiệu hóa học và điện tích hạt nhân Z của các nguyên tố thuộc chu kì 3.</a:t>
            </a:r>
            <a:endParaRPr lang="en-US" sz="2600" b="1">
              <a:effectLst/>
              <a:ea typeface="Times New Roman" panose="02020603050405020304" pitchFamily="18" charset="0"/>
            </a:endParaRPr>
          </a:p>
          <a:p>
            <a:pPr marL="30480" marR="30480" algn="just">
              <a:lnSpc>
                <a:spcPct val="120000"/>
              </a:lnSpc>
            </a:pPr>
            <a:r>
              <a:rPr lang="en-US" sz="2600" b="1">
                <a:solidFill>
                  <a:srgbClr val="000000"/>
                </a:solidFill>
                <a:effectLst/>
                <a:ea typeface="Times New Roman" panose="02020603050405020304" pitchFamily="18" charset="0"/>
              </a:rPr>
              <a:t>b) Hãy xác định kí hiệu hóa học của nguyên tố X biết nó thuộc chu kì 3, có điện tích hạt nhân Z &gt; 12, dẫn điện tốt, dẫn nhiệt tốt, dẻo, dễ dát mỏng, có ánh kim. Giải thích.</a:t>
            </a:r>
            <a:endParaRPr lang="en-US" sz="2600" b="1">
              <a:effectLst/>
              <a:ea typeface="Times New Roman" panose="02020603050405020304" pitchFamily="18" charset="0"/>
            </a:endParaRPr>
          </a:p>
          <a:p>
            <a:pPr marL="30480" marR="30480" algn="just">
              <a:lnSpc>
                <a:spcPct val="120000"/>
              </a:lnSpc>
            </a:pPr>
            <a:r>
              <a:rPr lang="en-US" sz="2600" b="1">
                <a:solidFill>
                  <a:srgbClr val="000000"/>
                </a:solidFill>
                <a:effectLst/>
                <a:ea typeface="Times New Roman" panose="02020603050405020304" pitchFamily="18" charset="0"/>
              </a:rPr>
              <a:t>c) Hãy kể ra ít nhất 3 ứng dụng trong đời sống của nguyên tố X.</a:t>
            </a:r>
            <a:endParaRPr lang="en-US" sz="2600" b="1">
              <a:effectLst/>
              <a:ea typeface="Times New Roman" panose="02020603050405020304" pitchFamily="18" charset="0"/>
            </a:endParaRPr>
          </a:p>
        </p:txBody>
      </p:sp>
      <p:sp>
        <p:nvSpPr>
          <p:cNvPr id="7" name="Hộp Văn bản 6">
            <a:extLst>
              <a:ext uri="{FF2B5EF4-FFF2-40B4-BE49-F238E27FC236}">
                <a16:creationId xmlns:a16="http://schemas.microsoft.com/office/drawing/2014/main" id="{D0F20A1C-0F87-4241-9B8F-84AF143DF777}"/>
              </a:ext>
            </a:extLst>
          </p:cNvPr>
          <p:cNvSpPr txBox="1"/>
          <p:nvPr/>
        </p:nvSpPr>
        <p:spPr>
          <a:xfrm>
            <a:off x="3020343" y="45372"/>
            <a:ext cx="322395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b="1">
                <a:solidFill>
                  <a:schemeClr val="bg1"/>
                </a:solidFill>
              </a:rPr>
              <a:t>BÀI TẬP VẬN  DỤNG</a:t>
            </a:r>
          </a:p>
        </p:txBody>
      </p:sp>
    </p:spTree>
    <p:extLst>
      <p:ext uri="{BB962C8B-B14F-4D97-AF65-F5344CB8AC3E}">
        <p14:creationId xmlns:p14="http://schemas.microsoft.com/office/powerpoint/2010/main" val="84515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1C0A290-E982-442A-8620-F98523395712}"/>
              </a:ext>
            </a:extLst>
          </p:cNvPr>
          <p:cNvSpPr>
            <a:spLocks noGrp="1"/>
          </p:cNvSpPr>
          <p:nvPr>
            <p:ph type="title" idx="4294967295"/>
          </p:nvPr>
        </p:nvSpPr>
        <p:spPr>
          <a:xfrm>
            <a:off x="234756" y="889112"/>
            <a:ext cx="8529417" cy="883418"/>
          </a:xfrm>
        </p:spPr>
        <p:style>
          <a:lnRef idx="2">
            <a:schemeClr val="accent2"/>
          </a:lnRef>
          <a:fillRef idx="1">
            <a:schemeClr val="lt1"/>
          </a:fillRef>
          <a:effectRef idx="0">
            <a:schemeClr val="accent2"/>
          </a:effectRef>
          <a:fontRef idx="minor">
            <a:schemeClr val="dk1"/>
          </a:fontRef>
        </p:style>
        <p:txBody>
          <a:bodyPr>
            <a:noAutofit/>
          </a:bodyPr>
          <a:lstStyle/>
          <a:p>
            <a:r>
              <a:rPr lang="en-US" sz="2400" b="1">
                <a:solidFill>
                  <a:schemeClr val="accent1"/>
                </a:solidFill>
              </a:rPr>
              <a:t>I. Nguyên tắc sắp xếp các nguyên tố hóa học trong bảng tuần hoàn</a:t>
            </a:r>
          </a:p>
        </p:txBody>
      </p:sp>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graphicFrame>
        <p:nvGraphicFramePr>
          <p:cNvPr id="14" name="Bảng 14">
            <a:extLst>
              <a:ext uri="{FF2B5EF4-FFF2-40B4-BE49-F238E27FC236}">
                <a16:creationId xmlns:a16="http://schemas.microsoft.com/office/drawing/2014/main" id="{FC4A9C58-E7A3-4250-A624-567D5A97C047}"/>
              </a:ext>
            </a:extLst>
          </p:cNvPr>
          <p:cNvGraphicFramePr>
            <a:graphicFrameLocks noGrp="1"/>
          </p:cNvGraphicFramePr>
          <p:nvPr>
            <p:extLst>
              <p:ext uri="{D42A27DB-BD31-4B8C-83A1-F6EECF244321}">
                <p14:modId xmlns:p14="http://schemas.microsoft.com/office/powerpoint/2010/main" val="1316372117"/>
              </p:ext>
            </p:extLst>
          </p:nvPr>
        </p:nvGraphicFramePr>
        <p:xfrm>
          <a:off x="234752" y="2381014"/>
          <a:ext cx="8529416" cy="4064127"/>
        </p:xfrm>
        <a:graphic>
          <a:graphicData uri="http://schemas.openxmlformats.org/drawingml/2006/table">
            <a:tbl>
              <a:tblPr firstRow="1" bandRow="1">
                <a:tableStyleId>{5C22544A-7EE6-4342-B048-85BDC9FD1C3A}</a:tableStyleId>
              </a:tblPr>
              <a:tblGrid>
                <a:gridCol w="1066177">
                  <a:extLst>
                    <a:ext uri="{9D8B030D-6E8A-4147-A177-3AD203B41FA5}">
                      <a16:colId xmlns:a16="http://schemas.microsoft.com/office/drawing/2014/main" val="150940677"/>
                    </a:ext>
                  </a:extLst>
                </a:gridCol>
                <a:gridCol w="1066177">
                  <a:extLst>
                    <a:ext uri="{9D8B030D-6E8A-4147-A177-3AD203B41FA5}">
                      <a16:colId xmlns:a16="http://schemas.microsoft.com/office/drawing/2014/main" val="2806399394"/>
                    </a:ext>
                  </a:extLst>
                </a:gridCol>
                <a:gridCol w="1066177">
                  <a:extLst>
                    <a:ext uri="{9D8B030D-6E8A-4147-A177-3AD203B41FA5}">
                      <a16:colId xmlns:a16="http://schemas.microsoft.com/office/drawing/2014/main" val="1636107125"/>
                    </a:ext>
                  </a:extLst>
                </a:gridCol>
                <a:gridCol w="1066177">
                  <a:extLst>
                    <a:ext uri="{9D8B030D-6E8A-4147-A177-3AD203B41FA5}">
                      <a16:colId xmlns:a16="http://schemas.microsoft.com/office/drawing/2014/main" val="4253721899"/>
                    </a:ext>
                  </a:extLst>
                </a:gridCol>
                <a:gridCol w="1066177">
                  <a:extLst>
                    <a:ext uri="{9D8B030D-6E8A-4147-A177-3AD203B41FA5}">
                      <a16:colId xmlns:a16="http://schemas.microsoft.com/office/drawing/2014/main" val="2907861042"/>
                    </a:ext>
                  </a:extLst>
                </a:gridCol>
                <a:gridCol w="1066177">
                  <a:extLst>
                    <a:ext uri="{9D8B030D-6E8A-4147-A177-3AD203B41FA5}">
                      <a16:colId xmlns:a16="http://schemas.microsoft.com/office/drawing/2014/main" val="676859095"/>
                    </a:ext>
                  </a:extLst>
                </a:gridCol>
                <a:gridCol w="1066177">
                  <a:extLst>
                    <a:ext uri="{9D8B030D-6E8A-4147-A177-3AD203B41FA5}">
                      <a16:colId xmlns:a16="http://schemas.microsoft.com/office/drawing/2014/main" val="1795634160"/>
                    </a:ext>
                  </a:extLst>
                </a:gridCol>
                <a:gridCol w="1066177">
                  <a:extLst>
                    <a:ext uri="{9D8B030D-6E8A-4147-A177-3AD203B41FA5}">
                      <a16:colId xmlns:a16="http://schemas.microsoft.com/office/drawing/2014/main" val="2611043195"/>
                    </a:ext>
                  </a:extLst>
                </a:gridCol>
              </a:tblGrid>
              <a:tr h="13547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455500"/>
                  </a:ext>
                </a:extLst>
              </a:tr>
              <a:tr h="13547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993003"/>
                  </a:ext>
                </a:extLst>
              </a:tr>
              <a:tr h="13547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763228"/>
                  </a:ext>
                </a:extLst>
              </a:tr>
            </a:tbl>
          </a:graphicData>
        </a:graphic>
      </p:graphicFrame>
      <p:pic>
        <p:nvPicPr>
          <p:cNvPr id="78" name="Hình ảnh 77">
            <a:extLst>
              <a:ext uri="{FF2B5EF4-FFF2-40B4-BE49-F238E27FC236}">
                <a16:creationId xmlns:a16="http://schemas.microsoft.com/office/drawing/2014/main" id="{4D71543E-A2EF-46FC-87E0-5A289CAC5BA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28364" y="3689981"/>
            <a:ext cx="1015897" cy="1352861"/>
          </a:xfrm>
          <a:prstGeom prst="rect">
            <a:avLst/>
          </a:prstGeom>
          <a:ln>
            <a:solidFill>
              <a:schemeClr val="bg1"/>
            </a:solidFill>
          </a:ln>
        </p:spPr>
      </p:pic>
      <p:pic>
        <p:nvPicPr>
          <p:cNvPr id="79" name="Hình ảnh 78">
            <a:extLst>
              <a:ext uri="{FF2B5EF4-FFF2-40B4-BE49-F238E27FC236}">
                <a16:creationId xmlns:a16="http://schemas.microsoft.com/office/drawing/2014/main" id="{EC61E8EB-B5BC-4A1D-A49C-BCB36F4E4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56" y="2335986"/>
            <a:ext cx="1013245" cy="1355394"/>
          </a:xfrm>
          <a:prstGeom prst="rect">
            <a:avLst/>
          </a:prstGeom>
          <a:ln>
            <a:solidFill>
              <a:schemeClr val="bg1"/>
            </a:solidFill>
          </a:ln>
        </p:spPr>
      </p:pic>
      <p:pic>
        <p:nvPicPr>
          <p:cNvPr id="80" name="Hình ảnh 79">
            <a:extLst>
              <a:ext uri="{FF2B5EF4-FFF2-40B4-BE49-F238E27FC236}">
                <a16:creationId xmlns:a16="http://schemas.microsoft.com/office/drawing/2014/main" id="{93364208-C3BD-402F-A9AF-23DFF92B5481}"/>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31012" y="2322002"/>
            <a:ext cx="1007144" cy="1355394"/>
          </a:xfrm>
          <a:prstGeom prst="rect">
            <a:avLst/>
          </a:prstGeom>
          <a:ln>
            <a:solidFill>
              <a:schemeClr val="bg1"/>
            </a:solidFill>
          </a:ln>
        </p:spPr>
      </p:pic>
      <p:pic>
        <p:nvPicPr>
          <p:cNvPr id="81" name="Hình ảnh 80">
            <a:extLst>
              <a:ext uri="{FF2B5EF4-FFF2-40B4-BE49-F238E27FC236}">
                <a16:creationId xmlns:a16="http://schemas.microsoft.com/office/drawing/2014/main" id="{866ED712-3EB7-46F0-8736-C20F791A49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216" y="5041439"/>
            <a:ext cx="1053032" cy="1352861"/>
          </a:xfrm>
          <a:prstGeom prst="rect">
            <a:avLst/>
          </a:prstGeom>
          <a:ln>
            <a:solidFill>
              <a:schemeClr val="bg1"/>
            </a:solidFill>
          </a:ln>
        </p:spPr>
      </p:pic>
      <p:pic>
        <p:nvPicPr>
          <p:cNvPr id="82" name="Hình ảnh 81">
            <a:extLst>
              <a:ext uri="{FF2B5EF4-FFF2-40B4-BE49-F238E27FC236}">
                <a16:creationId xmlns:a16="http://schemas.microsoft.com/office/drawing/2014/main" id="{EF8CE01E-F3F0-40A4-B0E0-B8C7B9EB348A}"/>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6408" y="3689981"/>
            <a:ext cx="1013245" cy="1352861"/>
          </a:xfrm>
          <a:prstGeom prst="rect">
            <a:avLst/>
          </a:prstGeom>
          <a:ln>
            <a:solidFill>
              <a:schemeClr val="bg1"/>
            </a:solidFill>
          </a:ln>
        </p:spPr>
      </p:pic>
      <p:pic>
        <p:nvPicPr>
          <p:cNvPr id="84" name="Hình ảnh 83">
            <a:extLst>
              <a:ext uri="{FF2B5EF4-FFF2-40B4-BE49-F238E27FC236}">
                <a16:creationId xmlns:a16="http://schemas.microsoft.com/office/drawing/2014/main" id="{4194A9C1-4E2B-4FDC-A4B5-F39E207F88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7060" y="3689981"/>
            <a:ext cx="1015897" cy="1352861"/>
          </a:xfrm>
          <a:prstGeom prst="rect">
            <a:avLst/>
          </a:prstGeom>
          <a:ln>
            <a:solidFill>
              <a:schemeClr val="bg1"/>
            </a:solidFill>
          </a:ln>
        </p:spPr>
      </p:pic>
      <p:pic>
        <p:nvPicPr>
          <p:cNvPr id="85" name="Hình ảnh 84">
            <a:extLst>
              <a:ext uri="{FF2B5EF4-FFF2-40B4-BE49-F238E27FC236}">
                <a16:creationId xmlns:a16="http://schemas.microsoft.com/office/drawing/2014/main" id="{34E8AA5C-943B-4C06-834F-47DAB009218B}"/>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756" y="3689981"/>
            <a:ext cx="1015897" cy="1352861"/>
          </a:xfrm>
          <a:prstGeom prst="rect">
            <a:avLst/>
          </a:prstGeom>
          <a:ln>
            <a:solidFill>
              <a:schemeClr val="bg1"/>
            </a:solidFill>
          </a:ln>
        </p:spPr>
      </p:pic>
      <p:pic>
        <p:nvPicPr>
          <p:cNvPr id="86" name="Hình ảnh 85">
            <a:extLst>
              <a:ext uri="{FF2B5EF4-FFF2-40B4-BE49-F238E27FC236}">
                <a16:creationId xmlns:a16="http://schemas.microsoft.com/office/drawing/2014/main" id="{67F88374-9049-4CE7-B739-7B8ADBAAB8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9364" y="3689977"/>
            <a:ext cx="1013245" cy="1355394"/>
          </a:xfrm>
          <a:prstGeom prst="rect">
            <a:avLst/>
          </a:prstGeom>
          <a:ln>
            <a:solidFill>
              <a:schemeClr val="bg1"/>
            </a:solidFill>
          </a:ln>
        </p:spPr>
      </p:pic>
      <p:pic>
        <p:nvPicPr>
          <p:cNvPr id="87" name="Hình ảnh 86">
            <a:extLst>
              <a:ext uri="{FF2B5EF4-FFF2-40B4-BE49-F238E27FC236}">
                <a16:creationId xmlns:a16="http://schemas.microsoft.com/office/drawing/2014/main" id="{5D1B009C-45E6-417A-B02A-95189BC05B9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1861" y="5041439"/>
            <a:ext cx="1013245" cy="1352861"/>
          </a:xfrm>
          <a:prstGeom prst="rect">
            <a:avLst/>
          </a:prstGeom>
          <a:ln>
            <a:solidFill>
              <a:schemeClr val="bg1"/>
            </a:solidFill>
          </a:ln>
        </p:spPr>
      </p:pic>
      <p:pic>
        <p:nvPicPr>
          <p:cNvPr id="88" name="Hình ảnh 87">
            <a:extLst>
              <a:ext uri="{FF2B5EF4-FFF2-40B4-BE49-F238E27FC236}">
                <a16:creationId xmlns:a16="http://schemas.microsoft.com/office/drawing/2014/main" id="{1F5BA8AB-4FEE-4DFF-BCC5-43333D86F016}"/>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6314" y="5041435"/>
            <a:ext cx="1013245" cy="1355394"/>
          </a:xfrm>
          <a:prstGeom prst="rect">
            <a:avLst/>
          </a:prstGeom>
          <a:ln>
            <a:solidFill>
              <a:schemeClr val="bg1"/>
            </a:solidFill>
          </a:ln>
        </p:spPr>
      </p:pic>
      <p:pic>
        <p:nvPicPr>
          <p:cNvPr id="90" name="Hình ảnh 89">
            <a:extLst>
              <a:ext uri="{FF2B5EF4-FFF2-40B4-BE49-F238E27FC236}">
                <a16:creationId xmlns:a16="http://schemas.microsoft.com/office/drawing/2014/main" id="{464EDED2-2A45-4A3F-B6C7-F64B6FAFFB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9460" y="5032145"/>
            <a:ext cx="1015897" cy="1352861"/>
          </a:xfrm>
          <a:prstGeom prst="rect">
            <a:avLst/>
          </a:prstGeom>
          <a:ln>
            <a:solidFill>
              <a:schemeClr val="bg1"/>
            </a:solidFill>
          </a:ln>
        </p:spPr>
      </p:pic>
      <p:pic>
        <p:nvPicPr>
          <p:cNvPr id="91" name="Hình ảnh 90">
            <a:extLst>
              <a:ext uri="{FF2B5EF4-FFF2-40B4-BE49-F238E27FC236}">
                <a16:creationId xmlns:a16="http://schemas.microsoft.com/office/drawing/2014/main" id="{E699FD1B-4996-447E-9010-FE3DF80E13E8}"/>
              </a:ext>
            </a:extLst>
          </p:cNvPr>
          <p:cNvPicPr>
            <a:picLocks noChangeAspect="1"/>
          </p:cNvPicPr>
          <p:nvPr/>
        </p:nvPicPr>
        <p:blipFill>
          <a:blip r:embed="rId1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31016" y="5041435"/>
            <a:ext cx="1013245" cy="1355394"/>
          </a:xfrm>
          <a:prstGeom prst="rect">
            <a:avLst/>
          </a:prstGeom>
          <a:ln>
            <a:solidFill>
              <a:schemeClr val="bg1"/>
            </a:solidFill>
          </a:ln>
        </p:spPr>
      </p:pic>
      <p:pic>
        <p:nvPicPr>
          <p:cNvPr id="92" name="Hình ảnh 91">
            <a:extLst>
              <a:ext uri="{FF2B5EF4-FFF2-40B4-BE49-F238E27FC236}">
                <a16:creationId xmlns:a16="http://schemas.microsoft.com/office/drawing/2014/main" id="{90189E31-E62A-41B6-8E37-574E7D074B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66565" y="5041435"/>
            <a:ext cx="1013245" cy="1355394"/>
          </a:xfrm>
          <a:prstGeom prst="rect">
            <a:avLst/>
          </a:prstGeom>
          <a:ln>
            <a:solidFill>
              <a:schemeClr val="bg1"/>
            </a:solidFill>
          </a:ln>
        </p:spPr>
      </p:pic>
      <p:pic>
        <p:nvPicPr>
          <p:cNvPr id="93" name="Hình ảnh 92">
            <a:extLst>
              <a:ext uri="{FF2B5EF4-FFF2-40B4-BE49-F238E27FC236}">
                <a16:creationId xmlns:a16="http://schemas.microsoft.com/office/drawing/2014/main" id="{2E5F1F8D-8A34-4C9E-9F77-2446A02D636F}"/>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756" y="5041435"/>
            <a:ext cx="1015897" cy="1355394"/>
          </a:xfrm>
          <a:prstGeom prst="rect">
            <a:avLst/>
          </a:prstGeom>
          <a:ln>
            <a:solidFill>
              <a:schemeClr val="bg1"/>
            </a:solidFill>
          </a:ln>
        </p:spPr>
      </p:pic>
      <p:pic>
        <p:nvPicPr>
          <p:cNvPr id="94" name="Hình ảnh 93">
            <a:extLst>
              <a:ext uri="{FF2B5EF4-FFF2-40B4-BE49-F238E27FC236}">
                <a16:creationId xmlns:a16="http://schemas.microsoft.com/office/drawing/2014/main" id="{183B118A-F66D-4BD8-AD47-DEEA930DADB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90364" y="3689981"/>
            <a:ext cx="1013245" cy="1352861"/>
          </a:xfrm>
          <a:prstGeom prst="rect">
            <a:avLst/>
          </a:prstGeom>
          <a:ln>
            <a:solidFill>
              <a:schemeClr val="bg1"/>
            </a:solidFill>
          </a:ln>
        </p:spPr>
      </p:pic>
      <p:pic>
        <p:nvPicPr>
          <p:cNvPr id="95" name="Hình ảnh 94">
            <a:extLst>
              <a:ext uri="{FF2B5EF4-FFF2-40B4-BE49-F238E27FC236}">
                <a16:creationId xmlns:a16="http://schemas.microsoft.com/office/drawing/2014/main" id="{61F5B535-3B40-4489-9C33-94B0A57977C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18712" y="3689977"/>
            <a:ext cx="1015897" cy="1355394"/>
          </a:xfrm>
          <a:prstGeom prst="rect">
            <a:avLst/>
          </a:prstGeom>
          <a:ln>
            <a:solidFill>
              <a:schemeClr val="bg1"/>
            </a:solidFill>
          </a:ln>
        </p:spPr>
      </p:pic>
      <p:pic>
        <p:nvPicPr>
          <p:cNvPr id="97" name="Hình ảnh 96">
            <a:extLst>
              <a:ext uri="{FF2B5EF4-FFF2-40B4-BE49-F238E27FC236}">
                <a16:creationId xmlns:a16="http://schemas.microsoft.com/office/drawing/2014/main" id="{E946B41E-5ADC-403B-B686-C5E9FA9B1BF6}"/>
              </a:ext>
            </a:extLst>
          </p:cNvPr>
          <p:cNvPicPr/>
          <p:nvPr/>
        </p:nvPicPr>
        <p:blipFill>
          <a:blip r:embed="rId19"/>
          <a:stretch>
            <a:fillRect/>
          </a:stretch>
        </p:blipFill>
        <p:spPr>
          <a:xfrm>
            <a:off x="2080495" y="1785111"/>
            <a:ext cx="4837934" cy="1799382"/>
          </a:xfrm>
          <a:prstGeom prst="rect">
            <a:avLst/>
          </a:prstGeom>
        </p:spPr>
      </p:pic>
      <p:grpSp>
        <p:nvGrpSpPr>
          <p:cNvPr id="24" name="Nhóm 23">
            <a:extLst>
              <a:ext uri="{FF2B5EF4-FFF2-40B4-BE49-F238E27FC236}">
                <a16:creationId xmlns:a16="http://schemas.microsoft.com/office/drawing/2014/main" id="{2449DC53-2600-4BE3-A744-6873A4AA21FF}"/>
              </a:ext>
            </a:extLst>
          </p:cNvPr>
          <p:cNvGrpSpPr/>
          <p:nvPr/>
        </p:nvGrpSpPr>
        <p:grpSpPr>
          <a:xfrm>
            <a:off x="3430767" y="5041435"/>
            <a:ext cx="1013245" cy="1355394"/>
            <a:chOff x="3430767" y="5041435"/>
            <a:chExt cx="1013245" cy="1355394"/>
          </a:xfrm>
        </p:grpSpPr>
        <p:pic>
          <p:nvPicPr>
            <p:cNvPr id="25" name="Hình ảnh 24">
              <a:extLst>
                <a:ext uri="{FF2B5EF4-FFF2-40B4-BE49-F238E27FC236}">
                  <a16:creationId xmlns:a16="http://schemas.microsoft.com/office/drawing/2014/main" id="{E2EC33BE-DCC4-4A77-9DE8-9CCA927C6FC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430767" y="5041435"/>
              <a:ext cx="1013245" cy="1355394"/>
            </a:xfrm>
            <a:prstGeom prst="rect">
              <a:avLst/>
            </a:prstGeom>
            <a:ln>
              <a:solidFill>
                <a:schemeClr val="bg1"/>
              </a:solidFill>
            </a:ln>
          </p:spPr>
        </p:pic>
        <p:sp>
          <p:nvSpPr>
            <p:cNvPr id="26" name="Hộp Văn bản 25">
              <a:extLst>
                <a:ext uri="{FF2B5EF4-FFF2-40B4-BE49-F238E27FC236}">
                  <a16:creationId xmlns:a16="http://schemas.microsoft.com/office/drawing/2014/main" id="{0C890B8A-4631-4623-8475-8FC5F5447686}"/>
                </a:ext>
              </a:extLst>
            </p:cNvPr>
            <p:cNvSpPr txBox="1"/>
            <p:nvPr/>
          </p:nvSpPr>
          <p:spPr>
            <a:xfrm>
              <a:off x="3748633" y="5824971"/>
              <a:ext cx="422275" cy="276999"/>
            </a:xfrm>
            <a:prstGeom prst="rect">
              <a:avLst/>
            </a:prstGeom>
            <a:solidFill>
              <a:srgbClr val="FFFFFF"/>
            </a:solidFill>
          </p:spPr>
          <p:txBody>
            <a:bodyPr wrap="square">
              <a:spAutoFit/>
            </a:bodyPr>
            <a:lstStyle/>
            <a:p>
              <a:r>
                <a:rPr lang="en-US" sz="1200"/>
                <a:t>28</a:t>
              </a:r>
            </a:p>
          </p:txBody>
        </p:sp>
      </p:grpSp>
      <p:grpSp>
        <p:nvGrpSpPr>
          <p:cNvPr id="3" name="Nhóm 2">
            <a:extLst>
              <a:ext uri="{FF2B5EF4-FFF2-40B4-BE49-F238E27FC236}">
                <a16:creationId xmlns:a16="http://schemas.microsoft.com/office/drawing/2014/main" id="{7483AF7B-B735-4D48-837E-A62502DE098B}"/>
              </a:ext>
            </a:extLst>
          </p:cNvPr>
          <p:cNvGrpSpPr/>
          <p:nvPr/>
        </p:nvGrpSpPr>
        <p:grpSpPr>
          <a:xfrm>
            <a:off x="2375408" y="3689977"/>
            <a:ext cx="1015897" cy="1355394"/>
            <a:chOff x="2375408" y="3689977"/>
            <a:chExt cx="1015897" cy="1355394"/>
          </a:xfrm>
        </p:grpSpPr>
        <p:pic>
          <p:nvPicPr>
            <p:cNvPr id="83" name="Hình ảnh 82">
              <a:extLst>
                <a:ext uri="{FF2B5EF4-FFF2-40B4-BE49-F238E27FC236}">
                  <a16:creationId xmlns:a16="http://schemas.microsoft.com/office/drawing/2014/main" id="{78C17AFC-D5B4-4D33-8BF0-A79EC4FE85A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75408" y="3689977"/>
              <a:ext cx="1015897" cy="1355394"/>
            </a:xfrm>
            <a:prstGeom prst="rect">
              <a:avLst/>
            </a:prstGeom>
            <a:ln>
              <a:solidFill>
                <a:schemeClr val="bg1"/>
              </a:solidFill>
            </a:ln>
          </p:spPr>
        </p:pic>
        <p:sp>
          <p:nvSpPr>
            <p:cNvPr id="27" name="Hộp Văn bản 26">
              <a:extLst>
                <a:ext uri="{FF2B5EF4-FFF2-40B4-BE49-F238E27FC236}">
                  <a16:creationId xmlns:a16="http://schemas.microsoft.com/office/drawing/2014/main" id="{EE80191B-8F40-478B-9571-3469D6539269}"/>
                </a:ext>
              </a:extLst>
            </p:cNvPr>
            <p:cNvSpPr txBox="1"/>
            <p:nvPr/>
          </p:nvSpPr>
          <p:spPr>
            <a:xfrm>
              <a:off x="2672218" y="4460194"/>
              <a:ext cx="422275" cy="276999"/>
            </a:xfrm>
            <a:prstGeom prst="rect">
              <a:avLst/>
            </a:prstGeom>
            <a:solidFill>
              <a:srgbClr val="FFFFFF"/>
            </a:solidFill>
          </p:spPr>
          <p:txBody>
            <a:bodyPr wrap="square">
              <a:spAutoFit/>
            </a:bodyPr>
            <a:lstStyle/>
            <a:p>
              <a:pPr algn="ctr"/>
              <a:r>
                <a:rPr lang="en-US" sz="1200"/>
                <a:t>11</a:t>
              </a:r>
            </a:p>
          </p:txBody>
        </p:sp>
      </p:grpSp>
    </p:spTree>
    <p:extLst>
      <p:ext uri="{BB962C8B-B14F-4D97-AF65-F5344CB8AC3E}">
        <p14:creationId xmlns:p14="http://schemas.microsoft.com/office/powerpoint/2010/main" val="12729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arn(inVertical)">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barn(inVertical)">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barn(inVertical)">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barn(inVertical)">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barn(inVertical)">
                                      <p:cBhvr>
                                        <p:cTn id="37" dur="5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barn(inVertical)">
                                      <p:cBhvr>
                                        <p:cTn id="42" dur="500"/>
                                        <p:tgtEl>
                                          <p:spTgt spid="9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barn(inVertical)">
                                      <p:cBhvr>
                                        <p:cTn id="47" dur="500"/>
                                        <p:tgtEl>
                                          <p:spTgt spid="8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barn(inVertical)">
                                      <p:cBhvr>
                                        <p:cTn id="52" dur="500"/>
                                        <p:tgtEl>
                                          <p:spTgt spid="7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barn(inVertical)">
                                      <p:cBhvr>
                                        <p:cTn id="57" dur="500"/>
                                        <p:tgtEl>
                                          <p:spTgt spid="9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barn(inVertical)">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barn(inVertical)">
                                      <p:cBhvr>
                                        <p:cTn id="67" dur="500"/>
                                        <p:tgtEl>
                                          <p:spTgt spid="8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barn(inVertical)">
                                      <p:cBhvr>
                                        <p:cTn id="77" dur="500"/>
                                        <p:tgtEl>
                                          <p:spTgt spid="8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90"/>
                                        </p:tgtEl>
                                        <p:attrNameLst>
                                          <p:attrName>style.visibility</p:attrName>
                                        </p:attrNameLst>
                                      </p:cBhvr>
                                      <p:to>
                                        <p:strVal val="visible"/>
                                      </p:to>
                                    </p:set>
                                    <p:animEffect transition="in" filter="barn(inVertical)">
                                      <p:cBhvr>
                                        <p:cTn id="82" dur="500"/>
                                        <p:tgtEl>
                                          <p:spTgt spid="9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barn(inVertical)">
                                      <p:cBhvr>
                                        <p:cTn id="87" dur="500"/>
                                        <p:tgtEl>
                                          <p:spTgt spid="92"/>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barn(inVertical)">
                                      <p:cBhvr>
                                        <p:cTn id="9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ảng 14">
            <a:extLst>
              <a:ext uri="{FF2B5EF4-FFF2-40B4-BE49-F238E27FC236}">
                <a16:creationId xmlns:a16="http://schemas.microsoft.com/office/drawing/2014/main" id="{FC4A9C58-E7A3-4250-A624-567D5A97C047}"/>
              </a:ext>
            </a:extLst>
          </p:cNvPr>
          <p:cNvGraphicFramePr>
            <a:graphicFrameLocks noGrp="1"/>
          </p:cNvGraphicFramePr>
          <p:nvPr>
            <p:extLst>
              <p:ext uri="{D42A27DB-BD31-4B8C-83A1-F6EECF244321}">
                <p14:modId xmlns:p14="http://schemas.microsoft.com/office/powerpoint/2010/main" val="2122607315"/>
              </p:ext>
            </p:extLst>
          </p:nvPr>
        </p:nvGraphicFramePr>
        <p:xfrm>
          <a:off x="234752" y="2381014"/>
          <a:ext cx="8529416" cy="4064127"/>
        </p:xfrm>
        <a:graphic>
          <a:graphicData uri="http://schemas.openxmlformats.org/drawingml/2006/table">
            <a:tbl>
              <a:tblPr firstRow="1" bandRow="1">
                <a:tableStyleId>{5C22544A-7EE6-4342-B048-85BDC9FD1C3A}</a:tableStyleId>
              </a:tblPr>
              <a:tblGrid>
                <a:gridCol w="1066177">
                  <a:extLst>
                    <a:ext uri="{9D8B030D-6E8A-4147-A177-3AD203B41FA5}">
                      <a16:colId xmlns:a16="http://schemas.microsoft.com/office/drawing/2014/main" val="150940677"/>
                    </a:ext>
                  </a:extLst>
                </a:gridCol>
                <a:gridCol w="1066177">
                  <a:extLst>
                    <a:ext uri="{9D8B030D-6E8A-4147-A177-3AD203B41FA5}">
                      <a16:colId xmlns:a16="http://schemas.microsoft.com/office/drawing/2014/main" val="2806399394"/>
                    </a:ext>
                  </a:extLst>
                </a:gridCol>
                <a:gridCol w="1066177">
                  <a:extLst>
                    <a:ext uri="{9D8B030D-6E8A-4147-A177-3AD203B41FA5}">
                      <a16:colId xmlns:a16="http://schemas.microsoft.com/office/drawing/2014/main" val="1636107125"/>
                    </a:ext>
                  </a:extLst>
                </a:gridCol>
                <a:gridCol w="1066177">
                  <a:extLst>
                    <a:ext uri="{9D8B030D-6E8A-4147-A177-3AD203B41FA5}">
                      <a16:colId xmlns:a16="http://schemas.microsoft.com/office/drawing/2014/main" val="4253721899"/>
                    </a:ext>
                  </a:extLst>
                </a:gridCol>
                <a:gridCol w="1066177">
                  <a:extLst>
                    <a:ext uri="{9D8B030D-6E8A-4147-A177-3AD203B41FA5}">
                      <a16:colId xmlns:a16="http://schemas.microsoft.com/office/drawing/2014/main" val="2907861042"/>
                    </a:ext>
                  </a:extLst>
                </a:gridCol>
                <a:gridCol w="1066177">
                  <a:extLst>
                    <a:ext uri="{9D8B030D-6E8A-4147-A177-3AD203B41FA5}">
                      <a16:colId xmlns:a16="http://schemas.microsoft.com/office/drawing/2014/main" val="676859095"/>
                    </a:ext>
                  </a:extLst>
                </a:gridCol>
                <a:gridCol w="1066177">
                  <a:extLst>
                    <a:ext uri="{9D8B030D-6E8A-4147-A177-3AD203B41FA5}">
                      <a16:colId xmlns:a16="http://schemas.microsoft.com/office/drawing/2014/main" val="1795634160"/>
                    </a:ext>
                  </a:extLst>
                </a:gridCol>
                <a:gridCol w="1066177">
                  <a:extLst>
                    <a:ext uri="{9D8B030D-6E8A-4147-A177-3AD203B41FA5}">
                      <a16:colId xmlns:a16="http://schemas.microsoft.com/office/drawing/2014/main" val="2611043195"/>
                    </a:ext>
                  </a:extLst>
                </a:gridCol>
              </a:tblGrid>
              <a:tr h="13547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455500"/>
                  </a:ext>
                </a:extLst>
              </a:tr>
              <a:tr h="13547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993003"/>
                  </a:ext>
                </a:extLst>
              </a:tr>
              <a:tr h="13547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763228"/>
                  </a:ext>
                </a:extLst>
              </a:tr>
            </a:tbl>
          </a:graphicData>
        </a:graphic>
      </p:graphicFrame>
      <p:pic>
        <p:nvPicPr>
          <p:cNvPr id="78" name="Hình ảnh 77">
            <a:extLst>
              <a:ext uri="{FF2B5EF4-FFF2-40B4-BE49-F238E27FC236}">
                <a16:creationId xmlns:a16="http://schemas.microsoft.com/office/drawing/2014/main" id="{4D71543E-A2EF-46FC-87E0-5A289CAC5BA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28364" y="3689981"/>
            <a:ext cx="1015897" cy="1352861"/>
          </a:xfrm>
          <a:prstGeom prst="rect">
            <a:avLst/>
          </a:prstGeom>
          <a:ln>
            <a:solidFill>
              <a:schemeClr val="bg1"/>
            </a:solidFill>
          </a:ln>
        </p:spPr>
      </p:pic>
      <p:pic>
        <p:nvPicPr>
          <p:cNvPr id="79" name="Hình ảnh 78">
            <a:extLst>
              <a:ext uri="{FF2B5EF4-FFF2-40B4-BE49-F238E27FC236}">
                <a16:creationId xmlns:a16="http://schemas.microsoft.com/office/drawing/2014/main" id="{EC61E8EB-B5BC-4A1D-A49C-BCB36F4E4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56" y="2335986"/>
            <a:ext cx="1013245" cy="1355394"/>
          </a:xfrm>
          <a:prstGeom prst="rect">
            <a:avLst/>
          </a:prstGeom>
          <a:ln>
            <a:solidFill>
              <a:schemeClr val="bg1"/>
            </a:solidFill>
          </a:ln>
        </p:spPr>
      </p:pic>
      <p:pic>
        <p:nvPicPr>
          <p:cNvPr id="80" name="Hình ảnh 79">
            <a:extLst>
              <a:ext uri="{FF2B5EF4-FFF2-40B4-BE49-F238E27FC236}">
                <a16:creationId xmlns:a16="http://schemas.microsoft.com/office/drawing/2014/main" id="{93364208-C3BD-402F-A9AF-23DFF92B5481}"/>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31012" y="2322002"/>
            <a:ext cx="1007144" cy="1355394"/>
          </a:xfrm>
          <a:prstGeom prst="rect">
            <a:avLst/>
          </a:prstGeom>
          <a:ln>
            <a:solidFill>
              <a:schemeClr val="bg1"/>
            </a:solidFill>
          </a:ln>
        </p:spPr>
      </p:pic>
      <p:pic>
        <p:nvPicPr>
          <p:cNvPr id="81" name="Hình ảnh 80">
            <a:extLst>
              <a:ext uri="{FF2B5EF4-FFF2-40B4-BE49-F238E27FC236}">
                <a16:creationId xmlns:a16="http://schemas.microsoft.com/office/drawing/2014/main" id="{866ED712-3EB7-46F0-8736-C20F791A49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216" y="5041439"/>
            <a:ext cx="1053032" cy="1352861"/>
          </a:xfrm>
          <a:prstGeom prst="rect">
            <a:avLst/>
          </a:prstGeom>
          <a:ln>
            <a:solidFill>
              <a:schemeClr val="bg1"/>
            </a:solidFill>
          </a:ln>
        </p:spPr>
      </p:pic>
      <p:pic>
        <p:nvPicPr>
          <p:cNvPr id="82" name="Hình ảnh 81">
            <a:extLst>
              <a:ext uri="{FF2B5EF4-FFF2-40B4-BE49-F238E27FC236}">
                <a16:creationId xmlns:a16="http://schemas.microsoft.com/office/drawing/2014/main" id="{EF8CE01E-F3F0-40A4-B0E0-B8C7B9EB348A}"/>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6408" y="3689981"/>
            <a:ext cx="1013245" cy="1352861"/>
          </a:xfrm>
          <a:prstGeom prst="rect">
            <a:avLst/>
          </a:prstGeom>
          <a:ln>
            <a:solidFill>
              <a:schemeClr val="bg1"/>
            </a:solidFill>
          </a:ln>
        </p:spPr>
      </p:pic>
      <p:pic>
        <p:nvPicPr>
          <p:cNvPr id="84" name="Hình ảnh 83">
            <a:extLst>
              <a:ext uri="{FF2B5EF4-FFF2-40B4-BE49-F238E27FC236}">
                <a16:creationId xmlns:a16="http://schemas.microsoft.com/office/drawing/2014/main" id="{4194A9C1-4E2B-4FDC-A4B5-F39E207F88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7060" y="3689981"/>
            <a:ext cx="1015897" cy="1352861"/>
          </a:xfrm>
          <a:prstGeom prst="rect">
            <a:avLst/>
          </a:prstGeom>
          <a:ln>
            <a:solidFill>
              <a:schemeClr val="bg1"/>
            </a:solidFill>
          </a:ln>
        </p:spPr>
      </p:pic>
      <p:pic>
        <p:nvPicPr>
          <p:cNvPr id="85" name="Hình ảnh 84">
            <a:extLst>
              <a:ext uri="{FF2B5EF4-FFF2-40B4-BE49-F238E27FC236}">
                <a16:creationId xmlns:a16="http://schemas.microsoft.com/office/drawing/2014/main" id="{34E8AA5C-943B-4C06-834F-47DAB009218B}"/>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756" y="3689981"/>
            <a:ext cx="1015897" cy="1352861"/>
          </a:xfrm>
          <a:prstGeom prst="rect">
            <a:avLst/>
          </a:prstGeom>
          <a:ln>
            <a:solidFill>
              <a:schemeClr val="bg1"/>
            </a:solidFill>
          </a:ln>
        </p:spPr>
      </p:pic>
      <p:pic>
        <p:nvPicPr>
          <p:cNvPr id="86" name="Hình ảnh 85">
            <a:extLst>
              <a:ext uri="{FF2B5EF4-FFF2-40B4-BE49-F238E27FC236}">
                <a16:creationId xmlns:a16="http://schemas.microsoft.com/office/drawing/2014/main" id="{67F88374-9049-4CE7-B739-7B8ADBAAB8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9364" y="3689977"/>
            <a:ext cx="1013245" cy="1355394"/>
          </a:xfrm>
          <a:prstGeom prst="rect">
            <a:avLst/>
          </a:prstGeom>
          <a:ln>
            <a:solidFill>
              <a:schemeClr val="bg1"/>
            </a:solidFill>
          </a:ln>
        </p:spPr>
      </p:pic>
      <p:pic>
        <p:nvPicPr>
          <p:cNvPr id="87" name="Hình ảnh 86">
            <a:extLst>
              <a:ext uri="{FF2B5EF4-FFF2-40B4-BE49-F238E27FC236}">
                <a16:creationId xmlns:a16="http://schemas.microsoft.com/office/drawing/2014/main" id="{5D1B009C-45E6-417A-B02A-95189BC05B9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1861" y="5041439"/>
            <a:ext cx="1013245" cy="1352861"/>
          </a:xfrm>
          <a:prstGeom prst="rect">
            <a:avLst/>
          </a:prstGeom>
          <a:ln>
            <a:solidFill>
              <a:schemeClr val="bg1"/>
            </a:solidFill>
          </a:ln>
        </p:spPr>
      </p:pic>
      <p:pic>
        <p:nvPicPr>
          <p:cNvPr id="88" name="Hình ảnh 87">
            <a:extLst>
              <a:ext uri="{FF2B5EF4-FFF2-40B4-BE49-F238E27FC236}">
                <a16:creationId xmlns:a16="http://schemas.microsoft.com/office/drawing/2014/main" id="{1F5BA8AB-4FEE-4DFF-BCC5-43333D86F016}"/>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6314" y="5041435"/>
            <a:ext cx="1013245" cy="1355394"/>
          </a:xfrm>
          <a:prstGeom prst="rect">
            <a:avLst/>
          </a:prstGeom>
          <a:ln>
            <a:solidFill>
              <a:schemeClr val="bg1"/>
            </a:solidFill>
          </a:ln>
        </p:spPr>
      </p:pic>
      <p:pic>
        <p:nvPicPr>
          <p:cNvPr id="90" name="Hình ảnh 89">
            <a:extLst>
              <a:ext uri="{FF2B5EF4-FFF2-40B4-BE49-F238E27FC236}">
                <a16:creationId xmlns:a16="http://schemas.microsoft.com/office/drawing/2014/main" id="{464EDED2-2A45-4A3F-B6C7-F64B6FAFFB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9460" y="5032145"/>
            <a:ext cx="1015897" cy="1352861"/>
          </a:xfrm>
          <a:prstGeom prst="rect">
            <a:avLst/>
          </a:prstGeom>
          <a:ln>
            <a:solidFill>
              <a:schemeClr val="bg1"/>
            </a:solidFill>
          </a:ln>
        </p:spPr>
      </p:pic>
      <p:pic>
        <p:nvPicPr>
          <p:cNvPr id="91" name="Hình ảnh 90">
            <a:extLst>
              <a:ext uri="{FF2B5EF4-FFF2-40B4-BE49-F238E27FC236}">
                <a16:creationId xmlns:a16="http://schemas.microsoft.com/office/drawing/2014/main" id="{E699FD1B-4996-447E-9010-FE3DF80E13E8}"/>
              </a:ext>
            </a:extLst>
          </p:cNvPr>
          <p:cNvPicPr>
            <a:picLocks noChangeAspect="1"/>
          </p:cNvPicPr>
          <p:nvPr/>
        </p:nvPicPr>
        <p:blipFill>
          <a:blip r:embed="rId1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31016" y="5041435"/>
            <a:ext cx="1013245" cy="1355394"/>
          </a:xfrm>
          <a:prstGeom prst="rect">
            <a:avLst/>
          </a:prstGeom>
          <a:ln>
            <a:solidFill>
              <a:schemeClr val="bg1"/>
            </a:solidFill>
          </a:ln>
        </p:spPr>
      </p:pic>
      <p:pic>
        <p:nvPicPr>
          <p:cNvPr id="92" name="Hình ảnh 91">
            <a:extLst>
              <a:ext uri="{FF2B5EF4-FFF2-40B4-BE49-F238E27FC236}">
                <a16:creationId xmlns:a16="http://schemas.microsoft.com/office/drawing/2014/main" id="{90189E31-E62A-41B6-8E37-574E7D074B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66565" y="5041435"/>
            <a:ext cx="1013245" cy="1355394"/>
          </a:xfrm>
          <a:prstGeom prst="rect">
            <a:avLst/>
          </a:prstGeom>
          <a:ln>
            <a:solidFill>
              <a:schemeClr val="bg1"/>
            </a:solidFill>
          </a:ln>
        </p:spPr>
      </p:pic>
      <p:pic>
        <p:nvPicPr>
          <p:cNvPr id="93" name="Hình ảnh 92">
            <a:extLst>
              <a:ext uri="{FF2B5EF4-FFF2-40B4-BE49-F238E27FC236}">
                <a16:creationId xmlns:a16="http://schemas.microsoft.com/office/drawing/2014/main" id="{2E5F1F8D-8A34-4C9E-9F77-2446A02D636F}"/>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756" y="5041435"/>
            <a:ext cx="1015897" cy="1355394"/>
          </a:xfrm>
          <a:prstGeom prst="rect">
            <a:avLst/>
          </a:prstGeom>
          <a:ln>
            <a:solidFill>
              <a:schemeClr val="bg1"/>
            </a:solidFill>
          </a:ln>
        </p:spPr>
      </p:pic>
      <p:pic>
        <p:nvPicPr>
          <p:cNvPr id="94" name="Hình ảnh 93">
            <a:extLst>
              <a:ext uri="{FF2B5EF4-FFF2-40B4-BE49-F238E27FC236}">
                <a16:creationId xmlns:a16="http://schemas.microsoft.com/office/drawing/2014/main" id="{183B118A-F66D-4BD8-AD47-DEEA930DADB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90364" y="3689981"/>
            <a:ext cx="1013245" cy="1352861"/>
          </a:xfrm>
          <a:prstGeom prst="rect">
            <a:avLst/>
          </a:prstGeom>
          <a:ln>
            <a:solidFill>
              <a:schemeClr val="bg1"/>
            </a:solidFill>
          </a:ln>
        </p:spPr>
      </p:pic>
      <p:pic>
        <p:nvPicPr>
          <p:cNvPr id="95" name="Hình ảnh 94">
            <a:extLst>
              <a:ext uri="{FF2B5EF4-FFF2-40B4-BE49-F238E27FC236}">
                <a16:creationId xmlns:a16="http://schemas.microsoft.com/office/drawing/2014/main" id="{61F5B535-3B40-4489-9C33-94B0A57977C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18712" y="3689977"/>
            <a:ext cx="1015897" cy="1355394"/>
          </a:xfrm>
          <a:prstGeom prst="rect">
            <a:avLst/>
          </a:prstGeom>
          <a:ln>
            <a:solidFill>
              <a:schemeClr val="bg1"/>
            </a:solidFill>
          </a:ln>
        </p:spPr>
      </p:pic>
      <p:pic>
        <p:nvPicPr>
          <p:cNvPr id="97" name="Hình ảnh 96">
            <a:extLst>
              <a:ext uri="{FF2B5EF4-FFF2-40B4-BE49-F238E27FC236}">
                <a16:creationId xmlns:a16="http://schemas.microsoft.com/office/drawing/2014/main" id="{E946B41E-5ADC-403B-B686-C5E9FA9B1BF6}"/>
              </a:ext>
            </a:extLst>
          </p:cNvPr>
          <p:cNvPicPr/>
          <p:nvPr/>
        </p:nvPicPr>
        <p:blipFill>
          <a:blip r:embed="rId19"/>
          <a:stretch>
            <a:fillRect/>
          </a:stretch>
        </p:blipFill>
        <p:spPr>
          <a:xfrm>
            <a:off x="2080495" y="1785111"/>
            <a:ext cx="4837934" cy="1799382"/>
          </a:xfrm>
          <a:prstGeom prst="rect">
            <a:avLst/>
          </a:prstGeom>
        </p:spPr>
      </p:pic>
      <p:sp>
        <p:nvSpPr>
          <p:cNvPr id="24" name="Hộp Văn bản 23">
            <a:extLst>
              <a:ext uri="{FF2B5EF4-FFF2-40B4-BE49-F238E27FC236}">
                <a16:creationId xmlns:a16="http://schemas.microsoft.com/office/drawing/2014/main" id="{9B1CBA3E-90BA-4AF5-95A2-87AD5C9BA004}"/>
              </a:ext>
            </a:extLst>
          </p:cNvPr>
          <p:cNvSpPr txBox="1"/>
          <p:nvPr/>
        </p:nvSpPr>
        <p:spPr>
          <a:xfrm>
            <a:off x="1453688" y="82579"/>
            <a:ext cx="7531760"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500" b="1" i="1">
                <a:solidFill>
                  <a:srgbClr val="FF0000"/>
                </a:solidFill>
              </a:rPr>
              <a:t>Em có nhận xét gì về đặc điểm của bảng sau khi sắp xếp về sự thay đổi số e lớp ngoài cùng từ trái qua phải và số e lớp ngoài cùng từ trên xuống dưới?</a:t>
            </a:r>
          </a:p>
        </p:txBody>
      </p:sp>
      <p:pic>
        <p:nvPicPr>
          <p:cNvPr id="26" name="Picture 5" descr="Screen Clipping">
            <a:extLst>
              <a:ext uri="{FF2B5EF4-FFF2-40B4-BE49-F238E27FC236}">
                <a16:creationId xmlns:a16="http://schemas.microsoft.com/office/drawing/2014/main" id="{BA4062AF-1DE1-42C0-9837-E5EC483D4BAA}"/>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7154" y="85727"/>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Nhóm 2">
            <a:extLst>
              <a:ext uri="{FF2B5EF4-FFF2-40B4-BE49-F238E27FC236}">
                <a16:creationId xmlns:a16="http://schemas.microsoft.com/office/drawing/2014/main" id="{E37E6486-E640-4115-90A5-3829DBD615CE}"/>
              </a:ext>
            </a:extLst>
          </p:cNvPr>
          <p:cNvGrpSpPr/>
          <p:nvPr/>
        </p:nvGrpSpPr>
        <p:grpSpPr>
          <a:xfrm>
            <a:off x="3430767" y="5041435"/>
            <a:ext cx="1013245" cy="1355394"/>
            <a:chOff x="3430767" y="5041435"/>
            <a:chExt cx="1013245" cy="1355394"/>
          </a:xfrm>
        </p:grpSpPr>
        <p:pic>
          <p:nvPicPr>
            <p:cNvPr id="89" name="Hình ảnh 88">
              <a:extLst>
                <a:ext uri="{FF2B5EF4-FFF2-40B4-BE49-F238E27FC236}">
                  <a16:creationId xmlns:a16="http://schemas.microsoft.com/office/drawing/2014/main" id="{2AE6416F-7562-4242-B0AB-3E02C7AF701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30767" y="5041435"/>
              <a:ext cx="1013245" cy="1355394"/>
            </a:xfrm>
            <a:prstGeom prst="rect">
              <a:avLst/>
            </a:prstGeom>
            <a:ln>
              <a:solidFill>
                <a:schemeClr val="bg1"/>
              </a:solidFill>
            </a:ln>
          </p:spPr>
        </p:pic>
        <p:sp>
          <p:nvSpPr>
            <p:cNvPr id="25" name="Hộp Văn bản 24">
              <a:extLst>
                <a:ext uri="{FF2B5EF4-FFF2-40B4-BE49-F238E27FC236}">
                  <a16:creationId xmlns:a16="http://schemas.microsoft.com/office/drawing/2014/main" id="{6EDC11D0-01F3-4226-9625-172DCDD7C7BE}"/>
                </a:ext>
              </a:extLst>
            </p:cNvPr>
            <p:cNvSpPr txBox="1"/>
            <p:nvPr/>
          </p:nvSpPr>
          <p:spPr>
            <a:xfrm>
              <a:off x="3748633" y="5824971"/>
              <a:ext cx="422275" cy="276999"/>
            </a:xfrm>
            <a:prstGeom prst="rect">
              <a:avLst/>
            </a:prstGeom>
            <a:solidFill>
              <a:srgbClr val="FFFFFF"/>
            </a:solidFill>
          </p:spPr>
          <p:txBody>
            <a:bodyPr wrap="square">
              <a:spAutoFit/>
            </a:bodyPr>
            <a:lstStyle/>
            <a:p>
              <a:r>
                <a:rPr lang="en-US" sz="1200"/>
                <a:t>28</a:t>
              </a:r>
            </a:p>
          </p:txBody>
        </p:sp>
      </p:grpSp>
      <p:grpSp>
        <p:nvGrpSpPr>
          <p:cNvPr id="27" name="Nhóm 26">
            <a:extLst>
              <a:ext uri="{FF2B5EF4-FFF2-40B4-BE49-F238E27FC236}">
                <a16:creationId xmlns:a16="http://schemas.microsoft.com/office/drawing/2014/main" id="{3CCB2A68-F1D7-4696-A9AB-0596B68B6D14}"/>
              </a:ext>
            </a:extLst>
          </p:cNvPr>
          <p:cNvGrpSpPr/>
          <p:nvPr/>
        </p:nvGrpSpPr>
        <p:grpSpPr>
          <a:xfrm>
            <a:off x="2375408" y="3689977"/>
            <a:ext cx="1015897" cy="1355394"/>
            <a:chOff x="2375408" y="3689977"/>
            <a:chExt cx="1015897" cy="1355394"/>
          </a:xfrm>
        </p:grpSpPr>
        <p:pic>
          <p:nvPicPr>
            <p:cNvPr id="28" name="Hình ảnh 27">
              <a:extLst>
                <a:ext uri="{FF2B5EF4-FFF2-40B4-BE49-F238E27FC236}">
                  <a16:creationId xmlns:a16="http://schemas.microsoft.com/office/drawing/2014/main" id="{450DD62F-5EB5-4467-9DD2-DD463FA8772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75408" y="3689977"/>
              <a:ext cx="1015897" cy="1355394"/>
            </a:xfrm>
            <a:prstGeom prst="rect">
              <a:avLst/>
            </a:prstGeom>
            <a:ln>
              <a:solidFill>
                <a:schemeClr val="bg1"/>
              </a:solidFill>
            </a:ln>
          </p:spPr>
        </p:pic>
        <p:sp>
          <p:nvSpPr>
            <p:cNvPr id="29" name="Hộp Văn bản 28">
              <a:extLst>
                <a:ext uri="{FF2B5EF4-FFF2-40B4-BE49-F238E27FC236}">
                  <a16:creationId xmlns:a16="http://schemas.microsoft.com/office/drawing/2014/main" id="{71BA4813-86E2-4166-9E6C-C5685E65D6DA}"/>
                </a:ext>
              </a:extLst>
            </p:cNvPr>
            <p:cNvSpPr txBox="1"/>
            <p:nvPr/>
          </p:nvSpPr>
          <p:spPr>
            <a:xfrm>
              <a:off x="2672218" y="4460194"/>
              <a:ext cx="422275" cy="276999"/>
            </a:xfrm>
            <a:prstGeom prst="rect">
              <a:avLst/>
            </a:prstGeom>
            <a:solidFill>
              <a:srgbClr val="FFFFFF"/>
            </a:solidFill>
          </p:spPr>
          <p:txBody>
            <a:bodyPr wrap="square">
              <a:spAutoFit/>
            </a:bodyPr>
            <a:lstStyle/>
            <a:p>
              <a:pPr algn="ctr"/>
              <a:r>
                <a:rPr lang="en-US" sz="1200"/>
                <a:t>11</a:t>
              </a:r>
            </a:p>
          </p:txBody>
        </p:sp>
      </p:grpSp>
    </p:spTree>
    <p:extLst>
      <p:ext uri="{BB962C8B-B14F-4D97-AF65-F5344CB8AC3E}">
        <p14:creationId xmlns:p14="http://schemas.microsoft.com/office/powerpoint/2010/main" val="8277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ảng 14">
            <a:extLst>
              <a:ext uri="{FF2B5EF4-FFF2-40B4-BE49-F238E27FC236}">
                <a16:creationId xmlns:a16="http://schemas.microsoft.com/office/drawing/2014/main" id="{FC4A9C58-E7A3-4250-A624-567D5A97C047}"/>
              </a:ext>
            </a:extLst>
          </p:cNvPr>
          <p:cNvGraphicFramePr>
            <a:graphicFrameLocks noGrp="1"/>
          </p:cNvGraphicFramePr>
          <p:nvPr/>
        </p:nvGraphicFramePr>
        <p:xfrm>
          <a:off x="234752" y="2740774"/>
          <a:ext cx="8529416" cy="4064127"/>
        </p:xfrm>
        <a:graphic>
          <a:graphicData uri="http://schemas.openxmlformats.org/drawingml/2006/table">
            <a:tbl>
              <a:tblPr firstRow="1" bandRow="1">
                <a:tableStyleId>{5C22544A-7EE6-4342-B048-85BDC9FD1C3A}</a:tableStyleId>
              </a:tblPr>
              <a:tblGrid>
                <a:gridCol w="1066177">
                  <a:extLst>
                    <a:ext uri="{9D8B030D-6E8A-4147-A177-3AD203B41FA5}">
                      <a16:colId xmlns:a16="http://schemas.microsoft.com/office/drawing/2014/main" val="150940677"/>
                    </a:ext>
                  </a:extLst>
                </a:gridCol>
                <a:gridCol w="1066177">
                  <a:extLst>
                    <a:ext uri="{9D8B030D-6E8A-4147-A177-3AD203B41FA5}">
                      <a16:colId xmlns:a16="http://schemas.microsoft.com/office/drawing/2014/main" val="2806399394"/>
                    </a:ext>
                  </a:extLst>
                </a:gridCol>
                <a:gridCol w="1066177">
                  <a:extLst>
                    <a:ext uri="{9D8B030D-6E8A-4147-A177-3AD203B41FA5}">
                      <a16:colId xmlns:a16="http://schemas.microsoft.com/office/drawing/2014/main" val="1636107125"/>
                    </a:ext>
                  </a:extLst>
                </a:gridCol>
                <a:gridCol w="1066177">
                  <a:extLst>
                    <a:ext uri="{9D8B030D-6E8A-4147-A177-3AD203B41FA5}">
                      <a16:colId xmlns:a16="http://schemas.microsoft.com/office/drawing/2014/main" val="4253721899"/>
                    </a:ext>
                  </a:extLst>
                </a:gridCol>
                <a:gridCol w="1066177">
                  <a:extLst>
                    <a:ext uri="{9D8B030D-6E8A-4147-A177-3AD203B41FA5}">
                      <a16:colId xmlns:a16="http://schemas.microsoft.com/office/drawing/2014/main" val="2907861042"/>
                    </a:ext>
                  </a:extLst>
                </a:gridCol>
                <a:gridCol w="1066177">
                  <a:extLst>
                    <a:ext uri="{9D8B030D-6E8A-4147-A177-3AD203B41FA5}">
                      <a16:colId xmlns:a16="http://schemas.microsoft.com/office/drawing/2014/main" val="676859095"/>
                    </a:ext>
                  </a:extLst>
                </a:gridCol>
                <a:gridCol w="1066177">
                  <a:extLst>
                    <a:ext uri="{9D8B030D-6E8A-4147-A177-3AD203B41FA5}">
                      <a16:colId xmlns:a16="http://schemas.microsoft.com/office/drawing/2014/main" val="1795634160"/>
                    </a:ext>
                  </a:extLst>
                </a:gridCol>
                <a:gridCol w="1066177">
                  <a:extLst>
                    <a:ext uri="{9D8B030D-6E8A-4147-A177-3AD203B41FA5}">
                      <a16:colId xmlns:a16="http://schemas.microsoft.com/office/drawing/2014/main" val="2611043195"/>
                    </a:ext>
                  </a:extLst>
                </a:gridCol>
              </a:tblGrid>
              <a:tr h="13547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455500"/>
                  </a:ext>
                </a:extLst>
              </a:tr>
              <a:tr h="13547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993003"/>
                  </a:ext>
                </a:extLst>
              </a:tr>
              <a:tr h="135470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763228"/>
                  </a:ext>
                </a:extLst>
              </a:tr>
            </a:tbl>
          </a:graphicData>
        </a:graphic>
      </p:graphicFrame>
      <p:pic>
        <p:nvPicPr>
          <p:cNvPr id="78" name="Hình ảnh 77">
            <a:extLst>
              <a:ext uri="{FF2B5EF4-FFF2-40B4-BE49-F238E27FC236}">
                <a16:creationId xmlns:a16="http://schemas.microsoft.com/office/drawing/2014/main" id="{4D71543E-A2EF-46FC-87E0-5A289CAC5BA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28364" y="4049741"/>
            <a:ext cx="1015897" cy="1352861"/>
          </a:xfrm>
          <a:prstGeom prst="rect">
            <a:avLst/>
          </a:prstGeom>
          <a:ln>
            <a:solidFill>
              <a:schemeClr val="bg1"/>
            </a:solidFill>
          </a:ln>
        </p:spPr>
      </p:pic>
      <p:pic>
        <p:nvPicPr>
          <p:cNvPr id="79" name="Hình ảnh 78">
            <a:extLst>
              <a:ext uri="{FF2B5EF4-FFF2-40B4-BE49-F238E27FC236}">
                <a16:creationId xmlns:a16="http://schemas.microsoft.com/office/drawing/2014/main" id="{EC61E8EB-B5BC-4A1D-A49C-BCB36F4E4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56" y="2695746"/>
            <a:ext cx="1013245" cy="1355394"/>
          </a:xfrm>
          <a:prstGeom prst="rect">
            <a:avLst/>
          </a:prstGeom>
          <a:ln>
            <a:solidFill>
              <a:schemeClr val="bg1"/>
            </a:solidFill>
          </a:ln>
        </p:spPr>
      </p:pic>
      <p:pic>
        <p:nvPicPr>
          <p:cNvPr id="80" name="Hình ảnh 79">
            <a:extLst>
              <a:ext uri="{FF2B5EF4-FFF2-40B4-BE49-F238E27FC236}">
                <a16:creationId xmlns:a16="http://schemas.microsoft.com/office/drawing/2014/main" id="{93364208-C3BD-402F-A9AF-23DFF92B5481}"/>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31012" y="2681762"/>
            <a:ext cx="1007144" cy="1355394"/>
          </a:xfrm>
          <a:prstGeom prst="rect">
            <a:avLst/>
          </a:prstGeom>
          <a:ln>
            <a:solidFill>
              <a:schemeClr val="bg1"/>
            </a:solidFill>
          </a:ln>
        </p:spPr>
      </p:pic>
      <p:pic>
        <p:nvPicPr>
          <p:cNvPr id="81" name="Hình ảnh 80">
            <a:extLst>
              <a:ext uri="{FF2B5EF4-FFF2-40B4-BE49-F238E27FC236}">
                <a16:creationId xmlns:a16="http://schemas.microsoft.com/office/drawing/2014/main" id="{866ED712-3EB7-46F0-8736-C20F791A49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216" y="5401199"/>
            <a:ext cx="1053032" cy="1352861"/>
          </a:xfrm>
          <a:prstGeom prst="rect">
            <a:avLst/>
          </a:prstGeom>
          <a:ln>
            <a:solidFill>
              <a:schemeClr val="bg1"/>
            </a:solidFill>
          </a:ln>
        </p:spPr>
      </p:pic>
      <p:pic>
        <p:nvPicPr>
          <p:cNvPr id="82" name="Hình ảnh 81">
            <a:extLst>
              <a:ext uri="{FF2B5EF4-FFF2-40B4-BE49-F238E27FC236}">
                <a16:creationId xmlns:a16="http://schemas.microsoft.com/office/drawing/2014/main" id="{EF8CE01E-F3F0-40A4-B0E0-B8C7B9EB348A}"/>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6408" y="4049741"/>
            <a:ext cx="1013245" cy="1352861"/>
          </a:xfrm>
          <a:prstGeom prst="rect">
            <a:avLst/>
          </a:prstGeom>
          <a:ln>
            <a:solidFill>
              <a:schemeClr val="bg1"/>
            </a:solidFill>
          </a:ln>
        </p:spPr>
      </p:pic>
      <p:pic>
        <p:nvPicPr>
          <p:cNvPr id="84" name="Hình ảnh 83">
            <a:extLst>
              <a:ext uri="{FF2B5EF4-FFF2-40B4-BE49-F238E27FC236}">
                <a16:creationId xmlns:a16="http://schemas.microsoft.com/office/drawing/2014/main" id="{4194A9C1-4E2B-4FDC-A4B5-F39E207F88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7060" y="4049741"/>
            <a:ext cx="1015897" cy="1352861"/>
          </a:xfrm>
          <a:prstGeom prst="rect">
            <a:avLst/>
          </a:prstGeom>
          <a:ln>
            <a:solidFill>
              <a:schemeClr val="bg1"/>
            </a:solidFill>
          </a:ln>
        </p:spPr>
      </p:pic>
      <p:pic>
        <p:nvPicPr>
          <p:cNvPr id="85" name="Hình ảnh 84">
            <a:extLst>
              <a:ext uri="{FF2B5EF4-FFF2-40B4-BE49-F238E27FC236}">
                <a16:creationId xmlns:a16="http://schemas.microsoft.com/office/drawing/2014/main" id="{34E8AA5C-943B-4C06-834F-47DAB009218B}"/>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756" y="4049741"/>
            <a:ext cx="1015897" cy="1352861"/>
          </a:xfrm>
          <a:prstGeom prst="rect">
            <a:avLst/>
          </a:prstGeom>
          <a:ln>
            <a:solidFill>
              <a:schemeClr val="bg1"/>
            </a:solidFill>
          </a:ln>
        </p:spPr>
      </p:pic>
      <p:pic>
        <p:nvPicPr>
          <p:cNvPr id="86" name="Hình ảnh 85">
            <a:extLst>
              <a:ext uri="{FF2B5EF4-FFF2-40B4-BE49-F238E27FC236}">
                <a16:creationId xmlns:a16="http://schemas.microsoft.com/office/drawing/2014/main" id="{67F88374-9049-4CE7-B739-7B8ADBAAB8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9364" y="4049737"/>
            <a:ext cx="1013245" cy="1355394"/>
          </a:xfrm>
          <a:prstGeom prst="rect">
            <a:avLst/>
          </a:prstGeom>
          <a:ln>
            <a:solidFill>
              <a:schemeClr val="bg1"/>
            </a:solidFill>
          </a:ln>
        </p:spPr>
      </p:pic>
      <p:pic>
        <p:nvPicPr>
          <p:cNvPr id="87" name="Hình ảnh 86">
            <a:extLst>
              <a:ext uri="{FF2B5EF4-FFF2-40B4-BE49-F238E27FC236}">
                <a16:creationId xmlns:a16="http://schemas.microsoft.com/office/drawing/2014/main" id="{5D1B009C-45E6-417A-B02A-95189BC05B9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1861" y="5401199"/>
            <a:ext cx="1013245" cy="1352861"/>
          </a:xfrm>
          <a:prstGeom prst="rect">
            <a:avLst/>
          </a:prstGeom>
          <a:ln>
            <a:solidFill>
              <a:schemeClr val="bg1"/>
            </a:solidFill>
          </a:ln>
        </p:spPr>
      </p:pic>
      <p:pic>
        <p:nvPicPr>
          <p:cNvPr id="88" name="Hình ảnh 87">
            <a:extLst>
              <a:ext uri="{FF2B5EF4-FFF2-40B4-BE49-F238E27FC236}">
                <a16:creationId xmlns:a16="http://schemas.microsoft.com/office/drawing/2014/main" id="{1F5BA8AB-4FEE-4DFF-BCC5-43333D86F016}"/>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6314" y="5401195"/>
            <a:ext cx="1013245" cy="1355394"/>
          </a:xfrm>
          <a:prstGeom prst="rect">
            <a:avLst/>
          </a:prstGeom>
          <a:ln>
            <a:solidFill>
              <a:schemeClr val="bg1"/>
            </a:solidFill>
          </a:ln>
        </p:spPr>
      </p:pic>
      <p:pic>
        <p:nvPicPr>
          <p:cNvPr id="90" name="Hình ảnh 89">
            <a:extLst>
              <a:ext uri="{FF2B5EF4-FFF2-40B4-BE49-F238E27FC236}">
                <a16:creationId xmlns:a16="http://schemas.microsoft.com/office/drawing/2014/main" id="{464EDED2-2A45-4A3F-B6C7-F64B6FAFFB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9460" y="5391905"/>
            <a:ext cx="1015897" cy="1352861"/>
          </a:xfrm>
          <a:prstGeom prst="rect">
            <a:avLst/>
          </a:prstGeom>
          <a:ln>
            <a:solidFill>
              <a:schemeClr val="bg1"/>
            </a:solidFill>
          </a:ln>
        </p:spPr>
      </p:pic>
      <p:pic>
        <p:nvPicPr>
          <p:cNvPr id="91" name="Hình ảnh 90">
            <a:extLst>
              <a:ext uri="{FF2B5EF4-FFF2-40B4-BE49-F238E27FC236}">
                <a16:creationId xmlns:a16="http://schemas.microsoft.com/office/drawing/2014/main" id="{E699FD1B-4996-447E-9010-FE3DF80E13E8}"/>
              </a:ext>
            </a:extLst>
          </p:cNvPr>
          <p:cNvPicPr>
            <a:picLocks noChangeAspect="1"/>
          </p:cNvPicPr>
          <p:nvPr/>
        </p:nvPicPr>
        <p:blipFill>
          <a:blip r:embed="rId1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31016" y="5401195"/>
            <a:ext cx="1013245" cy="1355394"/>
          </a:xfrm>
          <a:prstGeom prst="rect">
            <a:avLst/>
          </a:prstGeom>
          <a:ln>
            <a:solidFill>
              <a:schemeClr val="bg1"/>
            </a:solidFill>
          </a:ln>
        </p:spPr>
      </p:pic>
      <p:pic>
        <p:nvPicPr>
          <p:cNvPr id="92" name="Hình ảnh 91">
            <a:extLst>
              <a:ext uri="{FF2B5EF4-FFF2-40B4-BE49-F238E27FC236}">
                <a16:creationId xmlns:a16="http://schemas.microsoft.com/office/drawing/2014/main" id="{90189E31-E62A-41B6-8E37-574E7D074B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66565" y="5401195"/>
            <a:ext cx="1013245" cy="1355394"/>
          </a:xfrm>
          <a:prstGeom prst="rect">
            <a:avLst/>
          </a:prstGeom>
          <a:ln>
            <a:solidFill>
              <a:schemeClr val="bg1"/>
            </a:solidFill>
          </a:ln>
        </p:spPr>
      </p:pic>
      <p:pic>
        <p:nvPicPr>
          <p:cNvPr id="93" name="Hình ảnh 92">
            <a:extLst>
              <a:ext uri="{FF2B5EF4-FFF2-40B4-BE49-F238E27FC236}">
                <a16:creationId xmlns:a16="http://schemas.microsoft.com/office/drawing/2014/main" id="{2E5F1F8D-8A34-4C9E-9F77-2446A02D636F}"/>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756" y="5401195"/>
            <a:ext cx="1015897" cy="1355394"/>
          </a:xfrm>
          <a:prstGeom prst="rect">
            <a:avLst/>
          </a:prstGeom>
          <a:ln>
            <a:solidFill>
              <a:schemeClr val="bg1"/>
            </a:solidFill>
          </a:ln>
        </p:spPr>
      </p:pic>
      <p:pic>
        <p:nvPicPr>
          <p:cNvPr id="94" name="Hình ảnh 93">
            <a:extLst>
              <a:ext uri="{FF2B5EF4-FFF2-40B4-BE49-F238E27FC236}">
                <a16:creationId xmlns:a16="http://schemas.microsoft.com/office/drawing/2014/main" id="{183B118A-F66D-4BD8-AD47-DEEA930DADB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90364" y="4049741"/>
            <a:ext cx="1013245" cy="1352861"/>
          </a:xfrm>
          <a:prstGeom prst="rect">
            <a:avLst/>
          </a:prstGeom>
          <a:ln>
            <a:solidFill>
              <a:schemeClr val="bg1"/>
            </a:solidFill>
          </a:ln>
        </p:spPr>
      </p:pic>
      <p:pic>
        <p:nvPicPr>
          <p:cNvPr id="95" name="Hình ảnh 94">
            <a:extLst>
              <a:ext uri="{FF2B5EF4-FFF2-40B4-BE49-F238E27FC236}">
                <a16:creationId xmlns:a16="http://schemas.microsoft.com/office/drawing/2014/main" id="{61F5B535-3B40-4489-9C33-94B0A57977C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18712" y="4049737"/>
            <a:ext cx="1015897" cy="1355394"/>
          </a:xfrm>
          <a:prstGeom prst="rect">
            <a:avLst/>
          </a:prstGeom>
          <a:ln>
            <a:solidFill>
              <a:schemeClr val="bg1"/>
            </a:solidFill>
          </a:ln>
        </p:spPr>
      </p:pic>
      <p:pic>
        <p:nvPicPr>
          <p:cNvPr id="97" name="Hình ảnh 96">
            <a:extLst>
              <a:ext uri="{FF2B5EF4-FFF2-40B4-BE49-F238E27FC236}">
                <a16:creationId xmlns:a16="http://schemas.microsoft.com/office/drawing/2014/main" id="{E946B41E-5ADC-403B-B686-C5E9FA9B1BF6}"/>
              </a:ext>
            </a:extLst>
          </p:cNvPr>
          <p:cNvPicPr/>
          <p:nvPr/>
        </p:nvPicPr>
        <p:blipFill>
          <a:blip r:embed="rId19"/>
          <a:stretch>
            <a:fillRect/>
          </a:stretch>
        </p:blipFill>
        <p:spPr>
          <a:xfrm>
            <a:off x="2153033" y="2262307"/>
            <a:ext cx="4837934" cy="1799382"/>
          </a:xfrm>
          <a:prstGeom prst="rect">
            <a:avLst/>
          </a:prstGeom>
        </p:spPr>
      </p:pic>
      <p:sp>
        <p:nvSpPr>
          <p:cNvPr id="24" name="Hộp Văn bản 23">
            <a:extLst>
              <a:ext uri="{FF2B5EF4-FFF2-40B4-BE49-F238E27FC236}">
                <a16:creationId xmlns:a16="http://schemas.microsoft.com/office/drawing/2014/main" id="{9B1CBA3E-90BA-4AF5-95A2-87AD5C9BA004}"/>
              </a:ext>
            </a:extLst>
          </p:cNvPr>
          <p:cNvSpPr txBox="1"/>
          <p:nvPr/>
        </p:nvSpPr>
        <p:spPr>
          <a:xfrm>
            <a:off x="1453688" y="82577"/>
            <a:ext cx="753176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b="1" i="1">
                <a:solidFill>
                  <a:srgbClr val="FF0000"/>
                </a:solidFill>
              </a:rPr>
              <a:t>1. Dựa vào đặc điểm nào về cấu tạo nguyên tử để để sắp xếp các nguyên tố vào hàng vào cột trong bảng tuần hoàn?</a:t>
            </a:r>
          </a:p>
          <a:p>
            <a:pPr algn="just"/>
            <a:r>
              <a:rPr lang="en-US" sz="2400" b="1" i="1">
                <a:solidFill>
                  <a:srgbClr val="FF0000"/>
                </a:solidFill>
              </a:rPr>
              <a:t>2. Sử dụng bảng tuần hoàn, hãy cho biết các nguyên tố nào trong số các nguyên tố Li, Na, C, O có cùng số lớp electron trong nguyên tử?</a:t>
            </a:r>
          </a:p>
        </p:txBody>
      </p:sp>
      <p:pic>
        <p:nvPicPr>
          <p:cNvPr id="26" name="Picture 5" descr="Screen Clipping">
            <a:extLst>
              <a:ext uri="{FF2B5EF4-FFF2-40B4-BE49-F238E27FC236}">
                <a16:creationId xmlns:a16="http://schemas.microsoft.com/office/drawing/2014/main" id="{BA4062AF-1DE1-42C0-9837-E5EC483D4BAA}"/>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7154" y="85727"/>
            <a:ext cx="130185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Nhóm 24">
            <a:extLst>
              <a:ext uri="{FF2B5EF4-FFF2-40B4-BE49-F238E27FC236}">
                <a16:creationId xmlns:a16="http://schemas.microsoft.com/office/drawing/2014/main" id="{EAD3C266-588D-4B7A-852F-30350FF25046}"/>
              </a:ext>
            </a:extLst>
          </p:cNvPr>
          <p:cNvGrpSpPr/>
          <p:nvPr/>
        </p:nvGrpSpPr>
        <p:grpSpPr>
          <a:xfrm>
            <a:off x="3430759" y="5426595"/>
            <a:ext cx="1013245" cy="1355394"/>
            <a:chOff x="3430767" y="5041435"/>
            <a:chExt cx="1013245" cy="1355394"/>
          </a:xfrm>
        </p:grpSpPr>
        <p:pic>
          <p:nvPicPr>
            <p:cNvPr id="27" name="Hình ảnh 26">
              <a:extLst>
                <a:ext uri="{FF2B5EF4-FFF2-40B4-BE49-F238E27FC236}">
                  <a16:creationId xmlns:a16="http://schemas.microsoft.com/office/drawing/2014/main" id="{469984A8-788D-4CED-9DAF-B3B644A6667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30767" y="5041435"/>
              <a:ext cx="1013245" cy="1355394"/>
            </a:xfrm>
            <a:prstGeom prst="rect">
              <a:avLst/>
            </a:prstGeom>
            <a:ln>
              <a:solidFill>
                <a:schemeClr val="bg1"/>
              </a:solidFill>
            </a:ln>
          </p:spPr>
        </p:pic>
        <p:sp>
          <p:nvSpPr>
            <p:cNvPr id="28" name="Hộp Văn bản 27">
              <a:extLst>
                <a:ext uri="{FF2B5EF4-FFF2-40B4-BE49-F238E27FC236}">
                  <a16:creationId xmlns:a16="http://schemas.microsoft.com/office/drawing/2014/main" id="{47109025-4F91-4991-B894-ED64675D5ECC}"/>
                </a:ext>
              </a:extLst>
            </p:cNvPr>
            <p:cNvSpPr txBox="1"/>
            <p:nvPr/>
          </p:nvSpPr>
          <p:spPr>
            <a:xfrm>
              <a:off x="3748633" y="5824971"/>
              <a:ext cx="422275" cy="276999"/>
            </a:xfrm>
            <a:prstGeom prst="rect">
              <a:avLst/>
            </a:prstGeom>
            <a:solidFill>
              <a:srgbClr val="FFFFFF"/>
            </a:solidFill>
          </p:spPr>
          <p:txBody>
            <a:bodyPr wrap="square">
              <a:spAutoFit/>
            </a:bodyPr>
            <a:lstStyle/>
            <a:p>
              <a:r>
                <a:rPr lang="en-US" sz="1200"/>
                <a:t>28</a:t>
              </a:r>
            </a:p>
          </p:txBody>
        </p:sp>
      </p:grpSp>
      <p:grpSp>
        <p:nvGrpSpPr>
          <p:cNvPr id="32" name="Nhóm 31">
            <a:extLst>
              <a:ext uri="{FF2B5EF4-FFF2-40B4-BE49-F238E27FC236}">
                <a16:creationId xmlns:a16="http://schemas.microsoft.com/office/drawing/2014/main" id="{BAA7174E-7D20-42DB-A4AB-DD1DD1D3621F}"/>
              </a:ext>
            </a:extLst>
          </p:cNvPr>
          <p:cNvGrpSpPr/>
          <p:nvPr/>
        </p:nvGrpSpPr>
        <p:grpSpPr>
          <a:xfrm>
            <a:off x="2375408" y="4052501"/>
            <a:ext cx="1015897" cy="1355394"/>
            <a:chOff x="2375408" y="3689977"/>
            <a:chExt cx="1015897" cy="1355394"/>
          </a:xfrm>
        </p:grpSpPr>
        <p:pic>
          <p:nvPicPr>
            <p:cNvPr id="33" name="Hình ảnh 32">
              <a:extLst>
                <a:ext uri="{FF2B5EF4-FFF2-40B4-BE49-F238E27FC236}">
                  <a16:creationId xmlns:a16="http://schemas.microsoft.com/office/drawing/2014/main" id="{60D8A9AE-484D-483E-8BA7-35DD9D3C8CB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75408" y="3689977"/>
              <a:ext cx="1015897" cy="1355394"/>
            </a:xfrm>
            <a:prstGeom prst="rect">
              <a:avLst/>
            </a:prstGeom>
            <a:ln>
              <a:solidFill>
                <a:schemeClr val="bg1"/>
              </a:solidFill>
            </a:ln>
          </p:spPr>
        </p:pic>
        <p:sp>
          <p:nvSpPr>
            <p:cNvPr id="34" name="Hộp Văn bản 33">
              <a:extLst>
                <a:ext uri="{FF2B5EF4-FFF2-40B4-BE49-F238E27FC236}">
                  <a16:creationId xmlns:a16="http://schemas.microsoft.com/office/drawing/2014/main" id="{664A7FA9-C771-4C9F-8E8B-32B8C171F250}"/>
                </a:ext>
              </a:extLst>
            </p:cNvPr>
            <p:cNvSpPr txBox="1"/>
            <p:nvPr/>
          </p:nvSpPr>
          <p:spPr>
            <a:xfrm>
              <a:off x="2672218" y="4460194"/>
              <a:ext cx="422275" cy="276999"/>
            </a:xfrm>
            <a:prstGeom prst="rect">
              <a:avLst/>
            </a:prstGeom>
            <a:solidFill>
              <a:srgbClr val="FFFFFF"/>
            </a:solidFill>
          </p:spPr>
          <p:txBody>
            <a:bodyPr wrap="square">
              <a:spAutoFit/>
            </a:bodyPr>
            <a:lstStyle/>
            <a:p>
              <a:pPr algn="ctr"/>
              <a:r>
                <a:rPr lang="en-US" sz="1200"/>
                <a:t>11</a:t>
              </a:r>
            </a:p>
          </p:txBody>
        </p:sp>
      </p:grpSp>
    </p:spTree>
    <p:extLst>
      <p:ext uri="{BB962C8B-B14F-4D97-AF65-F5344CB8AC3E}">
        <p14:creationId xmlns:p14="http://schemas.microsoft.com/office/powerpoint/2010/main" val="167021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1C0A290-E982-442A-8620-F98523395712}"/>
              </a:ext>
            </a:extLst>
          </p:cNvPr>
          <p:cNvSpPr>
            <a:spLocks noGrp="1"/>
          </p:cNvSpPr>
          <p:nvPr>
            <p:ph type="title" idx="4294967295"/>
          </p:nvPr>
        </p:nvSpPr>
        <p:spPr>
          <a:xfrm>
            <a:off x="234756" y="889112"/>
            <a:ext cx="8529417" cy="883418"/>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2800" b="1">
                <a:solidFill>
                  <a:schemeClr val="accent1"/>
                </a:solidFill>
              </a:rPr>
              <a:t>I. Nguyên tắc sắp xếp các nguyên tố hóa học trong bảng tuần hoàn</a:t>
            </a:r>
          </a:p>
        </p:txBody>
      </p:sp>
      <p:sp>
        <p:nvSpPr>
          <p:cNvPr id="9" name="Hộp Văn bản 8">
            <a:extLst>
              <a:ext uri="{FF2B5EF4-FFF2-40B4-BE49-F238E27FC236}">
                <a16:creationId xmlns:a16="http://schemas.microsoft.com/office/drawing/2014/main" id="{220CDBD4-311E-4C0A-AA92-D62DC1AF9D91}"/>
              </a:ext>
            </a:extLst>
          </p:cNvPr>
          <p:cNvSpPr txBox="1"/>
          <p:nvPr/>
        </p:nvSpPr>
        <p:spPr>
          <a:xfrm>
            <a:off x="49237" y="13600"/>
            <a:ext cx="9045526" cy="70788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indent="101600" algn="ctr"/>
            <a:r>
              <a:rPr lang="en-US" sz="2000" b="1">
                <a:solidFill>
                  <a:srgbClr val="FF0000"/>
                </a:solidFill>
                <a:latin typeface="Times New Roman" panose="02020603050405020304" pitchFamily="18" charset="0"/>
                <a:ea typeface="Arial" panose="020B0604020202020204" pitchFamily="34" charset="0"/>
              </a:rPr>
              <a:t>TIẾT 18, 19, 20, 22, 23, 24, 26</a:t>
            </a:r>
            <a:endParaRPr lang="en-US" sz="2000" b="1">
              <a:solidFill>
                <a:srgbClr val="FF0000"/>
              </a:solidFill>
              <a:latin typeface="Arial" panose="020B0604020202020204" pitchFamily="34" charset="0"/>
              <a:ea typeface="Arial" panose="020B0604020202020204" pitchFamily="34" charset="0"/>
            </a:endParaRPr>
          </a:p>
          <a:p>
            <a:pPr indent="101600" algn="ctr"/>
            <a:r>
              <a:rPr lang="vi-VN" sz="2000" b="1">
                <a:solidFill>
                  <a:srgbClr val="FF0000"/>
                </a:solidFill>
                <a:latin typeface="Times New Roman" panose="02020603050405020304" pitchFamily="18" charset="0"/>
                <a:ea typeface="Arial" panose="020B0604020202020204" pitchFamily="34" charset="0"/>
              </a:rPr>
              <a:t>BÀI 4. SƠ LƯỢC V</a:t>
            </a:r>
            <a:r>
              <a:rPr lang="en-US" sz="2000" b="1">
                <a:solidFill>
                  <a:srgbClr val="FF0000"/>
                </a:solidFill>
                <a:latin typeface="Times New Roman" panose="02020603050405020304" pitchFamily="18" charset="0"/>
                <a:ea typeface="Arial" panose="020B0604020202020204" pitchFamily="34" charset="0"/>
              </a:rPr>
              <a:t>Ề</a:t>
            </a:r>
            <a:r>
              <a:rPr lang="vi-VN" sz="2000" b="1">
                <a:solidFill>
                  <a:srgbClr val="FF0000"/>
                </a:solidFill>
                <a:latin typeface="Times New Roman" panose="02020603050405020304" pitchFamily="18" charset="0"/>
                <a:ea typeface="Arial" panose="020B0604020202020204" pitchFamily="34" charset="0"/>
              </a:rPr>
              <a:t> BẢNG TU</a:t>
            </a:r>
            <a:r>
              <a:rPr lang="en-US" sz="2000" b="1">
                <a:solidFill>
                  <a:srgbClr val="FF0000"/>
                </a:solidFill>
                <a:latin typeface="Times New Roman" panose="02020603050405020304" pitchFamily="18" charset="0"/>
                <a:ea typeface="Arial" panose="020B0604020202020204" pitchFamily="34" charset="0"/>
              </a:rPr>
              <a:t>Ầ</a:t>
            </a:r>
            <a:r>
              <a:rPr lang="vi-VN" sz="2000" b="1">
                <a:solidFill>
                  <a:srgbClr val="FF0000"/>
                </a:solidFill>
                <a:latin typeface="Times New Roman" panose="02020603050405020304" pitchFamily="18" charset="0"/>
                <a:ea typeface="Arial" panose="020B0604020202020204" pitchFamily="34" charset="0"/>
              </a:rPr>
              <a:t>N HOÀN CÁC NGUYÊN TỐ HOÁ HỌC</a:t>
            </a:r>
            <a:endParaRPr lang="en-US" sz="2000" b="1">
              <a:solidFill>
                <a:srgbClr val="FF0000"/>
              </a:solidFill>
              <a:latin typeface="Arial" panose="020B0604020202020204" pitchFamily="34" charset="0"/>
              <a:ea typeface="Arial" panose="020B0604020202020204" pitchFamily="34" charset="0"/>
            </a:endParaRPr>
          </a:p>
        </p:txBody>
      </p:sp>
      <p:sp>
        <p:nvSpPr>
          <p:cNvPr id="27" name="Hộp Văn bản 26">
            <a:extLst>
              <a:ext uri="{FF2B5EF4-FFF2-40B4-BE49-F238E27FC236}">
                <a16:creationId xmlns:a16="http://schemas.microsoft.com/office/drawing/2014/main" id="{17FFBACA-2A54-4AD4-B051-44FAF0508495}"/>
              </a:ext>
            </a:extLst>
          </p:cNvPr>
          <p:cNvSpPr txBox="1"/>
          <p:nvPr/>
        </p:nvSpPr>
        <p:spPr>
          <a:xfrm>
            <a:off x="49237" y="2409227"/>
            <a:ext cx="4751363"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spcAft>
                <a:spcPts val="600"/>
              </a:spcAft>
              <a:tabLst>
                <a:tab pos="476250" algn="l"/>
              </a:tabLst>
            </a:pPr>
            <a:r>
              <a:rPr lang="en-US" sz="2600">
                <a:latin typeface="Arial" panose="020B0604020202020204" pitchFamily="34" charset="0"/>
                <a:ea typeface="Times New Roman" panose="02020603050405020304" pitchFamily="18" charset="0"/>
                <a:cs typeface="Arial" panose="020B0604020202020204" pitchFamily="34" charset="0"/>
              </a:rPr>
              <a:t>- Các nguyên tố được sắp xếp theo chiều tăng của điện tích hạt nhân.</a:t>
            </a:r>
          </a:p>
          <a:p>
            <a:pPr algn="just">
              <a:spcAft>
                <a:spcPts val="600"/>
              </a:spcAft>
              <a:tabLst>
                <a:tab pos="476250" algn="l"/>
              </a:tabLst>
            </a:pPr>
            <a:r>
              <a:rPr lang="en-US" sz="2600">
                <a:latin typeface="Arial" panose="020B0604020202020204" pitchFamily="34" charset="0"/>
                <a:ea typeface="Times New Roman" panose="02020603050405020304" pitchFamily="18" charset="0"/>
                <a:cs typeface="Arial" panose="020B0604020202020204" pitchFamily="34" charset="0"/>
              </a:rPr>
              <a:t> - Các nguyên tố có cùng số lớp electron trong nguyên tử được xếp thành một hàng.</a:t>
            </a:r>
          </a:p>
          <a:p>
            <a:pPr algn="just">
              <a:spcAft>
                <a:spcPts val="600"/>
              </a:spcAft>
              <a:tabLst>
                <a:tab pos="476250" algn="l"/>
              </a:tabLst>
            </a:pPr>
            <a:r>
              <a:rPr lang="en-US" sz="2600">
                <a:latin typeface="Arial" panose="020B0604020202020204" pitchFamily="34" charset="0"/>
                <a:ea typeface="Times New Roman" panose="02020603050405020304" pitchFamily="18" charset="0"/>
                <a:cs typeface="Arial" panose="020B0604020202020204" pitchFamily="34" charset="0"/>
              </a:rPr>
              <a:t> - Các nguyên tố có số electron hóa trị trong nguyên tử như nhau được xếp thành một cột.</a:t>
            </a:r>
          </a:p>
        </p:txBody>
      </p:sp>
      <p:sp>
        <p:nvSpPr>
          <p:cNvPr id="28" name="TextBox 17">
            <a:extLst>
              <a:ext uri="{FF2B5EF4-FFF2-40B4-BE49-F238E27FC236}">
                <a16:creationId xmlns:a16="http://schemas.microsoft.com/office/drawing/2014/main" id="{040D0DA3-0941-4768-A04D-EDC1050CCBD6}"/>
              </a:ext>
            </a:extLst>
          </p:cNvPr>
          <p:cNvSpPr txBox="1"/>
          <p:nvPr/>
        </p:nvSpPr>
        <p:spPr>
          <a:xfrm>
            <a:off x="-86270" y="1462308"/>
            <a:ext cx="1519420" cy="1015663"/>
          </a:xfrm>
          <a:prstGeom prst="rect">
            <a:avLst/>
          </a:prstGeom>
          <a:noFill/>
        </p:spPr>
        <p:txBody>
          <a:bodyPr wrap="square">
            <a:spAutoFit/>
          </a:bodyPr>
          <a:lstStyle/>
          <a:p>
            <a:r>
              <a:rPr lang="en-US" sz="6000" b="1" i="1">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en-US" sz="6000"/>
          </a:p>
        </p:txBody>
      </p:sp>
      <p:pic>
        <p:nvPicPr>
          <p:cNvPr id="4" name="Hình ảnh 3">
            <a:extLst>
              <a:ext uri="{FF2B5EF4-FFF2-40B4-BE49-F238E27FC236}">
                <a16:creationId xmlns:a16="http://schemas.microsoft.com/office/drawing/2014/main" id="{449E41FE-C42B-45EC-81FC-E7E5950E0AF7}"/>
              </a:ext>
            </a:extLst>
          </p:cNvPr>
          <p:cNvPicPr>
            <a:picLocks noChangeAspect="1"/>
          </p:cNvPicPr>
          <p:nvPr/>
        </p:nvPicPr>
        <p:blipFill>
          <a:blip r:embed="rId3"/>
          <a:stretch>
            <a:fillRect/>
          </a:stretch>
        </p:blipFill>
        <p:spPr>
          <a:xfrm>
            <a:off x="4813300" y="2358427"/>
            <a:ext cx="4343400" cy="4381457"/>
          </a:xfrm>
          <a:prstGeom prst="rect">
            <a:avLst/>
          </a:prstGeom>
        </p:spPr>
      </p:pic>
    </p:spTree>
    <p:extLst>
      <p:ext uri="{BB962C8B-B14F-4D97-AF65-F5344CB8AC3E}">
        <p14:creationId xmlns:p14="http://schemas.microsoft.com/office/powerpoint/2010/main" val="55543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ùy chỉnh">
      <a:majorFont>
        <a:latin typeface="Arial"/>
        <a:ea typeface=""/>
        <a:cs typeface=""/>
      </a:majorFont>
      <a:minorFont>
        <a:latin typeface="Arial"/>
        <a:ea typeface=""/>
        <a:cs typeface=""/>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3804</TotalTime>
  <Words>4624</Words>
  <Application>Microsoft Office PowerPoint</Application>
  <PresentationFormat>Trình chiếu Trên màn hình (4:3)</PresentationFormat>
  <Paragraphs>575</Paragraphs>
  <Slides>53</Slides>
  <Notes>28</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53</vt:i4>
      </vt:variant>
    </vt:vector>
  </HeadingPairs>
  <TitlesOfParts>
    <vt:vector size="58" baseType="lpstr">
      <vt:lpstr>Arial</vt:lpstr>
      <vt:lpstr>Calibri</vt:lpstr>
      <vt:lpstr>Open Sans</vt:lpstr>
      <vt:lpstr>Times New Roman</vt:lpstr>
      <vt:lpstr>Chủ đề Office</vt:lpstr>
      <vt:lpstr>Bản trình bày PowerPoint</vt:lpstr>
      <vt:lpstr>Bản trình bày PowerPoint</vt:lpstr>
      <vt:lpstr>Bản trình bày PowerPoint</vt:lpstr>
      <vt:lpstr>Bản trình bày PowerPoint</vt:lpstr>
      <vt:lpstr>Bản trình bày PowerPoint</vt:lpstr>
      <vt:lpstr>I. Nguyên tắc sắp xếp các nguyên tố hóa học trong bảng tuần hoàn</vt:lpstr>
      <vt:lpstr>Bản trình bày PowerPoint</vt:lpstr>
      <vt:lpstr>Bản trình bày PowerPoint</vt:lpstr>
      <vt:lpstr>I. Nguyên tắc sắp xếp các nguyên tố hóa học trong bảng tuần hoàn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Thành Kiên</dc:creator>
  <cp:lastModifiedBy>Nguyễn Thành Kiên</cp:lastModifiedBy>
  <cp:revision>156</cp:revision>
  <cp:lastPrinted>2022-10-05T03:30:40Z</cp:lastPrinted>
  <dcterms:created xsi:type="dcterms:W3CDTF">2022-10-05T01:21:24Z</dcterms:created>
  <dcterms:modified xsi:type="dcterms:W3CDTF">2022-11-09T13:35:57Z</dcterms:modified>
</cp:coreProperties>
</file>