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1"/>
  </p:notesMasterIdLst>
  <p:sldIdLst>
    <p:sldId id="300" r:id="rId5"/>
    <p:sldId id="263" r:id="rId6"/>
    <p:sldId id="260" r:id="rId7"/>
    <p:sldId id="301" r:id="rId8"/>
    <p:sldId id="274" r:id="rId9"/>
    <p:sldId id="302" r:id="rId10"/>
    <p:sldId id="303" r:id="rId11"/>
    <p:sldId id="258" r:id="rId12"/>
    <p:sldId id="271" r:id="rId13"/>
    <p:sldId id="290" r:id="rId14"/>
    <p:sldId id="291" r:id="rId15"/>
    <p:sldId id="292" r:id="rId16"/>
    <p:sldId id="293" r:id="rId17"/>
    <p:sldId id="294" r:id="rId18"/>
    <p:sldId id="295" r:id="rId19"/>
    <p:sldId id="296" r:id="rId20"/>
    <p:sldId id="297" r:id="rId21"/>
    <p:sldId id="298" r:id="rId22"/>
    <p:sldId id="304" r:id="rId23"/>
    <p:sldId id="305" r:id="rId24"/>
    <p:sldId id="306" r:id="rId25"/>
    <p:sldId id="307" r:id="rId26"/>
    <p:sldId id="308" r:id="rId27"/>
    <p:sldId id="309" r:id="rId28"/>
    <p:sldId id="310" r:id="rId29"/>
    <p:sldId id="27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4180B1F-C1D0-44DD-83EB-1A3D89EA663A}">
          <p14:sldIdLst>
            <p14:sldId id="300"/>
            <p14:sldId id="263"/>
            <p14:sldId id="260"/>
            <p14:sldId id="301"/>
            <p14:sldId id="274"/>
            <p14:sldId id="302"/>
            <p14:sldId id="303"/>
            <p14:sldId id="258"/>
            <p14:sldId id="271"/>
            <p14:sldId id="290"/>
            <p14:sldId id="291"/>
            <p14:sldId id="292"/>
            <p14:sldId id="293"/>
            <p14:sldId id="294"/>
            <p14:sldId id="295"/>
            <p14:sldId id="296"/>
            <p14:sldId id="297"/>
            <p14:sldId id="298"/>
            <p14:sldId id="304"/>
            <p14:sldId id="305"/>
            <p14:sldId id="306"/>
            <p14:sldId id="307"/>
            <p14:sldId id="308"/>
            <p14:sldId id="309"/>
            <p14:sldId id="310"/>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EDA1"/>
    <a:srgbClr val="2964DB"/>
    <a:srgbClr val="EB257A"/>
    <a:srgbClr val="F7295A"/>
    <a:srgbClr val="CC0000"/>
    <a:srgbClr val="F47C56"/>
    <a:srgbClr val="C1765F"/>
    <a:srgbClr val="C59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5F4D4-2B0D-7127-3208-ED601FA4C150}" v="2" dt="2024-06-23T16:21:07.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80" d="100"/>
          <a:sy n="80"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8c5c2d993235ba68f297b663cf5d2713fdd4b1a9bbf3aecf6ab9aeabdd80f945::" providerId="AD" clId="Web-{FD85F4D4-2B0D-7127-3208-ED601FA4C150}"/>
    <pc:docChg chg="sldOrd">
      <pc:chgData name="Guest User" userId="S::urn:spo:anon#8c5c2d993235ba68f297b663cf5d2713fdd4b1a9bbf3aecf6ab9aeabdd80f945::" providerId="AD" clId="Web-{FD85F4D4-2B0D-7127-3208-ED601FA4C150}" dt="2024-06-23T16:21:07.043" v="1"/>
      <pc:docMkLst>
        <pc:docMk/>
      </pc:docMkLst>
      <pc:sldChg chg="ord">
        <pc:chgData name="Guest User" userId="S::urn:spo:anon#8c5c2d993235ba68f297b663cf5d2713fdd4b1a9bbf3aecf6ab9aeabdd80f945::" providerId="AD" clId="Web-{FD85F4D4-2B0D-7127-3208-ED601FA4C150}" dt="2024-06-23T16:21:07.043" v="1"/>
        <pc:sldMkLst>
          <pc:docMk/>
          <pc:sldMk cId="3454615463"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CB121-7E98-44F3-91ED-93573C730136}" type="datetimeFigureOut">
              <a:rPr lang="en-US" smtClean="0"/>
              <a:t>6/23/2024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72CEC-5DDC-4D5C-B423-2529FE9508EC}" type="slidenum">
              <a:rPr lang="en-US" smtClean="0"/>
              <a:t>‹#›</a:t>
            </a:fld>
            <a:endParaRPr lang="en-US"/>
          </a:p>
        </p:txBody>
      </p:sp>
    </p:spTree>
    <p:extLst>
      <p:ext uri="{BB962C8B-B14F-4D97-AF65-F5344CB8AC3E}">
        <p14:creationId xmlns:p14="http://schemas.microsoft.com/office/powerpoint/2010/main" val="35465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1</a:t>
            </a:fld>
            <a:endParaRPr lang="en-US"/>
          </a:p>
        </p:txBody>
      </p:sp>
    </p:spTree>
    <p:extLst>
      <p:ext uri="{BB962C8B-B14F-4D97-AF65-F5344CB8AC3E}">
        <p14:creationId xmlns:p14="http://schemas.microsoft.com/office/powerpoint/2010/main" val="269143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2</a:t>
            </a:fld>
            <a:endParaRPr lang="en-US"/>
          </a:p>
        </p:txBody>
      </p:sp>
    </p:spTree>
    <p:extLst>
      <p:ext uri="{BB962C8B-B14F-4D97-AF65-F5344CB8AC3E}">
        <p14:creationId xmlns:p14="http://schemas.microsoft.com/office/powerpoint/2010/main" val="123273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4</a:t>
            </a:fld>
            <a:endParaRPr lang="en-US"/>
          </a:p>
        </p:txBody>
      </p:sp>
    </p:spTree>
    <p:extLst>
      <p:ext uri="{BB962C8B-B14F-4D97-AF65-F5344CB8AC3E}">
        <p14:creationId xmlns:p14="http://schemas.microsoft.com/office/powerpoint/2010/main" val="194827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5</a:t>
            </a:fld>
            <a:endParaRPr lang="en-US"/>
          </a:p>
        </p:txBody>
      </p:sp>
    </p:spTree>
    <p:extLst>
      <p:ext uri="{BB962C8B-B14F-4D97-AF65-F5344CB8AC3E}">
        <p14:creationId xmlns:p14="http://schemas.microsoft.com/office/powerpoint/2010/main" val="78543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6</a:t>
            </a:fld>
            <a:endParaRPr lang="en-US"/>
          </a:p>
        </p:txBody>
      </p:sp>
    </p:spTree>
    <p:extLst>
      <p:ext uri="{BB962C8B-B14F-4D97-AF65-F5344CB8AC3E}">
        <p14:creationId xmlns:p14="http://schemas.microsoft.com/office/powerpoint/2010/main" val="310448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72CEC-5DDC-4D5C-B423-2529FE9508EC}" type="slidenum">
              <a:rPr lang="en-US" smtClean="0"/>
              <a:t>7</a:t>
            </a:fld>
            <a:endParaRPr lang="en-US"/>
          </a:p>
        </p:txBody>
      </p:sp>
    </p:spTree>
    <p:extLst>
      <p:ext uri="{BB962C8B-B14F-4D97-AF65-F5344CB8AC3E}">
        <p14:creationId xmlns:p14="http://schemas.microsoft.com/office/powerpoint/2010/main" val="192296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747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19797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73131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925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232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926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536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43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48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850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91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6/23/2024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569502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F4BF1-52A0-491A-BAE4-8042CE957A45}"/>
              </a:ext>
            </a:extLst>
          </p:cNvPr>
          <p:cNvPicPr>
            <a:picLocks noChangeAspect="1"/>
          </p:cNvPicPr>
          <p:nvPr/>
        </p:nvPicPr>
        <p:blipFill>
          <a:blip r:embed="rId3"/>
          <a:stretch>
            <a:fillRect/>
          </a:stretch>
        </p:blipFill>
        <p:spPr>
          <a:xfrm>
            <a:off x="150365" y="914402"/>
            <a:ext cx="8843270" cy="4487493"/>
          </a:xfrm>
          <a:prstGeom prst="rect">
            <a:avLst/>
          </a:prstGeom>
        </p:spPr>
      </p:pic>
      <p:sp>
        <p:nvSpPr>
          <p:cNvPr id="9" name="TextBox 8">
            <a:extLst>
              <a:ext uri="{FF2B5EF4-FFF2-40B4-BE49-F238E27FC236}">
                <a16:creationId xmlns:a16="http://schemas.microsoft.com/office/drawing/2014/main" id="{AA9ED685-6241-403C-BA0C-B4C744D9C7F7}"/>
              </a:ext>
            </a:extLst>
          </p:cNvPr>
          <p:cNvSpPr txBox="1"/>
          <p:nvPr/>
        </p:nvSpPr>
        <p:spPr>
          <a:xfrm>
            <a:off x="2154335" y="137622"/>
            <a:ext cx="5596963" cy="461665"/>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Các nguyên tố tạo nên cơ thể người</a:t>
            </a:r>
          </a:p>
        </p:txBody>
      </p:sp>
      <p:sp>
        <p:nvSpPr>
          <p:cNvPr id="11" name="TextBox 10">
            <a:extLst>
              <a:ext uri="{FF2B5EF4-FFF2-40B4-BE49-F238E27FC236}">
                <a16:creationId xmlns:a16="http://schemas.microsoft.com/office/drawing/2014/main" id="{F960033D-B3C7-410C-BB8D-4310A0B128E0}"/>
              </a:ext>
            </a:extLst>
          </p:cNvPr>
          <p:cNvSpPr txBox="1"/>
          <p:nvPr/>
        </p:nvSpPr>
        <p:spPr>
          <a:xfrm>
            <a:off x="150365" y="5581775"/>
            <a:ext cx="559086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a:latin typeface="Arial" panose="020B0604020202020204" pitchFamily="34" charset="0"/>
                <a:cs typeface="Arial" panose="020B0604020202020204" pitchFamily="34" charset="0"/>
              </a:rPr>
              <a:t>Oxygen, Carbon, hydrogen, nitrogen,… là các nguyên tố hóa học tạo nên cơ thể người.</a:t>
            </a:r>
          </a:p>
        </p:txBody>
      </p:sp>
      <p:sp>
        <p:nvSpPr>
          <p:cNvPr id="13" name="TextBox 12">
            <a:extLst>
              <a:ext uri="{FF2B5EF4-FFF2-40B4-BE49-F238E27FC236}">
                <a16:creationId xmlns:a16="http://schemas.microsoft.com/office/drawing/2014/main" id="{EE6E8035-FB77-42EC-8EE9-54A913A50E2B}"/>
              </a:ext>
            </a:extLst>
          </p:cNvPr>
          <p:cNvSpPr txBox="1"/>
          <p:nvPr/>
        </p:nvSpPr>
        <p:spPr>
          <a:xfrm>
            <a:off x="5973580" y="5707438"/>
            <a:ext cx="3020055" cy="937949"/>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20000"/>
              </a:lnSpc>
            </a:pPr>
            <a:r>
              <a:rPr lang="en-US" sz="2400" b="1" i="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Nguyên tố hóa học là gì?</a:t>
            </a:r>
          </a:p>
        </p:txBody>
      </p:sp>
    </p:spTree>
    <p:extLst>
      <p:ext uri="{BB962C8B-B14F-4D97-AF65-F5344CB8AC3E}">
        <p14:creationId xmlns:p14="http://schemas.microsoft.com/office/powerpoint/2010/main" val="268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Na</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Sodium</a:t>
            </a:r>
          </a:p>
          <a:p>
            <a:pPr lvl="0" algn="ctr"/>
            <a:r>
              <a:rPr lang="en-US" sz="3600" b="1" dirty="0">
                <a:solidFill>
                  <a:prstClr val="white"/>
                </a:solidFill>
                <a:latin typeface="Times New Roman" panose="02020603050405020304" pitchFamily="18" charset="0"/>
                <a:cs typeface="Times New Roman" panose="02020603050405020304" pitchFamily="18" charset="0"/>
              </a:rPr>
              <a:t>23</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9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Calcium</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Ca</a:t>
            </a:r>
          </a:p>
          <a:p>
            <a:pPr lvl="0" algn="ctr"/>
            <a:r>
              <a:rPr lang="en-US" sz="3600" b="1" dirty="0">
                <a:solidFill>
                  <a:prstClr val="white"/>
                </a:solidFill>
                <a:latin typeface="Times New Roman" panose="02020603050405020304" pitchFamily="18" charset="0"/>
                <a:cs typeface="Times New Roman" panose="02020603050405020304" pitchFamily="18" charset="0"/>
              </a:rPr>
              <a:t>40</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14</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Nitrogen</a:t>
            </a:r>
          </a:p>
          <a:p>
            <a:pPr lvl="0" algn="ctr"/>
            <a:r>
              <a:rPr lang="en-US" sz="3600" b="1" dirty="0">
                <a:solidFill>
                  <a:prstClr val="white"/>
                </a:solidFill>
                <a:latin typeface="Times New Roman" panose="02020603050405020304" pitchFamily="18" charset="0"/>
                <a:cs typeface="Times New Roman" panose="02020603050405020304" pitchFamily="18" charset="0"/>
              </a:rPr>
              <a:t>N</a:t>
            </a:r>
          </a:p>
        </p:txBody>
      </p:sp>
      <p:sp>
        <p:nvSpPr>
          <p:cNvPr id="12" name="TextBox 11">
            <a:extLst>
              <a:ext uri="{FF2B5EF4-FFF2-40B4-BE49-F238E27FC236}">
                <a16:creationId xmlns:a16="http://schemas.microsoft.com/office/drawing/2014/main" id="{2E463CED-25D6-BE20-BDD8-2C333B3BB7E3}"/>
              </a:ext>
            </a:extLst>
          </p:cNvPr>
          <p:cNvSpPr txBox="1"/>
          <p:nvPr/>
        </p:nvSpPr>
        <p:spPr>
          <a:xfrm>
            <a:off x="1" y="2441003"/>
            <a:ext cx="9144000"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9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Oxygen</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O</a:t>
            </a:r>
          </a:p>
          <a:p>
            <a:pPr lvl="0" algn="ctr"/>
            <a:r>
              <a:rPr lang="en-US" sz="3600" b="1" dirty="0">
                <a:solidFill>
                  <a:prstClr val="white"/>
                </a:solidFill>
                <a:latin typeface="Times New Roman" panose="02020603050405020304" pitchFamily="18" charset="0"/>
                <a:cs typeface="Times New Roman" panose="02020603050405020304" pitchFamily="18" charset="0"/>
              </a:rPr>
              <a:t>16</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8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35,5</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Chlorine</a:t>
            </a:r>
          </a:p>
          <a:p>
            <a:pPr lvl="0" algn="ctr"/>
            <a:r>
              <a:rPr lang="en-US" sz="3600" b="1" dirty="0">
                <a:solidFill>
                  <a:prstClr val="white"/>
                </a:solidFill>
                <a:latin typeface="Times New Roman" panose="02020603050405020304" pitchFamily="18" charset="0"/>
                <a:cs typeface="Times New Roman" panose="02020603050405020304" pitchFamily="18" charset="0"/>
              </a:rPr>
              <a:t>Cl</a:t>
            </a:r>
          </a:p>
        </p:txBody>
      </p:sp>
      <p:sp>
        <p:nvSpPr>
          <p:cNvPr id="12" name="TextBox 11">
            <a:extLst>
              <a:ext uri="{FF2B5EF4-FFF2-40B4-BE49-F238E27FC236}">
                <a16:creationId xmlns:a16="http://schemas.microsoft.com/office/drawing/2014/main" id="{2E463CED-25D6-BE20-BDD8-2C333B3BB7E3}"/>
              </a:ext>
            </a:extLst>
          </p:cNvPr>
          <p:cNvSpPr txBox="1"/>
          <p:nvPr/>
        </p:nvSpPr>
        <p:spPr>
          <a:xfrm>
            <a:off x="104932" y="2441003"/>
            <a:ext cx="9147722"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Sulfur</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S</a:t>
            </a:r>
          </a:p>
          <a:p>
            <a:pPr lvl="0" algn="ctr"/>
            <a:r>
              <a:rPr lang="en-US" sz="3600" b="1" dirty="0">
                <a:solidFill>
                  <a:prstClr val="white"/>
                </a:solidFill>
                <a:latin typeface="Times New Roman" panose="02020603050405020304" pitchFamily="18" charset="0"/>
                <a:cs typeface="Times New Roman" panose="02020603050405020304" pitchFamily="18" charset="0"/>
              </a:rPr>
              <a:t>32</a:t>
            </a:r>
          </a:p>
        </p:txBody>
      </p:sp>
      <p:sp>
        <p:nvSpPr>
          <p:cNvPr id="12" name="TextBox 11">
            <a:extLst>
              <a:ext uri="{FF2B5EF4-FFF2-40B4-BE49-F238E27FC236}">
                <a16:creationId xmlns:a16="http://schemas.microsoft.com/office/drawing/2014/main" id="{2E463CED-25D6-BE20-BDD8-2C333B3BB7E3}"/>
              </a:ext>
            </a:extLst>
          </p:cNvPr>
          <p:cNvSpPr txBox="1"/>
          <p:nvPr/>
        </p:nvSpPr>
        <p:spPr>
          <a:xfrm>
            <a:off x="287017" y="2481898"/>
            <a:ext cx="8382294"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6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Hydrogen</a:t>
            </a:r>
          </a:p>
          <a:p>
            <a:pPr lvl="0" algn="ctr"/>
            <a:r>
              <a:rPr lang="en-US" sz="3600" b="1" dirty="0">
                <a:solidFill>
                  <a:prstClr val="white"/>
                </a:solidFill>
                <a:latin typeface="Times New Roman" panose="02020603050405020304" pitchFamily="18" charset="0"/>
                <a:cs typeface="Times New Roman" panose="02020603050405020304" pitchFamily="18" charset="0"/>
              </a:rPr>
              <a:t>H</a:t>
            </a:r>
          </a:p>
        </p:txBody>
      </p:sp>
      <p:sp>
        <p:nvSpPr>
          <p:cNvPr id="12" name="TextBox 11">
            <a:extLst>
              <a:ext uri="{FF2B5EF4-FFF2-40B4-BE49-F238E27FC236}">
                <a16:creationId xmlns:a16="http://schemas.microsoft.com/office/drawing/2014/main" id="{2E463CED-25D6-BE20-BDD8-2C333B3BB7E3}"/>
              </a:ext>
            </a:extLst>
          </p:cNvPr>
          <p:cNvSpPr txBox="1"/>
          <p:nvPr/>
        </p:nvSpPr>
        <p:spPr>
          <a:xfrm>
            <a:off x="104932" y="2441003"/>
            <a:ext cx="9147722"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4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He</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Helium</a:t>
            </a:r>
          </a:p>
          <a:p>
            <a:pPr lvl="0" algn="ctr"/>
            <a:r>
              <a:rPr lang="en-US" sz="3600" b="1" dirty="0">
                <a:solidFill>
                  <a:prstClr val="white"/>
                </a:solidFill>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9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6" y="3934970"/>
            <a:ext cx="2551146"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3200" b="1" dirty="0">
                <a:solidFill>
                  <a:prstClr val="white"/>
                </a:solidFill>
                <a:latin typeface="Times New Roman" panose="02020603050405020304" pitchFamily="18" charset="0"/>
                <a:cs typeface="Times New Roman" panose="02020603050405020304" pitchFamily="18" charset="0"/>
              </a:rPr>
              <a:t>Magnesium</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600" b="1" dirty="0">
                <a:solidFill>
                  <a:prstClr val="white"/>
                </a:solidFill>
                <a:latin typeface="Times New Roman" panose="02020603050405020304" pitchFamily="18" charset="0"/>
                <a:cs typeface="Times New Roman" panose="02020603050405020304" pitchFamily="18" charset="0"/>
              </a:rPr>
              <a:t>Mg</a:t>
            </a:r>
          </a:p>
          <a:p>
            <a:pPr lvl="0" algn="ctr"/>
            <a:r>
              <a:rPr lang="en-US" sz="3600" b="1" dirty="0">
                <a:solidFill>
                  <a:prstClr val="white"/>
                </a:solidFill>
                <a:latin typeface="Times New Roman" panose="02020603050405020304" pitchFamily="18" charset="0"/>
                <a:cs typeface="Times New Roman" panose="02020603050405020304" pitchFamily="18" charset="0"/>
              </a:rPr>
              <a:t>24</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3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6" name="TextBox 5">
            <a:extLst>
              <a:ext uri="{FF2B5EF4-FFF2-40B4-BE49-F238E27FC236}">
                <a16:creationId xmlns:a16="http://schemas.microsoft.com/office/drawing/2014/main" id="{15EA32DF-0658-4C6F-BAEE-4D47B42D8569}"/>
              </a:ext>
            </a:extLst>
          </p:cNvPr>
          <p:cNvSpPr txBox="1"/>
          <p:nvPr/>
        </p:nvSpPr>
        <p:spPr>
          <a:xfrm>
            <a:off x="544286" y="1249179"/>
            <a:ext cx="8280400" cy="3226589"/>
          </a:xfrm>
          <a:prstGeom prst="rect">
            <a:avLst/>
          </a:prstGeom>
          <a:noFill/>
        </p:spPr>
        <p:txBody>
          <a:bodyPr wrap="square">
            <a:spAutoFit/>
          </a:bodyPr>
          <a:lstStyle/>
          <a:p>
            <a:pPr algn="just">
              <a:lnSpc>
                <a:spcPct val="130000"/>
              </a:lnSpc>
            </a:pPr>
            <a:r>
              <a:rPr lang="en-US" sz="3200" b="1" i="0">
                <a:solidFill>
                  <a:srgbClr val="000000"/>
                </a:solidFill>
                <a:effectLst/>
                <a:latin typeface="Arial" panose="020B0604020202020204" pitchFamily="34" charset="0"/>
                <a:cs typeface="Arial" panose="020B0604020202020204" pitchFamily="34" charset="0"/>
              </a:rPr>
              <a:t>Câu 1: Đồng (copper) và carbon là các</a:t>
            </a:r>
          </a:p>
          <a:p>
            <a:pPr algn="just">
              <a:lnSpc>
                <a:spcPct val="130000"/>
              </a:lnSpc>
            </a:pPr>
            <a:r>
              <a:rPr lang="en-US" sz="3200" b="0" i="0">
                <a:solidFill>
                  <a:srgbClr val="000000"/>
                </a:solidFill>
                <a:effectLst/>
                <a:latin typeface="Arial" panose="020B0604020202020204" pitchFamily="34" charset="0"/>
                <a:cs typeface="Arial" panose="020B0604020202020204" pitchFamily="34" charset="0"/>
              </a:rPr>
              <a:t>A. hợp chất.</a:t>
            </a:r>
          </a:p>
          <a:p>
            <a:pPr algn="just">
              <a:lnSpc>
                <a:spcPct val="130000"/>
              </a:lnSpc>
            </a:pPr>
            <a:r>
              <a:rPr lang="en-US" sz="3200" b="0" i="0">
                <a:solidFill>
                  <a:srgbClr val="000000"/>
                </a:solidFill>
                <a:effectLst/>
                <a:latin typeface="Arial" panose="020B0604020202020204" pitchFamily="34" charset="0"/>
                <a:cs typeface="Arial" panose="020B0604020202020204" pitchFamily="34" charset="0"/>
              </a:rPr>
              <a:t>B. hỗn hợp.</a:t>
            </a:r>
          </a:p>
          <a:p>
            <a:pPr algn="just">
              <a:lnSpc>
                <a:spcPct val="130000"/>
              </a:lnSpc>
            </a:pPr>
            <a:r>
              <a:rPr lang="en-US" sz="3200" b="0" i="0">
                <a:solidFill>
                  <a:srgbClr val="000000"/>
                </a:solidFill>
                <a:effectLst/>
                <a:latin typeface="Arial" panose="020B0604020202020204" pitchFamily="34" charset="0"/>
                <a:cs typeface="Arial" panose="020B0604020202020204" pitchFamily="34" charset="0"/>
              </a:rPr>
              <a:t>C. nguyên tử thuộc cùng nguyên tố hóa học.</a:t>
            </a:r>
          </a:p>
          <a:p>
            <a:pPr algn="just">
              <a:lnSpc>
                <a:spcPct val="130000"/>
              </a:lnSpc>
            </a:pPr>
            <a:r>
              <a:rPr lang="en-US" sz="3200" b="0" i="0">
                <a:solidFill>
                  <a:srgbClr val="000000"/>
                </a:solidFill>
                <a:effectLst/>
                <a:latin typeface="Arial" panose="020B0604020202020204" pitchFamily="34" charset="0"/>
                <a:cs typeface="Arial" panose="020B0604020202020204" pitchFamily="34" charset="0"/>
              </a:rPr>
              <a:t>D. nguyên tố hóa học.</a:t>
            </a:r>
          </a:p>
        </p:txBody>
      </p:sp>
      <p:sp>
        <p:nvSpPr>
          <p:cNvPr id="3" name="Oval 2">
            <a:extLst>
              <a:ext uri="{FF2B5EF4-FFF2-40B4-BE49-F238E27FC236}">
                <a16:creationId xmlns:a16="http://schemas.microsoft.com/office/drawing/2014/main" id="{6604F5A6-7D3A-402E-ACC6-9947B8F78DF8}"/>
              </a:ext>
            </a:extLst>
          </p:cNvPr>
          <p:cNvSpPr/>
          <p:nvPr/>
        </p:nvSpPr>
        <p:spPr>
          <a:xfrm>
            <a:off x="544286" y="3917372"/>
            <a:ext cx="442891" cy="442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836416C5-7810-E8AA-AE19-B01DF082C203}"/>
              </a:ext>
            </a:extLst>
          </p:cNvPr>
          <p:cNvPicPr>
            <a:picLocks noGrp="1" noChangeAspect="1"/>
          </p:cNvPicPr>
          <p:nvPr>
            <p:ph sz="half" idx="2"/>
          </p:nvPr>
        </p:nvPicPr>
        <p:blipFill>
          <a:blip r:embed="rId3"/>
          <a:stretch>
            <a:fillRect/>
          </a:stretch>
        </p:blipFill>
        <p:spPr>
          <a:xfrm>
            <a:off x="0" y="1273418"/>
            <a:ext cx="3785015" cy="2688848"/>
          </a:xfrm>
          <a:prstGeom prst="rect">
            <a:avLst/>
          </a:prstGeom>
          <a:ln>
            <a:noFill/>
          </a:ln>
          <a:effectLst>
            <a:softEdge rad="112500"/>
          </a:effectLst>
        </p:spPr>
      </p:pic>
      <p:sp>
        <p:nvSpPr>
          <p:cNvPr id="17" name="TextBox 16">
            <a:extLst>
              <a:ext uri="{FF2B5EF4-FFF2-40B4-BE49-F238E27FC236}">
                <a16:creationId xmlns:a16="http://schemas.microsoft.com/office/drawing/2014/main" id="{5B4C610E-1463-4363-9D73-B0CA0CD17146}"/>
              </a:ext>
            </a:extLst>
          </p:cNvPr>
          <p:cNvSpPr txBox="1"/>
          <p:nvPr/>
        </p:nvSpPr>
        <p:spPr>
          <a:xfrm>
            <a:off x="157397" y="566352"/>
            <a:ext cx="3785016"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I. NGUYÊN TỐ HÓA HỌC</a:t>
            </a:r>
          </a:p>
        </p:txBody>
      </p:sp>
      <p:sp>
        <p:nvSpPr>
          <p:cNvPr id="18" name="TextBox 17">
            <a:extLst>
              <a:ext uri="{FF2B5EF4-FFF2-40B4-BE49-F238E27FC236}">
                <a16:creationId xmlns:a16="http://schemas.microsoft.com/office/drawing/2014/main" id="{A3C11477-B993-4C2D-AB0B-306C9C96957C}"/>
              </a:ext>
            </a:extLst>
          </p:cNvPr>
          <p:cNvSpPr txBox="1"/>
          <p:nvPr/>
        </p:nvSpPr>
        <p:spPr>
          <a:xfrm>
            <a:off x="0" y="14671"/>
            <a:ext cx="9144000" cy="461665"/>
          </a:xfrm>
          <a:prstGeom prst="rect">
            <a:avLst/>
          </a:prstGeom>
          <a:solidFill>
            <a:schemeClr val="accent2"/>
          </a:solidFill>
        </p:spPr>
        <p:txBody>
          <a:bodyPr wrap="square">
            <a:spAutoFit/>
          </a:bodyPr>
          <a:lstStyle/>
          <a:p>
            <a:pPr algn="ctr"/>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14, 15, 16 – BÀI 3: NGUYÊN TỐ  HÓA HỌC</a:t>
            </a:r>
          </a:p>
        </p:txBody>
      </p:sp>
      <p:sp>
        <p:nvSpPr>
          <p:cNvPr id="19" name="TextBox 18">
            <a:extLst>
              <a:ext uri="{FF2B5EF4-FFF2-40B4-BE49-F238E27FC236}">
                <a16:creationId xmlns:a16="http://schemas.microsoft.com/office/drawing/2014/main" id="{2D78F85D-6B46-42B6-A767-138A6FCF0186}"/>
              </a:ext>
            </a:extLst>
          </p:cNvPr>
          <p:cNvSpPr txBox="1"/>
          <p:nvPr/>
        </p:nvSpPr>
        <p:spPr>
          <a:xfrm>
            <a:off x="157397" y="3962266"/>
            <a:ext cx="8626839" cy="1824346"/>
          </a:xfrm>
          <a:prstGeom prst="rect">
            <a:avLst/>
          </a:prstGeom>
          <a:noFill/>
        </p:spPr>
        <p:txBody>
          <a:bodyPr wrap="square">
            <a:spAutoFit/>
          </a:bodyPr>
          <a:lstStyle/>
          <a:p>
            <a:pPr algn="just">
              <a:lnSpc>
                <a:spcPct val="120000"/>
              </a:lnSpc>
            </a:pPr>
            <a:r>
              <a:rPr lang="en-US" sz="2400" b="1" i="1">
                <a:latin typeface="Arial" panose="020B0604020202020204" pitchFamily="34" charset="0"/>
                <a:cs typeface="Arial" panose="020B0604020202020204" pitchFamily="34" charset="0"/>
              </a:rPr>
              <a:t>- Các nguyên tử có cùng số proton trong hạt nhân đều thuộc cùng một nguyên tố hóa học. Số (p) trong hạt nhân chính là số hiệu nguyên tử (Z). Mỗi nguyên tố hóa học chỉ có duy nhất một số hiệu nguyên tử.</a:t>
            </a:r>
          </a:p>
        </p:txBody>
      </p:sp>
      <p:sp>
        <p:nvSpPr>
          <p:cNvPr id="20" name="TextBox 19">
            <a:extLst>
              <a:ext uri="{FF2B5EF4-FFF2-40B4-BE49-F238E27FC236}">
                <a16:creationId xmlns:a16="http://schemas.microsoft.com/office/drawing/2014/main" id="{B186A324-23E8-439A-A080-90F280A1906A}"/>
              </a:ext>
            </a:extLst>
          </p:cNvPr>
          <p:cNvSpPr txBox="1"/>
          <p:nvPr/>
        </p:nvSpPr>
        <p:spPr>
          <a:xfrm>
            <a:off x="157396" y="5786612"/>
            <a:ext cx="8626839" cy="937949"/>
          </a:xfrm>
          <a:prstGeom prst="rect">
            <a:avLst/>
          </a:prstGeom>
          <a:noFill/>
        </p:spPr>
        <p:txBody>
          <a:bodyPr wrap="square">
            <a:spAutoFit/>
          </a:bodyPr>
          <a:lstStyle/>
          <a:p>
            <a:pPr algn="just">
              <a:lnSpc>
                <a:spcPct val="120000"/>
              </a:lnSpc>
            </a:pPr>
            <a:r>
              <a:rPr lang="en-US" sz="2400" b="1">
                <a:solidFill>
                  <a:srgbClr val="FF0000"/>
                </a:solidFill>
                <a:latin typeface="Arial" panose="020B0604020202020204" pitchFamily="34" charset="0"/>
                <a:cs typeface="Arial" panose="020B0604020202020204" pitchFamily="34" charset="0"/>
              </a:rPr>
              <a:t>- VD: Oxygen trong tự nhiên chứa các nguyên tử oxygen cùng có 8p nhưng số n có thể là (8n, 9n, 10n).</a:t>
            </a:r>
          </a:p>
        </p:txBody>
      </p:sp>
      <p:pic>
        <p:nvPicPr>
          <p:cNvPr id="21" name="Picture 20">
            <a:extLst>
              <a:ext uri="{FF2B5EF4-FFF2-40B4-BE49-F238E27FC236}">
                <a16:creationId xmlns:a16="http://schemas.microsoft.com/office/drawing/2014/main" id="{53F8352F-CB43-4613-877D-BB42C6DC6D87}"/>
              </a:ext>
            </a:extLst>
          </p:cNvPr>
          <p:cNvPicPr>
            <a:picLocks noChangeAspect="1"/>
          </p:cNvPicPr>
          <p:nvPr/>
        </p:nvPicPr>
        <p:blipFill>
          <a:blip r:embed="rId4"/>
          <a:stretch>
            <a:fillRect/>
          </a:stretch>
        </p:blipFill>
        <p:spPr>
          <a:xfrm>
            <a:off x="4572000" y="1150718"/>
            <a:ext cx="3916597" cy="2688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29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6" name="TextBox 5">
            <a:extLst>
              <a:ext uri="{FF2B5EF4-FFF2-40B4-BE49-F238E27FC236}">
                <a16:creationId xmlns:a16="http://schemas.microsoft.com/office/drawing/2014/main" id="{15EA32DF-0658-4C6F-BAEE-4D47B42D8569}"/>
              </a:ext>
            </a:extLst>
          </p:cNvPr>
          <p:cNvSpPr txBox="1"/>
          <p:nvPr/>
        </p:nvSpPr>
        <p:spPr>
          <a:xfrm>
            <a:off x="544286" y="1249179"/>
            <a:ext cx="8280400" cy="2598917"/>
          </a:xfrm>
          <a:prstGeom prst="rect">
            <a:avLst/>
          </a:prstGeom>
          <a:noFill/>
        </p:spPr>
        <p:txBody>
          <a:bodyPr wrap="square">
            <a:spAutoFit/>
          </a:bodyPr>
          <a:lstStyle/>
          <a:p>
            <a:pPr algn="just">
              <a:lnSpc>
                <a:spcPct val="130000"/>
              </a:lnSpc>
            </a:pPr>
            <a:r>
              <a:rPr lang="en-US" sz="3200" b="1" i="0">
                <a:solidFill>
                  <a:srgbClr val="000000"/>
                </a:solidFill>
                <a:effectLst/>
                <a:latin typeface="Arial" panose="020B0604020202020204" pitchFamily="34" charset="0"/>
                <a:cs typeface="Arial" panose="020B0604020202020204" pitchFamily="34" charset="0"/>
              </a:rPr>
              <a:t>Câu 2: </a:t>
            </a:r>
            <a:r>
              <a:rPr lang="en-US" sz="3200" b="1" i="0">
                <a:solidFill>
                  <a:srgbClr val="000000"/>
                </a:solidFill>
                <a:effectLst/>
                <a:latin typeface="Open Sans" panose="020B0606030504020204" pitchFamily="34" charset="0"/>
              </a:rPr>
              <a:t>Kí hiệu nào sau đây là kí hiệu hóa học của nguyên tố magnesium?</a:t>
            </a:r>
          </a:p>
          <a:p>
            <a:pPr algn="just">
              <a:lnSpc>
                <a:spcPct val="130000"/>
              </a:lnSpc>
            </a:pPr>
            <a:r>
              <a:rPr lang="en-US" sz="3200" b="0" i="0">
                <a:solidFill>
                  <a:srgbClr val="000000"/>
                </a:solidFill>
                <a:effectLst/>
                <a:latin typeface="Open Sans" panose="020B0606030504020204" pitchFamily="34" charset="0"/>
              </a:rPr>
              <a:t>		A. MG.					B. Mg.		</a:t>
            </a:r>
          </a:p>
          <a:p>
            <a:pPr algn="just">
              <a:lnSpc>
                <a:spcPct val="130000"/>
              </a:lnSpc>
            </a:pPr>
            <a:r>
              <a:rPr lang="en-US" sz="3200">
                <a:solidFill>
                  <a:srgbClr val="000000"/>
                </a:solidFill>
                <a:latin typeface="Open Sans" panose="020B0606030504020204" pitchFamily="34" charset="0"/>
              </a:rPr>
              <a:t>		</a:t>
            </a:r>
            <a:r>
              <a:rPr lang="en-US" sz="3200" b="0" i="0">
                <a:solidFill>
                  <a:srgbClr val="000000"/>
                </a:solidFill>
                <a:effectLst/>
                <a:latin typeface="Open Sans" panose="020B0606030504020204" pitchFamily="34" charset="0"/>
              </a:rPr>
              <a:t>C. mg.					D. mG.</a:t>
            </a:r>
          </a:p>
        </p:txBody>
      </p:sp>
      <p:sp>
        <p:nvSpPr>
          <p:cNvPr id="4" name="Oval 3">
            <a:extLst>
              <a:ext uri="{FF2B5EF4-FFF2-40B4-BE49-F238E27FC236}">
                <a16:creationId xmlns:a16="http://schemas.microsoft.com/office/drawing/2014/main" id="{527A3C02-5E77-4071-B7CE-AA80A73C5871}"/>
              </a:ext>
            </a:extLst>
          </p:cNvPr>
          <p:cNvSpPr/>
          <p:nvPr/>
        </p:nvSpPr>
        <p:spPr>
          <a:xfrm>
            <a:off x="4621995" y="2673188"/>
            <a:ext cx="487180" cy="442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3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6" name="TextBox 5">
            <a:extLst>
              <a:ext uri="{FF2B5EF4-FFF2-40B4-BE49-F238E27FC236}">
                <a16:creationId xmlns:a16="http://schemas.microsoft.com/office/drawing/2014/main" id="{15EA32DF-0658-4C6F-BAEE-4D47B42D8569}"/>
              </a:ext>
            </a:extLst>
          </p:cNvPr>
          <p:cNvSpPr txBox="1"/>
          <p:nvPr/>
        </p:nvSpPr>
        <p:spPr>
          <a:xfrm>
            <a:off x="544286" y="1249179"/>
            <a:ext cx="8280400" cy="3879267"/>
          </a:xfrm>
          <a:prstGeom prst="rect">
            <a:avLst/>
          </a:prstGeom>
          <a:noFill/>
        </p:spPr>
        <p:txBody>
          <a:bodyPr wrap="square">
            <a:spAutoFit/>
          </a:bodyPr>
          <a:lstStyle/>
          <a:p>
            <a:pPr algn="just">
              <a:lnSpc>
                <a:spcPct val="130000"/>
              </a:lnSpc>
            </a:pPr>
            <a:r>
              <a:rPr lang="en-US" sz="3200" b="1" i="0">
                <a:solidFill>
                  <a:srgbClr val="000000"/>
                </a:solidFill>
                <a:effectLst/>
                <a:latin typeface="Arial" panose="020B0604020202020204" pitchFamily="34" charset="0"/>
                <a:cs typeface="Arial" panose="020B0604020202020204" pitchFamily="34" charset="0"/>
              </a:rPr>
              <a:t>Câu 3: </a:t>
            </a:r>
            <a:r>
              <a:rPr lang="vi-VN" sz="3200" b="1" i="0">
                <a:solidFill>
                  <a:srgbClr val="000000"/>
                </a:solidFill>
                <a:effectLst/>
                <a:latin typeface="Open Sans" panose="020B0606030504020204" pitchFamily="34" charset="0"/>
              </a:rPr>
              <a:t>Đến nay con người đã tìm ra bao nhiêu nguyên tố hóa học?</a:t>
            </a:r>
          </a:p>
          <a:p>
            <a:pPr lvl="1" algn="just">
              <a:lnSpc>
                <a:spcPct val="130000"/>
              </a:lnSpc>
            </a:pPr>
            <a:r>
              <a:rPr lang="vi-VN" sz="3200" b="0" i="0">
                <a:solidFill>
                  <a:srgbClr val="000000"/>
                </a:solidFill>
                <a:effectLst/>
                <a:latin typeface="Open Sans" panose="020B0606030504020204" pitchFamily="34" charset="0"/>
              </a:rPr>
              <a:t>A. 118.</a:t>
            </a:r>
          </a:p>
          <a:p>
            <a:pPr lvl="1" algn="just">
              <a:lnSpc>
                <a:spcPct val="130000"/>
              </a:lnSpc>
            </a:pPr>
            <a:r>
              <a:rPr lang="vi-VN" sz="3200" b="0" i="0">
                <a:solidFill>
                  <a:srgbClr val="000000"/>
                </a:solidFill>
                <a:effectLst/>
                <a:latin typeface="Open Sans" panose="020B0606030504020204" pitchFamily="34" charset="0"/>
              </a:rPr>
              <a:t>B. 94.</a:t>
            </a:r>
          </a:p>
          <a:p>
            <a:pPr lvl="1" algn="just">
              <a:lnSpc>
                <a:spcPct val="130000"/>
              </a:lnSpc>
            </a:pPr>
            <a:r>
              <a:rPr lang="vi-VN" sz="3200" b="0" i="0">
                <a:solidFill>
                  <a:srgbClr val="000000"/>
                </a:solidFill>
                <a:effectLst/>
                <a:latin typeface="Open Sans" panose="020B0606030504020204" pitchFamily="34" charset="0"/>
              </a:rPr>
              <a:t>C. 20.</a:t>
            </a:r>
          </a:p>
          <a:p>
            <a:pPr lvl="1" algn="just">
              <a:lnSpc>
                <a:spcPct val="130000"/>
              </a:lnSpc>
            </a:pPr>
            <a:r>
              <a:rPr lang="vi-VN" sz="3200" b="0" i="0">
                <a:solidFill>
                  <a:srgbClr val="000000"/>
                </a:solidFill>
                <a:effectLst/>
                <a:latin typeface="Open Sans" panose="020B0606030504020204" pitchFamily="34" charset="0"/>
              </a:rPr>
              <a:t>D. 1000 000.</a:t>
            </a:r>
          </a:p>
        </p:txBody>
      </p:sp>
      <p:sp>
        <p:nvSpPr>
          <p:cNvPr id="4" name="Oval 3">
            <a:extLst>
              <a:ext uri="{FF2B5EF4-FFF2-40B4-BE49-F238E27FC236}">
                <a16:creationId xmlns:a16="http://schemas.microsoft.com/office/drawing/2014/main" id="{4FA0D4F9-CA90-4946-972E-C83BDFCF2648}"/>
              </a:ext>
            </a:extLst>
          </p:cNvPr>
          <p:cNvSpPr/>
          <p:nvPr/>
        </p:nvSpPr>
        <p:spPr>
          <a:xfrm>
            <a:off x="993992" y="2655981"/>
            <a:ext cx="442891" cy="4428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1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4" name="Rectangle 3">
            <a:extLst>
              <a:ext uri="{FF2B5EF4-FFF2-40B4-BE49-F238E27FC236}">
                <a16:creationId xmlns:a16="http://schemas.microsoft.com/office/drawing/2014/main" id="{C89D672B-C826-4DB8-A170-C79783946152}"/>
              </a:ext>
            </a:extLst>
          </p:cNvPr>
          <p:cNvSpPr>
            <a:spLocks noChangeArrowheads="1"/>
          </p:cNvSpPr>
          <p:nvPr/>
        </p:nvSpPr>
        <p:spPr bwMode="auto">
          <a:xfrm>
            <a:off x="219843" y="1398688"/>
            <a:ext cx="870431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cs typeface="Arial" panose="020B0604020202020204" pitchFamily="34" charset="0"/>
              </a:rPr>
              <a:t>Câu 4: Hình 3.1 mô tả một nguyên tử oxygen: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       </a:t>
            </a:r>
            <a:endParaRPr kumimoji="0" lang="en-US" altLang="en-US" sz="24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a) Hãy điền số thích hợp vào chỗ trống để hoàn thiện các câu sau:</a:t>
            </a:r>
            <a:endParaRPr kumimoji="0" lang="en-US" altLang="en-US" sz="24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 Số hiệu nguyên tử (số proton) của nguyên tố oxygen là ..?..</a:t>
            </a:r>
            <a:endParaRPr kumimoji="0" lang="en-US" altLang="en-US" sz="24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 Khối lượng nguyên tử oxygen được mô tả ở hình vẽ là ..?..</a:t>
            </a:r>
            <a:endParaRPr kumimoji="0" lang="en-US" altLang="en-US" sz="24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b) Một nguyên tử oxygen có 10 neutron. Khối lượng nguyên tử oxygen đó bằng bao nhiêu?</a:t>
            </a:r>
            <a:endParaRPr kumimoji="0" lang="en-US" altLang="en-US" sz="2400" b="0" i="0" u="none" strike="noStrike" cap="none" normalizeH="0" baseline="0">
              <a:ln>
                <a:noFill/>
              </a:ln>
              <a:solidFill>
                <a:schemeClr val="tx1"/>
              </a:solidFill>
              <a:effectLst/>
              <a:cs typeface="Arial" panose="020B0604020202020204" pitchFamily="34" charset="0"/>
            </a:endParaRPr>
          </a:p>
        </p:txBody>
      </p:sp>
      <p:pic>
        <p:nvPicPr>
          <p:cNvPr id="3076" name="Picture 4" descr="Hình 3.1 mô tả một nguyên tử oxygen">
            <a:extLst>
              <a:ext uri="{FF2B5EF4-FFF2-40B4-BE49-F238E27FC236}">
                <a16:creationId xmlns:a16="http://schemas.microsoft.com/office/drawing/2014/main" id="{BC2310B6-AFCC-4BBC-AE2D-170C0D080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14" y="1457963"/>
            <a:ext cx="2196545" cy="238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2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3" name="Rectangle 1">
            <a:extLst>
              <a:ext uri="{FF2B5EF4-FFF2-40B4-BE49-F238E27FC236}">
                <a16:creationId xmlns:a16="http://schemas.microsoft.com/office/drawing/2014/main" id="{EADE1121-036C-4E11-B306-BD500F7BC762}"/>
              </a:ext>
            </a:extLst>
          </p:cNvPr>
          <p:cNvSpPr>
            <a:spLocks noChangeArrowheads="1"/>
          </p:cNvSpPr>
          <p:nvPr/>
        </p:nvSpPr>
        <p:spPr bwMode="auto">
          <a:xfrm>
            <a:off x="230692" y="1166843"/>
            <a:ext cx="877995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cs typeface="Arial" panose="020B0604020202020204" pitchFamily="34" charset="0"/>
              </a:rPr>
              <a:t>Câu 5: Hình 3.2 mô tả các nguyên tử X, Y, Z và T:</a:t>
            </a:r>
            <a:endParaRPr kumimoji="0" lang="en-US" altLang="en-US" sz="2400" b="1" i="0" u="none" strike="noStrike" cap="none" normalizeH="0" baseline="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cs typeface="Arial" panose="020B0604020202020204" pitchFamily="34" charset="0"/>
              </a:rPr>
              <a:t>Hãy sử dụng Bảng 3.1 trang 21 SGK và cho biết các nguyên tử X, Y, Z, T thuộc các nguyên tố hóa học nào. Các nguyên tử nào có cùng số lớp electron?</a:t>
            </a:r>
            <a:endParaRPr kumimoji="0" lang="en-US" altLang="en-US" sz="2400" b="0" i="0" u="none" strike="noStrike" cap="none" normalizeH="0" baseline="0">
              <a:ln>
                <a:noFill/>
              </a:ln>
              <a:solidFill>
                <a:schemeClr val="tx1"/>
              </a:solidFill>
              <a:effectLst/>
              <a:cs typeface="Arial" panose="020B0604020202020204" pitchFamily="34" charset="0"/>
            </a:endParaRPr>
          </a:p>
        </p:txBody>
      </p:sp>
      <p:pic>
        <p:nvPicPr>
          <p:cNvPr id="5122" name="Picture 2" descr="Hình 3.2 mô tả các nguyên tử X, Y, Z và T">
            <a:extLst>
              <a:ext uri="{FF2B5EF4-FFF2-40B4-BE49-F238E27FC236}">
                <a16:creationId xmlns:a16="http://schemas.microsoft.com/office/drawing/2014/main" id="{9714D7B9-061C-42A9-8921-2553B048E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72" y="2133111"/>
            <a:ext cx="5856828" cy="211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8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pic>
        <p:nvPicPr>
          <p:cNvPr id="8" name="Picture 7">
            <a:extLst>
              <a:ext uri="{FF2B5EF4-FFF2-40B4-BE49-F238E27FC236}">
                <a16:creationId xmlns:a16="http://schemas.microsoft.com/office/drawing/2014/main" id="{B708D5E8-B85E-423D-9424-03299DDFF3D8}"/>
              </a:ext>
            </a:extLst>
          </p:cNvPr>
          <p:cNvPicPr>
            <a:picLocks noChangeAspect="1"/>
          </p:cNvPicPr>
          <p:nvPr/>
        </p:nvPicPr>
        <p:blipFill>
          <a:blip r:embed="rId2"/>
          <a:stretch>
            <a:fillRect/>
          </a:stretch>
        </p:blipFill>
        <p:spPr>
          <a:xfrm>
            <a:off x="45763" y="1723556"/>
            <a:ext cx="9098237" cy="4315714"/>
          </a:xfrm>
          <a:prstGeom prst="rect">
            <a:avLst/>
          </a:prstGeom>
        </p:spPr>
      </p:pic>
      <p:sp>
        <p:nvSpPr>
          <p:cNvPr id="12" name="TextBox 11">
            <a:extLst>
              <a:ext uri="{FF2B5EF4-FFF2-40B4-BE49-F238E27FC236}">
                <a16:creationId xmlns:a16="http://schemas.microsoft.com/office/drawing/2014/main" id="{2AB9C82D-679E-44A8-89AA-B3B51968DB8E}"/>
              </a:ext>
            </a:extLst>
          </p:cNvPr>
          <p:cNvSpPr txBox="1"/>
          <p:nvPr/>
        </p:nvSpPr>
        <p:spPr>
          <a:xfrm>
            <a:off x="178801" y="1261891"/>
            <a:ext cx="8393699"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Câu 6: Hoàn thành bảng sau</a:t>
            </a:r>
            <a:endPar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61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91E-894A-4A8B-9389-4CD891854516}"/>
              </a:ext>
            </a:extLst>
          </p:cNvPr>
          <p:cNvSpPr>
            <a:spLocks noGrp="1"/>
          </p:cNvSpPr>
          <p:nvPr>
            <p:ph type="title"/>
          </p:nvPr>
        </p:nvSpPr>
        <p:spPr>
          <a:xfrm>
            <a:off x="685800" y="43542"/>
            <a:ext cx="7886700" cy="841829"/>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1">
                <a:latin typeface="Arial" panose="020B0604020202020204" pitchFamily="34" charset="0"/>
                <a:cs typeface="Arial" panose="020B0604020202020204" pitchFamily="34" charset="0"/>
              </a:rPr>
              <a:t>BÀI TẬP VẬN DỤNG</a:t>
            </a:r>
          </a:p>
        </p:txBody>
      </p:sp>
      <p:sp>
        <p:nvSpPr>
          <p:cNvPr id="12" name="TextBox 11">
            <a:extLst>
              <a:ext uri="{FF2B5EF4-FFF2-40B4-BE49-F238E27FC236}">
                <a16:creationId xmlns:a16="http://schemas.microsoft.com/office/drawing/2014/main" id="{2AB9C82D-679E-44A8-89AA-B3B51968DB8E}"/>
              </a:ext>
            </a:extLst>
          </p:cNvPr>
          <p:cNvSpPr txBox="1"/>
          <p:nvPr/>
        </p:nvSpPr>
        <p:spPr>
          <a:xfrm>
            <a:off x="178801" y="1037039"/>
            <a:ext cx="8393699"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Câu 7: Hoàn thành bảng sau</a:t>
            </a:r>
            <a:endPar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DF3689F2-8F01-47D3-B2F1-D802B558AAFF}"/>
              </a:ext>
            </a:extLst>
          </p:cNvPr>
          <p:cNvGraphicFramePr>
            <a:graphicFrameLocks noGrp="1"/>
          </p:cNvGraphicFramePr>
          <p:nvPr>
            <p:extLst>
              <p:ext uri="{D42A27DB-BD31-4B8C-83A1-F6EECF244321}">
                <p14:modId xmlns:p14="http://schemas.microsoft.com/office/powerpoint/2010/main" val="2361433451"/>
              </p:ext>
            </p:extLst>
          </p:nvPr>
        </p:nvGraphicFramePr>
        <p:xfrm>
          <a:off x="178801" y="1650371"/>
          <a:ext cx="8860264" cy="3671137"/>
        </p:xfrm>
        <a:graphic>
          <a:graphicData uri="http://schemas.openxmlformats.org/drawingml/2006/table">
            <a:tbl>
              <a:tblPr firstRow="1" bandRow="1">
                <a:tableStyleId>{00A15C55-8517-42AA-B614-E9B94910E393}</a:tableStyleId>
              </a:tblPr>
              <a:tblGrid>
                <a:gridCol w="1050392">
                  <a:extLst>
                    <a:ext uri="{9D8B030D-6E8A-4147-A177-3AD203B41FA5}">
                      <a16:colId xmlns:a16="http://schemas.microsoft.com/office/drawing/2014/main" val="2628998190"/>
                    </a:ext>
                  </a:extLst>
                </a:gridCol>
                <a:gridCol w="1481112">
                  <a:extLst>
                    <a:ext uri="{9D8B030D-6E8A-4147-A177-3AD203B41FA5}">
                      <a16:colId xmlns:a16="http://schemas.microsoft.com/office/drawing/2014/main" val="3030544478"/>
                    </a:ext>
                  </a:extLst>
                </a:gridCol>
                <a:gridCol w="1265752">
                  <a:extLst>
                    <a:ext uri="{9D8B030D-6E8A-4147-A177-3AD203B41FA5}">
                      <a16:colId xmlns:a16="http://schemas.microsoft.com/office/drawing/2014/main" val="3635684761"/>
                    </a:ext>
                  </a:extLst>
                </a:gridCol>
                <a:gridCol w="1105609">
                  <a:extLst>
                    <a:ext uri="{9D8B030D-6E8A-4147-A177-3AD203B41FA5}">
                      <a16:colId xmlns:a16="http://schemas.microsoft.com/office/drawing/2014/main" val="840195484"/>
                    </a:ext>
                  </a:extLst>
                </a:gridCol>
                <a:gridCol w="1139252">
                  <a:extLst>
                    <a:ext uri="{9D8B030D-6E8A-4147-A177-3AD203B41FA5}">
                      <a16:colId xmlns:a16="http://schemas.microsoft.com/office/drawing/2014/main" val="4133845830"/>
                    </a:ext>
                  </a:extLst>
                </a:gridCol>
                <a:gridCol w="1184223">
                  <a:extLst>
                    <a:ext uri="{9D8B030D-6E8A-4147-A177-3AD203B41FA5}">
                      <a16:colId xmlns:a16="http://schemas.microsoft.com/office/drawing/2014/main" val="3957459817"/>
                    </a:ext>
                  </a:extLst>
                </a:gridCol>
                <a:gridCol w="1633924">
                  <a:extLst>
                    <a:ext uri="{9D8B030D-6E8A-4147-A177-3AD203B41FA5}">
                      <a16:colId xmlns:a16="http://schemas.microsoft.com/office/drawing/2014/main" val="2872686727"/>
                    </a:ext>
                  </a:extLst>
                </a:gridCol>
              </a:tblGrid>
              <a:tr h="1529641">
                <a:tc>
                  <a:txBody>
                    <a:bodyPr/>
                    <a:lstStyle/>
                    <a:p>
                      <a:pPr algn="ctr"/>
                      <a:r>
                        <a:rPr lang="en-US">
                          <a:latin typeface="Arial" panose="020B0604020202020204" pitchFamily="34" charset="0"/>
                          <a:cs typeface="Arial" panose="020B0604020202020204" pitchFamily="34" charset="0"/>
                        </a:rPr>
                        <a:t>Nguyên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Khối lượng nguyên 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Số hiệu nguyên 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Số 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Số 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Số electron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atin typeface="Arial" panose="020B0604020202020204" pitchFamily="34" charset="0"/>
                          <a:cs typeface="Arial" panose="020B0604020202020204" pitchFamily="34" charset="0"/>
                        </a:rPr>
                        <a:t>Sự sắp xếp electron ở vỏ nguyên 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381697"/>
                  </a:ext>
                </a:extLst>
              </a:tr>
              <a:tr h="713832">
                <a:tc>
                  <a:txBody>
                    <a:bodyPr/>
                    <a:lstStyle/>
                    <a:p>
                      <a:pPr algn="ctr"/>
                      <a:r>
                        <a:rPr lang="en-US" sz="22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024202"/>
                  </a:ext>
                </a:extLst>
              </a:tr>
              <a:tr h="713832">
                <a:tc>
                  <a:txBody>
                    <a:bodyPr/>
                    <a:lstStyle/>
                    <a:p>
                      <a:pPr algn="ctr"/>
                      <a:r>
                        <a:rPr lang="en-US" sz="2200" b="1">
                          <a:latin typeface="Arial" panose="020B0604020202020204" pitchFamily="34" charset="0"/>
                          <a:cs typeface="Arial" panose="020B0604020202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631013"/>
                  </a:ext>
                </a:extLst>
              </a:tr>
              <a:tr h="713832">
                <a:tc>
                  <a:txBody>
                    <a:bodyPr/>
                    <a:lstStyle/>
                    <a:p>
                      <a:pPr algn="ctr"/>
                      <a:r>
                        <a:rPr lang="en-US" sz="22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Arial" panose="020B0604020202020204" pitchFamily="34" charset="0"/>
                          <a:cs typeface="Arial" panose="020B0604020202020204" pitchFamily="34" charset="0"/>
                        </a:rPr>
                        <a:t>2, 8, 8, 2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082654"/>
                  </a:ext>
                </a:extLst>
              </a:tr>
            </a:tbl>
          </a:graphicData>
        </a:graphic>
      </p:graphicFrame>
    </p:spTree>
    <p:extLst>
      <p:ext uri="{BB962C8B-B14F-4D97-AF65-F5344CB8AC3E}">
        <p14:creationId xmlns:p14="http://schemas.microsoft.com/office/powerpoint/2010/main" val="139573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F5DC-F410-62F4-8FEB-4A0464733EBB}"/>
              </a:ext>
            </a:extLst>
          </p:cNvPr>
          <p:cNvSpPr>
            <a:spLocks noGrp="1"/>
          </p:cNvSpPr>
          <p:nvPr>
            <p:ph type="title"/>
          </p:nvPr>
        </p:nvSpPr>
        <p:spPr>
          <a:xfrm>
            <a:off x="1738397" y="93843"/>
            <a:ext cx="5194132" cy="653465"/>
          </a:xfrm>
        </p:spPr>
        <p:txBody>
          <a:bodyPr>
            <a:normAutofit/>
          </a:bodyPr>
          <a:lstStyle/>
          <a:p>
            <a:pPr algn="ctr"/>
            <a:r>
              <a:rPr lang="en-US" sz="3200" b="1" dirty="0">
                <a:ln w="0"/>
                <a:latin typeface="Times New Roman" panose="02020603050405020304" pitchFamily="18" charset="0"/>
                <a:cs typeface="Times New Roman" panose="02020603050405020304" pitchFamily="18" charset="0"/>
              </a:rPr>
              <a:t>HOÀN THÀNH TẠI NHÀ</a:t>
            </a:r>
          </a:p>
        </p:txBody>
      </p:sp>
      <p:graphicFrame>
        <p:nvGraphicFramePr>
          <p:cNvPr id="8" name="Table 8">
            <a:extLst>
              <a:ext uri="{FF2B5EF4-FFF2-40B4-BE49-F238E27FC236}">
                <a16:creationId xmlns:a16="http://schemas.microsoft.com/office/drawing/2014/main" id="{1FDEAA2B-88E1-A08F-22B4-682EC84FE062}"/>
              </a:ext>
            </a:extLst>
          </p:cNvPr>
          <p:cNvGraphicFramePr>
            <a:graphicFrameLocks noGrp="1"/>
          </p:cNvGraphicFramePr>
          <p:nvPr>
            <p:ph sz="half" idx="1"/>
            <p:extLst>
              <p:ext uri="{D42A27DB-BD31-4B8C-83A1-F6EECF244321}">
                <p14:modId xmlns:p14="http://schemas.microsoft.com/office/powerpoint/2010/main" val="2619164462"/>
              </p:ext>
            </p:extLst>
          </p:nvPr>
        </p:nvGraphicFramePr>
        <p:xfrm>
          <a:off x="234701" y="3294743"/>
          <a:ext cx="8674599" cy="3251985"/>
        </p:xfrm>
        <a:graphic>
          <a:graphicData uri="http://schemas.openxmlformats.org/drawingml/2006/table">
            <a:tbl>
              <a:tblPr firstRow="1" bandRow="1">
                <a:tableStyleId>{21E4AEA4-8DFA-4A89-87EB-49C32662AFE0}</a:tableStyleId>
              </a:tblPr>
              <a:tblGrid>
                <a:gridCol w="2891533">
                  <a:extLst>
                    <a:ext uri="{9D8B030D-6E8A-4147-A177-3AD203B41FA5}">
                      <a16:colId xmlns:a16="http://schemas.microsoft.com/office/drawing/2014/main" val="610139828"/>
                    </a:ext>
                  </a:extLst>
                </a:gridCol>
                <a:gridCol w="2891533">
                  <a:extLst>
                    <a:ext uri="{9D8B030D-6E8A-4147-A177-3AD203B41FA5}">
                      <a16:colId xmlns:a16="http://schemas.microsoft.com/office/drawing/2014/main" val="2091257769"/>
                    </a:ext>
                  </a:extLst>
                </a:gridCol>
                <a:gridCol w="2891533">
                  <a:extLst>
                    <a:ext uri="{9D8B030D-6E8A-4147-A177-3AD203B41FA5}">
                      <a16:colId xmlns:a16="http://schemas.microsoft.com/office/drawing/2014/main" val="2890200471"/>
                    </a:ext>
                  </a:extLst>
                </a:gridCol>
              </a:tblGrid>
              <a:tr h="1237269">
                <a:tc>
                  <a:txBody>
                    <a:bodyPr/>
                    <a:lstStyle/>
                    <a:p>
                      <a:pPr algn="ctr">
                        <a:lnSpc>
                          <a:spcPct val="115000"/>
                        </a:lnSpc>
                        <a:spcAft>
                          <a:spcPts val="1000"/>
                        </a:spcAft>
                      </a:pPr>
                      <a:r>
                        <a:rPr lang="en-US" sz="2400" dirty="0" err="1">
                          <a:solidFill>
                            <a:schemeClr val="bg1"/>
                          </a:solidFill>
                          <a:effectLst/>
                          <a:latin typeface="Times New Roman" panose="02020603050405020304" pitchFamily="18" charset="0"/>
                          <a:cs typeface="Times New Roman" panose="02020603050405020304" pitchFamily="18" charset="0"/>
                        </a:rPr>
                        <a:t>Tên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sản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phẩm</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400" dirty="0" err="1">
                          <a:solidFill>
                            <a:schemeClr val="bg1"/>
                          </a:solidFill>
                          <a:effectLst/>
                          <a:latin typeface="Times New Roman" panose="02020603050405020304" pitchFamily="18" charset="0"/>
                          <a:cs typeface="Times New Roman" panose="02020603050405020304" pitchFamily="18" charset="0"/>
                        </a:rPr>
                        <a:t>Tên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nguyên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tố</a:t>
                      </a:r>
                      <a:r>
                        <a:rPr lang="en-US" sz="2400" dirty="0">
                          <a:solidFill>
                            <a:schemeClr val="bg1"/>
                          </a:solidFill>
                          <a:effectLst/>
                          <a:latin typeface="Times New Roman" panose="02020603050405020304" pitchFamily="18" charset="0"/>
                          <a:cs typeface="Times New Roman" panose="02020603050405020304" pitchFamily="18" charset="0"/>
                        </a:rPr>
                        <a:t>, KHHH</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400" dirty="0" err="1">
                          <a:solidFill>
                            <a:schemeClr val="bg1"/>
                          </a:solidFill>
                          <a:effectLst/>
                          <a:latin typeface="Times New Roman" panose="02020603050405020304" pitchFamily="18" charset="0"/>
                          <a:cs typeface="Times New Roman" panose="02020603050405020304" pitchFamily="18" charset="0"/>
                        </a:rPr>
                        <a:t>Vai</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trò</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của</a:t>
                      </a:r>
                      <a:r>
                        <a:rPr lang="en-US" sz="2400" dirty="0">
                          <a:solidFill>
                            <a:schemeClr val="bg1"/>
                          </a:solidFill>
                          <a:effectLst/>
                          <a:latin typeface="Times New Roman" panose="02020603050405020304" pitchFamily="18" charset="0"/>
                          <a:cs typeface="Times New Roman" panose="02020603050405020304" pitchFamily="18" charset="0"/>
                        </a:rPr>
                        <a:t> NTHH </a:t>
                      </a:r>
                      <a:r>
                        <a:rPr lang="en-US" sz="2400" dirty="0" err="1">
                          <a:solidFill>
                            <a:schemeClr val="bg1"/>
                          </a:solidFill>
                          <a:effectLst/>
                          <a:latin typeface="Times New Roman" panose="02020603050405020304" pitchFamily="18" charset="0"/>
                          <a:cs typeface="Times New Roman" panose="02020603050405020304" pitchFamily="18" charset="0"/>
                        </a:rPr>
                        <a:t>đối</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với</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cơ</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thể</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837774"/>
                  </a:ext>
                </a:extLst>
              </a:tr>
              <a:tr h="1007358">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782897"/>
                  </a:ext>
                </a:extLst>
              </a:tr>
              <a:tr h="1007358">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402367"/>
                  </a:ext>
                </a:extLst>
              </a:tr>
            </a:tbl>
          </a:graphicData>
        </a:graphic>
      </p:graphicFrame>
      <p:sp>
        <p:nvSpPr>
          <p:cNvPr id="3" name="TextBox 2">
            <a:extLst>
              <a:ext uri="{FF2B5EF4-FFF2-40B4-BE49-F238E27FC236}">
                <a16:creationId xmlns:a16="http://schemas.microsoft.com/office/drawing/2014/main" id="{689CB493-B203-4A09-98C3-E5DEF9BED43A}"/>
              </a:ext>
            </a:extLst>
          </p:cNvPr>
          <p:cNvSpPr txBox="1"/>
          <p:nvPr/>
        </p:nvSpPr>
        <p:spPr>
          <a:xfrm>
            <a:off x="176646" y="747308"/>
            <a:ext cx="8793185"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n-US"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Lấy hộp sữa, đồ dùng học tập mà em có. Quan sát, thực hiện các yêu cầu sau</a:t>
            </a:r>
          </a:p>
          <a:p>
            <a:pPr marL="342900" indent="-342900">
              <a:buAutoNum type="arabicPeriod"/>
            </a:pPr>
            <a:r>
              <a:rPr lang="en-US"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Hãy đọc tên những nguyên tố hóa học mà em biết trong các đồ vật trên.</a:t>
            </a:r>
          </a:p>
          <a:p>
            <a:pPr marL="342900" indent="-342900">
              <a:buAutoNum type="arabicPeriod"/>
            </a:pPr>
            <a:r>
              <a:rPr lang="en-US"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 kí hiệu hóa học và nêu một số ứng dụng của những nguyên tố hóa học đó</a:t>
            </a:r>
          </a:p>
        </p:txBody>
      </p:sp>
    </p:spTree>
    <p:extLst>
      <p:ext uri="{BB962C8B-B14F-4D97-AF65-F5344CB8AC3E}">
        <p14:creationId xmlns:p14="http://schemas.microsoft.com/office/powerpoint/2010/main" val="331660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19402DD-B46A-9023-8C38-21336E11AE0C}"/>
              </a:ext>
            </a:extLst>
          </p:cNvPr>
          <p:cNvSpPr/>
          <p:nvPr/>
        </p:nvSpPr>
        <p:spPr>
          <a:xfrm>
            <a:off x="288814" y="2313708"/>
            <a:ext cx="1394322" cy="10235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A (1,0)</a:t>
            </a:r>
          </a:p>
        </p:txBody>
      </p:sp>
      <p:sp>
        <p:nvSpPr>
          <p:cNvPr id="11" name="Rectangle: Rounded Corners 10">
            <a:extLst>
              <a:ext uri="{FF2B5EF4-FFF2-40B4-BE49-F238E27FC236}">
                <a16:creationId xmlns:a16="http://schemas.microsoft.com/office/drawing/2014/main" id="{90A582B4-9818-1DA1-AD4C-B53CFCCDE8C8}"/>
              </a:ext>
            </a:extLst>
          </p:cNvPr>
          <p:cNvSpPr/>
          <p:nvPr/>
        </p:nvSpPr>
        <p:spPr>
          <a:xfrm>
            <a:off x="5252246" y="2310824"/>
            <a:ext cx="1394322" cy="10235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 (6,6)</a:t>
            </a:r>
          </a:p>
        </p:txBody>
      </p:sp>
      <p:sp>
        <p:nvSpPr>
          <p:cNvPr id="12" name="Rectangle: Rounded Corners 11">
            <a:extLst>
              <a:ext uri="{FF2B5EF4-FFF2-40B4-BE49-F238E27FC236}">
                <a16:creationId xmlns:a16="http://schemas.microsoft.com/office/drawing/2014/main" id="{6C34DAEC-5227-C977-7912-55827A9C92E8}"/>
              </a:ext>
            </a:extLst>
          </p:cNvPr>
          <p:cNvSpPr/>
          <p:nvPr/>
        </p:nvSpPr>
        <p:spPr>
          <a:xfrm>
            <a:off x="2690996" y="3967059"/>
            <a:ext cx="1394322" cy="102358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 (8,9)</a:t>
            </a:r>
          </a:p>
        </p:txBody>
      </p:sp>
      <p:sp>
        <p:nvSpPr>
          <p:cNvPr id="13" name="Rectangle: Rounded Corners 12">
            <a:extLst>
              <a:ext uri="{FF2B5EF4-FFF2-40B4-BE49-F238E27FC236}">
                <a16:creationId xmlns:a16="http://schemas.microsoft.com/office/drawing/2014/main" id="{10697454-5A59-653A-05A0-9E334D40FC4D}"/>
              </a:ext>
            </a:extLst>
          </p:cNvPr>
          <p:cNvSpPr/>
          <p:nvPr/>
        </p:nvSpPr>
        <p:spPr>
          <a:xfrm>
            <a:off x="190086" y="5481641"/>
            <a:ext cx="1493050" cy="102358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 (8,10) </a:t>
            </a:r>
          </a:p>
        </p:txBody>
      </p:sp>
      <p:sp>
        <p:nvSpPr>
          <p:cNvPr id="14" name="Rectangle: Rounded Corners 13">
            <a:extLst>
              <a:ext uri="{FF2B5EF4-FFF2-40B4-BE49-F238E27FC236}">
                <a16:creationId xmlns:a16="http://schemas.microsoft.com/office/drawing/2014/main" id="{C1B0C164-EBD5-3E33-988F-ABD9E063794A}"/>
              </a:ext>
            </a:extLst>
          </p:cNvPr>
          <p:cNvSpPr/>
          <p:nvPr/>
        </p:nvSpPr>
        <p:spPr>
          <a:xfrm>
            <a:off x="145499" y="3981451"/>
            <a:ext cx="1537637" cy="102358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Z (19,21)</a:t>
            </a:r>
          </a:p>
        </p:txBody>
      </p:sp>
      <p:sp>
        <p:nvSpPr>
          <p:cNvPr id="15" name="Rectangle: Rounded Corners 14">
            <a:extLst>
              <a:ext uri="{FF2B5EF4-FFF2-40B4-BE49-F238E27FC236}">
                <a16:creationId xmlns:a16="http://schemas.microsoft.com/office/drawing/2014/main" id="{0B889146-CD76-C557-88B1-525EEF25DD5A}"/>
              </a:ext>
            </a:extLst>
          </p:cNvPr>
          <p:cNvSpPr/>
          <p:nvPr/>
        </p:nvSpPr>
        <p:spPr>
          <a:xfrm>
            <a:off x="2690996" y="5547750"/>
            <a:ext cx="1394322" cy="10235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E (1,2)</a:t>
            </a:r>
          </a:p>
        </p:txBody>
      </p:sp>
      <p:sp>
        <p:nvSpPr>
          <p:cNvPr id="16" name="Rectangle: Rounded Corners 15">
            <a:extLst>
              <a:ext uri="{FF2B5EF4-FFF2-40B4-BE49-F238E27FC236}">
                <a16:creationId xmlns:a16="http://schemas.microsoft.com/office/drawing/2014/main" id="{DA1BAFEB-1B1C-9210-BF7B-AEECE7C6BEF8}"/>
              </a:ext>
            </a:extLst>
          </p:cNvPr>
          <p:cNvSpPr/>
          <p:nvPr/>
        </p:nvSpPr>
        <p:spPr>
          <a:xfrm>
            <a:off x="7532521" y="3981451"/>
            <a:ext cx="1394322" cy="10235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D (1,1)</a:t>
            </a:r>
          </a:p>
        </p:txBody>
      </p:sp>
      <p:sp>
        <p:nvSpPr>
          <p:cNvPr id="17" name="Rectangle: Rounded Corners 16">
            <a:extLst>
              <a:ext uri="{FF2B5EF4-FFF2-40B4-BE49-F238E27FC236}">
                <a16:creationId xmlns:a16="http://schemas.microsoft.com/office/drawing/2014/main" id="{C1E5DE2F-AA4E-84AB-1CDC-51EAD9FFED7D}"/>
              </a:ext>
            </a:extLst>
          </p:cNvPr>
          <p:cNvSpPr/>
          <p:nvPr/>
        </p:nvSpPr>
        <p:spPr>
          <a:xfrm>
            <a:off x="7532521" y="2310824"/>
            <a:ext cx="1394322" cy="10235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L (6, 8)</a:t>
            </a:r>
          </a:p>
        </p:txBody>
      </p:sp>
      <p:sp>
        <p:nvSpPr>
          <p:cNvPr id="18" name="Rectangle: Rounded Corners 17">
            <a:extLst>
              <a:ext uri="{FF2B5EF4-FFF2-40B4-BE49-F238E27FC236}">
                <a16:creationId xmlns:a16="http://schemas.microsoft.com/office/drawing/2014/main" id="{EB22DA27-1FAC-4EAB-FD16-D42C09874FA3}"/>
              </a:ext>
            </a:extLst>
          </p:cNvPr>
          <p:cNvSpPr/>
          <p:nvPr/>
        </p:nvSpPr>
        <p:spPr>
          <a:xfrm>
            <a:off x="5238401" y="3967059"/>
            <a:ext cx="1394322" cy="1023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 (8,8)</a:t>
            </a:r>
          </a:p>
        </p:txBody>
      </p:sp>
      <p:sp>
        <p:nvSpPr>
          <p:cNvPr id="19" name="Rectangle: Rounded Corners 18">
            <a:extLst>
              <a:ext uri="{FF2B5EF4-FFF2-40B4-BE49-F238E27FC236}">
                <a16:creationId xmlns:a16="http://schemas.microsoft.com/office/drawing/2014/main" id="{A49948B9-D19F-BBE4-ECDE-6B66DAE0A17D}"/>
              </a:ext>
            </a:extLst>
          </p:cNvPr>
          <p:cNvSpPr/>
          <p:nvPr/>
        </p:nvSpPr>
        <p:spPr>
          <a:xfrm>
            <a:off x="5191700" y="5547750"/>
            <a:ext cx="1394322" cy="10235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M (7,7)</a:t>
            </a:r>
          </a:p>
        </p:txBody>
      </p:sp>
      <p:sp>
        <p:nvSpPr>
          <p:cNvPr id="2" name="TextBox 1">
            <a:extLst>
              <a:ext uri="{FF2B5EF4-FFF2-40B4-BE49-F238E27FC236}">
                <a16:creationId xmlns:a16="http://schemas.microsoft.com/office/drawing/2014/main" id="{F14E0DDE-A426-8D68-5A0D-DE0C3335E64A}"/>
              </a:ext>
            </a:extLst>
          </p:cNvPr>
          <p:cNvSpPr txBox="1"/>
          <p:nvPr/>
        </p:nvSpPr>
        <p:spPr>
          <a:xfrm>
            <a:off x="157397" y="1069984"/>
            <a:ext cx="8951955"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Arial" panose="020B0604020202020204" pitchFamily="34" charset="0"/>
                <a:cs typeface="Arial" panose="020B0604020202020204" pitchFamily="34" charset="0"/>
              </a:rPr>
              <a:t>Cho các tấm thẻ chứa các thông tin sau </a:t>
            </a:r>
            <a:r>
              <a:rPr lang="en-US" sz="2800" b="1">
                <a:ln/>
                <a:solidFill>
                  <a:srgbClr val="2964DB"/>
                </a:solidFill>
                <a:latin typeface="Arial" panose="020B0604020202020204" pitchFamily="34" charset="0"/>
                <a:cs typeface="Arial" panose="020B0604020202020204" pitchFamily="34" charset="0"/>
              </a:rPr>
              <a:t>A(p,n)</a:t>
            </a:r>
            <a:r>
              <a:rPr lang="en-US" sz="2800" b="1">
                <a:ln/>
                <a:solidFill>
                  <a:srgbClr val="FF0000"/>
                </a:solidFill>
                <a:latin typeface="Arial" panose="020B0604020202020204" pitchFamily="34" charset="0"/>
                <a:cs typeface="Arial" panose="020B0604020202020204" pitchFamily="34" charset="0"/>
              </a:rPr>
              <a:t>. Các nguyên tử nào được xếp vào cùng 1 nguyên tố?</a:t>
            </a:r>
            <a:endParaRPr lang="en-US" sz="2800" b="1" dirty="0">
              <a:ln/>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5986BF3-4BC4-48AE-9569-D133AB61F917}"/>
              </a:ext>
            </a:extLst>
          </p:cNvPr>
          <p:cNvSpPr txBox="1"/>
          <p:nvPr/>
        </p:nvSpPr>
        <p:spPr>
          <a:xfrm>
            <a:off x="157397" y="566352"/>
            <a:ext cx="3785016"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I. NGUYÊN TỐ HÓA HỌC</a:t>
            </a:r>
          </a:p>
        </p:txBody>
      </p:sp>
      <p:sp>
        <p:nvSpPr>
          <p:cNvPr id="21" name="TextBox 20">
            <a:extLst>
              <a:ext uri="{FF2B5EF4-FFF2-40B4-BE49-F238E27FC236}">
                <a16:creationId xmlns:a16="http://schemas.microsoft.com/office/drawing/2014/main" id="{5D48AB4D-E68B-485E-B881-9B37DE116D97}"/>
              </a:ext>
            </a:extLst>
          </p:cNvPr>
          <p:cNvSpPr txBox="1"/>
          <p:nvPr/>
        </p:nvSpPr>
        <p:spPr>
          <a:xfrm>
            <a:off x="0" y="14671"/>
            <a:ext cx="9144000" cy="461665"/>
          </a:xfrm>
          <a:prstGeom prst="rect">
            <a:avLst/>
          </a:prstGeom>
          <a:solidFill>
            <a:schemeClr val="accent2"/>
          </a:solidFill>
        </p:spPr>
        <p:txBody>
          <a:bodyPr wrap="square">
            <a:spAutoFit/>
          </a:bodyPr>
          <a:lstStyle/>
          <a:p>
            <a:pPr algn="ctr"/>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14, 15, 16 – BÀI 3: NGUYÊN TỐ  HÓA HỌC</a:t>
            </a:r>
          </a:p>
        </p:txBody>
      </p:sp>
      <p:sp>
        <p:nvSpPr>
          <p:cNvPr id="22" name="Rectangle: Rounded Corners 21">
            <a:extLst>
              <a:ext uri="{FF2B5EF4-FFF2-40B4-BE49-F238E27FC236}">
                <a16:creationId xmlns:a16="http://schemas.microsoft.com/office/drawing/2014/main" id="{D6DB98D4-1D2B-403D-AC3D-49B2AB80CEB2}"/>
              </a:ext>
            </a:extLst>
          </p:cNvPr>
          <p:cNvSpPr/>
          <p:nvPr/>
        </p:nvSpPr>
        <p:spPr>
          <a:xfrm>
            <a:off x="2690996" y="2252691"/>
            <a:ext cx="1394322" cy="10235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X (20,20)</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513BF0F-B27D-4AF9-9BB4-D5F91BEB1F9E}"/>
              </a:ext>
            </a:extLst>
          </p:cNvPr>
          <p:cNvSpPr/>
          <p:nvPr/>
        </p:nvSpPr>
        <p:spPr>
          <a:xfrm>
            <a:off x="7532521" y="5481314"/>
            <a:ext cx="1394322" cy="10235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Y (19,20)</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3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3AD4E57-91FA-4181-8CEB-3B664AE71A7E}"/>
              </a:ext>
            </a:extLst>
          </p:cNvPr>
          <p:cNvSpPr/>
          <p:nvPr/>
        </p:nvSpPr>
        <p:spPr>
          <a:xfrm>
            <a:off x="1889488" y="2228850"/>
            <a:ext cx="1733550" cy="37719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03EB33F-4606-4FF9-979F-427800E7BCDA}"/>
              </a:ext>
            </a:extLst>
          </p:cNvPr>
          <p:cNvSpPr/>
          <p:nvPr/>
        </p:nvSpPr>
        <p:spPr>
          <a:xfrm>
            <a:off x="25400" y="2228850"/>
            <a:ext cx="1733550" cy="37719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19402DD-B46A-9023-8C38-21336E11AE0C}"/>
              </a:ext>
            </a:extLst>
          </p:cNvPr>
          <p:cNvSpPr/>
          <p:nvPr/>
        </p:nvSpPr>
        <p:spPr>
          <a:xfrm>
            <a:off x="157397" y="2411731"/>
            <a:ext cx="1394322" cy="1023582"/>
          </a:xfrm>
          <a:prstGeom prst="roundRect">
            <a:avLst/>
          </a:prstGeom>
          <a:solidFill>
            <a:srgbClr val="F7295A"/>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A (1,0)</a:t>
            </a:r>
          </a:p>
        </p:txBody>
      </p:sp>
      <p:sp>
        <p:nvSpPr>
          <p:cNvPr id="11" name="Rectangle: Rounded Corners 10">
            <a:extLst>
              <a:ext uri="{FF2B5EF4-FFF2-40B4-BE49-F238E27FC236}">
                <a16:creationId xmlns:a16="http://schemas.microsoft.com/office/drawing/2014/main" id="{90A582B4-9818-1DA1-AD4C-B53CFCCDE8C8}"/>
              </a:ext>
            </a:extLst>
          </p:cNvPr>
          <p:cNvSpPr/>
          <p:nvPr/>
        </p:nvSpPr>
        <p:spPr>
          <a:xfrm>
            <a:off x="1995298" y="2411731"/>
            <a:ext cx="1394322" cy="1023582"/>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 (6,6)</a:t>
            </a:r>
          </a:p>
        </p:txBody>
      </p:sp>
      <p:sp>
        <p:nvSpPr>
          <p:cNvPr id="12" name="Rectangle: Rounded Corners 11">
            <a:extLst>
              <a:ext uri="{FF2B5EF4-FFF2-40B4-BE49-F238E27FC236}">
                <a16:creationId xmlns:a16="http://schemas.microsoft.com/office/drawing/2014/main" id="{6C34DAEC-5227-C977-7912-55827A9C92E8}"/>
              </a:ext>
            </a:extLst>
          </p:cNvPr>
          <p:cNvSpPr/>
          <p:nvPr/>
        </p:nvSpPr>
        <p:spPr>
          <a:xfrm>
            <a:off x="5507586" y="2411731"/>
            <a:ext cx="1394322" cy="102358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R (8,9)</a:t>
            </a:r>
          </a:p>
        </p:txBody>
      </p:sp>
      <p:sp>
        <p:nvSpPr>
          <p:cNvPr id="13" name="Rectangle: Rounded Corners 12">
            <a:extLst>
              <a:ext uri="{FF2B5EF4-FFF2-40B4-BE49-F238E27FC236}">
                <a16:creationId xmlns:a16="http://schemas.microsoft.com/office/drawing/2014/main" id="{10697454-5A59-653A-05A0-9E334D40FC4D}"/>
              </a:ext>
            </a:extLst>
          </p:cNvPr>
          <p:cNvSpPr/>
          <p:nvPr/>
        </p:nvSpPr>
        <p:spPr>
          <a:xfrm>
            <a:off x="5539466" y="4729403"/>
            <a:ext cx="1493050" cy="102358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 (8,10) </a:t>
            </a:r>
          </a:p>
        </p:txBody>
      </p:sp>
      <p:sp>
        <p:nvSpPr>
          <p:cNvPr id="14" name="Rectangle: Rounded Corners 13">
            <a:extLst>
              <a:ext uri="{FF2B5EF4-FFF2-40B4-BE49-F238E27FC236}">
                <a16:creationId xmlns:a16="http://schemas.microsoft.com/office/drawing/2014/main" id="{C1B0C164-EBD5-3E33-988F-ABD9E063794A}"/>
              </a:ext>
            </a:extLst>
          </p:cNvPr>
          <p:cNvSpPr/>
          <p:nvPr/>
        </p:nvSpPr>
        <p:spPr>
          <a:xfrm>
            <a:off x="7339202" y="2409363"/>
            <a:ext cx="1537637" cy="1023582"/>
          </a:xfrm>
          <a:prstGeom prst="roundRect">
            <a:avLst/>
          </a:prstGeom>
          <a:solidFill>
            <a:srgbClr val="EB257A"/>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Z (19,21)</a:t>
            </a:r>
          </a:p>
        </p:txBody>
      </p:sp>
      <p:sp>
        <p:nvSpPr>
          <p:cNvPr id="15" name="Rectangle: Rounded Corners 14">
            <a:extLst>
              <a:ext uri="{FF2B5EF4-FFF2-40B4-BE49-F238E27FC236}">
                <a16:creationId xmlns:a16="http://schemas.microsoft.com/office/drawing/2014/main" id="{0B889146-CD76-C557-88B1-525EEF25DD5A}"/>
              </a:ext>
            </a:extLst>
          </p:cNvPr>
          <p:cNvSpPr/>
          <p:nvPr/>
        </p:nvSpPr>
        <p:spPr>
          <a:xfrm>
            <a:off x="131292" y="3549069"/>
            <a:ext cx="1394322" cy="1023582"/>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E (1,2)</a:t>
            </a:r>
          </a:p>
        </p:txBody>
      </p:sp>
      <p:sp>
        <p:nvSpPr>
          <p:cNvPr id="16" name="Rectangle: Rounded Corners 15">
            <a:extLst>
              <a:ext uri="{FF2B5EF4-FFF2-40B4-BE49-F238E27FC236}">
                <a16:creationId xmlns:a16="http://schemas.microsoft.com/office/drawing/2014/main" id="{DA1BAFEB-1B1C-9210-BF7B-AEECE7C6BEF8}"/>
              </a:ext>
            </a:extLst>
          </p:cNvPr>
          <p:cNvSpPr/>
          <p:nvPr/>
        </p:nvSpPr>
        <p:spPr>
          <a:xfrm>
            <a:off x="131292" y="4715280"/>
            <a:ext cx="1394322" cy="1023582"/>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D (1,1)</a:t>
            </a:r>
          </a:p>
        </p:txBody>
      </p:sp>
      <p:sp>
        <p:nvSpPr>
          <p:cNvPr id="17" name="Rectangle: Rounded Corners 16">
            <a:extLst>
              <a:ext uri="{FF2B5EF4-FFF2-40B4-BE49-F238E27FC236}">
                <a16:creationId xmlns:a16="http://schemas.microsoft.com/office/drawing/2014/main" id="{C1E5DE2F-AA4E-84AB-1CDC-51EAD9FFED7D}"/>
              </a:ext>
            </a:extLst>
          </p:cNvPr>
          <p:cNvSpPr/>
          <p:nvPr/>
        </p:nvSpPr>
        <p:spPr>
          <a:xfrm>
            <a:off x="1995298" y="3570567"/>
            <a:ext cx="1394322" cy="1023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L (6, 8)</a:t>
            </a:r>
          </a:p>
        </p:txBody>
      </p:sp>
      <p:sp>
        <p:nvSpPr>
          <p:cNvPr id="18" name="Rectangle: Rounded Corners 17">
            <a:extLst>
              <a:ext uri="{FF2B5EF4-FFF2-40B4-BE49-F238E27FC236}">
                <a16:creationId xmlns:a16="http://schemas.microsoft.com/office/drawing/2014/main" id="{EB22DA27-1FAC-4EAB-FD16-D42C09874FA3}"/>
              </a:ext>
            </a:extLst>
          </p:cNvPr>
          <p:cNvSpPr/>
          <p:nvPr/>
        </p:nvSpPr>
        <p:spPr>
          <a:xfrm>
            <a:off x="5539466" y="3570567"/>
            <a:ext cx="1394322" cy="1023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 (8,8)</a:t>
            </a:r>
          </a:p>
        </p:txBody>
      </p:sp>
      <p:sp>
        <p:nvSpPr>
          <p:cNvPr id="19" name="Rectangle: Rounded Corners 18">
            <a:extLst>
              <a:ext uri="{FF2B5EF4-FFF2-40B4-BE49-F238E27FC236}">
                <a16:creationId xmlns:a16="http://schemas.microsoft.com/office/drawing/2014/main" id="{A49948B9-D19F-BBE4-ECDE-6B66DAE0A17D}"/>
              </a:ext>
            </a:extLst>
          </p:cNvPr>
          <p:cNvSpPr/>
          <p:nvPr/>
        </p:nvSpPr>
        <p:spPr>
          <a:xfrm>
            <a:off x="3772471" y="2405418"/>
            <a:ext cx="1394322" cy="10235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M (7,7)</a:t>
            </a:r>
          </a:p>
        </p:txBody>
      </p:sp>
      <p:sp>
        <p:nvSpPr>
          <p:cNvPr id="2" name="TextBox 1">
            <a:extLst>
              <a:ext uri="{FF2B5EF4-FFF2-40B4-BE49-F238E27FC236}">
                <a16:creationId xmlns:a16="http://schemas.microsoft.com/office/drawing/2014/main" id="{F14E0DDE-A426-8D68-5A0D-DE0C3335E64A}"/>
              </a:ext>
            </a:extLst>
          </p:cNvPr>
          <p:cNvSpPr txBox="1"/>
          <p:nvPr/>
        </p:nvSpPr>
        <p:spPr>
          <a:xfrm>
            <a:off x="157397" y="1069984"/>
            <a:ext cx="8951955"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Arial" panose="020B0604020202020204" pitchFamily="34" charset="0"/>
                <a:cs typeface="Arial" panose="020B0604020202020204" pitchFamily="34" charset="0"/>
              </a:rPr>
              <a:t>Cho các tấm thẻ chứa các thông tin sau </a:t>
            </a:r>
            <a:r>
              <a:rPr lang="en-US" sz="2800" b="1">
                <a:ln/>
                <a:solidFill>
                  <a:srgbClr val="2964DB"/>
                </a:solidFill>
                <a:latin typeface="Arial" panose="020B0604020202020204" pitchFamily="34" charset="0"/>
                <a:cs typeface="Arial" panose="020B0604020202020204" pitchFamily="34" charset="0"/>
              </a:rPr>
              <a:t>A(p,n)</a:t>
            </a:r>
            <a:r>
              <a:rPr lang="en-US" sz="2800" b="1">
                <a:ln/>
                <a:solidFill>
                  <a:srgbClr val="FF0000"/>
                </a:solidFill>
                <a:latin typeface="Arial" panose="020B0604020202020204" pitchFamily="34" charset="0"/>
                <a:cs typeface="Arial" panose="020B0604020202020204" pitchFamily="34" charset="0"/>
              </a:rPr>
              <a:t>. Các nguyên tử nào được xếp vào cùng 1 nguyên tố?</a:t>
            </a:r>
            <a:endParaRPr lang="en-US" sz="2800" b="1" dirty="0">
              <a:ln/>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5986BF3-4BC4-48AE-9569-D133AB61F917}"/>
              </a:ext>
            </a:extLst>
          </p:cNvPr>
          <p:cNvSpPr txBox="1"/>
          <p:nvPr/>
        </p:nvSpPr>
        <p:spPr>
          <a:xfrm>
            <a:off x="157397" y="566352"/>
            <a:ext cx="3785016"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I. NGUYÊN TỐ HÓA HỌC</a:t>
            </a:r>
          </a:p>
        </p:txBody>
      </p:sp>
      <p:sp>
        <p:nvSpPr>
          <p:cNvPr id="21" name="TextBox 20">
            <a:extLst>
              <a:ext uri="{FF2B5EF4-FFF2-40B4-BE49-F238E27FC236}">
                <a16:creationId xmlns:a16="http://schemas.microsoft.com/office/drawing/2014/main" id="{5D48AB4D-E68B-485E-B881-9B37DE116D97}"/>
              </a:ext>
            </a:extLst>
          </p:cNvPr>
          <p:cNvSpPr txBox="1"/>
          <p:nvPr/>
        </p:nvSpPr>
        <p:spPr>
          <a:xfrm>
            <a:off x="0" y="14671"/>
            <a:ext cx="9144000" cy="461665"/>
          </a:xfrm>
          <a:prstGeom prst="rect">
            <a:avLst/>
          </a:prstGeom>
          <a:solidFill>
            <a:schemeClr val="accent2"/>
          </a:solidFill>
        </p:spPr>
        <p:txBody>
          <a:bodyPr wrap="square">
            <a:spAutoFit/>
          </a:bodyPr>
          <a:lstStyle/>
          <a:p>
            <a:pPr algn="ctr"/>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14, 15, 16 – BÀI 3: NGUYÊN TỐ  HÓA HỌC</a:t>
            </a:r>
          </a:p>
        </p:txBody>
      </p:sp>
      <p:sp>
        <p:nvSpPr>
          <p:cNvPr id="22" name="Rectangle: Rounded Corners 21">
            <a:extLst>
              <a:ext uri="{FF2B5EF4-FFF2-40B4-BE49-F238E27FC236}">
                <a16:creationId xmlns:a16="http://schemas.microsoft.com/office/drawing/2014/main" id="{D6DB98D4-1D2B-403D-AC3D-49B2AB80CEB2}"/>
              </a:ext>
            </a:extLst>
          </p:cNvPr>
          <p:cNvSpPr/>
          <p:nvPr/>
        </p:nvSpPr>
        <p:spPr>
          <a:xfrm>
            <a:off x="3788515" y="4572651"/>
            <a:ext cx="1394322" cy="1023582"/>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X (20,20)</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513BF0F-B27D-4AF9-9BB4-D5F91BEB1F9E}"/>
              </a:ext>
            </a:extLst>
          </p:cNvPr>
          <p:cNvSpPr/>
          <p:nvPr/>
        </p:nvSpPr>
        <p:spPr>
          <a:xfrm>
            <a:off x="7339201" y="3619500"/>
            <a:ext cx="1537637" cy="1023582"/>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Y (19,20)</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1E8DF371-6412-4F06-BBCB-8430CD3B53DE}"/>
              </a:ext>
            </a:extLst>
          </p:cNvPr>
          <p:cNvSpPr/>
          <p:nvPr/>
        </p:nvSpPr>
        <p:spPr>
          <a:xfrm>
            <a:off x="5390773" y="2247900"/>
            <a:ext cx="1733550" cy="37719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130E1567-8586-4432-B36A-214C33A694B5}"/>
              </a:ext>
            </a:extLst>
          </p:cNvPr>
          <p:cNvSpPr/>
          <p:nvPr/>
        </p:nvSpPr>
        <p:spPr>
          <a:xfrm>
            <a:off x="7253053" y="2266950"/>
            <a:ext cx="1733550" cy="37719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D9E70B6D-7202-4E4C-983C-D4CEEB1C4CAE}"/>
              </a:ext>
            </a:extLst>
          </p:cNvPr>
          <p:cNvSpPr txBox="1"/>
          <p:nvPr/>
        </p:nvSpPr>
        <p:spPr>
          <a:xfrm>
            <a:off x="74142" y="6139627"/>
            <a:ext cx="1545108" cy="430887"/>
          </a:xfrm>
          <a:prstGeom prst="rect">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en-US" sz="2200" b="1">
                <a:solidFill>
                  <a:schemeClr val="bg1"/>
                </a:solidFill>
                <a:latin typeface="Arial" panose="020B0604020202020204" pitchFamily="34" charset="0"/>
                <a:cs typeface="Arial" panose="020B0604020202020204" pitchFamily="34" charset="0"/>
              </a:rPr>
              <a:t>Hydrogen</a:t>
            </a:r>
          </a:p>
        </p:txBody>
      </p:sp>
      <p:sp>
        <p:nvSpPr>
          <p:cNvPr id="28" name="TextBox 27">
            <a:extLst>
              <a:ext uri="{FF2B5EF4-FFF2-40B4-BE49-F238E27FC236}">
                <a16:creationId xmlns:a16="http://schemas.microsoft.com/office/drawing/2014/main" id="{3722330E-5682-40EB-A634-D3D0ED241907}"/>
              </a:ext>
            </a:extLst>
          </p:cNvPr>
          <p:cNvSpPr txBox="1"/>
          <p:nvPr/>
        </p:nvSpPr>
        <p:spPr>
          <a:xfrm>
            <a:off x="1937461" y="6139627"/>
            <a:ext cx="1545108" cy="430887"/>
          </a:xfrm>
          <a:prstGeom prst="rect">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200" b="1">
                <a:solidFill>
                  <a:schemeClr val="bg1"/>
                </a:solidFill>
                <a:latin typeface="Arial" panose="020B0604020202020204" pitchFamily="34" charset="0"/>
                <a:cs typeface="Arial" panose="020B0604020202020204" pitchFamily="34" charset="0"/>
              </a:rPr>
              <a:t>Carbon</a:t>
            </a:r>
          </a:p>
        </p:txBody>
      </p:sp>
      <p:sp>
        <p:nvSpPr>
          <p:cNvPr id="29" name="TextBox 28">
            <a:extLst>
              <a:ext uri="{FF2B5EF4-FFF2-40B4-BE49-F238E27FC236}">
                <a16:creationId xmlns:a16="http://schemas.microsoft.com/office/drawing/2014/main" id="{5D546659-013F-45B6-BC67-09CCB06EEB19}"/>
              </a:ext>
            </a:extLst>
          </p:cNvPr>
          <p:cNvSpPr txBox="1"/>
          <p:nvPr/>
        </p:nvSpPr>
        <p:spPr>
          <a:xfrm>
            <a:off x="5484994" y="6139627"/>
            <a:ext cx="1545108" cy="430887"/>
          </a:xfrm>
          <a:prstGeom prst="rect">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200" b="1">
                <a:solidFill>
                  <a:schemeClr val="bg1"/>
                </a:solidFill>
                <a:latin typeface="Arial" panose="020B0604020202020204" pitchFamily="34" charset="0"/>
                <a:cs typeface="Arial" panose="020B0604020202020204" pitchFamily="34" charset="0"/>
              </a:rPr>
              <a:t>Oxygen</a:t>
            </a:r>
          </a:p>
        </p:txBody>
      </p:sp>
      <p:sp>
        <p:nvSpPr>
          <p:cNvPr id="30" name="TextBox 29">
            <a:extLst>
              <a:ext uri="{FF2B5EF4-FFF2-40B4-BE49-F238E27FC236}">
                <a16:creationId xmlns:a16="http://schemas.microsoft.com/office/drawing/2014/main" id="{30487A32-9E7A-4D44-ABF3-32F6BACD7FDE}"/>
              </a:ext>
            </a:extLst>
          </p:cNvPr>
          <p:cNvSpPr txBox="1"/>
          <p:nvPr/>
        </p:nvSpPr>
        <p:spPr>
          <a:xfrm>
            <a:off x="7310202" y="6139627"/>
            <a:ext cx="1721555" cy="430887"/>
          </a:xfrm>
          <a:prstGeom prst="rect">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200" b="1">
                <a:solidFill>
                  <a:schemeClr val="bg1"/>
                </a:solidFill>
                <a:latin typeface="Arial" panose="020B0604020202020204" pitchFamily="34" charset="0"/>
                <a:cs typeface="Arial" panose="020B0604020202020204" pitchFamily="34" charset="0"/>
              </a:rPr>
              <a:t>Potassium</a:t>
            </a:r>
          </a:p>
        </p:txBody>
      </p:sp>
      <p:sp>
        <p:nvSpPr>
          <p:cNvPr id="31" name="TextBox 30">
            <a:extLst>
              <a:ext uri="{FF2B5EF4-FFF2-40B4-BE49-F238E27FC236}">
                <a16:creationId xmlns:a16="http://schemas.microsoft.com/office/drawing/2014/main" id="{C1A1E406-0424-40EA-9D14-0F8D6F18A42F}"/>
              </a:ext>
            </a:extLst>
          </p:cNvPr>
          <p:cNvSpPr txBox="1"/>
          <p:nvPr/>
        </p:nvSpPr>
        <p:spPr>
          <a:xfrm>
            <a:off x="3693599" y="3598776"/>
            <a:ext cx="1545108" cy="430887"/>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200" b="1">
                <a:solidFill>
                  <a:schemeClr val="bg1"/>
                </a:solidFill>
                <a:latin typeface="Arial" panose="020B0604020202020204" pitchFamily="34" charset="0"/>
                <a:cs typeface="Arial" panose="020B0604020202020204" pitchFamily="34" charset="0"/>
              </a:rPr>
              <a:t>Nitrogen</a:t>
            </a:r>
          </a:p>
        </p:txBody>
      </p:sp>
      <p:sp>
        <p:nvSpPr>
          <p:cNvPr id="32" name="TextBox 31">
            <a:extLst>
              <a:ext uri="{FF2B5EF4-FFF2-40B4-BE49-F238E27FC236}">
                <a16:creationId xmlns:a16="http://schemas.microsoft.com/office/drawing/2014/main" id="{C1092F20-7335-4694-B680-E06985B7C88F}"/>
              </a:ext>
            </a:extLst>
          </p:cNvPr>
          <p:cNvSpPr txBox="1"/>
          <p:nvPr/>
        </p:nvSpPr>
        <p:spPr>
          <a:xfrm>
            <a:off x="3726368" y="5738862"/>
            <a:ext cx="1545108" cy="430887"/>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200" b="1">
                <a:solidFill>
                  <a:schemeClr val="bg1"/>
                </a:solidFill>
                <a:latin typeface="Arial" panose="020B0604020202020204" pitchFamily="34" charset="0"/>
                <a:cs typeface="Arial" panose="020B0604020202020204" pitchFamily="34" charset="0"/>
              </a:rPr>
              <a:t>Calcium</a:t>
            </a:r>
          </a:p>
        </p:txBody>
      </p:sp>
    </p:spTree>
    <p:extLst>
      <p:ext uri="{BB962C8B-B14F-4D97-AF65-F5344CB8AC3E}">
        <p14:creationId xmlns:p14="http://schemas.microsoft.com/office/powerpoint/2010/main" val="17659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in)">
                                      <p:cBhvr>
                                        <p:cTn id="63" dur="2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arn(inVertical)">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arn(inVertic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arn(inVertic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arn(inVertical)">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inVertical)">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Screen Clipping">
            <a:extLst>
              <a:ext uri="{FF2B5EF4-FFF2-40B4-BE49-F238E27FC236}">
                <a16:creationId xmlns:a16="http://schemas.microsoft.com/office/drawing/2014/main" id="{FE5C78FA-86AC-4716-AE7C-2A025E9B4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84150"/>
            <a:ext cx="1473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5F1038B-4991-49DA-980F-64577DE18C9A}"/>
              </a:ext>
            </a:extLst>
          </p:cNvPr>
          <p:cNvSpPr txBox="1"/>
          <p:nvPr/>
        </p:nvSpPr>
        <p:spPr>
          <a:xfrm>
            <a:off x="206375" y="935038"/>
            <a:ext cx="873125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a:latin typeface="Arial" panose="020B0604020202020204" pitchFamily="34" charset="0"/>
                <a:cs typeface="Arial" panose="020B0604020202020204" pitchFamily="34" charset="0"/>
              </a:rPr>
              <a:t>1. Trong tự nhiên, có một số loại nguyên tử mà trong hạt nhân cùng có một proton nhưng có thể có số neutron khác nhau: không có neutron, có một hoặc hai neutron. Hãy giải thích tại sao các loại nguyên tử này đều thuộc về một nguyên tố hóa học.</a:t>
            </a:r>
          </a:p>
        </p:txBody>
      </p:sp>
      <p:sp>
        <p:nvSpPr>
          <p:cNvPr id="20" name="TextBox 19">
            <a:extLst>
              <a:ext uri="{FF2B5EF4-FFF2-40B4-BE49-F238E27FC236}">
                <a16:creationId xmlns:a16="http://schemas.microsoft.com/office/drawing/2014/main" id="{97E89837-B1F7-4F4C-BB1A-E2FE3E6DF33F}"/>
              </a:ext>
            </a:extLst>
          </p:cNvPr>
          <p:cNvSpPr txBox="1"/>
          <p:nvPr/>
        </p:nvSpPr>
        <p:spPr>
          <a:xfrm>
            <a:off x="206375" y="4814568"/>
            <a:ext cx="873125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a:latin typeface="Arial" panose="020B0604020202020204" pitchFamily="34" charset="0"/>
                <a:cs typeface="Arial" panose="020B0604020202020204" pitchFamily="34" charset="0"/>
              </a:rPr>
              <a:t>2. Số hiệu nguyên tử oxygen là 8. Số proton trong hạt nhân nguyên tử của nguyên tố oxygen là bao nhiêu?</a:t>
            </a:r>
          </a:p>
        </p:txBody>
      </p:sp>
      <p:pic>
        <p:nvPicPr>
          <p:cNvPr id="21" name="Content Placeholder 11">
            <a:extLst>
              <a:ext uri="{FF2B5EF4-FFF2-40B4-BE49-F238E27FC236}">
                <a16:creationId xmlns:a16="http://schemas.microsoft.com/office/drawing/2014/main" id="{A54ABE6E-20CD-4BA8-B8BA-5E935250554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572000" y="2924630"/>
            <a:ext cx="4357858" cy="173445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FD4BEBF6-754B-4387-9501-E46CDB08BC72}"/>
              </a:ext>
            </a:extLst>
          </p:cNvPr>
          <p:cNvSpPr txBox="1"/>
          <p:nvPr/>
        </p:nvSpPr>
        <p:spPr>
          <a:xfrm>
            <a:off x="206375" y="3244134"/>
            <a:ext cx="4104368" cy="830997"/>
          </a:xfrm>
          <a:prstGeom prst="rect">
            <a:avLst/>
          </a:prstGeom>
          <a:solidFill>
            <a:srgbClr val="FF0000"/>
          </a:solidFill>
        </p:spPr>
        <p:txBody>
          <a:bodyPr wrap="square" rtlCol="0">
            <a:spAutoFit/>
          </a:bodyPr>
          <a:lstStyle/>
          <a:p>
            <a:pPr algn="just"/>
            <a:r>
              <a:rPr lang="en-US" sz="2400" b="1">
                <a:solidFill>
                  <a:schemeClr val="bg1"/>
                </a:solidFill>
                <a:latin typeface="Arial" panose="020B0604020202020204" pitchFamily="34" charset="0"/>
                <a:cs typeface="Arial" panose="020B0604020202020204" pitchFamily="34" charset="0"/>
              </a:rPr>
              <a:t>Vì các nguyên tử này đều có 1 proton trong hạt nhân</a:t>
            </a:r>
          </a:p>
        </p:txBody>
      </p:sp>
      <p:sp>
        <p:nvSpPr>
          <p:cNvPr id="22" name="TextBox 21">
            <a:extLst>
              <a:ext uri="{FF2B5EF4-FFF2-40B4-BE49-F238E27FC236}">
                <a16:creationId xmlns:a16="http://schemas.microsoft.com/office/drawing/2014/main" id="{AF8A8C97-BB14-420A-A0F9-894D3707AEA3}"/>
              </a:ext>
            </a:extLst>
          </p:cNvPr>
          <p:cNvSpPr txBox="1"/>
          <p:nvPr/>
        </p:nvSpPr>
        <p:spPr>
          <a:xfrm>
            <a:off x="206375" y="5801047"/>
            <a:ext cx="8596029" cy="461665"/>
          </a:xfrm>
          <a:prstGeom prst="rect">
            <a:avLst/>
          </a:prstGeom>
          <a:solidFill>
            <a:srgbClr val="FF0000"/>
          </a:solidFill>
        </p:spPr>
        <p:txBody>
          <a:bodyPr wrap="square" rtlCol="0">
            <a:spAutoFit/>
          </a:bodyPr>
          <a:lstStyle/>
          <a:p>
            <a:pPr algn="just"/>
            <a:r>
              <a:rPr lang="en-US" sz="2400" b="1">
                <a:solidFill>
                  <a:schemeClr val="bg1"/>
                </a:solidFill>
                <a:latin typeface="Arial" panose="020B0604020202020204" pitchFamily="34" charset="0"/>
                <a:cs typeface="Arial" panose="020B0604020202020204" pitchFamily="34" charset="0"/>
              </a:rPr>
              <a:t>8 proton (vì số hiệu nguyên tử bằng số proton)</a:t>
            </a:r>
          </a:p>
        </p:txBody>
      </p:sp>
    </p:spTree>
    <p:extLst>
      <p:ext uri="{BB962C8B-B14F-4D97-AF65-F5344CB8AC3E}">
        <p14:creationId xmlns:p14="http://schemas.microsoft.com/office/powerpoint/2010/main" val="13782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5986BF3-4BC4-48AE-9569-D133AB61F917}"/>
              </a:ext>
            </a:extLst>
          </p:cNvPr>
          <p:cNvSpPr txBox="1"/>
          <p:nvPr/>
        </p:nvSpPr>
        <p:spPr>
          <a:xfrm>
            <a:off x="157397" y="566352"/>
            <a:ext cx="8231860"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II. TÊN GỌI VÀ KÍ HIỆU CỦA NGUYÊN TỐ HÓA HỌC</a:t>
            </a:r>
          </a:p>
        </p:txBody>
      </p:sp>
      <p:sp>
        <p:nvSpPr>
          <p:cNvPr id="21" name="TextBox 20">
            <a:extLst>
              <a:ext uri="{FF2B5EF4-FFF2-40B4-BE49-F238E27FC236}">
                <a16:creationId xmlns:a16="http://schemas.microsoft.com/office/drawing/2014/main" id="{5D48AB4D-E68B-485E-B881-9B37DE116D97}"/>
              </a:ext>
            </a:extLst>
          </p:cNvPr>
          <p:cNvSpPr txBox="1"/>
          <p:nvPr/>
        </p:nvSpPr>
        <p:spPr>
          <a:xfrm>
            <a:off x="0" y="14671"/>
            <a:ext cx="9144000" cy="461665"/>
          </a:xfrm>
          <a:prstGeom prst="rect">
            <a:avLst/>
          </a:prstGeom>
          <a:solidFill>
            <a:schemeClr val="accent2"/>
          </a:solidFill>
        </p:spPr>
        <p:txBody>
          <a:bodyPr wrap="square">
            <a:spAutoFit/>
          </a:bodyPr>
          <a:lstStyle/>
          <a:p>
            <a:pPr algn="ctr"/>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14, 15, 16 – BÀI 3: NGUYÊN TỐ  HÓA HỌC</a:t>
            </a:r>
          </a:p>
        </p:txBody>
      </p:sp>
      <p:sp>
        <p:nvSpPr>
          <p:cNvPr id="4" name="TextBox 3">
            <a:extLst>
              <a:ext uri="{FF2B5EF4-FFF2-40B4-BE49-F238E27FC236}">
                <a16:creationId xmlns:a16="http://schemas.microsoft.com/office/drawing/2014/main" id="{99AD389C-00A1-4A22-AFFA-8F43E2A10A51}"/>
              </a:ext>
            </a:extLst>
          </p:cNvPr>
          <p:cNvSpPr txBox="1"/>
          <p:nvPr/>
        </p:nvSpPr>
        <p:spPr>
          <a:xfrm>
            <a:off x="333829" y="972893"/>
            <a:ext cx="5049780"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Tên gọi của nguyên tố hóa học</a:t>
            </a:r>
          </a:p>
        </p:txBody>
      </p:sp>
      <p:pic>
        <p:nvPicPr>
          <p:cNvPr id="33" name="Content Placeholder 15">
            <a:extLst>
              <a:ext uri="{FF2B5EF4-FFF2-40B4-BE49-F238E27FC236}">
                <a16:creationId xmlns:a16="http://schemas.microsoft.com/office/drawing/2014/main" id="{E8F63093-7D5A-456D-A631-8FD28F8E5F2C}"/>
              </a:ext>
            </a:extLst>
          </p:cNvPr>
          <p:cNvPicPr>
            <a:picLocks noChangeAspect="1"/>
          </p:cNvPicPr>
          <p:nvPr/>
        </p:nvPicPr>
        <p:blipFill>
          <a:blip r:embed="rId3"/>
          <a:stretch>
            <a:fillRect/>
          </a:stretch>
        </p:blipFill>
        <p:spPr>
          <a:xfrm>
            <a:off x="157397" y="1575868"/>
            <a:ext cx="2571289"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Vì sao ĐÁNH BẠC có thể tiềm năng hơn ĐÁNH VÀNG ở thời điểm hiện nay? |  TraderViet">
            <a:extLst>
              <a:ext uri="{FF2B5EF4-FFF2-40B4-BE49-F238E27FC236}">
                <a16:creationId xmlns:a16="http://schemas.microsoft.com/office/drawing/2014/main" id="{93BB71AF-2308-4908-8AC7-C44EEE4E1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88" y="1575868"/>
            <a:ext cx="2815770"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2BC74C-236E-4EE4-BE31-9CDE6895EAC9}"/>
              </a:ext>
            </a:extLst>
          </p:cNvPr>
          <p:cNvPicPr>
            <a:picLocks noChangeAspect="1"/>
          </p:cNvPicPr>
          <p:nvPr/>
        </p:nvPicPr>
        <p:blipFill>
          <a:blip r:embed="rId5"/>
          <a:stretch>
            <a:fillRect/>
          </a:stretch>
        </p:blipFill>
        <p:spPr>
          <a:xfrm>
            <a:off x="6226630" y="1575868"/>
            <a:ext cx="2815770" cy="16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0242F67-2907-47DB-A64E-20627AAEF693}"/>
              </a:ext>
            </a:extLst>
          </p:cNvPr>
          <p:cNvPicPr>
            <a:picLocks noChangeAspect="1"/>
          </p:cNvPicPr>
          <p:nvPr/>
        </p:nvPicPr>
        <p:blipFill>
          <a:blip r:embed="rId6"/>
          <a:stretch>
            <a:fillRect/>
          </a:stretch>
        </p:blipFill>
        <p:spPr>
          <a:xfrm>
            <a:off x="157397" y="4029997"/>
            <a:ext cx="2571289" cy="1547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2" name="Picture 8" descr="Chì – Wikipedia tiếng Việt">
            <a:extLst>
              <a:ext uri="{FF2B5EF4-FFF2-40B4-BE49-F238E27FC236}">
                <a16:creationId xmlns:a16="http://schemas.microsoft.com/office/drawing/2014/main" id="{8DBF72BD-AA92-441D-9A99-2DB8F24C5F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630" y="3921889"/>
            <a:ext cx="2759973" cy="1681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E99815D1-1EC6-4F2B-88F2-15D77F4136DF}"/>
              </a:ext>
            </a:extLst>
          </p:cNvPr>
          <p:cNvSpPr txBox="1"/>
          <p:nvPr/>
        </p:nvSpPr>
        <p:spPr>
          <a:xfrm>
            <a:off x="654050" y="3357054"/>
            <a:ext cx="1390650"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Vàng (Gold)</a:t>
            </a:r>
          </a:p>
        </p:txBody>
      </p:sp>
      <p:sp>
        <p:nvSpPr>
          <p:cNvPr id="39" name="TextBox 38">
            <a:extLst>
              <a:ext uri="{FF2B5EF4-FFF2-40B4-BE49-F238E27FC236}">
                <a16:creationId xmlns:a16="http://schemas.microsoft.com/office/drawing/2014/main" id="{6EE8ED41-985A-4C46-9F1C-A2A12B1444E0}"/>
              </a:ext>
            </a:extLst>
          </p:cNvPr>
          <p:cNvSpPr txBox="1"/>
          <p:nvPr/>
        </p:nvSpPr>
        <p:spPr>
          <a:xfrm>
            <a:off x="3841750" y="3357054"/>
            <a:ext cx="1390650"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Bạc (Silver)</a:t>
            </a:r>
          </a:p>
        </p:txBody>
      </p:sp>
      <p:sp>
        <p:nvSpPr>
          <p:cNvPr id="40" name="TextBox 39">
            <a:extLst>
              <a:ext uri="{FF2B5EF4-FFF2-40B4-BE49-F238E27FC236}">
                <a16:creationId xmlns:a16="http://schemas.microsoft.com/office/drawing/2014/main" id="{36F3FF4B-CFBB-44BA-8467-F2B909E9F3BF}"/>
              </a:ext>
            </a:extLst>
          </p:cNvPr>
          <p:cNvSpPr txBox="1"/>
          <p:nvPr/>
        </p:nvSpPr>
        <p:spPr>
          <a:xfrm>
            <a:off x="6809691" y="3357054"/>
            <a:ext cx="1673910" cy="36933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t>Đồng (Copper)</a:t>
            </a:r>
          </a:p>
        </p:txBody>
      </p:sp>
      <p:sp>
        <p:nvSpPr>
          <p:cNvPr id="41" name="TextBox 40">
            <a:extLst>
              <a:ext uri="{FF2B5EF4-FFF2-40B4-BE49-F238E27FC236}">
                <a16:creationId xmlns:a16="http://schemas.microsoft.com/office/drawing/2014/main" id="{DCAB1A34-E245-4063-9194-E15DF3BD7618}"/>
              </a:ext>
            </a:extLst>
          </p:cNvPr>
          <p:cNvSpPr txBox="1"/>
          <p:nvPr/>
        </p:nvSpPr>
        <p:spPr>
          <a:xfrm>
            <a:off x="2898090" y="4180741"/>
            <a:ext cx="1673910"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solidFill>
                  <a:srgbClr val="FF0000"/>
                </a:solidFill>
              </a:rPr>
              <a:t>Sắt (Iron)</a:t>
            </a:r>
          </a:p>
        </p:txBody>
      </p:sp>
      <p:sp>
        <p:nvSpPr>
          <p:cNvPr id="42" name="TextBox 41">
            <a:extLst>
              <a:ext uri="{FF2B5EF4-FFF2-40B4-BE49-F238E27FC236}">
                <a16:creationId xmlns:a16="http://schemas.microsoft.com/office/drawing/2014/main" id="{A9C52979-EA69-447A-B28A-282971191B72}"/>
              </a:ext>
            </a:extLst>
          </p:cNvPr>
          <p:cNvSpPr txBox="1"/>
          <p:nvPr/>
        </p:nvSpPr>
        <p:spPr>
          <a:xfrm>
            <a:off x="4437290" y="5027655"/>
            <a:ext cx="1673910"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a:solidFill>
                  <a:srgbClr val="FF0000"/>
                </a:solidFill>
              </a:rPr>
              <a:t>Chì (Lead)</a:t>
            </a:r>
          </a:p>
        </p:txBody>
      </p:sp>
      <p:sp>
        <p:nvSpPr>
          <p:cNvPr id="35" name="TextBox 34">
            <a:extLst>
              <a:ext uri="{FF2B5EF4-FFF2-40B4-BE49-F238E27FC236}">
                <a16:creationId xmlns:a16="http://schemas.microsoft.com/office/drawing/2014/main" id="{18ABB42C-6E3F-49D1-B608-BCE2F4837923}"/>
              </a:ext>
            </a:extLst>
          </p:cNvPr>
          <p:cNvSpPr txBox="1"/>
          <p:nvPr/>
        </p:nvSpPr>
        <p:spPr>
          <a:xfrm>
            <a:off x="110903" y="5729620"/>
            <a:ext cx="887570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a:latin typeface="Arial" panose="020B0604020202020204" pitchFamily="34" charset="0"/>
                <a:cs typeface="Arial" panose="020B0604020202020204" pitchFamily="34" charset="0"/>
              </a:rPr>
              <a:t>	</a:t>
            </a:r>
            <a:r>
              <a:rPr lang="en-US" sz="2200" b="1" i="1">
                <a:solidFill>
                  <a:srgbClr val="FF0000"/>
                </a:solidFill>
                <a:latin typeface="Arial" panose="020B0604020202020204" pitchFamily="34" charset="0"/>
                <a:cs typeface="Arial" panose="020B0604020202020204" pitchFamily="34" charset="0"/>
              </a:rPr>
              <a:t>Ngày nay, tên gọi của các nguyên tố được quy định dùng thống nhất trên toàn thế giới theo IUPAC </a:t>
            </a:r>
            <a:r>
              <a:rPr lang="en-US" sz="2200" b="1" i="1">
                <a:solidFill>
                  <a:srgbClr val="2964DB"/>
                </a:solidFill>
                <a:latin typeface="Arial" panose="020B0604020202020204" pitchFamily="34" charset="0"/>
                <a:cs typeface="Arial" panose="020B0604020202020204" pitchFamily="34" charset="0"/>
              </a:rPr>
              <a:t>(liên minh quốc tế về hóa học cơ bản và hóa học ứng dụng).</a:t>
            </a:r>
          </a:p>
        </p:txBody>
      </p:sp>
    </p:spTree>
    <p:extLst>
      <p:ext uri="{BB962C8B-B14F-4D97-AF65-F5344CB8AC3E}">
        <p14:creationId xmlns:p14="http://schemas.microsoft.com/office/powerpoint/2010/main" val="26643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barn(inVertical)">
                                      <p:cBhvr>
                                        <p:cTn id="44" dur="500"/>
                                        <p:tgtEl>
                                          <p:spTgt spid="103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animBg="1"/>
      <p:bldP spid="39" grpId="0" animBg="1"/>
      <p:bldP spid="40" grpId="0" animBg="1"/>
      <p:bldP spid="41" grpId="0" animBg="1"/>
      <p:bldP spid="42"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5986BF3-4BC4-48AE-9569-D133AB61F917}"/>
              </a:ext>
            </a:extLst>
          </p:cNvPr>
          <p:cNvSpPr txBox="1"/>
          <p:nvPr/>
        </p:nvSpPr>
        <p:spPr>
          <a:xfrm>
            <a:off x="157397" y="566352"/>
            <a:ext cx="8231860"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II. TÊN GỌI VÀ KÍ HIỆU CỦA NGUYÊN TỐ HÓA HỌC</a:t>
            </a:r>
          </a:p>
        </p:txBody>
      </p:sp>
      <p:sp>
        <p:nvSpPr>
          <p:cNvPr id="21" name="TextBox 20">
            <a:extLst>
              <a:ext uri="{FF2B5EF4-FFF2-40B4-BE49-F238E27FC236}">
                <a16:creationId xmlns:a16="http://schemas.microsoft.com/office/drawing/2014/main" id="{5D48AB4D-E68B-485E-B881-9B37DE116D97}"/>
              </a:ext>
            </a:extLst>
          </p:cNvPr>
          <p:cNvSpPr txBox="1"/>
          <p:nvPr/>
        </p:nvSpPr>
        <p:spPr>
          <a:xfrm>
            <a:off x="0" y="14671"/>
            <a:ext cx="9144000" cy="461665"/>
          </a:xfrm>
          <a:prstGeom prst="rect">
            <a:avLst/>
          </a:prstGeom>
          <a:solidFill>
            <a:schemeClr val="accent2"/>
          </a:solidFill>
        </p:spPr>
        <p:txBody>
          <a:bodyPr wrap="square">
            <a:spAutoFit/>
          </a:bodyPr>
          <a:lstStyle/>
          <a:p>
            <a:pPr algn="ctr"/>
            <a:r>
              <a:rPr 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14, 15, 16 – BÀI 3: NGUYÊN TỐ  HÓA HỌC</a:t>
            </a:r>
          </a:p>
        </p:txBody>
      </p:sp>
      <p:sp>
        <p:nvSpPr>
          <p:cNvPr id="4" name="TextBox 3">
            <a:extLst>
              <a:ext uri="{FF2B5EF4-FFF2-40B4-BE49-F238E27FC236}">
                <a16:creationId xmlns:a16="http://schemas.microsoft.com/office/drawing/2014/main" id="{99AD389C-00A1-4A22-AFFA-8F43E2A10A51}"/>
              </a:ext>
            </a:extLst>
          </p:cNvPr>
          <p:cNvSpPr txBox="1"/>
          <p:nvPr/>
        </p:nvSpPr>
        <p:spPr>
          <a:xfrm>
            <a:off x="333829" y="972893"/>
            <a:ext cx="4982454"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2. Kí hiệu của nguyên tố hóa học</a:t>
            </a:r>
          </a:p>
        </p:txBody>
      </p:sp>
      <p:sp>
        <p:nvSpPr>
          <p:cNvPr id="35" name="TextBox 34">
            <a:extLst>
              <a:ext uri="{FF2B5EF4-FFF2-40B4-BE49-F238E27FC236}">
                <a16:creationId xmlns:a16="http://schemas.microsoft.com/office/drawing/2014/main" id="{18ABB42C-6E3F-49D1-B608-BCE2F4837923}"/>
              </a:ext>
            </a:extLst>
          </p:cNvPr>
          <p:cNvSpPr txBox="1"/>
          <p:nvPr/>
        </p:nvSpPr>
        <p:spPr>
          <a:xfrm>
            <a:off x="74950" y="1442436"/>
            <a:ext cx="8875700" cy="20862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20000"/>
              </a:lnSpc>
            </a:pPr>
            <a:r>
              <a:rPr lang="en-US" sz="2200" b="1">
                <a:solidFill>
                  <a:srgbClr val="2964DB"/>
                </a:solidFill>
                <a:latin typeface="Arial" panose="020B0604020202020204" pitchFamily="34" charset="0"/>
                <a:cs typeface="Arial" panose="020B0604020202020204" pitchFamily="34" charset="0"/>
              </a:rPr>
              <a:t>- Mỗi nguyên tố hóa học có một kí hiệu hóa học riêng xuất phát từ tên gọi theo IUPAC.</a:t>
            </a:r>
            <a:endParaRPr lang="en-US" sz="2200" b="1" i="1">
              <a:solidFill>
                <a:srgbClr val="2964DB"/>
              </a:solidFill>
              <a:latin typeface="Arial" panose="020B0604020202020204" pitchFamily="34" charset="0"/>
              <a:cs typeface="Arial" panose="020B0604020202020204" pitchFamily="34" charset="0"/>
            </a:endParaRPr>
          </a:p>
          <a:p>
            <a:pPr algn="just">
              <a:lnSpc>
                <a:spcPct val="120000"/>
              </a:lnSpc>
            </a:pPr>
            <a:r>
              <a:rPr lang="en-US" sz="2200" b="1">
                <a:solidFill>
                  <a:srgbClr val="2964DB"/>
                </a:solidFill>
                <a:latin typeface="Arial" panose="020B0604020202020204" pitchFamily="34" charset="0"/>
                <a:cs typeface="Arial" panose="020B0604020202020204" pitchFamily="34" charset="0"/>
              </a:rPr>
              <a:t>- Kí hiệu hóa học (KHHH) được thống nhất trên toàn thế giới. </a:t>
            </a:r>
          </a:p>
          <a:p>
            <a:pPr algn="just">
              <a:lnSpc>
                <a:spcPct val="120000"/>
              </a:lnSpc>
            </a:pPr>
            <a:r>
              <a:rPr lang="en-US" sz="2200" b="1">
                <a:solidFill>
                  <a:srgbClr val="2964DB"/>
                </a:solidFill>
                <a:latin typeface="Arial" panose="020B0604020202020204" pitchFamily="34" charset="0"/>
                <a:cs typeface="Arial" panose="020B0604020202020204" pitchFamily="34" charset="0"/>
              </a:rPr>
              <a:t>- KHHH gồm một hoặc hai chữ cái có trong tên gọi của nguyên tố, trong đó chữ cái đầu được viết in hoa.</a:t>
            </a:r>
          </a:p>
        </p:txBody>
      </p:sp>
      <p:sp>
        <p:nvSpPr>
          <p:cNvPr id="17" name="TextBox 16">
            <a:extLst>
              <a:ext uri="{FF2B5EF4-FFF2-40B4-BE49-F238E27FC236}">
                <a16:creationId xmlns:a16="http://schemas.microsoft.com/office/drawing/2014/main" id="{EF3FFE25-AA32-4A0C-928F-ADE46C74EBBE}"/>
              </a:ext>
            </a:extLst>
          </p:cNvPr>
          <p:cNvSpPr txBox="1"/>
          <p:nvPr/>
        </p:nvSpPr>
        <p:spPr>
          <a:xfrm>
            <a:off x="157397" y="3666193"/>
            <a:ext cx="1371600" cy="461665"/>
          </a:xfrm>
          <a:prstGeom prst="rect">
            <a:avLst/>
          </a:prstGeom>
          <a:noFill/>
        </p:spPr>
        <p:txBody>
          <a:bodyPr wrap="square">
            <a:spAutoFit/>
          </a:bodyPr>
          <a:lstStyle/>
          <a:p>
            <a:pPr algn="just"/>
            <a:r>
              <a:rPr lang="en-US" sz="2400" b="1" i="1">
                <a:solidFill>
                  <a:srgbClr val="FF0000"/>
                </a:solidFill>
                <a:highlight>
                  <a:srgbClr val="FFFF00"/>
                </a:highlight>
                <a:latin typeface="Arial" panose="020B0604020202020204" pitchFamily="34" charset="0"/>
                <a:cs typeface="Arial" panose="020B0604020202020204" pitchFamily="34" charset="0"/>
              </a:rPr>
              <a:t>-Ví dụ: </a:t>
            </a:r>
          </a:p>
        </p:txBody>
      </p:sp>
      <p:sp>
        <p:nvSpPr>
          <p:cNvPr id="3" name="Rectangle: Rounded Corners 2">
            <a:extLst>
              <a:ext uri="{FF2B5EF4-FFF2-40B4-BE49-F238E27FC236}">
                <a16:creationId xmlns:a16="http://schemas.microsoft.com/office/drawing/2014/main" id="{FF6AB8CD-3A1D-4B59-B3D7-D5795B926F10}"/>
              </a:ext>
            </a:extLst>
          </p:cNvPr>
          <p:cNvSpPr/>
          <p:nvPr/>
        </p:nvSpPr>
        <p:spPr>
          <a:xfrm>
            <a:off x="1723869" y="3709133"/>
            <a:ext cx="1214203" cy="86748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1</a:t>
            </a:r>
          </a:p>
          <a:p>
            <a:pPr algn="ctr"/>
            <a:r>
              <a:rPr lang="en-US" sz="2000" b="1">
                <a:latin typeface="Arial" panose="020B0604020202020204" pitchFamily="34" charset="0"/>
                <a:cs typeface="Arial" panose="020B0604020202020204" pitchFamily="34" charset="0"/>
              </a:rPr>
              <a:t>H</a:t>
            </a:r>
          </a:p>
          <a:p>
            <a:pPr algn="ctr"/>
            <a:r>
              <a:rPr lang="en-US" sz="1600" b="1">
                <a:latin typeface="Arial" panose="020B0604020202020204" pitchFamily="34" charset="0"/>
                <a:cs typeface="Arial" panose="020B0604020202020204" pitchFamily="34" charset="0"/>
              </a:rPr>
              <a:t>Hydrogen</a:t>
            </a:r>
          </a:p>
        </p:txBody>
      </p:sp>
      <p:sp>
        <p:nvSpPr>
          <p:cNvPr id="19" name="Rectangle: Rounded Corners 18">
            <a:extLst>
              <a:ext uri="{FF2B5EF4-FFF2-40B4-BE49-F238E27FC236}">
                <a16:creationId xmlns:a16="http://schemas.microsoft.com/office/drawing/2014/main" id="{B2C9775A-35CD-46D3-951C-F107F2404A95}"/>
              </a:ext>
            </a:extLst>
          </p:cNvPr>
          <p:cNvSpPr/>
          <p:nvPr/>
        </p:nvSpPr>
        <p:spPr>
          <a:xfrm>
            <a:off x="3692577" y="3709133"/>
            <a:ext cx="1214203" cy="867483"/>
          </a:xfrm>
          <a:prstGeom prst="roundRect">
            <a:avLst/>
          </a:prstGeom>
          <a:solidFill>
            <a:srgbClr val="45ED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Arial" panose="020B0604020202020204" pitchFamily="34" charset="0"/>
                <a:cs typeface="Arial" panose="020B0604020202020204" pitchFamily="34" charset="0"/>
              </a:rPr>
              <a:t>8</a:t>
            </a:r>
          </a:p>
          <a:p>
            <a:pPr algn="ctr"/>
            <a:r>
              <a:rPr lang="en-US" sz="2000" b="1">
                <a:solidFill>
                  <a:srgbClr val="FF0000"/>
                </a:solidFill>
                <a:latin typeface="Arial" panose="020B0604020202020204" pitchFamily="34" charset="0"/>
                <a:cs typeface="Arial" panose="020B0604020202020204" pitchFamily="34" charset="0"/>
              </a:rPr>
              <a:t>O</a:t>
            </a:r>
          </a:p>
          <a:p>
            <a:pPr algn="ctr"/>
            <a:r>
              <a:rPr lang="en-US" sz="1600" b="1">
                <a:solidFill>
                  <a:srgbClr val="FF0000"/>
                </a:solidFill>
                <a:latin typeface="Arial" panose="020B0604020202020204" pitchFamily="34" charset="0"/>
                <a:cs typeface="Arial" panose="020B0604020202020204" pitchFamily="34" charset="0"/>
              </a:rPr>
              <a:t>Oxygen</a:t>
            </a:r>
          </a:p>
        </p:txBody>
      </p:sp>
      <p:sp>
        <p:nvSpPr>
          <p:cNvPr id="22" name="Rectangle: Rounded Corners 21">
            <a:extLst>
              <a:ext uri="{FF2B5EF4-FFF2-40B4-BE49-F238E27FC236}">
                <a16:creationId xmlns:a16="http://schemas.microsoft.com/office/drawing/2014/main" id="{6AA2DBF5-F3E2-4A39-A011-7F0708FA65FD}"/>
              </a:ext>
            </a:extLst>
          </p:cNvPr>
          <p:cNvSpPr/>
          <p:nvPr/>
        </p:nvSpPr>
        <p:spPr>
          <a:xfrm>
            <a:off x="5661285" y="3709133"/>
            <a:ext cx="1214203" cy="86748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Arial" panose="020B0604020202020204" pitchFamily="34" charset="0"/>
                <a:cs typeface="Arial" panose="020B0604020202020204" pitchFamily="34" charset="0"/>
              </a:rPr>
              <a:t>20</a:t>
            </a:r>
          </a:p>
          <a:p>
            <a:pPr algn="ctr"/>
            <a:r>
              <a:rPr lang="en-US" sz="2000" b="1">
                <a:solidFill>
                  <a:srgbClr val="FF0000"/>
                </a:solidFill>
                <a:latin typeface="Arial" panose="020B0604020202020204" pitchFamily="34" charset="0"/>
                <a:cs typeface="Arial" panose="020B0604020202020204" pitchFamily="34" charset="0"/>
              </a:rPr>
              <a:t>Ca</a:t>
            </a:r>
          </a:p>
          <a:p>
            <a:pPr algn="ctr"/>
            <a:r>
              <a:rPr lang="en-US" sz="1600" b="1">
                <a:solidFill>
                  <a:srgbClr val="FF0000"/>
                </a:solidFill>
                <a:latin typeface="Arial" panose="020B0604020202020204" pitchFamily="34" charset="0"/>
                <a:cs typeface="Arial" panose="020B0604020202020204" pitchFamily="34" charset="0"/>
              </a:rPr>
              <a:t>Calcium</a:t>
            </a:r>
          </a:p>
        </p:txBody>
      </p:sp>
      <p:sp>
        <p:nvSpPr>
          <p:cNvPr id="23" name="Rectangle: Rounded Corners 22">
            <a:extLst>
              <a:ext uri="{FF2B5EF4-FFF2-40B4-BE49-F238E27FC236}">
                <a16:creationId xmlns:a16="http://schemas.microsoft.com/office/drawing/2014/main" id="{67D7CEC2-AF98-468C-B447-99A200277401}"/>
              </a:ext>
            </a:extLst>
          </p:cNvPr>
          <p:cNvSpPr/>
          <p:nvPr/>
        </p:nvSpPr>
        <p:spPr>
          <a:xfrm>
            <a:off x="3470565" y="5759349"/>
            <a:ext cx="1641081" cy="1002312"/>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Arial" panose="020B0604020202020204" pitchFamily="34" charset="0"/>
                <a:cs typeface="Arial" panose="020B0604020202020204" pitchFamily="34" charset="0"/>
              </a:rPr>
              <a:t>26</a:t>
            </a:r>
          </a:p>
          <a:p>
            <a:pPr algn="ctr"/>
            <a:r>
              <a:rPr lang="en-US" sz="2000" b="1">
                <a:solidFill>
                  <a:srgbClr val="FF0000"/>
                </a:solidFill>
                <a:latin typeface="Arial" panose="020B0604020202020204" pitchFamily="34" charset="0"/>
                <a:cs typeface="Arial" panose="020B0604020202020204" pitchFamily="34" charset="0"/>
              </a:rPr>
              <a:t>Fe</a:t>
            </a:r>
          </a:p>
          <a:p>
            <a:pPr algn="ctr"/>
            <a:r>
              <a:rPr lang="en-US" sz="1600" b="1">
                <a:solidFill>
                  <a:srgbClr val="FF0000"/>
                </a:solidFill>
                <a:latin typeface="Arial" panose="020B0604020202020204" pitchFamily="34" charset="0"/>
                <a:cs typeface="Arial" panose="020B0604020202020204" pitchFamily="34" charset="0"/>
              </a:rPr>
              <a:t>Iron </a:t>
            </a:r>
          </a:p>
          <a:p>
            <a:pPr algn="ctr"/>
            <a:r>
              <a:rPr lang="en-US" sz="1600" b="1">
                <a:solidFill>
                  <a:srgbClr val="FF0000"/>
                </a:solidFill>
                <a:latin typeface="Arial" panose="020B0604020202020204" pitchFamily="34" charset="0"/>
                <a:cs typeface="Arial" panose="020B0604020202020204" pitchFamily="34" charset="0"/>
              </a:rPr>
              <a:t>(Ferrum)</a:t>
            </a:r>
          </a:p>
        </p:txBody>
      </p:sp>
      <p:sp>
        <p:nvSpPr>
          <p:cNvPr id="24" name="TextBox 23">
            <a:extLst>
              <a:ext uri="{FF2B5EF4-FFF2-40B4-BE49-F238E27FC236}">
                <a16:creationId xmlns:a16="http://schemas.microsoft.com/office/drawing/2014/main" id="{99314570-F9C3-42E0-A402-54C2E3865BC1}"/>
              </a:ext>
            </a:extLst>
          </p:cNvPr>
          <p:cNvSpPr txBox="1"/>
          <p:nvPr/>
        </p:nvSpPr>
        <p:spPr>
          <a:xfrm>
            <a:off x="74950" y="4711446"/>
            <a:ext cx="8875700" cy="8674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20000"/>
              </a:lnSpc>
            </a:pPr>
            <a:r>
              <a:rPr lang="en-US" sz="2200" b="1">
                <a:solidFill>
                  <a:srgbClr val="2964DB"/>
                </a:solidFill>
                <a:latin typeface="Arial" panose="020B0604020202020204" pitchFamily="34" charset="0"/>
                <a:cs typeface="Arial" panose="020B0604020202020204" pitchFamily="34" charset="0"/>
              </a:rPr>
              <a:t>- Một số nguyên tố hóa học không xuất phát từ tên gọi theo IUPAC mà xuất phát từ tên Latin của nguyên tố.</a:t>
            </a:r>
          </a:p>
        </p:txBody>
      </p:sp>
      <p:sp>
        <p:nvSpPr>
          <p:cNvPr id="25" name="Rectangle: Rounded Corners 24">
            <a:extLst>
              <a:ext uri="{FF2B5EF4-FFF2-40B4-BE49-F238E27FC236}">
                <a16:creationId xmlns:a16="http://schemas.microsoft.com/office/drawing/2014/main" id="{1752EC34-1C00-41DF-BE12-B1F89E32E117}"/>
              </a:ext>
            </a:extLst>
          </p:cNvPr>
          <p:cNvSpPr/>
          <p:nvPr/>
        </p:nvSpPr>
        <p:spPr>
          <a:xfrm>
            <a:off x="1432810" y="5740620"/>
            <a:ext cx="1470048" cy="101276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11</a:t>
            </a:r>
          </a:p>
          <a:p>
            <a:pPr algn="ctr"/>
            <a:r>
              <a:rPr lang="en-US" sz="2000" b="1">
                <a:latin typeface="Arial" panose="020B0604020202020204" pitchFamily="34" charset="0"/>
                <a:cs typeface="Arial" panose="020B0604020202020204" pitchFamily="34" charset="0"/>
              </a:rPr>
              <a:t>Na</a:t>
            </a:r>
          </a:p>
          <a:p>
            <a:pPr algn="ctr"/>
            <a:r>
              <a:rPr lang="en-US" sz="1600" b="1">
                <a:latin typeface="Arial" panose="020B0604020202020204" pitchFamily="34" charset="0"/>
                <a:cs typeface="Arial" panose="020B0604020202020204" pitchFamily="34" charset="0"/>
              </a:rPr>
              <a:t>Sodium</a:t>
            </a:r>
          </a:p>
          <a:p>
            <a:pPr algn="ctr"/>
            <a:r>
              <a:rPr lang="en-US" sz="1600" b="1">
                <a:latin typeface="Arial" panose="020B0604020202020204" pitchFamily="34" charset="0"/>
                <a:cs typeface="Arial" panose="020B0604020202020204" pitchFamily="34" charset="0"/>
              </a:rPr>
              <a:t>(Natrium)</a:t>
            </a:r>
          </a:p>
        </p:txBody>
      </p:sp>
      <p:sp>
        <p:nvSpPr>
          <p:cNvPr id="26" name="Rectangle: Rounded Corners 25">
            <a:extLst>
              <a:ext uri="{FF2B5EF4-FFF2-40B4-BE49-F238E27FC236}">
                <a16:creationId xmlns:a16="http://schemas.microsoft.com/office/drawing/2014/main" id="{E2BF678B-DE79-480E-B25D-34F62924ACBF}"/>
              </a:ext>
            </a:extLst>
          </p:cNvPr>
          <p:cNvSpPr/>
          <p:nvPr/>
        </p:nvSpPr>
        <p:spPr>
          <a:xfrm>
            <a:off x="7477094" y="3709134"/>
            <a:ext cx="1352114" cy="867482"/>
          </a:xfrm>
          <a:prstGeom prst="roundRect">
            <a:avLst/>
          </a:prstGeom>
          <a:solidFill>
            <a:srgbClr val="45ED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Arial" panose="020B0604020202020204" pitchFamily="34" charset="0"/>
                <a:cs typeface="Arial" panose="020B0604020202020204" pitchFamily="34" charset="0"/>
              </a:rPr>
              <a:t>13</a:t>
            </a:r>
          </a:p>
          <a:p>
            <a:pPr algn="ctr"/>
            <a:r>
              <a:rPr lang="en-US" sz="2000" b="1">
                <a:solidFill>
                  <a:srgbClr val="FF0000"/>
                </a:solidFill>
                <a:latin typeface="Arial" panose="020B0604020202020204" pitchFamily="34" charset="0"/>
                <a:cs typeface="Arial" panose="020B0604020202020204" pitchFamily="34" charset="0"/>
              </a:rPr>
              <a:t>Al</a:t>
            </a:r>
          </a:p>
          <a:p>
            <a:pPr algn="ctr"/>
            <a:r>
              <a:rPr lang="en-US" sz="1600" b="1">
                <a:solidFill>
                  <a:srgbClr val="FF0000"/>
                </a:solidFill>
                <a:latin typeface="Arial" panose="020B0604020202020204" pitchFamily="34" charset="0"/>
                <a:cs typeface="Arial" panose="020B0604020202020204" pitchFamily="34" charset="0"/>
              </a:rPr>
              <a:t>Aluminium</a:t>
            </a:r>
          </a:p>
        </p:txBody>
      </p:sp>
      <p:sp>
        <p:nvSpPr>
          <p:cNvPr id="27" name="Rectangle: Rounded Corners 26">
            <a:extLst>
              <a:ext uri="{FF2B5EF4-FFF2-40B4-BE49-F238E27FC236}">
                <a16:creationId xmlns:a16="http://schemas.microsoft.com/office/drawing/2014/main" id="{4278158B-8802-4B90-8527-04BFF7DB2F0D}"/>
              </a:ext>
            </a:extLst>
          </p:cNvPr>
          <p:cNvSpPr/>
          <p:nvPr/>
        </p:nvSpPr>
        <p:spPr>
          <a:xfrm>
            <a:off x="5405373" y="5740620"/>
            <a:ext cx="1504013" cy="1012769"/>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29</a:t>
            </a:r>
          </a:p>
          <a:p>
            <a:pPr algn="ctr"/>
            <a:r>
              <a:rPr lang="en-US" sz="2000" b="1">
                <a:solidFill>
                  <a:schemeClr val="tx1"/>
                </a:solidFill>
                <a:latin typeface="Arial" panose="020B0604020202020204" pitchFamily="34" charset="0"/>
                <a:cs typeface="Arial" panose="020B0604020202020204" pitchFamily="34" charset="0"/>
              </a:rPr>
              <a:t>Cu</a:t>
            </a:r>
          </a:p>
          <a:p>
            <a:pPr algn="ctr"/>
            <a:r>
              <a:rPr lang="en-US" sz="1600" b="1">
                <a:solidFill>
                  <a:schemeClr val="tx1"/>
                </a:solidFill>
                <a:latin typeface="Arial" panose="020B0604020202020204" pitchFamily="34" charset="0"/>
                <a:cs typeface="Arial" panose="020B0604020202020204" pitchFamily="34" charset="0"/>
              </a:rPr>
              <a:t>Copper</a:t>
            </a:r>
          </a:p>
          <a:p>
            <a:pPr algn="ctr"/>
            <a:r>
              <a:rPr lang="en-US" sz="1600" b="1">
                <a:solidFill>
                  <a:schemeClr val="tx1"/>
                </a:solidFill>
                <a:latin typeface="Arial" panose="020B0604020202020204" pitchFamily="34" charset="0"/>
                <a:cs typeface="Arial" panose="020B0604020202020204" pitchFamily="34" charset="0"/>
              </a:rPr>
              <a:t>(Cuprum)</a:t>
            </a:r>
          </a:p>
        </p:txBody>
      </p:sp>
      <p:sp>
        <p:nvSpPr>
          <p:cNvPr id="28" name="Rectangle: Rounded Corners 27">
            <a:extLst>
              <a:ext uri="{FF2B5EF4-FFF2-40B4-BE49-F238E27FC236}">
                <a16:creationId xmlns:a16="http://schemas.microsoft.com/office/drawing/2014/main" id="{D6E4EE05-E6C3-49BB-B883-ADBC93C83167}"/>
              </a:ext>
            </a:extLst>
          </p:cNvPr>
          <p:cNvSpPr/>
          <p:nvPr/>
        </p:nvSpPr>
        <p:spPr>
          <a:xfrm>
            <a:off x="7477093" y="5740620"/>
            <a:ext cx="1504013" cy="1012769"/>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Arial" panose="020B0604020202020204" pitchFamily="34" charset="0"/>
                <a:cs typeface="Arial" panose="020B0604020202020204" pitchFamily="34" charset="0"/>
              </a:rPr>
              <a:t>19</a:t>
            </a:r>
          </a:p>
          <a:p>
            <a:pPr algn="ctr"/>
            <a:r>
              <a:rPr lang="en-US" sz="2000" b="1">
                <a:solidFill>
                  <a:srgbClr val="FF0000"/>
                </a:solidFill>
                <a:latin typeface="Arial" panose="020B0604020202020204" pitchFamily="34" charset="0"/>
                <a:cs typeface="Arial" panose="020B0604020202020204" pitchFamily="34" charset="0"/>
              </a:rPr>
              <a:t>K</a:t>
            </a:r>
          </a:p>
          <a:p>
            <a:pPr algn="ctr"/>
            <a:r>
              <a:rPr lang="en-US" sz="1600" b="1">
                <a:solidFill>
                  <a:srgbClr val="FF0000"/>
                </a:solidFill>
                <a:latin typeface="Arial" panose="020B0604020202020204" pitchFamily="34" charset="0"/>
                <a:cs typeface="Arial" panose="020B0604020202020204" pitchFamily="34" charset="0"/>
              </a:rPr>
              <a:t>Potassium</a:t>
            </a:r>
          </a:p>
          <a:p>
            <a:pPr algn="ctr"/>
            <a:r>
              <a:rPr lang="en-US" sz="1600" b="1">
                <a:solidFill>
                  <a:srgbClr val="FF0000"/>
                </a:solidFill>
                <a:latin typeface="Arial" panose="020B0604020202020204" pitchFamily="34" charset="0"/>
                <a:cs typeface="Arial" panose="020B0604020202020204" pitchFamily="34" charset="0"/>
              </a:rPr>
              <a:t>(Kalium)</a:t>
            </a:r>
          </a:p>
        </p:txBody>
      </p:sp>
      <p:sp>
        <p:nvSpPr>
          <p:cNvPr id="29" name="TextBox 28">
            <a:extLst>
              <a:ext uri="{FF2B5EF4-FFF2-40B4-BE49-F238E27FC236}">
                <a16:creationId xmlns:a16="http://schemas.microsoft.com/office/drawing/2014/main" id="{383DC44D-3C94-403E-8C1D-4A5C07B1D7CF}"/>
              </a:ext>
            </a:extLst>
          </p:cNvPr>
          <p:cNvSpPr txBox="1"/>
          <p:nvPr/>
        </p:nvSpPr>
        <p:spPr>
          <a:xfrm>
            <a:off x="61210" y="5734391"/>
            <a:ext cx="1371600" cy="461665"/>
          </a:xfrm>
          <a:prstGeom prst="rect">
            <a:avLst/>
          </a:prstGeom>
          <a:noFill/>
        </p:spPr>
        <p:txBody>
          <a:bodyPr wrap="square">
            <a:spAutoFit/>
          </a:bodyPr>
          <a:lstStyle/>
          <a:p>
            <a:pPr algn="just"/>
            <a:r>
              <a:rPr lang="en-US" sz="2400" b="1" i="1">
                <a:solidFill>
                  <a:srgbClr val="FF0000"/>
                </a:solidFill>
                <a:highlight>
                  <a:srgbClr val="FFFF00"/>
                </a:highlight>
                <a:latin typeface="Arial" panose="020B0604020202020204" pitchFamily="34" charset="0"/>
                <a:cs typeface="Arial" panose="020B0604020202020204" pitchFamily="34" charset="0"/>
              </a:rPr>
              <a:t>-Ví dụ: </a:t>
            </a:r>
          </a:p>
        </p:txBody>
      </p:sp>
    </p:spTree>
    <p:extLst>
      <p:ext uri="{BB962C8B-B14F-4D97-AF65-F5344CB8AC3E}">
        <p14:creationId xmlns:p14="http://schemas.microsoft.com/office/powerpoint/2010/main" val="9404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animBg="1"/>
      <p:bldP spid="17" grpId="0"/>
      <p:bldP spid="3" grpId="0" animBg="1"/>
      <p:bldP spid="19" grpId="0" animBg="1"/>
      <p:bldP spid="22" grpId="0" animBg="1"/>
      <p:bldP spid="23" grpId="0" animBg="1"/>
      <p:bldP spid="24" grpId="0" animBg="1"/>
      <p:bldP spid="25" grpId="0" animBg="1"/>
      <p:bldP spid="26" grpId="0" animBg="1"/>
      <p:bldP spid="27" grpId="0" animBg="1"/>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6223C-1A4C-435A-9D44-55F707D0EAF2}"/>
              </a:ext>
            </a:extLst>
          </p:cNvPr>
          <p:cNvPicPr>
            <a:picLocks noChangeAspect="1"/>
          </p:cNvPicPr>
          <p:nvPr/>
        </p:nvPicPr>
        <p:blipFill>
          <a:blip r:embed="rId2"/>
          <a:stretch>
            <a:fillRect/>
          </a:stretch>
        </p:blipFill>
        <p:spPr>
          <a:xfrm>
            <a:off x="117986" y="147483"/>
            <a:ext cx="8937522" cy="6622026"/>
          </a:xfrm>
          <a:prstGeom prst="rect">
            <a:avLst/>
          </a:prstGeom>
        </p:spPr>
      </p:pic>
    </p:spTree>
    <p:extLst>
      <p:ext uri="{BB962C8B-B14F-4D97-AF65-F5344CB8AC3E}">
        <p14:creationId xmlns:p14="http://schemas.microsoft.com/office/powerpoint/2010/main" val="411838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07522527-A229-282E-94C6-5D08E5D5D4A1}"/>
              </a:ext>
            </a:extLst>
          </p:cNvPr>
          <p:cNvSpPr/>
          <p:nvPr/>
        </p:nvSpPr>
        <p:spPr>
          <a:xfrm>
            <a:off x="2320120" y="788680"/>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NHANH NHƯ CHỚP </a:t>
            </a:r>
          </a:p>
        </p:txBody>
      </p:sp>
      <p:pic>
        <p:nvPicPr>
          <p:cNvPr id="1026" name="Picture 2" descr="Lightning ">
            <a:extLst>
              <a:ext uri="{FF2B5EF4-FFF2-40B4-BE49-F238E27FC236}">
                <a16:creationId xmlns:a16="http://schemas.microsoft.com/office/drawing/2014/main" id="{AE21D2A0-3858-55F1-023B-9EB31F7C7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317" y="78868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91133F8D-C531-BB1F-56E3-7E534E3A654B}"/>
              </a:ext>
            </a:extLst>
          </p:cNvPr>
          <p:cNvSpPr/>
          <p:nvPr/>
        </p:nvSpPr>
        <p:spPr>
          <a:xfrm>
            <a:off x="287017" y="3934970"/>
            <a:ext cx="2411239" cy="208686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a:t>
            </a:r>
          </a:p>
        </p:txBody>
      </p:sp>
      <p:sp>
        <p:nvSpPr>
          <p:cNvPr id="25" name="Flowchart: Alternate Process 24">
            <a:extLst>
              <a:ext uri="{FF2B5EF4-FFF2-40B4-BE49-F238E27FC236}">
                <a16:creationId xmlns:a16="http://schemas.microsoft.com/office/drawing/2014/main" id="{33005C72-D829-6AC0-E7F9-ED9049827F91}"/>
              </a:ext>
            </a:extLst>
          </p:cNvPr>
          <p:cNvSpPr/>
          <p:nvPr/>
        </p:nvSpPr>
        <p:spPr>
          <a:xfrm>
            <a:off x="5541738" y="3934970"/>
            <a:ext cx="2411238" cy="208686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Carbon</a:t>
            </a:r>
          </a:p>
          <a:p>
            <a:pPr algn="ctr"/>
            <a:r>
              <a:rPr lang="en-US" sz="3600" b="1" dirty="0">
                <a:latin typeface="Times New Roman" panose="02020603050405020304" pitchFamily="18" charset="0"/>
                <a:cs typeface="Times New Roman" panose="02020603050405020304" pitchFamily="18" charset="0"/>
              </a:rPr>
              <a:t>12</a:t>
            </a:r>
          </a:p>
        </p:txBody>
      </p:sp>
      <p:sp>
        <p:nvSpPr>
          <p:cNvPr id="12" name="TextBox 11">
            <a:extLst>
              <a:ext uri="{FF2B5EF4-FFF2-40B4-BE49-F238E27FC236}">
                <a16:creationId xmlns:a16="http://schemas.microsoft.com/office/drawing/2014/main" id="{2E463CED-25D6-BE20-BDD8-2C333B3BB7E3}"/>
              </a:ext>
            </a:extLst>
          </p:cNvPr>
          <p:cNvSpPr txBox="1"/>
          <p:nvPr/>
        </p:nvSpPr>
        <p:spPr>
          <a:xfrm>
            <a:off x="829455" y="2481898"/>
            <a:ext cx="7839856"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sp>
        <p:nvSpPr>
          <p:cNvPr id="13" name="Arrow: Right 12">
            <a:extLst>
              <a:ext uri="{FF2B5EF4-FFF2-40B4-BE49-F238E27FC236}">
                <a16:creationId xmlns:a16="http://schemas.microsoft.com/office/drawing/2014/main" id="{4FF0D1ED-46AE-14E2-302A-64CD6D5B83DF}"/>
              </a:ext>
            </a:extLst>
          </p:cNvPr>
          <p:cNvSpPr/>
          <p:nvPr/>
        </p:nvSpPr>
        <p:spPr>
          <a:xfrm>
            <a:off x="3462927" y="4782697"/>
            <a:ext cx="1454046" cy="391414"/>
          </a:xfrm>
          <a:prstGeom prst="rightArrow">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1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5" grpId="0" animBg="1"/>
      <p:bldP spid="12" grpId="0"/>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documentManagement/types"/>
    <ds:schemaRef ds:uri="16c05727-aa75-4e4a-9b5f-8a80a1165891"/>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1543</TotalTime>
  <Words>1359</Words>
  <Application>Microsoft Office PowerPoint</Application>
  <PresentationFormat>On-screen Show (4:3)</PresentationFormat>
  <Paragraphs>216</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VẬN DỤNG</vt:lpstr>
      <vt:lpstr>BÀI TẬP VẬN DỤNG</vt:lpstr>
      <vt:lpstr>BÀI TẬP VẬN DỤNG</vt:lpstr>
      <vt:lpstr>BÀI TẬP VẬN DỤNG</vt:lpstr>
      <vt:lpstr>BÀI TẬP VẬN DỤNG</vt:lpstr>
      <vt:lpstr>BÀI TẬP VẬN DỤNG</vt:lpstr>
      <vt:lpstr>BÀI TẬP VẬN DỤNG</vt:lpstr>
      <vt:lpstr>HOÀN THÀNH TẠI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Thành Kiên</cp:lastModifiedBy>
  <cp:revision>145</cp:revision>
  <dcterms:created xsi:type="dcterms:W3CDTF">2022-06-25T14:56:10Z</dcterms:created>
  <dcterms:modified xsi:type="dcterms:W3CDTF">2024-06-23T16:21:14Z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