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0" r:id="rId5"/>
    <p:sldId id="259"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0574D-A6E0-49C5-983D-8D6B786D6DD5}" v="4" dt="2023-11-07T15:44:00.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5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Thành Kiên" userId="4003860e-cafa-482e-9892-8a93963390a6" providerId="ADAL" clId="{7F40574D-A6E0-49C5-983D-8D6B786D6DD5}"/>
    <pc:docChg chg="modSld">
      <pc:chgData name="Nguyễn Thành Kiên" userId="4003860e-cafa-482e-9892-8a93963390a6" providerId="ADAL" clId="{7F40574D-A6E0-49C5-983D-8D6B786D6DD5}" dt="2023-11-07T15:44:00.654" v="3"/>
      <pc:docMkLst>
        <pc:docMk/>
      </pc:docMkLst>
      <pc:sldChg chg="modSp">
        <pc:chgData name="Nguyễn Thành Kiên" userId="4003860e-cafa-482e-9892-8a93963390a6" providerId="ADAL" clId="{7F40574D-A6E0-49C5-983D-8D6B786D6DD5}" dt="2023-11-07T15:44:00.654" v="3"/>
        <pc:sldMkLst>
          <pc:docMk/>
          <pc:sldMk cId="1654392611" sldId="263"/>
        </pc:sldMkLst>
        <pc:picChg chg="mod">
          <ac:chgData name="Nguyễn Thành Kiên" userId="4003860e-cafa-482e-9892-8a93963390a6" providerId="ADAL" clId="{7F40574D-A6E0-49C5-983D-8D6B786D6DD5}" dt="2023-11-07T15:44:00.654" v="3"/>
          <ac:picMkLst>
            <pc:docMk/>
            <pc:sldMk cId="1654392611" sldId="263"/>
            <ac:picMk id="22" creationId="{9DD1609F-7AEB-4165-B06E-503F242BB16A}"/>
          </ac:picMkLst>
        </pc:picChg>
        <pc:picChg chg="mod">
          <ac:chgData name="Nguyễn Thành Kiên" userId="4003860e-cafa-482e-9892-8a93963390a6" providerId="ADAL" clId="{7F40574D-A6E0-49C5-983D-8D6B786D6DD5}" dt="2023-11-07T15:43:53.185" v="1"/>
          <ac:picMkLst>
            <pc:docMk/>
            <pc:sldMk cId="1654392611" sldId="263"/>
            <ac:picMk id="23" creationId="{C7552E90-29C9-42C7-B9CE-B4EA586FA5D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577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5536F62-EA74-4536-8523-791AA3589AE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FAFE5-59A0-4A1C-BA4E-CECC61F5EA6D}" type="slidenum">
              <a:rPr lang="en-US" smtClean="0"/>
              <a:t>‹#›</a:t>
            </a:fld>
            <a:endParaRPr lang="en-US"/>
          </a:p>
        </p:txBody>
      </p:sp>
    </p:spTree>
    <p:extLst>
      <p:ext uri="{BB962C8B-B14F-4D97-AF65-F5344CB8AC3E}">
        <p14:creationId xmlns:p14="http://schemas.microsoft.com/office/powerpoint/2010/main" val="227547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5536F62-EA74-4536-8523-791AA3589AE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FAFE5-59A0-4A1C-BA4E-CECC61F5EA6D}" type="slidenum">
              <a:rPr lang="en-US" smtClean="0"/>
              <a:t>‹#›</a:t>
            </a:fld>
            <a:endParaRPr lang="en-US"/>
          </a:p>
        </p:txBody>
      </p:sp>
    </p:spTree>
    <p:extLst>
      <p:ext uri="{BB962C8B-B14F-4D97-AF65-F5344CB8AC3E}">
        <p14:creationId xmlns:p14="http://schemas.microsoft.com/office/powerpoint/2010/main" val="237651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3" name="Tiêu đề phụ 2">
            <a:extLst>
              <a:ext uri="{FF2B5EF4-FFF2-40B4-BE49-F238E27FC236}">
                <a16:creationId xmlns:a16="http://schemas.microsoft.com/office/drawing/2014/main" id="{E3C85908-1543-4197-A22D-2CE85E2FEEF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Tree>
    <p:extLst>
      <p:ext uri="{BB962C8B-B14F-4D97-AF65-F5344CB8AC3E}">
        <p14:creationId xmlns:p14="http://schemas.microsoft.com/office/powerpoint/2010/main" val="201579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311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5536F62-EA74-4536-8523-791AA3589AE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FAFE5-59A0-4A1C-BA4E-CECC61F5EA6D}" type="slidenum">
              <a:rPr lang="en-US" smtClean="0"/>
              <a:t>‹#›</a:t>
            </a:fld>
            <a:endParaRPr lang="en-US"/>
          </a:p>
        </p:txBody>
      </p:sp>
    </p:spTree>
    <p:extLst>
      <p:ext uri="{BB962C8B-B14F-4D97-AF65-F5344CB8AC3E}">
        <p14:creationId xmlns:p14="http://schemas.microsoft.com/office/powerpoint/2010/main" val="4865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5536F62-EA74-4536-8523-791AA3589AE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FAFE5-59A0-4A1C-BA4E-CECC61F5EA6D}" type="slidenum">
              <a:rPr lang="en-US" smtClean="0"/>
              <a:t>‹#›</a:t>
            </a:fld>
            <a:endParaRPr lang="en-US"/>
          </a:p>
        </p:txBody>
      </p:sp>
    </p:spTree>
    <p:extLst>
      <p:ext uri="{BB962C8B-B14F-4D97-AF65-F5344CB8AC3E}">
        <p14:creationId xmlns:p14="http://schemas.microsoft.com/office/powerpoint/2010/main" val="45940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5536F62-EA74-4536-8523-791AA3589AE1}"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FAFE5-59A0-4A1C-BA4E-CECC61F5EA6D}" type="slidenum">
              <a:rPr lang="en-US" smtClean="0"/>
              <a:t>‹#›</a:t>
            </a:fld>
            <a:endParaRPr lang="en-US"/>
          </a:p>
        </p:txBody>
      </p:sp>
    </p:spTree>
    <p:extLst>
      <p:ext uri="{BB962C8B-B14F-4D97-AF65-F5344CB8AC3E}">
        <p14:creationId xmlns:p14="http://schemas.microsoft.com/office/powerpoint/2010/main" val="302419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5536F62-EA74-4536-8523-791AA3589AE1}"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FAFE5-59A0-4A1C-BA4E-CECC61F5EA6D}" type="slidenum">
              <a:rPr lang="en-US" smtClean="0"/>
              <a:t>‹#›</a:t>
            </a:fld>
            <a:endParaRPr lang="en-US"/>
          </a:p>
        </p:txBody>
      </p:sp>
    </p:spTree>
    <p:extLst>
      <p:ext uri="{BB962C8B-B14F-4D97-AF65-F5344CB8AC3E}">
        <p14:creationId xmlns:p14="http://schemas.microsoft.com/office/powerpoint/2010/main" val="201715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36F62-EA74-4536-8523-791AA3589AE1}"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FAFE5-59A0-4A1C-BA4E-CECC61F5EA6D}" type="slidenum">
              <a:rPr lang="en-US" smtClean="0"/>
              <a:t>‹#›</a:t>
            </a:fld>
            <a:endParaRPr lang="en-US"/>
          </a:p>
        </p:txBody>
      </p:sp>
    </p:spTree>
    <p:extLst>
      <p:ext uri="{BB962C8B-B14F-4D97-AF65-F5344CB8AC3E}">
        <p14:creationId xmlns:p14="http://schemas.microsoft.com/office/powerpoint/2010/main" val="342495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5536F62-EA74-4536-8523-791AA3589AE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FAFE5-59A0-4A1C-BA4E-CECC61F5EA6D}" type="slidenum">
              <a:rPr lang="en-US" smtClean="0"/>
              <a:t>‹#›</a:t>
            </a:fld>
            <a:endParaRPr lang="en-US"/>
          </a:p>
        </p:txBody>
      </p:sp>
    </p:spTree>
    <p:extLst>
      <p:ext uri="{BB962C8B-B14F-4D97-AF65-F5344CB8AC3E}">
        <p14:creationId xmlns:p14="http://schemas.microsoft.com/office/powerpoint/2010/main" val="301984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5536F62-EA74-4536-8523-791AA3589AE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FAFE5-59A0-4A1C-BA4E-CECC61F5EA6D}" type="slidenum">
              <a:rPr lang="en-US" smtClean="0"/>
              <a:t>‹#›</a:t>
            </a:fld>
            <a:endParaRPr lang="en-US"/>
          </a:p>
        </p:txBody>
      </p:sp>
    </p:spTree>
    <p:extLst>
      <p:ext uri="{BB962C8B-B14F-4D97-AF65-F5344CB8AC3E}">
        <p14:creationId xmlns:p14="http://schemas.microsoft.com/office/powerpoint/2010/main" val="226136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4026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F35057-4812-477D-94FD-5A03ABCC4F2D}"/>
              </a:ext>
            </a:extLst>
          </p:cNvPr>
          <p:cNvSpPr/>
          <p:nvPr/>
        </p:nvSpPr>
        <p:spPr>
          <a:xfrm>
            <a:off x="246743" y="452071"/>
            <a:ext cx="8897257" cy="1000274"/>
          </a:xfrm>
          <a:prstGeom prst="rect">
            <a:avLst/>
          </a:prstGeom>
        </p:spPr>
        <p:style>
          <a:lnRef idx="0">
            <a:schemeClr val="accent4"/>
          </a:lnRef>
          <a:fillRef idx="3">
            <a:schemeClr val="accent4"/>
          </a:fillRef>
          <a:effectRef idx="3">
            <a:schemeClr val="accent4"/>
          </a:effectRef>
          <a:fontRef idx="minor">
            <a:schemeClr val="lt1"/>
          </a:fontRef>
        </p:style>
        <p:txBody>
          <a:bodyPr wrap="square" lIns="137160" tIns="68580" rIns="137160" bIns="68580">
            <a:spAutoFit/>
            <a:scene3d>
              <a:camera prst="orthographicFront"/>
              <a:lightRig rig="threePt" dir="t"/>
            </a:scene3d>
          </a:bodyPr>
          <a:lstStyle/>
          <a:p>
            <a:pPr algn="ctr" defTabSz="1371600"/>
            <a:r>
              <a:rPr lang="en-US" sz="2800" b="1">
                <a:solidFill>
                  <a:srgbClr val="7030A0"/>
                </a:solidFill>
                <a:latin typeface="Arial" panose="020B0604020202020204" pitchFamily="34" charset="0"/>
                <a:cs typeface="Arial" panose="020B0604020202020204" pitchFamily="34" charset="0"/>
              </a:rPr>
              <a:t>Chương</a:t>
            </a:r>
            <a:r>
              <a:rPr lang="vi-VN" sz="2800" b="1">
                <a:solidFill>
                  <a:srgbClr val="7030A0"/>
                </a:solidFill>
                <a:latin typeface="Arial" panose="020B0604020202020204" pitchFamily="34" charset="0"/>
                <a:cs typeface="Arial" panose="020B0604020202020204" pitchFamily="34" charset="0"/>
              </a:rPr>
              <a:t> </a:t>
            </a:r>
            <a:r>
              <a:rPr lang="en-US" sz="2800" b="1">
                <a:solidFill>
                  <a:srgbClr val="7030A0"/>
                </a:solidFill>
                <a:latin typeface="Arial" panose="020B0604020202020204" pitchFamily="34" charset="0"/>
                <a:cs typeface="Arial" panose="020B0604020202020204" pitchFamily="34" charset="0"/>
              </a:rPr>
              <a:t>VII</a:t>
            </a:r>
            <a:r>
              <a:rPr lang="vi-VN" altLang="en-US" sz="2800" b="1">
                <a:solidFill>
                  <a:srgbClr val="7030A0"/>
                </a:solidFill>
                <a:latin typeface="Arial" panose="020B0604020202020204" pitchFamily="34" charset="0"/>
                <a:cs typeface="Arial" panose="020B0604020202020204" pitchFamily="34" charset="0"/>
              </a:rPr>
              <a:t>:</a:t>
            </a:r>
            <a:r>
              <a:rPr lang="en-US" sz="2800" b="1">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Trao</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đổi</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chất</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và</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chuyển</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hóa</a:t>
            </a:r>
            <a:endParaRPr lang="en-US" sz="2800" b="1" dirty="0">
              <a:solidFill>
                <a:srgbClr val="7030A0"/>
              </a:solidFill>
              <a:latin typeface="Arial" panose="020B0604020202020204" pitchFamily="34" charset="0"/>
              <a:cs typeface="Arial" panose="020B0604020202020204" pitchFamily="34" charset="0"/>
            </a:endParaRPr>
          </a:p>
          <a:p>
            <a:pPr algn="ctr" defTabSz="1371600"/>
            <a:r>
              <a:rPr lang="en-US" sz="2800" b="1" dirty="0" err="1">
                <a:solidFill>
                  <a:srgbClr val="7030A0"/>
                </a:solidFill>
                <a:latin typeface="Arial" panose="020B0604020202020204" pitchFamily="34" charset="0"/>
                <a:cs typeface="Arial" panose="020B0604020202020204" pitchFamily="34" charset="0"/>
              </a:rPr>
              <a:t>năng</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lượng</a:t>
            </a:r>
            <a:r>
              <a:rPr lang="en-US" sz="2800" b="1" dirty="0">
                <a:solidFill>
                  <a:srgbClr val="7030A0"/>
                </a:solidFill>
                <a:latin typeface="Arial" panose="020B0604020202020204" pitchFamily="34" charset="0"/>
                <a:cs typeface="Arial" panose="020B0604020202020204" pitchFamily="34" charset="0"/>
              </a:rPr>
              <a:t> ở </a:t>
            </a:r>
            <a:r>
              <a:rPr lang="en-US" sz="2800" b="1" dirty="0" err="1">
                <a:solidFill>
                  <a:srgbClr val="7030A0"/>
                </a:solidFill>
                <a:latin typeface="Arial" panose="020B0604020202020204" pitchFamily="34" charset="0"/>
                <a:cs typeface="Arial" panose="020B0604020202020204" pitchFamily="34" charset="0"/>
              </a:rPr>
              <a:t>sinh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vật</a:t>
            </a:r>
            <a:endParaRPr lang="en-US" sz="2800" b="1" dirty="0">
              <a:solidFill>
                <a:srgbClr val="7030A0"/>
              </a:solidFill>
              <a:latin typeface="Arial" panose="020B0604020202020204" pitchFamily="34" charset="0"/>
              <a:cs typeface="Arial" panose="020B0604020202020204" pitchFamily="34" charset="0"/>
            </a:endParaRPr>
          </a:p>
        </p:txBody>
      </p:sp>
      <p:sp>
        <p:nvSpPr>
          <p:cNvPr id="6" name="Google Shape;5915;p37">
            <a:extLst>
              <a:ext uri="{FF2B5EF4-FFF2-40B4-BE49-F238E27FC236}">
                <a16:creationId xmlns:a16="http://schemas.microsoft.com/office/drawing/2014/main" id="{25AE06D9-E558-4AD3-84F3-69FE1CFBC099}"/>
              </a:ext>
            </a:extLst>
          </p:cNvPr>
          <p:cNvSpPr txBox="1">
            <a:spLocks/>
          </p:cNvSpPr>
          <p:nvPr/>
        </p:nvSpPr>
        <p:spPr>
          <a:xfrm>
            <a:off x="520504" y="1992994"/>
            <a:ext cx="8102991" cy="2156975"/>
          </a:xfrm>
          <a:prstGeom prst="rect">
            <a:avLst/>
          </a:prstGeom>
        </p:spPr>
        <p:style>
          <a:lnRef idx="1">
            <a:schemeClr val="accent1"/>
          </a:lnRef>
          <a:fillRef idx="3">
            <a:schemeClr val="accent1"/>
          </a:fillRef>
          <a:effectRef idx="2">
            <a:schemeClr val="accent1"/>
          </a:effectRef>
          <a:fontRef idx="minor">
            <a:schemeClr val="lt1"/>
          </a:fontRef>
        </p:style>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50000"/>
              </a:lnSpc>
            </a:pPr>
            <a:r>
              <a:rPr lang="en-US" sz="3200" b="1">
                <a:solidFill>
                  <a:schemeClr val="bg1"/>
                </a:solidFill>
                <a:latin typeface="Arial" panose="020B0604020202020204" pitchFamily="34" charset="0"/>
                <a:cs typeface="Arial" panose="020B0604020202020204" pitchFamily="34" charset="0"/>
              </a:rPr>
              <a:t>Tiết 46 - Bài 21</a:t>
            </a:r>
            <a:endParaRPr lang="en-US" altLang="en-US" sz="3200" b="1">
              <a:solidFill>
                <a:schemeClr val="bg1"/>
              </a:solidFill>
              <a:latin typeface="Arial" panose="020B0604020202020204" pitchFamily="34" charset="0"/>
              <a:cs typeface="Arial" panose="020B0604020202020204" pitchFamily="34" charset="0"/>
            </a:endParaRPr>
          </a:p>
          <a:p>
            <a:pPr algn="ctr" defTabSz="1371600">
              <a:lnSpc>
                <a:spcPct val="150000"/>
              </a:lnSpc>
            </a:pPr>
            <a:r>
              <a:rPr lang="en-US" altLang="en-US" sz="3200" b="1">
                <a:solidFill>
                  <a:schemeClr val="bg1"/>
                </a:solidFill>
                <a:latin typeface="Arial" panose="020B0604020202020204" pitchFamily="34" charset="0"/>
                <a:cs typeface="Arial" panose="020B0604020202020204" pitchFamily="34" charset="0"/>
              </a:rPr>
              <a:t>KHÁI QUÁT </a:t>
            </a:r>
            <a:r>
              <a:rPr lang="en-US" altLang="en-US" sz="3200" b="1" dirty="0">
                <a:solidFill>
                  <a:schemeClr val="bg1"/>
                </a:solidFill>
                <a:latin typeface="Arial" panose="020B0604020202020204" pitchFamily="34" charset="0"/>
                <a:cs typeface="Arial" panose="020B0604020202020204" pitchFamily="34" charset="0"/>
              </a:rPr>
              <a:t>TRAO </a:t>
            </a:r>
            <a:r>
              <a:rPr lang="en-US" altLang="en-US" sz="3200" b="1">
                <a:solidFill>
                  <a:schemeClr val="bg1"/>
                </a:solidFill>
                <a:latin typeface="Arial" panose="020B0604020202020204" pitchFamily="34" charset="0"/>
                <a:cs typeface="Arial" panose="020B0604020202020204" pitchFamily="34" charset="0"/>
              </a:rPr>
              <a:t>ĐỔI CHẤT VÀ </a:t>
            </a:r>
            <a:r>
              <a:rPr lang="en-US" altLang="en-US" sz="3200" b="1" dirty="0">
                <a:solidFill>
                  <a:schemeClr val="bg1"/>
                </a:solidFill>
                <a:latin typeface="Arial" panose="020B0604020202020204" pitchFamily="34" charset="0"/>
                <a:cs typeface="Arial" panose="020B0604020202020204" pitchFamily="34" charset="0"/>
              </a:rPr>
              <a:t>CHUYỂN HÓA NĂNG LƯỢNG</a:t>
            </a:r>
            <a:endParaRPr lang="vi-VN" alt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22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CDA2F8F-ABAB-4A38-BC85-BB857BEE4F7E}"/>
              </a:ext>
            </a:extLst>
          </p:cNvPr>
          <p:cNvSpPr txBox="1"/>
          <p:nvPr/>
        </p:nvSpPr>
        <p:spPr>
          <a:xfrm>
            <a:off x="161777" y="172055"/>
            <a:ext cx="8771207" cy="5786199"/>
          </a:xfrm>
          <a:prstGeom prst="rect">
            <a:avLst/>
          </a:prstGeom>
          <a:noFill/>
        </p:spPr>
        <p:txBody>
          <a:bodyPr wrap="square">
            <a:spAutoFit/>
          </a:bodyPr>
          <a:lstStyle/>
          <a:p>
            <a:pPr algn="just"/>
            <a:r>
              <a:rPr lang="en-US" sz="2600" b="1" i="0">
                <a:solidFill>
                  <a:srgbClr val="0000CC"/>
                </a:solidFill>
                <a:effectLst/>
                <a:latin typeface="+mj-lt"/>
              </a:rPr>
              <a:t>Câu 2. C</a:t>
            </a:r>
            <a:r>
              <a:rPr lang="vi-VN" sz="2600" b="1" i="0">
                <a:solidFill>
                  <a:srgbClr val="0000CC"/>
                </a:solidFill>
                <a:effectLst/>
                <a:latin typeface="+mj-lt"/>
              </a:rPr>
              <a:t>ho các yếu tố: thức ăn, oxygen, carbon dioxide, nhiệt năng, chất thải, chất hữu cơ, ATP</a:t>
            </a:r>
            <a:r>
              <a:rPr lang="en-US" sz="2600" b="1" i="0">
                <a:solidFill>
                  <a:srgbClr val="0000CC"/>
                </a:solidFill>
                <a:effectLst/>
                <a:latin typeface="+mj-lt"/>
              </a:rPr>
              <a:t> (</a:t>
            </a:r>
            <a:r>
              <a:rPr lang="vi-VN" sz="2600" b="1" i="0">
                <a:solidFill>
                  <a:srgbClr val="0000CC"/>
                </a:solidFill>
                <a:effectLst/>
                <a:latin typeface="arial" panose="020B0604020202020204" pitchFamily="34" charset="0"/>
              </a:rPr>
              <a:t>nguồn cung cấp năng lượng sinh học chủ yếu này cho cơ thể sinh vật</a:t>
            </a:r>
            <a:r>
              <a:rPr lang="en-US" sz="2600" b="1" i="0">
                <a:solidFill>
                  <a:srgbClr val="0000CC"/>
                </a:solidFill>
                <a:effectLst/>
                <a:latin typeface="arial" panose="020B0604020202020204" pitchFamily="34" charset="0"/>
              </a:rPr>
              <a:t>)</a:t>
            </a:r>
            <a:r>
              <a:rPr lang="vi-VN" sz="2600" b="1" i="0">
                <a:solidFill>
                  <a:srgbClr val="0000CC"/>
                </a:solidFill>
                <a:effectLst/>
                <a:latin typeface="+mj-lt"/>
              </a:rPr>
              <a:t>. Xác định những yếu tố mà cơ thể người lấy vào, thải ra và tích lũy trong cơ thể.</a:t>
            </a:r>
            <a:endParaRPr lang="en-US" sz="2600" b="1" i="0">
              <a:solidFill>
                <a:srgbClr val="0000CC"/>
              </a:solidFill>
              <a:effectLst/>
              <a:latin typeface="+mj-lt"/>
            </a:endParaRPr>
          </a:p>
          <a:p>
            <a:pPr algn="just"/>
            <a:endParaRPr lang="vi-VN" sz="2600" b="0" i="0">
              <a:solidFill>
                <a:srgbClr val="000000"/>
              </a:solidFill>
              <a:effectLst/>
              <a:latin typeface="+mj-lt"/>
            </a:endParaRPr>
          </a:p>
          <a:p>
            <a:pPr algn="just"/>
            <a:endParaRPr lang="en-US" sz="2600" b="1" i="0">
              <a:solidFill>
                <a:srgbClr val="008000"/>
              </a:solidFill>
              <a:effectLst/>
              <a:latin typeface="+mj-lt"/>
            </a:endParaRPr>
          </a:p>
          <a:p>
            <a:pPr algn="just"/>
            <a:r>
              <a:rPr lang="vi-VN" sz="2600" b="1" i="0">
                <a:solidFill>
                  <a:srgbClr val="FF0000"/>
                </a:solidFill>
                <a:effectLst/>
                <a:latin typeface="+mj-lt"/>
              </a:rPr>
              <a:t>Đối với cơ thể người:</a:t>
            </a:r>
          </a:p>
          <a:p>
            <a:pPr algn="just"/>
            <a:r>
              <a:rPr lang="vi-VN" sz="2600" b="1" i="0">
                <a:solidFill>
                  <a:srgbClr val="FF0000"/>
                </a:solidFill>
                <a:effectLst/>
                <a:latin typeface="+mj-lt"/>
              </a:rPr>
              <a:t>- Những yếu tố mà cơ thể người lấy vào: thức ăn, oxygen.</a:t>
            </a:r>
          </a:p>
          <a:p>
            <a:pPr algn="just"/>
            <a:r>
              <a:rPr lang="vi-VN" sz="2600" b="1" i="0">
                <a:solidFill>
                  <a:srgbClr val="FF0000"/>
                </a:solidFill>
                <a:effectLst/>
                <a:latin typeface="+mj-lt"/>
              </a:rPr>
              <a:t>- Những yếu tố mà cơ thể người thải ra: carbon dioxide, nhiệt năng, chất thải.</a:t>
            </a:r>
          </a:p>
          <a:p>
            <a:pPr algn="just"/>
            <a:r>
              <a:rPr lang="vi-VN" sz="2600" b="1" i="0">
                <a:solidFill>
                  <a:srgbClr val="FF0000"/>
                </a:solidFill>
                <a:effectLst/>
                <a:latin typeface="+mj-lt"/>
              </a:rPr>
              <a:t>- Những yếu tố mà cơ thể người tích lũy: chất hữu cơ, ATP.</a:t>
            </a:r>
          </a:p>
        </p:txBody>
      </p:sp>
    </p:spTree>
    <p:extLst>
      <p:ext uri="{BB962C8B-B14F-4D97-AF65-F5344CB8AC3E}">
        <p14:creationId xmlns:p14="http://schemas.microsoft.com/office/powerpoint/2010/main" val="256480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arn(inVertical)">
                                      <p:cBhvr>
                                        <p:cTn id="7" dur="500"/>
                                        <p:tgtEl>
                                          <p:spTgt spid="4">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arn(inVertical)">
                                      <p:cBhvr>
                                        <p:cTn id="10" dur="500"/>
                                        <p:tgtEl>
                                          <p:spTgt spid="4">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barn(inVertical)">
                                      <p:cBhvr>
                                        <p:cTn id="13" dur="500"/>
                                        <p:tgtEl>
                                          <p:spTgt spid="4">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arn(inVertical)">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C112DEB-AF63-4D57-86B1-F060E99FF277}"/>
              </a:ext>
            </a:extLst>
          </p:cNvPr>
          <p:cNvSpPr txBox="1"/>
          <p:nvPr/>
        </p:nvSpPr>
        <p:spPr>
          <a:xfrm>
            <a:off x="112542" y="228325"/>
            <a:ext cx="8918916" cy="4493538"/>
          </a:xfrm>
          <a:prstGeom prst="rect">
            <a:avLst/>
          </a:prstGeom>
          <a:noFill/>
        </p:spPr>
        <p:txBody>
          <a:bodyPr wrap="square">
            <a:spAutoFit/>
          </a:bodyPr>
          <a:lstStyle/>
          <a:p>
            <a:pPr algn="just"/>
            <a:r>
              <a:rPr lang="en-US" sz="2600" b="1" i="0">
                <a:solidFill>
                  <a:srgbClr val="000000"/>
                </a:solidFill>
                <a:effectLst/>
                <a:latin typeface="+mj-lt"/>
              </a:rPr>
              <a:t>Câu 3. </a:t>
            </a:r>
            <a:r>
              <a:rPr lang="vi-VN" sz="2600" b="1" i="0">
                <a:solidFill>
                  <a:srgbClr val="000000"/>
                </a:solidFill>
                <a:effectLst/>
                <a:latin typeface="+mj-lt"/>
              </a:rPr>
              <a:t>Cho các yếu tố: chất khoáng, năng lượng, oxygen, carbon dioxide, chất hữu cơ, nước. Xác định yếu tố lấy vào, thải ra và tích lũy trong cơ thể thực vật.</a:t>
            </a:r>
          </a:p>
          <a:p>
            <a:pPr algn="just"/>
            <a:endParaRPr lang="en-US" sz="2600" b="1" i="0">
              <a:solidFill>
                <a:srgbClr val="008000"/>
              </a:solidFill>
              <a:effectLst/>
              <a:latin typeface="+mj-lt"/>
            </a:endParaRPr>
          </a:p>
          <a:p>
            <a:pPr algn="just"/>
            <a:r>
              <a:rPr lang="vi-VN" sz="2600" b="1" i="0">
                <a:solidFill>
                  <a:srgbClr val="0000CC"/>
                </a:solidFill>
                <a:effectLst/>
                <a:highlight>
                  <a:srgbClr val="FFFF00"/>
                </a:highlight>
                <a:latin typeface="+mj-lt"/>
              </a:rPr>
              <a:t>Đối với cơ thể thực vật:</a:t>
            </a:r>
          </a:p>
          <a:p>
            <a:pPr algn="just"/>
            <a:r>
              <a:rPr lang="vi-VN" sz="2600" b="1" i="0">
                <a:solidFill>
                  <a:srgbClr val="0000CC"/>
                </a:solidFill>
                <a:effectLst/>
                <a:latin typeface="+mj-lt"/>
              </a:rPr>
              <a:t>- Những yếu tố mà cơ thể thực vật lấy vào: chất khoáng, năng lượng, oxygen, carbon dioxide, nước.</a:t>
            </a:r>
          </a:p>
          <a:p>
            <a:pPr algn="just"/>
            <a:r>
              <a:rPr lang="vi-VN" sz="2600" b="1" i="0">
                <a:solidFill>
                  <a:srgbClr val="0000CC"/>
                </a:solidFill>
                <a:effectLst/>
                <a:latin typeface="+mj-lt"/>
              </a:rPr>
              <a:t>- Những yếu tố mà cơ thể thực vật thải ra: oxygen, carbon dioxide, nước.</a:t>
            </a:r>
          </a:p>
          <a:p>
            <a:pPr algn="just"/>
            <a:r>
              <a:rPr lang="vi-VN" sz="2600" b="1" i="0">
                <a:solidFill>
                  <a:srgbClr val="0000CC"/>
                </a:solidFill>
                <a:effectLst/>
                <a:latin typeface="+mj-lt"/>
              </a:rPr>
              <a:t>- Những yếu tố mà cơ thể thực vật tích lũy: năng lượng, chất hữu cơ, nước.</a:t>
            </a:r>
          </a:p>
        </p:txBody>
      </p:sp>
    </p:spTree>
    <p:extLst>
      <p:ext uri="{BB962C8B-B14F-4D97-AF65-F5344CB8AC3E}">
        <p14:creationId xmlns:p14="http://schemas.microsoft.com/office/powerpoint/2010/main" val="159992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arn(inVertical)">
                                      <p:cBhvr>
                                        <p:cTn id="10" dur="500"/>
                                        <p:tgtEl>
                                          <p:spTgt spid="4">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arn(inVertical)">
                                      <p:cBhvr>
                                        <p:cTn id="13" dur="500"/>
                                        <p:tgtEl>
                                          <p:spTgt spid="4">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arn(inVertical)">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Đổ mồ hôi nhiều hay ít khi tập thể dục có lợi và hại như thế nào?">
            <a:extLst>
              <a:ext uri="{FF2B5EF4-FFF2-40B4-BE49-F238E27FC236}">
                <a16:creationId xmlns:a16="http://schemas.microsoft.com/office/drawing/2014/main" id="{759C4097-3E04-4EB1-BAA9-EB19AAB85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057" y="304800"/>
            <a:ext cx="350010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Đổ mồ hôi khi vận động nhiều, nên bổ sung thức uống nào để cơ thể bền bỉ">
            <a:extLst>
              <a:ext uri="{FF2B5EF4-FFF2-40B4-BE49-F238E27FC236}">
                <a16:creationId xmlns:a16="http://schemas.microsoft.com/office/drawing/2014/main" id="{8AC8EB9F-A3B0-4A0F-98DD-5F35AFB8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849" y="3868113"/>
            <a:ext cx="3355033" cy="2516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ư Vấn: Chạy Bộ Để Tăng Cường Thể Lực">
            <a:extLst>
              <a:ext uri="{FF2B5EF4-FFF2-40B4-BE49-F238E27FC236}">
                <a16:creationId xmlns:a16="http://schemas.microsoft.com/office/drawing/2014/main" id="{9EE40BAD-7CAF-42DA-9A99-59E59A12C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39" y="304801"/>
            <a:ext cx="4523538" cy="3985846"/>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7E6379CA-74B4-44B1-896F-24B2B11A1C31}"/>
              </a:ext>
            </a:extLst>
          </p:cNvPr>
          <p:cNvSpPr txBox="1"/>
          <p:nvPr/>
        </p:nvSpPr>
        <p:spPr>
          <a:xfrm>
            <a:off x="225083" y="4417255"/>
            <a:ext cx="5148775"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400" b="1">
                <a:solidFill>
                  <a:schemeClr val="tx1"/>
                </a:solidFill>
              </a:rPr>
              <a:t>Tại sao khi chạy, cơ thể người thường nóng lên, mồ hôi ra nhiều, nhịp thở và nhịp tim tăng lên, có biểu hiện khát nước hơn so với lúc chưa chạy?</a:t>
            </a:r>
          </a:p>
        </p:txBody>
      </p:sp>
    </p:spTree>
    <p:extLst>
      <p:ext uri="{BB962C8B-B14F-4D97-AF65-F5344CB8AC3E}">
        <p14:creationId xmlns:p14="http://schemas.microsoft.com/office/powerpoint/2010/main" val="25412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phụ 1">
            <a:extLst>
              <a:ext uri="{FF2B5EF4-FFF2-40B4-BE49-F238E27FC236}">
                <a16:creationId xmlns:a16="http://schemas.microsoft.com/office/drawing/2014/main" id="{2F0ACF15-FCF0-48EB-9114-01608F94E6C4}"/>
              </a:ext>
            </a:extLst>
          </p:cNvPr>
          <p:cNvSpPr>
            <a:spLocks noGrp="1"/>
          </p:cNvSpPr>
          <p:nvPr>
            <p:ph type="subTitle" idx="1"/>
          </p:nvPr>
        </p:nvSpPr>
        <p:spPr>
          <a:xfrm>
            <a:off x="144193" y="99182"/>
            <a:ext cx="8845062" cy="435390"/>
          </a:xfrm>
        </p:spPr>
        <p:style>
          <a:lnRef idx="0">
            <a:schemeClr val="accent1"/>
          </a:lnRef>
          <a:fillRef idx="3">
            <a:schemeClr val="accent1"/>
          </a:fillRef>
          <a:effectRef idx="3">
            <a:schemeClr val="accent1"/>
          </a:effectRef>
          <a:fontRef idx="minor">
            <a:schemeClr val="lt1"/>
          </a:fontRef>
        </p:style>
        <p:txBody>
          <a:bodyPr anchor="b">
            <a:normAutofit fontScale="92500" lnSpcReduction="10000"/>
          </a:bodyPr>
          <a:lstStyle/>
          <a:p>
            <a:pPr algn="just"/>
            <a:r>
              <a:rPr lang="en-US" sz="2800" b="1"/>
              <a:t>I. TRAO ĐỔI CHẤT VÀ CHUYỂN HÓA NĂNG LƯỢNG</a:t>
            </a:r>
          </a:p>
        </p:txBody>
      </p:sp>
      <p:pic>
        <p:nvPicPr>
          <p:cNvPr id="1026" name="Picture 2" descr="Bài 17: Vai trò của trao đổi chất và chuyển hóa năng lượng ở sinh vật -  Hoc24">
            <a:extLst>
              <a:ext uri="{FF2B5EF4-FFF2-40B4-BE49-F238E27FC236}">
                <a16:creationId xmlns:a16="http://schemas.microsoft.com/office/drawing/2014/main" id="{3936624A-F60D-47FD-92BF-444A1635A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47" y="939654"/>
            <a:ext cx="8510954" cy="4386263"/>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CB42CF87-D2EE-4872-8B55-8A28FF6A4B8A}"/>
              </a:ext>
            </a:extLst>
          </p:cNvPr>
          <p:cNvPicPr>
            <a:picLocks noChangeAspect="1"/>
          </p:cNvPicPr>
          <p:nvPr/>
        </p:nvPicPr>
        <p:blipFill>
          <a:blip r:embed="rId3"/>
          <a:stretch>
            <a:fillRect/>
          </a:stretch>
        </p:blipFill>
        <p:spPr>
          <a:xfrm>
            <a:off x="5807932" y="1849426"/>
            <a:ext cx="3225284" cy="846158"/>
          </a:xfrm>
          <a:prstGeom prst="rect">
            <a:avLst/>
          </a:prstGeom>
        </p:spPr>
      </p:pic>
      <p:pic>
        <p:nvPicPr>
          <p:cNvPr id="5" name="Hình ảnh 4">
            <a:extLst>
              <a:ext uri="{FF2B5EF4-FFF2-40B4-BE49-F238E27FC236}">
                <a16:creationId xmlns:a16="http://schemas.microsoft.com/office/drawing/2014/main" id="{1F66B57D-A9C4-4CE6-9543-01B0ED9CF7AA}"/>
              </a:ext>
            </a:extLst>
          </p:cNvPr>
          <p:cNvPicPr>
            <a:picLocks noChangeAspect="1"/>
          </p:cNvPicPr>
          <p:nvPr/>
        </p:nvPicPr>
        <p:blipFill>
          <a:blip r:embed="rId3"/>
          <a:stretch>
            <a:fillRect/>
          </a:stretch>
        </p:blipFill>
        <p:spPr>
          <a:xfrm>
            <a:off x="5763973" y="2835963"/>
            <a:ext cx="3225284" cy="1002048"/>
          </a:xfrm>
          <a:prstGeom prst="rect">
            <a:avLst/>
          </a:prstGeom>
        </p:spPr>
      </p:pic>
      <p:pic>
        <p:nvPicPr>
          <p:cNvPr id="6" name="Hình ảnh 5">
            <a:extLst>
              <a:ext uri="{FF2B5EF4-FFF2-40B4-BE49-F238E27FC236}">
                <a16:creationId xmlns:a16="http://schemas.microsoft.com/office/drawing/2014/main" id="{CBA70018-237C-41E1-8C48-8A42FAF174B3}"/>
              </a:ext>
            </a:extLst>
          </p:cNvPr>
          <p:cNvPicPr>
            <a:picLocks noChangeAspect="1"/>
          </p:cNvPicPr>
          <p:nvPr/>
        </p:nvPicPr>
        <p:blipFill>
          <a:blip r:embed="rId3"/>
          <a:stretch>
            <a:fillRect/>
          </a:stretch>
        </p:blipFill>
        <p:spPr>
          <a:xfrm>
            <a:off x="5679565" y="4022037"/>
            <a:ext cx="3225284" cy="1002048"/>
          </a:xfrm>
          <a:prstGeom prst="rect">
            <a:avLst/>
          </a:prstGeom>
        </p:spPr>
      </p:pic>
    </p:spTree>
    <p:extLst>
      <p:ext uri="{BB962C8B-B14F-4D97-AF65-F5344CB8AC3E}">
        <p14:creationId xmlns:p14="http://schemas.microsoft.com/office/powerpoint/2010/main" val="140122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phụ 1">
            <a:extLst>
              <a:ext uri="{FF2B5EF4-FFF2-40B4-BE49-F238E27FC236}">
                <a16:creationId xmlns:a16="http://schemas.microsoft.com/office/drawing/2014/main" id="{2F0ACF15-FCF0-48EB-9114-01608F94E6C4}"/>
              </a:ext>
            </a:extLst>
          </p:cNvPr>
          <p:cNvSpPr>
            <a:spLocks noGrp="1"/>
          </p:cNvSpPr>
          <p:nvPr>
            <p:ph type="subTitle" idx="1"/>
          </p:nvPr>
        </p:nvSpPr>
        <p:spPr>
          <a:xfrm>
            <a:off x="144193" y="99182"/>
            <a:ext cx="8845062" cy="435390"/>
          </a:xfrm>
        </p:spPr>
        <p:style>
          <a:lnRef idx="0">
            <a:schemeClr val="accent1"/>
          </a:lnRef>
          <a:fillRef idx="3">
            <a:schemeClr val="accent1"/>
          </a:fillRef>
          <a:effectRef idx="3">
            <a:schemeClr val="accent1"/>
          </a:effectRef>
          <a:fontRef idx="minor">
            <a:schemeClr val="lt1"/>
          </a:fontRef>
        </p:style>
        <p:txBody>
          <a:bodyPr anchor="b">
            <a:normAutofit fontScale="92500" lnSpcReduction="10000"/>
          </a:bodyPr>
          <a:lstStyle/>
          <a:p>
            <a:pPr algn="just"/>
            <a:r>
              <a:rPr lang="en-US" sz="2800" b="1"/>
              <a:t>I. TRAO ĐỔI CHẤT VÀ CHUYỂN HÓA NĂNG LƯỢNG</a:t>
            </a:r>
          </a:p>
        </p:txBody>
      </p:sp>
      <p:grpSp>
        <p:nvGrpSpPr>
          <p:cNvPr id="8" name="Nhóm 7">
            <a:extLst>
              <a:ext uri="{FF2B5EF4-FFF2-40B4-BE49-F238E27FC236}">
                <a16:creationId xmlns:a16="http://schemas.microsoft.com/office/drawing/2014/main" id="{5691EF25-9FD9-4FD4-91E0-0D05E31C4136}"/>
              </a:ext>
            </a:extLst>
          </p:cNvPr>
          <p:cNvGrpSpPr/>
          <p:nvPr/>
        </p:nvGrpSpPr>
        <p:grpSpPr>
          <a:xfrm>
            <a:off x="4976448" y="1198970"/>
            <a:ext cx="4051495" cy="4765731"/>
            <a:chOff x="3106909" y="969163"/>
            <a:chExt cx="3729990" cy="4262846"/>
          </a:xfrm>
        </p:grpSpPr>
        <p:pic>
          <p:nvPicPr>
            <p:cNvPr id="2056" name="Picture 8" descr="Giải SGK Khoa học 7 sách Kết nối tri thức, bài 22: Khái quát về trao đổi  chất và chuyển hóa năng lượng - Sách Giải">
              <a:extLst>
                <a:ext uri="{FF2B5EF4-FFF2-40B4-BE49-F238E27FC236}">
                  <a16:creationId xmlns:a16="http://schemas.microsoft.com/office/drawing/2014/main" id="{65CBA896-7B20-4633-9574-614AB83A5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909" y="969163"/>
              <a:ext cx="3729990" cy="4262846"/>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B8316020-0889-496B-ACED-BA9CDE146522}"/>
                </a:ext>
              </a:extLst>
            </p:cNvPr>
            <p:cNvSpPr txBox="1"/>
            <p:nvPr/>
          </p:nvSpPr>
          <p:spPr>
            <a:xfrm>
              <a:off x="3106909" y="4770344"/>
              <a:ext cx="372999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a:t>Trao đổi chất ở thực vật</a:t>
              </a:r>
            </a:p>
          </p:txBody>
        </p:sp>
      </p:grpSp>
      <p:pic>
        <p:nvPicPr>
          <p:cNvPr id="9" name="Hình ảnh 8">
            <a:extLst>
              <a:ext uri="{FF2B5EF4-FFF2-40B4-BE49-F238E27FC236}">
                <a16:creationId xmlns:a16="http://schemas.microsoft.com/office/drawing/2014/main" id="{EE15D98B-B407-4A1F-A627-CE3BFFD5C218}"/>
              </a:ext>
            </a:extLst>
          </p:cNvPr>
          <p:cNvPicPr>
            <a:picLocks noChangeAspect="1"/>
          </p:cNvPicPr>
          <p:nvPr/>
        </p:nvPicPr>
        <p:blipFill>
          <a:blip r:embed="rId3">
            <a:clrChange>
              <a:clrFrom>
                <a:srgbClr val="E7E7E7"/>
              </a:clrFrom>
              <a:clrTo>
                <a:srgbClr val="E7E7E7">
                  <a:alpha val="0"/>
                </a:srgbClr>
              </a:clrTo>
            </a:clrChange>
          </a:blip>
          <a:stretch>
            <a:fillRect/>
          </a:stretch>
        </p:blipFill>
        <p:spPr>
          <a:xfrm>
            <a:off x="144193" y="689802"/>
            <a:ext cx="1295985" cy="1503343"/>
          </a:xfrm>
          <a:prstGeom prst="rect">
            <a:avLst/>
          </a:prstGeom>
        </p:spPr>
      </p:pic>
      <p:sp>
        <p:nvSpPr>
          <p:cNvPr id="10" name="Hộp Văn bản 9">
            <a:extLst>
              <a:ext uri="{FF2B5EF4-FFF2-40B4-BE49-F238E27FC236}">
                <a16:creationId xmlns:a16="http://schemas.microsoft.com/office/drawing/2014/main" id="{B1610F10-35FE-48C3-B7BD-6A33BC849393}"/>
              </a:ext>
            </a:extLst>
          </p:cNvPr>
          <p:cNvSpPr txBox="1"/>
          <p:nvPr/>
        </p:nvSpPr>
        <p:spPr>
          <a:xfrm>
            <a:off x="154745" y="2281928"/>
            <a:ext cx="4783015" cy="3159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30000"/>
              </a:lnSpc>
            </a:pPr>
            <a:r>
              <a:rPr lang="en-US" sz="2600" b="1"/>
              <a:t>- Em hãy cho biết thế nào là sự trao đổi chất và chuyển hóa năng lượng? </a:t>
            </a:r>
          </a:p>
          <a:p>
            <a:pPr algn="just">
              <a:lnSpc>
                <a:spcPct val="130000"/>
              </a:lnSpc>
            </a:pPr>
            <a:r>
              <a:rPr lang="en-US" sz="2600" b="1"/>
              <a:t>- Sự trao đổi chất và chuyển hóa năng lượng có mối liên hệ như thế nào?</a:t>
            </a:r>
          </a:p>
        </p:txBody>
      </p:sp>
    </p:spTree>
    <p:extLst>
      <p:ext uri="{BB962C8B-B14F-4D97-AF65-F5344CB8AC3E}">
        <p14:creationId xmlns:p14="http://schemas.microsoft.com/office/powerpoint/2010/main" val="151378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phụ 1">
            <a:extLst>
              <a:ext uri="{FF2B5EF4-FFF2-40B4-BE49-F238E27FC236}">
                <a16:creationId xmlns:a16="http://schemas.microsoft.com/office/drawing/2014/main" id="{2F0ACF15-FCF0-48EB-9114-01608F94E6C4}"/>
              </a:ext>
            </a:extLst>
          </p:cNvPr>
          <p:cNvSpPr>
            <a:spLocks noGrp="1"/>
          </p:cNvSpPr>
          <p:nvPr>
            <p:ph type="subTitle" idx="1"/>
          </p:nvPr>
        </p:nvSpPr>
        <p:spPr>
          <a:xfrm>
            <a:off x="144193" y="99182"/>
            <a:ext cx="8845062" cy="435390"/>
          </a:xfrm>
        </p:spPr>
        <p:style>
          <a:lnRef idx="0">
            <a:schemeClr val="accent1"/>
          </a:lnRef>
          <a:fillRef idx="3">
            <a:schemeClr val="accent1"/>
          </a:fillRef>
          <a:effectRef idx="3">
            <a:schemeClr val="accent1"/>
          </a:effectRef>
          <a:fontRef idx="minor">
            <a:schemeClr val="lt1"/>
          </a:fontRef>
        </p:style>
        <p:txBody>
          <a:bodyPr anchor="b">
            <a:normAutofit fontScale="92500" lnSpcReduction="10000"/>
          </a:bodyPr>
          <a:lstStyle/>
          <a:p>
            <a:pPr algn="just"/>
            <a:r>
              <a:rPr lang="en-US" sz="2800" b="1"/>
              <a:t>I. TRAO ĐỔI CHẤT VÀ CHUYỂN HÓA NĂNG LƯỢNG</a:t>
            </a:r>
          </a:p>
        </p:txBody>
      </p:sp>
      <p:sp>
        <p:nvSpPr>
          <p:cNvPr id="13" name="Google Shape;3664;p52">
            <a:extLst>
              <a:ext uri="{FF2B5EF4-FFF2-40B4-BE49-F238E27FC236}">
                <a16:creationId xmlns:a16="http://schemas.microsoft.com/office/drawing/2014/main" id="{2351FF01-10FF-4B19-9501-4B6CFB5711C5}"/>
              </a:ext>
            </a:extLst>
          </p:cNvPr>
          <p:cNvSpPr txBox="1"/>
          <p:nvPr/>
        </p:nvSpPr>
        <p:spPr>
          <a:xfrm>
            <a:off x="149469" y="769138"/>
            <a:ext cx="8845062" cy="1805249"/>
          </a:xfrm>
          <a:prstGeom prst="rect">
            <a:avLst/>
          </a:prstGeom>
          <a:noFill/>
          <a:ln>
            <a:noFill/>
          </a:ln>
        </p:spPr>
        <p:txBody>
          <a:bodyPr spcFirstLastPara="1" wrap="square" lIns="91425" tIns="91425" rIns="91425" bIns="91425" anchor="t" anchorCtr="0">
            <a:noAutofit/>
          </a:bodyPr>
          <a:lstStyle/>
          <a:p>
            <a:pPr algn="just"/>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Trao</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đổi</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chất</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là</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quá</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trình</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cơ</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thể</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lấy</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các</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chất</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từ</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môi</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trường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biến</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đổi</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chúng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thành</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các</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chất</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cần</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thiết</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cho</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cơ</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thể</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và</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tạo</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năng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lượng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cung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cấp</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cho</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các</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hoạt</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động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sống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đồng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thời</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trả</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lại</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môi</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trường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các</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chất</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thải</a:t>
            </a:r>
            <a:r>
              <a:rPr lang="en-US" sz="2600" b="1" dirty="0">
                <a:solidFill>
                  <a:srgbClr val="FF0000"/>
                </a:solidFill>
                <a:ea typeface="League Spartan"/>
                <a:cs typeface="League Spartan"/>
              </a:rPr>
              <a:t>.</a:t>
            </a:r>
          </a:p>
          <a:p>
            <a:pPr marL="0" lvl="0" indent="0" algn="just" rtl="0">
              <a:spcBef>
                <a:spcPts val="0"/>
              </a:spcBef>
              <a:spcAft>
                <a:spcPts val="0"/>
              </a:spcAft>
              <a:buNone/>
            </a:pPr>
            <a:endParaRPr sz="2600" b="1" dirty="0">
              <a:solidFill>
                <a:srgbClr val="FF0000"/>
              </a:solidFill>
              <a:ea typeface="League Spartan"/>
              <a:cs typeface="League Spartan"/>
              <a:sym typeface="League Spartan"/>
            </a:endParaRPr>
          </a:p>
        </p:txBody>
      </p:sp>
      <p:sp>
        <p:nvSpPr>
          <p:cNvPr id="14" name="Google Shape;3666;p52">
            <a:extLst>
              <a:ext uri="{FF2B5EF4-FFF2-40B4-BE49-F238E27FC236}">
                <a16:creationId xmlns:a16="http://schemas.microsoft.com/office/drawing/2014/main" id="{23C8DD89-9417-4BB4-B3CF-5C731044E0A4}"/>
              </a:ext>
            </a:extLst>
          </p:cNvPr>
          <p:cNvSpPr txBox="1"/>
          <p:nvPr/>
        </p:nvSpPr>
        <p:spPr>
          <a:xfrm>
            <a:off x="149469" y="2441364"/>
            <a:ext cx="8845062" cy="1355594"/>
          </a:xfrm>
          <a:prstGeom prst="rect">
            <a:avLst/>
          </a:prstGeom>
          <a:noFill/>
          <a:ln>
            <a:noFill/>
          </a:ln>
        </p:spPr>
        <p:txBody>
          <a:bodyPr spcFirstLastPara="1" wrap="square" lIns="91425" tIns="91425" rIns="91425" bIns="91425" anchor="t" anchorCtr="0">
            <a:noAutofit/>
          </a:bodyPr>
          <a:lstStyle/>
          <a:p>
            <a:pPr algn="just"/>
            <a:r>
              <a:rPr lang="en-US" sz="2600" b="1">
                <a:solidFill>
                  <a:srgbClr val="FF0000"/>
                </a:solidFill>
                <a:ea typeface="League Spartan"/>
                <a:cs typeface="League Spartan"/>
              </a:rPr>
              <a:t>- Chuyển </a:t>
            </a:r>
            <a:r>
              <a:rPr lang="en-US" sz="2600" b="1" dirty="0" err="1">
                <a:solidFill>
                  <a:srgbClr val="FF0000"/>
                </a:solidFill>
                <a:ea typeface="League Spartan"/>
                <a:cs typeface="League Spartan"/>
              </a:rPr>
              <a:t>hóa</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năng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lượng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là</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sự</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biến</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đổi</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năng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lượng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từ</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dạng</a:t>
            </a:r>
            <a:r>
              <a:rPr lang="en-US" sz="2600" b="1" dirty="0">
                <a:solidFill>
                  <a:srgbClr val="FF0000"/>
                </a:solidFill>
                <a:ea typeface="League Spartan"/>
                <a:cs typeface="League Spartan"/>
              </a:rPr>
              <a:t> </a:t>
            </a:r>
            <a:r>
              <a:rPr lang="en-US" sz="2600" b="1" dirty="0" err="1">
                <a:solidFill>
                  <a:srgbClr val="FF0000"/>
                </a:solidFill>
                <a:ea typeface="League Spartan"/>
                <a:cs typeface="League Spartan"/>
              </a:rPr>
              <a:t>này</a:t>
            </a:r>
            <a:r>
              <a:rPr lang="en-US" sz="2600" b="1" dirty="0">
                <a:solidFill>
                  <a:srgbClr val="FF0000"/>
                </a:solidFill>
                <a:ea typeface="League Spartan"/>
                <a:cs typeface="League Spartan"/>
              </a:rPr>
              <a:t> sang </a:t>
            </a:r>
            <a:r>
              <a:rPr lang="en-US" sz="2600" b="1" dirty="0" err="1">
                <a:solidFill>
                  <a:srgbClr val="FF0000"/>
                </a:solidFill>
                <a:ea typeface="League Spartan"/>
                <a:cs typeface="League Spartan"/>
              </a:rPr>
              <a:t>dạng</a:t>
            </a:r>
            <a:r>
              <a:rPr lang="en-US" sz="2600" b="1" dirty="0">
                <a:solidFill>
                  <a:srgbClr val="FF0000"/>
                </a:solidFill>
                <a:ea typeface="League Spartan"/>
                <a:cs typeface="League Spartan"/>
              </a:rPr>
              <a:t> </a:t>
            </a:r>
            <a:r>
              <a:rPr lang="en-US" sz="2600" b="1" err="1">
                <a:solidFill>
                  <a:srgbClr val="FF0000"/>
                </a:solidFill>
                <a:ea typeface="League Spartan"/>
                <a:cs typeface="League Spartan"/>
              </a:rPr>
              <a:t>khác</a:t>
            </a:r>
            <a:r>
              <a:rPr lang="en-US" sz="2600" b="1">
                <a:solidFill>
                  <a:srgbClr val="FF0000"/>
                </a:solidFill>
                <a:ea typeface="League Spartan"/>
                <a:cs typeface="League Spartan"/>
              </a:rPr>
              <a:t>.</a:t>
            </a:r>
          </a:p>
          <a:p>
            <a:pPr algn="just"/>
            <a:r>
              <a:rPr lang="en-US" sz="2600" b="1">
                <a:solidFill>
                  <a:srgbClr val="00B0F0"/>
                </a:solidFill>
                <a:ea typeface="League Spartan"/>
                <a:cs typeface="League Spartan"/>
              </a:rPr>
              <a:t>+ Ví dụ: Từ quang năng thành hóa năng, điện năng…</a:t>
            </a:r>
            <a:endParaRPr lang="en-US" sz="2600" b="1" dirty="0">
              <a:solidFill>
                <a:srgbClr val="00B0F0"/>
              </a:solidFill>
              <a:ea typeface="League Spartan"/>
              <a:cs typeface="League Spartan"/>
            </a:endParaRPr>
          </a:p>
        </p:txBody>
      </p:sp>
      <p:sp>
        <p:nvSpPr>
          <p:cNvPr id="15" name="Google Shape;3668;p52">
            <a:extLst>
              <a:ext uri="{FF2B5EF4-FFF2-40B4-BE49-F238E27FC236}">
                <a16:creationId xmlns:a16="http://schemas.microsoft.com/office/drawing/2014/main" id="{4C808176-AAF9-4A3E-8C93-26CD76FC743B}"/>
              </a:ext>
            </a:extLst>
          </p:cNvPr>
          <p:cNvSpPr txBox="1"/>
          <p:nvPr/>
        </p:nvSpPr>
        <p:spPr>
          <a:xfrm>
            <a:off x="144193" y="5732494"/>
            <a:ext cx="8845062" cy="1026324"/>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Trao</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đổi</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chất</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và</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chuyển</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hóa</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năng</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lượng</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luôn</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gắn</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liền</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với</a:t>
            </a:r>
            <a:r>
              <a:rPr lang="en-US" sz="2600" b="1" dirty="0">
                <a:solidFill>
                  <a:srgbClr val="FF0000"/>
                </a:solidFill>
                <a:ea typeface="League Spartan"/>
                <a:cs typeface="League Spartan"/>
                <a:sym typeface="League Spartan"/>
              </a:rPr>
              <a:t> </a:t>
            </a:r>
            <a:r>
              <a:rPr lang="en-US" sz="2600" b="1" dirty="0" err="1">
                <a:solidFill>
                  <a:srgbClr val="FF0000"/>
                </a:solidFill>
                <a:ea typeface="League Spartan"/>
                <a:cs typeface="League Spartan"/>
                <a:sym typeface="League Spartan"/>
              </a:rPr>
              <a:t>nhau</a:t>
            </a:r>
            <a:r>
              <a:rPr lang="en-US" sz="2600" b="1" dirty="0">
                <a:solidFill>
                  <a:srgbClr val="FF0000"/>
                </a:solidFill>
                <a:ea typeface="League Spartan"/>
                <a:cs typeface="League Spartan"/>
                <a:sym typeface="League Spartan"/>
              </a:rPr>
              <a:t>.</a:t>
            </a:r>
            <a:endParaRPr sz="2600" b="1" dirty="0">
              <a:solidFill>
                <a:srgbClr val="FF0000"/>
              </a:solidFill>
              <a:ea typeface="League Spartan"/>
              <a:cs typeface="League Spartan"/>
              <a:sym typeface="League Spartan"/>
            </a:endParaRPr>
          </a:p>
        </p:txBody>
      </p:sp>
      <p:pic>
        <p:nvPicPr>
          <p:cNvPr id="2058" name="Picture 10" descr="Mỹ tạo ra vi khuẩn chuyển hóa năng lượng mặt trời tốt hơn quang hợp tự  nhiên - Doanh Trí">
            <a:extLst>
              <a:ext uri="{FF2B5EF4-FFF2-40B4-BE49-F238E27FC236}">
                <a16:creationId xmlns:a16="http://schemas.microsoft.com/office/drawing/2014/main" id="{D06D0D72-6CAE-49E5-9F86-37D414DE4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645" y="3878509"/>
            <a:ext cx="2962275" cy="17724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ắc tố nào tham gia trực tiếp vào chuyển hóa quang năng thành hóa năng  trong sản phẩm quang hợp ở cây xanh? - Airdrop, Claim, Presale, IDO, MMO,  Crypto, Coin, Token,">
            <a:extLst>
              <a:ext uri="{FF2B5EF4-FFF2-40B4-BE49-F238E27FC236}">
                <a16:creationId xmlns:a16="http://schemas.microsoft.com/office/drawing/2014/main" id="{2DE70B06-F8D9-4AE7-988A-2F949CFDD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6" y="3837733"/>
            <a:ext cx="4077138" cy="185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9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60"/>
                                        </p:tgtEl>
                                        <p:attrNameLst>
                                          <p:attrName>style.visibility</p:attrName>
                                        </p:attrNameLst>
                                      </p:cBhvr>
                                      <p:to>
                                        <p:strVal val="visible"/>
                                      </p:to>
                                    </p:set>
                                    <p:animEffect transition="in" filter="barn(inVertical)">
                                      <p:cBhvr>
                                        <p:cTn id="17" dur="500"/>
                                        <p:tgtEl>
                                          <p:spTgt spid="2060"/>
                                        </p:tgtEl>
                                      </p:cBhvr>
                                    </p:animEffect>
                                  </p:childTnLst>
                                </p:cTn>
                              </p:par>
                              <p:par>
                                <p:cTn id="18" presetID="16" presetClass="entr" presetSubtype="21" fill="hold" nodeType="withEffect">
                                  <p:stCondLst>
                                    <p:cond delay="0"/>
                                  </p:stCondLst>
                                  <p:childTnLst>
                                    <p:set>
                                      <p:cBhvr>
                                        <p:cTn id="19" dur="1" fill="hold">
                                          <p:stCondLst>
                                            <p:cond delay="0"/>
                                          </p:stCondLst>
                                        </p:cTn>
                                        <p:tgtEl>
                                          <p:spTgt spid="2058"/>
                                        </p:tgtEl>
                                        <p:attrNameLst>
                                          <p:attrName>style.visibility</p:attrName>
                                        </p:attrNameLst>
                                      </p:cBhvr>
                                      <p:to>
                                        <p:strVal val="visible"/>
                                      </p:to>
                                    </p:set>
                                    <p:animEffect transition="in" filter="barn(inVertical)">
                                      <p:cBhvr>
                                        <p:cTn id="20" dur="500"/>
                                        <p:tgtEl>
                                          <p:spTgt spid="205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phụ 1">
            <a:extLst>
              <a:ext uri="{FF2B5EF4-FFF2-40B4-BE49-F238E27FC236}">
                <a16:creationId xmlns:a16="http://schemas.microsoft.com/office/drawing/2014/main" id="{2F0ACF15-FCF0-48EB-9114-01608F94E6C4}"/>
              </a:ext>
            </a:extLst>
          </p:cNvPr>
          <p:cNvSpPr>
            <a:spLocks noGrp="1"/>
          </p:cNvSpPr>
          <p:nvPr>
            <p:ph type="subTitle" idx="1"/>
          </p:nvPr>
        </p:nvSpPr>
        <p:spPr>
          <a:xfrm>
            <a:off x="144193" y="99182"/>
            <a:ext cx="8845062" cy="435390"/>
          </a:xfrm>
        </p:spPr>
        <p:style>
          <a:lnRef idx="0">
            <a:schemeClr val="accent1"/>
          </a:lnRef>
          <a:fillRef idx="3">
            <a:schemeClr val="accent1"/>
          </a:fillRef>
          <a:effectRef idx="3">
            <a:schemeClr val="accent1"/>
          </a:effectRef>
          <a:fontRef idx="minor">
            <a:schemeClr val="lt1"/>
          </a:fontRef>
        </p:style>
        <p:txBody>
          <a:bodyPr anchor="b">
            <a:normAutofit fontScale="70000" lnSpcReduction="20000"/>
          </a:bodyPr>
          <a:lstStyle/>
          <a:p>
            <a:pPr algn="just"/>
            <a:r>
              <a:rPr lang="en-US" sz="2800" b="1"/>
              <a:t>II. VAI TRÒ CỦA TRAO ĐỔI CHẤT VÀ CHUYỂN HÓA NĂNG LƯỢNG</a:t>
            </a:r>
          </a:p>
        </p:txBody>
      </p:sp>
      <p:pic>
        <p:nvPicPr>
          <p:cNvPr id="6" name="Picture 2" descr="Bài 17: Vai trò của trao đổi chất và chuyển hóa năng lượng ở sinh vật -  Hoc24">
            <a:extLst>
              <a:ext uri="{FF2B5EF4-FFF2-40B4-BE49-F238E27FC236}">
                <a16:creationId xmlns:a16="http://schemas.microsoft.com/office/drawing/2014/main" id="{91352379-E60A-478A-BE76-BF2332EF3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57" y="658177"/>
            <a:ext cx="4666957" cy="395602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Nhóm 7">
            <a:extLst>
              <a:ext uri="{FF2B5EF4-FFF2-40B4-BE49-F238E27FC236}">
                <a16:creationId xmlns:a16="http://schemas.microsoft.com/office/drawing/2014/main" id="{0B630713-D051-4BA0-97A8-38FB51E04EC6}"/>
              </a:ext>
            </a:extLst>
          </p:cNvPr>
          <p:cNvGrpSpPr/>
          <p:nvPr/>
        </p:nvGrpSpPr>
        <p:grpSpPr>
          <a:xfrm>
            <a:off x="4937760" y="658177"/>
            <a:ext cx="4051495" cy="4765731"/>
            <a:chOff x="3106909" y="969163"/>
            <a:chExt cx="3729990" cy="4262846"/>
          </a:xfrm>
        </p:grpSpPr>
        <p:pic>
          <p:nvPicPr>
            <p:cNvPr id="9" name="Picture 8" descr="Giải SGK Khoa học 7 sách Kết nối tri thức, bài 22: Khái quát về trao đổi  chất và chuyển hóa năng lượng - Sách Giải">
              <a:extLst>
                <a:ext uri="{FF2B5EF4-FFF2-40B4-BE49-F238E27FC236}">
                  <a16:creationId xmlns:a16="http://schemas.microsoft.com/office/drawing/2014/main" id="{8BC5936E-15A3-4A2C-8886-571A2A304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909" y="969163"/>
              <a:ext cx="3729990" cy="4262846"/>
            </a:xfrm>
            <a:prstGeom prst="rect">
              <a:avLst/>
            </a:prstGeom>
            <a:noFill/>
            <a:extLst>
              <a:ext uri="{909E8E84-426E-40DD-AFC4-6F175D3DCCD1}">
                <a14:hiddenFill xmlns:a14="http://schemas.microsoft.com/office/drawing/2010/main">
                  <a:solidFill>
                    <a:srgbClr val="FFFFFF"/>
                  </a:solidFill>
                </a14:hiddenFill>
              </a:ext>
            </a:extLst>
          </p:spPr>
        </p:pic>
        <p:sp>
          <p:nvSpPr>
            <p:cNvPr id="10" name="Hộp Văn bản 9">
              <a:extLst>
                <a:ext uri="{FF2B5EF4-FFF2-40B4-BE49-F238E27FC236}">
                  <a16:creationId xmlns:a16="http://schemas.microsoft.com/office/drawing/2014/main" id="{69B6CE2C-0108-4E91-B233-F4508CA6BCA3}"/>
                </a:ext>
              </a:extLst>
            </p:cNvPr>
            <p:cNvSpPr txBox="1"/>
            <p:nvPr/>
          </p:nvSpPr>
          <p:spPr>
            <a:xfrm>
              <a:off x="3106909" y="4770344"/>
              <a:ext cx="372999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a:t>Trao đổi chất ở thực vật</a:t>
              </a:r>
            </a:p>
          </p:txBody>
        </p:sp>
      </p:grpSp>
      <p:sp>
        <p:nvSpPr>
          <p:cNvPr id="4" name="Hộp Văn bản 3">
            <a:extLst>
              <a:ext uri="{FF2B5EF4-FFF2-40B4-BE49-F238E27FC236}">
                <a16:creationId xmlns:a16="http://schemas.microsoft.com/office/drawing/2014/main" id="{69F3D5A1-3782-443C-AD1F-1F480281B015}"/>
              </a:ext>
            </a:extLst>
          </p:cNvPr>
          <p:cNvSpPr txBox="1"/>
          <p:nvPr/>
        </p:nvSpPr>
        <p:spPr>
          <a:xfrm>
            <a:off x="56272" y="4710242"/>
            <a:ext cx="4666958" cy="209288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n-US" sz="2600" b="1"/>
              <a:t>- Nếu không có sự trao đổi chất và chuyển hóa năng lượng thì điều gì sẽ xảy ra? Nêu vai trò của trao đổi chất và chuyển hóa năng lượng.</a:t>
            </a:r>
          </a:p>
        </p:txBody>
      </p:sp>
    </p:spTree>
    <p:extLst>
      <p:ext uri="{BB962C8B-B14F-4D97-AF65-F5344CB8AC3E}">
        <p14:creationId xmlns:p14="http://schemas.microsoft.com/office/powerpoint/2010/main" val="365426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phụ 1">
            <a:extLst>
              <a:ext uri="{FF2B5EF4-FFF2-40B4-BE49-F238E27FC236}">
                <a16:creationId xmlns:a16="http://schemas.microsoft.com/office/drawing/2014/main" id="{2F0ACF15-FCF0-48EB-9114-01608F94E6C4}"/>
              </a:ext>
            </a:extLst>
          </p:cNvPr>
          <p:cNvSpPr>
            <a:spLocks noGrp="1"/>
          </p:cNvSpPr>
          <p:nvPr>
            <p:ph type="subTitle" idx="1"/>
          </p:nvPr>
        </p:nvSpPr>
        <p:spPr>
          <a:xfrm>
            <a:off x="144193" y="99182"/>
            <a:ext cx="8845062" cy="435390"/>
          </a:xfrm>
        </p:spPr>
        <p:style>
          <a:lnRef idx="0">
            <a:schemeClr val="accent1"/>
          </a:lnRef>
          <a:fillRef idx="3">
            <a:schemeClr val="accent1"/>
          </a:fillRef>
          <a:effectRef idx="3">
            <a:schemeClr val="accent1"/>
          </a:effectRef>
          <a:fontRef idx="minor">
            <a:schemeClr val="lt1"/>
          </a:fontRef>
        </p:style>
        <p:txBody>
          <a:bodyPr anchor="b">
            <a:normAutofit fontScale="70000" lnSpcReduction="20000"/>
          </a:bodyPr>
          <a:lstStyle/>
          <a:p>
            <a:pPr algn="just"/>
            <a:r>
              <a:rPr lang="en-US" sz="2800" b="1"/>
              <a:t>II. VAI TRÒ CỦA TRAO ĐỔI CHẤT VÀ CHUYỂN HÓA NĂNG LƯỢNG</a:t>
            </a:r>
          </a:p>
        </p:txBody>
      </p:sp>
      <p:sp>
        <p:nvSpPr>
          <p:cNvPr id="29" name="Hộp Văn bản 28">
            <a:extLst>
              <a:ext uri="{FF2B5EF4-FFF2-40B4-BE49-F238E27FC236}">
                <a16:creationId xmlns:a16="http://schemas.microsoft.com/office/drawing/2014/main" id="{4586579B-459F-466B-89EB-6326F3233166}"/>
              </a:ext>
            </a:extLst>
          </p:cNvPr>
          <p:cNvSpPr txBox="1"/>
          <p:nvPr/>
        </p:nvSpPr>
        <p:spPr>
          <a:xfrm>
            <a:off x="288387" y="785504"/>
            <a:ext cx="8700868" cy="25978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lnSpc>
                <a:spcPct val="150000"/>
              </a:lnSpc>
            </a:pPr>
            <a:r>
              <a:rPr lang="en-US" sz="2800" b="1">
                <a:solidFill>
                  <a:srgbClr val="000000"/>
                </a:solidFill>
                <a:effectLst/>
                <a:latin typeface="+mj-lt"/>
                <a:ea typeface="Calibri" panose="020F0502020204030204" pitchFamily="34" charset="0"/>
              </a:rPr>
              <a:t>- Mọi cơ thể sống đều không ngừng trao đổi chất và chuyển hóa năng lượng với môi trường. Giúp sinh vật tồn tại, sinh trưởng, phát triển, sinh sản, cảm ứng, vận động.</a:t>
            </a:r>
            <a:endParaRPr lang="en-US" sz="2800" b="1">
              <a:latin typeface="+mj-lt"/>
            </a:endParaRPr>
          </a:p>
        </p:txBody>
      </p:sp>
    </p:spTree>
    <p:extLst>
      <p:ext uri="{BB962C8B-B14F-4D97-AF65-F5344CB8AC3E}">
        <p14:creationId xmlns:p14="http://schemas.microsoft.com/office/powerpoint/2010/main" val="137308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phụ 1">
            <a:extLst>
              <a:ext uri="{FF2B5EF4-FFF2-40B4-BE49-F238E27FC236}">
                <a16:creationId xmlns:a16="http://schemas.microsoft.com/office/drawing/2014/main" id="{2F0ACF15-FCF0-48EB-9114-01608F94E6C4}"/>
              </a:ext>
            </a:extLst>
          </p:cNvPr>
          <p:cNvSpPr>
            <a:spLocks noGrp="1"/>
          </p:cNvSpPr>
          <p:nvPr>
            <p:ph type="subTitle" idx="1"/>
          </p:nvPr>
        </p:nvSpPr>
        <p:spPr>
          <a:xfrm>
            <a:off x="144193" y="99182"/>
            <a:ext cx="8845062" cy="435390"/>
          </a:xfrm>
        </p:spPr>
        <p:style>
          <a:lnRef idx="0">
            <a:schemeClr val="accent1"/>
          </a:lnRef>
          <a:fillRef idx="3">
            <a:schemeClr val="accent1"/>
          </a:fillRef>
          <a:effectRef idx="3">
            <a:schemeClr val="accent1"/>
          </a:effectRef>
          <a:fontRef idx="minor">
            <a:schemeClr val="lt1"/>
          </a:fontRef>
        </p:style>
        <p:txBody>
          <a:bodyPr anchor="b">
            <a:normAutofit fontScale="70000" lnSpcReduction="20000"/>
          </a:bodyPr>
          <a:lstStyle/>
          <a:p>
            <a:pPr algn="just"/>
            <a:r>
              <a:rPr lang="en-US" sz="2800" b="1"/>
              <a:t>II. VAI TRÒ CỦA TRAO ĐỔI CHẤT VÀ CHUYỂN HÓA NĂNG LƯỢNG</a:t>
            </a:r>
          </a:p>
        </p:txBody>
      </p:sp>
      <p:pic>
        <p:nvPicPr>
          <p:cNvPr id="22" name="Hình ảnh 21">
            <a:extLst>
              <a:ext uri="{FF2B5EF4-FFF2-40B4-BE49-F238E27FC236}">
                <a16:creationId xmlns:a16="http://schemas.microsoft.com/office/drawing/2014/main" id="{9DD1609F-7AEB-4165-B06E-503F242BB16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840480" y="616172"/>
            <a:ext cx="5535499" cy="3554553"/>
          </a:xfrm>
          <a:prstGeom prst="rect">
            <a:avLst/>
          </a:prstGeom>
        </p:spPr>
      </p:pic>
      <p:pic>
        <p:nvPicPr>
          <p:cNvPr id="23" name="Hình ảnh 22">
            <a:extLst>
              <a:ext uri="{FF2B5EF4-FFF2-40B4-BE49-F238E27FC236}">
                <a16:creationId xmlns:a16="http://schemas.microsoft.com/office/drawing/2014/main" id="{C7552E90-29C9-42C7-B9CE-B4EA586FA5D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0" y="4252135"/>
            <a:ext cx="5176913" cy="2519399"/>
          </a:xfrm>
          <a:prstGeom prst="rect">
            <a:avLst/>
          </a:prstGeom>
        </p:spPr>
      </p:pic>
      <p:sp>
        <p:nvSpPr>
          <p:cNvPr id="26" name="Hộp Văn bản 25">
            <a:extLst>
              <a:ext uri="{FF2B5EF4-FFF2-40B4-BE49-F238E27FC236}">
                <a16:creationId xmlns:a16="http://schemas.microsoft.com/office/drawing/2014/main" id="{2D0B5047-BC46-4856-B873-77A1C432F112}"/>
              </a:ext>
            </a:extLst>
          </p:cNvPr>
          <p:cNvSpPr txBox="1"/>
          <p:nvPr/>
        </p:nvSpPr>
        <p:spPr>
          <a:xfrm>
            <a:off x="186396" y="607315"/>
            <a:ext cx="3654084" cy="356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pPr>
            <a:r>
              <a:rPr lang="en-US" sz="2200" b="1">
                <a:effectLst/>
                <a:latin typeface="+mj-lt"/>
                <a:ea typeface="Times New Roman" panose="02020603050405020304" pitchFamily="18" charset="0"/>
              </a:rPr>
              <a:t>+ Quan sát sự thay đổi hình thái của sinh vật trong các hình 21.1, 21.2, đọc thông tin trong mục II, nêu vai trò của trao đổi chất và chuyển hóa năng lượng đối với sinh trưởng và phát triển của khoai tây và con gà.</a:t>
            </a:r>
          </a:p>
        </p:txBody>
      </p:sp>
      <p:sp>
        <p:nvSpPr>
          <p:cNvPr id="28" name="Hộp Văn bản 27">
            <a:extLst>
              <a:ext uri="{FF2B5EF4-FFF2-40B4-BE49-F238E27FC236}">
                <a16:creationId xmlns:a16="http://schemas.microsoft.com/office/drawing/2014/main" id="{B19FF41D-631E-4616-9FD1-BA93C862BE10}"/>
              </a:ext>
            </a:extLst>
          </p:cNvPr>
          <p:cNvSpPr txBox="1"/>
          <p:nvPr/>
        </p:nvSpPr>
        <p:spPr>
          <a:xfrm>
            <a:off x="5092508" y="4486732"/>
            <a:ext cx="3967087" cy="13303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15000"/>
              </a:lnSpc>
            </a:pPr>
            <a:r>
              <a:rPr lang="en-US" sz="2400" b="1">
                <a:effectLst/>
                <a:latin typeface="+mj-lt"/>
                <a:ea typeface="Times New Roman" panose="02020603050405020304" pitchFamily="18" charset="0"/>
              </a:rPr>
              <a:t>+ Lấy ví dụ về sự trao đổi chất và chuyển hóa năng lượng trong thực tiễn.</a:t>
            </a:r>
          </a:p>
        </p:txBody>
      </p:sp>
    </p:spTree>
    <p:extLst>
      <p:ext uri="{BB962C8B-B14F-4D97-AF65-F5344CB8AC3E}">
        <p14:creationId xmlns:p14="http://schemas.microsoft.com/office/powerpoint/2010/main" val="165439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05DEAB6-A9A4-481D-B52F-D71501B1591F}"/>
              </a:ext>
            </a:extLst>
          </p:cNvPr>
          <p:cNvSpPr txBox="1"/>
          <p:nvPr/>
        </p:nvSpPr>
        <p:spPr>
          <a:xfrm>
            <a:off x="182880" y="199187"/>
            <a:ext cx="8764174" cy="6519990"/>
          </a:xfrm>
          <a:prstGeom prst="rect">
            <a:avLst/>
          </a:prstGeom>
          <a:noFill/>
        </p:spPr>
        <p:txBody>
          <a:bodyPr wrap="square">
            <a:spAutoFit/>
          </a:bodyPr>
          <a:lstStyle/>
          <a:p>
            <a:pPr algn="just">
              <a:lnSpc>
                <a:spcPct val="130000"/>
              </a:lnSpc>
            </a:pPr>
            <a:r>
              <a:rPr lang="en-US" sz="2600" b="1" i="0">
                <a:solidFill>
                  <a:srgbClr val="FF0000"/>
                </a:solidFill>
                <a:effectLst/>
                <a:latin typeface="+mj-lt"/>
              </a:rPr>
              <a:t>Câu 1</a:t>
            </a:r>
            <a:r>
              <a:rPr lang="vi-VN" sz="2600" b="1" i="0">
                <a:solidFill>
                  <a:srgbClr val="FF0000"/>
                </a:solidFill>
                <a:effectLst/>
                <a:latin typeface="+mj-lt"/>
              </a:rPr>
              <a:t>: Chọn các từ/cụm từ phù hợp để hoàn thành đoạn thông tin sau:</a:t>
            </a:r>
            <a:endParaRPr lang="en-US" sz="2600" b="1" i="0">
              <a:solidFill>
                <a:srgbClr val="FF0000"/>
              </a:solidFill>
              <a:effectLst/>
              <a:latin typeface="+mj-lt"/>
            </a:endParaRPr>
          </a:p>
          <a:p>
            <a:pPr algn="just">
              <a:lnSpc>
                <a:spcPct val="130000"/>
              </a:lnSpc>
            </a:pPr>
            <a:endParaRPr lang="vi-VN" sz="1200" b="1" i="0">
              <a:solidFill>
                <a:srgbClr val="FF0000"/>
              </a:solidFill>
              <a:effectLst/>
              <a:latin typeface="+mj-lt"/>
            </a:endParaRPr>
          </a:p>
          <a:p>
            <a:pPr algn="just">
              <a:lnSpc>
                <a:spcPct val="130000"/>
              </a:lnSpc>
            </a:pPr>
            <a:r>
              <a:rPr lang="en-US" sz="2600" b="1" i="0">
                <a:solidFill>
                  <a:srgbClr val="000000"/>
                </a:solidFill>
                <a:effectLst/>
                <a:latin typeface="+mj-lt"/>
              </a:rPr>
              <a:t>	</a:t>
            </a:r>
            <a:r>
              <a:rPr lang="vi-VN" sz="2600" b="1" i="0">
                <a:solidFill>
                  <a:srgbClr val="000000"/>
                </a:solidFill>
                <a:effectLst/>
                <a:latin typeface="+mj-lt"/>
              </a:rPr>
              <a:t>Chuyển hóa năng lượng là sự …(1)… năng lượng từ dạng này sang dạng khác như từ …(2)… thành hóa năng, từ hóa năng thành nhiệt năng,… Năng lượng thường được tích lũy trong …(3)… nên sự trao đổi chất và chuyển hóa …(4)… gắn liền với nhau, quá trình này được coi là một trong những đặc tính …(5)… của sự sống.</a:t>
            </a:r>
          </a:p>
          <a:p>
            <a:pPr algn="just">
              <a:lnSpc>
                <a:spcPct val="130000"/>
              </a:lnSpc>
            </a:pPr>
            <a:endParaRPr lang="en-US" sz="2600" b="1" i="0">
              <a:solidFill>
                <a:srgbClr val="008000"/>
              </a:solidFill>
              <a:effectLst/>
              <a:latin typeface="+mj-lt"/>
            </a:endParaRPr>
          </a:p>
          <a:p>
            <a:pPr algn="just">
              <a:lnSpc>
                <a:spcPct val="130000"/>
              </a:lnSpc>
            </a:pPr>
            <a:r>
              <a:rPr lang="vi-VN" sz="2600" b="1" i="0">
                <a:solidFill>
                  <a:srgbClr val="0000CC"/>
                </a:solidFill>
                <a:effectLst/>
                <a:latin typeface="+mj-lt"/>
              </a:rPr>
              <a:t>(1) biến đổi</a:t>
            </a:r>
            <a:r>
              <a:rPr lang="en-US" sz="2600" b="1" i="0">
                <a:solidFill>
                  <a:srgbClr val="0000CC"/>
                </a:solidFill>
                <a:effectLst/>
                <a:latin typeface="+mj-lt"/>
              </a:rPr>
              <a:t>; </a:t>
            </a:r>
            <a:r>
              <a:rPr lang="vi-VN" sz="2600" b="1" i="0">
                <a:solidFill>
                  <a:srgbClr val="0000CC"/>
                </a:solidFill>
                <a:effectLst/>
                <a:latin typeface="+mj-lt"/>
              </a:rPr>
              <a:t>(2) quang năng</a:t>
            </a:r>
            <a:r>
              <a:rPr lang="en-US" sz="2600" b="1" i="0">
                <a:solidFill>
                  <a:srgbClr val="0000CC"/>
                </a:solidFill>
                <a:effectLst/>
                <a:latin typeface="+mj-lt"/>
              </a:rPr>
              <a:t>; </a:t>
            </a:r>
            <a:r>
              <a:rPr lang="vi-VN" sz="2600" b="1" i="0">
                <a:solidFill>
                  <a:srgbClr val="0000CC"/>
                </a:solidFill>
                <a:effectLst/>
                <a:latin typeface="+mj-lt"/>
              </a:rPr>
              <a:t>(3) chất hữu cơ</a:t>
            </a:r>
            <a:r>
              <a:rPr lang="en-US" sz="2600" b="1" i="0">
                <a:solidFill>
                  <a:srgbClr val="0000CC"/>
                </a:solidFill>
                <a:effectLst/>
                <a:latin typeface="+mj-lt"/>
              </a:rPr>
              <a:t>; </a:t>
            </a:r>
            <a:r>
              <a:rPr lang="vi-VN" sz="2600" b="1" i="0">
                <a:solidFill>
                  <a:srgbClr val="0000CC"/>
                </a:solidFill>
                <a:effectLst/>
                <a:latin typeface="+mj-lt"/>
              </a:rPr>
              <a:t>(4) năng lượng</a:t>
            </a:r>
            <a:r>
              <a:rPr lang="en-US" sz="2600" b="1" i="0">
                <a:solidFill>
                  <a:srgbClr val="0000CC"/>
                </a:solidFill>
                <a:effectLst/>
                <a:latin typeface="+mj-lt"/>
              </a:rPr>
              <a:t>; </a:t>
            </a:r>
            <a:r>
              <a:rPr lang="vi-VN" sz="2600" b="1" i="0">
                <a:solidFill>
                  <a:srgbClr val="0000CC"/>
                </a:solidFill>
                <a:effectLst/>
                <a:latin typeface="+mj-lt"/>
              </a:rPr>
              <a:t>(5) cơ bản</a:t>
            </a:r>
          </a:p>
        </p:txBody>
      </p:sp>
    </p:spTree>
    <p:extLst>
      <p:ext uri="{BB962C8B-B14F-4D97-AF65-F5344CB8AC3E}">
        <p14:creationId xmlns:p14="http://schemas.microsoft.com/office/powerpoint/2010/main" val="5063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arn(inVertical)">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Arial"/>
        <a:ea typeface=""/>
        <a:cs typeface=""/>
      </a:majorFont>
      <a:minorFont>
        <a:latin typeface="Arial"/>
        <a:ea typeface=""/>
        <a:cs typeface=""/>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790</Words>
  <Application>Microsoft Office PowerPoint</Application>
  <PresentationFormat>Trình chiếu Trên màn hình (4:3)</PresentationFormat>
  <Paragraphs>41</Paragraphs>
  <Slides>11</Slides>
  <Notes>0</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11</vt:i4>
      </vt:variant>
    </vt:vector>
  </HeadingPairs>
  <TitlesOfParts>
    <vt:vector size="14" baseType="lpstr">
      <vt:lpstr>arial</vt:lpstr>
      <vt:lpstr>arial</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Thành Kiên</dc:creator>
  <cp:lastModifiedBy>Nguyễn Thành Kiên</cp:lastModifiedBy>
  <cp:revision>31</cp:revision>
  <dcterms:created xsi:type="dcterms:W3CDTF">2022-11-21T15:04:46Z</dcterms:created>
  <dcterms:modified xsi:type="dcterms:W3CDTF">2023-11-07T15:44:07Z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2023-11-07T15:43:58Z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15c09585-8f2e-4efd-a0d7-62cd8e580b75</vt:lpwstr>
  </property>
  <property fmtid="{D5CDD505-2E9C-101B-9397-08002B2CF9AE}" pid="7" name="MSIP_Label_defa4170-0d19-0005-0004-bc88714345d2_ActionId">
    <vt:lpwstr>749c9930-a515-4e00-af41-eff187210d34</vt:lpwstr>
  </property>
  <property fmtid="{D5CDD505-2E9C-101B-9397-08002B2CF9AE}" pid="8" name="MSIP_Label_defa4170-0d19-0005-0004-bc88714345d2_ContentBits">
    <vt:lpwstr>0</vt:lpwstr>
  </property>
</Properties>
</file>