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80"/>
  </p:notesMasterIdLst>
  <p:sldIdLst>
    <p:sldId id="256" r:id="rId2"/>
    <p:sldId id="300" r:id="rId3"/>
    <p:sldId id="267" r:id="rId4"/>
    <p:sldId id="259" r:id="rId5"/>
    <p:sldId id="258" r:id="rId6"/>
    <p:sldId id="260" r:id="rId7"/>
    <p:sldId id="291" r:id="rId8"/>
    <p:sldId id="311" r:id="rId9"/>
    <p:sldId id="268" r:id="rId10"/>
    <p:sldId id="296" r:id="rId11"/>
    <p:sldId id="297" r:id="rId12"/>
    <p:sldId id="312" r:id="rId13"/>
    <p:sldId id="298" r:id="rId14"/>
    <p:sldId id="299" r:id="rId15"/>
    <p:sldId id="313" r:id="rId16"/>
    <p:sldId id="314" r:id="rId17"/>
    <p:sldId id="316" r:id="rId18"/>
    <p:sldId id="315" r:id="rId19"/>
    <p:sldId id="285" r:id="rId20"/>
    <p:sldId id="308" r:id="rId21"/>
    <p:sldId id="307" r:id="rId22"/>
    <p:sldId id="309" r:id="rId23"/>
    <p:sldId id="310" r:id="rId24"/>
    <p:sldId id="306" r:id="rId25"/>
    <p:sldId id="274" r:id="rId26"/>
    <p:sldId id="261" r:id="rId27"/>
    <p:sldId id="270" r:id="rId28"/>
    <p:sldId id="317" r:id="rId29"/>
    <p:sldId id="318" r:id="rId30"/>
    <p:sldId id="319" r:id="rId31"/>
    <p:sldId id="320" r:id="rId32"/>
    <p:sldId id="321" r:id="rId33"/>
    <p:sldId id="322" r:id="rId34"/>
    <p:sldId id="330" r:id="rId35"/>
    <p:sldId id="323" r:id="rId36"/>
    <p:sldId id="324" r:id="rId37"/>
    <p:sldId id="325" r:id="rId38"/>
    <p:sldId id="280" r:id="rId39"/>
    <p:sldId id="271" r:id="rId40"/>
    <p:sldId id="326" r:id="rId41"/>
    <p:sldId id="328" r:id="rId42"/>
    <p:sldId id="327" r:id="rId43"/>
    <p:sldId id="329" r:id="rId44"/>
    <p:sldId id="286" r:id="rId45"/>
    <p:sldId id="352" r:id="rId46"/>
    <p:sldId id="363" r:id="rId47"/>
    <p:sldId id="364" r:id="rId48"/>
    <p:sldId id="365" r:id="rId49"/>
    <p:sldId id="366" r:id="rId50"/>
    <p:sldId id="367" r:id="rId51"/>
    <p:sldId id="368" r:id="rId52"/>
    <p:sldId id="369" r:id="rId53"/>
    <p:sldId id="370" r:id="rId54"/>
    <p:sldId id="371" r:id="rId55"/>
    <p:sldId id="362" r:id="rId56"/>
    <p:sldId id="353" r:id="rId57"/>
    <p:sldId id="354" r:id="rId58"/>
    <p:sldId id="355" r:id="rId59"/>
    <p:sldId id="356" r:id="rId60"/>
    <p:sldId id="357" r:id="rId61"/>
    <p:sldId id="358" r:id="rId62"/>
    <p:sldId id="359" r:id="rId63"/>
    <p:sldId id="336" r:id="rId64"/>
    <p:sldId id="339" r:id="rId65"/>
    <p:sldId id="348" r:id="rId66"/>
    <p:sldId id="349" r:id="rId67"/>
    <p:sldId id="346" r:id="rId68"/>
    <p:sldId id="337" r:id="rId69"/>
    <p:sldId id="361" r:id="rId70"/>
    <p:sldId id="372" r:id="rId71"/>
    <p:sldId id="373" r:id="rId72"/>
    <p:sldId id="374" r:id="rId73"/>
    <p:sldId id="283" r:id="rId74"/>
    <p:sldId id="288" r:id="rId75"/>
    <p:sldId id="350" r:id="rId76"/>
    <p:sldId id="351" r:id="rId77"/>
    <p:sldId id="284" r:id="rId78"/>
    <p:sldId id="287" r:id="rId79"/>
  </p:sldIdLst>
  <p:sldSz cx="9144000" cy="5143500" type="screen16x9"/>
  <p:notesSz cx="6858000" cy="9144000"/>
  <p:embeddedFontLst>
    <p:embeddedFont>
      <p:font typeface="Single Day" panose="020B0604020202020204" charset="-127"/>
      <p:regular r:id="rId81"/>
    </p:embeddedFont>
    <p:embeddedFont>
      <p:font typeface="Comfortaa" panose="020B0604020202020204" charset="0"/>
      <p:regular r:id="rId82"/>
      <p:bold r:id="rId83"/>
    </p:embeddedFont>
    <p:embeddedFont>
      <p:font typeface="Comfortaa Light" panose="020B0604020202020204" charset="0"/>
      <p:regular r:id="rId84"/>
      <p:bold r:id="rId85"/>
    </p:embeddedFont>
    <p:embeddedFont>
      <p:font typeface="Comfortaa Medium" panose="020B0604020202020204" charset="0"/>
      <p:regular r:id="rId86"/>
      <p:bold r:id="rId87"/>
    </p:embeddedFont>
    <p:embeddedFont>
      <p:font typeface="Comfortaa SemiBold" panose="020B0604020202020204" charset="0"/>
      <p:regular r:id="rId88"/>
      <p:bold r:id="rId89"/>
    </p:embeddedFont>
    <p:embeddedFont>
      <p:font typeface="Mali" panose="020B0604020202020204" charset="-34"/>
      <p:regular r:id="rId90"/>
      <p:bold r:id="rId91"/>
      <p:italic r:id="rId92"/>
      <p:boldItalic r:id="rId93"/>
    </p:embeddedFont>
    <p:embeddedFont>
      <p:font typeface="Mali Medium" panose="020B0604020202020204" charset="-34"/>
      <p:regular r:id="rId94"/>
      <p:bold r:id="rId95"/>
      <p:italic r:id="rId96"/>
      <p:boldItalic r:id="rId97"/>
    </p:embeddedFont>
    <p:embeddedFont>
      <p:font typeface="Mali SemiBold" panose="020B0604020202020204" charset="-34"/>
      <p:regular r:id="rId98"/>
      <p:bold r:id="rId99"/>
      <p:italic r:id="rId100"/>
      <p:boldItalic r:id="rId101"/>
    </p:embeddedFont>
    <p:embeddedFont>
      <p:font typeface="Open Sans" panose="020B0606030504020204" pitchFamily="34" charset="0"/>
      <p:regular r:id="rId102"/>
      <p:bold r:id="rId103"/>
      <p:italic r:id="rId104"/>
      <p:boldItalic r:id="rId105"/>
    </p:embeddedFont>
    <p:embeddedFont>
      <p:font typeface="Questrial" panose="020B0604020202020204" charset="0"/>
      <p:regular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2A"/>
    <a:srgbClr val="0000CC"/>
    <a:srgbClr val="263E68"/>
    <a:srgbClr val="8C92A2"/>
    <a:srgbClr val="1953D6"/>
    <a:srgbClr val="ED510C"/>
    <a:srgbClr val="FCFCF0"/>
    <a:srgbClr val="FC9D82"/>
    <a:srgbClr val="4472C4"/>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5" d="100"/>
          <a:sy n="85" d="100"/>
        </p:scale>
        <p:origin x="882" y="90"/>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7.fntdata"/><Relationship Id="rId102" Type="http://schemas.openxmlformats.org/officeDocument/2006/relationships/font" Target="fonts/font22.fntdata"/><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20.fntdata"/><Relationship Id="rId105"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3.fntdata"/><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104"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398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13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205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24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569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6980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227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3993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963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281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948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473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648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729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0564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299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501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9081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1359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3" r:id="rId16"/>
    <p:sldLayoutId id="2147483675" r:id="rId17"/>
    <p:sldLayoutId id="2147483676" r:id="rId18"/>
    <p:sldLayoutId id="2147483678" r:id="rId19"/>
    <p:sldLayoutId id="2147483679" r:id="rId20"/>
    <p:sldLayoutId id="2147483685" r:id="rId21"/>
    <p:sldLayoutId id="2147483686" r:id="rId22"/>
    <p:sldLayoutId id="214748369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4.sv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24.svg"/><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3"/>
          <a:stretch>
            <a:fillRect/>
          </a:stretch>
        </p:blipFill>
        <p:spPr>
          <a:xfrm>
            <a:off x="0" y="0"/>
            <a:ext cx="3810000" cy="51435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1" y="4119826"/>
            <a:ext cx="3810000" cy="769441"/>
          </a:xfrm>
          <a:prstGeom prst="rect">
            <a:avLst/>
          </a:prstGeom>
          <a:solidFill>
            <a:srgbClr val="686868">
              <a:alpha val="52000"/>
            </a:srgbClr>
          </a:solidFill>
        </p:spPr>
        <p:txBody>
          <a:bodyPr wrap="square" rtlCol="0">
            <a:spAutoFit/>
          </a:bodyPr>
          <a:lstStyle/>
          <a:p>
            <a:pPr algn="ctr"/>
            <a:r>
              <a:rPr lang="en-US" sz="2200" b="1" i="0" dirty="0">
                <a:solidFill>
                  <a:srgbClr val="FECA2A"/>
                </a:solidFill>
                <a:effectLst/>
                <a:latin typeface="Times New Roman" panose="02020603050405020304" pitchFamily="18" charset="0"/>
                <a:cs typeface="Times New Roman" panose="02020603050405020304" pitchFamily="18" charset="0"/>
              </a:rPr>
              <a:t>E. Rutherford (1871 – </a:t>
            </a:r>
            <a:r>
              <a:rPr lang="en-US" sz="2200" b="1" i="0">
                <a:solidFill>
                  <a:srgbClr val="FECA2A"/>
                </a:solidFill>
                <a:effectLst/>
                <a:latin typeface="Times New Roman" panose="02020603050405020304" pitchFamily="18" charset="0"/>
                <a:cs typeface="Times New Roman" panose="02020603050405020304" pitchFamily="18" charset="0"/>
              </a:rPr>
              <a:t>1937)</a:t>
            </a:r>
          </a:p>
          <a:p>
            <a:pPr algn="ctr"/>
            <a:r>
              <a:rPr lang="en-US" sz="2200" b="1">
                <a:solidFill>
                  <a:srgbClr val="FECA2A"/>
                </a:solidFill>
                <a:latin typeface="Times New Roman" panose="02020603050405020304" pitchFamily="18" charset="0"/>
                <a:cs typeface="Times New Roman" panose="02020603050405020304" pitchFamily="18" charset="0"/>
              </a:rPr>
              <a:t>(Rơ-dơ-pho)</a:t>
            </a:r>
            <a:endParaRPr lang="en-US" sz="2200" b="1" i="0" dirty="0">
              <a:solidFill>
                <a:srgbClr val="FECA2A"/>
              </a:solidFill>
              <a:effectLst/>
              <a:latin typeface="Times New Roman" panose="02020603050405020304" pitchFamily="18" charset="0"/>
              <a:cs typeface="Times New Roman" panose="02020603050405020304" pitchFamily="18" charset="0"/>
            </a:endParaRP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4"/>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4027949"/>
            <a:ext cx="5305777"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lang="en-US" sz="3200" b="1" i="1" dirty="0" err="1">
                <a:solidFill>
                  <a:srgbClr val="263E68"/>
                </a:solidFill>
                <a:latin typeface="Times New Roman" panose="02020603050405020304" pitchFamily="18" charset="0"/>
                <a:cs typeface="Times New Roman" panose="02020603050405020304" pitchFamily="18" charset="0"/>
              </a:rPr>
              <a:t>Hãy</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cho</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biết</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các</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thành</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phần</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cấu</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tạo</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nên</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nguyên</a:t>
            </a:r>
            <a:r>
              <a:rPr lang="en-US" sz="3200" b="1" i="1" dirty="0">
                <a:solidFill>
                  <a:srgbClr val="263E68"/>
                </a:solidFill>
                <a:latin typeface="Times New Roman" panose="02020603050405020304" pitchFamily="18" charset="0"/>
                <a:cs typeface="Times New Roman" panose="02020603050405020304" pitchFamily="18" charset="0"/>
              </a:rPr>
              <a:t> </a:t>
            </a:r>
            <a:r>
              <a:rPr lang="en-US" sz="3200" b="1" i="1" dirty="0" err="1">
                <a:solidFill>
                  <a:srgbClr val="263E68"/>
                </a:solidFill>
                <a:latin typeface="Times New Roman" panose="02020603050405020304" pitchFamily="18" charset="0"/>
                <a:cs typeface="Times New Roman" panose="02020603050405020304" pitchFamily="18" charset="0"/>
              </a:rPr>
              <a:t>tử</a:t>
            </a:r>
            <a:r>
              <a:rPr lang="en-US" sz="3200" b="1" i="1"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943103"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61244" y="1333535"/>
            <a:ext cx="8585201" cy="3539430"/>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Cấu tạo nguyên tử:</a:t>
            </a:r>
          </a:p>
          <a:p>
            <a:r>
              <a:rPr lang="en-US" sz="3200" dirty="0">
                <a:solidFill>
                  <a:srgbClr val="263E68"/>
                </a:solidFill>
                <a:latin typeface="Times New Roman" panose="02020603050405020304" pitchFamily="18" charset="0"/>
                <a:cs typeface="Times New Roman" panose="02020603050405020304" pitchFamily="18" charset="0"/>
              </a:rPr>
              <a:t>+ H</a:t>
            </a:r>
            <a:r>
              <a:rPr lang="vi-VN" sz="3200" dirty="0">
                <a:solidFill>
                  <a:srgbClr val="263E68"/>
                </a:solidFill>
                <a:latin typeface="Times New Roman" panose="02020603050405020304" pitchFamily="18" charset="0"/>
                <a:cs typeface="Times New Roman" panose="02020603050405020304" pitchFamily="18" charset="0"/>
              </a:rPr>
              <a:t>ạt nhân ở tâm mang điện </a:t>
            </a:r>
            <a:r>
              <a:rPr lang="vi-VN" sz="3200">
                <a:solidFill>
                  <a:srgbClr val="263E68"/>
                </a:solidFill>
                <a:latin typeface="Times New Roman" panose="02020603050405020304" pitchFamily="18" charset="0"/>
                <a:cs typeface="Times New Roman" panose="02020603050405020304" pitchFamily="18" charset="0"/>
              </a:rPr>
              <a:t>tích dương</a:t>
            </a:r>
            <a:r>
              <a:rPr lang="en-US" sz="3200">
                <a:solidFill>
                  <a:srgbClr val="263E68"/>
                </a:solidFill>
                <a:latin typeface="Times New Roman" panose="02020603050405020304" pitchFamily="18" charset="0"/>
                <a:cs typeface="Times New Roman" panose="02020603050405020304" pitchFamily="18" charset="0"/>
              </a:rPr>
              <a:t> (+).</a:t>
            </a:r>
            <a:endParaRPr lang="vi-VN"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ở lớp vỏ mang điện </a:t>
            </a:r>
            <a:r>
              <a:rPr lang="vi-VN" sz="3200">
                <a:solidFill>
                  <a:srgbClr val="263E68"/>
                </a:solidFill>
                <a:latin typeface="Times New Roman" panose="02020603050405020304" pitchFamily="18" charset="0"/>
                <a:cs typeface="Times New Roman" panose="02020603050405020304" pitchFamily="18" charset="0"/>
              </a:rPr>
              <a:t>tích âm</a:t>
            </a:r>
            <a:r>
              <a:rPr lang="en-US" sz="3200">
                <a:solidFill>
                  <a:srgbClr val="263E68"/>
                </a:solidFill>
                <a:latin typeface="Times New Roman" panose="02020603050405020304" pitchFamily="18" charset="0"/>
                <a:cs typeface="Times New Roman" panose="02020603050405020304" pitchFamily="18" charset="0"/>
              </a:rPr>
              <a:t> (-).</a:t>
            </a:r>
            <a:endParaRPr lang="vi-VN"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0604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tx1">
                  <a:lumMod val="75000"/>
                </a:schemeClr>
              </a:solidFill>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954107"/>
          </a:xfrm>
          <a:prstGeom prst="rect">
            <a:avLst/>
          </a:prstGeom>
          <a:noFill/>
        </p:spPr>
        <p:txBody>
          <a:bodyPr wrap="square" rtlCol="0">
            <a:spAutoFit/>
          </a:bodyPr>
          <a:lstStyle/>
          <a:p>
            <a:pPr algn="l"/>
            <a:r>
              <a:rPr lang="en-US" sz="2800" b="1" i="1">
                <a:solidFill>
                  <a:schemeClr val="tx1">
                    <a:lumMod val="75000"/>
                  </a:schemeClr>
                </a:solidFill>
                <a:latin typeface="Times New Roman" panose="02020603050405020304" pitchFamily="18" charset="0"/>
                <a:cs typeface="Times New Roman" panose="02020603050405020304" pitchFamily="18" charset="0"/>
              </a:rPr>
              <a:t>Em hãy mô tả mô hình nguyên tử theo Bo</a:t>
            </a:r>
            <a:endParaRPr lang="en-US" sz="2800" b="1" i="1" dirty="0">
              <a:solidFill>
                <a:schemeClr val="tx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5876497" cy="3539430"/>
          </a:xfrm>
          <a:prstGeom prst="rect">
            <a:avLst/>
          </a:prstGeom>
          <a:noFill/>
        </p:spPr>
        <p:txBody>
          <a:bodyPr wrap="square" rtlCol="0">
            <a:spAutoFit/>
          </a:bodyPr>
          <a:lstStyle/>
          <a:p>
            <a:pPr algn="just"/>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vi-VN" sz="2800" dirty="0">
                <a:solidFill>
                  <a:schemeClr val="tx1">
                    <a:lumMod val="75000"/>
                  </a:schemeClr>
                </a:solidFill>
                <a:latin typeface="Times New Roman" panose="02020603050405020304" pitchFamily="18" charset="0"/>
                <a:cs typeface="Times New Roman" panose="02020603050405020304" pitchFamily="18" charset="0"/>
              </a:rPr>
              <a:t>Mô hình nguyên tử của </a:t>
            </a:r>
            <a:r>
              <a:rPr lang="en-US" sz="2800" dirty="0">
                <a:solidFill>
                  <a:schemeClr val="tx1">
                    <a:lumMod val="75000"/>
                  </a:schemeClr>
                </a:solidFill>
                <a:latin typeface="Times New Roman" panose="02020603050405020304" pitchFamily="18" charset="0"/>
                <a:cs typeface="Times New Roman" panose="02020603050405020304" pitchFamily="18" charset="0"/>
              </a:rPr>
              <a:t>Bo: </a:t>
            </a:r>
            <a:r>
              <a:rPr lang="vi-VN" sz="2800" dirty="0">
                <a:solidFill>
                  <a:schemeClr val="tx1">
                    <a:lumMod val="75000"/>
                  </a:schemeClr>
                </a:solidFill>
                <a:latin typeface="Times New Roman" panose="02020603050405020304" pitchFamily="18" charset="0"/>
                <a:cs typeface="Times New Roman" panose="02020603050405020304" pitchFamily="18" charset="0"/>
              </a:rPr>
              <a:t>Các electron chuyển động xung quanh hạt nhân theo từng lớp khác nhau:</a:t>
            </a:r>
          </a:p>
          <a:p>
            <a:pPr algn="just"/>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vi-VN" sz="2800" dirty="0">
                <a:solidFill>
                  <a:schemeClr val="tx1">
                    <a:lumMod val="75000"/>
                  </a:schemeClr>
                </a:solidFill>
                <a:latin typeface="Times New Roman" panose="02020603050405020304" pitchFamily="18" charset="0"/>
                <a:cs typeface="Times New Roman" panose="02020603050405020304" pitchFamily="18" charset="0"/>
              </a:rPr>
              <a:t>Lớp trong cùng có 2 electron, bị hạt nhân hút mạnh nhất.</a:t>
            </a:r>
          </a:p>
          <a:p>
            <a:pPr algn="just"/>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vi-VN" sz="2800" dirty="0">
                <a:solidFill>
                  <a:schemeClr val="tx1">
                    <a:lumMod val="75000"/>
                  </a:schemeClr>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800" dirty="0" err="1">
              <a:solidFill>
                <a:schemeClr val="tx1">
                  <a:lumMod val="75000"/>
                </a:schemeClr>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140" descr="A picture containing outdoor object&#10;&#10;Description automatically generated">
            <a:extLst>
              <a:ext uri="{FF2B5EF4-FFF2-40B4-BE49-F238E27FC236}">
                <a16:creationId xmlns:a16="http://schemas.microsoft.com/office/drawing/2014/main" id="{BD90EC14-47EB-42AA-A4D7-E1AEEA9B60A4}"/>
              </a:ext>
            </a:extLst>
          </p:cNvPr>
          <p:cNvPicPr>
            <a:picLocks noChangeAspect="1"/>
          </p:cNvPicPr>
          <p:nvPr/>
        </p:nvPicPr>
        <p:blipFill>
          <a:blip r:embed="rId2"/>
          <a:stretch>
            <a:fillRect/>
          </a:stretch>
        </p:blipFill>
        <p:spPr>
          <a:xfrm>
            <a:off x="6357266" y="1534062"/>
            <a:ext cx="2273297" cy="2273297"/>
          </a:xfrm>
          <a:prstGeom prst="rect">
            <a:avLst/>
          </a:prstGeom>
        </p:spPr>
      </p:pic>
    </p:spTree>
    <p:extLst>
      <p:ext uri="{BB962C8B-B14F-4D97-AF65-F5344CB8AC3E}">
        <p14:creationId xmlns:p14="http://schemas.microsoft.com/office/powerpoint/2010/main" val="30502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81688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830254" y="2279362"/>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err="1">
                <a:solidFill>
                  <a:srgbClr val="263E68"/>
                </a:solidFill>
                <a:latin typeface="Times New Roman" panose="02020603050405020304" pitchFamily="18" charset="0"/>
                <a:cs typeface="Times New Roman" panose="02020603050405020304" pitchFamily="18" charset="0"/>
              </a:rPr>
              <a:t>Gắn</a:t>
            </a:r>
            <a:r>
              <a:rPr lang="en-US" sz="2800">
                <a:solidFill>
                  <a:srgbClr val="263E68"/>
                </a:solidFill>
                <a:latin typeface="Times New Roman" panose="02020603050405020304" pitchFamily="18" charset="0"/>
                <a:cs typeface="Times New Roman" panose="02020603050405020304" pitchFamily="18" charset="0"/>
              </a:rPr>
              <a:t> hình tròn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err="1">
                <a:solidFill>
                  <a:srgbClr val="263E68"/>
                </a:solidFill>
                <a:latin typeface="Times New Roman" panose="02020603050405020304" pitchFamily="18" charset="0"/>
                <a:cs typeface="Times New Roman" panose="02020603050405020304" pitchFamily="18" charset="0"/>
              </a:rPr>
              <a:t>là</a:t>
            </a:r>
            <a:r>
              <a:rPr lang="en-US" sz="2800">
                <a:solidFill>
                  <a:srgbClr val="263E68"/>
                </a:solidFill>
                <a:latin typeface="Times New Roman" panose="02020603050405020304" pitchFamily="18" charset="0"/>
                <a:cs typeface="Times New Roman" panose="02020603050405020304" pitchFamily="18" charset="0"/>
              </a:rPr>
              <a:t> hình tròn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err="1">
                <a:solidFill>
                  <a:srgbClr val="263E68"/>
                </a:solidFill>
                <a:latin typeface="Times New Roman" panose="02020603050405020304" pitchFamily="18" charset="0"/>
                <a:cs typeface="Times New Roman" panose="02020603050405020304" pitchFamily="18" charset="0"/>
              </a:rPr>
              <a:t>các</a:t>
            </a:r>
            <a:r>
              <a:rPr lang="en-US" sz="2800">
                <a:solidFill>
                  <a:srgbClr val="263E68"/>
                </a:solidFill>
                <a:latin typeface="Times New Roman" panose="02020603050405020304" pitchFamily="18" charset="0"/>
                <a:cs typeface="Times New Roman" panose="02020603050405020304" pitchFamily="18" charset="0"/>
              </a:rPr>
              <a:t> hình tròn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6" name="Google Shape;1446;p62"/>
          <p:cNvSpPr/>
          <p:nvPr/>
        </p:nvSpPr>
        <p:spPr>
          <a:xfrm>
            <a:off x="116816" y="2587658"/>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a:t>III. Cấu </a:t>
            </a:r>
            <a:r>
              <a:rPr lang="en" sz="4000" b="1" dirty="0"/>
              <a:t>tạo nguyên tử</a:t>
            </a:r>
            <a:endParaRPr sz="4000"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49"/>
                                        </p:tgtEl>
                                        <p:attrNameLst>
                                          <p:attrName>style.visibility</p:attrName>
                                        </p:attrNameLst>
                                      </p:cBhvr>
                                      <p:to>
                                        <p:strVal val="visible"/>
                                      </p:to>
                                    </p:set>
                                    <p:animEffect transition="in" filter="fade">
                                      <p:cBhvr>
                                        <p:cTn id="7" dur="1000"/>
                                        <p:tgtEl>
                                          <p:spTgt spid="1449"/>
                                        </p:tgtEl>
                                      </p:cBhvr>
                                    </p:animEffect>
                                    <p:anim calcmode="lin" valueType="num">
                                      <p:cBhvr>
                                        <p:cTn id="8" dur="1000" fill="hold"/>
                                        <p:tgtEl>
                                          <p:spTgt spid="1449"/>
                                        </p:tgtEl>
                                        <p:attrNameLst>
                                          <p:attrName>ppt_x</p:attrName>
                                        </p:attrNameLst>
                                      </p:cBhvr>
                                      <p:tavLst>
                                        <p:tav tm="0">
                                          <p:val>
                                            <p:strVal val="#ppt_x"/>
                                          </p:val>
                                        </p:tav>
                                        <p:tav tm="100000">
                                          <p:val>
                                            <p:strVal val="#ppt_x"/>
                                          </p:val>
                                        </p:tav>
                                      </p:tavLst>
                                    </p:anim>
                                    <p:anim calcmode="lin" valueType="num">
                                      <p:cBhvr>
                                        <p:cTn id="9" dur="1000" fill="hold"/>
                                        <p:tgtEl>
                                          <p:spTgt spid="14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6"/>
                                        </p:tgtEl>
                                        <p:attrNameLst>
                                          <p:attrName>style.visibility</p:attrName>
                                        </p:attrNameLst>
                                      </p:cBhvr>
                                      <p:to>
                                        <p:strVal val="visible"/>
                                      </p:to>
                                    </p:set>
                                    <p:animEffect transition="in" filter="fade">
                                      <p:cBhvr>
                                        <p:cTn id="12" dur="1000"/>
                                        <p:tgtEl>
                                          <p:spTgt spid="1446"/>
                                        </p:tgtEl>
                                      </p:cBhvr>
                                    </p:animEffect>
                                    <p:anim calcmode="lin" valueType="num">
                                      <p:cBhvr>
                                        <p:cTn id="13" dur="1000" fill="hold"/>
                                        <p:tgtEl>
                                          <p:spTgt spid="1446"/>
                                        </p:tgtEl>
                                        <p:attrNameLst>
                                          <p:attrName>ppt_x</p:attrName>
                                        </p:attrNameLst>
                                      </p:cBhvr>
                                      <p:tavLst>
                                        <p:tav tm="0">
                                          <p:val>
                                            <p:strVal val="#ppt_x"/>
                                          </p:val>
                                        </p:tav>
                                        <p:tav tm="100000">
                                          <p:val>
                                            <p:strVal val="#ppt_x"/>
                                          </p:val>
                                        </p:tav>
                                      </p:tavLst>
                                    </p:anim>
                                    <p:anim calcmode="lin" valueType="num">
                                      <p:cBhvr>
                                        <p:cTn id="14" dur="1000" fill="hold"/>
                                        <p:tgtEl>
                                          <p:spTgt spid="14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46"/>
                                        </p:tgtEl>
                                        <p:attrNameLst>
                                          <p:attrName>style.visibility</p:attrName>
                                        </p:attrNameLst>
                                      </p:cBhvr>
                                      <p:to>
                                        <p:strVal val="visible"/>
                                      </p:to>
                                    </p:set>
                                    <p:animEffect transition="in" filter="fade">
                                      <p:cBhvr>
                                        <p:cTn id="17" dur="1000"/>
                                        <p:tgtEl>
                                          <p:spTgt spid="1546"/>
                                        </p:tgtEl>
                                      </p:cBhvr>
                                    </p:animEffect>
                                    <p:anim calcmode="lin" valueType="num">
                                      <p:cBhvr>
                                        <p:cTn id="18" dur="1000" fill="hold"/>
                                        <p:tgtEl>
                                          <p:spTgt spid="1546"/>
                                        </p:tgtEl>
                                        <p:attrNameLst>
                                          <p:attrName>ppt_x</p:attrName>
                                        </p:attrNameLst>
                                      </p:cBhvr>
                                      <p:tavLst>
                                        <p:tav tm="0">
                                          <p:val>
                                            <p:strVal val="#ppt_x"/>
                                          </p:val>
                                        </p:tav>
                                        <p:tav tm="100000">
                                          <p:val>
                                            <p:strVal val="#ppt_x"/>
                                          </p:val>
                                        </p:tav>
                                      </p:tavLst>
                                    </p:anim>
                                    <p:anim calcmode="lin" valueType="num">
                                      <p:cBhvr>
                                        <p:cTn id="19" dur="1000" fill="hold"/>
                                        <p:tgtEl>
                                          <p:spTgt spid="154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29"/>
                                        </p:tgtEl>
                                        <p:attrNameLst>
                                          <p:attrName>style.visibility</p:attrName>
                                        </p:attrNameLst>
                                      </p:cBhvr>
                                      <p:to>
                                        <p:strVal val="visible"/>
                                      </p:to>
                                    </p:set>
                                    <p:animEffect transition="in" filter="fade">
                                      <p:cBhvr>
                                        <p:cTn id="22" dur="1000"/>
                                        <p:tgtEl>
                                          <p:spTgt spid="1529"/>
                                        </p:tgtEl>
                                      </p:cBhvr>
                                    </p:animEffect>
                                    <p:anim calcmode="lin" valueType="num">
                                      <p:cBhvr>
                                        <p:cTn id="23" dur="1000" fill="hold"/>
                                        <p:tgtEl>
                                          <p:spTgt spid="1529"/>
                                        </p:tgtEl>
                                        <p:attrNameLst>
                                          <p:attrName>ppt_x</p:attrName>
                                        </p:attrNameLst>
                                      </p:cBhvr>
                                      <p:tavLst>
                                        <p:tav tm="0">
                                          <p:val>
                                            <p:strVal val="#ppt_x"/>
                                          </p:val>
                                        </p:tav>
                                        <p:tav tm="100000">
                                          <p:val>
                                            <p:strVal val="#ppt_x"/>
                                          </p:val>
                                        </p:tav>
                                      </p:tavLst>
                                    </p:anim>
                                    <p:anim calcmode="lin" valueType="num">
                                      <p:cBhvr>
                                        <p:cTn id="24" dur="1000" fill="hold"/>
                                        <p:tgtEl>
                                          <p:spTgt spid="15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36"/>
                                        </p:tgtEl>
                                        <p:attrNameLst>
                                          <p:attrName>style.visibility</p:attrName>
                                        </p:attrNameLst>
                                      </p:cBhvr>
                                      <p:to>
                                        <p:strVal val="visible"/>
                                      </p:to>
                                    </p:set>
                                    <p:animEffect transition="in" filter="fade">
                                      <p:cBhvr>
                                        <p:cTn id="27" dur="1000"/>
                                        <p:tgtEl>
                                          <p:spTgt spid="1536"/>
                                        </p:tgtEl>
                                      </p:cBhvr>
                                    </p:animEffect>
                                    <p:anim calcmode="lin" valueType="num">
                                      <p:cBhvr>
                                        <p:cTn id="28" dur="1000" fill="hold"/>
                                        <p:tgtEl>
                                          <p:spTgt spid="1536"/>
                                        </p:tgtEl>
                                        <p:attrNameLst>
                                          <p:attrName>ppt_x</p:attrName>
                                        </p:attrNameLst>
                                      </p:cBhvr>
                                      <p:tavLst>
                                        <p:tav tm="0">
                                          <p:val>
                                            <p:strVal val="#ppt_x"/>
                                          </p:val>
                                        </p:tav>
                                        <p:tav tm="100000">
                                          <p:val>
                                            <p:strVal val="#ppt_x"/>
                                          </p:val>
                                        </p:tav>
                                      </p:tavLst>
                                    </p:anim>
                                    <p:anim calcmode="lin" valueType="num">
                                      <p:cBhvr>
                                        <p:cTn id="29" dur="1000" fill="hold"/>
                                        <p:tgtEl>
                                          <p:spTgt spid="153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50"/>
                                        </p:tgtEl>
                                        <p:attrNameLst>
                                          <p:attrName>style.visibility</p:attrName>
                                        </p:attrNameLst>
                                      </p:cBhvr>
                                      <p:to>
                                        <p:strVal val="visible"/>
                                      </p:to>
                                    </p:set>
                                    <p:animEffect transition="in" filter="fade">
                                      <p:cBhvr>
                                        <p:cTn id="32" dur="1000"/>
                                        <p:tgtEl>
                                          <p:spTgt spid="1450"/>
                                        </p:tgtEl>
                                      </p:cBhvr>
                                    </p:animEffect>
                                    <p:anim calcmode="lin" valueType="num">
                                      <p:cBhvr>
                                        <p:cTn id="33" dur="1000" fill="hold"/>
                                        <p:tgtEl>
                                          <p:spTgt spid="1450"/>
                                        </p:tgtEl>
                                        <p:attrNameLst>
                                          <p:attrName>ppt_x</p:attrName>
                                        </p:attrNameLst>
                                      </p:cBhvr>
                                      <p:tavLst>
                                        <p:tav tm="0">
                                          <p:val>
                                            <p:strVal val="#ppt_x"/>
                                          </p:val>
                                        </p:tav>
                                        <p:tav tm="100000">
                                          <p:val>
                                            <p:strVal val="#ppt_x"/>
                                          </p:val>
                                        </p:tav>
                                      </p:tavLst>
                                    </p:anim>
                                    <p:anim calcmode="lin" valueType="num">
                                      <p:cBhvr>
                                        <p:cTn id="34" dur="1000" fill="hold"/>
                                        <p:tgtEl>
                                          <p:spTgt spid="145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56"/>
                                        </p:tgtEl>
                                        <p:attrNameLst>
                                          <p:attrName>style.visibility</p:attrName>
                                        </p:attrNameLst>
                                      </p:cBhvr>
                                      <p:to>
                                        <p:strVal val="visible"/>
                                      </p:to>
                                    </p:set>
                                    <p:animEffect transition="in" filter="fade">
                                      <p:cBhvr>
                                        <p:cTn id="37" dur="1000"/>
                                        <p:tgtEl>
                                          <p:spTgt spid="1556"/>
                                        </p:tgtEl>
                                      </p:cBhvr>
                                    </p:animEffect>
                                    <p:anim calcmode="lin" valueType="num">
                                      <p:cBhvr>
                                        <p:cTn id="38" dur="1000" fill="hold"/>
                                        <p:tgtEl>
                                          <p:spTgt spid="1556"/>
                                        </p:tgtEl>
                                        <p:attrNameLst>
                                          <p:attrName>ppt_x</p:attrName>
                                        </p:attrNameLst>
                                      </p:cBhvr>
                                      <p:tavLst>
                                        <p:tav tm="0">
                                          <p:val>
                                            <p:strVal val="#ppt_x"/>
                                          </p:val>
                                        </p:tav>
                                        <p:tav tm="100000">
                                          <p:val>
                                            <p:strVal val="#ppt_x"/>
                                          </p:val>
                                        </p:tav>
                                      </p:tavLst>
                                    </p:anim>
                                    <p:anim calcmode="lin" valueType="num">
                                      <p:cBhvr>
                                        <p:cTn id="3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 grpId="0" animBg="1"/>
      <p:bldP spid="14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34165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698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290180" y="1905629"/>
            <a:ext cx="8630184"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3200" dirty="0">
                <a:solidFill>
                  <a:srgbClr val="263E68"/>
                </a:solidFill>
                <a:latin typeface="Times New Roman" panose="02020603050405020304" pitchFamily="18" charset="0"/>
                <a:cs typeface="Times New Roman" panose="02020603050405020304" pitchFamily="18" charset="0"/>
              </a:rPr>
              <a:t>Vd: Hạt nhân nguyên t</a:t>
            </a:r>
            <a:r>
              <a:rPr lang="en-US" sz="3200" dirty="0">
                <a:solidFill>
                  <a:srgbClr val="263E68"/>
                </a:solidFill>
                <a:latin typeface="Times New Roman" panose="02020603050405020304" pitchFamily="18" charset="0"/>
                <a:cs typeface="Times New Roman" panose="02020603050405020304" pitchFamily="18" charset="0"/>
              </a:rPr>
              <a:t>ử</a:t>
            </a:r>
            <a:r>
              <a:rPr lang="vi-VN" sz="3200" dirty="0">
                <a:solidFill>
                  <a:srgbClr val="263E68"/>
                </a:solidFill>
                <a:latin typeface="Times New Roman" panose="02020603050405020304" pitchFamily="18" charset="0"/>
                <a:cs typeface="Times New Roman" panose="02020603050405020304" pitchFamily="18" charset="0"/>
              </a:rPr>
              <a:t> Heliu</a:t>
            </a:r>
            <a:r>
              <a:rPr lang="en-US" sz="3200" dirty="0">
                <a:solidFill>
                  <a:srgbClr val="263E68"/>
                </a:solidFill>
                <a:latin typeface="Times New Roman" panose="02020603050405020304" pitchFamily="18" charset="0"/>
                <a:cs typeface="Times New Roman" panose="02020603050405020304" pitchFamily="18" charset="0"/>
              </a:rPr>
              <a:t>m</a:t>
            </a:r>
            <a:r>
              <a:rPr lang="vi-VN" sz="3200" dirty="0">
                <a:solidFill>
                  <a:srgbClr val="263E68"/>
                </a:solidFill>
                <a:latin typeface="Times New Roman" panose="02020603050405020304" pitchFamily="18" charset="0"/>
                <a:cs typeface="Times New Roman" panose="02020603050405020304" pitchFamily="18" charset="0"/>
              </a:rPr>
              <a:t> gồm 2p và 2n</a:t>
            </a:r>
          </a:p>
          <a:p>
            <a:pPr algn="l"/>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extLst>
      <p:ext uri="{BB962C8B-B14F-4D97-AF65-F5344CB8AC3E}">
        <p14:creationId xmlns:p14="http://schemas.microsoft.com/office/powerpoint/2010/main" val="88190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72282" y="2011920"/>
            <a:ext cx="8900501" cy="2862322"/>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3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3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extLst>
      <p:ext uri="{BB962C8B-B14F-4D97-AF65-F5344CB8AC3E}">
        <p14:creationId xmlns:p14="http://schemas.microsoft.com/office/powerpoint/2010/main" val="772912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77719639"/>
              </p:ext>
            </p:extLst>
          </p:nvPr>
        </p:nvGraphicFramePr>
        <p:xfrm>
          <a:off x="151198" y="2909089"/>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extLst>
      <p:ext uri="{BB962C8B-B14F-4D97-AF65-F5344CB8AC3E}">
        <p14:creationId xmlns:p14="http://schemas.microsoft.com/office/powerpoint/2010/main" val="3501904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850962"/>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864858"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b="1"/>
              <a:t>IV. K</a:t>
            </a:r>
            <a:r>
              <a:rPr lang="en" sz="4000" b="1" dirty="0"/>
              <a:t>hối lượng nguyên tử</a:t>
            </a:r>
            <a:endParaRPr sz="4000" b="1" dirty="0"/>
          </a:p>
        </p:txBody>
      </p:sp>
      <p:grpSp>
        <p:nvGrpSpPr>
          <p:cNvPr id="1874" name="Google Shape;1874;p68"/>
          <p:cNvGrpSpPr/>
          <p:nvPr/>
        </p:nvGrpSpPr>
        <p:grpSpPr>
          <a:xfrm rot="-1193897">
            <a:off x="820906" y="826170"/>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71"/>
                                        </p:tgtEl>
                                        <p:attrNameLst>
                                          <p:attrName>style.visibility</p:attrName>
                                        </p:attrNameLst>
                                      </p:cBhvr>
                                      <p:to>
                                        <p:strVal val="visible"/>
                                      </p:to>
                                    </p:set>
                                    <p:animEffect transition="in" filter="fade">
                                      <p:cBhvr>
                                        <p:cTn id="7" dur="1000"/>
                                        <p:tgtEl>
                                          <p:spTgt spid="1871"/>
                                        </p:tgtEl>
                                      </p:cBhvr>
                                    </p:animEffect>
                                    <p:anim calcmode="lin" valueType="num">
                                      <p:cBhvr>
                                        <p:cTn id="8" dur="1000" fill="hold"/>
                                        <p:tgtEl>
                                          <p:spTgt spid="1871"/>
                                        </p:tgtEl>
                                        <p:attrNameLst>
                                          <p:attrName>ppt_x</p:attrName>
                                        </p:attrNameLst>
                                      </p:cBhvr>
                                      <p:tavLst>
                                        <p:tav tm="0">
                                          <p:val>
                                            <p:strVal val="#ppt_x"/>
                                          </p:val>
                                        </p:tav>
                                        <p:tav tm="100000">
                                          <p:val>
                                            <p:strVal val="#ppt_x"/>
                                          </p:val>
                                        </p:tav>
                                      </p:tavLst>
                                    </p:anim>
                                    <p:anim calcmode="lin" valueType="num">
                                      <p:cBhvr>
                                        <p:cTn id="9" dur="1000" fill="hold"/>
                                        <p:tgtEl>
                                          <p:spTgt spid="187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74"/>
                                        </p:tgtEl>
                                        <p:attrNameLst>
                                          <p:attrName>style.visibility</p:attrName>
                                        </p:attrNameLst>
                                      </p:cBhvr>
                                      <p:to>
                                        <p:strVal val="visible"/>
                                      </p:to>
                                    </p:set>
                                    <p:animEffect transition="in" filter="fade">
                                      <p:cBhvr>
                                        <p:cTn id="12" dur="1000"/>
                                        <p:tgtEl>
                                          <p:spTgt spid="1874"/>
                                        </p:tgtEl>
                                      </p:cBhvr>
                                    </p:animEffect>
                                    <p:anim calcmode="lin" valueType="num">
                                      <p:cBhvr>
                                        <p:cTn id="13" dur="1000" fill="hold"/>
                                        <p:tgtEl>
                                          <p:spTgt spid="1874"/>
                                        </p:tgtEl>
                                        <p:attrNameLst>
                                          <p:attrName>ppt_x</p:attrName>
                                        </p:attrNameLst>
                                      </p:cBhvr>
                                      <p:tavLst>
                                        <p:tav tm="0">
                                          <p:val>
                                            <p:strVal val="#ppt_x"/>
                                          </p:val>
                                        </p:tav>
                                        <p:tav tm="100000">
                                          <p:val>
                                            <p:strVal val="#ppt_x"/>
                                          </p:val>
                                        </p:tav>
                                      </p:tavLst>
                                    </p:anim>
                                    <p:anim calcmode="lin" valueType="num">
                                      <p:cBhvr>
                                        <p:cTn id="14" dur="1000" fill="hold"/>
                                        <p:tgtEl>
                                          <p:spTgt spid="18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40"/>
                                        </p:tgtEl>
                                        <p:attrNameLst>
                                          <p:attrName>style.visibility</p:attrName>
                                        </p:attrNameLst>
                                      </p:cBhvr>
                                      <p:to>
                                        <p:strVal val="visible"/>
                                      </p:to>
                                    </p:set>
                                    <p:animEffect transition="in" filter="fade">
                                      <p:cBhvr>
                                        <p:cTn id="17" dur="1000"/>
                                        <p:tgtEl>
                                          <p:spTgt spid="1940"/>
                                        </p:tgtEl>
                                      </p:cBhvr>
                                    </p:animEffect>
                                    <p:anim calcmode="lin" valueType="num">
                                      <p:cBhvr>
                                        <p:cTn id="18" dur="1000" fill="hold"/>
                                        <p:tgtEl>
                                          <p:spTgt spid="1940"/>
                                        </p:tgtEl>
                                        <p:attrNameLst>
                                          <p:attrName>ppt_x</p:attrName>
                                        </p:attrNameLst>
                                      </p:cBhvr>
                                      <p:tavLst>
                                        <p:tav tm="0">
                                          <p:val>
                                            <p:strVal val="#ppt_x"/>
                                          </p:val>
                                        </p:tav>
                                        <p:tav tm="100000">
                                          <p:val>
                                            <p:strVal val="#ppt_x"/>
                                          </p:val>
                                        </p:tav>
                                      </p:tavLst>
                                    </p:anim>
                                    <p:anim calcmode="lin" valueType="num">
                                      <p:cBhvr>
                                        <p:cTn id="19" dur="1000" fill="hold"/>
                                        <p:tgtEl>
                                          <p:spTgt spid="19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61"/>
                                        </p:tgtEl>
                                        <p:attrNameLst>
                                          <p:attrName>style.visibility</p:attrName>
                                        </p:attrNameLst>
                                      </p:cBhvr>
                                      <p:to>
                                        <p:strVal val="visible"/>
                                      </p:to>
                                    </p:set>
                                    <p:animEffect transition="in" filter="fade">
                                      <p:cBhvr>
                                        <p:cTn id="22" dur="1000"/>
                                        <p:tgtEl>
                                          <p:spTgt spid="1961"/>
                                        </p:tgtEl>
                                      </p:cBhvr>
                                    </p:animEffect>
                                    <p:anim calcmode="lin" valueType="num">
                                      <p:cBhvr>
                                        <p:cTn id="23" dur="1000" fill="hold"/>
                                        <p:tgtEl>
                                          <p:spTgt spid="1961"/>
                                        </p:tgtEl>
                                        <p:attrNameLst>
                                          <p:attrName>ppt_x</p:attrName>
                                        </p:attrNameLst>
                                      </p:cBhvr>
                                      <p:tavLst>
                                        <p:tav tm="0">
                                          <p:val>
                                            <p:strVal val="#ppt_x"/>
                                          </p:val>
                                        </p:tav>
                                        <p:tav tm="100000">
                                          <p:val>
                                            <p:strVal val="#ppt_x"/>
                                          </p:val>
                                        </p:tav>
                                      </p:tavLst>
                                    </p:anim>
                                    <p:anim calcmode="lin" valueType="num">
                                      <p:cBhvr>
                                        <p:cTn id="24" dur="1000" fill="hold"/>
                                        <p:tgtEl>
                                          <p:spTgt spid="196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80"/>
                                        </p:tgtEl>
                                        <p:attrNameLst>
                                          <p:attrName>style.visibility</p:attrName>
                                        </p:attrNameLst>
                                      </p:cBhvr>
                                      <p:to>
                                        <p:strVal val="visible"/>
                                      </p:to>
                                    </p:set>
                                    <p:animEffect transition="in" filter="fade">
                                      <p:cBhvr>
                                        <p:cTn id="27" dur="1000"/>
                                        <p:tgtEl>
                                          <p:spTgt spid="1880"/>
                                        </p:tgtEl>
                                      </p:cBhvr>
                                    </p:animEffect>
                                    <p:anim calcmode="lin" valueType="num">
                                      <p:cBhvr>
                                        <p:cTn id="28" dur="1000" fill="hold"/>
                                        <p:tgtEl>
                                          <p:spTgt spid="1880"/>
                                        </p:tgtEl>
                                        <p:attrNameLst>
                                          <p:attrName>ppt_x</p:attrName>
                                        </p:attrNameLst>
                                      </p:cBhvr>
                                      <p:tavLst>
                                        <p:tav tm="0">
                                          <p:val>
                                            <p:strVal val="#ppt_x"/>
                                          </p:val>
                                        </p:tav>
                                        <p:tav tm="100000">
                                          <p:val>
                                            <p:strVal val="#ppt_x"/>
                                          </p:val>
                                        </p:tav>
                                      </p:tavLst>
                                    </p:anim>
                                    <p:anim calcmode="lin" valueType="num">
                                      <p:cBhvr>
                                        <p:cTn id="29" dur="1000" fill="hold"/>
                                        <p:tgtEl>
                                          <p:spTgt spid="188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23"/>
                                        </p:tgtEl>
                                        <p:attrNameLst>
                                          <p:attrName>style.visibility</p:attrName>
                                        </p:attrNameLst>
                                      </p:cBhvr>
                                      <p:to>
                                        <p:strVal val="visible"/>
                                      </p:to>
                                    </p:set>
                                    <p:animEffect transition="in" filter="fade">
                                      <p:cBhvr>
                                        <p:cTn id="32" dur="1000"/>
                                        <p:tgtEl>
                                          <p:spTgt spid="1923"/>
                                        </p:tgtEl>
                                      </p:cBhvr>
                                    </p:animEffect>
                                    <p:anim calcmode="lin" valueType="num">
                                      <p:cBhvr>
                                        <p:cTn id="33" dur="1000" fill="hold"/>
                                        <p:tgtEl>
                                          <p:spTgt spid="1923"/>
                                        </p:tgtEl>
                                        <p:attrNameLst>
                                          <p:attrName>ppt_x</p:attrName>
                                        </p:attrNameLst>
                                      </p:cBhvr>
                                      <p:tavLst>
                                        <p:tav tm="0">
                                          <p:val>
                                            <p:strVal val="#ppt_x"/>
                                          </p:val>
                                        </p:tav>
                                        <p:tav tm="100000">
                                          <p:val>
                                            <p:strVal val="#ppt_x"/>
                                          </p:val>
                                        </p:tav>
                                      </p:tavLst>
                                    </p:anim>
                                    <p:anim calcmode="lin" valueType="num">
                                      <p:cBhvr>
                                        <p:cTn id="34" dur="1000" fill="hold"/>
                                        <p:tgtEl>
                                          <p:spTgt spid="19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51"/>
                                        </p:tgtEl>
                                        <p:attrNameLst>
                                          <p:attrName>style.visibility</p:attrName>
                                        </p:attrNameLst>
                                      </p:cBhvr>
                                      <p:to>
                                        <p:strVal val="visible"/>
                                      </p:to>
                                    </p:set>
                                    <p:animEffect transition="in" filter="fade">
                                      <p:cBhvr>
                                        <p:cTn id="37" dur="1000"/>
                                        <p:tgtEl>
                                          <p:spTgt spid="1951"/>
                                        </p:tgtEl>
                                      </p:cBhvr>
                                    </p:animEffect>
                                    <p:anim calcmode="lin" valueType="num">
                                      <p:cBhvr>
                                        <p:cTn id="38" dur="1000" fill="hold"/>
                                        <p:tgtEl>
                                          <p:spTgt spid="1951"/>
                                        </p:tgtEl>
                                        <p:attrNameLst>
                                          <p:attrName>ppt_x</p:attrName>
                                        </p:attrNameLst>
                                      </p:cBhvr>
                                      <p:tavLst>
                                        <p:tav tm="0">
                                          <p:val>
                                            <p:strVal val="#ppt_x"/>
                                          </p:val>
                                        </p:tav>
                                        <p:tav tm="100000">
                                          <p:val>
                                            <p:strVal val="#ppt_x"/>
                                          </p:val>
                                        </p:tav>
                                      </p:tavLst>
                                    </p:anim>
                                    <p:anim calcmode="lin" valueType="num">
                                      <p:cBhvr>
                                        <p:cTn id="39" dur="1000" fill="hold"/>
                                        <p:tgtEl>
                                          <p:spTgt spid="195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47"/>
                                        </p:tgtEl>
                                        <p:attrNameLst>
                                          <p:attrName>style.visibility</p:attrName>
                                        </p:attrNameLst>
                                      </p:cBhvr>
                                      <p:to>
                                        <p:strVal val="visible"/>
                                      </p:to>
                                    </p:set>
                                    <p:animEffect transition="in" filter="fade">
                                      <p:cBhvr>
                                        <p:cTn id="42" dur="1000"/>
                                        <p:tgtEl>
                                          <p:spTgt spid="1947"/>
                                        </p:tgtEl>
                                      </p:cBhvr>
                                    </p:animEffect>
                                    <p:anim calcmode="lin" valueType="num">
                                      <p:cBhvr>
                                        <p:cTn id="43" dur="1000" fill="hold"/>
                                        <p:tgtEl>
                                          <p:spTgt spid="1947"/>
                                        </p:tgtEl>
                                        <p:attrNameLst>
                                          <p:attrName>ppt_x</p:attrName>
                                        </p:attrNameLst>
                                      </p:cBhvr>
                                      <p:tavLst>
                                        <p:tav tm="0">
                                          <p:val>
                                            <p:strVal val="#ppt_x"/>
                                          </p:val>
                                        </p:tav>
                                        <p:tav tm="100000">
                                          <p:val>
                                            <p:strVal val="#ppt_x"/>
                                          </p:val>
                                        </p:tav>
                                      </p:tavLst>
                                    </p:anim>
                                    <p:anim calcmode="lin" valueType="num">
                                      <p:cBhvr>
                                        <p:cTn id="44"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2721935" y="1251539"/>
            <a:ext cx="4711513" cy="646331"/>
          </a:xfrm>
          <a:prstGeom prst="rect">
            <a:avLst/>
          </a:prstGeom>
          <a:noFill/>
        </p:spPr>
        <p:txBody>
          <a:bodyPr wrap="square">
            <a:spAutoFit/>
          </a:bodyPr>
          <a:lstStyle/>
          <a:p>
            <a:r>
              <a:rPr lang="en-US" sz="3600" b="1">
                <a:solidFill>
                  <a:schemeClr val="bg1"/>
                </a:solidFill>
                <a:latin typeface="Times New Roman" panose="02020603050405020304" pitchFamily="18" charset="0"/>
                <a:cs typeface="Times New Roman" panose="02020603050405020304" pitchFamily="18" charset="0"/>
              </a:rPr>
              <a:t>T</a:t>
            </a:r>
            <a:r>
              <a:rPr lang="en" sz="3600" b="1">
                <a:solidFill>
                  <a:schemeClr val="bg1"/>
                </a:solidFill>
                <a:latin typeface="Times New Roman" panose="02020603050405020304" pitchFamily="18" charset="0"/>
                <a:cs typeface="Times New Roman" panose="02020603050405020304" pitchFamily="18" charset="0"/>
              </a:rPr>
              <a:t>iết 6, 7, 8 - Bài </a:t>
            </a:r>
            <a:r>
              <a:rPr lang="en" sz="3600" b="1" dirty="0">
                <a:solidFill>
                  <a:schemeClr val="bg1"/>
                </a:solidFill>
                <a:latin typeface="Times New Roman" panose="02020603050405020304" pitchFamily="18" charset="0"/>
                <a:cs typeface="Times New Roman" panose="02020603050405020304" pitchFamily="18" charset="0"/>
              </a:rPr>
              <a:t>2</a:t>
            </a:r>
            <a:endParaRPr lang="en-US" sz="3600" b="1"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889361" y="1401275"/>
            <a:ext cx="3301410"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569709" y="1143429"/>
            <a:ext cx="345593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270523" y="1798834"/>
            <a:ext cx="6331270"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218943" y="1910029"/>
            <a:ext cx="6265590" cy="1323439"/>
          </a:xfrm>
          <a:prstGeom prst="rect">
            <a:avLst/>
          </a:prstGeom>
          <a:noFill/>
        </p:spPr>
        <p:txBody>
          <a:bodyPr wrap="square" rtlCol="0">
            <a:spAutoFit/>
          </a:bodyPr>
          <a:lstStyle/>
          <a:p>
            <a:pPr algn="ctr"/>
            <a:r>
              <a:rPr lang="en-US" sz="4000" b="1" dirty="0" err="1">
                <a:solidFill>
                  <a:srgbClr val="263E68"/>
                </a:solidFill>
                <a:latin typeface="Times New Roman" panose="02020603050405020304" pitchFamily="18" charset="0"/>
                <a:cs typeface="Times New Roman" panose="02020603050405020304" pitchFamily="18" charset="0"/>
              </a:rPr>
              <a:t>Thảo</a:t>
            </a:r>
            <a:r>
              <a:rPr lang="en-US" sz="4000" b="1" dirty="0">
                <a:solidFill>
                  <a:srgbClr val="263E68"/>
                </a:solidFill>
                <a:latin typeface="Times New Roman" panose="02020603050405020304" pitchFamily="18" charset="0"/>
                <a:cs typeface="Times New Roman" panose="02020603050405020304" pitchFamily="18" charset="0"/>
              </a:rPr>
              <a:t> </a:t>
            </a:r>
            <a:r>
              <a:rPr lang="en-US" sz="4000" b="1" dirty="0" err="1">
                <a:solidFill>
                  <a:srgbClr val="263E68"/>
                </a:solidFill>
                <a:latin typeface="Times New Roman" panose="02020603050405020304" pitchFamily="18" charset="0"/>
                <a:cs typeface="Times New Roman" panose="02020603050405020304" pitchFamily="18" charset="0"/>
              </a:rPr>
              <a:t>luận</a:t>
            </a:r>
            <a:r>
              <a:rPr lang="en-US" sz="4000" b="1" dirty="0">
                <a:solidFill>
                  <a:srgbClr val="263E68"/>
                </a:solidFill>
                <a:latin typeface="Times New Roman" panose="02020603050405020304" pitchFamily="18" charset="0"/>
                <a:cs typeface="Times New Roman" panose="02020603050405020304" pitchFamily="18" charset="0"/>
              </a:rPr>
              <a:t> </a:t>
            </a:r>
            <a:r>
              <a:rPr lang="en-US" sz="4000" b="1" dirty="0" err="1">
                <a:solidFill>
                  <a:srgbClr val="263E68"/>
                </a:solidFill>
                <a:latin typeface="Times New Roman" panose="02020603050405020304" pitchFamily="18" charset="0"/>
                <a:cs typeface="Times New Roman" panose="02020603050405020304" pitchFamily="18" charset="0"/>
              </a:rPr>
              <a:t>theo</a:t>
            </a:r>
            <a:r>
              <a:rPr lang="en-US" sz="4000" b="1" dirty="0">
                <a:solidFill>
                  <a:srgbClr val="263E68"/>
                </a:solidFill>
                <a:latin typeface="Times New Roman" panose="02020603050405020304" pitchFamily="18" charset="0"/>
                <a:cs typeface="Times New Roman" panose="02020603050405020304" pitchFamily="18" charset="0"/>
              </a:rPr>
              <a:t> </a:t>
            </a:r>
            <a:r>
              <a:rPr lang="en-US" sz="4000" b="1" dirty="0" err="1">
                <a:solidFill>
                  <a:srgbClr val="263E68"/>
                </a:solidFill>
                <a:latin typeface="Times New Roman" panose="02020603050405020304" pitchFamily="18" charset="0"/>
                <a:cs typeface="Times New Roman" panose="02020603050405020304" pitchFamily="18" charset="0"/>
              </a:rPr>
              <a:t>nhóm</a:t>
            </a:r>
            <a:r>
              <a:rPr lang="en-US" sz="4000" b="1" dirty="0">
                <a:solidFill>
                  <a:srgbClr val="263E68"/>
                </a:solidFill>
                <a:latin typeface="Times New Roman" panose="02020603050405020304" pitchFamily="18" charset="0"/>
                <a:cs typeface="Times New Roman" panose="02020603050405020304" pitchFamily="18" charset="0"/>
              </a:rPr>
              <a:t> </a:t>
            </a:r>
            <a:r>
              <a:rPr lang="en-US" sz="4000" b="1" dirty="0" err="1">
                <a:solidFill>
                  <a:srgbClr val="263E68"/>
                </a:solidFill>
                <a:latin typeface="Times New Roman" panose="02020603050405020304" pitchFamily="18" charset="0"/>
                <a:cs typeface="Times New Roman" panose="02020603050405020304" pitchFamily="18" charset="0"/>
              </a:rPr>
              <a:t>hoàn</a:t>
            </a:r>
            <a:r>
              <a:rPr lang="en-US" sz="4000" b="1" dirty="0">
                <a:solidFill>
                  <a:srgbClr val="263E68"/>
                </a:solidFill>
                <a:latin typeface="Times New Roman" panose="02020603050405020304" pitchFamily="18" charset="0"/>
                <a:cs typeface="Times New Roman" panose="02020603050405020304" pitchFamily="18" charset="0"/>
              </a:rPr>
              <a:t> </a:t>
            </a:r>
            <a:r>
              <a:rPr lang="en-US" sz="4000" b="1" dirty="0" err="1">
                <a:solidFill>
                  <a:srgbClr val="263E68"/>
                </a:solidFill>
                <a:latin typeface="Times New Roman" panose="02020603050405020304" pitchFamily="18" charset="0"/>
                <a:cs typeface="Times New Roman" panose="02020603050405020304" pitchFamily="18" charset="0"/>
              </a:rPr>
              <a:t>thành</a:t>
            </a:r>
            <a:r>
              <a:rPr lang="en-US" sz="4000" b="1" dirty="0">
                <a:solidFill>
                  <a:srgbClr val="263E68"/>
                </a:solidFill>
                <a:latin typeface="Times New Roman" panose="02020603050405020304" pitchFamily="18" charset="0"/>
                <a:cs typeface="Times New Roman" panose="02020603050405020304" pitchFamily="18" charset="0"/>
              </a:rPr>
              <a:t> </a:t>
            </a:r>
            <a:r>
              <a:rPr lang="en-US" sz="4000" b="1" dirty="0" err="1">
                <a:solidFill>
                  <a:srgbClr val="263E68"/>
                </a:solidFill>
                <a:latin typeface="Times New Roman" panose="02020603050405020304" pitchFamily="18" charset="0"/>
                <a:cs typeface="Times New Roman" panose="02020603050405020304" pitchFamily="18" charset="0"/>
              </a:rPr>
              <a:t>các</a:t>
            </a:r>
            <a:r>
              <a:rPr lang="en-US" sz="4000" b="1" dirty="0">
                <a:solidFill>
                  <a:srgbClr val="263E68"/>
                </a:solidFill>
                <a:latin typeface="Times New Roman" panose="02020603050405020304" pitchFamily="18" charset="0"/>
                <a:cs typeface="Times New Roman" panose="02020603050405020304" pitchFamily="18" charset="0"/>
              </a:rPr>
              <a:t> </a:t>
            </a:r>
            <a:r>
              <a:rPr lang="en-US" sz="4000" b="1" dirty="0" err="1">
                <a:solidFill>
                  <a:srgbClr val="263E68"/>
                </a:solidFill>
                <a:latin typeface="Times New Roman" panose="02020603050405020304" pitchFamily="18" charset="0"/>
                <a:cs typeface="Times New Roman" panose="02020603050405020304" pitchFamily="18" charset="0"/>
              </a:rPr>
              <a:t>bài</a:t>
            </a:r>
            <a:r>
              <a:rPr lang="en-US" sz="4000" b="1" dirty="0">
                <a:solidFill>
                  <a:srgbClr val="263E68"/>
                </a:solidFill>
                <a:latin typeface="Times New Roman" panose="02020603050405020304" pitchFamily="18" charset="0"/>
                <a:cs typeface="Times New Roman" panose="02020603050405020304" pitchFamily="18" charset="0"/>
              </a:rPr>
              <a:t> </a:t>
            </a:r>
            <a:r>
              <a:rPr lang="en-US" sz="4000" b="1" err="1">
                <a:solidFill>
                  <a:srgbClr val="263E68"/>
                </a:solidFill>
                <a:latin typeface="Times New Roman" panose="02020603050405020304" pitchFamily="18" charset="0"/>
                <a:cs typeface="Times New Roman" panose="02020603050405020304" pitchFamily="18" charset="0"/>
              </a:rPr>
              <a:t>tập</a:t>
            </a:r>
            <a:r>
              <a:rPr lang="en-US" sz="4000" b="1">
                <a:solidFill>
                  <a:srgbClr val="263E68"/>
                </a:solidFill>
                <a:latin typeface="Times New Roman" panose="02020603050405020304" pitchFamily="18" charset="0"/>
                <a:cs typeface="Times New Roman" panose="02020603050405020304" pitchFamily="18" charset="0"/>
              </a:rPr>
              <a:t> sau</a:t>
            </a:r>
            <a:endParaRPr lang="en-US" sz="4000" b="1"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11" name="TextBox 10">
            <a:extLst>
              <a:ext uri="{FF2B5EF4-FFF2-40B4-BE49-F238E27FC236}">
                <a16:creationId xmlns:a16="http://schemas.microsoft.com/office/drawing/2014/main" id="{7AF0A3F3-7BE2-4DBE-8836-69519D87D552}"/>
              </a:ext>
            </a:extLst>
          </p:cNvPr>
          <p:cNvSpPr txBox="1"/>
          <p:nvPr/>
        </p:nvSpPr>
        <p:spPr>
          <a:xfrm>
            <a:off x="76200" y="537983"/>
            <a:ext cx="8991600" cy="34360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79705" indent="-179705">
              <a:lnSpc>
                <a:spcPct val="115000"/>
              </a:lnSpc>
              <a:spcAft>
                <a:spcPts val="800"/>
              </a:spcAft>
            </a:pPr>
            <a:r>
              <a:rPr lang="pl-PL" sz="2800" b="1">
                <a:effectLst/>
                <a:latin typeface="Times New Roman" panose="02020603050405020304" pitchFamily="18" charset="0"/>
                <a:ea typeface="Calibri" panose="020F0502020204030204" pitchFamily="34" charset="0"/>
                <a:cs typeface="Times New Roman" panose="02020603050405020304" pitchFamily="18" charset="0"/>
              </a:rPr>
              <a:t>Câu 1:</a:t>
            </a:r>
            <a:r>
              <a:rPr lang="pl-PL" sz="2800">
                <a:effectLst/>
                <a:latin typeface="Times New Roman" panose="02020603050405020304" pitchFamily="18" charset="0"/>
                <a:ea typeface="Calibri" panose="020F0502020204030204" pitchFamily="34" charset="0"/>
                <a:cs typeface="Times New Roman" panose="02020603050405020304" pitchFamily="18" charset="0"/>
              </a:rPr>
              <a:t> </a:t>
            </a:r>
            <a:r>
              <a:rPr lang="pt-BR" sz="2800">
                <a:effectLst/>
                <a:latin typeface="Times New Roman" panose="02020603050405020304" pitchFamily="18" charset="0"/>
                <a:ea typeface="Calibri" panose="020F0502020204030204" pitchFamily="34" charset="0"/>
                <a:cs typeface="Times New Roman" panose="02020603050405020304" pitchFamily="18" charset="0"/>
              </a:rPr>
              <a:t>Thành phần cấu tạo của hầu hết của các loại nguyên tử gồm: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A. </a:t>
            </a:r>
            <a:r>
              <a:rPr lang="pt-BR" sz="2800">
                <a:effectLst/>
                <a:latin typeface="Times New Roman" panose="02020603050405020304" pitchFamily="18" charset="0"/>
                <a:ea typeface="Calibri" panose="020F0502020204030204" pitchFamily="34" charset="0"/>
                <a:cs typeface="Times New Roman" panose="02020603050405020304" pitchFamily="18" charset="0"/>
              </a:rPr>
              <a:t>proton và electron.			</a:t>
            </a: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B.</a:t>
            </a:r>
            <a:r>
              <a:rPr lang="pt-BR" sz="2800">
                <a:effectLst/>
                <a:latin typeface="Times New Roman" panose="02020603050405020304" pitchFamily="18" charset="0"/>
                <a:ea typeface="Calibri" panose="020F0502020204030204" pitchFamily="34" charset="0"/>
                <a:cs typeface="Times New Roman" panose="02020603050405020304" pitchFamily="18" charset="0"/>
              </a:rPr>
              <a:t> neutron và electron.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 và neutron.		</a:t>
            </a: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D.</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 neutron và electron.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BC9EC600-AAFE-40A8-A962-DC257CC2FDB3}"/>
              </a:ext>
            </a:extLst>
          </p:cNvPr>
          <p:cNvSpPr/>
          <p:nvPr/>
        </p:nvSpPr>
        <p:spPr>
          <a:xfrm>
            <a:off x="316088" y="3510845"/>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03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11" name="TextBox 10">
            <a:extLst>
              <a:ext uri="{FF2B5EF4-FFF2-40B4-BE49-F238E27FC236}">
                <a16:creationId xmlns:a16="http://schemas.microsoft.com/office/drawing/2014/main" id="{7AF0A3F3-7BE2-4DBE-8836-69519D87D552}"/>
              </a:ext>
            </a:extLst>
          </p:cNvPr>
          <p:cNvSpPr txBox="1"/>
          <p:nvPr/>
        </p:nvSpPr>
        <p:spPr>
          <a:xfrm>
            <a:off x="50800" y="537983"/>
            <a:ext cx="8991600" cy="294054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79705" indent="-179705">
              <a:lnSpc>
                <a:spcPct val="115000"/>
              </a:lnSpc>
              <a:spcAft>
                <a:spcPts val="800"/>
              </a:spcAf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2:</a:t>
            </a:r>
            <a:r>
              <a:rPr lang="pt-BR" sz="2800">
                <a:effectLst/>
                <a:latin typeface="Times New Roman" panose="02020603050405020304" pitchFamily="18" charset="0"/>
                <a:ea typeface="Calibri" panose="020F0502020204030204" pitchFamily="34" charset="0"/>
                <a:cs typeface="Times New Roman" panose="02020603050405020304" pitchFamily="18" charset="0"/>
              </a:rPr>
              <a:t> Trong nguyên tử các hạt mang điện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A. </a:t>
            </a:r>
            <a:r>
              <a:rPr lang="pt-BR" sz="2800">
                <a:effectLst/>
                <a:latin typeface="Times New Roman" panose="02020603050405020304" pitchFamily="18" charset="0"/>
                <a:ea typeface="Calibri" panose="020F0502020204030204" pitchFamily="34" charset="0"/>
                <a:cs typeface="Times New Roman" panose="02020603050405020304" pitchFamily="18" charset="0"/>
              </a:rPr>
              <a:t>neutron, electron.	</a:t>
            </a: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B.</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 electron.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 neutron, electron.	</a:t>
            </a: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D.</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 neutron.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99071AAB-0C9F-4A88-A6E1-333EB14465B9}"/>
              </a:ext>
            </a:extLst>
          </p:cNvPr>
          <p:cNvSpPr/>
          <p:nvPr/>
        </p:nvSpPr>
        <p:spPr>
          <a:xfrm>
            <a:off x="282222" y="1839982"/>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24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11" name="TextBox 10">
            <a:extLst>
              <a:ext uri="{FF2B5EF4-FFF2-40B4-BE49-F238E27FC236}">
                <a16:creationId xmlns:a16="http://schemas.microsoft.com/office/drawing/2014/main" id="{7AF0A3F3-7BE2-4DBE-8836-69519D87D552}"/>
              </a:ext>
            </a:extLst>
          </p:cNvPr>
          <p:cNvSpPr txBox="1"/>
          <p:nvPr/>
        </p:nvSpPr>
        <p:spPr>
          <a:xfrm>
            <a:off x="50800" y="576083"/>
            <a:ext cx="8991600" cy="425757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79705" indent="-179705">
              <a:spcAft>
                <a:spcPts val="80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Câu 3</a:t>
            </a:r>
            <a:r>
              <a:rPr lang="pt-BR" sz="2800" b="1">
                <a:effectLst/>
                <a:latin typeface="Times New Roman" panose="02020603050405020304" pitchFamily="18" charset="0"/>
                <a:ea typeface="Calibri" panose="020F0502020204030204" pitchFamily="34" charset="0"/>
                <a:cs typeface="Times New Roman" panose="02020603050405020304" pitchFamily="18" charset="0"/>
              </a:rPr>
              <a:t>:</a:t>
            </a:r>
            <a:r>
              <a:rPr lang="pt-BR" sz="280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a:effectLst/>
                <a:latin typeface="Times New Roman" panose="02020603050405020304" pitchFamily="18" charset="0"/>
                <a:ea typeface="Calibri" panose="020F0502020204030204" pitchFamily="34" charset="0"/>
                <a:cs typeface="Times New Roman" panose="02020603050405020304" pitchFamily="18" charset="0"/>
              </a:rPr>
              <a:t>Hạt mang điện trong hạt nhân nguyên tử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spcAft>
                <a:spcPts val="800"/>
              </a:spcAft>
              <a:tabLst>
                <a:tab pos="1741170" algn="l"/>
                <a:tab pos="3302635" algn="l"/>
                <a:tab pos="4864100" algn="l"/>
              </a:tabLs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A.</a:t>
            </a:r>
            <a:r>
              <a:rPr lang="nl-NL" sz="2800">
                <a:effectLst/>
                <a:latin typeface="Times New Roman" panose="02020603050405020304" pitchFamily="18" charset="0"/>
                <a:ea typeface="Calibri" panose="020F0502020204030204" pitchFamily="34" charset="0"/>
                <a:cs typeface="Times New Roman" panose="02020603050405020304" pitchFamily="18" charset="0"/>
              </a:rPr>
              <a:t> electron.		</a:t>
            </a:r>
            <a:r>
              <a:rPr lang="nl-NL" sz="2800" b="1">
                <a:effectLst/>
                <a:latin typeface="Times New Roman" panose="02020603050405020304" pitchFamily="18" charset="0"/>
                <a:ea typeface="Calibri" panose="020F0502020204030204" pitchFamily="34" charset="0"/>
                <a:cs typeface="Times New Roman" panose="02020603050405020304" pitchFamily="18" charset="0"/>
              </a:rPr>
              <a:t>B.</a:t>
            </a:r>
            <a:r>
              <a:rPr lang="nl-NL" sz="2800">
                <a:effectLst/>
                <a:latin typeface="Times New Roman" panose="02020603050405020304" pitchFamily="18" charset="0"/>
                <a:ea typeface="Calibri" panose="020F0502020204030204" pitchFamily="34" charset="0"/>
                <a:cs typeface="Times New Roman" panose="02020603050405020304" pitchFamily="18" charset="0"/>
              </a:rPr>
              <a:t> proton.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spcAft>
                <a:spcPts val="800"/>
              </a:spcAft>
              <a:tabLst>
                <a:tab pos="1741170" algn="l"/>
                <a:tab pos="3302635" algn="l"/>
                <a:tab pos="4864100" algn="l"/>
              </a:tabLs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C.</a:t>
            </a:r>
            <a:r>
              <a:rPr lang="nl-NL" sz="2800">
                <a:effectLst/>
                <a:latin typeface="Times New Roman" panose="02020603050405020304" pitchFamily="18" charset="0"/>
                <a:ea typeface="Calibri" panose="020F0502020204030204" pitchFamily="34" charset="0"/>
                <a:cs typeface="Times New Roman" panose="02020603050405020304" pitchFamily="18" charset="0"/>
              </a:rPr>
              <a:t> neutron.		</a:t>
            </a:r>
            <a:r>
              <a:rPr lang="nl-NL" sz="2800" b="1">
                <a:effectLst/>
                <a:latin typeface="Times New Roman" panose="02020603050405020304" pitchFamily="18" charset="0"/>
                <a:ea typeface="Calibri" panose="020F0502020204030204" pitchFamily="34" charset="0"/>
                <a:cs typeface="Times New Roman" panose="02020603050405020304" pitchFamily="18" charset="0"/>
              </a:rPr>
              <a:t>D.</a:t>
            </a:r>
            <a:r>
              <a:rPr lang="nl-NL" sz="2800">
                <a:effectLst/>
                <a:latin typeface="Times New Roman" panose="02020603050405020304" pitchFamily="18" charset="0"/>
                <a:ea typeface="Calibri" panose="020F0502020204030204" pitchFamily="34" charset="0"/>
                <a:cs typeface="Times New Roman" panose="02020603050405020304" pitchFamily="18" charset="0"/>
              </a:rPr>
              <a:t> proton và neutron.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indent="-179705">
              <a:spcAft>
                <a:spcPts val="800"/>
              </a:spcAf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4</a:t>
            </a:r>
            <a:r>
              <a:rPr lang="nl-NL" sz="2800" b="1">
                <a:effectLst/>
                <a:latin typeface="Times New Roman" panose="02020603050405020304" pitchFamily="18" charset="0"/>
                <a:ea typeface="Calibri" panose="020F0502020204030204" pitchFamily="34" charset="0"/>
                <a:cs typeface="Times New Roman" panose="02020603050405020304" pitchFamily="18" charset="0"/>
              </a:rPr>
              <a:t>:</a:t>
            </a:r>
            <a:r>
              <a:rPr lang="nl-NL" sz="2800">
                <a:effectLst/>
                <a:latin typeface="Times New Roman" panose="02020603050405020304" pitchFamily="18" charset="0"/>
                <a:ea typeface="Calibri" panose="020F0502020204030204" pitchFamily="34" charset="0"/>
                <a:cs typeface="Times New Roman" panose="02020603050405020304" pitchFamily="18" charset="0"/>
              </a:rPr>
              <a:t> </a:t>
            </a:r>
            <a:r>
              <a:rPr lang="pt-BR" sz="2800">
                <a:effectLst/>
                <a:latin typeface="Times New Roman" panose="02020603050405020304" pitchFamily="18" charset="0"/>
                <a:ea typeface="Calibri" panose="020F0502020204030204" pitchFamily="34" charset="0"/>
                <a:cs typeface="Times New Roman" panose="02020603050405020304" pitchFamily="18" charset="0"/>
              </a:rPr>
              <a:t>Vỏ nguyên tử được tạo nên từ loại hạt nào sau đây?</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A.</a:t>
            </a:r>
            <a:r>
              <a:rPr lang="pt-BR" sz="2800">
                <a:effectLst/>
                <a:latin typeface="Times New Roman" panose="02020603050405020304" pitchFamily="18" charset="0"/>
                <a:ea typeface="Calibri" panose="020F0502020204030204" pitchFamily="34" charset="0"/>
                <a:cs typeface="Times New Roman" panose="02020603050405020304" pitchFamily="18" charset="0"/>
              </a:rPr>
              <a:t> Electron.	</a:t>
            </a:r>
          </a:p>
          <a:p>
            <a:pPr marL="179705">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B.</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 neutron, electron.	</a:t>
            </a:r>
          </a:p>
          <a:p>
            <a:pPr marL="179705">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D.</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 neutron.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15157315-9C40-485E-8D00-0DE2714AA146}"/>
              </a:ext>
            </a:extLst>
          </p:cNvPr>
          <p:cNvSpPr/>
          <p:nvPr/>
        </p:nvSpPr>
        <p:spPr>
          <a:xfrm>
            <a:off x="4967110" y="1174045"/>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663BDE4-37F2-4FEF-B523-D464F6066116}"/>
              </a:ext>
            </a:extLst>
          </p:cNvPr>
          <p:cNvSpPr/>
          <p:nvPr/>
        </p:nvSpPr>
        <p:spPr>
          <a:xfrm>
            <a:off x="293509" y="2799645"/>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04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11" name="TextBox 10">
            <a:extLst>
              <a:ext uri="{FF2B5EF4-FFF2-40B4-BE49-F238E27FC236}">
                <a16:creationId xmlns:a16="http://schemas.microsoft.com/office/drawing/2014/main" id="{7AF0A3F3-7BE2-4DBE-8836-69519D87D552}"/>
              </a:ext>
            </a:extLst>
          </p:cNvPr>
          <p:cNvSpPr txBox="1"/>
          <p:nvPr/>
        </p:nvSpPr>
        <p:spPr>
          <a:xfrm>
            <a:off x="76200" y="779283"/>
            <a:ext cx="8991600" cy="27484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79705" indent="-179705">
              <a:lnSpc>
                <a:spcPct val="115000"/>
              </a:lnSpc>
              <a:spcAft>
                <a:spcPts val="800"/>
              </a:spcAf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5:</a:t>
            </a:r>
            <a:r>
              <a:rPr lang="pt-BR" sz="2800">
                <a:effectLst/>
                <a:latin typeface="Times New Roman" panose="02020603050405020304" pitchFamily="18" charset="0"/>
                <a:ea typeface="Calibri" panose="020F0502020204030204" pitchFamily="34" charset="0"/>
                <a:cs typeface="Times New Roman" panose="02020603050405020304" pitchFamily="18" charset="0"/>
              </a:rPr>
              <a:t> Hầu hết hạt nhân nguyên tử cấu tạo bởi hạt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3302000"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A.</a:t>
            </a:r>
            <a:r>
              <a:rPr lang="pt-BR" sz="2800">
                <a:effectLst/>
                <a:latin typeface="Times New Roman" panose="02020603050405020304" pitchFamily="18" charset="0"/>
                <a:ea typeface="Calibri" panose="020F0502020204030204" pitchFamily="34" charset="0"/>
                <a:cs typeface="Times New Roman" panose="02020603050405020304" pitchFamily="18" charset="0"/>
              </a:rPr>
              <a:t> proton và electron.	</a:t>
            </a:r>
            <a:endParaRPr lang="pt-BR" sz="28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3302000"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B.</a:t>
            </a:r>
            <a:r>
              <a:rPr lang="pt-BR" sz="2800">
                <a:effectLst/>
                <a:latin typeface="Times New Roman" panose="02020603050405020304" pitchFamily="18" charset="0"/>
                <a:ea typeface="Calibri" panose="020F0502020204030204" pitchFamily="34" charset="0"/>
                <a:cs typeface="Times New Roman" panose="02020603050405020304" pitchFamily="18" charset="0"/>
              </a:rPr>
              <a:t> neutron và electron.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r>
              <a:rPr lang="pt-BR" sz="2800" b="1">
                <a:effectLst/>
                <a:latin typeface="Times New Roman" panose="02020603050405020304" pitchFamily="18" charset="0"/>
                <a:ea typeface="Calibri" panose="020F0502020204030204" pitchFamily="34" charset="0"/>
              </a:rPr>
              <a:t>C.</a:t>
            </a:r>
            <a:r>
              <a:rPr lang="pt-BR" sz="2800">
                <a:effectLst/>
                <a:latin typeface="Times New Roman" panose="02020603050405020304" pitchFamily="18" charset="0"/>
                <a:ea typeface="Calibri" panose="020F0502020204030204" pitchFamily="34" charset="0"/>
              </a:rPr>
              <a:t> proton và neutron.	</a:t>
            </a:r>
          </a:p>
          <a:p>
            <a:r>
              <a:rPr lang="pt-BR" sz="2800" b="1">
                <a:effectLst/>
                <a:latin typeface="Times New Roman" panose="02020603050405020304" pitchFamily="18" charset="0"/>
                <a:ea typeface="Calibri" panose="020F0502020204030204" pitchFamily="34" charset="0"/>
              </a:rPr>
              <a:t>D.</a:t>
            </a:r>
            <a:r>
              <a:rPr lang="pt-BR" sz="2800">
                <a:effectLst/>
                <a:latin typeface="Times New Roman" panose="02020603050405020304" pitchFamily="18" charset="0"/>
                <a:ea typeface="Calibri" panose="020F0502020204030204" pitchFamily="34" charset="0"/>
              </a:rPr>
              <a:t> proton, neutron và electron</a:t>
            </a:r>
            <a:endParaRPr lang="en-US" sz="2800"/>
          </a:p>
        </p:txBody>
      </p:sp>
      <p:sp>
        <p:nvSpPr>
          <p:cNvPr id="5" name="Oval 4">
            <a:extLst>
              <a:ext uri="{FF2B5EF4-FFF2-40B4-BE49-F238E27FC236}">
                <a16:creationId xmlns:a16="http://schemas.microsoft.com/office/drawing/2014/main" id="{7C0CE568-00F3-4C88-950B-8C5E9933213A}"/>
              </a:ext>
            </a:extLst>
          </p:cNvPr>
          <p:cNvSpPr/>
          <p:nvPr/>
        </p:nvSpPr>
        <p:spPr>
          <a:xfrm>
            <a:off x="146755" y="2646190"/>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5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66001"/>
            <a:ext cx="7704000" cy="420600"/>
          </a:xfrm>
        </p:spPr>
        <p:txBody>
          <a:bodyPr/>
          <a:lstStyle/>
          <a:p>
            <a:r>
              <a:rPr lang="en-US"/>
              <a:t>TRẮC NGHIỆM</a:t>
            </a:r>
          </a:p>
        </p:txBody>
      </p:sp>
      <p:sp>
        <p:nvSpPr>
          <p:cNvPr id="5" name="TextBox 4">
            <a:extLst>
              <a:ext uri="{FF2B5EF4-FFF2-40B4-BE49-F238E27FC236}">
                <a16:creationId xmlns:a16="http://schemas.microsoft.com/office/drawing/2014/main" id="{0DA54700-40AC-4770-B84F-15B2BCEAD314}"/>
              </a:ext>
            </a:extLst>
          </p:cNvPr>
          <p:cNvSpPr txBox="1"/>
          <p:nvPr/>
        </p:nvSpPr>
        <p:spPr>
          <a:xfrm>
            <a:off x="127001" y="574001"/>
            <a:ext cx="8813799" cy="41367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79705" indent="-179705">
              <a:lnSpc>
                <a:spcPct val="115000"/>
              </a:lnSpc>
              <a:spcAft>
                <a:spcPts val="800"/>
              </a:spcAf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6:</a:t>
            </a:r>
            <a:r>
              <a:rPr lang="pt-BR" sz="2800">
                <a:effectLst/>
                <a:latin typeface="Times New Roman" panose="02020603050405020304" pitchFamily="18" charset="0"/>
                <a:ea typeface="Calibri" panose="020F0502020204030204" pitchFamily="34" charset="0"/>
                <a:cs typeface="Times New Roman" panose="02020603050405020304" pitchFamily="18" charset="0"/>
              </a:rPr>
              <a:t> Trong một nguyên tử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A.</a:t>
            </a:r>
            <a:r>
              <a:rPr lang="pt-BR" sz="2800">
                <a:effectLst/>
                <a:latin typeface="Times New Roman" panose="02020603050405020304" pitchFamily="18" charset="0"/>
                <a:ea typeface="Calibri" panose="020F0502020204030204" pitchFamily="34" charset="0"/>
                <a:cs typeface="Times New Roman" panose="02020603050405020304" pitchFamily="18" charset="0"/>
              </a:rPr>
              <a:t> số proton = số neutron.	</a:t>
            </a: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B.</a:t>
            </a:r>
            <a:r>
              <a:rPr lang="pt-BR" sz="2800">
                <a:effectLst/>
                <a:latin typeface="Times New Roman" panose="02020603050405020304" pitchFamily="18" charset="0"/>
                <a:ea typeface="Calibri" panose="020F0502020204030204" pitchFamily="34" charset="0"/>
                <a:cs typeface="Times New Roman" panose="02020603050405020304" pitchFamily="18" charset="0"/>
              </a:rPr>
              <a:t> số electron = số neutron.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a:t>
            </a:r>
            <a:r>
              <a:rPr lang="pt-BR" sz="2800">
                <a:effectLst/>
                <a:latin typeface="Times New Roman" panose="02020603050405020304" pitchFamily="18" charset="0"/>
                <a:ea typeface="Calibri" panose="020F0502020204030204" pitchFamily="34" charset="0"/>
                <a:cs typeface="Times New Roman" panose="02020603050405020304" pitchFamily="18" charset="0"/>
              </a:rPr>
              <a:t> số electron = số proton.	</a:t>
            </a:r>
          </a:p>
          <a:p>
            <a:pPr marL="179705">
              <a:lnSpc>
                <a:spcPct val="115000"/>
              </a:lnSpc>
              <a:spcAft>
                <a:spcPts val="800"/>
              </a:spcAft>
              <a:tabLst>
                <a:tab pos="3302635"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D.</a:t>
            </a:r>
            <a:r>
              <a:rPr lang="pt-BR" sz="2800">
                <a:effectLst/>
                <a:latin typeface="Times New Roman" panose="02020603050405020304" pitchFamily="18" charset="0"/>
                <a:ea typeface="Calibri" panose="020F0502020204030204" pitchFamily="34" charset="0"/>
                <a:cs typeface="Times New Roman" panose="02020603050405020304" pitchFamily="18" charset="0"/>
              </a:rPr>
              <a:t> số electron = số proton + số neutron.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indent="-179705">
              <a:lnSpc>
                <a:spcPct val="115000"/>
              </a:lnSpc>
              <a:spcAft>
                <a:spcPts val="800"/>
              </a:spcAft>
            </a:pPr>
            <a:r>
              <a:rPr lang="it-IT" sz="2800" b="1">
                <a:effectLst/>
                <a:latin typeface="Times New Roman" panose="02020603050405020304" pitchFamily="18" charset="0"/>
                <a:ea typeface="Calibri" panose="020F0502020204030204" pitchFamily="34" charset="0"/>
                <a:cs typeface="Times New Roman" panose="02020603050405020304" pitchFamily="18" charset="0"/>
              </a:rPr>
              <a:t>Câu 7</a:t>
            </a:r>
            <a:r>
              <a:rPr lang="pt-BR" sz="2800" b="1">
                <a:effectLst/>
                <a:latin typeface="Times New Roman" panose="02020603050405020304" pitchFamily="18" charset="0"/>
                <a:ea typeface="Calibri" panose="020F0502020204030204" pitchFamily="34" charset="0"/>
                <a:cs typeface="Times New Roman" panose="02020603050405020304" pitchFamily="18" charset="0"/>
              </a:rPr>
              <a:t>:</a:t>
            </a:r>
            <a:r>
              <a:rPr lang="pt-BR" sz="2800">
                <a:effectLst/>
                <a:latin typeface="Times New Roman" panose="02020603050405020304" pitchFamily="18" charset="0"/>
                <a:ea typeface="Calibri" panose="020F0502020204030204" pitchFamily="34" charset="0"/>
                <a:cs typeface="Times New Roman" panose="02020603050405020304" pitchFamily="18" charset="0"/>
              </a:rPr>
              <a:t> </a:t>
            </a:r>
            <a:r>
              <a:rPr lang="it-IT" sz="2800">
                <a:effectLst/>
                <a:latin typeface="Times New Roman" panose="02020603050405020304" pitchFamily="18" charset="0"/>
                <a:ea typeface="Calibri" panose="020F0502020204030204" pitchFamily="34" charset="0"/>
                <a:cs typeface="Times New Roman" panose="02020603050405020304" pitchFamily="18" charset="0"/>
              </a:rPr>
              <a:t>Số electron trong nguyên tử Fe (có số proton =26)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179705">
              <a:lnSpc>
                <a:spcPct val="115000"/>
              </a:lnSpc>
              <a:spcAft>
                <a:spcPts val="800"/>
              </a:spcAft>
            </a:pPr>
            <a:r>
              <a:rPr lang="it-IT" sz="2800" b="1">
                <a:effectLst/>
                <a:latin typeface="Times New Roman" panose="02020603050405020304" pitchFamily="18" charset="0"/>
                <a:ea typeface="Calibri" panose="020F0502020204030204" pitchFamily="34" charset="0"/>
                <a:cs typeface="Times New Roman" panose="02020603050405020304" pitchFamily="18" charset="0"/>
              </a:rPr>
              <a:t>	A.</a:t>
            </a:r>
            <a:r>
              <a:rPr lang="it-IT" sz="2800">
                <a:effectLst/>
                <a:latin typeface="Times New Roman" panose="02020603050405020304" pitchFamily="18" charset="0"/>
                <a:ea typeface="Calibri" panose="020F0502020204030204" pitchFamily="34" charset="0"/>
                <a:cs typeface="Times New Roman" panose="02020603050405020304" pitchFamily="18" charset="0"/>
              </a:rPr>
              <a:t> 20.		</a:t>
            </a:r>
            <a:r>
              <a:rPr lang="it-IT" sz="2800" b="1">
                <a:effectLst/>
                <a:latin typeface="Times New Roman" panose="02020603050405020304" pitchFamily="18" charset="0"/>
                <a:ea typeface="Calibri" panose="020F0502020204030204" pitchFamily="34" charset="0"/>
                <a:cs typeface="Times New Roman" panose="02020603050405020304" pitchFamily="18" charset="0"/>
              </a:rPr>
              <a:t>B.</a:t>
            </a:r>
            <a:r>
              <a:rPr lang="it-IT" sz="2800">
                <a:effectLst/>
                <a:latin typeface="Times New Roman" panose="02020603050405020304" pitchFamily="18" charset="0"/>
                <a:ea typeface="Calibri" panose="020F0502020204030204" pitchFamily="34" charset="0"/>
                <a:cs typeface="Times New Roman" panose="02020603050405020304" pitchFamily="18" charset="0"/>
              </a:rPr>
              <a:t> 21.		</a:t>
            </a:r>
            <a:r>
              <a:rPr lang="it-IT" sz="2800" b="1">
                <a:effectLst/>
                <a:latin typeface="Times New Roman" panose="02020603050405020304" pitchFamily="18" charset="0"/>
                <a:ea typeface="Calibri" panose="020F0502020204030204" pitchFamily="34" charset="0"/>
                <a:cs typeface="Times New Roman" panose="02020603050405020304" pitchFamily="18" charset="0"/>
              </a:rPr>
              <a:t>C.</a:t>
            </a:r>
            <a:r>
              <a:rPr lang="it-IT" sz="2800">
                <a:effectLst/>
                <a:latin typeface="Times New Roman" panose="02020603050405020304" pitchFamily="18" charset="0"/>
                <a:ea typeface="Calibri" panose="020F0502020204030204" pitchFamily="34" charset="0"/>
                <a:cs typeface="Times New Roman" panose="02020603050405020304" pitchFamily="18" charset="0"/>
              </a:rPr>
              <a:t> 26.		</a:t>
            </a:r>
            <a:r>
              <a:rPr lang="it-IT" sz="2800" b="1">
                <a:effectLst/>
                <a:latin typeface="Times New Roman" panose="02020603050405020304" pitchFamily="18" charset="0"/>
                <a:ea typeface="Calibri" panose="020F0502020204030204" pitchFamily="34" charset="0"/>
                <a:cs typeface="Times New Roman" panose="02020603050405020304" pitchFamily="18" charset="0"/>
              </a:rPr>
              <a:t>D.</a:t>
            </a:r>
            <a:r>
              <a:rPr lang="it-IT" sz="2800">
                <a:effectLst/>
                <a:latin typeface="Times New Roman" panose="02020603050405020304" pitchFamily="18" charset="0"/>
                <a:ea typeface="Calibri" panose="020F0502020204030204" pitchFamily="34" charset="0"/>
                <a:cs typeface="Times New Roman" panose="02020603050405020304" pitchFamily="18" charset="0"/>
              </a:rPr>
              <a:t> 25.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BB82BD2A-1035-4A00-A1F1-4B7D9C584A03}"/>
              </a:ext>
            </a:extLst>
          </p:cNvPr>
          <p:cNvSpPr/>
          <p:nvPr/>
        </p:nvSpPr>
        <p:spPr>
          <a:xfrm>
            <a:off x="395110" y="2462823"/>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99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6"/>
          <p:cNvSpPr/>
          <p:nvPr/>
        </p:nvSpPr>
        <p:spPr>
          <a:xfrm>
            <a:off x="4611013" y="1953971"/>
            <a:ext cx="832962"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39" y="2085375"/>
            <a:ext cx="816747"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t>II</a:t>
            </a:r>
            <a:endParaRPr sz="3600" b="1" dirty="0"/>
          </a:p>
        </p:txBody>
      </p:sp>
      <p:sp>
        <p:nvSpPr>
          <p:cNvPr id="537" name="Google Shape;537;p46"/>
          <p:cNvSpPr txBox="1">
            <a:spLocks noGrp="1"/>
          </p:cNvSpPr>
          <p:nvPr>
            <p:ph type="title" idx="6"/>
          </p:nvPr>
        </p:nvSpPr>
        <p:spPr>
          <a:xfrm rot="1545">
            <a:off x="4620992" y="3707939"/>
            <a:ext cx="779765" cy="391200"/>
          </a:xfrm>
          <a:prstGeom prst="rect">
            <a:avLst/>
          </a:prstGeom>
          <a:noFill/>
          <a:ln>
            <a:noFill/>
          </a:ln>
        </p:spPr>
        <p:txBody>
          <a:bodyPr spcFirstLastPara="1" wrap="square" lIns="91425" tIns="91425" rIns="91425" bIns="91425" anchor="t" anchorCtr="0">
            <a:noAutofit/>
          </a:bodyPr>
          <a:lstStyle/>
          <a:p>
            <a:r>
              <a:rPr lang="en" sz="3600" b="1"/>
              <a:t>IV</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t>I</a:t>
            </a:r>
            <a:endParaRPr sz="3600" b="1" dirty="0"/>
          </a:p>
        </p:txBody>
      </p:sp>
      <p:sp>
        <p:nvSpPr>
          <p:cNvPr id="542" name="Google Shape;542;p46"/>
          <p:cNvSpPr txBox="1">
            <a:spLocks noGrp="1"/>
          </p:cNvSpPr>
          <p:nvPr>
            <p:ph type="title" idx="13"/>
          </p:nvPr>
        </p:nvSpPr>
        <p:spPr>
          <a:xfrm rot="3107">
            <a:off x="921295" y="3637931"/>
            <a:ext cx="765795" cy="390900"/>
          </a:xfrm>
          <a:prstGeom prst="rect">
            <a:avLst/>
          </a:prstGeom>
          <a:noFill/>
          <a:ln>
            <a:noFill/>
          </a:ln>
        </p:spPr>
        <p:txBody>
          <a:bodyPr spcFirstLastPara="1" wrap="square" lIns="91425" tIns="91425" rIns="91425" bIns="91425" anchor="t" anchorCtr="0">
            <a:noAutofit/>
          </a:bodyPr>
          <a:lstStyle/>
          <a:p>
            <a:r>
              <a:rPr lang="en" sz="3600" b="1"/>
              <a:t>III</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28"/>
                                        </p:tgtEl>
                                        <p:attrNameLst>
                                          <p:attrName>style.visibility</p:attrName>
                                        </p:attrNameLst>
                                      </p:cBhvr>
                                      <p:to>
                                        <p:strVal val="visible"/>
                                      </p:to>
                                    </p:set>
                                    <p:animEffect transition="in" filter="fade">
                                      <p:cBhvr>
                                        <p:cTn id="18" dur="2000"/>
                                        <p:tgtEl>
                                          <p:spTgt spid="5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2"/>
                                        </p:tgtEl>
                                        <p:attrNameLst>
                                          <p:attrName>style.visibility</p:attrName>
                                        </p:attrNameLst>
                                      </p:cBhvr>
                                      <p:to>
                                        <p:strVal val="visible"/>
                                      </p:to>
                                    </p:set>
                                    <p:animEffect transition="in" filter="fade">
                                      <p:cBhvr>
                                        <p:cTn id="21" dur="2000"/>
                                        <p:tgtEl>
                                          <p:spTgt spid="5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20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1"/>
                                        </p:tgtEl>
                                        <p:attrNameLst>
                                          <p:attrName>style.visibility</p:attrName>
                                        </p:attrNameLst>
                                      </p:cBhvr>
                                      <p:to>
                                        <p:strVal val="visible"/>
                                      </p:to>
                                    </p:set>
                                    <p:animEffect transition="in" filter="fade">
                                      <p:cBhvr>
                                        <p:cTn id="29" dur="2000"/>
                                        <p:tgtEl>
                                          <p:spTgt spid="5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42"/>
                                        </p:tgtEl>
                                        <p:attrNameLst>
                                          <p:attrName>style.visibility</p:attrName>
                                        </p:attrNameLst>
                                      </p:cBhvr>
                                      <p:to>
                                        <p:strVal val="visible"/>
                                      </p:to>
                                    </p:set>
                                    <p:animEffect transition="in" filter="fade">
                                      <p:cBhvr>
                                        <p:cTn id="32" dur="2000"/>
                                        <p:tgtEl>
                                          <p:spTgt spid="5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20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66001"/>
            <a:ext cx="7704000" cy="420600"/>
          </a:xfrm>
        </p:spPr>
        <p:txBody>
          <a:bodyPr/>
          <a:lstStyle/>
          <a:p>
            <a:r>
              <a:rPr lang="en-US"/>
              <a:t>TRẮC NGHIỆM</a:t>
            </a:r>
          </a:p>
        </p:txBody>
      </p:sp>
      <p:sp>
        <p:nvSpPr>
          <p:cNvPr id="5" name="TextBox 4">
            <a:extLst>
              <a:ext uri="{FF2B5EF4-FFF2-40B4-BE49-F238E27FC236}">
                <a16:creationId xmlns:a16="http://schemas.microsoft.com/office/drawing/2014/main" id="{0DA54700-40AC-4770-B84F-15B2BCEAD314}"/>
              </a:ext>
            </a:extLst>
          </p:cNvPr>
          <p:cNvSpPr txBox="1"/>
          <p:nvPr/>
        </p:nvSpPr>
        <p:spPr>
          <a:xfrm>
            <a:off x="76200" y="626301"/>
            <a:ext cx="9017000" cy="41036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79705" indent="-179705">
              <a:spcAft>
                <a:spcPts val="800"/>
              </a:spcAft>
            </a:pPr>
            <a:r>
              <a:rPr lang="pt-BR" sz="2600" b="1">
                <a:effectLst/>
                <a:latin typeface="Times New Roman" panose="02020603050405020304" pitchFamily="18" charset="0"/>
                <a:ea typeface="Calibri" panose="020F0502020204030204" pitchFamily="34" charset="0"/>
                <a:cs typeface="Times New Roman" panose="02020603050405020304" pitchFamily="18" charset="0"/>
              </a:rPr>
              <a:t>Câu </a:t>
            </a:r>
            <a:r>
              <a:rPr lang="it-IT" sz="2600" b="1">
                <a:effectLst/>
                <a:latin typeface="Times New Roman" panose="02020603050405020304" pitchFamily="18" charset="0"/>
                <a:ea typeface="Calibri" panose="020F0502020204030204" pitchFamily="34" charset="0"/>
                <a:cs typeface="Times New Roman" panose="02020603050405020304" pitchFamily="18" charset="0"/>
              </a:rPr>
              <a:t>8:</a:t>
            </a:r>
            <a:r>
              <a:rPr lang="it-IT" sz="2600">
                <a:effectLst/>
                <a:latin typeface="Times New Roman" panose="02020603050405020304" pitchFamily="18" charset="0"/>
                <a:ea typeface="Calibri" panose="020F0502020204030204" pitchFamily="34" charset="0"/>
                <a:cs typeface="Times New Roman" panose="02020603050405020304" pitchFamily="18" charset="0"/>
              </a:rPr>
              <a:t> </a:t>
            </a:r>
            <a:r>
              <a:rPr lang="pt-BR" sz="2600">
                <a:effectLst/>
                <a:latin typeface="Times New Roman" panose="02020603050405020304" pitchFamily="18" charset="0"/>
                <a:ea typeface="Calibri" panose="020F0502020204030204" pitchFamily="34" charset="0"/>
                <a:cs typeface="Times New Roman" panose="02020603050405020304" pitchFamily="18" charset="0"/>
              </a:rPr>
              <a:t>Điền từ còn thiếu vào chỗ trống: “Nguyên tử là hạt vô cùng nhỏ và ...... về điện. Nguyên tử gồm hạt nhân mang điện tích dương và vỏ tạo bởi ....... mang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p>
            <a:pPr marL="179705">
              <a:spcAft>
                <a:spcPts val="800"/>
              </a:spcAft>
            </a:pPr>
            <a:r>
              <a:rPr lang="pt-BR" sz="2600" b="1">
                <a:effectLst/>
                <a:latin typeface="Times New Roman" panose="02020603050405020304" pitchFamily="18" charset="0"/>
                <a:ea typeface="Calibri" panose="020F0502020204030204" pitchFamily="34" charset="0"/>
                <a:cs typeface="Times New Roman" panose="02020603050405020304" pitchFamily="18" charset="0"/>
              </a:rPr>
              <a:t>A.</a:t>
            </a:r>
            <a:r>
              <a:rPr lang="pt-BR" sz="2600">
                <a:effectLst/>
                <a:latin typeface="Times New Roman" panose="02020603050405020304" pitchFamily="18" charset="0"/>
                <a:ea typeface="Calibri" panose="020F0502020204030204" pitchFamily="34" charset="0"/>
                <a:cs typeface="Times New Roman" panose="02020603050405020304" pitchFamily="18" charset="0"/>
              </a:rPr>
              <a:t> (1): trung hòa; (2): hạt nhân; (3): điện tích âm.</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p>
            <a:pPr marL="179705">
              <a:spcAft>
                <a:spcPts val="800"/>
              </a:spcAft>
            </a:pPr>
            <a:r>
              <a:rPr lang="en-US" sz="2600" b="1">
                <a:effectLst/>
                <a:latin typeface="Times New Roman" panose="02020603050405020304" pitchFamily="18" charset="0"/>
                <a:ea typeface="Calibri" panose="020F0502020204030204" pitchFamily="34" charset="0"/>
                <a:cs typeface="Times New Roman" panose="02020603050405020304" pitchFamily="18" charset="0"/>
              </a:rPr>
              <a:t>B.</a:t>
            </a:r>
            <a:r>
              <a:rPr lang="en-US" sz="2600">
                <a:effectLst/>
                <a:latin typeface="Times New Roman" panose="02020603050405020304" pitchFamily="18" charset="0"/>
                <a:ea typeface="Calibri" panose="020F0502020204030204" pitchFamily="34" charset="0"/>
                <a:cs typeface="Times New Roman" panose="02020603050405020304" pitchFamily="18" charset="0"/>
              </a:rPr>
              <a:t> (1): trung hòa; (2): một hay nhiều electron; (3): không mang điện.</a:t>
            </a:r>
          </a:p>
          <a:p>
            <a:pPr marL="179705">
              <a:spcAft>
                <a:spcPts val="800"/>
              </a:spcAft>
            </a:pPr>
            <a:r>
              <a:rPr lang="pt-BR" sz="2600" b="1">
                <a:effectLst/>
                <a:latin typeface="Times New Roman" panose="02020603050405020304" pitchFamily="18" charset="0"/>
                <a:ea typeface="Calibri" panose="020F0502020204030204" pitchFamily="34" charset="0"/>
                <a:cs typeface="Times New Roman" panose="02020603050405020304" pitchFamily="18" charset="0"/>
              </a:rPr>
              <a:t>C.</a:t>
            </a:r>
            <a:r>
              <a:rPr lang="pt-BR" sz="2600">
                <a:effectLst/>
                <a:latin typeface="Times New Roman" panose="02020603050405020304" pitchFamily="18" charset="0"/>
                <a:ea typeface="Calibri" panose="020F0502020204030204" pitchFamily="34" charset="0"/>
                <a:cs typeface="Times New Roman" panose="02020603050405020304" pitchFamily="18" charset="0"/>
              </a:rPr>
              <a:t> (1): không trung hòa; (2): một hạt electron; (3): điện tích dương.</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p>
            <a:pPr marL="179705">
              <a:spcAft>
                <a:spcPts val="800"/>
              </a:spcAft>
            </a:pPr>
            <a:r>
              <a:rPr lang="pt-BR" sz="2600" b="1">
                <a:effectLst/>
                <a:latin typeface="Times New Roman" panose="02020603050405020304" pitchFamily="18" charset="0"/>
                <a:ea typeface="Calibri" panose="020F0502020204030204" pitchFamily="34" charset="0"/>
                <a:cs typeface="Times New Roman" panose="02020603050405020304" pitchFamily="18" charset="0"/>
              </a:rPr>
              <a:t>D.</a:t>
            </a:r>
            <a:r>
              <a:rPr lang="pt-BR" sz="2600">
                <a:effectLst/>
                <a:latin typeface="Times New Roman" panose="02020603050405020304" pitchFamily="18" charset="0"/>
                <a:ea typeface="Calibri" panose="020F0502020204030204" pitchFamily="34" charset="0"/>
                <a:cs typeface="Times New Roman" panose="02020603050405020304" pitchFamily="18" charset="0"/>
              </a:rPr>
              <a:t> (1): trung hòa; (2): một hay nhiều electron; (3): điện tích âm.</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B58BFE8-9978-4651-AC0D-94517EACB428}"/>
              </a:ext>
            </a:extLst>
          </p:cNvPr>
          <p:cNvSpPr txBox="1"/>
          <p:nvPr/>
        </p:nvSpPr>
        <p:spPr>
          <a:xfrm>
            <a:off x="2051756" y="1037089"/>
            <a:ext cx="476955" cy="369332"/>
          </a:xfrm>
          <a:prstGeom prst="rect">
            <a:avLst/>
          </a:prstGeom>
          <a:noFill/>
        </p:spPr>
        <p:txBody>
          <a:bodyPr wrap="square">
            <a:spAutoFit/>
          </a:bodyPr>
          <a:lstStyle/>
          <a:p>
            <a:pPr marL="0" lvl="0" indent="0" algn="l" rtl="0">
              <a:spcBef>
                <a:spcPts val="0"/>
              </a:spcBef>
              <a:spcAft>
                <a:spcPts val="0"/>
              </a:spcAft>
              <a:buNone/>
            </a:pPr>
            <a:r>
              <a:rPr lang="en-US" sz="1800" b="1">
                <a:solidFill>
                  <a:srgbClr val="FF0000"/>
                </a:solidFill>
              </a:rPr>
              <a:t>(1)</a:t>
            </a:r>
          </a:p>
        </p:txBody>
      </p:sp>
      <p:sp>
        <p:nvSpPr>
          <p:cNvPr id="7" name="TextBox 6">
            <a:extLst>
              <a:ext uri="{FF2B5EF4-FFF2-40B4-BE49-F238E27FC236}">
                <a16:creationId xmlns:a16="http://schemas.microsoft.com/office/drawing/2014/main" id="{8B120266-545A-413F-BBF2-0501111477FB}"/>
              </a:ext>
            </a:extLst>
          </p:cNvPr>
          <p:cNvSpPr txBox="1"/>
          <p:nvPr/>
        </p:nvSpPr>
        <p:spPr>
          <a:xfrm>
            <a:off x="3745090" y="1440288"/>
            <a:ext cx="476955" cy="369332"/>
          </a:xfrm>
          <a:prstGeom prst="rect">
            <a:avLst/>
          </a:prstGeom>
          <a:noFill/>
        </p:spPr>
        <p:txBody>
          <a:bodyPr wrap="square">
            <a:spAutoFit/>
          </a:bodyPr>
          <a:lstStyle/>
          <a:p>
            <a:pPr marL="0" lvl="0" indent="0" algn="l" rtl="0">
              <a:spcBef>
                <a:spcPts val="0"/>
              </a:spcBef>
              <a:spcAft>
                <a:spcPts val="0"/>
              </a:spcAft>
              <a:buNone/>
            </a:pPr>
            <a:r>
              <a:rPr lang="en-US" sz="1800" b="1">
                <a:solidFill>
                  <a:srgbClr val="FF0000"/>
                </a:solidFill>
              </a:rPr>
              <a:t>(2)</a:t>
            </a:r>
          </a:p>
        </p:txBody>
      </p:sp>
      <p:sp>
        <p:nvSpPr>
          <p:cNvPr id="8" name="TextBox 7">
            <a:extLst>
              <a:ext uri="{FF2B5EF4-FFF2-40B4-BE49-F238E27FC236}">
                <a16:creationId xmlns:a16="http://schemas.microsoft.com/office/drawing/2014/main" id="{0D596D7A-19BB-4E9B-B257-D89CA9D9C9B4}"/>
              </a:ext>
            </a:extLst>
          </p:cNvPr>
          <p:cNvSpPr txBox="1"/>
          <p:nvPr/>
        </p:nvSpPr>
        <p:spPr>
          <a:xfrm>
            <a:off x="5199946" y="1432396"/>
            <a:ext cx="476955" cy="369332"/>
          </a:xfrm>
          <a:prstGeom prst="rect">
            <a:avLst/>
          </a:prstGeom>
          <a:noFill/>
        </p:spPr>
        <p:txBody>
          <a:bodyPr wrap="square">
            <a:spAutoFit/>
          </a:bodyPr>
          <a:lstStyle/>
          <a:p>
            <a:pPr marL="0" lvl="0" indent="0" algn="l" rtl="0">
              <a:spcBef>
                <a:spcPts val="0"/>
              </a:spcBef>
              <a:spcAft>
                <a:spcPts val="0"/>
              </a:spcAft>
              <a:buNone/>
            </a:pPr>
            <a:r>
              <a:rPr lang="en-US" sz="1800" b="1">
                <a:solidFill>
                  <a:srgbClr val="FF0000"/>
                </a:solidFill>
              </a:rPr>
              <a:t>(3)</a:t>
            </a:r>
          </a:p>
        </p:txBody>
      </p:sp>
      <p:sp>
        <p:nvSpPr>
          <p:cNvPr id="9" name="Oval 8">
            <a:extLst>
              <a:ext uri="{FF2B5EF4-FFF2-40B4-BE49-F238E27FC236}">
                <a16:creationId xmlns:a16="http://schemas.microsoft.com/office/drawing/2014/main" id="{062A12CF-B15F-4F95-B84A-8404B85BCEA0}"/>
              </a:ext>
            </a:extLst>
          </p:cNvPr>
          <p:cNvSpPr/>
          <p:nvPr/>
        </p:nvSpPr>
        <p:spPr>
          <a:xfrm>
            <a:off x="270932" y="4304828"/>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84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66001"/>
            <a:ext cx="7704000" cy="420600"/>
          </a:xfrm>
        </p:spPr>
        <p:txBody>
          <a:bodyPr/>
          <a:lstStyle/>
          <a:p>
            <a:r>
              <a:rPr lang="en-US"/>
              <a:t>TRẮC NGHIỆM</a:t>
            </a:r>
          </a:p>
        </p:txBody>
      </p:sp>
      <p:sp>
        <p:nvSpPr>
          <p:cNvPr id="2" name="Rectangle 2">
            <a:extLst>
              <a:ext uri="{FF2B5EF4-FFF2-40B4-BE49-F238E27FC236}">
                <a16:creationId xmlns:a16="http://schemas.microsoft.com/office/drawing/2014/main" id="{8E20D11A-6382-444B-8FD0-C80298FB68CE}"/>
              </a:ext>
            </a:extLst>
          </p:cNvPr>
          <p:cNvSpPr>
            <a:spLocks noChangeArrowheads="1"/>
          </p:cNvSpPr>
          <p:nvPr/>
        </p:nvSpPr>
        <p:spPr bwMode="auto">
          <a:xfrm>
            <a:off x="561975" y="605622"/>
            <a:ext cx="541205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9</a:t>
            </a:r>
            <a:r>
              <a:rPr kumimoji="0" lang="pt-BR"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pt-B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Đây là sơ đồ nguyên tử nào?</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4097" name="Picture 3">
            <a:extLst>
              <a:ext uri="{FF2B5EF4-FFF2-40B4-BE49-F238E27FC236}">
                <a16:creationId xmlns:a16="http://schemas.microsoft.com/office/drawing/2014/main" id="{0C9AD41D-3A1C-4998-9185-CA886A654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16" b="2916"/>
          <a:stretch>
            <a:fillRect/>
          </a:stretch>
        </p:blipFill>
        <p:spPr bwMode="auto">
          <a:xfrm>
            <a:off x="3036809" y="1266824"/>
            <a:ext cx="2335291" cy="19081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40803C28-9012-4200-AD2A-160341F4F856}"/>
              </a:ext>
            </a:extLst>
          </p:cNvPr>
          <p:cNvSpPr>
            <a:spLocks noChangeArrowheads="1"/>
          </p:cNvSpPr>
          <p:nvPr/>
        </p:nvSpPr>
        <p:spPr bwMode="auto">
          <a:xfrm>
            <a:off x="324683" y="3253959"/>
            <a:ext cx="84946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741488" algn="l"/>
                <a:tab pos="3302000" algn="l"/>
                <a:tab pos="48641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41488" algn="l"/>
                <a:tab pos="3302000" algn="l"/>
                <a:tab pos="4864100" algn="l"/>
              </a:tabLst>
            </a:pPr>
            <a:r>
              <a:rPr kumimoji="0" lang="nl-NL"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nl-NL"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Carbon (Cacbon).		</a:t>
            </a:r>
            <a:r>
              <a:rPr kumimoji="0" lang="nl-NL"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Postassium (Kali).	</a:t>
            </a:r>
          </a:p>
          <a:p>
            <a:pPr marL="0" marR="0" lvl="0" indent="0" algn="l" defTabSz="914400" rtl="0" eaLnBrk="0" fontAlgn="base" latinLnBrk="0" hangingPunct="0">
              <a:lnSpc>
                <a:spcPct val="100000"/>
              </a:lnSpc>
              <a:spcBef>
                <a:spcPct val="0"/>
              </a:spcBef>
              <a:spcAft>
                <a:spcPct val="0"/>
              </a:spcAft>
              <a:buClrTx/>
              <a:buSzTx/>
              <a:buFontTx/>
              <a:buNone/>
              <a:tabLst>
                <a:tab pos="1741488" algn="l"/>
                <a:tab pos="3302000" algn="l"/>
                <a:tab pos="4864100" algn="l"/>
              </a:tabLst>
            </a:pPr>
            <a:r>
              <a:rPr kumimoji="0" lang="nl-NL"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Aluminium (Nhôm).	</a:t>
            </a:r>
            <a:r>
              <a:rPr kumimoji="0" lang="nl-NL"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nl-NL"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Iron (Sắt).</a:t>
            </a:r>
            <a:endParaRPr kumimoji="0" lang="nl-NL"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01A64E98-08CB-4F7E-A07E-53DE110CEBBC}"/>
              </a:ext>
            </a:extLst>
          </p:cNvPr>
          <p:cNvSpPr/>
          <p:nvPr/>
        </p:nvSpPr>
        <p:spPr>
          <a:xfrm>
            <a:off x="367369" y="3767638"/>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96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66001"/>
            <a:ext cx="7704000" cy="420600"/>
          </a:xfrm>
        </p:spPr>
        <p:txBody>
          <a:bodyPr/>
          <a:lstStyle/>
          <a:p>
            <a:r>
              <a:rPr lang="en-US"/>
              <a:t>TRẮC NGHIỆM</a:t>
            </a:r>
          </a:p>
        </p:txBody>
      </p:sp>
      <p:sp>
        <p:nvSpPr>
          <p:cNvPr id="7" name="TextBox 6">
            <a:extLst>
              <a:ext uri="{FF2B5EF4-FFF2-40B4-BE49-F238E27FC236}">
                <a16:creationId xmlns:a16="http://schemas.microsoft.com/office/drawing/2014/main" id="{858B2EAB-C3DC-48AF-B2AE-BFA0D5C05E9B}"/>
              </a:ext>
            </a:extLst>
          </p:cNvPr>
          <p:cNvSpPr txBox="1"/>
          <p:nvPr/>
        </p:nvSpPr>
        <p:spPr>
          <a:xfrm>
            <a:off x="146050" y="649641"/>
            <a:ext cx="8851900" cy="40341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15000"/>
              </a:lnSpc>
              <a:spcAft>
                <a:spcPts val="800"/>
              </a:spcAft>
              <a:tabLst>
                <a:tab pos="4864100" algn="l"/>
              </a:tabLs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Câu 10. </a:t>
            </a:r>
            <a:r>
              <a:rPr lang="pt-BR" sz="2800">
                <a:effectLst/>
                <a:latin typeface="Times New Roman" panose="02020603050405020304" pitchFamily="18" charset="0"/>
                <a:ea typeface="Calibri" panose="020F0502020204030204" pitchFamily="34" charset="0"/>
                <a:cs typeface="Times New Roman" panose="02020603050405020304" pitchFamily="18" charset="0"/>
              </a:rPr>
              <a:t>Nguyên tử X có 19 proton. Số electron của X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A. 17.		B. 18.		C. 19. 	D. 20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4864100"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11. </a:t>
            </a:r>
            <a:r>
              <a:rPr lang="pt-BR" sz="2800">
                <a:effectLst/>
                <a:latin typeface="Times New Roman" panose="02020603050405020304" pitchFamily="18" charset="0"/>
                <a:ea typeface="Calibri" panose="020F0502020204030204" pitchFamily="34" charset="0"/>
                <a:cs typeface="Times New Roman" panose="02020603050405020304" pitchFamily="18" charset="0"/>
              </a:rPr>
              <a:t>Số electron tối đa ở lớp thứ nhất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889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		A. 1		B. 2		C.3.		D.4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4864100"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12.</a:t>
            </a:r>
            <a:r>
              <a:rPr lang="pt-BR" sz="2800">
                <a:effectLst/>
                <a:latin typeface="Times New Roman" panose="02020603050405020304" pitchFamily="18" charset="0"/>
                <a:ea typeface="Calibri" panose="020F0502020204030204" pitchFamily="34" charset="0"/>
                <a:cs typeface="Times New Roman" panose="02020603050405020304" pitchFamily="18" charset="0"/>
              </a:rPr>
              <a:t> Nguyên tử X có 9 electron, lớp ngoài cùng của nguyên tử X có số electron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A. 1.		B.2.		C.7.		D.8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E2F8693B-8732-4606-9162-F3D0B0614AE9}"/>
              </a:ext>
            </a:extLst>
          </p:cNvPr>
          <p:cNvSpPr/>
          <p:nvPr/>
        </p:nvSpPr>
        <p:spPr>
          <a:xfrm>
            <a:off x="4775199" y="1356512"/>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7B85F8F-D7F5-4A3B-8FE5-FF64437B7EF9}"/>
              </a:ext>
            </a:extLst>
          </p:cNvPr>
          <p:cNvSpPr/>
          <p:nvPr/>
        </p:nvSpPr>
        <p:spPr>
          <a:xfrm>
            <a:off x="2935109" y="2560461"/>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67ECB0A-40D2-41EB-A08D-ADAB13B1FC29}"/>
              </a:ext>
            </a:extLst>
          </p:cNvPr>
          <p:cNvSpPr/>
          <p:nvPr/>
        </p:nvSpPr>
        <p:spPr>
          <a:xfrm>
            <a:off x="4775199" y="4222542"/>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1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66001"/>
            <a:ext cx="7704000" cy="420600"/>
          </a:xfrm>
        </p:spPr>
        <p:txBody>
          <a:bodyPr/>
          <a:lstStyle/>
          <a:p>
            <a:r>
              <a:rPr lang="en-US"/>
              <a:t>TRẮC NGHIỆM</a:t>
            </a:r>
          </a:p>
        </p:txBody>
      </p:sp>
      <p:sp>
        <p:nvSpPr>
          <p:cNvPr id="7" name="TextBox 6">
            <a:extLst>
              <a:ext uri="{FF2B5EF4-FFF2-40B4-BE49-F238E27FC236}">
                <a16:creationId xmlns:a16="http://schemas.microsoft.com/office/drawing/2014/main" id="{858B2EAB-C3DC-48AF-B2AE-BFA0D5C05E9B}"/>
              </a:ext>
            </a:extLst>
          </p:cNvPr>
          <p:cNvSpPr txBox="1"/>
          <p:nvPr/>
        </p:nvSpPr>
        <p:spPr>
          <a:xfrm>
            <a:off x="146050" y="649641"/>
            <a:ext cx="8851900" cy="393158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800"/>
              </a:spcAf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13.</a:t>
            </a:r>
            <a:r>
              <a:rPr lang="pt-BR" sz="2800">
                <a:effectLst/>
                <a:latin typeface="Times New Roman" panose="02020603050405020304" pitchFamily="18" charset="0"/>
                <a:ea typeface="Calibri" panose="020F0502020204030204" pitchFamily="34" charset="0"/>
                <a:cs typeface="Times New Roman" panose="02020603050405020304" pitchFamily="18" charset="0"/>
              </a:rPr>
              <a:t> Nguyên tử X có 11 hạt proton và 12 neutron. Tổng số hạt trong nguyên tử X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A. 23.		B. 34.		C. 35.		D. 46.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864100"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14.</a:t>
            </a:r>
            <a:r>
              <a:rPr lang="pt-BR" sz="2800">
                <a:effectLst/>
                <a:latin typeface="Times New Roman" panose="02020603050405020304" pitchFamily="18" charset="0"/>
                <a:ea typeface="Calibri" panose="020F0502020204030204" pitchFamily="34" charset="0"/>
                <a:cs typeface="Times New Roman" panose="02020603050405020304" pitchFamily="18" charset="0"/>
              </a:rPr>
              <a:t> Nguyên tử magnesium (Magie) có 12 hạt proton và 12 hạt neutron. Khối lượng nguyên tử magnesium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A. 24 amu.			B. 23 amu.	</a:t>
            </a:r>
          </a:p>
          <a:p>
            <a:pPr>
              <a:lnSpc>
                <a:spcPct val="115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C. 25 amu.			D. 26 amu.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91A055F3-C4FE-40E8-8E2F-9F7DB7D70295}"/>
              </a:ext>
            </a:extLst>
          </p:cNvPr>
          <p:cNvSpPr/>
          <p:nvPr/>
        </p:nvSpPr>
        <p:spPr>
          <a:xfrm>
            <a:off x="2923821" y="1853223"/>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84C465D-C877-4BD7-B7DF-E76C183B5FA0}"/>
              </a:ext>
            </a:extLst>
          </p:cNvPr>
          <p:cNvSpPr/>
          <p:nvPr/>
        </p:nvSpPr>
        <p:spPr>
          <a:xfrm>
            <a:off x="1095021" y="3546557"/>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54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66001"/>
            <a:ext cx="7704000" cy="420600"/>
          </a:xfrm>
        </p:spPr>
        <p:txBody>
          <a:bodyPr/>
          <a:lstStyle/>
          <a:p>
            <a:r>
              <a:rPr lang="en-US"/>
              <a:t>TRẮC NGHIỆM</a:t>
            </a:r>
          </a:p>
        </p:txBody>
      </p:sp>
      <p:sp>
        <p:nvSpPr>
          <p:cNvPr id="7" name="TextBox 6">
            <a:extLst>
              <a:ext uri="{FF2B5EF4-FFF2-40B4-BE49-F238E27FC236}">
                <a16:creationId xmlns:a16="http://schemas.microsoft.com/office/drawing/2014/main" id="{858B2EAB-C3DC-48AF-B2AE-BFA0D5C05E9B}"/>
              </a:ext>
            </a:extLst>
          </p:cNvPr>
          <p:cNvSpPr txBox="1"/>
          <p:nvPr/>
        </p:nvSpPr>
        <p:spPr>
          <a:xfrm>
            <a:off x="146050" y="649641"/>
            <a:ext cx="8851900" cy="41367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800"/>
              </a:spcAft>
              <a:tabLst>
                <a:tab pos="4864100"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Câu 15.</a:t>
            </a:r>
            <a:r>
              <a:rPr lang="pt-BR" sz="2800">
                <a:effectLst/>
                <a:latin typeface="Times New Roman" panose="02020603050405020304" pitchFamily="18" charset="0"/>
                <a:ea typeface="Calibri" panose="020F0502020204030204" pitchFamily="34" charset="0"/>
                <a:cs typeface="Times New Roman" panose="02020603050405020304" pitchFamily="18" charset="0"/>
              </a:rPr>
              <a:t> Có các phát biểu sau về nguyên tử: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8641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(a) Điện tích hạt proton bằng điện tích hạt electron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8641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(b) Khối lượng hạt proton bằng khối lượng hạt electron.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8641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(c) Khối lượng nguyên tử tập trung chủ yếu ở hạt nhân.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8641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(d) Trong nguyên tử luôn có số proton bằng số electron.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864100" algn="l"/>
              </a:tabLst>
            </a:pPr>
            <a:r>
              <a:rPr lang="pt-BR" sz="2800" b="1">
                <a:effectLst/>
                <a:latin typeface="Times New Roman" panose="02020603050405020304" pitchFamily="18" charset="0"/>
                <a:ea typeface="Calibri" panose="020F0502020204030204" pitchFamily="34" charset="0"/>
                <a:cs typeface="Times New Roman" panose="02020603050405020304" pitchFamily="18" charset="0"/>
              </a:rPr>
              <a:t>Số phát biểu đúng là</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A. 1.		B. 2.		C. 3		D. 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D980BA51-B561-4F79-8BAD-4A79AAB4E3EE}"/>
              </a:ext>
            </a:extLst>
          </p:cNvPr>
          <p:cNvSpPr/>
          <p:nvPr/>
        </p:nvSpPr>
        <p:spPr>
          <a:xfrm>
            <a:off x="4760126" y="4325584"/>
            <a:ext cx="336550" cy="33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86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35" name="TextBox 34">
            <a:extLst>
              <a:ext uri="{FF2B5EF4-FFF2-40B4-BE49-F238E27FC236}">
                <a16:creationId xmlns:a16="http://schemas.microsoft.com/office/drawing/2014/main" id="{26A18EAE-409D-49AD-A968-E2322737C9C2}"/>
              </a:ext>
            </a:extLst>
          </p:cNvPr>
          <p:cNvSpPr txBox="1"/>
          <p:nvPr/>
        </p:nvSpPr>
        <p:spPr>
          <a:xfrm>
            <a:off x="496717" y="825063"/>
            <a:ext cx="8456783" cy="34778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pPr>
            <a:r>
              <a:rPr lang="en-US" sz="2000" b="1" i="0">
                <a:solidFill>
                  <a:srgbClr val="FF0000"/>
                </a:solidFill>
                <a:effectLst/>
                <a:latin typeface="+mn-lt"/>
              </a:rPr>
              <a:t>Câu 16: </a:t>
            </a:r>
            <a:r>
              <a:rPr lang="vi-VN" sz="2000" b="1" i="0">
                <a:solidFill>
                  <a:srgbClr val="FF0000"/>
                </a:solidFill>
                <a:effectLst/>
                <a:latin typeface="+mn-lt"/>
              </a:rPr>
              <a:t>Phát biểu nào sau đây </a:t>
            </a:r>
            <a:r>
              <a:rPr lang="vi-VN" sz="2000" b="1" i="1">
                <a:solidFill>
                  <a:srgbClr val="FF0000"/>
                </a:solidFill>
                <a:effectLst/>
                <a:highlight>
                  <a:srgbClr val="FFFF00"/>
                </a:highlight>
                <a:latin typeface="+mn-lt"/>
              </a:rPr>
              <a:t>không</a:t>
            </a:r>
            <a:r>
              <a:rPr lang="vi-VN" sz="2000" b="1" i="0">
                <a:solidFill>
                  <a:srgbClr val="FF0000"/>
                </a:solidFill>
                <a:effectLst/>
                <a:latin typeface="+mn-lt"/>
              </a:rPr>
              <a:t> mô tả đúng mô hình nguyên tử của Rơ – dơ – pho – Bo?</a:t>
            </a:r>
          </a:p>
          <a:p>
            <a:pPr algn="just">
              <a:spcBef>
                <a:spcPts val="600"/>
              </a:spcBef>
            </a:pPr>
            <a:r>
              <a:rPr lang="vi-VN" sz="2000" b="0" i="0">
                <a:solidFill>
                  <a:srgbClr val="000000"/>
                </a:solidFill>
                <a:effectLst/>
                <a:latin typeface="+mn-lt"/>
              </a:rPr>
              <a:t>A. Nguyên tử có cấu tạo rỗng, gồm hạt nhân ở tâm nguyên tử và các electron ở vỏ nguyên tử.</a:t>
            </a:r>
          </a:p>
          <a:p>
            <a:pPr algn="just">
              <a:spcBef>
                <a:spcPts val="600"/>
              </a:spcBef>
            </a:pPr>
            <a:r>
              <a:rPr lang="vi-VN" sz="2000" b="0" i="0">
                <a:solidFill>
                  <a:srgbClr val="000000"/>
                </a:solidFill>
                <a:effectLst/>
                <a:latin typeface="+mn-lt"/>
              </a:rPr>
              <a:t>B. Nguyên tử có cấu tạo đặc khít, gồm hạt nhân nguyên tử và các electron.</a:t>
            </a:r>
          </a:p>
          <a:p>
            <a:pPr algn="just">
              <a:spcBef>
                <a:spcPts val="600"/>
              </a:spcBef>
            </a:pPr>
            <a:r>
              <a:rPr lang="vi-VN" sz="2000" b="0" i="0">
                <a:solidFill>
                  <a:srgbClr val="000000"/>
                </a:solidFill>
                <a:effectLst/>
                <a:latin typeface="+mn-lt"/>
              </a:rPr>
              <a:t>C. Electron chuyển động xung quanh hạt nhân theo những quỹ đạo xác định tạo thành lớp electron.</a:t>
            </a:r>
          </a:p>
          <a:p>
            <a:pPr algn="just">
              <a:spcBef>
                <a:spcPts val="600"/>
              </a:spcBef>
            </a:pPr>
            <a:r>
              <a:rPr lang="vi-VN" sz="2000" b="0" i="0">
                <a:solidFill>
                  <a:srgbClr val="000000"/>
                </a:solidFill>
                <a:effectLst/>
                <a:latin typeface="+mn-lt"/>
              </a:rPr>
              <a:t>D. Hạt nhân nguyên tử mang điện tích dương, electron mang điện tích âm.</a:t>
            </a:r>
          </a:p>
        </p:txBody>
      </p:sp>
      <p:sp>
        <p:nvSpPr>
          <p:cNvPr id="6" name="Oval 5">
            <a:extLst>
              <a:ext uri="{FF2B5EF4-FFF2-40B4-BE49-F238E27FC236}">
                <a16:creationId xmlns:a16="http://schemas.microsoft.com/office/drawing/2014/main" id="{B2FC56FF-C2DB-4384-BB04-CF0A408F5581}"/>
              </a:ext>
            </a:extLst>
          </p:cNvPr>
          <p:cNvSpPr/>
          <p:nvPr/>
        </p:nvSpPr>
        <p:spPr>
          <a:xfrm>
            <a:off x="496717" y="2234390"/>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05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35" name="TextBox 34">
            <a:extLst>
              <a:ext uri="{FF2B5EF4-FFF2-40B4-BE49-F238E27FC236}">
                <a16:creationId xmlns:a16="http://schemas.microsoft.com/office/drawing/2014/main" id="{26A18EAE-409D-49AD-A968-E2322737C9C2}"/>
              </a:ext>
            </a:extLst>
          </p:cNvPr>
          <p:cNvSpPr txBox="1"/>
          <p:nvPr/>
        </p:nvSpPr>
        <p:spPr>
          <a:xfrm>
            <a:off x="331912" y="793165"/>
            <a:ext cx="8646988" cy="34778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en-US" sz="2000" b="1" i="0">
                <a:solidFill>
                  <a:srgbClr val="FF0000"/>
                </a:solidFill>
                <a:effectLst/>
                <a:latin typeface="+mn-lt"/>
              </a:rPr>
              <a:t>Câu 17: </a:t>
            </a:r>
            <a:r>
              <a:rPr lang="vi-VN" sz="2000">
                <a:solidFill>
                  <a:srgbClr val="FF0000"/>
                </a:solidFill>
                <a:latin typeface="+mn-lt"/>
              </a:rPr>
              <a:t>Phát biểu nào sau đây </a:t>
            </a:r>
            <a:r>
              <a:rPr lang="vi-VN" sz="2000" b="1">
                <a:solidFill>
                  <a:srgbClr val="FF0000"/>
                </a:solidFill>
                <a:latin typeface="+mn-lt"/>
              </a:rPr>
              <a:t>không </a:t>
            </a:r>
            <a:r>
              <a:rPr lang="vi-VN" sz="2000">
                <a:solidFill>
                  <a:srgbClr val="FF0000"/>
                </a:solidFill>
                <a:latin typeface="+mn-lt"/>
              </a:rPr>
              <a:t>mô tả đúng vỏ nguyên tử theo mô hình nguyên tử của Rơ – dơ – pho – Bo?</a:t>
            </a:r>
          </a:p>
          <a:p>
            <a:pPr>
              <a:spcBef>
                <a:spcPts val="600"/>
              </a:spcBef>
            </a:pPr>
            <a:r>
              <a:rPr lang="vi-VN" sz="2000">
                <a:latin typeface="+mn-lt"/>
              </a:rPr>
              <a:t>A. Electron chuyển động xung quanh hạt nhân theo từng lớp khác nhau tạo thành các lớp electron.</a:t>
            </a:r>
          </a:p>
          <a:p>
            <a:pPr>
              <a:spcBef>
                <a:spcPts val="600"/>
              </a:spcBef>
            </a:pPr>
            <a:r>
              <a:rPr lang="vi-VN" sz="2000">
                <a:latin typeface="+mn-lt"/>
              </a:rPr>
              <a:t>B. Lớp electron trong cùng gần hạt nhân nhất có tối đa 2 electron, các lớp electron khác có chứa tối đa 8 electron hoặc nhiều hơn.</a:t>
            </a:r>
          </a:p>
          <a:p>
            <a:pPr>
              <a:spcBef>
                <a:spcPts val="600"/>
              </a:spcBef>
            </a:pPr>
            <a:r>
              <a:rPr lang="vi-VN" sz="2000">
                <a:latin typeface="+mn-lt"/>
              </a:rPr>
              <a:t>C. Lớp electron trong cùng gần hạt nhân nhất có tối đa 8 electron, các lớp electron khác có chứa tối đa nhiều hơn 8 electron.</a:t>
            </a:r>
          </a:p>
          <a:p>
            <a:pPr>
              <a:spcBef>
                <a:spcPts val="600"/>
              </a:spcBef>
            </a:pPr>
            <a:r>
              <a:rPr lang="vi-VN" sz="2000">
                <a:latin typeface="+mn-lt"/>
              </a:rPr>
              <a:t>D. Các electron sắp xếp vào từng lớp theo thứ tự từ trong ra ngoài cho đến hết.</a:t>
            </a:r>
          </a:p>
        </p:txBody>
      </p:sp>
      <p:sp>
        <p:nvSpPr>
          <p:cNvPr id="6" name="Oval 5">
            <a:extLst>
              <a:ext uri="{FF2B5EF4-FFF2-40B4-BE49-F238E27FC236}">
                <a16:creationId xmlns:a16="http://schemas.microsoft.com/office/drawing/2014/main" id="{B2FC56FF-C2DB-4384-BB04-CF0A408F5581}"/>
              </a:ext>
            </a:extLst>
          </p:cNvPr>
          <p:cNvSpPr/>
          <p:nvPr/>
        </p:nvSpPr>
        <p:spPr>
          <a:xfrm>
            <a:off x="357312" y="2853069"/>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88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35" name="TextBox 34">
            <a:extLst>
              <a:ext uri="{FF2B5EF4-FFF2-40B4-BE49-F238E27FC236}">
                <a16:creationId xmlns:a16="http://schemas.microsoft.com/office/drawing/2014/main" id="{26A18EAE-409D-49AD-A968-E2322737C9C2}"/>
              </a:ext>
            </a:extLst>
          </p:cNvPr>
          <p:cNvSpPr txBox="1"/>
          <p:nvPr/>
        </p:nvSpPr>
        <p:spPr>
          <a:xfrm>
            <a:off x="331912" y="793165"/>
            <a:ext cx="8067809" cy="334784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i="0">
                <a:solidFill>
                  <a:srgbClr val="FF0000"/>
                </a:solidFill>
                <a:effectLst/>
                <a:latin typeface="+mn-lt"/>
              </a:rPr>
              <a:t>Câu 18: </a:t>
            </a:r>
            <a:r>
              <a:rPr lang="vi-VN" sz="2400" b="0" i="0">
                <a:solidFill>
                  <a:srgbClr val="000000"/>
                </a:solidFill>
                <a:effectLst/>
                <a:latin typeface="+mn-lt"/>
              </a:rPr>
              <a:t>Trừ hạt nhân của nguyên tử hydrogen, hạt nhân của các nguyên tử còn lại được tạo thành từ hạt</a:t>
            </a:r>
          </a:p>
          <a:p>
            <a:pPr algn="just">
              <a:lnSpc>
                <a:spcPct val="150000"/>
              </a:lnSpc>
            </a:pPr>
            <a:r>
              <a:rPr lang="vi-VN" sz="2400" b="0" i="0">
                <a:solidFill>
                  <a:srgbClr val="000000"/>
                </a:solidFill>
                <a:effectLst/>
                <a:latin typeface="+mn-lt"/>
              </a:rPr>
              <a:t>A. electron và proton.</a:t>
            </a:r>
          </a:p>
          <a:p>
            <a:pPr algn="just">
              <a:lnSpc>
                <a:spcPct val="150000"/>
              </a:lnSpc>
            </a:pPr>
            <a:r>
              <a:rPr lang="vi-VN" sz="2400" b="0" i="0">
                <a:solidFill>
                  <a:srgbClr val="000000"/>
                </a:solidFill>
                <a:effectLst/>
                <a:latin typeface="+mn-lt"/>
              </a:rPr>
              <a:t>B. electron, proton và neutron.</a:t>
            </a:r>
          </a:p>
          <a:p>
            <a:pPr algn="just">
              <a:lnSpc>
                <a:spcPct val="150000"/>
              </a:lnSpc>
            </a:pPr>
            <a:r>
              <a:rPr lang="vi-VN" sz="2400" b="0" i="0">
                <a:solidFill>
                  <a:srgbClr val="000000"/>
                </a:solidFill>
                <a:effectLst/>
                <a:latin typeface="+mn-lt"/>
              </a:rPr>
              <a:t>C. neutron và electron.</a:t>
            </a:r>
          </a:p>
          <a:p>
            <a:pPr algn="just">
              <a:lnSpc>
                <a:spcPct val="150000"/>
              </a:lnSpc>
            </a:pPr>
            <a:r>
              <a:rPr lang="vi-VN" sz="2400" b="0" i="0">
                <a:solidFill>
                  <a:srgbClr val="000000"/>
                </a:solidFill>
                <a:effectLst/>
                <a:latin typeface="+mn-lt"/>
              </a:rPr>
              <a:t>D. proton và neutron.</a:t>
            </a:r>
          </a:p>
        </p:txBody>
      </p:sp>
      <p:sp>
        <p:nvSpPr>
          <p:cNvPr id="6" name="Oval 5">
            <a:extLst>
              <a:ext uri="{FF2B5EF4-FFF2-40B4-BE49-F238E27FC236}">
                <a16:creationId xmlns:a16="http://schemas.microsoft.com/office/drawing/2014/main" id="{B2FC56FF-C2DB-4384-BB04-CF0A408F5581}"/>
              </a:ext>
            </a:extLst>
          </p:cNvPr>
          <p:cNvSpPr/>
          <p:nvPr/>
        </p:nvSpPr>
        <p:spPr>
          <a:xfrm>
            <a:off x="372137" y="3710762"/>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96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35" name="TextBox 34">
            <a:extLst>
              <a:ext uri="{FF2B5EF4-FFF2-40B4-BE49-F238E27FC236}">
                <a16:creationId xmlns:a16="http://schemas.microsoft.com/office/drawing/2014/main" id="{26A18EAE-409D-49AD-A968-E2322737C9C2}"/>
              </a:ext>
            </a:extLst>
          </p:cNvPr>
          <p:cNvSpPr txBox="1"/>
          <p:nvPr/>
        </p:nvSpPr>
        <p:spPr>
          <a:xfrm>
            <a:off x="538095" y="582508"/>
            <a:ext cx="8067809" cy="42473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pPr>
            <a:r>
              <a:rPr lang="en-US" sz="2400" b="1" i="0">
                <a:solidFill>
                  <a:srgbClr val="FF0000"/>
                </a:solidFill>
                <a:effectLst/>
                <a:latin typeface="+mn-lt"/>
              </a:rPr>
              <a:t>Câu </a:t>
            </a:r>
            <a:r>
              <a:rPr lang="en-US" sz="2400" b="1">
                <a:solidFill>
                  <a:srgbClr val="FF0000"/>
                </a:solidFill>
                <a:latin typeface="+mn-lt"/>
              </a:rPr>
              <a:t>19: </a:t>
            </a:r>
            <a:r>
              <a:rPr lang="vi-VN" sz="2400" b="0" i="0">
                <a:solidFill>
                  <a:srgbClr val="FF0000"/>
                </a:solidFill>
                <a:effectLst/>
                <a:latin typeface="Open Sans" panose="020B0606030504020204" pitchFamily="34" charset="0"/>
              </a:rPr>
              <a:t>Cho các phát biểu:</a:t>
            </a:r>
          </a:p>
          <a:p>
            <a:pPr algn="just">
              <a:spcBef>
                <a:spcPts val="600"/>
              </a:spcBef>
            </a:pPr>
            <a:r>
              <a:rPr lang="vi-VN" sz="2400" b="0" i="0">
                <a:solidFill>
                  <a:srgbClr val="000000"/>
                </a:solidFill>
                <a:effectLst/>
                <a:latin typeface="Open Sans" panose="020B0606030504020204" pitchFamily="34" charset="0"/>
              </a:rPr>
              <a:t>(1) Nguyên tử trung hòa về điện.</a:t>
            </a:r>
          </a:p>
          <a:p>
            <a:pPr algn="just">
              <a:spcBef>
                <a:spcPts val="600"/>
              </a:spcBef>
            </a:pPr>
            <a:r>
              <a:rPr lang="vi-VN" sz="2400" b="0" i="0">
                <a:solidFill>
                  <a:srgbClr val="000000"/>
                </a:solidFill>
                <a:effectLst/>
                <a:latin typeface="Open Sans" panose="020B0606030504020204" pitchFamily="34" charset="0"/>
              </a:rPr>
              <a:t>(2) Khối lượng nguyên tử tập trung chủ yếu ở hạt nhân.</a:t>
            </a:r>
          </a:p>
          <a:p>
            <a:pPr algn="just">
              <a:spcBef>
                <a:spcPts val="600"/>
              </a:spcBef>
            </a:pPr>
            <a:r>
              <a:rPr lang="vi-VN" sz="2400" b="0" i="0">
                <a:solidFill>
                  <a:srgbClr val="000000"/>
                </a:solidFill>
                <a:effectLst/>
                <a:latin typeface="Open Sans" panose="020B0606030504020204" pitchFamily="34" charset="0"/>
              </a:rPr>
              <a:t>(3) Trong nguyên tử, số hạt mang điện tích dương bằng số hạt mang điện tích âm nên số hạt electron bằng số hạt neutron.</a:t>
            </a:r>
          </a:p>
          <a:p>
            <a:pPr algn="just">
              <a:spcBef>
                <a:spcPts val="600"/>
              </a:spcBef>
            </a:pPr>
            <a:r>
              <a:rPr lang="vi-VN" sz="2400" b="0" i="0">
                <a:solidFill>
                  <a:srgbClr val="000000"/>
                </a:solidFill>
                <a:effectLst/>
                <a:latin typeface="Open Sans" panose="020B0606030504020204" pitchFamily="34" charset="0"/>
              </a:rPr>
              <a:t>(4) Vỏ nguyên tử, gồm các lớp electron có khoảng cách khác nhau đối với hạt nhân.</a:t>
            </a:r>
          </a:p>
          <a:p>
            <a:pPr algn="just">
              <a:spcBef>
                <a:spcPts val="600"/>
              </a:spcBef>
            </a:pPr>
            <a:r>
              <a:rPr lang="vi-VN" sz="2400" b="0" i="0">
                <a:solidFill>
                  <a:srgbClr val="000000"/>
                </a:solidFill>
                <a:effectLst/>
                <a:latin typeface="Open Sans" panose="020B0606030504020204" pitchFamily="34" charset="0"/>
              </a:rPr>
              <a:t>Trong các phát biểu trên, số phát biểu </a:t>
            </a:r>
            <a:r>
              <a:rPr lang="vi-VN" sz="2400" b="1" i="0">
                <a:solidFill>
                  <a:srgbClr val="FF0000"/>
                </a:solidFill>
                <a:effectLst/>
                <a:latin typeface="Open Sans" panose="020B0606030504020204" pitchFamily="34" charset="0"/>
              </a:rPr>
              <a:t>đúng </a:t>
            </a:r>
            <a:r>
              <a:rPr lang="vi-VN" sz="2400" b="0" i="0">
                <a:solidFill>
                  <a:srgbClr val="000000"/>
                </a:solidFill>
                <a:effectLst/>
                <a:latin typeface="Open Sans" panose="020B0606030504020204" pitchFamily="34" charset="0"/>
              </a:rPr>
              <a:t>là</a:t>
            </a:r>
          </a:p>
          <a:p>
            <a:pPr algn="just">
              <a:spcBef>
                <a:spcPts val="600"/>
              </a:spcBef>
            </a:pPr>
            <a:r>
              <a:rPr lang="en-US" sz="2400" b="0" i="0">
                <a:solidFill>
                  <a:srgbClr val="000000"/>
                </a:solidFill>
                <a:effectLst/>
                <a:latin typeface="Open Sans" panose="020B0606030504020204" pitchFamily="34" charset="0"/>
              </a:rPr>
              <a:t>	</a:t>
            </a:r>
            <a:r>
              <a:rPr lang="vi-VN" sz="2400" b="0" i="0">
                <a:solidFill>
                  <a:srgbClr val="000000"/>
                </a:solidFill>
                <a:effectLst/>
                <a:latin typeface="Open Sans" panose="020B0606030504020204" pitchFamily="34" charset="0"/>
              </a:rPr>
              <a:t>A. 1. </a:t>
            </a:r>
            <a:r>
              <a:rPr lang="en-US" sz="2400" b="0" i="0">
                <a:solidFill>
                  <a:srgbClr val="000000"/>
                </a:solidFill>
                <a:effectLst/>
                <a:latin typeface="Open Sans" panose="020B0606030504020204" pitchFamily="34" charset="0"/>
              </a:rPr>
              <a:t>		</a:t>
            </a:r>
            <a:r>
              <a:rPr lang="vi-VN" sz="2400" b="0" i="0">
                <a:solidFill>
                  <a:srgbClr val="000000"/>
                </a:solidFill>
                <a:effectLst/>
                <a:latin typeface="Open Sans" panose="020B0606030504020204" pitchFamily="34" charset="0"/>
              </a:rPr>
              <a:t>B. 2. </a:t>
            </a:r>
            <a:r>
              <a:rPr lang="en-US" sz="2400" b="0" i="0">
                <a:solidFill>
                  <a:srgbClr val="000000"/>
                </a:solidFill>
                <a:effectLst/>
                <a:latin typeface="Open Sans" panose="020B0606030504020204" pitchFamily="34" charset="0"/>
              </a:rPr>
              <a:t>		</a:t>
            </a:r>
            <a:r>
              <a:rPr lang="vi-VN" sz="2400" b="0" i="0">
                <a:solidFill>
                  <a:srgbClr val="000000"/>
                </a:solidFill>
                <a:effectLst/>
                <a:latin typeface="Open Sans" panose="020B0606030504020204" pitchFamily="34" charset="0"/>
              </a:rPr>
              <a:t>C. 3. </a:t>
            </a:r>
            <a:r>
              <a:rPr lang="en-US" sz="2400" b="0" i="0">
                <a:solidFill>
                  <a:srgbClr val="000000"/>
                </a:solidFill>
                <a:effectLst/>
                <a:latin typeface="Open Sans" panose="020B0606030504020204" pitchFamily="34" charset="0"/>
              </a:rPr>
              <a:t>		</a:t>
            </a:r>
            <a:r>
              <a:rPr lang="vi-VN" sz="2400" b="0" i="0">
                <a:solidFill>
                  <a:srgbClr val="000000"/>
                </a:solidFill>
                <a:effectLst/>
                <a:latin typeface="Open Sans" panose="020B0606030504020204" pitchFamily="34" charset="0"/>
              </a:rPr>
              <a:t>D. 4.</a:t>
            </a:r>
          </a:p>
        </p:txBody>
      </p:sp>
      <p:sp>
        <p:nvSpPr>
          <p:cNvPr id="6" name="Oval 5">
            <a:extLst>
              <a:ext uri="{FF2B5EF4-FFF2-40B4-BE49-F238E27FC236}">
                <a16:creationId xmlns:a16="http://schemas.microsoft.com/office/drawing/2014/main" id="{B2FC56FF-C2DB-4384-BB04-CF0A408F5581}"/>
              </a:ext>
            </a:extLst>
          </p:cNvPr>
          <p:cNvSpPr/>
          <p:nvPr/>
        </p:nvSpPr>
        <p:spPr>
          <a:xfrm>
            <a:off x="5146155" y="4396187"/>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6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1052623" y="117383"/>
            <a:ext cx="6329386" cy="420600"/>
          </a:xfrm>
        </p:spPr>
        <p:txBody>
          <a:bodyPr/>
          <a:lstStyle/>
          <a:p>
            <a:r>
              <a:rPr lang="en-US"/>
              <a:t>TRẮC NGHIỆM</a:t>
            </a:r>
          </a:p>
        </p:txBody>
      </p:sp>
      <p:sp>
        <p:nvSpPr>
          <p:cNvPr id="35" name="TextBox 34">
            <a:extLst>
              <a:ext uri="{FF2B5EF4-FFF2-40B4-BE49-F238E27FC236}">
                <a16:creationId xmlns:a16="http://schemas.microsoft.com/office/drawing/2014/main" id="{26A18EAE-409D-49AD-A968-E2322737C9C2}"/>
              </a:ext>
            </a:extLst>
          </p:cNvPr>
          <p:cNvSpPr txBox="1"/>
          <p:nvPr/>
        </p:nvSpPr>
        <p:spPr>
          <a:xfrm>
            <a:off x="538095" y="905119"/>
            <a:ext cx="8067809" cy="201593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b="1" i="0">
                <a:solidFill>
                  <a:srgbClr val="FF0000"/>
                </a:solidFill>
                <a:effectLst/>
                <a:latin typeface="+mn-lt"/>
              </a:rPr>
              <a:t>Câu </a:t>
            </a:r>
            <a:r>
              <a:rPr lang="en-US" sz="2400" b="1">
                <a:solidFill>
                  <a:srgbClr val="FF0000"/>
                </a:solidFill>
                <a:latin typeface="+mn-lt"/>
              </a:rPr>
              <a:t>20: </a:t>
            </a:r>
            <a:r>
              <a:rPr lang="vi-VN" sz="2400" b="0" i="0">
                <a:solidFill>
                  <a:srgbClr val="000000"/>
                </a:solidFill>
                <a:effectLst/>
                <a:latin typeface="+mn-lt"/>
              </a:rPr>
              <a:t>Một nguyên tử có 10 proton trong hạt nhân. Theo mô hình nguyên tử của Rơ – dơ – pho – Bo, số lớp electron của nguyên tử đó là</a:t>
            </a:r>
          </a:p>
          <a:p>
            <a:pPr algn="just"/>
            <a:r>
              <a:rPr lang="en-US" sz="2400" b="0" i="0">
                <a:solidFill>
                  <a:srgbClr val="000000"/>
                </a:solidFill>
                <a:effectLst/>
                <a:latin typeface="+mn-lt"/>
              </a:rPr>
              <a:t>	</a:t>
            </a:r>
            <a:r>
              <a:rPr lang="vi-VN" sz="2400" b="0" i="0">
                <a:solidFill>
                  <a:srgbClr val="000000"/>
                </a:solidFill>
                <a:effectLst/>
                <a:latin typeface="+mn-lt"/>
              </a:rPr>
              <a:t>A. 1.</a:t>
            </a:r>
            <a:r>
              <a:rPr lang="en-US" sz="2400" b="0" i="0">
                <a:solidFill>
                  <a:srgbClr val="000000"/>
                </a:solidFill>
                <a:effectLst/>
                <a:latin typeface="+mn-lt"/>
              </a:rPr>
              <a:t>		</a:t>
            </a:r>
            <a:r>
              <a:rPr lang="vi-VN" sz="2400" b="0" i="0">
                <a:solidFill>
                  <a:srgbClr val="000000"/>
                </a:solidFill>
                <a:effectLst/>
                <a:latin typeface="+mn-lt"/>
              </a:rPr>
              <a:t>B. 2.</a:t>
            </a:r>
            <a:r>
              <a:rPr lang="en-US" sz="2400" b="0" i="0">
                <a:solidFill>
                  <a:srgbClr val="000000"/>
                </a:solidFill>
                <a:effectLst/>
                <a:latin typeface="+mn-lt"/>
              </a:rPr>
              <a:t>		</a:t>
            </a:r>
            <a:r>
              <a:rPr lang="vi-VN" sz="2400" b="0" i="0">
                <a:solidFill>
                  <a:srgbClr val="000000"/>
                </a:solidFill>
                <a:effectLst/>
                <a:latin typeface="+mn-lt"/>
              </a:rPr>
              <a:t>C. 3.</a:t>
            </a:r>
            <a:r>
              <a:rPr lang="en-US" sz="2400" b="0" i="0">
                <a:solidFill>
                  <a:srgbClr val="000000"/>
                </a:solidFill>
                <a:effectLst/>
                <a:latin typeface="+mn-lt"/>
              </a:rPr>
              <a:t>		</a:t>
            </a:r>
            <a:r>
              <a:rPr lang="vi-VN" sz="2400" b="0" i="0">
                <a:solidFill>
                  <a:srgbClr val="000000"/>
                </a:solidFill>
                <a:effectLst/>
                <a:latin typeface="+mn-lt"/>
              </a:rPr>
              <a:t>D. 4.</a:t>
            </a:r>
          </a:p>
          <a:p>
            <a:pPr algn="just">
              <a:spcBef>
                <a:spcPts val="600"/>
              </a:spcBef>
            </a:pPr>
            <a:endParaRPr lang="vi-VN" sz="2400" b="0" i="0">
              <a:solidFill>
                <a:srgbClr val="000000"/>
              </a:solidFill>
              <a:effectLst/>
              <a:latin typeface="+mn-lt"/>
            </a:endParaRPr>
          </a:p>
        </p:txBody>
      </p:sp>
      <p:sp>
        <p:nvSpPr>
          <p:cNvPr id="6" name="Oval 5">
            <a:extLst>
              <a:ext uri="{FF2B5EF4-FFF2-40B4-BE49-F238E27FC236}">
                <a16:creationId xmlns:a16="http://schemas.microsoft.com/office/drawing/2014/main" id="{B2FC56FF-C2DB-4384-BB04-CF0A408F5581}"/>
              </a:ext>
            </a:extLst>
          </p:cNvPr>
          <p:cNvSpPr/>
          <p:nvPr/>
        </p:nvSpPr>
        <p:spPr>
          <a:xfrm>
            <a:off x="3306726" y="2067656"/>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1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4" name="Google Shape;634;p48"/>
          <p:cNvSpPr/>
          <p:nvPr/>
        </p:nvSpPr>
        <p:spPr>
          <a:xfrm>
            <a:off x="2407318" y="146800"/>
            <a:ext cx="6177466" cy="180006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p>
        </p:txBody>
      </p:sp>
      <p:sp>
        <p:nvSpPr>
          <p:cNvPr id="637" name="Google Shape;637;p48"/>
          <p:cNvSpPr txBox="1">
            <a:spLocks noGrp="1"/>
          </p:cNvSpPr>
          <p:nvPr>
            <p:ph type="title" idx="2"/>
          </p:nvPr>
        </p:nvSpPr>
        <p:spPr>
          <a:xfrm>
            <a:off x="2575246" y="231973"/>
            <a:ext cx="5810744" cy="1542514"/>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4000" b="1"/>
              <a:t>I. Quan </a:t>
            </a:r>
            <a:r>
              <a:rPr lang="en-US" sz="4000" b="1" dirty="0" err="1"/>
              <a:t>niệm</a:t>
            </a:r>
            <a:r>
              <a:rPr lang="en-US" sz="4000" b="1" dirty="0"/>
              <a:t> ban </a:t>
            </a:r>
            <a:r>
              <a:rPr lang="en-US" sz="4000" b="1" dirty="0" err="1"/>
              <a:t>đầu</a:t>
            </a:r>
            <a:r>
              <a:rPr lang="en-US" sz="4000" b="1" dirty="0"/>
              <a:t> </a:t>
            </a:r>
            <a:r>
              <a:rPr lang="en-US" sz="4000" b="1" dirty="0" err="1"/>
              <a:t>về</a:t>
            </a:r>
            <a:r>
              <a:rPr lang="en-US" sz="4000" b="1" dirty="0"/>
              <a:t> </a:t>
            </a:r>
            <a:r>
              <a:rPr lang="en-US" sz="4000" b="1" dirty="0" err="1"/>
              <a:t>nguyên</a:t>
            </a:r>
            <a:r>
              <a:rPr lang="en-US" sz="4000" b="1" dirty="0"/>
              <a:t> </a:t>
            </a:r>
            <a:r>
              <a:rPr lang="en-US" sz="4000" b="1" dirty="0" err="1"/>
              <a:t>tử</a:t>
            </a:r>
            <a:endParaRPr lang="en-US" sz="4000"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10" presetClass="entr" presetSubtype="0" fill="hold" nodeType="withEffect">
                                  <p:stCondLst>
                                    <p:cond delay="0"/>
                                  </p:stCondLst>
                                  <p:childTnLst>
                                    <p:set>
                                      <p:cBhvr>
                                        <p:cTn id="31" dur="1" fill="hold">
                                          <p:stCondLst>
                                            <p:cond delay="0"/>
                                          </p:stCondLst>
                                        </p:cTn>
                                        <p:tgtEl>
                                          <p:spTgt spid="700"/>
                                        </p:tgtEl>
                                        <p:attrNameLst>
                                          <p:attrName>style.visibility</p:attrName>
                                        </p:attrNameLst>
                                      </p:cBhvr>
                                      <p:to>
                                        <p:strVal val="visible"/>
                                      </p:to>
                                    </p:set>
                                    <p:animEffect transition="in" filter="fade">
                                      <p:cBhvr>
                                        <p:cTn id="3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animBg="1"/>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35" name="TextBox 34">
            <a:extLst>
              <a:ext uri="{FF2B5EF4-FFF2-40B4-BE49-F238E27FC236}">
                <a16:creationId xmlns:a16="http://schemas.microsoft.com/office/drawing/2014/main" id="{26A18EAE-409D-49AD-A968-E2322737C9C2}"/>
              </a:ext>
            </a:extLst>
          </p:cNvPr>
          <p:cNvSpPr txBox="1"/>
          <p:nvPr/>
        </p:nvSpPr>
        <p:spPr>
          <a:xfrm>
            <a:off x="538095" y="905119"/>
            <a:ext cx="8067809" cy="38010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pPr>
            <a:r>
              <a:rPr lang="en-US" sz="2400" b="1" i="0">
                <a:solidFill>
                  <a:srgbClr val="FF0000"/>
                </a:solidFill>
                <a:effectLst/>
                <a:latin typeface="+mn-lt"/>
              </a:rPr>
              <a:t>Câu 21</a:t>
            </a:r>
            <a:r>
              <a:rPr lang="en-US" sz="2400" b="1">
                <a:solidFill>
                  <a:srgbClr val="FF0000"/>
                </a:solidFill>
                <a:latin typeface="+mn-lt"/>
              </a:rPr>
              <a:t>: </a:t>
            </a:r>
            <a:r>
              <a:rPr lang="vi-VN" sz="2400" b="0" i="0">
                <a:solidFill>
                  <a:srgbClr val="000000"/>
                </a:solidFill>
                <a:effectLst/>
                <a:latin typeface="+mn-lt"/>
              </a:rPr>
              <a:t>Nitơ (nitrogen) là nguyên tố hóa học phổ biến trong không khí. Trong hạt nhân nguyên tử nitơ có 7 proton. Số electron trong các lớp của vỏ nguyên tử nitơ, viết từ lớp trong ra lớp ngoài, lần lượt là</a:t>
            </a:r>
          </a:p>
          <a:p>
            <a:pPr algn="just">
              <a:spcBef>
                <a:spcPts val="600"/>
              </a:spcBef>
            </a:pPr>
            <a:r>
              <a:rPr lang="vi-VN" sz="2400" b="0" i="0">
                <a:solidFill>
                  <a:srgbClr val="000000"/>
                </a:solidFill>
                <a:effectLst/>
                <a:latin typeface="+mn-lt"/>
              </a:rPr>
              <a:t>A. 7.</a:t>
            </a:r>
          </a:p>
          <a:p>
            <a:pPr algn="just">
              <a:spcBef>
                <a:spcPts val="600"/>
              </a:spcBef>
            </a:pPr>
            <a:r>
              <a:rPr lang="vi-VN" sz="2400" b="0" i="0">
                <a:solidFill>
                  <a:srgbClr val="000000"/>
                </a:solidFill>
                <a:effectLst/>
                <a:latin typeface="+mn-lt"/>
              </a:rPr>
              <a:t>B. 2, 5.</a:t>
            </a:r>
          </a:p>
          <a:p>
            <a:pPr algn="just">
              <a:spcBef>
                <a:spcPts val="600"/>
              </a:spcBef>
            </a:pPr>
            <a:r>
              <a:rPr lang="vi-VN" sz="2400" b="0" i="0">
                <a:solidFill>
                  <a:srgbClr val="000000"/>
                </a:solidFill>
                <a:effectLst/>
                <a:latin typeface="+mn-lt"/>
              </a:rPr>
              <a:t>C. 2, 2, 3.</a:t>
            </a:r>
          </a:p>
          <a:p>
            <a:pPr algn="just">
              <a:spcBef>
                <a:spcPts val="600"/>
              </a:spcBef>
            </a:pPr>
            <a:r>
              <a:rPr lang="vi-VN" sz="2400" b="0" i="0">
                <a:solidFill>
                  <a:srgbClr val="000000"/>
                </a:solidFill>
                <a:effectLst/>
                <a:latin typeface="+mn-lt"/>
              </a:rPr>
              <a:t>D. 2, 4, 1.</a:t>
            </a:r>
          </a:p>
          <a:p>
            <a:pPr algn="just">
              <a:spcBef>
                <a:spcPts val="600"/>
              </a:spcBef>
            </a:pPr>
            <a:endParaRPr lang="vi-VN" sz="2400" b="0" i="0">
              <a:solidFill>
                <a:srgbClr val="000000"/>
              </a:solidFill>
              <a:effectLst/>
              <a:latin typeface="+mn-lt"/>
            </a:endParaRPr>
          </a:p>
        </p:txBody>
      </p:sp>
      <p:sp>
        <p:nvSpPr>
          <p:cNvPr id="6" name="Oval 5">
            <a:extLst>
              <a:ext uri="{FF2B5EF4-FFF2-40B4-BE49-F238E27FC236}">
                <a16:creationId xmlns:a16="http://schemas.microsoft.com/office/drawing/2014/main" id="{B2FC56FF-C2DB-4384-BB04-CF0A408F5581}"/>
              </a:ext>
            </a:extLst>
          </p:cNvPr>
          <p:cNvSpPr/>
          <p:nvPr/>
        </p:nvSpPr>
        <p:spPr>
          <a:xfrm>
            <a:off x="574157" y="2939526"/>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41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35" name="TextBox 34">
            <a:extLst>
              <a:ext uri="{FF2B5EF4-FFF2-40B4-BE49-F238E27FC236}">
                <a16:creationId xmlns:a16="http://schemas.microsoft.com/office/drawing/2014/main" id="{26A18EAE-409D-49AD-A968-E2322737C9C2}"/>
              </a:ext>
            </a:extLst>
          </p:cNvPr>
          <p:cNvSpPr txBox="1"/>
          <p:nvPr/>
        </p:nvSpPr>
        <p:spPr>
          <a:xfrm>
            <a:off x="538095" y="905119"/>
            <a:ext cx="8067809" cy="343170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pPr>
            <a:r>
              <a:rPr lang="en-US" sz="2400" b="1" i="0">
                <a:solidFill>
                  <a:srgbClr val="FF0000"/>
                </a:solidFill>
                <a:effectLst/>
                <a:latin typeface="+mn-lt"/>
              </a:rPr>
              <a:t>Câu 22</a:t>
            </a:r>
            <a:r>
              <a:rPr lang="en-US" sz="2400" b="1">
                <a:solidFill>
                  <a:srgbClr val="FF0000"/>
                </a:solidFill>
                <a:latin typeface="+mn-lt"/>
              </a:rPr>
              <a:t>: </a:t>
            </a:r>
            <a:r>
              <a:rPr lang="en-US" sz="2400">
                <a:solidFill>
                  <a:schemeClr val="tx1"/>
                </a:solidFill>
                <a:latin typeface="+mn-lt"/>
              </a:rPr>
              <a:t>H</a:t>
            </a:r>
            <a:r>
              <a:rPr lang="vi-VN" sz="2400" i="0">
                <a:solidFill>
                  <a:srgbClr val="000000"/>
                </a:solidFill>
                <a:effectLst/>
                <a:latin typeface="+mn-lt"/>
              </a:rPr>
              <a:t>ạ</a:t>
            </a:r>
            <a:r>
              <a:rPr lang="vi-VN" sz="2400" b="0" i="0">
                <a:solidFill>
                  <a:srgbClr val="000000"/>
                </a:solidFill>
                <a:effectLst/>
                <a:latin typeface="+mn-lt"/>
              </a:rPr>
              <a:t>t nhân một nguyên tử fluorine có 9 proton và 10 neutron. Khối lượng của một nguyên tử flourine xấp xỉ bằng</a:t>
            </a:r>
          </a:p>
          <a:p>
            <a:pPr algn="just">
              <a:spcBef>
                <a:spcPts val="600"/>
              </a:spcBef>
            </a:pPr>
            <a:r>
              <a:rPr lang="vi-VN" sz="2400" b="0" i="0">
                <a:solidFill>
                  <a:srgbClr val="000000"/>
                </a:solidFill>
                <a:effectLst/>
                <a:latin typeface="+mn-lt"/>
              </a:rPr>
              <a:t>A. 9 amu.</a:t>
            </a:r>
          </a:p>
          <a:p>
            <a:pPr algn="just">
              <a:spcBef>
                <a:spcPts val="600"/>
              </a:spcBef>
            </a:pPr>
            <a:r>
              <a:rPr lang="vi-VN" sz="2400" b="0" i="0">
                <a:solidFill>
                  <a:srgbClr val="000000"/>
                </a:solidFill>
                <a:effectLst/>
                <a:latin typeface="+mn-lt"/>
              </a:rPr>
              <a:t>B. 10 amu.</a:t>
            </a:r>
          </a:p>
          <a:p>
            <a:pPr algn="just">
              <a:spcBef>
                <a:spcPts val="600"/>
              </a:spcBef>
            </a:pPr>
            <a:r>
              <a:rPr lang="vi-VN" sz="2400" b="0" i="0">
                <a:solidFill>
                  <a:srgbClr val="000000"/>
                </a:solidFill>
                <a:effectLst/>
                <a:latin typeface="+mn-lt"/>
              </a:rPr>
              <a:t>C. 19 amu.</a:t>
            </a:r>
          </a:p>
          <a:p>
            <a:pPr algn="just">
              <a:spcBef>
                <a:spcPts val="600"/>
              </a:spcBef>
            </a:pPr>
            <a:r>
              <a:rPr lang="vi-VN" sz="2400" b="0" i="0">
                <a:solidFill>
                  <a:srgbClr val="000000"/>
                </a:solidFill>
                <a:effectLst/>
                <a:latin typeface="+mn-lt"/>
              </a:rPr>
              <a:t>D. 28amu.</a:t>
            </a:r>
          </a:p>
          <a:p>
            <a:pPr algn="just">
              <a:spcBef>
                <a:spcPts val="600"/>
              </a:spcBef>
            </a:pPr>
            <a:endParaRPr lang="vi-VN" sz="2400" b="0" i="0">
              <a:solidFill>
                <a:srgbClr val="000000"/>
              </a:solidFill>
              <a:effectLst/>
              <a:latin typeface="+mn-lt"/>
            </a:endParaRPr>
          </a:p>
        </p:txBody>
      </p:sp>
      <p:sp>
        <p:nvSpPr>
          <p:cNvPr id="6" name="Oval 5">
            <a:extLst>
              <a:ext uri="{FF2B5EF4-FFF2-40B4-BE49-F238E27FC236}">
                <a16:creationId xmlns:a16="http://schemas.microsoft.com/office/drawing/2014/main" id="{B2FC56FF-C2DB-4384-BB04-CF0A408F5581}"/>
              </a:ext>
            </a:extLst>
          </p:cNvPr>
          <p:cNvSpPr/>
          <p:nvPr/>
        </p:nvSpPr>
        <p:spPr>
          <a:xfrm>
            <a:off x="574157" y="3035222"/>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52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Title 3">
            <a:extLst>
              <a:ext uri="{FF2B5EF4-FFF2-40B4-BE49-F238E27FC236}">
                <a16:creationId xmlns:a16="http://schemas.microsoft.com/office/drawing/2014/main" id="{D1E24FC9-C926-48EA-A17A-B9F4679ED925}"/>
              </a:ext>
            </a:extLst>
          </p:cNvPr>
          <p:cNvSpPr>
            <a:spLocks noGrp="1"/>
          </p:cNvSpPr>
          <p:nvPr>
            <p:ph type="title"/>
          </p:nvPr>
        </p:nvSpPr>
        <p:spPr>
          <a:xfrm>
            <a:off x="-321991" y="117383"/>
            <a:ext cx="7704000" cy="420600"/>
          </a:xfrm>
        </p:spPr>
        <p:txBody>
          <a:bodyPr/>
          <a:lstStyle/>
          <a:p>
            <a:r>
              <a:rPr lang="en-US"/>
              <a:t>TRẮC NGHIỆM</a:t>
            </a:r>
          </a:p>
        </p:txBody>
      </p:sp>
      <p:sp>
        <p:nvSpPr>
          <p:cNvPr id="6" name="Oval 5">
            <a:extLst>
              <a:ext uri="{FF2B5EF4-FFF2-40B4-BE49-F238E27FC236}">
                <a16:creationId xmlns:a16="http://schemas.microsoft.com/office/drawing/2014/main" id="{B2FC56FF-C2DB-4384-BB04-CF0A408F5581}"/>
              </a:ext>
            </a:extLst>
          </p:cNvPr>
          <p:cNvSpPr/>
          <p:nvPr/>
        </p:nvSpPr>
        <p:spPr>
          <a:xfrm>
            <a:off x="574157" y="4190922"/>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458A7B70-31F4-4CFD-9356-0A2850D46BC2}"/>
              </a:ext>
            </a:extLst>
          </p:cNvPr>
          <p:cNvSpPr>
            <a:spLocks noChangeArrowheads="1"/>
          </p:cNvSpPr>
          <p:nvPr/>
        </p:nvSpPr>
        <p:spPr bwMode="auto">
          <a:xfrm>
            <a:off x="574157" y="594134"/>
            <a:ext cx="8471226" cy="4462760"/>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a:ln>
                  <a:noFill/>
                </a:ln>
                <a:solidFill>
                  <a:srgbClr val="FF0000"/>
                </a:solidFill>
                <a:effectLst/>
                <a:latin typeface="+mn-lt"/>
                <a:cs typeface="Open Sans" panose="020B0606030504020204" pitchFamily="34" charset="0"/>
              </a:rPr>
              <a:t>Câu 23: Mặt Trời chứa chủ yếu hai nguyên tố hóa học là hydrogen (H) và helium (He). Hình 2.2 biểu diễn một nguyên tử hydrogen và một nguyên tử helium.</a:t>
            </a:r>
            <a:endParaRPr kumimoji="0" lang="en-US" altLang="en-US" sz="2000" b="1" i="1" u="none" strike="noStrike" cap="none" normalizeH="0" baseline="0">
              <a:ln>
                <a:noFill/>
              </a:ln>
              <a:solidFill>
                <a:srgbClr val="FF0000"/>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mn-lt"/>
                <a:cs typeface="Open Sans" panose="020B0606030504020204" pitchFamily="34" charset="0"/>
              </a:rPr>
              <a:t>            </a:t>
            </a:r>
            <a:endParaRPr lang="en-US" altLang="en-US" sz="2000">
              <a:solidFill>
                <a:srgbClr val="000000"/>
              </a:solidFill>
              <a:latin typeface="+mn-lt"/>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a:solidFill>
                <a:srgbClr val="000000"/>
              </a:solidFill>
              <a:latin typeface="+mn-lt"/>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a:solidFill>
                <a:srgbClr val="000000"/>
              </a:solidFill>
              <a:latin typeface="+mn-lt"/>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mn-lt"/>
                <a:cs typeface="Open Sans" panose="020B0606030504020204" pitchFamily="34" charset="0"/>
              </a:rPr>
              <a:t>Dựa vào hình vẽ trên hãy cho biết: Mỗi vòng tròn xung quanh hạt nhân được gọi là gì?</a:t>
            </a:r>
            <a:endParaRPr kumimoji="0" lang="en-US" altLang="en-US" sz="2400" b="0" i="0" u="none" strike="noStrike" cap="none" normalizeH="0" baseline="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mn-lt"/>
                <a:cs typeface="Open Sans" panose="020B0606030504020204" pitchFamily="34" charset="0"/>
              </a:rPr>
              <a:t>A. Một liên kết.</a:t>
            </a:r>
            <a:endParaRPr kumimoji="0" lang="en-US" altLang="en-US" sz="2400" b="0" i="0" u="none" strike="noStrike" cap="none" normalizeH="0" baseline="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mn-lt"/>
                <a:cs typeface="Open Sans" panose="020B0606030504020204" pitchFamily="34" charset="0"/>
              </a:rPr>
              <a:t>B. Một electron.</a:t>
            </a:r>
            <a:endParaRPr kumimoji="0" lang="en-US" altLang="en-US" sz="2400" b="0" i="0" u="none" strike="noStrike" cap="none" normalizeH="0" baseline="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mn-lt"/>
                <a:cs typeface="Open Sans" panose="020B0606030504020204" pitchFamily="34" charset="0"/>
              </a:rPr>
              <a:t>C. Một lớp vỏ electron.</a:t>
            </a:r>
            <a:endParaRPr kumimoji="0" lang="en-US" altLang="en-US" sz="2400" b="0" i="0" u="none" strike="noStrike" cap="none" normalizeH="0" baseline="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mn-lt"/>
                <a:cs typeface="Open Sans" panose="020B0606030504020204" pitchFamily="34" charset="0"/>
              </a:rPr>
              <a:t>D. Một proton.</a:t>
            </a:r>
            <a:endParaRPr kumimoji="0" lang="en-US" altLang="en-US" sz="2400" b="0" i="0" u="none" strike="noStrike" cap="none" normalizeH="0" baseline="0">
              <a:ln>
                <a:noFill/>
              </a:ln>
              <a:solidFill>
                <a:schemeClr val="tx1"/>
              </a:solidFill>
              <a:effectLst/>
              <a:latin typeface="+mn-lt"/>
            </a:endParaRPr>
          </a:p>
        </p:txBody>
      </p:sp>
      <p:pic>
        <p:nvPicPr>
          <p:cNvPr id="1028" name="Picture 4" descr="Mặt Trời chứa chủ yếu hai nguyên tố hóa học là hydrogen (H) và helium (He)">
            <a:extLst>
              <a:ext uri="{FF2B5EF4-FFF2-40B4-BE49-F238E27FC236}">
                <a16:creationId xmlns:a16="http://schemas.microsoft.com/office/drawing/2014/main" id="{A0EB4966-7C99-430F-8126-5E898B124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232" y="1333730"/>
            <a:ext cx="3038475" cy="137748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3C997CE-23CC-47B0-862E-69F0D6D04058}"/>
              </a:ext>
            </a:extLst>
          </p:cNvPr>
          <p:cNvSpPr/>
          <p:nvPr/>
        </p:nvSpPr>
        <p:spPr>
          <a:xfrm>
            <a:off x="612257" y="4285173"/>
            <a:ext cx="329610" cy="329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0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839415" y="914577"/>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2" name="Title 3">
            <a:extLst>
              <a:ext uri="{FF2B5EF4-FFF2-40B4-BE49-F238E27FC236}">
                <a16:creationId xmlns:a16="http://schemas.microsoft.com/office/drawing/2014/main" id="{7CAB74EB-0E96-4F97-898E-16DC05D0A5FD}"/>
              </a:ext>
            </a:extLst>
          </p:cNvPr>
          <p:cNvSpPr txBox="1">
            <a:spLocks/>
          </p:cNvSpPr>
          <p:nvPr/>
        </p:nvSpPr>
        <p:spPr>
          <a:xfrm>
            <a:off x="645162" y="127823"/>
            <a:ext cx="6329386"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b="1">
                <a:solidFill>
                  <a:srgbClr val="FF0000"/>
                </a:solidFill>
                <a:effectLst>
                  <a:outerShdw blurRad="38100" dist="38100" dir="2700000" algn="tl">
                    <a:srgbClr val="000000">
                      <a:alpha val="43137"/>
                    </a:srgbClr>
                  </a:outerShdw>
                </a:effectLst>
              </a:rPr>
              <a:t>TỰ LUẬN</a:t>
            </a:r>
          </a:p>
        </p:txBody>
      </p:sp>
    </p:spTree>
    <p:extLst>
      <p:ext uri="{BB962C8B-B14F-4D97-AF65-F5344CB8AC3E}">
        <p14:creationId xmlns:p14="http://schemas.microsoft.com/office/powerpoint/2010/main" val="85896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262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8D597-6330-4EBA-9C43-DEA0D6503E2E}"/>
              </a:ext>
            </a:extLst>
          </p:cNvPr>
          <p:cNvSpPr>
            <a:spLocks noGrp="1"/>
          </p:cNvSpPr>
          <p:nvPr>
            <p:ph type="body" idx="1"/>
          </p:nvPr>
        </p:nvSpPr>
        <p:spPr>
          <a:xfrm>
            <a:off x="76200" y="1520801"/>
            <a:ext cx="8991600" cy="3589983"/>
          </a:xfrm>
        </p:spPr>
        <p:style>
          <a:lnRef idx="2">
            <a:schemeClr val="accent1"/>
          </a:lnRef>
          <a:fillRef idx="1">
            <a:schemeClr val="lt1"/>
          </a:fillRef>
          <a:effectRef idx="0">
            <a:schemeClr val="accent1"/>
          </a:effectRef>
          <a:fontRef idx="minor">
            <a:schemeClr val="dk1"/>
          </a:fontRef>
        </p:style>
        <p:txBody>
          <a:bodyPr/>
          <a:lstStyle/>
          <a:p>
            <a:pPr marL="139700" indent="0" algn="just">
              <a:buNone/>
            </a:pPr>
            <a:r>
              <a:rPr lang="en-US" sz="2200" b="0" i="0">
                <a:solidFill>
                  <a:srgbClr val="000000"/>
                </a:solidFill>
                <a:effectLst/>
                <a:latin typeface="Times New Roman" panose="02020603050405020304" pitchFamily="18" charset="0"/>
                <a:cs typeface="Times New Roman" panose="02020603050405020304" pitchFamily="18" charset="0"/>
              </a:rPr>
              <a:t>- </a:t>
            </a:r>
            <a:r>
              <a:rPr lang="vi-VN" sz="2200" b="0" i="0">
                <a:solidFill>
                  <a:srgbClr val="000000"/>
                </a:solidFill>
                <a:effectLst/>
                <a:latin typeface="Times New Roman" panose="02020603050405020304" pitchFamily="18" charset="0"/>
                <a:cs typeface="Times New Roman" panose="02020603050405020304" pitchFamily="18" charset="0"/>
              </a:rPr>
              <a:t>Nguyên tử được tạo thành từ 3 loại hạt là proton, electron và neutron. Khối lượng nguyên tử là tổng khối lượng các hạt có trong nguyên tử. Tuy nhiên, do khối lượng của electron nhỏ hơn khối lượng của proton và neutron rất nhiều nên có thể coi khối lượng của electron là không đáng kể so với khối lượng của nguyên tử. Hay nói các khác, có thể coi khối lượng nguyên tử tập trung ở hạt nhân.</a:t>
            </a:r>
            <a:endParaRPr lang="en-US" sz="2200" b="0" i="0">
              <a:solidFill>
                <a:srgbClr val="000000"/>
              </a:solidFill>
              <a:effectLst/>
              <a:latin typeface="Times New Roman" panose="02020603050405020304" pitchFamily="18" charset="0"/>
              <a:cs typeface="Times New Roman" panose="02020603050405020304" pitchFamily="18" charset="0"/>
            </a:endParaRPr>
          </a:p>
          <a:p>
            <a:pPr marL="139700" indent="0" algn="just">
              <a:buNone/>
            </a:pPr>
            <a:r>
              <a:rPr lang="en-US" sz="2200" b="1" i="1">
                <a:solidFill>
                  <a:srgbClr val="000000"/>
                </a:solidFill>
                <a:effectLst/>
                <a:latin typeface="Times New Roman" panose="02020603050405020304" pitchFamily="18" charset="0"/>
                <a:cs typeface="Times New Roman" panose="02020603050405020304" pitchFamily="18" charset="0"/>
              </a:rPr>
              <a:t>- </a:t>
            </a:r>
            <a:r>
              <a:rPr lang="vi-VN" sz="2200" b="1" i="1">
                <a:solidFill>
                  <a:srgbClr val="000000"/>
                </a:solidFill>
                <a:effectLst/>
                <a:latin typeface="Times New Roman" panose="02020603050405020304" pitchFamily="18" charset="0"/>
                <a:cs typeface="Times New Roman" panose="02020603050405020304" pitchFamily="18" charset="0"/>
              </a:rPr>
              <a:t>Ví dụ: Nguyên tử carbon có 6 electron, 6 proton và 6 electron.</a:t>
            </a:r>
          </a:p>
          <a:p>
            <a:pPr marL="139700" indent="0" algn="just">
              <a:buNone/>
            </a:pPr>
            <a:r>
              <a:rPr lang="en-US" sz="2200" b="0" i="0">
                <a:solidFill>
                  <a:srgbClr val="000000"/>
                </a:solidFill>
                <a:effectLst/>
                <a:latin typeface="Times New Roman" panose="02020603050405020304" pitchFamily="18" charset="0"/>
                <a:cs typeface="Times New Roman" panose="02020603050405020304" pitchFamily="18" charset="0"/>
              </a:rPr>
              <a:t>- </a:t>
            </a:r>
            <a:r>
              <a:rPr lang="vi-VN" sz="2200" b="0" i="0">
                <a:solidFill>
                  <a:srgbClr val="000000"/>
                </a:solidFill>
                <a:effectLst/>
                <a:latin typeface="Times New Roman" panose="02020603050405020304" pitchFamily="18" charset="0"/>
                <a:cs typeface="Times New Roman" panose="02020603050405020304" pitchFamily="18" charset="0"/>
              </a:rPr>
              <a:t>Khối lượng của nguyên tử là: 6.0,00055 + 6.1 + 6.1 = 12,0033 (amu), xấp xỉ khối lượng hạt nhân là 12 amu.</a:t>
            </a:r>
          </a:p>
          <a:p>
            <a:endParaRPr lang="en-US" sz="220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3B60E377-49D1-4665-BE30-9A0C0CBACA78}"/>
              </a:ext>
            </a:extLst>
          </p:cNvPr>
          <p:cNvSpPr>
            <a:spLocks noGrp="1"/>
          </p:cNvSpPr>
          <p:nvPr>
            <p:ph type="title"/>
          </p:nvPr>
        </p:nvSpPr>
        <p:spPr>
          <a:xfrm>
            <a:off x="315550" y="32716"/>
            <a:ext cx="8512900" cy="1453184"/>
          </a:xfrm>
        </p:spPr>
        <p:style>
          <a:lnRef idx="2">
            <a:schemeClr val="accent1"/>
          </a:lnRef>
          <a:fillRef idx="1">
            <a:schemeClr val="lt1"/>
          </a:fillRef>
          <a:effectRef idx="0">
            <a:schemeClr val="accent1"/>
          </a:effectRef>
          <a:fontRef idx="minor">
            <a:schemeClr val="dk1"/>
          </a:fontRef>
        </p:style>
        <p:txBody>
          <a:bodyPr/>
          <a:lstStyle/>
          <a:p>
            <a:pPr algn="just">
              <a:lnSpc>
                <a:spcPct val="100000"/>
              </a:lnSpc>
              <a:spcBef>
                <a:spcPts val="600"/>
              </a:spcBef>
              <a:spcAft>
                <a:spcPts val="600"/>
              </a:spcAft>
            </a:pPr>
            <a:r>
              <a:rPr lang="en-US" sz="2800">
                <a:solidFill>
                  <a:srgbClr val="FF0000"/>
                </a:solidFill>
              </a:rPr>
              <a:t>Bài 5: Em hãy giải thích vì sao, có thể coi khối lượng của nguyên tử là khối lượng của hạt nhân. Lấy ví dụ về một nguyên tử để minh hoạ</a:t>
            </a:r>
          </a:p>
        </p:txBody>
      </p:sp>
    </p:spTree>
    <p:extLst>
      <p:ext uri="{BB962C8B-B14F-4D97-AF65-F5344CB8AC3E}">
        <p14:creationId xmlns:p14="http://schemas.microsoft.com/office/powerpoint/2010/main" val="136814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barn(inVertic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0" y="0"/>
            <a:ext cx="5143500" cy="5143500"/>
          </a:xfrm>
          <a:prstGeom prst="rect">
            <a:avLst/>
          </a:prstGeom>
          <a:solidFill>
            <a:schemeClr val="bg2"/>
          </a:solidFill>
          <a:ln>
            <a:solidFill>
              <a:schemeClr val="bg1"/>
            </a:solidFill>
          </a:ln>
        </p:spPr>
      </p:pic>
      <p:sp>
        <p:nvSpPr>
          <p:cNvPr id="54" name="TextBox 53">
            <a:extLst>
              <a:ext uri="{FF2B5EF4-FFF2-40B4-BE49-F238E27FC236}">
                <a16:creationId xmlns:a16="http://schemas.microsoft.com/office/drawing/2014/main" id="{5A2783B7-FAA4-4915-949D-59D96D982298}"/>
              </a:ext>
            </a:extLst>
          </p:cNvPr>
          <p:cNvSpPr txBox="1"/>
          <p:nvPr/>
        </p:nvSpPr>
        <p:spPr>
          <a:xfrm>
            <a:off x="1052689" y="4172853"/>
            <a:ext cx="2460977" cy="954107"/>
          </a:xfrm>
          <a:prstGeom prst="rect">
            <a:avLst/>
          </a:prstGeom>
          <a:solidFill>
            <a:schemeClr val="bg2"/>
          </a:solidFill>
        </p:spPr>
        <p:txBody>
          <a:bodyPr wrap="square" rtlCol="0">
            <a:spAutoFit/>
          </a:bodyPr>
          <a:lstStyle/>
          <a:p>
            <a:pPr algn="ctr"/>
            <a:r>
              <a:rPr lang="en-US" sz="2800" i="0">
                <a:solidFill>
                  <a:schemeClr val="bg1"/>
                </a:solidFill>
                <a:effectLst/>
                <a:latin typeface="Times New Roman" panose="02020603050405020304" pitchFamily="18" charset="0"/>
                <a:cs typeface="Times New Roman" panose="02020603050405020304" pitchFamily="18" charset="0"/>
              </a:rPr>
              <a:t>Democritus</a:t>
            </a:r>
          </a:p>
          <a:p>
            <a:pPr algn="ctr"/>
            <a:r>
              <a:rPr lang="en-US" sz="2800">
                <a:solidFill>
                  <a:schemeClr val="bg1"/>
                </a:solidFill>
                <a:latin typeface="Times New Roman" panose="02020603050405020304" pitchFamily="18" charset="0"/>
                <a:cs typeface="Times New Roman" panose="02020603050405020304" pitchFamily="18" charset="0"/>
              </a:rPr>
              <a:t>(Đê-mô-crit)</a:t>
            </a:r>
            <a:endParaRPr lang="en-US" sz="2800" i="0" dirty="0">
              <a:solidFill>
                <a:schemeClr val="bg1"/>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676A7FF-5746-4BCB-8847-8C2DAA493911}"/>
              </a:ext>
            </a:extLst>
          </p:cNvPr>
          <p:cNvPicPr>
            <a:picLocks noChangeAspect="1"/>
          </p:cNvPicPr>
          <p:nvPr/>
        </p:nvPicPr>
        <p:blipFill>
          <a:blip r:embed="rId4"/>
          <a:stretch>
            <a:fillRect/>
          </a:stretch>
        </p:blipFill>
        <p:spPr>
          <a:xfrm>
            <a:off x="5143500" y="0"/>
            <a:ext cx="4164980" cy="5143500"/>
          </a:xfrm>
          <a:prstGeom prst="rect">
            <a:avLst/>
          </a:prstGeom>
          <a:ln>
            <a:solidFill>
              <a:schemeClr val="bg1"/>
            </a:solidFill>
          </a:ln>
        </p:spPr>
      </p:pic>
      <p:sp>
        <p:nvSpPr>
          <p:cNvPr id="7" name="TextBox 6">
            <a:extLst>
              <a:ext uri="{FF2B5EF4-FFF2-40B4-BE49-F238E27FC236}">
                <a16:creationId xmlns:a16="http://schemas.microsoft.com/office/drawing/2014/main" id="{2655332D-98BD-4722-8573-C24608C02181}"/>
              </a:ext>
            </a:extLst>
          </p:cNvPr>
          <p:cNvSpPr txBox="1"/>
          <p:nvPr/>
        </p:nvSpPr>
        <p:spPr>
          <a:xfrm>
            <a:off x="5349918" y="4010680"/>
            <a:ext cx="3752144" cy="954107"/>
          </a:xfrm>
          <a:prstGeom prst="rect">
            <a:avLst/>
          </a:prstGeom>
          <a:solidFill>
            <a:schemeClr val="bg2"/>
          </a:solidFill>
        </p:spPr>
        <p:txBody>
          <a:bodyPr wrap="square" rtlCol="0">
            <a:spAutoFit/>
          </a:bodyPr>
          <a:lstStyle/>
          <a:p>
            <a:pPr algn="ctr"/>
            <a:r>
              <a:rPr lang="en-US" sz="2800" i="0" dirty="0">
                <a:solidFill>
                  <a:schemeClr val="bg1"/>
                </a:solidFill>
                <a:effectLst/>
                <a:latin typeface="Times New Roman" panose="02020603050405020304" pitchFamily="18" charset="0"/>
                <a:cs typeface="Times New Roman" panose="02020603050405020304" pitchFamily="18" charset="0"/>
              </a:rPr>
              <a:t>J. Dalton (1766 – </a:t>
            </a:r>
            <a:r>
              <a:rPr lang="en-US" sz="2800" i="0">
                <a:solidFill>
                  <a:schemeClr val="bg1"/>
                </a:solidFill>
                <a:effectLst/>
                <a:latin typeface="Times New Roman" panose="02020603050405020304" pitchFamily="18" charset="0"/>
                <a:cs typeface="Times New Roman" panose="02020603050405020304" pitchFamily="18" charset="0"/>
              </a:rPr>
              <a:t>1844)</a:t>
            </a:r>
          </a:p>
          <a:p>
            <a:pPr algn="ctr"/>
            <a:r>
              <a:rPr lang="en-US" sz="2800">
                <a:solidFill>
                  <a:schemeClr val="bg1"/>
                </a:solidFill>
                <a:latin typeface="Times New Roman" panose="02020603050405020304" pitchFamily="18" charset="0"/>
                <a:cs typeface="Times New Roman" panose="02020603050405020304" pitchFamily="18" charset="0"/>
              </a:rPr>
              <a:t>(Đan-tơn)</a:t>
            </a:r>
            <a:endParaRPr lang="en-US" sz="28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B0445-4422-46A4-B616-AB9F81483758}"/>
              </a:ext>
            </a:extLst>
          </p:cNvPr>
          <p:cNvSpPr>
            <a:spLocks noGrp="1"/>
          </p:cNvSpPr>
          <p:nvPr>
            <p:ph type="title"/>
          </p:nvPr>
        </p:nvSpPr>
        <p:spPr>
          <a:xfrm>
            <a:off x="234577" y="641660"/>
            <a:ext cx="8672355" cy="2225717"/>
          </a:xfrm>
        </p:spPr>
        <p:style>
          <a:lnRef idx="2">
            <a:schemeClr val="accent1"/>
          </a:lnRef>
          <a:fillRef idx="1">
            <a:schemeClr val="lt1"/>
          </a:fillRef>
          <a:effectRef idx="0">
            <a:schemeClr val="accent1"/>
          </a:effectRef>
          <a:fontRef idx="minor">
            <a:schemeClr val="dk1"/>
          </a:fontRef>
        </p:style>
        <p:txBody>
          <a:bodyPr/>
          <a:lstStyle/>
          <a:p>
            <a:pPr algn="just">
              <a:lnSpc>
                <a:spcPct val="100000"/>
              </a:lnSpc>
            </a:pPr>
            <a:r>
              <a:rPr lang="en-US" b="1"/>
              <a:t>Câu 6: </a:t>
            </a:r>
            <a:r>
              <a:rPr lang="en-US"/>
              <a:t>Nguyên tử Chlorine (Cl) có tổng số hạt p, n, e là 52 trong đó số hạt mang điện nhiều hơn số hạt không mang điện là 16. Tìm số hạt p, n, e của nguyên tử Chlorine nói trên.</a:t>
            </a:r>
          </a:p>
        </p:txBody>
      </p:sp>
    </p:spTree>
    <p:extLst>
      <p:ext uri="{BB962C8B-B14F-4D97-AF65-F5344CB8AC3E}">
        <p14:creationId xmlns:p14="http://schemas.microsoft.com/office/powerpoint/2010/main" val="42056803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B0445-4422-46A4-B616-AB9F81483758}"/>
              </a:ext>
            </a:extLst>
          </p:cNvPr>
          <p:cNvSpPr>
            <a:spLocks noGrp="1"/>
          </p:cNvSpPr>
          <p:nvPr>
            <p:ph type="title"/>
          </p:nvPr>
        </p:nvSpPr>
        <p:spPr>
          <a:xfrm>
            <a:off x="391447" y="359438"/>
            <a:ext cx="8549353" cy="1920917"/>
          </a:xfrm>
        </p:spPr>
        <p:style>
          <a:lnRef idx="2">
            <a:schemeClr val="accent1"/>
          </a:lnRef>
          <a:fillRef idx="1">
            <a:schemeClr val="lt1"/>
          </a:fillRef>
          <a:effectRef idx="0">
            <a:schemeClr val="accent1"/>
          </a:effectRef>
          <a:fontRef idx="minor">
            <a:schemeClr val="dk1"/>
          </a:fontRef>
        </p:style>
        <p:txBody>
          <a:bodyPr/>
          <a:lstStyle/>
          <a:p>
            <a:pPr algn="just">
              <a:lnSpc>
                <a:spcPct val="100000"/>
              </a:lnSpc>
            </a:pPr>
            <a:r>
              <a:rPr lang="en-US" b="1"/>
              <a:t>Câu 7:</a:t>
            </a:r>
            <a:r>
              <a:rPr lang="en-US"/>
              <a:t> Nguyên tử Oxygen (O) có tổng số hạt là 24 và số hạt mang điện gấp đôi số hạt không mang điện. Tính số proton trong nguyên tử O?</a:t>
            </a:r>
          </a:p>
        </p:txBody>
      </p:sp>
      <p:sp>
        <p:nvSpPr>
          <p:cNvPr id="4" name="Title 2">
            <a:extLst>
              <a:ext uri="{FF2B5EF4-FFF2-40B4-BE49-F238E27FC236}">
                <a16:creationId xmlns:a16="http://schemas.microsoft.com/office/drawing/2014/main" id="{8D956063-E9F3-4028-884A-6E2FC894237F}"/>
              </a:ext>
            </a:extLst>
          </p:cNvPr>
          <p:cNvSpPr txBox="1">
            <a:spLocks/>
          </p:cNvSpPr>
          <p:nvPr/>
        </p:nvSpPr>
        <p:spPr>
          <a:xfrm>
            <a:off x="391446" y="2280355"/>
            <a:ext cx="8549353" cy="2527292"/>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just">
              <a:lnSpc>
                <a:spcPct val="100000"/>
              </a:lnSpc>
            </a:pPr>
            <a:r>
              <a:rPr lang="en-US" b="1"/>
              <a:t>Câu 8: </a:t>
            </a:r>
            <a:r>
              <a:rPr lang="en-US"/>
              <a:t>Biết nguyên tử X có tổng số các loại hạt là 21. Trong đó số hạt không mang điện chiếm 33,33%. Xác định số lượng từng loại hạt của nguyên tử X.</a:t>
            </a:r>
          </a:p>
        </p:txBody>
      </p:sp>
    </p:spTree>
    <p:extLst>
      <p:ext uri="{BB962C8B-B14F-4D97-AF65-F5344CB8AC3E}">
        <p14:creationId xmlns:p14="http://schemas.microsoft.com/office/powerpoint/2010/main" val="1097697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6ECD4B-108F-43BB-9808-5EC7D70DA218}"/>
              </a:ext>
            </a:extLst>
          </p:cNvPr>
          <p:cNvSpPr txBox="1"/>
          <p:nvPr/>
        </p:nvSpPr>
        <p:spPr>
          <a:xfrm>
            <a:off x="468489" y="117232"/>
            <a:ext cx="8370711" cy="490903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269875" algn="just">
              <a:spcAft>
                <a:spcPts val="240"/>
              </a:spcAft>
            </a:pPr>
            <a:r>
              <a:rPr lang="pt-BR" sz="2800" b="1">
                <a:effectLst/>
                <a:latin typeface="Times New Roman" panose="02020603050405020304" pitchFamily="18" charset="0"/>
                <a:ea typeface="Times New Roman" panose="02020603050405020304" pitchFamily="18" charset="0"/>
              </a:rPr>
              <a:t>Câu 9.</a:t>
            </a:r>
            <a:r>
              <a:rPr lang="pt-BR" sz="2800">
                <a:effectLst/>
                <a:latin typeface="Times New Roman" panose="02020603050405020304" pitchFamily="18" charset="0"/>
                <a:ea typeface="Times New Roman" panose="02020603050405020304" pitchFamily="18" charset="0"/>
              </a:rPr>
              <a:t> Một nguyên tử R có tổng số hạt p,n,e là 115. Số hạt mạng điện nhiều hơn số hạt không mang điện là 25. Hãy xác định tên nguyên tử R trong bảng tuần hoàn?</a:t>
            </a:r>
            <a:endParaRPr lang="en-US" sz="2800">
              <a:effectLst/>
              <a:latin typeface="Times New Roman" panose="02020603050405020304" pitchFamily="18" charset="0"/>
              <a:ea typeface="Times New Roman" panose="02020603050405020304" pitchFamily="18" charset="0"/>
            </a:endParaRPr>
          </a:p>
          <a:p>
            <a:pPr indent="269875" algn="just">
              <a:spcAft>
                <a:spcPts val="240"/>
              </a:spcAft>
            </a:pPr>
            <a:r>
              <a:rPr lang="en-US" sz="2800" b="1">
                <a:effectLst/>
                <a:latin typeface="Times New Roman" panose="02020603050405020304" pitchFamily="18" charset="0"/>
                <a:ea typeface="Times New Roman" panose="02020603050405020304" pitchFamily="18" charset="0"/>
              </a:rPr>
              <a:t>Câu 10</a:t>
            </a:r>
            <a:r>
              <a:rPr lang="en-US" sz="2800">
                <a:effectLst/>
                <a:latin typeface="Times New Roman" panose="02020603050405020304" pitchFamily="18" charset="0"/>
                <a:ea typeface="Times New Roman" panose="02020603050405020304" pitchFamily="18" charset="0"/>
              </a:rPr>
              <a:t>: Tổng số hạt trong nguyên tử R là 82 hạt .Trong nguyên tử R tổng số hạt nơtron bằng 15/13 số hạt proton. tính số hạt p, n ,e trong nguyên tử R?</a:t>
            </a:r>
          </a:p>
          <a:p>
            <a:pPr indent="269875" algn="just">
              <a:spcAft>
                <a:spcPts val="240"/>
              </a:spcAft>
            </a:pPr>
            <a:r>
              <a:rPr lang="en-US" sz="2800" b="1">
                <a:effectLst/>
                <a:latin typeface="Times New Roman" panose="02020603050405020304" pitchFamily="18" charset="0"/>
                <a:ea typeface="Times New Roman" panose="02020603050405020304" pitchFamily="18" charset="0"/>
              </a:rPr>
              <a:t>Câu 11</a:t>
            </a:r>
            <a:r>
              <a:rPr lang="en-US" sz="2800">
                <a:effectLst/>
                <a:latin typeface="Times New Roman" panose="02020603050405020304" pitchFamily="18" charset="0"/>
                <a:ea typeface="Times New Roman" panose="02020603050405020304" pitchFamily="18" charset="0"/>
              </a:rPr>
              <a:t>: Một nguyên tử X có tổng số hạt là 46 . Trong đó số hạt không mang điện bằng 8/15 tổng số hạt mang điện . Xác định tên của nguyên tử  X ?  Vẽ mô hình cấu tạo nguyên tử X?</a:t>
            </a:r>
          </a:p>
          <a:p>
            <a:pPr indent="269875" algn="just">
              <a:spcAft>
                <a:spcPts val="240"/>
              </a:spcAft>
            </a:pP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04713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191712" y="1259690"/>
            <a:ext cx="5498829" cy="3470644"/>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834628" y="1384716"/>
            <a:ext cx="3309372" cy="2997587"/>
          </a:xfrm>
          <a:prstGeom prst="rect">
            <a:avLst/>
          </a:prstGeom>
        </p:spPr>
      </p:pic>
    </p:spTree>
    <p:extLst>
      <p:ext uri="{BB962C8B-B14F-4D97-AF65-F5344CB8AC3E}">
        <p14:creationId xmlns:p14="http://schemas.microsoft.com/office/powerpoint/2010/main" val="20182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1611351" y="62590"/>
            <a:ext cx="5921298"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458412" y="161937"/>
            <a:ext cx="3613315" cy="584775"/>
          </a:xfrm>
          <a:prstGeom prst="rect">
            <a:avLst/>
          </a:prstGeom>
          <a:solidFill>
            <a:srgbClr val="FC9D82"/>
          </a:solidFill>
        </p:spPr>
        <p:txBody>
          <a:bodyPr wrap="square" rtlCol="0">
            <a:spAutoFit/>
          </a:bodyPr>
          <a:lstStyle>
            <a:defPPr marR="0" lvl="0" algn="l" rtl="0">
              <a:lnSpc>
                <a:spcPct val="100000"/>
              </a:lnSpc>
              <a:spcBef>
                <a:spcPts val="0"/>
              </a:spcBef>
              <a:spcAft>
                <a:spcPts val="0"/>
              </a:spcAft>
            </a:defPPr>
            <a:lvl1pPr>
              <a:defRPr sz="3200" b="1">
                <a:solidFill>
                  <a:srgbClr val="263E68"/>
                </a:solidFill>
                <a:latin typeface="Times New Roman" panose="02020603050405020304" pitchFamily="18" charset="0"/>
                <a:cs typeface="Times New Roman" panose="02020603050405020304" pitchFamily="18" charset="0"/>
              </a:defRPr>
            </a:lvl1pPr>
          </a:lstStyle>
          <a:p>
            <a:r>
              <a:rPr lang="en-US"/>
              <a:t>Tiết 6, 7, 8 - Bài </a:t>
            </a:r>
            <a:r>
              <a:rPr lang="en-US" dirty="0"/>
              <a:t>2</a:t>
            </a:r>
          </a:p>
        </p:txBody>
      </p:sp>
      <p:sp>
        <p:nvSpPr>
          <p:cNvPr id="3" name="TextBox 2">
            <a:extLst>
              <a:ext uri="{FF2B5EF4-FFF2-40B4-BE49-F238E27FC236}">
                <a16:creationId xmlns:a16="http://schemas.microsoft.com/office/drawing/2014/main" id="{9926490F-7175-420A-8998-9745BE798C45}"/>
              </a:ext>
            </a:extLst>
          </p:cNvPr>
          <p:cNvSpPr txBox="1"/>
          <p:nvPr/>
        </p:nvSpPr>
        <p:spPr>
          <a:xfrm>
            <a:off x="4783972" y="159158"/>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477328"/>
          </a:xfrm>
          <a:prstGeom prst="rect">
            <a:avLst/>
          </a:prstGeom>
          <a:noFill/>
        </p:spPr>
        <p:txBody>
          <a:bodyPr wrap="square" rtlCol="0">
            <a:spAutoFit/>
          </a:bodyPr>
          <a:lstStyle/>
          <a:p>
            <a:pPr algn="just"/>
            <a:r>
              <a:rPr lang="en-US" sz="3000" b="1" dirty="0">
                <a:solidFill>
                  <a:srgbClr val="0000CC"/>
                </a:solidFill>
                <a:latin typeface="Times New Roman" panose="02020603050405020304" pitchFamily="18" charset="0"/>
                <a:cs typeface="Times New Roman" panose="02020603050405020304" pitchFamily="18" charset="0"/>
              </a:rPr>
              <a:t>- Theo </a:t>
            </a:r>
            <a:r>
              <a:rPr lang="vi-VN" sz="3000" b="1" dirty="0">
                <a:solidFill>
                  <a:srgbClr val="0000CC"/>
                </a:solidFill>
                <a:latin typeface="Times New Roman" panose="02020603050405020304" pitchFamily="18" charset="0"/>
                <a:cs typeface="Times New Roman" panose="02020603050405020304" pitchFamily="18" charset="0"/>
              </a:rPr>
              <a:t>Democritus</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N</a:t>
            </a:r>
            <a:r>
              <a:rPr lang="vi-VN" sz="3000" b="1" dirty="0">
                <a:solidFill>
                  <a:srgbClr val="FF0000"/>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000" b="1" dirty="0" err="1">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400755" y="2863792"/>
            <a:ext cx="8342489" cy="1477328"/>
          </a:xfrm>
          <a:prstGeom prst="rect">
            <a:avLst/>
          </a:prstGeom>
          <a:noFill/>
        </p:spPr>
        <p:txBody>
          <a:bodyPr wrap="square" rtlCol="0">
            <a:spAutoFit/>
          </a:bodyPr>
          <a:lstStyle/>
          <a:p>
            <a:pPr algn="just"/>
            <a:r>
              <a:rPr lang="en-US" sz="3000" b="1" dirty="0">
                <a:solidFill>
                  <a:srgbClr val="0000CC"/>
                </a:solidFill>
                <a:latin typeface="Times New Roman" panose="02020603050405020304" pitchFamily="18" charset="0"/>
                <a:cs typeface="Times New Roman" panose="02020603050405020304" pitchFamily="18" charset="0"/>
              </a:rPr>
              <a:t>- Theo </a:t>
            </a:r>
            <a:r>
              <a:rPr lang="vi-VN" sz="3000" b="1" dirty="0">
                <a:solidFill>
                  <a:srgbClr val="0000CC"/>
                </a:solidFill>
                <a:latin typeface="Times New Roman" panose="02020603050405020304" pitchFamily="18" charset="0"/>
                <a:cs typeface="Times New Roman" panose="02020603050405020304" pitchFamily="18" charset="0"/>
              </a:rPr>
              <a:t>Dalton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a:solidFill>
                  <a:srgbClr val="263E68"/>
                </a:solidFill>
                <a:latin typeface="Times New Roman" panose="02020603050405020304" pitchFamily="18" charset="0"/>
                <a:cs typeface="Times New Roman" panose="02020603050405020304" pitchFamily="18" charset="0"/>
              </a:rPr>
              <a:t>C</a:t>
            </a:r>
            <a:r>
              <a:rPr lang="vi-VN" sz="3000" b="1"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a:t>
            </a:r>
            <a:r>
              <a:rPr lang="vi-VN" sz="3000" b="1">
                <a:solidFill>
                  <a:srgbClr val="263E68"/>
                </a:solidFill>
                <a:latin typeface="Times New Roman" panose="02020603050405020304" pitchFamily="18" charset="0"/>
                <a:cs typeface="Times New Roman" panose="02020603050405020304" pitchFamily="18" charset="0"/>
              </a:rPr>
              <a:t>hoá học.</a:t>
            </a:r>
            <a:endParaRPr lang="en-US" sz="3000" b="1"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5995502" y="3986636"/>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674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19489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563313" y="2391345"/>
            <a:ext cx="5020126" cy="1724966"/>
          </a:xfrm>
          <a:prstGeom prst="rect">
            <a:avLst/>
          </a:prstGeom>
        </p:spPr>
        <p:txBody>
          <a:bodyPr spcFirstLastPara="1" wrap="square" lIns="91425" tIns="91425" rIns="91425" bIns="91425" anchor="t" anchorCtr="0">
            <a:noAutofit/>
          </a:bodyPr>
          <a:lstStyle/>
          <a:p>
            <a:pPr lvl="0">
              <a:lnSpc>
                <a:spcPct val="150000"/>
              </a:lnSpc>
            </a:pPr>
            <a:r>
              <a:rPr lang="en-US" sz="3600" b="1"/>
              <a:t>II. </a:t>
            </a:r>
            <a:r>
              <a:rPr lang="vi-VN" sz="3600" b="1"/>
              <a:t>Mô </a:t>
            </a:r>
            <a:r>
              <a:rPr lang="vi-VN" sz="3600" b="1" dirty="0"/>
              <a:t>hình nguyên tử của Rơ-dơ-pho</a:t>
            </a:r>
            <a:r>
              <a:rPr lang="en-US" sz="3600" b="1" dirty="0"/>
              <a:t> - Bo</a:t>
            </a:r>
            <a:r>
              <a:rPr lang="vi-VN" sz="3600" b="1" dirty="0"/>
              <a:t> </a:t>
            </a:r>
            <a:endParaRPr lang="en-US" sz="3600"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974313" y="392183"/>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64"/>
                                        </p:tgtEl>
                                        <p:attrNameLst>
                                          <p:attrName>style.visibility</p:attrName>
                                        </p:attrNameLst>
                                      </p:cBhvr>
                                      <p:to>
                                        <p:strVal val="visible"/>
                                      </p:to>
                                    </p:set>
                                    <p:animEffect transition="in" filter="fade">
                                      <p:cBhvr>
                                        <p:cTn id="12" dur="1000"/>
                                        <p:tgtEl>
                                          <p:spTgt spid="1164"/>
                                        </p:tgtEl>
                                      </p:cBhvr>
                                    </p:animEffect>
                                    <p:anim calcmode="lin" valueType="num">
                                      <p:cBhvr>
                                        <p:cTn id="13" dur="1000" fill="hold"/>
                                        <p:tgtEl>
                                          <p:spTgt spid="1164"/>
                                        </p:tgtEl>
                                        <p:attrNameLst>
                                          <p:attrName>ppt_x</p:attrName>
                                        </p:attrNameLst>
                                      </p:cBhvr>
                                      <p:tavLst>
                                        <p:tav tm="0">
                                          <p:val>
                                            <p:strVal val="#ppt_x"/>
                                          </p:val>
                                        </p:tav>
                                        <p:tav tm="100000">
                                          <p:val>
                                            <p:strVal val="#ppt_x"/>
                                          </p:val>
                                        </p:tav>
                                      </p:tavLst>
                                    </p:anim>
                                    <p:anim calcmode="lin" valueType="num">
                                      <p:cBhvr>
                                        <p:cTn id="14" dur="1000" fill="hold"/>
                                        <p:tgtEl>
                                          <p:spTgt spid="116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1126"/>
                                        </p:tgtEl>
                                        <p:attrNameLst>
                                          <p:attrName>style.visibility</p:attrName>
                                        </p:attrNameLst>
                                      </p:cBhvr>
                                      <p:to>
                                        <p:strVal val="visible"/>
                                      </p:to>
                                    </p:set>
                                    <p:anim calcmode="lin" valueType="num">
                                      <p:cBhvr additive="base">
                                        <p:cTn id="18" dur="2000" fill="hold"/>
                                        <p:tgtEl>
                                          <p:spTgt spid="1126"/>
                                        </p:tgtEl>
                                        <p:attrNameLst>
                                          <p:attrName>ppt_x</p:attrName>
                                        </p:attrNameLst>
                                      </p:cBhvr>
                                      <p:tavLst>
                                        <p:tav tm="0">
                                          <p:val>
                                            <p:strVal val="1+#ppt_w/2"/>
                                          </p:val>
                                        </p:tav>
                                        <p:tav tm="100000">
                                          <p:val>
                                            <p:strVal val="#ppt_x"/>
                                          </p:val>
                                        </p:tav>
                                      </p:tavLst>
                                    </p:anim>
                                    <p:anim calcmode="lin" valueType="num">
                                      <p:cBhvr additive="base">
                                        <p:cTn id="19" dur="2000" fill="hold"/>
                                        <p:tgtEl>
                                          <p:spTgt spid="112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157"/>
                                        </p:tgtEl>
                                        <p:attrNameLst>
                                          <p:attrName>style.visibility</p:attrName>
                                        </p:attrNameLst>
                                      </p:cBhvr>
                                      <p:to>
                                        <p:strVal val="visible"/>
                                      </p:to>
                                    </p:set>
                                    <p:anim calcmode="lin" valueType="num">
                                      <p:cBhvr additive="base">
                                        <p:cTn id="22" dur="2000" fill="hold"/>
                                        <p:tgtEl>
                                          <p:spTgt spid="1157"/>
                                        </p:tgtEl>
                                        <p:attrNameLst>
                                          <p:attrName>ppt_x</p:attrName>
                                        </p:attrNameLst>
                                      </p:cBhvr>
                                      <p:tavLst>
                                        <p:tav tm="0">
                                          <p:val>
                                            <p:strVal val="1+#ppt_w/2"/>
                                          </p:val>
                                        </p:tav>
                                        <p:tav tm="100000">
                                          <p:val>
                                            <p:strVal val="#ppt_x"/>
                                          </p:val>
                                        </p:tav>
                                      </p:tavLst>
                                    </p:anim>
                                    <p:anim calcmode="lin" valueType="num">
                                      <p:cBhvr additive="base">
                                        <p:cTn id="23" dur="2000" fill="hold"/>
                                        <p:tgtEl>
                                          <p:spTgt spid="115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168"/>
                                        </p:tgtEl>
                                        <p:attrNameLst>
                                          <p:attrName>style.visibility</p:attrName>
                                        </p:attrNameLst>
                                      </p:cBhvr>
                                      <p:to>
                                        <p:strVal val="visible"/>
                                      </p:to>
                                    </p:set>
                                    <p:anim calcmode="lin" valueType="num">
                                      <p:cBhvr additive="base">
                                        <p:cTn id="26" dur="2000" fill="hold"/>
                                        <p:tgtEl>
                                          <p:spTgt spid="1168"/>
                                        </p:tgtEl>
                                        <p:attrNameLst>
                                          <p:attrName>ppt_x</p:attrName>
                                        </p:attrNameLst>
                                      </p:cBhvr>
                                      <p:tavLst>
                                        <p:tav tm="0">
                                          <p:val>
                                            <p:strVal val="1+#ppt_w/2"/>
                                          </p:val>
                                        </p:tav>
                                        <p:tav tm="100000">
                                          <p:val>
                                            <p:strVal val="#ppt_x"/>
                                          </p:val>
                                        </p:tav>
                                      </p:tavLst>
                                    </p:anim>
                                    <p:anim calcmode="lin" valueType="num">
                                      <p:cBhvr additive="base">
                                        <p:cTn id="27" dur="2000" fill="hold"/>
                                        <p:tgtEl>
                                          <p:spTgt spid="116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140"/>
                                        </p:tgtEl>
                                        <p:attrNameLst>
                                          <p:attrName>style.visibility</p:attrName>
                                        </p:attrNameLst>
                                      </p:cBhvr>
                                      <p:to>
                                        <p:strVal val="visible"/>
                                      </p:to>
                                    </p:set>
                                    <p:anim calcmode="lin" valueType="num">
                                      <p:cBhvr additive="base">
                                        <p:cTn id="30" dur="2000" fill="hold"/>
                                        <p:tgtEl>
                                          <p:spTgt spid="1140"/>
                                        </p:tgtEl>
                                        <p:attrNameLst>
                                          <p:attrName>ppt_x</p:attrName>
                                        </p:attrNameLst>
                                      </p:cBhvr>
                                      <p:tavLst>
                                        <p:tav tm="0">
                                          <p:val>
                                            <p:strVal val="1+#ppt_w/2"/>
                                          </p:val>
                                        </p:tav>
                                        <p:tav tm="100000">
                                          <p:val>
                                            <p:strVal val="#ppt_x"/>
                                          </p:val>
                                        </p:tav>
                                      </p:tavLst>
                                    </p:anim>
                                    <p:anim calcmode="lin" valueType="num">
                                      <p:cBhvr additive="base">
                                        <p:cTn id="31"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928</TotalTime>
  <Words>4134</Words>
  <Application>Microsoft Office PowerPoint</Application>
  <PresentationFormat>On-screen Show (16:9)</PresentationFormat>
  <Paragraphs>404</Paragraphs>
  <Slides>78</Slides>
  <Notes>49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Questrial</vt:lpstr>
      <vt:lpstr>Comfortaa SemiBold</vt:lpstr>
      <vt:lpstr>Mali SemiBold</vt:lpstr>
      <vt:lpstr>Mali Medium</vt:lpstr>
      <vt:lpstr>Open Sans</vt:lpstr>
      <vt:lpstr>Comfortaa Light</vt:lpstr>
      <vt:lpstr>Mali</vt:lpstr>
      <vt:lpstr>Comfortaa</vt:lpstr>
      <vt:lpstr>Arial</vt:lpstr>
      <vt:lpstr>Single Day</vt:lpstr>
      <vt:lpstr>Comfortaa Medium</vt:lpstr>
      <vt:lpstr>Times New Roman</vt:lpstr>
      <vt:lpstr>Basic Chemistry for Pre-K by Slidesgo</vt:lpstr>
      <vt:lpstr>NGUYÊN TỬ.  SƠ  LƯỢC VỀ BẢNG TUẦN HOÀN CÁC NGUYÊN TỐ HOÁ HỌC </vt:lpstr>
      <vt:lpstr>PowerPoint Presentation</vt:lpstr>
      <vt:lpstr>PowerPoint Presentation</vt:lpstr>
      <vt:lpstr>NGUYÊN TỬ</vt:lpstr>
      <vt:lpstr>II</vt:lpstr>
      <vt:lpstr>I. Quan niệm ban đầu về nguyên tử</vt:lpstr>
      <vt:lpstr>PowerPoint Presentation</vt:lpstr>
      <vt:lpstr>PowerPoint Presentation</vt:lpstr>
      <vt:lpstr>II. 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Cấu tạo nguyên tử</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TRẮC NGHIỆM</vt:lpstr>
      <vt:lpstr>Hoàn thành thông tin trong bảng sau</vt:lpstr>
      <vt:lpstr>PowerPoint Presentation</vt:lpstr>
      <vt:lpstr>PowerPoint Presentation</vt:lpstr>
      <vt:lpstr>PowerPoint Presentation</vt:lpstr>
      <vt:lpstr>PowerPoint Presentation</vt:lpstr>
      <vt:lpstr>PowerPoint Presentation</vt:lpstr>
      <vt:lpstr>Bài 5: Em hãy giải thích vì sao, có thể coi khối lượng của nguyên tử là khối lượng của hạt nhân. Lấy ví dụ về một nguyên tử để minh hoạ</vt:lpstr>
      <vt:lpstr>Câu 6: Nguyên tử Chlorine (Cl) có tổng số hạt p, n, e là 52 trong đó số hạt mang điện nhiều hơn số hạt không mang điện là 16. Tìm số hạt p, n, e của nguyên tử Chlorine nói trên.</vt:lpstr>
      <vt:lpstr>Câu 7: Nguyên tử Oxygen (O) có tổng số hạt là 24 và số hạt mang điện gấp đôi số hạt không mang điện. Tính số proton trong nguyên tử O?</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Nguyễn Thành Kiên</cp:lastModifiedBy>
  <cp:revision>83</cp:revision>
  <dcterms:modified xsi:type="dcterms:W3CDTF">2022-09-22T16:50:56Z</dcterms:modified>
</cp:coreProperties>
</file>