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6" r:id="rId2"/>
    <p:sldId id="275" r:id="rId3"/>
    <p:sldId id="283" r:id="rId4"/>
    <p:sldId id="257" r:id="rId5"/>
    <p:sldId id="256" r:id="rId6"/>
    <p:sldId id="261" r:id="rId7"/>
    <p:sldId id="262" r:id="rId8"/>
    <p:sldId id="263" r:id="rId9"/>
    <p:sldId id="258" r:id="rId10"/>
    <p:sldId id="264" r:id="rId11"/>
    <p:sldId id="266" r:id="rId12"/>
    <p:sldId id="267" r:id="rId13"/>
    <p:sldId id="268" r:id="rId14"/>
    <p:sldId id="269" r:id="rId15"/>
    <p:sldId id="270" r:id="rId16"/>
    <p:sldId id="265" r:id="rId17"/>
    <p:sldId id="273" r:id="rId18"/>
    <p:sldId id="260" r:id="rId19"/>
    <p:sldId id="271" r:id="rId20"/>
    <p:sldId id="272" r:id="rId21"/>
    <p:sldId id="278" r:id="rId22"/>
    <p:sldId id="279" r:id="rId23"/>
    <p:sldId id="282" r:id="rId24"/>
    <p:sldId id="281" r:id="rId25"/>
    <p:sldId id="280"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83F7B99-2C65-4700-BACB-BE0A3A30886D}"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B13536F-BAD1-4D6A-BBDD-1A137A9E3F5F}"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3F7B99-2C65-4700-BACB-BE0A3A30886D}"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F7B99-2C65-4700-BACB-BE0A3A30886D}"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3F7B99-2C65-4700-BACB-BE0A3A30886D}"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83F7B99-2C65-4700-BACB-BE0A3A30886D}" type="datetimeFigureOut">
              <a:rPr lang="en-US" smtClean="0"/>
              <a:pPr/>
              <a:t>11/14/2022</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3F7B99-2C65-4700-BACB-BE0A3A30886D}"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3F7B99-2C65-4700-BACB-BE0A3A30886D}" type="datetimeFigureOut">
              <a:rPr lang="en-US" smtClean="0"/>
              <a:pPr/>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3F7B99-2C65-4700-BACB-BE0A3A30886D}" type="datetimeFigureOut">
              <a:rPr lang="en-US" smtClean="0"/>
              <a:pPr/>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83F7B99-2C65-4700-BACB-BE0A3A30886D}" type="datetimeFigureOut">
              <a:rPr lang="en-US" smtClean="0"/>
              <a:pPr/>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3F7B99-2C65-4700-BACB-BE0A3A30886D}"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3536F-BAD1-4D6A-BBDD-1A137A9E3F5F}"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F83F7B99-2C65-4700-BACB-BE0A3A30886D}" type="datetimeFigureOut">
              <a:rPr lang="en-US" smtClean="0"/>
              <a:pPr/>
              <a:t>11/14/2022</a:t>
            </a:fld>
            <a:endParaRPr lang="en-US"/>
          </a:p>
        </p:txBody>
      </p:sp>
      <p:sp>
        <p:nvSpPr>
          <p:cNvPr id="7" name="Slide Number Placeholder 6"/>
          <p:cNvSpPr>
            <a:spLocks noGrp="1"/>
          </p:cNvSpPr>
          <p:nvPr>
            <p:ph type="sldNum" sz="quarter" idx="12"/>
          </p:nvPr>
        </p:nvSpPr>
        <p:spPr/>
        <p:txBody>
          <a:bodyPr/>
          <a:lstStyle/>
          <a:p>
            <a:fld id="{4B13536F-BAD1-4D6A-BBDD-1A137A9E3F5F}"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83F7B99-2C65-4700-BACB-BE0A3A30886D}" type="datetimeFigureOut">
              <a:rPr lang="en-US" smtClean="0"/>
              <a:pPr/>
              <a:t>11/14/2022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13536F-BAD1-4D6A-BBDD-1A137A9E3F5F}"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85800" y="1371600"/>
            <a:ext cx="807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a:latin typeface=".VnArial Narrow" pitchFamily="34" charset="0"/>
            </a:endParaRPr>
          </a:p>
        </p:txBody>
      </p:sp>
      <p:sp>
        <p:nvSpPr>
          <p:cNvPr id="3075" name="WordArt 3"/>
          <p:cNvSpPr>
            <a:spLocks noChangeArrowheads="1" noChangeShapeType="1" noTextEdit="1"/>
          </p:cNvSpPr>
          <p:nvPr/>
        </p:nvSpPr>
        <p:spPr bwMode="auto">
          <a:xfrm>
            <a:off x="762000" y="1740933"/>
            <a:ext cx="7848600" cy="4850368"/>
          </a:xfrm>
          <a:prstGeom prst="rect">
            <a:avLst/>
          </a:prstGeom>
        </p:spPr>
        <p:txBody>
          <a:bodyPr spcFirstLastPara="1" wrap="none" fromWordArt="1">
            <a:prstTxWarp prst="textArchUp">
              <a:avLst>
                <a:gd name="adj" fmla="val 10800004"/>
              </a:avLst>
            </a:prstTxWarp>
          </a:bodyPr>
          <a:lstStyle/>
          <a:p>
            <a:pPr algn="ctr"/>
            <a:endParaRPr lang="en-US" sz="6600" b="1" kern="10" dirty="0">
              <a:ln w="9525">
                <a:solidFill>
                  <a:srgbClr val="FF0000"/>
                </a:solidFill>
                <a:round/>
                <a:headEnd/>
                <a:tailEnd/>
              </a:ln>
              <a:solidFill>
                <a:srgbClr val="FF0000"/>
              </a:solidFill>
              <a:latin typeface="Times New Roman"/>
              <a:cs typeface="Times New Roman"/>
            </a:endParaRPr>
          </a:p>
        </p:txBody>
      </p:sp>
      <p:pic>
        <p:nvPicPr>
          <p:cNvPr id="6861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52500" y="4076700"/>
            <a:ext cx="373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67600" y="3124200"/>
            <a:ext cx="167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324600"/>
            <a:ext cx="609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0" y="22860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3200" b="1" dirty="0">
              <a:latin typeface="Times New Roman" pitchFamily="18" charset="0"/>
              <a:cs typeface="Times New Roman" pitchFamily="18" charset="0"/>
            </a:endParaRPr>
          </a:p>
        </p:txBody>
      </p:sp>
      <p:sp>
        <p:nvSpPr>
          <p:cNvPr id="2" name="Title 1"/>
          <p:cNvSpPr>
            <a:spLocks/>
          </p:cNvSpPr>
          <p:nvPr/>
        </p:nvSpPr>
        <p:spPr bwMode="auto">
          <a:xfrm>
            <a:off x="457200" y="1471992"/>
            <a:ext cx="8153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5000" b="1" dirty="0" err="1">
                <a:solidFill>
                  <a:srgbClr val="0000FF"/>
                </a:solidFill>
                <a:latin typeface="Times New Roman" pitchFamily="18" charset="0"/>
                <a:cs typeface="Times New Roman" pitchFamily="18" charset="0"/>
              </a:rPr>
              <a:t>Bài</a:t>
            </a:r>
            <a:r>
              <a:rPr lang="en-US" sz="5000" b="1" dirty="0">
                <a:solidFill>
                  <a:srgbClr val="0000FF"/>
                </a:solidFill>
                <a:latin typeface="Times New Roman" pitchFamily="18" charset="0"/>
                <a:cs typeface="Times New Roman" pitchFamily="18" charset="0"/>
              </a:rPr>
              <a:t> 17. </a:t>
            </a:r>
          </a:p>
          <a:p>
            <a:pPr algn="ctr"/>
            <a:r>
              <a:rPr lang="en-US" sz="5000" b="1" dirty="0" err="1">
                <a:solidFill>
                  <a:srgbClr val="0000FF"/>
                </a:solidFill>
                <a:latin typeface="Times New Roman" pitchFamily="18" charset="0"/>
                <a:cs typeface="Times New Roman" pitchFamily="18" charset="0"/>
              </a:rPr>
              <a:t>Tách</a:t>
            </a:r>
            <a:r>
              <a:rPr lang="en-US" sz="5000" b="1" dirty="0">
                <a:solidFill>
                  <a:srgbClr val="0000FF"/>
                </a:solidFill>
                <a:latin typeface="Times New Roman" pitchFamily="18" charset="0"/>
                <a:cs typeface="Times New Roman" pitchFamily="18" charset="0"/>
              </a:rPr>
              <a:t> </a:t>
            </a:r>
            <a:r>
              <a:rPr lang="en-US" sz="5000" b="1" dirty="0" err="1">
                <a:solidFill>
                  <a:srgbClr val="0000FF"/>
                </a:solidFill>
                <a:latin typeface="Times New Roman" pitchFamily="18" charset="0"/>
                <a:cs typeface="Times New Roman" pitchFamily="18" charset="0"/>
              </a:rPr>
              <a:t>chất</a:t>
            </a:r>
            <a:r>
              <a:rPr lang="en-US" sz="5000" b="1" dirty="0">
                <a:solidFill>
                  <a:srgbClr val="0000FF"/>
                </a:solidFill>
                <a:latin typeface="Times New Roman" pitchFamily="18" charset="0"/>
                <a:cs typeface="Times New Roman" pitchFamily="18" charset="0"/>
              </a:rPr>
              <a:t> </a:t>
            </a:r>
            <a:r>
              <a:rPr lang="en-US" sz="5000" b="1" dirty="0" err="1">
                <a:solidFill>
                  <a:srgbClr val="0000FF"/>
                </a:solidFill>
                <a:latin typeface="Times New Roman" pitchFamily="18" charset="0"/>
                <a:cs typeface="Times New Roman" pitchFamily="18" charset="0"/>
              </a:rPr>
              <a:t>ra</a:t>
            </a:r>
            <a:r>
              <a:rPr lang="en-US" sz="5000" b="1" dirty="0">
                <a:solidFill>
                  <a:srgbClr val="0000FF"/>
                </a:solidFill>
                <a:latin typeface="Times New Roman" pitchFamily="18" charset="0"/>
                <a:cs typeface="Times New Roman" pitchFamily="18" charset="0"/>
              </a:rPr>
              <a:t> </a:t>
            </a:r>
            <a:r>
              <a:rPr lang="en-US" sz="5000" b="1" dirty="0" err="1">
                <a:solidFill>
                  <a:srgbClr val="0000FF"/>
                </a:solidFill>
                <a:latin typeface="Times New Roman" pitchFamily="18" charset="0"/>
                <a:cs typeface="Times New Roman" pitchFamily="18" charset="0"/>
              </a:rPr>
              <a:t>khỏi</a:t>
            </a:r>
            <a:r>
              <a:rPr lang="en-US" sz="5000" b="1" dirty="0">
                <a:solidFill>
                  <a:srgbClr val="0000FF"/>
                </a:solidFill>
                <a:latin typeface="Times New Roman" pitchFamily="18" charset="0"/>
                <a:cs typeface="Times New Roman" pitchFamily="18" charset="0"/>
              </a:rPr>
              <a:t> </a:t>
            </a:r>
            <a:r>
              <a:rPr lang="en-US" sz="5000" b="1" dirty="0" err="1">
                <a:solidFill>
                  <a:srgbClr val="0000FF"/>
                </a:solidFill>
                <a:latin typeface="Times New Roman" pitchFamily="18" charset="0"/>
                <a:cs typeface="Times New Roman" pitchFamily="18" charset="0"/>
              </a:rPr>
              <a:t>hỗn</a:t>
            </a:r>
            <a:r>
              <a:rPr lang="en-US" sz="5000" b="1" dirty="0">
                <a:solidFill>
                  <a:srgbClr val="0000FF"/>
                </a:solidFill>
                <a:latin typeface="Times New Roman" pitchFamily="18" charset="0"/>
                <a:cs typeface="Times New Roman" pitchFamily="18" charset="0"/>
              </a:rPr>
              <a:t> </a:t>
            </a:r>
            <a:r>
              <a:rPr lang="en-US" sz="5000" b="1" dirty="0" err="1">
                <a:solidFill>
                  <a:srgbClr val="0000FF"/>
                </a:solidFill>
                <a:latin typeface="Times New Roman" pitchFamily="18" charset="0"/>
                <a:cs typeface="Times New Roman" pitchFamily="18" charset="0"/>
              </a:rPr>
              <a:t>hợp</a:t>
            </a:r>
            <a:endParaRPr lang="en-US" sz="5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5295707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nodePh="1">
                                  <p:stCondLst>
                                    <p:cond delay="0"/>
                                  </p:stCondLst>
                                  <p:endCondLst>
                                    <p:cond evt="begin" delay="0">
                                      <p:tn val="5"/>
                                    </p:cond>
                                  </p:endCondLst>
                                  <p:childTnLst>
                                    <p:set>
                                      <p:cBhvr>
                                        <p:cTn id="6" dur="1" fill="hold">
                                          <p:stCondLst>
                                            <p:cond delay="0"/>
                                          </p:stCondLst>
                                        </p:cTn>
                                        <p:tgtEl>
                                          <p:spTgt spid="3075"/>
                                        </p:tgtEl>
                                        <p:attrNameLst>
                                          <p:attrName>style.visibility</p:attrName>
                                        </p:attrNameLst>
                                      </p:cBhvr>
                                      <p:to>
                                        <p:strVal val="visible"/>
                                      </p:to>
                                    </p:set>
                                    <p:animEffect transition="in" filter="wedge">
                                      <p:cBhvr>
                                        <p:cTn id="7" dur="500"/>
                                        <p:tgtEl>
                                          <p:spTgt spid="3075"/>
                                        </p:tgtEl>
                                      </p:cBhvr>
                                    </p:animEffect>
                                  </p:childTnLst>
                                </p:cTn>
                              </p:par>
                              <p:par>
                                <p:cTn id="8" presetID="20" presetClass="entr" presetSubtype="0" fill="hold" grpId="0" nodeType="withEffect" nodePh="1">
                                  <p:stCondLst>
                                    <p:cond delay="0"/>
                                  </p:stCondLst>
                                  <p:endCondLst>
                                    <p:cond evt="begin" delay="0">
                                      <p:tn val="8"/>
                                    </p:cond>
                                  </p:endCondLst>
                                  <p:childTnLst>
                                    <p:set>
                                      <p:cBhvr>
                                        <p:cTn id="9" dur="1" fill="hold">
                                          <p:stCondLst>
                                            <p:cond delay="0"/>
                                          </p:stCondLst>
                                        </p:cTn>
                                        <p:tgtEl>
                                          <p:spTgt spid="3079"/>
                                        </p:tgtEl>
                                        <p:attrNameLst>
                                          <p:attrName>style.visibility</p:attrName>
                                        </p:attrNameLst>
                                      </p:cBhvr>
                                      <p:to>
                                        <p:strVal val="visible"/>
                                      </p:to>
                                    </p:set>
                                    <p:animEffect transition="in" filter="wedge">
                                      <p:cBhvr>
                                        <p:cTn id="10" dur="1000"/>
                                        <p:tgtEl>
                                          <p:spTgt spid="3079"/>
                                        </p:tgtEl>
                                      </p:cBhvr>
                                    </p:animEffect>
                                  </p:childTnLst>
                                </p:cTn>
                              </p:par>
                              <p:par>
                                <p:cTn id="11" presetID="16" presetClass="entr" presetSubtype="37" repeatCount="indefinite"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28600" y="2456795"/>
            <a:ext cx="8534400" cy="440120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539750" algn="l"/>
              </a:tabLst>
            </a:pPr>
            <a:r>
              <a:rPr lang="en-US" sz="2000" dirty="0" err="1">
                <a:solidFill>
                  <a:srgbClr val="FF0000"/>
                </a:solidFill>
                <a:latin typeface="Times New Roman" pitchFamily="18" charset="0"/>
                <a:ea typeface="Arial" pitchFamily="34" charset="0"/>
                <a:cs typeface="Times New Roman" pitchFamily="18" charset="0"/>
              </a:rPr>
              <a:t>Nhóm</a:t>
            </a:r>
            <a:r>
              <a:rPr lang="en-US" sz="2000" dirty="0">
                <a:solidFill>
                  <a:srgbClr val="FF0000"/>
                </a:solidFill>
                <a:latin typeface="Times New Roman" pitchFamily="18" charset="0"/>
                <a:ea typeface="Arial" pitchFamily="34" charset="0"/>
                <a:cs typeface="Times New Roman" pitchFamily="18" charset="0"/>
              </a:rPr>
              <a:t> 1:  </a:t>
            </a:r>
            <a:r>
              <a:rPr lang="en-US" sz="2000" dirty="0" err="1">
                <a:solidFill>
                  <a:srgbClr val="FF0000"/>
                </a:solidFill>
                <a:latin typeface="Times New Roman" pitchFamily="18" charset="0"/>
                <a:ea typeface="Arial" pitchFamily="34" charset="0"/>
                <a:cs typeface="Times New Roman" pitchFamily="18" charset="0"/>
              </a:rPr>
              <a:t>Hoàn</a:t>
            </a:r>
            <a:r>
              <a:rPr lang="en-US" sz="2000" dirty="0">
                <a:solidFill>
                  <a:srgbClr val="FF0000"/>
                </a:solidFill>
                <a:latin typeface="Times New Roman" pitchFamily="18" charset="0"/>
                <a:ea typeface="Arial" pitchFamily="34" charset="0"/>
                <a:cs typeface="Times New Roman" pitchFamily="18" charset="0"/>
              </a:rPr>
              <a:t> </a:t>
            </a:r>
            <a:r>
              <a:rPr lang="en-US" sz="2000" dirty="0" err="1">
                <a:solidFill>
                  <a:srgbClr val="FF0000"/>
                </a:solidFill>
                <a:latin typeface="Times New Roman" pitchFamily="18" charset="0"/>
                <a:ea typeface="Arial" pitchFamily="34" charset="0"/>
                <a:cs typeface="Times New Roman" pitchFamily="18" charset="0"/>
              </a:rPr>
              <a:t>thành</a:t>
            </a:r>
            <a:r>
              <a:rPr lang="en-US" sz="2000" dirty="0">
                <a:solidFill>
                  <a:srgbClr val="FF0000"/>
                </a:solidFill>
                <a:latin typeface="Times New Roman" pitchFamily="18" charset="0"/>
                <a:ea typeface="Arial" pitchFamily="34" charset="0"/>
                <a:cs typeface="Times New Roman" pitchFamily="18" charset="0"/>
              </a:rPr>
              <a:t> PHT </a:t>
            </a:r>
            <a:r>
              <a:rPr lang="en-US" sz="2000" dirty="0" err="1">
                <a:solidFill>
                  <a:srgbClr val="FF0000"/>
                </a:solidFill>
                <a:latin typeface="Times New Roman" pitchFamily="18" charset="0"/>
                <a:ea typeface="Arial" pitchFamily="34" charset="0"/>
                <a:cs typeface="Times New Roman" pitchFamily="18" charset="0"/>
              </a:rPr>
              <a:t>sau</a:t>
            </a:r>
            <a:r>
              <a:rPr lang="en-US" sz="2000" dirty="0">
                <a:solidFill>
                  <a:srgbClr val="FF0000"/>
                </a:solidFill>
                <a:latin typeface="Times New Roman" pitchFamily="18" charset="0"/>
                <a:ea typeface="Arial" pitchFamily="34" charset="0"/>
                <a:cs typeface="Times New Roman" pitchFamily="18" charset="0"/>
              </a:rPr>
              <a:t>:</a:t>
            </a:r>
          </a:p>
          <a:p>
            <a:pPr lvl="0" algn="just" eaLnBrk="0" fontAlgn="base" hangingPunct="0">
              <a:spcBef>
                <a:spcPct val="0"/>
              </a:spcBef>
              <a:spcAft>
                <a:spcPct val="0"/>
              </a:spcAft>
              <a:tabLst>
                <a:tab pos="539750" algn="l"/>
              </a:tabLst>
            </a:pPr>
            <a:r>
              <a:rPr lang="vi-VN" sz="2000" dirty="0">
                <a:solidFill>
                  <a:srgbClr val="FF0000"/>
                </a:solidFill>
                <a:latin typeface="Times New Roman" pitchFamily="18" charset="0"/>
                <a:cs typeface="Times New Roman" pitchFamily="18" charset="0"/>
              </a:rPr>
              <a:t>1. Tại sao hạt bụi bị tách ra khỏi không khí, hạt phù sa bị tách khỏi nước sông?</a:t>
            </a:r>
            <a:endParaRPr lang="en-US" sz="2000" dirty="0">
              <a:solidFill>
                <a:srgbClr val="FF0000"/>
              </a:solidFill>
              <a:latin typeface="Times New Roman" pitchFamily="18" charset="0"/>
              <a:ea typeface="Arial" pitchFamily="34" charset="0"/>
              <a:cs typeface="Times New Roman" pitchFamily="18" charset="0"/>
            </a:endParaRPr>
          </a:p>
          <a:p>
            <a:pPr lvl="0" algn="just" eaLnBrk="0" fontAlgn="base" hangingPunct="0">
              <a:spcBef>
                <a:spcPct val="0"/>
              </a:spcBef>
              <a:spcAft>
                <a:spcPct val="0"/>
              </a:spcAft>
              <a:tabLst>
                <a:tab pos="539750" algn="l"/>
              </a:tabLst>
            </a:pPr>
            <a:r>
              <a:rPr lang="en-US" sz="2000" dirty="0">
                <a:solidFill>
                  <a:srgbClr val="FF0000"/>
                </a:solidFill>
                <a:latin typeface="Times New Roman" pitchFamily="18" charset="0"/>
                <a:ea typeface="Arial" pitchFamily="34" charset="0"/>
                <a:cs typeface="Times New Roman" pitchFamily="18" charset="0"/>
              </a:rPr>
              <a:t>2. </a:t>
            </a:r>
            <a:r>
              <a:rPr lang="en-US" sz="2000" dirty="0" err="1">
                <a:solidFill>
                  <a:srgbClr val="FF0000"/>
                </a:solidFill>
                <a:latin typeface="Times New Roman" pitchFamily="18" charset="0"/>
                <a:ea typeface="Arial" pitchFamily="34" charset="0"/>
                <a:cs typeface="Times New Roman" pitchFamily="18" charset="0"/>
              </a:rPr>
              <a:t>Làm</a:t>
            </a:r>
            <a:r>
              <a:rPr lang="en-US" sz="2000" dirty="0">
                <a:solidFill>
                  <a:srgbClr val="FF0000"/>
                </a:solidFill>
                <a:latin typeface="Times New Roman" pitchFamily="18" charset="0"/>
                <a:ea typeface="Arial" pitchFamily="34" charset="0"/>
                <a:cs typeface="Times New Roman" pitchFamily="18" charset="0"/>
              </a:rPr>
              <a:t> TN </a:t>
            </a:r>
            <a:r>
              <a:rPr lang="en-US" sz="2000" dirty="0" err="1">
                <a:solidFill>
                  <a:srgbClr val="FF0000"/>
                </a:solidFill>
                <a:latin typeface="Times New Roman" pitchFamily="18" charset="0"/>
                <a:ea typeface="Arial" pitchFamily="34" charset="0"/>
                <a:cs typeface="Times New Roman" pitchFamily="18" charset="0"/>
              </a:rPr>
              <a:t>lọc</a:t>
            </a:r>
            <a:r>
              <a:rPr lang="en-US" sz="2000" dirty="0">
                <a:solidFill>
                  <a:srgbClr val="FF0000"/>
                </a:solidFill>
                <a:latin typeface="Times New Roman" pitchFamily="18" charset="0"/>
                <a:ea typeface="Arial" pitchFamily="34" charset="0"/>
                <a:cs typeface="Times New Roman" pitchFamily="18" charset="0"/>
              </a:rPr>
              <a:t> </a:t>
            </a:r>
            <a:r>
              <a:rPr lang="en-US" sz="2000" dirty="0" err="1">
                <a:solidFill>
                  <a:srgbClr val="FF0000"/>
                </a:solidFill>
                <a:latin typeface="Times New Roman" pitchFamily="18" charset="0"/>
                <a:ea typeface="Arial" pitchFamily="34" charset="0"/>
                <a:cs typeface="Times New Roman" pitchFamily="18" charset="0"/>
              </a:rPr>
              <a:t>nước</a:t>
            </a:r>
            <a:r>
              <a:rPr lang="en-US" sz="2000" dirty="0">
                <a:solidFill>
                  <a:srgbClr val="FF0000"/>
                </a:solidFill>
                <a:latin typeface="Times New Roman" pitchFamily="18" charset="0"/>
                <a:ea typeface="Arial" pitchFamily="34" charset="0"/>
                <a:cs typeface="Times New Roman" pitchFamily="18" charset="0"/>
              </a:rPr>
              <a:t> </a:t>
            </a:r>
            <a:r>
              <a:rPr lang="en-US" sz="2000" dirty="0" err="1">
                <a:solidFill>
                  <a:srgbClr val="FF0000"/>
                </a:solidFill>
                <a:latin typeface="Times New Roman" pitchFamily="18" charset="0"/>
                <a:ea typeface="Arial" pitchFamily="34" charset="0"/>
                <a:cs typeface="Times New Roman" pitchFamily="18" charset="0"/>
              </a:rPr>
              <a:t>từ</a:t>
            </a:r>
            <a:r>
              <a:rPr lang="en-US" sz="2000" dirty="0">
                <a:solidFill>
                  <a:srgbClr val="FF0000"/>
                </a:solidFill>
                <a:latin typeface="Times New Roman" pitchFamily="18" charset="0"/>
                <a:ea typeface="Arial" pitchFamily="34" charset="0"/>
                <a:cs typeface="Times New Roman" pitchFamily="18" charset="0"/>
              </a:rPr>
              <a:t> </a:t>
            </a:r>
            <a:r>
              <a:rPr lang="en-US" sz="2000" dirty="0" err="1">
                <a:solidFill>
                  <a:srgbClr val="FF0000"/>
                </a:solidFill>
                <a:latin typeface="Times New Roman" pitchFamily="18" charset="0"/>
                <a:ea typeface="Arial" pitchFamily="34" charset="0"/>
                <a:cs typeface="Times New Roman" pitchFamily="18" charset="0"/>
              </a:rPr>
              <a:t>hỗn</a:t>
            </a:r>
            <a:r>
              <a:rPr lang="en-US" sz="2000" dirty="0">
                <a:solidFill>
                  <a:srgbClr val="FF0000"/>
                </a:solidFill>
                <a:latin typeface="Times New Roman" pitchFamily="18" charset="0"/>
                <a:ea typeface="Arial" pitchFamily="34" charset="0"/>
                <a:cs typeface="Times New Roman" pitchFamily="18" charset="0"/>
              </a:rPr>
              <a:t> </a:t>
            </a:r>
            <a:r>
              <a:rPr lang="en-US" sz="2000" dirty="0" err="1">
                <a:solidFill>
                  <a:srgbClr val="FF0000"/>
                </a:solidFill>
                <a:latin typeface="Times New Roman" pitchFamily="18" charset="0"/>
                <a:ea typeface="Arial" pitchFamily="34" charset="0"/>
                <a:cs typeface="Times New Roman" pitchFamily="18" charset="0"/>
              </a:rPr>
              <a:t>hợp</a:t>
            </a:r>
            <a:r>
              <a:rPr lang="en-US" sz="2000" dirty="0">
                <a:solidFill>
                  <a:srgbClr val="FF0000"/>
                </a:solidFill>
                <a:latin typeface="Times New Roman" pitchFamily="18" charset="0"/>
                <a:ea typeface="Arial" pitchFamily="34" charset="0"/>
                <a:cs typeface="Times New Roman" pitchFamily="18" charset="0"/>
              </a:rPr>
              <a:t> </a:t>
            </a:r>
            <a:r>
              <a:rPr lang="en-US" sz="2000" dirty="0" err="1">
                <a:solidFill>
                  <a:srgbClr val="FF0000"/>
                </a:solidFill>
                <a:latin typeface="Times New Roman" pitchFamily="18" charset="0"/>
                <a:ea typeface="Arial" pitchFamily="34" charset="0"/>
                <a:cs typeface="Times New Roman" pitchFamily="18" charset="0"/>
              </a:rPr>
              <a:t>nước</a:t>
            </a:r>
            <a:r>
              <a:rPr lang="en-US" sz="2000" dirty="0">
                <a:solidFill>
                  <a:srgbClr val="FF0000"/>
                </a:solidFill>
                <a:latin typeface="Times New Roman" pitchFamily="18" charset="0"/>
                <a:ea typeface="Arial" pitchFamily="34" charset="0"/>
                <a:cs typeface="Times New Roman" pitchFamily="18" charset="0"/>
              </a:rPr>
              <a:t> </a:t>
            </a:r>
            <a:r>
              <a:rPr lang="en-US" sz="2000" dirty="0" err="1">
                <a:solidFill>
                  <a:srgbClr val="FF0000"/>
                </a:solidFill>
                <a:latin typeface="Times New Roman" pitchFamily="18" charset="0"/>
                <a:ea typeface="Arial" pitchFamily="34" charset="0"/>
                <a:cs typeface="Times New Roman" pitchFamily="18" charset="0"/>
              </a:rPr>
              <a:t>lẫn</a:t>
            </a:r>
            <a:r>
              <a:rPr lang="en-US" sz="2000" dirty="0">
                <a:solidFill>
                  <a:srgbClr val="FF0000"/>
                </a:solidFill>
                <a:latin typeface="Times New Roman" pitchFamily="18" charset="0"/>
                <a:ea typeface="Arial" pitchFamily="34" charset="0"/>
                <a:cs typeface="Times New Roman" pitchFamily="18" charset="0"/>
              </a:rPr>
              <a:t> </a:t>
            </a:r>
            <a:r>
              <a:rPr lang="en-US" sz="2000" dirty="0" err="1">
                <a:solidFill>
                  <a:srgbClr val="FF0000"/>
                </a:solidFill>
                <a:latin typeface="Times New Roman" pitchFamily="18" charset="0"/>
                <a:ea typeface="Arial" pitchFamily="34" charset="0"/>
                <a:cs typeface="Times New Roman" pitchFamily="18" charset="0"/>
              </a:rPr>
              <a:t>đất</a:t>
            </a:r>
            <a:r>
              <a:rPr lang="en-US" sz="2000" dirty="0">
                <a:solidFill>
                  <a:srgbClr val="FF0000"/>
                </a:solidFill>
                <a:latin typeface="Times New Roman" pitchFamily="18" charset="0"/>
                <a:ea typeface="Arial"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Chuẩn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bị</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2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thủy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tinh</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đất</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giấy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Tiến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hành</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Lấy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một</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cho</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1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thìa</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đất</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Khuấy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mạnh</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cho</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hỗn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hợp</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trong</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đục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đều</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lên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Dừng</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khuấy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quan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sát</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Gấp</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giấy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đặt</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hình</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2.3)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Gạn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lấy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lớp</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dưới</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phía</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trên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gọi</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là</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gạn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đem</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rót</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đến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hết</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lịc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có</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giấy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hình</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2.4).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chảy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ra</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khỏi</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được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thu</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hứng</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gọi</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là</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3.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Em</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hãy</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quan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sát</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so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sánh</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màu</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sắc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của</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gạn</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A0DAB"/>
                </a:solidFill>
                <a:effectLst/>
                <a:latin typeface="Times New Roman" pitchFamily="18" charset="0"/>
                <a:cs typeface="Times New Roman" pitchFamily="18" charset="0"/>
              </a:rPr>
              <a:t>  </a:t>
            </a:r>
          </a:p>
        </p:txBody>
      </p:sp>
      <p:pic>
        <p:nvPicPr>
          <p:cNvPr id="23554" name="Picture 2" descr="https://tech12h.com/sites/default/files/styles/inbody400/public/screenshot_1054.png?itok=A5-VbUoF"/>
          <p:cNvPicPr>
            <a:picLocks noChangeAspect="1" noChangeArrowheads="1"/>
          </p:cNvPicPr>
          <p:nvPr/>
        </p:nvPicPr>
        <p:blipFill>
          <a:blip r:embed="rId2"/>
          <a:srcRect/>
          <a:stretch>
            <a:fillRect/>
          </a:stretch>
        </p:blipFill>
        <p:spPr bwMode="auto">
          <a:xfrm>
            <a:off x="381000" y="228600"/>
            <a:ext cx="72390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arn(inVertic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553"/>
                                        </p:tgtEl>
                                        <p:attrNameLst>
                                          <p:attrName>style.visibility</p:attrName>
                                        </p:attrNameLst>
                                      </p:cBhvr>
                                      <p:to>
                                        <p:strVal val="visible"/>
                                      </p:to>
                                    </p:set>
                                    <p:animEffect transition="in" filter="fade">
                                      <p:cBhvr>
                                        <p:cTn id="12" dur="1000"/>
                                        <p:tgtEl>
                                          <p:spTgt spid="23553"/>
                                        </p:tgtEl>
                                      </p:cBhvr>
                                    </p:animEffect>
                                    <p:anim calcmode="lin" valueType="num">
                                      <p:cBhvr>
                                        <p:cTn id="13" dur="1000" fill="hold"/>
                                        <p:tgtEl>
                                          <p:spTgt spid="23553"/>
                                        </p:tgtEl>
                                        <p:attrNameLst>
                                          <p:attrName>ppt_x</p:attrName>
                                        </p:attrNameLst>
                                      </p:cBhvr>
                                      <p:tavLst>
                                        <p:tav tm="0">
                                          <p:val>
                                            <p:strVal val="#ppt_x"/>
                                          </p:val>
                                        </p:tav>
                                        <p:tav tm="100000">
                                          <p:val>
                                            <p:strVal val="#ppt_x"/>
                                          </p:val>
                                        </p:tav>
                                      </p:tavLst>
                                    </p:anim>
                                    <p:anim calcmode="lin" valueType="num">
                                      <p:cBhvr>
                                        <p:cTn id="14" dur="1000" fill="hold"/>
                                        <p:tgtEl>
                                          <p:spTgt spid="235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429000"/>
            <a:ext cx="8458200" cy="323165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eaLnBrk="0" fontAlgn="base" hangingPunct="0">
              <a:spcBef>
                <a:spcPct val="0"/>
              </a:spcBef>
              <a:spcAft>
                <a:spcPct val="0"/>
              </a:spcAft>
              <a:tabLst>
                <a:tab pos="539750" algn="l"/>
              </a:tabLst>
            </a:pP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Nhóm</a:t>
            </a:r>
            <a:r>
              <a:rPr lang="en-US" sz="2400" dirty="0">
                <a:solidFill>
                  <a:srgbClr val="FF0000"/>
                </a:solidFill>
                <a:latin typeface="Times New Roman" pitchFamily="18" charset="0"/>
                <a:ea typeface="Arial" pitchFamily="34" charset="0"/>
                <a:cs typeface="Times New Roman" pitchFamily="18" charset="0"/>
              </a:rPr>
              <a:t> 2: </a:t>
            </a:r>
            <a:r>
              <a:rPr lang="en-US" sz="2400" dirty="0" err="1">
                <a:solidFill>
                  <a:srgbClr val="FF0000"/>
                </a:solidFill>
                <a:latin typeface="Times New Roman" pitchFamily="18" charset="0"/>
                <a:ea typeface="Arial" pitchFamily="34" charset="0"/>
                <a:cs typeface="Times New Roman" pitchFamily="18" charset="0"/>
              </a:rPr>
              <a:t>Hoàn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thành</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nội</a:t>
            </a:r>
            <a:r>
              <a:rPr lang="en-US" sz="2400" dirty="0">
                <a:solidFill>
                  <a:srgbClr val="FF0000"/>
                </a:solidFill>
                <a:latin typeface="Times New Roman" pitchFamily="18" charset="0"/>
                <a:ea typeface="Arial" pitchFamily="34" charset="0"/>
                <a:cs typeface="Times New Roman" pitchFamily="18" charset="0"/>
              </a:rPr>
              <a:t> dung </a:t>
            </a:r>
            <a:r>
              <a:rPr lang="en-US" sz="2400" dirty="0" err="1">
                <a:solidFill>
                  <a:srgbClr val="FF0000"/>
                </a:solidFill>
                <a:latin typeface="Times New Roman" pitchFamily="18" charset="0"/>
                <a:ea typeface="Arial" pitchFamily="34" charset="0"/>
                <a:cs typeface="Times New Roman" pitchFamily="18" charset="0"/>
              </a:rPr>
              <a:t>pHT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sau</a:t>
            </a:r>
            <a:r>
              <a:rPr lang="en-US" sz="2400" dirty="0">
                <a:solidFill>
                  <a:srgbClr val="FF0000"/>
                </a:solidFill>
                <a:latin typeface="Times New Roman" pitchFamily="18" charset="0"/>
                <a:ea typeface="Arial" pitchFamily="34" charset="0"/>
                <a:cs typeface="Times New Roman" pitchFamily="18" charset="0"/>
              </a:rPr>
              <a:t>:</a:t>
            </a:r>
          </a:p>
          <a:p>
            <a:pPr marL="457200" lvl="0" indent="-457200" algn="just" eaLnBrk="0" fontAlgn="base" hangingPunct="0">
              <a:spcBef>
                <a:spcPct val="0"/>
              </a:spcBef>
              <a:spcAft>
                <a:spcPct val="0"/>
              </a:spcAft>
              <a:tabLst>
                <a:tab pos="539750" algn="l"/>
              </a:tabLst>
            </a:pPr>
            <a:r>
              <a:rPr lang="en-US" sz="2400" dirty="0">
                <a:solidFill>
                  <a:srgbClr val="FF0000"/>
                </a:solidFill>
                <a:latin typeface="Times New Roman" pitchFamily="18" charset="0"/>
                <a:ea typeface="Arial" pitchFamily="34" charset="0"/>
                <a:cs typeface="Times New Roman" pitchFamily="18" charset="0"/>
              </a:rPr>
              <a:t>1. </a:t>
            </a:r>
            <a:r>
              <a:rPr lang="en-US" sz="2400" dirty="0" err="1">
                <a:solidFill>
                  <a:srgbClr val="FF0000"/>
                </a:solidFill>
                <a:latin typeface="Times New Roman" pitchFamily="18" charset="0"/>
                <a:ea typeface="Arial" pitchFamily="34" charset="0"/>
                <a:cs typeface="Times New Roman" pitchFamily="18" charset="0"/>
              </a:rPr>
              <a:t>Làm</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thí</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nghiệm</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tách</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muối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ra</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khỏi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hỗn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hợp</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nước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muối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và</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báo</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cáo</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kết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quả</a:t>
            </a:r>
            <a:endParaRPr lang="en-US" sz="2400" dirty="0">
              <a:solidFill>
                <a:srgbClr val="FF0000"/>
              </a:solidFill>
              <a:latin typeface="Times New Roman" pitchFamily="18" charset="0"/>
              <a:ea typeface="Arial" pitchFamily="34" charset="0"/>
              <a:cs typeface="Times New Roman" pitchFamily="18" charset="0"/>
            </a:endParaRPr>
          </a:p>
          <a:p>
            <a:r>
              <a:rPr lang="en-US" sz="2400" dirty="0">
                <a:solidFill>
                  <a:srgbClr val="FF0000"/>
                </a:solidFill>
                <a:latin typeface="Times New Roman" pitchFamily="18" charset="0"/>
                <a:cs typeface="Times New Roman" pitchFamily="18" charset="0"/>
              </a:rPr>
              <a:t>2</a:t>
            </a:r>
            <a:r>
              <a:rPr lang="vi-VN" sz="2400" dirty="0">
                <a:solidFill>
                  <a:srgbClr val="FF0000"/>
                </a:solidFill>
                <a:latin typeface="Times New Roman" pitchFamily="18" charset="0"/>
                <a:cs typeface="Times New Roman" pitchFamily="18" charset="0"/>
              </a:rPr>
              <a:t>. Quá trình làm muối từ nước biển sử dụng phương pháp tách chất nào?</a:t>
            </a:r>
          </a:p>
          <a:p>
            <a:r>
              <a:rPr lang="en-US" sz="2400" dirty="0">
                <a:solidFill>
                  <a:srgbClr val="FF0000"/>
                </a:solidFill>
                <a:latin typeface="Times New Roman" pitchFamily="18" charset="0"/>
                <a:cs typeface="Times New Roman" pitchFamily="18" charset="0"/>
              </a:rPr>
              <a:t>3</a:t>
            </a:r>
            <a:r>
              <a:rPr lang="vi-VN" sz="2400" dirty="0">
                <a:solidFill>
                  <a:srgbClr val="FF0000"/>
                </a:solidFill>
                <a:latin typeface="Times New Roman" pitchFamily="18" charset="0"/>
                <a:cs typeface="Times New Roman" pitchFamily="18" charset="0"/>
              </a:rPr>
              <a:t>. Có một mẫu muối có lẫn cát. Em hãy đề xuất phương pháp tách muối khỏi cát.</a:t>
            </a:r>
          </a:p>
          <a:p>
            <a:pPr marL="457200" lvl="0" indent="-457200" algn="just" eaLnBrk="0" fontAlgn="base" hangingPunct="0">
              <a:spcBef>
                <a:spcPct val="0"/>
              </a:spcBef>
              <a:spcAft>
                <a:spcPct val="0"/>
              </a:spcAft>
              <a:buAutoNum type="arabicPeriod"/>
              <a:tabLst>
                <a:tab pos="539750" algn="l"/>
              </a:tabLst>
            </a:pPr>
            <a:endParaRPr lang="en-US" dirty="0">
              <a:latin typeface="Times New Roman" pitchFamily="18" charset="0"/>
              <a:ea typeface="Arial" pitchFamily="34" charset="0"/>
              <a:cs typeface="Times New Roman" pitchFamily="18" charset="0"/>
            </a:endParaRPr>
          </a:p>
          <a:p>
            <a:pPr marL="342900" lvl="0" indent="-342900" algn="just" eaLnBrk="0" fontAlgn="base" hangingPunct="0">
              <a:spcBef>
                <a:spcPct val="0"/>
              </a:spcBef>
              <a:spcAft>
                <a:spcPct val="0"/>
              </a:spcAft>
              <a:tabLst>
                <a:tab pos="539750" algn="l"/>
              </a:tabLst>
            </a:pPr>
            <a:endParaRPr lang="en-US" dirty="0">
              <a:latin typeface="Times New Roman" pitchFamily="18" charset="0"/>
              <a:cs typeface="Times New Roman" pitchFamily="18" charset="0"/>
            </a:endParaRPr>
          </a:p>
        </p:txBody>
      </p:sp>
      <p:pic>
        <p:nvPicPr>
          <p:cNvPr id="1026" name="Picture 2" descr="D:\Tài Liệu 21-22-\hinh-175-sgk-khtn-6-ket-noi-tri-thuc.png"/>
          <p:cNvPicPr>
            <a:picLocks noChangeAspect="1" noChangeArrowheads="1"/>
          </p:cNvPicPr>
          <p:nvPr/>
        </p:nvPicPr>
        <p:blipFill>
          <a:blip r:embed="rId2"/>
          <a:srcRect/>
          <a:stretch>
            <a:fillRect/>
          </a:stretch>
        </p:blipFill>
        <p:spPr bwMode="auto">
          <a:xfrm>
            <a:off x="533400" y="304800"/>
            <a:ext cx="62484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514600"/>
            <a:ext cx="762000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a:solidFill>
                  <a:srgbClr val="FF0000"/>
                </a:solidFill>
                <a:latin typeface="Times New Roman" pitchFamily="18" charset="0"/>
                <a:cs typeface="Times New Roman" pitchFamily="18" charset="0"/>
              </a:rPr>
              <a:t>Nhóm</a:t>
            </a:r>
            <a:r>
              <a:rPr lang="en-US" sz="2400" dirty="0">
                <a:solidFill>
                  <a:srgbClr val="FF0000"/>
                </a:solidFill>
                <a:latin typeface="Times New Roman" pitchFamily="18" charset="0"/>
                <a:cs typeface="Times New Roman" pitchFamily="18" charset="0"/>
              </a:rPr>
              <a:t> 3: </a:t>
            </a:r>
            <a:r>
              <a:rPr lang="en-US" sz="2400" dirty="0" err="1">
                <a:solidFill>
                  <a:srgbClr val="FF0000"/>
                </a:solidFill>
                <a:latin typeface="Times New Roman" pitchFamily="18" charset="0"/>
                <a:cs typeface="Times New Roman" pitchFamily="18" charset="0"/>
              </a:rPr>
              <a:t>Hoàn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thành</a:t>
            </a:r>
            <a:r>
              <a:rPr lang="en-US" sz="2400" dirty="0">
                <a:solidFill>
                  <a:srgbClr val="FF0000"/>
                </a:solidFill>
                <a:latin typeface="Times New Roman" pitchFamily="18" charset="0"/>
                <a:cs typeface="Times New Roman" pitchFamily="18" charset="0"/>
              </a:rPr>
              <a:t> PHT </a:t>
            </a:r>
            <a:r>
              <a:rPr lang="en-US" sz="2400" dirty="0" err="1">
                <a:solidFill>
                  <a:srgbClr val="FF0000"/>
                </a:solidFill>
                <a:latin typeface="Times New Roman" pitchFamily="18" charset="0"/>
                <a:cs typeface="Times New Roman" pitchFamily="18" charset="0"/>
              </a:rPr>
              <a:t>sau</a:t>
            </a:r>
            <a:r>
              <a:rPr lang="en-US" sz="2400" dirty="0">
                <a:solidFill>
                  <a:srgbClr val="FF0000"/>
                </a:solidFill>
                <a:latin typeface="Times New Roman" pitchFamily="18" charset="0"/>
                <a:cs typeface="Times New Roman" pitchFamily="18" charset="0"/>
              </a:rPr>
              <a:t>:</a:t>
            </a:r>
          </a:p>
          <a:p>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nghiệm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Tách</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dầu</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ăn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ra</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khỏi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nước</a:t>
            </a:r>
            <a:r>
              <a:rPr lang="en-US" sz="2400" dirty="0">
                <a:solidFill>
                  <a:srgbClr val="FF0000"/>
                </a:solidFill>
                <a:latin typeface="Times New Roman" pitchFamily="18" charset="0"/>
                <a:ea typeface="Arial" pitchFamily="34" charset="0"/>
                <a:cs typeface="Times New Roman" pitchFamily="18" charset="0"/>
              </a:rPr>
              <a:t>-&gt; </a:t>
            </a:r>
            <a:r>
              <a:rPr lang="en-US" sz="2400" dirty="0" err="1">
                <a:solidFill>
                  <a:srgbClr val="FF0000"/>
                </a:solidFill>
                <a:latin typeface="Times New Roman" pitchFamily="18" charset="0"/>
                <a:ea typeface="Arial" pitchFamily="34" charset="0"/>
                <a:cs typeface="Times New Roman" pitchFamily="18" charset="0"/>
              </a:rPr>
              <a:t>Báo</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cáo</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kết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quả</a:t>
            </a:r>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Quan</a:t>
            </a:r>
            <a:r>
              <a:rPr lang="vi-VN" sz="2400" dirty="0">
                <a:solidFill>
                  <a:srgbClr val="FF0000"/>
                </a:solidFill>
                <a:latin typeface="Times New Roman" pitchFamily="18" charset="0"/>
                <a:cs typeface="Times New Roman" pitchFamily="18" charset="0"/>
              </a:rPr>
              <a:t> sát và trả lời câu hỏi</a:t>
            </a:r>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a:t>
            </a:r>
          </a:p>
          <a:p>
            <a:r>
              <a:rPr lang="vi-VN" sz="2400" dirty="0">
                <a:solidFill>
                  <a:srgbClr val="FF0000"/>
                </a:solidFill>
                <a:latin typeface="Times New Roman" pitchFamily="18" charset="0"/>
                <a:cs typeface="Times New Roman" pitchFamily="18" charset="0"/>
              </a:rPr>
              <a:t>1. Nước và dầu ăn, chất lỏng nào nặng hơn?</a:t>
            </a:r>
          </a:p>
          <a:p>
            <a:r>
              <a:rPr lang="vi-VN" sz="2400" dirty="0">
                <a:solidFill>
                  <a:srgbClr val="FF0000"/>
                </a:solidFill>
                <a:latin typeface="Times New Roman" pitchFamily="18" charset="0"/>
                <a:cs typeface="Times New Roman" pitchFamily="18" charset="0"/>
              </a:rPr>
              <a:t>2. Tại sao phải mở khóa phễu chiết một cách từ từ</a:t>
            </a:r>
          </a:p>
          <a:p>
            <a:r>
              <a:rPr lang="vi-VN" sz="2400" dirty="0">
                <a:solidFill>
                  <a:srgbClr val="FF0000"/>
                </a:solidFill>
                <a:latin typeface="Times New Roman" pitchFamily="18" charset="0"/>
                <a:cs typeface="Times New Roman" pitchFamily="18" charset="0"/>
              </a:rPr>
              <a:t>3. Các chất lỏng thu hút được còn lẫn vào nhau không?</a:t>
            </a:r>
          </a:p>
          <a:p>
            <a:r>
              <a:rPr lang="en-US" sz="2400" dirty="0">
                <a:solidFill>
                  <a:srgbClr val="FF0000"/>
                </a:solidFill>
                <a:latin typeface="Times New Roman" pitchFamily="18" charset="0"/>
                <a:cs typeface="Times New Roman" pitchFamily="18" charset="0"/>
              </a:rPr>
              <a:t>4. </a:t>
            </a:r>
            <a:r>
              <a:rPr lang="vi-VN" sz="2400" dirty="0">
                <a:solidFill>
                  <a:srgbClr val="FF0000"/>
                </a:solidFill>
                <a:latin typeface="Times New Roman" pitchFamily="18" charset="0"/>
                <a:cs typeface="Times New Roman" pitchFamily="18" charset="0"/>
              </a:rPr>
              <a:t> Khai thác dầu mỏ dưới đáy biển thường thu được hỗn hợp dẫu mỏ và nước biển, Người ta làm thế nào để tách dầu mỏ ra hỗn hợp?</a:t>
            </a:r>
          </a:p>
        </p:txBody>
      </p:sp>
      <p:pic>
        <p:nvPicPr>
          <p:cNvPr id="2050" name="Picture 2" descr="D:\Tài Liệu 21-22-\hinh-176-sgk-khtn-6-ket-noi-tri-thuc.png"/>
          <p:cNvPicPr>
            <a:picLocks noChangeAspect="1" noChangeArrowheads="1"/>
          </p:cNvPicPr>
          <p:nvPr/>
        </p:nvPicPr>
        <p:blipFill>
          <a:blip r:embed="rId2"/>
          <a:srcRect/>
          <a:stretch>
            <a:fillRect/>
          </a:stretch>
        </p:blipFill>
        <p:spPr bwMode="auto">
          <a:xfrm>
            <a:off x="533400" y="152400"/>
            <a:ext cx="53340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52400" y="2133600"/>
            <a:ext cx="8534400" cy="193899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539750" algn="l"/>
              </a:tabLst>
            </a:pPr>
            <a:r>
              <a:rPr lang="en-US" sz="2400" dirty="0" err="1">
                <a:solidFill>
                  <a:srgbClr val="FF0000"/>
                </a:solidFill>
                <a:latin typeface="Times New Roman" pitchFamily="18" charset="0"/>
                <a:ea typeface="Arial" pitchFamily="34" charset="0"/>
                <a:cs typeface="Times New Roman" pitchFamily="18" charset="0"/>
              </a:rPr>
              <a:t>Nhóm</a:t>
            </a:r>
            <a:r>
              <a:rPr lang="en-US" sz="2400" dirty="0">
                <a:solidFill>
                  <a:srgbClr val="FF0000"/>
                </a:solidFill>
                <a:latin typeface="Times New Roman" pitchFamily="18" charset="0"/>
                <a:ea typeface="Arial" pitchFamily="34" charset="0"/>
                <a:cs typeface="Times New Roman" pitchFamily="18" charset="0"/>
              </a:rPr>
              <a:t> 1:  </a:t>
            </a:r>
            <a:r>
              <a:rPr lang="en-US" sz="2400" dirty="0" err="1">
                <a:solidFill>
                  <a:srgbClr val="FF0000"/>
                </a:solidFill>
                <a:latin typeface="Times New Roman" pitchFamily="18" charset="0"/>
                <a:ea typeface="Arial" pitchFamily="34" charset="0"/>
                <a:cs typeface="Times New Roman" pitchFamily="18" charset="0"/>
              </a:rPr>
              <a:t>Hoàn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thành</a:t>
            </a:r>
            <a:r>
              <a:rPr lang="en-US" sz="2400" dirty="0">
                <a:solidFill>
                  <a:srgbClr val="FF0000"/>
                </a:solidFill>
                <a:latin typeface="Times New Roman" pitchFamily="18" charset="0"/>
                <a:ea typeface="Arial" pitchFamily="34" charset="0"/>
                <a:cs typeface="Times New Roman" pitchFamily="18" charset="0"/>
              </a:rPr>
              <a:t> PHT </a:t>
            </a:r>
            <a:r>
              <a:rPr lang="en-US" sz="2400" dirty="0" err="1">
                <a:solidFill>
                  <a:srgbClr val="FF0000"/>
                </a:solidFill>
                <a:latin typeface="Times New Roman" pitchFamily="18" charset="0"/>
                <a:ea typeface="Arial" pitchFamily="34" charset="0"/>
                <a:cs typeface="Times New Roman" pitchFamily="18" charset="0"/>
              </a:rPr>
              <a:t>sau</a:t>
            </a:r>
            <a:r>
              <a:rPr lang="en-US" sz="2400" dirty="0">
                <a:solidFill>
                  <a:srgbClr val="FF0000"/>
                </a:solidFill>
                <a:latin typeface="Times New Roman" pitchFamily="18" charset="0"/>
                <a:ea typeface="Arial" pitchFamily="34" charset="0"/>
                <a:cs typeface="Times New Roman" pitchFamily="18" charset="0"/>
              </a:rPr>
              <a:t>:</a:t>
            </a:r>
          </a:p>
          <a:p>
            <a:pPr lvl="0" algn="just" eaLnBrk="0" fontAlgn="base" hangingPunct="0">
              <a:spcBef>
                <a:spcPct val="0"/>
              </a:spcBef>
              <a:spcAft>
                <a:spcPct val="0"/>
              </a:spcAft>
              <a:tabLst>
                <a:tab pos="539750" algn="l"/>
              </a:tabLst>
            </a:pPr>
            <a:r>
              <a:rPr lang="vi-VN" sz="2400" dirty="0">
                <a:solidFill>
                  <a:srgbClr val="FF0000"/>
                </a:solidFill>
                <a:latin typeface="Times New Roman" pitchFamily="18" charset="0"/>
                <a:cs typeface="Times New Roman" pitchFamily="18" charset="0"/>
              </a:rPr>
              <a:t>1. Tại sao hạt bụi bị tách ra khỏi không khí, hạt phù sa bị tách khỏi nước sông?</a:t>
            </a:r>
            <a:endParaRPr lang="en-US" sz="2400" dirty="0">
              <a:solidFill>
                <a:srgbClr val="FF0000"/>
              </a:solidFill>
              <a:latin typeface="Times New Roman" pitchFamily="18" charset="0"/>
              <a:ea typeface="Arial" pitchFamily="34" charset="0"/>
              <a:cs typeface="Times New Roman" pitchFamily="18" charset="0"/>
            </a:endParaRPr>
          </a:p>
          <a:p>
            <a:pPr lvl="0" algn="just" eaLnBrk="0" fontAlgn="base" hangingPunct="0">
              <a:spcBef>
                <a:spcPct val="0"/>
              </a:spcBef>
              <a:spcAft>
                <a:spcPct val="0"/>
              </a:spcAft>
              <a:tabLst>
                <a:tab pos="539750" algn="l"/>
              </a:tabLst>
            </a:pPr>
            <a:r>
              <a:rPr lang="en-US" sz="2400" dirty="0">
                <a:solidFill>
                  <a:srgbClr val="FF0000"/>
                </a:solidFill>
                <a:latin typeface="Times New Roman" pitchFamily="18" charset="0"/>
                <a:ea typeface="Arial" pitchFamily="34" charset="0"/>
                <a:cs typeface="Times New Roman" pitchFamily="18" charset="0"/>
              </a:rPr>
              <a:t>2. </a:t>
            </a:r>
            <a:r>
              <a:rPr lang="en-US" sz="2400" dirty="0" err="1">
                <a:solidFill>
                  <a:srgbClr val="FF0000"/>
                </a:solidFill>
                <a:latin typeface="Times New Roman" pitchFamily="18" charset="0"/>
                <a:ea typeface="Arial" pitchFamily="34" charset="0"/>
                <a:cs typeface="Times New Roman" pitchFamily="18" charset="0"/>
              </a:rPr>
              <a:t>Làm</a:t>
            </a:r>
            <a:r>
              <a:rPr lang="en-US" sz="2400" dirty="0">
                <a:solidFill>
                  <a:srgbClr val="FF0000"/>
                </a:solidFill>
                <a:latin typeface="Times New Roman" pitchFamily="18" charset="0"/>
                <a:ea typeface="Arial" pitchFamily="34" charset="0"/>
                <a:cs typeface="Times New Roman" pitchFamily="18" charset="0"/>
              </a:rPr>
              <a:t> TN </a:t>
            </a:r>
            <a:r>
              <a:rPr lang="en-US" sz="2400" dirty="0" err="1">
                <a:solidFill>
                  <a:srgbClr val="FF0000"/>
                </a:solidFill>
                <a:latin typeface="Times New Roman" pitchFamily="18" charset="0"/>
                <a:ea typeface="Arial" pitchFamily="34" charset="0"/>
                <a:cs typeface="Times New Roman" pitchFamily="18" charset="0"/>
              </a:rPr>
              <a:t>lọc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nước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từ</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hỗn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hợp</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nước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lẫn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đất</a:t>
            </a:r>
            <a:r>
              <a:rPr lang="en-US" sz="2400" dirty="0">
                <a:solidFill>
                  <a:srgbClr val="FF0000"/>
                </a:solidFill>
                <a:latin typeface="Times New Roman" pitchFamily="18" charset="0"/>
                <a:ea typeface="Arial"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3.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Em</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hãy</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quan</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sát</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so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sánh</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màu</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sắc</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của</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gạn</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và</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nước</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lọc</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a:t>
            </a:r>
          </a:p>
        </p:txBody>
      </p:sp>
      <p:sp>
        <p:nvSpPr>
          <p:cNvPr id="3" name="Rectangle 2"/>
          <p:cNvSpPr/>
          <p:nvPr/>
        </p:nvSpPr>
        <p:spPr>
          <a:xfrm>
            <a:off x="228600" y="4180344"/>
            <a:ext cx="8382000"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r>
              <a:rPr lang="en-US" sz="2400" dirty="0">
                <a:latin typeface="Times New Roman" pitchFamily="18" charset="0"/>
                <a:cs typeface="Times New Roman" pitchFamily="18" charset="0"/>
              </a:rPr>
              <a:t>1. </a:t>
            </a:r>
            <a:r>
              <a:rPr lang="vi-VN" sz="2400" dirty="0">
                <a:latin typeface="Times New Roman" pitchFamily="18" charset="0"/>
                <a:cs typeface="Times New Roman" pitchFamily="18" charset="0"/>
              </a:rPr>
              <a:t>Hạt bụi bị tách ra khỏi không khí, hạt phù sa bị tách khỏi nước sông. Vì hạt bụi nặng hơn không khí do đó chúng sẽ tự động lặng xuống nên bụi bị tách ra khỏi không khí, hạt phù sa lặng hơn nước sẽ lắng xuống và bị tách ra khỏi nước sống.</a:t>
            </a:r>
            <a:endParaRPr lang="en-US" sz="2400" dirty="0">
              <a:latin typeface="Times New Roman" pitchFamily="18" charset="0"/>
              <a:cs typeface="Times New Roman" pitchFamily="18" charset="0"/>
            </a:endParaRPr>
          </a:p>
          <a:p>
            <a:pPr marL="342900" indent="-342900"/>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TN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SGK/61</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3</a:t>
            </a:r>
            <a:r>
              <a:rPr lang="vi-VN" sz="2400" dirty="0">
                <a:latin typeface="Times New Roman" pitchFamily="18" charset="0"/>
                <a:cs typeface="Times New Roman" pitchFamily="18" charset="0"/>
              </a:rPr>
              <a:t>. Màu nước gạn và nước lọc khác nhau, nước gạn có màu nâu còn nước lọc không có màu.</a:t>
            </a:r>
          </a:p>
        </p:txBody>
      </p:sp>
      <p:pic>
        <p:nvPicPr>
          <p:cNvPr id="4" name="Picture 2" descr="https://tech12h.com/sites/default/files/styles/inbody400/public/screenshot_1054.png?itok=A5-VbUoF"/>
          <p:cNvPicPr>
            <a:picLocks noChangeAspect="1" noChangeArrowheads="1"/>
          </p:cNvPicPr>
          <p:nvPr/>
        </p:nvPicPr>
        <p:blipFill>
          <a:blip r:embed="rId2"/>
          <a:srcRect/>
          <a:stretch>
            <a:fillRect/>
          </a:stretch>
        </p:blipFill>
        <p:spPr bwMode="auto">
          <a:xfrm>
            <a:off x="228600" y="152400"/>
            <a:ext cx="80772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32316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eaLnBrk="0" fontAlgn="base" hangingPunct="0">
              <a:spcBef>
                <a:spcPct val="0"/>
              </a:spcBef>
              <a:spcAft>
                <a:spcPct val="0"/>
              </a:spcAft>
              <a:tabLst>
                <a:tab pos="539750" algn="l"/>
              </a:tabLst>
            </a:pP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Nhóm</a:t>
            </a:r>
            <a:r>
              <a:rPr lang="en-US" sz="2400" dirty="0">
                <a:solidFill>
                  <a:srgbClr val="FF0000"/>
                </a:solidFill>
                <a:latin typeface="Times New Roman" pitchFamily="18" charset="0"/>
                <a:ea typeface="Arial" pitchFamily="34" charset="0"/>
                <a:cs typeface="Times New Roman" pitchFamily="18" charset="0"/>
              </a:rPr>
              <a:t> 2: </a:t>
            </a:r>
            <a:r>
              <a:rPr lang="en-US" sz="2400" dirty="0" err="1">
                <a:solidFill>
                  <a:srgbClr val="FF0000"/>
                </a:solidFill>
                <a:latin typeface="Times New Roman" pitchFamily="18" charset="0"/>
                <a:ea typeface="Arial" pitchFamily="34" charset="0"/>
                <a:cs typeface="Times New Roman" pitchFamily="18" charset="0"/>
              </a:rPr>
              <a:t>Hoàn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thành</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nội</a:t>
            </a:r>
            <a:r>
              <a:rPr lang="en-US" sz="2400" dirty="0">
                <a:solidFill>
                  <a:srgbClr val="FF0000"/>
                </a:solidFill>
                <a:latin typeface="Times New Roman" pitchFamily="18" charset="0"/>
                <a:ea typeface="Arial" pitchFamily="34" charset="0"/>
                <a:cs typeface="Times New Roman" pitchFamily="18" charset="0"/>
              </a:rPr>
              <a:t> dung </a:t>
            </a:r>
            <a:r>
              <a:rPr lang="en-US" sz="2400" dirty="0" err="1">
                <a:solidFill>
                  <a:srgbClr val="FF0000"/>
                </a:solidFill>
                <a:latin typeface="Times New Roman" pitchFamily="18" charset="0"/>
                <a:ea typeface="Arial" pitchFamily="34" charset="0"/>
                <a:cs typeface="Times New Roman" pitchFamily="18" charset="0"/>
              </a:rPr>
              <a:t>pHT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sau</a:t>
            </a:r>
            <a:r>
              <a:rPr lang="en-US" sz="2400" dirty="0">
                <a:solidFill>
                  <a:srgbClr val="FF0000"/>
                </a:solidFill>
                <a:latin typeface="Times New Roman" pitchFamily="18" charset="0"/>
                <a:ea typeface="Arial" pitchFamily="34" charset="0"/>
                <a:cs typeface="Times New Roman" pitchFamily="18" charset="0"/>
              </a:rPr>
              <a:t>:</a:t>
            </a:r>
          </a:p>
          <a:p>
            <a:pPr marL="457200" lvl="0" indent="-457200" algn="just" eaLnBrk="0" fontAlgn="base" hangingPunct="0">
              <a:spcBef>
                <a:spcPct val="0"/>
              </a:spcBef>
              <a:spcAft>
                <a:spcPct val="0"/>
              </a:spcAft>
              <a:tabLst>
                <a:tab pos="539750" algn="l"/>
              </a:tabLst>
            </a:pPr>
            <a:r>
              <a:rPr lang="en-US" sz="2400" dirty="0">
                <a:solidFill>
                  <a:srgbClr val="FF0000"/>
                </a:solidFill>
                <a:latin typeface="Times New Roman" pitchFamily="18" charset="0"/>
                <a:ea typeface="Arial" pitchFamily="34" charset="0"/>
                <a:cs typeface="Times New Roman" pitchFamily="18" charset="0"/>
              </a:rPr>
              <a:t>1. </a:t>
            </a:r>
            <a:r>
              <a:rPr lang="en-US" sz="2400" dirty="0" err="1">
                <a:solidFill>
                  <a:srgbClr val="FF0000"/>
                </a:solidFill>
                <a:latin typeface="Times New Roman" pitchFamily="18" charset="0"/>
                <a:ea typeface="Arial" pitchFamily="34" charset="0"/>
                <a:cs typeface="Times New Roman" pitchFamily="18" charset="0"/>
              </a:rPr>
              <a:t>Làm</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thí</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nghiệm</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tách</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muối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ra</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khỏi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hỗn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hợp</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nước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muối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và</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báo</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cáo</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kết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quả</a:t>
            </a:r>
            <a:endParaRPr lang="en-US" sz="2400" dirty="0">
              <a:solidFill>
                <a:srgbClr val="FF0000"/>
              </a:solidFill>
              <a:latin typeface="Times New Roman" pitchFamily="18" charset="0"/>
              <a:ea typeface="Arial" pitchFamily="34" charset="0"/>
              <a:cs typeface="Times New Roman" pitchFamily="18" charset="0"/>
            </a:endParaRPr>
          </a:p>
          <a:p>
            <a:r>
              <a:rPr lang="en-US" sz="2400" dirty="0">
                <a:solidFill>
                  <a:srgbClr val="FF0000"/>
                </a:solidFill>
                <a:latin typeface="Times New Roman" pitchFamily="18" charset="0"/>
                <a:cs typeface="Times New Roman" pitchFamily="18" charset="0"/>
              </a:rPr>
              <a:t>2</a:t>
            </a:r>
            <a:r>
              <a:rPr lang="vi-VN" sz="2400" dirty="0">
                <a:solidFill>
                  <a:srgbClr val="FF0000"/>
                </a:solidFill>
                <a:latin typeface="Times New Roman" pitchFamily="18" charset="0"/>
                <a:cs typeface="Times New Roman" pitchFamily="18" charset="0"/>
              </a:rPr>
              <a:t>. Quá trình làm muối từ nước biển sử dụng phương pháp tách chất nào?</a:t>
            </a:r>
          </a:p>
          <a:p>
            <a:r>
              <a:rPr lang="en-US" sz="2400" dirty="0">
                <a:solidFill>
                  <a:srgbClr val="FF0000"/>
                </a:solidFill>
                <a:latin typeface="Times New Roman" pitchFamily="18" charset="0"/>
                <a:cs typeface="Times New Roman" pitchFamily="18" charset="0"/>
              </a:rPr>
              <a:t>3</a:t>
            </a:r>
            <a:r>
              <a:rPr lang="vi-VN" sz="2400" dirty="0">
                <a:solidFill>
                  <a:srgbClr val="FF0000"/>
                </a:solidFill>
                <a:latin typeface="Times New Roman" pitchFamily="18" charset="0"/>
                <a:cs typeface="Times New Roman" pitchFamily="18" charset="0"/>
              </a:rPr>
              <a:t>. Có một mẫu muối có lẫn cát. Em hãy đề xuất phương pháp tách muối khỏi cát.</a:t>
            </a:r>
          </a:p>
          <a:p>
            <a:pPr marL="457200" lvl="0" indent="-457200" algn="just" eaLnBrk="0" fontAlgn="base" hangingPunct="0">
              <a:spcBef>
                <a:spcPct val="0"/>
              </a:spcBef>
              <a:spcAft>
                <a:spcPct val="0"/>
              </a:spcAft>
              <a:buAutoNum type="arabicPeriod"/>
              <a:tabLst>
                <a:tab pos="539750" algn="l"/>
              </a:tabLst>
            </a:pPr>
            <a:endParaRPr lang="en-US" dirty="0">
              <a:latin typeface="Times New Roman" pitchFamily="18" charset="0"/>
              <a:ea typeface="Arial" pitchFamily="34" charset="0"/>
              <a:cs typeface="Times New Roman" pitchFamily="18" charset="0"/>
            </a:endParaRPr>
          </a:p>
          <a:p>
            <a:pPr marL="342900" lvl="0" indent="-342900" algn="just" eaLnBrk="0" fontAlgn="base" hangingPunct="0">
              <a:spcBef>
                <a:spcPct val="0"/>
              </a:spcBef>
              <a:spcAft>
                <a:spcPct val="0"/>
              </a:spcAft>
              <a:tabLst>
                <a:tab pos="539750" algn="l"/>
              </a:tabLst>
            </a:pPr>
            <a:endParaRPr lang="en-US" dirty="0">
              <a:latin typeface="Times New Roman" pitchFamily="18" charset="0"/>
              <a:cs typeface="Times New Roman" pitchFamily="18" charset="0"/>
            </a:endParaRPr>
          </a:p>
        </p:txBody>
      </p:sp>
      <p:sp>
        <p:nvSpPr>
          <p:cNvPr id="6" name="Rectangle 5"/>
          <p:cNvSpPr/>
          <p:nvPr/>
        </p:nvSpPr>
        <p:spPr>
          <a:xfrm>
            <a:off x="381000" y="3581400"/>
            <a:ext cx="8382000"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dirty="0">
                <a:latin typeface="Times New Roman" pitchFamily="18" charset="0"/>
                <a:cs typeface="Times New Roman" pitchFamily="18" charset="0"/>
              </a:rPr>
              <a:t>1.Khi </a:t>
            </a:r>
            <a:r>
              <a:rPr lang="en-US" sz="2400" dirty="0" err="1">
                <a:latin typeface="Times New Roman" pitchFamily="18" charset="0"/>
                <a:cs typeface="Times New Roman" pitchFamily="18" charset="0"/>
              </a:rPr>
              <a:t>đun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nóng</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bay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muối</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2.</a:t>
            </a:r>
            <a:r>
              <a:rPr lang="vi-VN" sz="2400" dirty="0">
                <a:latin typeface="Times New Roman" pitchFamily="18" charset="0"/>
                <a:cs typeface="Times New Roman" pitchFamily="18" charset="0"/>
              </a:rPr>
              <a:t> Quá trình làm muối từ nước biển sử dụng phương pháp cô cạn.</a:t>
            </a:r>
          </a:p>
          <a:p>
            <a:r>
              <a:rPr lang="en-US" sz="2400" dirty="0">
                <a:latin typeface="Times New Roman" pitchFamily="18" charset="0"/>
                <a:cs typeface="Times New Roman" pitchFamily="18" charset="0"/>
              </a:rPr>
              <a:t>3.</a:t>
            </a:r>
            <a:r>
              <a:rPr lang="vi-VN" sz="2400" dirty="0">
                <a:latin typeface="Times New Roman" pitchFamily="18" charset="0"/>
                <a:cs typeface="Times New Roman" pitchFamily="18" charset="0"/>
              </a:rPr>
              <a:t>Ta ngâm hỗn hợp muối và cát vào nước, quấy đểu cho muối tan hết và để cát lặng xuống đáy ta thu được dung dịch nước muối. Dùng phương pháp cô cạn ta tách muối ra được khỏi dung dịch đó.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ài Liệu 21-22-\hinh-176-sgk-khtn-6-ket-noi-tri-thuc.png"/>
          <p:cNvPicPr>
            <a:picLocks noChangeAspect="1" noChangeArrowheads="1"/>
          </p:cNvPicPr>
          <p:nvPr/>
        </p:nvPicPr>
        <p:blipFill>
          <a:blip r:embed="rId2"/>
          <a:srcRect/>
          <a:stretch>
            <a:fillRect/>
          </a:stretch>
        </p:blipFill>
        <p:spPr bwMode="auto">
          <a:xfrm>
            <a:off x="533400" y="152400"/>
            <a:ext cx="4648200" cy="2743200"/>
          </a:xfrm>
          <a:prstGeom prst="rect">
            <a:avLst/>
          </a:prstGeom>
          <a:noFill/>
        </p:spPr>
      </p:pic>
      <p:sp>
        <p:nvSpPr>
          <p:cNvPr id="4" name="Rectangle 3"/>
          <p:cNvSpPr/>
          <p:nvPr/>
        </p:nvSpPr>
        <p:spPr>
          <a:xfrm>
            <a:off x="381000" y="2819401"/>
            <a:ext cx="8763000" cy="40626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endParaRPr lang="en-US" dirty="0"/>
          </a:p>
          <a:p>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3:</a:t>
            </a:r>
          </a:p>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TN: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phễu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1. </a:t>
            </a:r>
            <a:r>
              <a:rPr lang="vi-VN" sz="2400" dirty="0">
                <a:latin typeface="Times New Roman" pitchFamily="18" charset="0"/>
                <a:cs typeface="Times New Roman" pitchFamily="18" charset="0"/>
              </a:rPr>
              <a:t>Nước chìm xuống dưới dầu ăn, nước nặng hơn</a:t>
            </a:r>
          </a:p>
          <a:p>
            <a:r>
              <a:rPr lang="vi-VN" sz="2400" dirty="0">
                <a:latin typeface="Times New Roman" pitchFamily="18" charset="0"/>
                <a:cs typeface="Times New Roman" pitchFamily="18" charset="0"/>
              </a:rPr>
              <a:t>2. Mở khóa từ từ để 2 lớp chất lỏng không bi xáo tộn khi chảy</a:t>
            </a:r>
          </a:p>
          <a:p>
            <a:r>
              <a:rPr lang="vi-VN" sz="2400" dirty="0">
                <a:latin typeface="Times New Roman" pitchFamily="18" charset="0"/>
                <a:cs typeface="Times New Roman" pitchFamily="18" charset="0"/>
              </a:rPr>
              <a:t>3. Các chất lỏng thu được có thể coi là nguyên chất</a:t>
            </a:r>
          </a:p>
          <a:p>
            <a:r>
              <a:rPr lang="en-US" sz="2400" dirty="0">
                <a:latin typeface="Times New Roman" pitchFamily="18" charset="0"/>
                <a:cs typeface="Times New Roman" pitchFamily="18" charset="0"/>
              </a:rPr>
              <a:t>4.</a:t>
            </a:r>
            <a:r>
              <a:rPr lang="vi-VN" sz="2400" dirty="0">
                <a:latin typeface="Times New Roman" pitchFamily="18" charset="0"/>
                <a:cs typeface="Times New Roman" pitchFamily="18" charset="0"/>
              </a:rPr>
              <a:t> Để tách dầu mở khỏi hỗn hỗ hợp dầu mỏ và nước biển người ta có thể dùng phương pháp chiết. Dầu mỏ ít tan trong nước và nhẹ hơn nước nên khi cho vào phếu chiết thu được nước biển (ở bình hứng), dầu mở ở phễu chiết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1"/>
            <a:ext cx="68580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a:solidFill>
                  <a:srgbClr val="FF0000"/>
                </a:solidFill>
                <a:latin typeface="Times New Roman" pitchFamily="18" charset="0"/>
                <a:ea typeface="Arial" pitchFamily="34" charset="0"/>
                <a:cs typeface="Times New Roman" pitchFamily="18" charset="0"/>
              </a:rPr>
              <a:t>Hãy</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rút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ra</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kết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luận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về</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các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cách</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tách</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chất</a:t>
            </a:r>
            <a:r>
              <a:rPr lang="en-US" sz="2400" dirty="0">
                <a:solidFill>
                  <a:srgbClr val="FF0000"/>
                </a:solidFill>
                <a:latin typeface="Times New Roman" pitchFamily="18" charset="0"/>
                <a:ea typeface="Arial" pitchFamily="34"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4" name="Rectangle 3"/>
          <p:cNvSpPr/>
          <p:nvPr/>
        </p:nvSpPr>
        <p:spPr>
          <a:xfrm>
            <a:off x="152400" y="1143000"/>
            <a:ext cx="8305800" cy="193899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sz="2400" dirty="0" err="1">
                <a:latin typeface="Times New Roman" pitchFamily="18" charset="0"/>
                <a:ea typeface="Arial" pitchFamily="34" charset="0"/>
                <a:cs typeface="Times New Roman" pitchFamily="18" charset="0"/>
              </a:rPr>
              <a:t>Kết</a:t>
            </a:r>
            <a:r>
              <a:rPr lang="en-US" sz="2400" dirty="0">
                <a:latin typeface="Times New Roman" pitchFamily="18" charset="0"/>
                <a:ea typeface="Arial" pitchFamily="34" charset="0"/>
                <a:cs typeface="Times New Roman" pitchFamily="18" charset="0"/>
              </a:rPr>
              <a:t> </a:t>
            </a:r>
            <a:r>
              <a:rPr lang="en-US" sz="2400" dirty="0" err="1">
                <a:latin typeface="Times New Roman" pitchFamily="18" charset="0"/>
                <a:ea typeface="Arial" pitchFamily="34" charset="0"/>
                <a:cs typeface="Times New Roman" pitchFamily="18" charset="0"/>
              </a:rPr>
              <a:t>luận</a:t>
            </a:r>
            <a:r>
              <a:rPr lang="en-US" sz="2400" dirty="0">
                <a:latin typeface="Times New Roman" pitchFamily="18" charset="0"/>
                <a:ea typeface="Arial" pitchFamily="34" charset="0"/>
                <a:cs typeface="Times New Roman" pitchFamily="18" charset="0"/>
              </a:rPr>
              <a:t> </a:t>
            </a:r>
            <a:r>
              <a:rPr lang="en-US" sz="2400" dirty="0" err="1">
                <a:latin typeface="Times New Roman" pitchFamily="18" charset="0"/>
                <a:ea typeface="Arial" pitchFamily="34" charset="0"/>
                <a:cs typeface="Times New Roman" pitchFamily="18" charset="0"/>
              </a:rPr>
              <a:t>về</a:t>
            </a:r>
            <a:r>
              <a:rPr lang="en-US" sz="2400" dirty="0">
                <a:latin typeface="Times New Roman" pitchFamily="18" charset="0"/>
                <a:ea typeface="Arial" pitchFamily="34" charset="0"/>
                <a:cs typeface="Times New Roman" pitchFamily="18" charset="0"/>
              </a:rPr>
              <a:t> </a:t>
            </a:r>
            <a:r>
              <a:rPr lang="en-US" sz="2400" dirty="0" err="1">
                <a:latin typeface="Times New Roman" pitchFamily="18" charset="0"/>
                <a:ea typeface="Arial" pitchFamily="34" charset="0"/>
                <a:cs typeface="Times New Roman" pitchFamily="18" charset="0"/>
              </a:rPr>
              <a:t>các</a:t>
            </a:r>
            <a:r>
              <a:rPr lang="en-US" sz="2400" dirty="0">
                <a:latin typeface="Times New Roman" pitchFamily="18" charset="0"/>
                <a:ea typeface="Arial" pitchFamily="34" charset="0"/>
                <a:cs typeface="Times New Roman" pitchFamily="18" charset="0"/>
              </a:rPr>
              <a:t> </a:t>
            </a:r>
            <a:r>
              <a:rPr lang="en-US" sz="2400" dirty="0" err="1">
                <a:latin typeface="Times New Roman" pitchFamily="18" charset="0"/>
                <a:ea typeface="Arial" pitchFamily="34" charset="0"/>
                <a:cs typeface="Times New Roman" pitchFamily="18" charset="0"/>
              </a:rPr>
              <a:t>cách</a:t>
            </a:r>
            <a:r>
              <a:rPr lang="en-US" sz="2400" dirty="0">
                <a:latin typeface="Times New Roman" pitchFamily="18" charset="0"/>
                <a:ea typeface="Arial" pitchFamily="34" charset="0"/>
                <a:cs typeface="Times New Roman" pitchFamily="18" charset="0"/>
              </a:rPr>
              <a:t> </a:t>
            </a:r>
            <a:r>
              <a:rPr lang="en-US" sz="2400" dirty="0" err="1">
                <a:latin typeface="Times New Roman" pitchFamily="18" charset="0"/>
                <a:ea typeface="Arial" pitchFamily="34" charset="0"/>
                <a:cs typeface="Times New Roman" pitchFamily="18" charset="0"/>
              </a:rPr>
              <a:t>tách</a:t>
            </a:r>
            <a:r>
              <a:rPr lang="en-US" sz="2400" dirty="0">
                <a:latin typeface="Times New Roman" pitchFamily="18" charset="0"/>
                <a:ea typeface="Arial" pitchFamily="34" charset="0"/>
                <a:cs typeface="Times New Roman" pitchFamily="18" charset="0"/>
              </a:rPr>
              <a:t> </a:t>
            </a:r>
            <a:r>
              <a:rPr lang="en-US" sz="2400" dirty="0" err="1">
                <a:latin typeface="Times New Roman" pitchFamily="18" charset="0"/>
                <a:ea typeface="Arial" pitchFamily="34" charset="0"/>
                <a:cs typeface="Times New Roman" pitchFamily="18" charset="0"/>
              </a:rPr>
              <a:t>chất</a:t>
            </a:r>
            <a:r>
              <a:rPr lang="en-US" sz="2400" dirty="0">
                <a:latin typeface="Times New Roman" pitchFamily="18" charset="0"/>
                <a:ea typeface="Arial" pitchFamily="34" charset="0"/>
                <a:cs typeface="Times New Roman" pitchFamily="18" charset="0"/>
              </a:rPr>
              <a:t>:</a:t>
            </a:r>
          </a:p>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tan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lỏng</a:t>
            </a:r>
            <a:r>
              <a:rPr lang="en-US" sz="2400" dirty="0">
                <a:latin typeface="Times New Roman" pitchFamily="18" charset="0"/>
                <a:cs typeface="Times New Roman" pitchFamily="18" charset="0"/>
              </a:rPr>
              <a:t>)</a:t>
            </a:r>
          </a:p>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lửng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a:t>
            </a:r>
          </a:p>
          <a:p>
            <a:pPr>
              <a:buFontTx/>
              <a:buChar char="-"/>
            </a:pP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bay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dễ</a:t>
            </a:r>
            <a:r>
              <a:rPr lang="en-US" sz="2400" dirty="0">
                <a:latin typeface="Times New Roman" pitchFamily="18" charset="0"/>
                <a:cs typeface="Times New Roman" pitchFamily="18" charset="0"/>
              </a:rPr>
              <a:t> bay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a:t>
            </a:r>
          </a:p>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tan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6172200"/>
            <a:ext cx="41148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a:solidFill>
                  <a:srgbClr val="FF0000"/>
                </a:solidFill>
                <a:latin typeface="Times New Roman" pitchFamily="18" charset="0"/>
                <a:ea typeface="Arial" pitchFamily="34" charset="0"/>
                <a:cs typeface="Times New Roman" pitchFamily="18" charset="0"/>
              </a:rPr>
              <a:t>Bể</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cá</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bị</a:t>
            </a:r>
            <a:r>
              <a:rPr lang="en-US" sz="2400" dirty="0">
                <a:solidFill>
                  <a:srgbClr val="FF0000"/>
                </a:solidFill>
                <a:latin typeface="Times New Roman" pitchFamily="18" charset="0"/>
                <a:ea typeface="Arial" pitchFamily="34" charset="0"/>
                <a:cs typeface="Times New Roman" pitchFamily="18" charset="0"/>
              </a:rPr>
              <a:t> ô </a:t>
            </a:r>
            <a:r>
              <a:rPr lang="en-US" sz="2400" dirty="0" err="1">
                <a:solidFill>
                  <a:srgbClr val="FF0000"/>
                </a:solidFill>
                <a:latin typeface="Times New Roman" pitchFamily="18" charset="0"/>
                <a:ea typeface="Arial" pitchFamily="34" charset="0"/>
                <a:cs typeface="Times New Roman" pitchFamily="18" charset="0"/>
              </a:rPr>
              <a:t>nhiễm</a:t>
            </a:r>
            <a:endParaRPr lang="en-US" sz="2400" dirty="0">
              <a:solidFill>
                <a:srgbClr val="FF0000"/>
              </a:solidFill>
              <a:latin typeface="Times New Roman" pitchFamily="18" charset="0"/>
              <a:cs typeface="Times New Roman" pitchFamily="18" charset="0"/>
            </a:endParaRPr>
          </a:p>
        </p:txBody>
      </p:sp>
      <p:pic>
        <p:nvPicPr>
          <p:cNvPr id="2050" name="Picture 2" descr="D:\Tài Liệu 21-22-\nuoc-be-ca-bi-duc.jpg"/>
          <p:cNvPicPr>
            <a:picLocks noChangeAspect="1" noChangeArrowheads="1"/>
          </p:cNvPicPr>
          <p:nvPr/>
        </p:nvPicPr>
        <p:blipFill>
          <a:blip r:embed="rId2"/>
          <a:srcRect/>
          <a:stretch>
            <a:fillRect/>
          </a:stretch>
        </p:blipFill>
        <p:spPr bwMode="auto">
          <a:xfrm>
            <a:off x="228600" y="228600"/>
            <a:ext cx="3810000" cy="3124200"/>
          </a:xfrm>
          <a:prstGeom prst="rect">
            <a:avLst/>
          </a:prstGeom>
          <a:noFill/>
        </p:spPr>
      </p:pic>
      <p:pic>
        <p:nvPicPr>
          <p:cNvPr id="2051" name="Picture 3" descr="D:\Tài Liệu 21-22-\nuoc-be-ca-bi-duc-kim-giang.jpg"/>
          <p:cNvPicPr>
            <a:picLocks noChangeAspect="1" noChangeArrowheads="1"/>
          </p:cNvPicPr>
          <p:nvPr/>
        </p:nvPicPr>
        <p:blipFill>
          <a:blip r:embed="rId3"/>
          <a:srcRect/>
          <a:stretch>
            <a:fillRect/>
          </a:stretch>
        </p:blipFill>
        <p:spPr bwMode="auto">
          <a:xfrm>
            <a:off x="4648200" y="228600"/>
            <a:ext cx="4038600" cy="2971800"/>
          </a:xfrm>
          <a:prstGeom prst="rect">
            <a:avLst/>
          </a:prstGeom>
          <a:noFill/>
        </p:spPr>
      </p:pic>
      <p:pic>
        <p:nvPicPr>
          <p:cNvPr id="2052" name="Picture 4" descr="D:\Tài Liệu 21-22-\nuoc-se-duc-voi-be-thuy-sinh-moi-lam.jpg"/>
          <p:cNvPicPr>
            <a:picLocks noChangeAspect="1" noChangeArrowheads="1"/>
          </p:cNvPicPr>
          <p:nvPr/>
        </p:nvPicPr>
        <p:blipFill>
          <a:blip r:embed="rId4"/>
          <a:srcRect/>
          <a:stretch>
            <a:fillRect/>
          </a:stretch>
        </p:blipFill>
        <p:spPr bwMode="auto">
          <a:xfrm>
            <a:off x="1295400" y="10591800"/>
            <a:ext cx="6324600" cy="9144000"/>
          </a:xfrm>
          <a:prstGeom prst="rect">
            <a:avLst/>
          </a:prstGeom>
          <a:noFill/>
        </p:spPr>
      </p:pic>
      <p:pic>
        <p:nvPicPr>
          <p:cNvPr id="2053" name="Picture 5" descr="D:\Tài Liệu 21-22-\nuoc-se-duc-voi-be-thuy-sinh-moi-lam.jpg"/>
          <p:cNvPicPr>
            <a:picLocks noChangeAspect="1" noChangeArrowheads="1"/>
          </p:cNvPicPr>
          <p:nvPr/>
        </p:nvPicPr>
        <p:blipFill>
          <a:blip r:embed="rId4"/>
          <a:srcRect/>
          <a:stretch>
            <a:fillRect/>
          </a:stretch>
        </p:blipFill>
        <p:spPr bwMode="auto">
          <a:xfrm>
            <a:off x="228600" y="3429000"/>
            <a:ext cx="3810000" cy="2667000"/>
          </a:xfrm>
          <a:prstGeom prst="rect">
            <a:avLst/>
          </a:prstGeom>
          <a:noFill/>
        </p:spPr>
      </p:pic>
      <p:pic>
        <p:nvPicPr>
          <p:cNvPr id="2054" name="Picture 6" descr="D:\Tài Liệu 21-22-\be-ca-canh-bi-duc-1.jpg"/>
          <p:cNvPicPr>
            <a:picLocks noChangeAspect="1" noChangeArrowheads="1"/>
          </p:cNvPicPr>
          <p:nvPr/>
        </p:nvPicPr>
        <p:blipFill>
          <a:blip r:embed="rId5"/>
          <a:srcRect/>
          <a:stretch>
            <a:fillRect/>
          </a:stretch>
        </p:blipFill>
        <p:spPr bwMode="auto">
          <a:xfrm>
            <a:off x="4648200" y="3352800"/>
            <a:ext cx="4114800" cy="28527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1000"/>
                                        <p:tgtEl>
                                          <p:spTgt spid="2053"/>
                                        </p:tgtEl>
                                      </p:cBhvr>
                                    </p:animEffect>
                                    <p:anim calcmode="lin" valueType="num">
                                      <p:cBhvr>
                                        <p:cTn id="18" dur="1000" fill="hold"/>
                                        <p:tgtEl>
                                          <p:spTgt spid="2053"/>
                                        </p:tgtEl>
                                        <p:attrNameLst>
                                          <p:attrName>ppt_x</p:attrName>
                                        </p:attrNameLst>
                                      </p:cBhvr>
                                      <p:tavLst>
                                        <p:tav tm="0">
                                          <p:val>
                                            <p:strVal val="#ppt_x"/>
                                          </p:val>
                                        </p:tav>
                                        <p:tav tm="100000">
                                          <p:val>
                                            <p:strVal val="#ppt_x"/>
                                          </p:val>
                                        </p:tav>
                                      </p:tavLst>
                                    </p:anim>
                                    <p:anim calcmode="lin" valueType="num">
                                      <p:cBhvr>
                                        <p:cTn id="19"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barn(inVertical)">
                                      <p:cBhvr>
                                        <p:cTn id="24" dur="500"/>
                                        <p:tgtEl>
                                          <p:spTgt spid="205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7010400"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endParaRPr lang="en-US" dirty="0"/>
          </a:p>
          <a:p>
            <a:r>
              <a:rPr lang="vi-VN" b="1" dirty="0"/>
              <a:t>Sử dụng các giải pháp thông thường</a:t>
            </a:r>
            <a:r>
              <a:rPr lang="en-US" b="1" dirty="0"/>
              <a:t> </a:t>
            </a:r>
            <a:r>
              <a:rPr lang="en-US" b="1" dirty="0" err="1"/>
              <a:t>để</a:t>
            </a:r>
            <a:r>
              <a:rPr lang="en-US" b="1" dirty="0"/>
              <a:t> </a:t>
            </a:r>
            <a:r>
              <a:rPr lang="en-US" b="1" dirty="0" err="1"/>
              <a:t>làm</a:t>
            </a:r>
            <a:r>
              <a:rPr lang="en-US" b="1" dirty="0"/>
              <a:t> </a:t>
            </a:r>
            <a:r>
              <a:rPr lang="en-US" b="1" dirty="0" err="1"/>
              <a:t>sạch</a:t>
            </a:r>
            <a:r>
              <a:rPr lang="en-US" b="1" dirty="0"/>
              <a:t> </a:t>
            </a:r>
            <a:r>
              <a:rPr lang="en-US" b="1" dirty="0" err="1"/>
              <a:t>bể</a:t>
            </a:r>
            <a:r>
              <a:rPr lang="en-US" b="1" dirty="0"/>
              <a:t> </a:t>
            </a:r>
            <a:r>
              <a:rPr lang="en-US" b="1" dirty="0" err="1"/>
              <a:t>cá</a:t>
            </a:r>
            <a:r>
              <a:rPr lang="en-US" b="1" dirty="0"/>
              <a:t>:</a:t>
            </a:r>
            <a:endParaRPr lang="en-US" dirty="0"/>
          </a:p>
          <a:p>
            <a:r>
              <a:rPr lang="en-US" dirty="0"/>
              <a:t>C</a:t>
            </a:r>
            <a:r>
              <a:rPr lang="vi-VN" dirty="0"/>
              <a:t>ho lượng thức ăn vừa đủ.</a:t>
            </a:r>
          </a:p>
          <a:p>
            <a:r>
              <a:rPr lang="vi-VN" dirty="0"/>
              <a:t>Nuôi hệ thực vật thủy sinh.</a:t>
            </a:r>
          </a:p>
          <a:p>
            <a:r>
              <a:rPr lang="vi-VN" dirty="0"/>
              <a:t>Sử dụng hệ thống lọc </a:t>
            </a:r>
            <a:r>
              <a:rPr lang="vi-VN" b="1" dirty="0"/>
              <a:t>nước</a:t>
            </a:r>
            <a:r>
              <a:rPr lang="vi-VN" dirty="0"/>
              <a:t> đạt tiêu chuẩn.</a:t>
            </a:r>
          </a:p>
          <a:p>
            <a:r>
              <a:rPr lang="vi-VN" dirty="0"/>
              <a:t>Thường xuyên thay </a:t>
            </a:r>
            <a:r>
              <a:rPr lang="vi-VN" b="1" dirty="0"/>
              <a:t>nước</a:t>
            </a:r>
            <a:r>
              <a:rPr lang="vi-VN" dirty="0"/>
              <a:t> cho </a:t>
            </a:r>
            <a:r>
              <a:rPr lang="vi-VN" b="1" dirty="0"/>
              <a:t>bể cá</a:t>
            </a:r>
            <a:r>
              <a:rPr lang="vi-VN" dirty="0"/>
              <a:t>.</a:t>
            </a:r>
          </a:p>
          <a:p>
            <a:r>
              <a:rPr lang="vi-VN" dirty="0"/>
              <a:t>Cấy thêm vi sinh vật hữu ích cho </a:t>
            </a:r>
            <a:r>
              <a:rPr lang="vi-VN" b="1" dirty="0"/>
              <a:t>bể cá</a:t>
            </a:r>
            <a:r>
              <a:rPr lang="vi-VN" dirty="0"/>
              <a:t>.</a:t>
            </a:r>
          </a:p>
          <a:p>
            <a:r>
              <a:rPr lang="vi-VN" dirty="0"/>
              <a:t>Sử dụng ống xi phong để hút các chất thải và thức ăn dư thừa của </a:t>
            </a:r>
            <a:r>
              <a:rPr lang="vi-VN" b="1" dirty="0"/>
              <a:t>cá</a:t>
            </a:r>
            <a:r>
              <a:rPr lang="vi-VN" dirty="0"/>
              <a:t>.</a:t>
            </a:r>
          </a:p>
        </p:txBody>
      </p:sp>
      <p:pic>
        <p:nvPicPr>
          <p:cNvPr id="4098" name="Picture 2" descr="D:\Tài Liệu 21-22-\tải xuống (4).jpg"/>
          <p:cNvPicPr>
            <a:picLocks noChangeAspect="1" noChangeArrowheads="1"/>
          </p:cNvPicPr>
          <p:nvPr/>
        </p:nvPicPr>
        <p:blipFill>
          <a:blip r:embed="rId2"/>
          <a:srcRect/>
          <a:stretch>
            <a:fillRect/>
          </a:stretch>
        </p:blipFill>
        <p:spPr bwMode="auto">
          <a:xfrm>
            <a:off x="457200" y="2743200"/>
            <a:ext cx="3048000" cy="1981200"/>
          </a:xfrm>
          <a:prstGeom prst="rect">
            <a:avLst/>
          </a:prstGeom>
          <a:noFill/>
        </p:spPr>
      </p:pic>
      <p:pic>
        <p:nvPicPr>
          <p:cNvPr id="4099" name="Picture 3" descr="D:\Tài Liệu 21-22-\tải xuống (5).jpg"/>
          <p:cNvPicPr>
            <a:picLocks noChangeAspect="1" noChangeArrowheads="1"/>
          </p:cNvPicPr>
          <p:nvPr/>
        </p:nvPicPr>
        <p:blipFill>
          <a:blip r:embed="rId3"/>
          <a:srcRect/>
          <a:stretch>
            <a:fillRect/>
          </a:stretch>
        </p:blipFill>
        <p:spPr bwMode="auto">
          <a:xfrm>
            <a:off x="4343400" y="2590800"/>
            <a:ext cx="3657600" cy="2000250"/>
          </a:xfrm>
          <a:prstGeom prst="rect">
            <a:avLst/>
          </a:prstGeom>
          <a:noFill/>
        </p:spPr>
      </p:pic>
      <p:pic>
        <p:nvPicPr>
          <p:cNvPr id="4100" name="Picture 4" descr="D:\Tài Liệu 21-22-\images (1).jpg"/>
          <p:cNvPicPr>
            <a:picLocks noChangeAspect="1" noChangeArrowheads="1"/>
          </p:cNvPicPr>
          <p:nvPr/>
        </p:nvPicPr>
        <p:blipFill>
          <a:blip r:embed="rId4"/>
          <a:srcRect/>
          <a:stretch>
            <a:fillRect/>
          </a:stretch>
        </p:blipFill>
        <p:spPr bwMode="auto">
          <a:xfrm>
            <a:off x="533400" y="4876800"/>
            <a:ext cx="2895600" cy="1695450"/>
          </a:xfrm>
          <a:prstGeom prst="rect">
            <a:avLst/>
          </a:prstGeom>
          <a:noFill/>
        </p:spPr>
      </p:pic>
      <p:pic>
        <p:nvPicPr>
          <p:cNvPr id="4101" name="Picture 5" descr="D:\Tài Liệu 21-22-\4.cách-xử-lý-nước-hồ-cá-bị-xanh-2.jpg"/>
          <p:cNvPicPr>
            <a:picLocks noChangeAspect="1" noChangeArrowheads="1"/>
          </p:cNvPicPr>
          <p:nvPr/>
        </p:nvPicPr>
        <p:blipFill>
          <a:blip r:embed="rId5"/>
          <a:srcRect/>
          <a:stretch>
            <a:fillRect/>
          </a:stretch>
        </p:blipFill>
        <p:spPr bwMode="auto">
          <a:xfrm>
            <a:off x="4343400" y="4838700"/>
            <a:ext cx="3505200" cy="1790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1000"/>
                                        <p:tgtEl>
                                          <p:spTgt spid="4099"/>
                                        </p:tgtEl>
                                      </p:cBhvr>
                                    </p:animEffect>
                                    <p:anim calcmode="lin" valueType="num">
                                      <p:cBhvr>
                                        <p:cTn id="18" dur="1000" fill="hold"/>
                                        <p:tgtEl>
                                          <p:spTgt spid="4099"/>
                                        </p:tgtEl>
                                        <p:attrNameLst>
                                          <p:attrName>ppt_x</p:attrName>
                                        </p:attrNameLst>
                                      </p:cBhvr>
                                      <p:tavLst>
                                        <p:tav tm="0">
                                          <p:val>
                                            <p:strVal val="#ppt_x"/>
                                          </p:val>
                                        </p:tav>
                                        <p:tav tm="100000">
                                          <p:val>
                                            <p:strVal val="#ppt_x"/>
                                          </p:val>
                                        </p:tav>
                                      </p:tavLst>
                                    </p:anim>
                                    <p:anim calcmode="lin" valueType="num">
                                      <p:cBhvr>
                                        <p:cTn id="1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anim calcmode="lin" valueType="num">
                                      <p:cBhvr additive="base">
                                        <p:cTn id="24" dur="500" fill="hold"/>
                                        <p:tgtEl>
                                          <p:spTgt spid="4100"/>
                                        </p:tgtEl>
                                        <p:attrNameLst>
                                          <p:attrName>ppt_x</p:attrName>
                                        </p:attrNameLst>
                                      </p:cBhvr>
                                      <p:tavLst>
                                        <p:tav tm="0">
                                          <p:val>
                                            <p:strVal val="#ppt_x"/>
                                          </p:val>
                                        </p:tav>
                                        <p:tav tm="100000">
                                          <p:val>
                                            <p:strVal val="#ppt_x"/>
                                          </p:val>
                                        </p:tav>
                                      </p:tavLst>
                                    </p:anim>
                                    <p:anim calcmode="lin" valueType="num">
                                      <p:cBhvr additive="base">
                                        <p:cTn id="25"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101"/>
                                        </p:tgtEl>
                                        <p:attrNameLst>
                                          <p:attrName>style.visibility</p:attrName>
                                        </p:attrNameLst>
                                      </p:cBhvr>
                                      <p:to>
                                        <p:strVal val="visible"/>
                                      </p:to>
                                    </p:set>
                                    <p:anim calcmode="lin" valueType="num">
                                      <p:cBhvr additive="base">
                                        <p:cTn id="30" dur="500" fill="hold"/>
                                        <p:tgtEl>
                                          <p:spTgt spid="4101"/>
                                        </p:tgtEl>
                                        <p:attrNameLst>
                                          <p:attrName>ppt_x</p:attrName>
                                        </p:attrNameLst>
                                      </p:cBhvr>
                                      <p:tavLst>
                                        <p:tav tm="0">
                                          <p:val>
                                            <p:strVal val="#ppt_x"/>
                                          </p:val>
                                        </p:tav>
                                        <p:tav tm="100000">
                                          <p:val>
                                            <p:strVal val="#ppt_x"/>
                                          </p:val>
                                        </p:tav>
                                      </p:tavLst>
                                    </p:anim>
                                    <p:anim calcmode="lin" valueType="num">
                                      <p:cBhvr additive="base">
                                        <p:cTn id="31"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21-22-\o-nhiem-bui-min-o-tphcm-ha-noi.jpg"/>
          <p:cNvPicPr>
            <a:picLocks noChangeAspect="1" noChangeArrowheads="1"/>
          </p:cNvPicPr>
          <p:nvPr/>
        </p:nvPicPr>
        <p:blipFill>
          <a:blip r:embed="rId2"/>
          <a:srcRect/>
          <a:stretch>
            <a:fillRect/>
          </a:stretch>
        </p:blipFill>
        <p:spPr bwMode="auto">
          <a:xfrm>
            <a:off x="381000" y="228600"/>
            <a:ext cx="3733800" cy="2971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7" name="Picture 3" descr="D:\Tài Liệu 21-22-\o-nhiem-khong-khi.jpg"/>
          <p:cNvPicPr>
            <a:picLocks noChangeAspect="1" noChangeArrowheads="1"/>
          </p:cNvPicPr>
          <p:nvPr/>
        </p:nvPicPr>
        <p:blipFill>
          <a:blip r:embed="rId3"/>
          <a:srcRect/>
          <a:stretch>
            <a:fillRect/>
          </a:stretch>
        </p:blipFill>
        <p:spPr bwMode="auto">
          <a:xfrm>
            <a:off x="4572000" y="304800"/>
            <a:ext cx="3962400" cy="2895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0" name="Picture 6" descr="D:\Tài Liệu 21-22-\1569470591-9-khong-khi-tphcm-o-nhiem-bui-min-nghiem-trong-so-tn-o-nhiem-1-1569468965-width660height440.jpg"/>
          <p:cNvPicPr>
            <a:picLocks noChangeAspect="1" noChangeArrowheads="1"/>
          </p:cNvPicPr>
          <p:nvPr/>
        </p:nvPicPr>
        <p:blipFill>
          <a:blip r:embed="rId4"/>
          <a:srcRect/>
          <a:stretch>
            <a:fillRect/>
          </a:stretch>
        </p:blipFill>
        <p:spPr bwMode="auto">
          <a:xfrm>
            <a:off x="4572000" y="3352800"/>
            <a:ext cx="3962400" cy="28194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52400" y="228601"/>
            <a:ext cx="807720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a:solidFill>
                  <a:srgbClr val="FF0000"/>
                </a:solidFill>
                <a:latin typeface="Times New Roman" pitchFamily="18" charset="0"/>
                <a:ea typeface="Arial" pitchFamily="34" charset="0"/>
                <a:cs typeface="Times New Roman" pitchFamily="18" charset="0"/>
              </a:rPr>
              <a:t>Hiện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tượng</a:t>
            </a:r>
            <a:r>
              <a:rPr lang="en-US" sz="2400" dirty="0">
                <a:solidFill>
                  <a:srgbClr val="FF0000"/>
                </a:solidFill>
                <a:latin typeface="Times New Roman" pitchFamily="18" charset="0"/>
                <a:ea typeface="Arial" pitchFamily="34" charset="0"/>
                <a:cs typeface="Times New Roman" pitchFamily="18" charset="0"/>
              </a:rPr>
              <a:t> ô </a:t>
            </a:r>
            <a:r>
              <a:rPr lang="en-US" sz="2400" dirty="0" err="1">
                <a:solidFill>
                  <a:srgbClr val="FF0000"/>
                </a:solidFill>
                <a:latin typeface="Times New Roman" pitchFamily="18" charset="0"/>
                <a:ea typeface="Arial" pitchFamily="34" charset="0"/>
                <a:cs typeface="Times New Roman" pitchFamily="18" charset="0"/>
              </a:rPr>
              <a:t>nhiễm</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bụi</a:t>
            </a:r>
            <a:r>
              <a:rPr lang="en-US" sz="2400" dirty="0">
                <a:solidFill>
                  <a:srgbClr val="FF0000"/>
                </a:solidFill>
                <a:latin typeface="Times New Roman" pitchFamily="18" charset="0"/>
                <a:ea typeface="Arial" pitchFamily="34" charset="0"/>
                <a:cs typeface="Times New Roman" pitchFamily="18" charset="0"/>
              </a:rPr>
              <a:t> min ở </a:t>
            </a:r>
            <a:r>
              <a:rPr lang="en-US" sz="2400" dirty="0" err="1">
                <a:solidFill>
                  <a:srgbClr val="FF0000"/>
                </a:solidFill>
                <a:latin typeface="Times New Roman" pitchFamily="18" charset="0"/>
                <a:ea typeface="Arial" pitchFamily="34" charset="0"/>
                <a:cs typeface="Times New Roman" pitchFamily="18" charset="0"/>
              </a:rPr>
              <a:t>các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thành</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phố</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lớn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rất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cao</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Hãy</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đưa</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ra</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các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biện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pháp</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để</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bảo</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vệ</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sức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khỏe</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cho</a:t>
            </a:r>
            <a:r>
              <a:rPr lang="en-US" sz="2400" dirty="0">
                <a:solidFill>
                  <a:srgbClr val="FF0000"/>
                </a:solidFill>
                <a:latin typeface="Times New Roman" pitchFamily="18" charset="0"/>
                <a:ea typeface="Arial" pitchFamily="34" charset="0"/>
                <a:cs typeface="Times New Roman" pitchFamily="18" charset="0"/>
              </a:rPr>
              <a:t> con </a:t>
            </a:r>
            <a:r>
              <a:rPr lang="en-US" sz="2400" dirty="0" err="1">
                <a:solidFill>
                  <a:srgbClr val="FF0000"/>
                </a:solidFill>
                <a:latin typeface="Times New Roman" pitchFamily="18" charset="0"/>
                <a:ea typeface="Arial" pitchFamily="34" charset="0"/>
                <a:cs typeface="Times New Roman" pitchFamily="18" charset="0"/>
              </a:rPr>
              <a:t>người</a:t>
            </a:r>
            <a:r>
              <a:rPr lang="en-US" sz="2400" dirty="0">
                <a:solidFill>
                  <a:srgbClr val="FF0000"/>
                </a:solidFill>
                <a:latin typeface="Times New Roman" pitchFamily="18" charset="0"/>
                <a:ea typeface="Arial" pitchFamily="34"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pic>
        <p:nvPicPr>
          <p:cNvPr id="1031" name="Picture 7" descr="D:\Tài Liệu 21-22-\o-nhiem-khong-khi.jpg"/>
          <p:cNvPicPr>
            <a:picLocks noChangeAspect="1" noChangeArrowheads="1"/>
          </p:cNvPicPr>
          <p:nvPr/>
        </p:nvPicPr>
        <p:blipFill>
          <a:blip r:embed="rId3"/>
          <a:srcRect/>
          <a:stretch>
            <a:fillRect/>
          </a:stretch>
        </p:blipFill>
        <p:spPr bwMode="auto">
          <a:xfrm>
            <a:off x="457200" y="3429000"/>
            <a:ext cx="3733800" cy="26431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barn(inVertical)">
                                      <p:cBhvr>
                                        <p:cTn id="17" dur="500"/>
                                        <p:tgtEl>
                                          <p:spTgt spid="103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wheel(1)">
                                      <p:cBhvr>
                                        <p:cTn id="22" dur="20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6" descr="White marble"/>
          <p:cNvSpPr>
            <a:spLocks noChangeArrowheads="1" noChangeShapeType="1" noTextEdit="1"/>
          </p:cNvSpPr>
          <p:nvPr/>
        </p:nvSpPr>
        <p:spPr bwMode="auto">
          <a:xfrm>
            <a:off x="3038475" y="95250"/>
            <a:ext cx="3067050" cy="5048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b="1" kern="10" dirty="0" err="1">
                <a:ln w="9525">
                  <a:round/>
                  <a:headEnd/>
                  <a:tailEnd/>
                </a:ln>
                <a:blipFill dpi="0" rotWithShape="0">
                  <a:blip r:embed="rId2"/>
                  <a:srcRect/>
                  <a:tile tx="0" ty="0" sx="100000" sy="100000" flip="none" algn="tl"/>
                </a:blipFill>
                <a:latin typeface=".VnTime"/>
              </a:rPr>
              <a:t>Kiểm</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tra</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bài</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cũ</a:t>
            </a:r>
            <a:endParaRPr lang="en-US" sz="3600" b="1" kern="10" dirty="0">
              <a:ln w="9525">
                <a:round/>
                <a:headEnd/>
                <a:tailEnd/>
              </a:ln>
              <a:blipFill dpi="0" rotWithShape="0">
                <a:blip r:embed="rId2"/>
                <a:srcRect/>
                <a:tile tx="0" ty="0" sx="100000" sy="100000" flip="none" algn="tl"/>
              </a:blipFill>
              <a:latin typeface=".VnTime"/>
            </a:endParaRPr>
          </a:p>
        </p:txBody>
      </p:sp>
      <p:sp>
        <p:nvSpPr>
          <p:cNvPr id="2" name="Rectangle 1"/>
          <p:cNvSpPr/>
          <p:nvPr/>
        </p:nvSpPr>
        <p:spPr>
          <a:xfrm>
            <a:off x="34925" y="724167"/>
            <a:ext cx="8839200" cy="34163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vi-VN" sz="2400" b="1" dirty="0">
                <a:latin typeface="+mj-lt"/>
                <a:cs typeface="Times New Roman" pitchFamily="18" charset="0"/>
              </a:rPr>
              <a:t>Câu 1.</a:t>
            </a:r>
            <a:r>
              <a:rPr lang="vi-VN" sz="2400" dirty="0">
                <a:latin typeface="+mj-lt"/>
                <a:cs typeface="Times New Roman" pitchFamily="18" charset="0"/>
              </a:rPr>
              <a:t> Cho các vật thể: áo sơ mi, bút chì, đôi giày, viên kim cương, Vật thể chỉ chứa một chất duy nhất là</a:t>
            </a:r>
          </a:p>
          <a:p>
            <a:r>
              <a:rPr lang="vi-VN" sz="2400" dirty="0">
                <a:latin typeface="+mj-lt"/>
                <a:cs typeface="Times New Roman" pitchFamily="18" charset="0"/>
              </a:rPr>
              <a:t>A. áo sơ mi.</a:t>
            </a:r>
            <a:r>
              <a:rPr lang="en-US" sz="2400" dirty="0">
                <a:latin typeface="+mj-lt"/>
                <a:cs typeface="Times New Roman" pitchFamily="18" charset="0"/>
              </a:rPr>
              <a:t>	</a:t>
            </a:r>
            <a:r>
              <a:rPr lang="vi-VN" sz="2400" dirty="0">
                <a:latin typeface="+mj-lt"/>
                <a:cs typeface="Times New Roman" pitchFamily="18" charset="0"/>
              </a:rPr>
              <a:t>B. bút chì. </a:t>
            </a:r>
            <a:r>
              <a:rPr lang="en-US" sz="2400" dirty="0">
                <a:latin typeface="+mj-lt"/>
                <a:cs typeface="Times New Roman" pitchFamily="18" charset="0"/>
              </a:rPr>
              <a:t>	</a:t>
            </a:r>
            <a:r>
              <a:rPr lang="vi-VN" sz="2400" dirty="0">
                <a:latin typeface="+mj-lt"/>
                <a:cs typeface="Times New Roman" pitchFamily="18" charset="0"/>
              </a:rPr>
              <a:t>C. đôi giày.</a:t>
            </a:r>
            <a:r>
              <a:rPr lang="en-US" sz="2400" dirty="0">
                <a:latin typeface="+mj-lt"/>
                <a:cs typeface="Times New Roman" pitchFamily="18" charset="0"/>
              </a:rPr>
              <a:t>	</a:t>
            </a:r>
            <a:r>
              <a:rPr lang="vi-VN" sz="2400" dirty="0">
                <a:latin typeface="+mj-lt"/>
                <a:cs typeface="Times New Roman" pitchFamily="18" charset="0"/>
              </a:rPr>
              <a:t>D. viên kim cương.</a:t>
            </a:r>
          </a:p>
          <a:p>
            <a:r>
              <a:rPr lang="vi-VN" sz="2400" b="1" dirty="0">
                <a:latin typeface="+mj-lt"/>
                <a:cs typeface="Times New Roman" pitchFamily="18" charset="0"/>
              </a:rPr>
              <a:t>Câu 2.</a:t>
            </a:r>
            <a:r>
              <a:rPr lang="vi-VN" sz="2400" dirty="0">
                <a:latin typeface="+mj-lt"/>
                <a:cs typeface="Times New Roman" pitchFamily="18" charset="0"/>
              </a:rPr>
              <a:t> Hỗn hợp nào sau đây là huyền phù?</a:t>
            </a:r>
          </a:p>
          <a:p>
            <a:r>
              <a:rPr lang="vi-VN" sz="2400" dirty="0">
                <a:latin typeface="+mj-lt"/>
                <a:cs typeface="Times New Roman" pitchFamily="18" charset="0"/>
              </a:rPr>
              <a:t>A. Nước muối.</a:t>
            </a:r>
            <a:r>
              <a:rPr lang="en-US" sz="2400" dirty="0">
                <a:latin typeface="+mj-lt"/>
                <a:cs typeface="Times New Roman" pitchFamily="18" charset="0"/>
              </a:rPr>
              <a:t>      </a:t>
            </a:r>
            <a:r>
              <a:rPr lang="vi-VN" sz="2400" dirty="0">
                <a:latin typeface="+mj-lt"/>
                <a:cs typeface="Times New Roman" pitchFamily="18" charset="0"/>
              </a:rPr>
              <a:t>B. Nước phù sa.</a:t>
            </a:r>
            <a:r>
              <a:rPr lang="en-US" sz="2400" dirty="0">
                <a:latin typeface="+mj-lt"/>
                <a:cs typeface="Times New Roman" pitchFamily="18" charset="0"/>
              </a:rPr>
              <a:t>       </a:t>
            </a:r>
            <a:r>
              <a:rPr lang="vi-VN" sz="2400" dirty="0">
                <a:latin typeface="+mj-lt"/>
                <a:cs typeface="Times New Roman" pitchFamily="18" charset="0"/>
              </a:rPr>
              <a:t>C. Nước chè</a:t>
            </a:r>
            <a:r>
              <a:rPr lang="en-US" sz="2400" dirty="0">
                <a:latin typeface="+mj-lt"/>
                <a:cs typeface="Times New Roman" pitchFamily="18" charset="0"/>
              </a:rPr>
              <a:t>     </a:t>
            </a:r>
            <a:r>
              <a:rPr lang="vi-VN" sz="2400" dirty="0">
                <a:latin typeface="+mj-lt"/>
                <a:cs typeface="Times New Roman" pitchFamily="18" charset="0"/>
              </a:rPr>
              <a:t>D. Nước máy.</a:t>
            </a:r>
          </a:p>
          <a:p>
            <a:r>
              <a:rPr lang="vi-VN" sz="2400" b="1" dirty="0">
                <a:latin typeface="+mj-lt"/>
                <a:cs typeface="Times New Roman" pitchFamily="18" charset="0"/>
              </a:rPr>
              <a:t>Câu 3.</a:t>
            </a:r>
            <a:r>
              <a:rPr lang="vi-VN" sz="2400" dirty="0">
                <a:latin typeface="+mj-lt"/>
                <a:cs typeface="Times New Roman" pitchFamily="18" charset="0"/>
              </a:rPr>
              <a:t> Hỗn hợp nào sau đây là dung dịch chỉ chứa một chất tan?</a:t>
            </a:r>
          </a:p>
          <a:p>
            <a:r>
              <a:rPr lang="vi-VN" sz="2400" dirty="0">
                <a:latin typeface="+mj-lt"/>
                <a:cs typeface="Times New Roman" pitchFamily="18" charset="0"/>
              </a:rPr>
              <a:t>A. Nước mắm.</a:t>
            </a:r>
            <a:r>
              <a:rPr lang="en-US" sz="2400" dirty="0">
                <a:latin typeface="+mj-lt"/>
                <a:cs typeface="Times New Roman" pitchFamily="18" charset="0"/>
              </a:rPr>
              <a:t>	</a:t>
            </a:r>
            <a:r>
              <a:rPr lang="vi-VN" sz="2400" dirty="0">
                <a:latin typeface="+mj-lt"/>
                <a:cs typeface="Times New Roman" pitchFamily="18" charset="0"/>
              </a:rPr>
              <a:t>B. Sữa</a:t>
            </a:r>
            <a:r>
              <a:rPr lang="en-US" sz="2400" dirty="0">
                <a:latin typeface="+mj-lt"/>
                <a:cs typeface="Times New Roman" pitchFamily="18" charset="0"/>
              </a:rPr>
              <a:t>.	      </a:t>
            </a:r>
            <a:r>
              <a:rPr lang="vi-VN" sz="2400" dirty="0">
                <a:latin typeface="+mj-lt"/>
                <a:cs typeface="Times New Roman" pitchFamily="18" charset="0"/>
              </a:rPr>
              <a:t>C. Nước chanh đường.</a:t>
            </a:r>
            <a:r>
              <a:rPr lang="en-US" sz="2400" dirty="0">
                <a:latin typeface="+mj-lt"/>
                <a:cs typeface="Times New Roman" pitchFamily="18" charset="0"/>
              </a:rPr>
              <a:t>       </a:t>
            </a:r>
            <a:r>
              <a:rPr lang="vi-VN" sz="2400" dirty="0">
                <a:latin typeface="+mj-lt"/>
                <a:cs typeface="Times New Roman" pitchFamily="18" charset="0"/>
              </a:rPr>
              <a:t>D. Nước đường.</a:t>
            </a:r>
          </a:p>
          <a:p>
            <a:r>
              <a:rPr lang="vi-VN" sz="2400" b="1" dirty="0">
                <a:latin typeface="+mj-lt"/>
              </a:rPr>
              <a:t>Câu 4.</a:t>
            </a:r>
            <a:r>
              <a:rPr lang="vi-VN" sz="2400" dirty="0">
                <a:latin typeface="+mj-lt"/>
              </a:rPr>
              <a:t> Chất nào sau đây tan nhiều trong nước nóng?</a:t>
            </a:r>
          </a:p>
          <a:p>
            <a:r>
              <a:rPr lang="en-US" sz="2400" dirty="0">
                <a:latin typeface="+mj-lt"/>
              </a:rPr>
              <a:t>  </a:t>
            </a:r>
            <a:r>
              <a:rPr lang="vi-VN" sz="2400" dirty="0">
                <a:latin typeface="+mj-lt"/>
              </a:rPr>
              <a:t>A. Muối ăn.</a:t>
            </a:r>
            <a:r>
              <a:rPr lang="en-US" sz="2400" dirty="0">
                <a:latin typeface="+mj-lt"/>
              </a:rPr>
              <a:t>	</a:t>
            </a:r>
            <a:r>
              <a:rPr lang="vi-VN" sz="2400" dirty="0">
                <a:latin typeface="+mj-lt"/>
              </a:rPr>
              <a:t>B. Nến.</a:t>
            </a:r>
            <a:r>
              <a:rPr lang="en-US" sz="2400" dirty="0">
                <a:latin typeface="+mj-lt"/>
              </a:rPr>
              <a:t>	</a:t>
            </a:r>
            <a:r>
              <a:rPr lang="vi-VN" sz="2400" dirty="0">
                <a:latin typeface="+mj-lt"/>
              </a:rPr>
              <a:t>C. Dầu ăn. </a:t>
            </a:r>
            <a:r>
              <a:rPr lang="en-US" sz="2400" dirty="0">
                <a:latin typeface="+mj-lt"/>
              </a:rPr>
              <a:t>	</a:t>
            </a:r>
            <a:r>
              <a:rPr lang="vi-VN" sz="2400" dirty="0">
                <a:latin typeface="+mj-lt"/>
              </a:rPr>
              <a:t>D.Khicarbon dioxide.</a:t>
            </a:r>
          </a:p>
        </p:txBody>
      </p:sp>
      <p:sp>
        <p:nvSpPr>
          <p:cNvPr id="5" name="Flowchart: Connector 4"/>
          <p:cNvSpPr/>
          <p:nvPr/>
        </p:nvSpPr>
        <p:spPr>
          <a:xfrm>
            <a:off x="5334000" y="1357745"/>
            <a:ext cx="574675" cy="576262"/>
          </a:xfrm>
          <a:prstGeom prst="flowChartConnector">
            <a:avLst/>
          </a:prstGeom>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6" name="Flowchart: Connector 5"/>
          <p:cNvSpPr/>
          <p:nvPr/>
        </p:nvSpPr>
        <p:spPr>
          <a:xfrm>
            <a:off x="2185408" y="2133600"/>
            <a:ext cx="574675" cy="576262"/>
          </a:xfrm>
          <a:prstGeom prst="flowChartConnector">
            <a:avLst/>
          </a:prstGeom>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7" name="Flowchart: Connector 6"/>
          <p:cNvSpPr/>
          <p:nvPr/>
        </p:nvSpPr>
        <p:spPr>
          <a:xfrm>
            <a:off x="6397190" y="2895600"/>
            <a:ext cx="574675" cy="576262"/>
          </a:xfrm>
          <a:prstGeom prst="flowChartConnector">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8" name="Flowchart: Connector 7"/>
          <p:cNvSpPr/>
          <p:nvPr/>
        </p:nvSpPr>
        <p:spPr>
          <a:xfrm>
            <a:off x="76489" y="3657600"/>
            <a:ext cx="574675" cy="576262"/>
          </a:xfrm>
          <a:prstGeom prst="flowChartConnector">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3" name="Rectangle 2"/>
          <p:cNvSpPr/>
          <p:nvPr/>
        </p:nvSpPr>
        <p:spPr>
          <a:xfrm>
            <a:off x="76489" y="4353046"/>
            <a:ext cx="8797636"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2400" b="1" dirty="0"/>
              <a:t>C</a:t>
            </a:r>
            <a:r>
              <a:rPr lang="vi-VN" sz="2400" b="1" dirty="0"/>
              <a:t>âu 5.</a:t>
            </a:r>
            <a:r>
              <a:rPr lang="vi-VN" sz="2400" dirty="0"/>
              <a:t> Không khí là hỗn hợp đồng nhất hay không đồng nhất? Kế tên thành phần các chất có trong không khí.</a:t>
            </a:r>
            <a:endParaRPr lang="en-US" sz="2400" dirty="0"/>
          </a:p>
        </p:txBody>
      </p:sp>
      <p:sp>
        <p:nvSpPr>
          <p:cNvPr id="9" name="Rectangle 8"/>
          <p:cNvSpPr/>
          <p:nvPr/>
        </p:nvSpPr>
        <p:spPr>
          <a:xfrm>
            <a:off x="69850" y="5555397"/>
            <a:ext cx="8921750" cy="15696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vi-VN" sz="2400" dirty="0">
                <a:solidFill>
                  <a:schemeClr val="tx1"/>
                </a:solidFill>
              </a:rPr>
              <a:t> Không khí là hỗn hợp đồng nhất có thành phần chính là khí nitrogen (chiếm khoảng 78%), oxygen (chiếm khoảng 21%), còn lại là khí carbon dioxide, hơi nước và các khí khác.</a:t>
            </a:r>
          </a:p>
        </p:txBody>
      </p:sp>
    </p:spTree>
    <p:extLst>
      <p:ext uri="{BB962C8B-B14F-4D97-AF65-F5344CB8AC3E}">
        <p14:creationId xmlns:p14="http://schemas.microsoft.com/office/powerpoint/2010/main" val="10720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21-22-\tải xuống (1).jpg"/>
          <p:cNvPicPr>
            <a:picLocks noChangeAspect="1" noChangeArrowheads="1"/>
          </p:cNvPicPr>
          <p:nvPr/>
        </p:nvPicPr>
        <p:blipFill>
          <a:blip r:embed="rId2"/>
          <a:srcRect/>
          <a:stretch>
            <a:fillRect/>
          </a:stretch>
        </p:blipFill>
        <p:spPr bwMode="auto">
          <a:xfrm>
            <a:off x="381000" y="304800"/>
            <a:ext cx="3235325" cy="2362200"/>
          </a:xfrm>
          <a:prstGeom prst="rect">
            <a:avLst/>
          </a:prstGeom>
          <a:noFill/>
        </p:spPr>
      </p:pic>
      <p:pic>
        <p:nvPicPr>
          <p:cNvPr id="3075" name="Picture 3" descr="D:\Tài Liệu 21-22-\tải xuống (2).jpg"/>
          <p:cNvPicPr>
            <a:picLocks noChangeAspect="1" noChangeArrowheads="1"/>
          </p:cNvPicPr>
          <p:nvPr/>
        </p:nvPicPr>
        <p:blipFill>
          <a:blip r:embed="rId3"/>
          <a:srcRect/>
          <a:stretch>
            <a:fillRect/>
          </a:stretch>
        </p:blipFill>
        <p:spPr bwMode="auto">
          <a:xfrm>
            <a:off x="4419600" y="381000"/>
            <a:ext cx="3733800" cy="2438400"/>
          </a:xfrm>
          <a:prstGeom prst="rect">
            <a:avLst/>
          </a:prstGeom>
          <a:noFill/>
        </p:spPr>
      </p:pic>
      <p:pic>
        <p:nvPicPr>
          <p:cNvPr id="3077" name="Picture 5" descr="D:\Tài Liệu 21-22-\unnamed.jpg"/>
          <p:cNvPicPr>
            <a:picLocks noChangeAspect="1" noChangeArrowheads="1"/>
          </p:cNvPicPr>
          <p:nvPr/>
        </p:nvPicPr>
        <p:blipFill>
          <a:blip r:embed="rId4"/>
          <a:srcRect/>
          <a:stretch>
            <a:fillRect/>
          </a:stretch>
        </p:blipFill>
        <p:spPr bwMode="auto">
          <a:xfrm>
            <a:off x="228600" y="3124199"/>
            <a:ext cx="3429000" cy="3038475"/>
          </a:xfrm>
          <a:prstGeom prst="rect">
            <a:avLst/>
          </a:prstGeom>
          <a:noFill/>
        </p:spPr>
      </p:pic>
      <p:pic>
        <p:nvPicPr>
          <p:cNvPr id="3078" name="Picture 6" descr="D:\Tài Liệu 21-22-\images.jpg"/>
          <p:cNvPicPr>
            <a:picLocks noChangeAspect="1" noChangeArrowheads="1"/>
          </p:cNvPicPr>
          <p:nvPr/>
        </p:nvPicPr>
        <p:blipFill>
          <a:blip r:embed="rId5"/>
          <a:srcRect/>
          <a:stretch>
            <a:fillRect/>
          </a:stretch>
        </p:blipFill>
        <p:spPr bwMode="auto">
          <a:xfrm>
            <a:off x="4419600" y="3276600"/>
            <a:ext cx="36576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1000"/>
                                        <p:tgtEl>
                                          <p:spTgt spid="3077"/>
                                        </p:tgtEl>
                                      </p:cBhvr>
                                    </p:animEffect>
                                    <p:anim calcmode="lin" valueType="num">
                                      <p:cBhvr>
                                        <p:cTn id="18" dur="1000" fill="hold"/>
                                        <p:tgtEl>
                                          <p:spTgt spid="3077"/>
                                        </p:tgtEl>
                                        <p:attrNameLst>
                                          <p:attrName>ppt_x</p:attrName>
                                        </p:attrNameLst>
                                      </p:cBhvr>
                                      <p:tavLst>
                                        <p:tav tm="0">
                                          <p:val>
                                            <p:strVal val="#ppt_x"/>
                                          </p:val>
                                        </p:tav>
                                        <p:tav tm="100000">
                                          <p:val>
                                            <p:strVal val="#ppt_x"/>
                                          </p:val>
                                        </p:tav>
                                      </p:tavLst>
                                    </p:anim>
                                    <p:anim calcmode="lin" valueType="num">
                                      <p:cBhvr>
                                        <p:cTn id="19"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078"/>
                                        </p:tgtEl>
                                        <p:attrNameLst>
                                          <p:attrName>style.visibility</p:attrName>
                                        </p:attrNameLst>
                                      </p:cBhvr>
                                      <p:to>
                                        <p:strVal val="visible"/>
                                      </p:to>
                                    </p:set>
                                    <p:animEffect transition="in" filter="wheel(1)">
                                      <p:cBhvr>
                                        <p:cTn id="24"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236" y="-49790"/>
            <a:ext cx="11201400"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77671" y="0"/>
            <a:ext cx="5885329" cy="1013012"/>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Củng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cố</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Rectangle 1"/>
          <p:cNvSpPr/>
          <p:nvPr/>
        </p:nvSpPr>
        <p:spPr>
          <a:xfrm>
            <a:off x="609600" y="1565564"/>
            <a:ext cx="8423564" cy="310854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b="1" dirty="0">
                <a:latin typeface="Times New Roman" pitchFamily="18" charset="0"/>
                <a:cs typeface="Times New Roman" pitchFamily="18" charset="0"/>
              </a:rPr>
              <a:t>C</a:t>
            </a:r>
            <a:r>
              <a:rPr lang="vi-VN" sz="2800" b="1" dirty="0">
                <a:latin typeface="Times New Roman" pitchFamily="18" charset="0"/>
                <a:cs typeface="Times New Roman" pitchFamily="18" charset="0"/>
              </a:rPr>
              <a:t>âu 1.</a:t>
            </a:r>
            <a:r>
              <a:rPr lang="vi-VN" sz="2800" dirty="0">
                <a:latin typeface="Times New Roman" pitchFamily="18" charset="0"/>
                <a:cs typeface="Times New Roman" pitchFamily="18" charset="0"/>
              </a:rPr>
              <a:t> Ở nông thôn, để tách thóc lép ra khỏi thóc, người dân thường đổ thóc rơi trước một cái quạt gió. Những hạt thóc lép sẽ bị gió thổi bay ra, đó là do thóc lép có</a:t>
            </a:r>
          </a:p>
          <a:p>
            <a:pPr marL="514350" indent="-514350">
              <a:buAutoNum type="alphaUcPeriod"/>
            </a:pPr>
            <a:r>
              <a:rPr lang="vi-VN" sz="2800" dirty="0">
                <a:latin typeface="Times New Roman" pitchFamily="18" charset="0"/>
                <a:cs typeface="Times New Roman" pitchFamily="18" charset="0"/>
              </a:rPr>
              <a:t>khối lượng nhẹ hơn.</a:t>
            </a:r>
            <a:r>
              <a:rPr lang="en-US" sz="2800" dirty="0">
                <a:latin typeface="Times New Roman" pitchFamily="18" charset="0"/>
                <a:cs typeface="Times New Roman" pitchFamily="18" charset="0"/>
              </a:rPr>
              <a:t>		</a:t>
            </a:r>
          </a:p>
          <a:p>
            <a:r>
              <a:rPr lang="vi-VN" sz="2800" dirty="0">
                <a:latin typeface="Times New Roman" pitchFamily="18" charset="0"/>
                <a:cs typeface="Times New Roman" pitchFamily="18" charset="0"/>
              </a:rPr>
              <a:t>B. kích thước hạt nhỏ hơn.</a:t>
            </a:r>
          </a:p>
          <a:p>
            <a:r>
              <a:rPr lang="vi-VN" sz="2800" dirty="0">
                <a:latin typeface="Times New Roman" pitchFamily="18" charset="0"/>
                <a:cs typeface="Times New Roman" pitchFamily="18" charset="0"/>
              </a:rPr>
              <a:t>C. tốc độ rơi nhỏ hơn.</a:t>
            </a:r>
            <a:r>
              <a:rPr lang="en-US" sz="2800" dirty="0">
                <a:latin typeface="Times New Roman" pitchFamily="18" charset="0"/>
                <a:cs typeface="Times New Roman" pitchFamily="18" charset="0"/>
              </a:rPr>
              <a:t>		</a:t>
            </a:r>
          </a:p>
          <a:p>
            <a:r>
              <a:rPr lang="vi-VN" sz="2800" dirty="0">
                <a:latin typeface="Times New Roman" pitchFamily="18" charset="0"/>
                <a:cs typeface="Times New Roman" pitchFamily="18" charset="0"/>
              </a:rPr>
              <a:t>D. lớp vỏ trấu dễ tróc hơn.</a:t>
            </a:r>
          </a:p>
        </p:txBody>
      </p:sp>
      <p:sp>
        <p:nvSpPr>
          <p:cNvPr id="14" name="Text Box 15"/>
          <p:cNvSpPr txBox="1">
            <a:spLocks noChangeArrowheads="1"/>
          </p:cNvSpPr>
          <p:nvPr/>
        </p:nvSpPr>
        <p:spPr bwMode="auto">
          <a:xfrm>
            <a:off x="533400" y="2738835"/>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4400" b="1" dirty="0">
                <a:solidFill>
                  <a:srgbClr val="0000FF"/>
                </a:solidFill>
                <a:latin typeface=".VnTime" pitchFamily="34" charset="0"/>
              </a:rPr>
              <a:t>O</a:t>
            </a:r>
          </a:p>
        </p:txBody>
      </p:sp>
    </p:spTree>
    <p:extLst>
      <p:ext uri="{BB962C8B-B14F-4D97-AF65-F5344CB8AC3E}">
        <p14:creationId xmlns:p14="http://schemas.microsoft.com/office/powerpoint/2010/main" val="10055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008"/>
            <a:ext cx="11201400" cy="69008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2082595"/>
            <a:ext cx="8610600" cy="3108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vi-VN" sz="2800" b="1" dirty="0">
                <a:latin typeface="Times New Roman" pitchFamily="18" charset="0"/>
                <a:cs typeface="Times New Roman" pitchFamily="18" charset="0"/>
              </a:rPr>
              <a:t>Câu 2.</a:t>
            </a:r>
            <a:r>
              <a:rPr lang="vi-VN" sz="2800" dirty="0">
                <a:latin typeface="Times New Roman" pitchFamily="18" charset="0"/>
                <a:cs typeface="Times New Roman" pitchFamily="18" charset="0"/>
              </a:rPr>
              <a:t> Việc làm nào sau đây là quá trình tách chất dựa theo sự khác nhau về kích thước hạt?</a:t>
            </a:r>
          </a:p>
          <a:p>
            <a:r>
              <a:rPr lang="vi-VN" sz="2800" dirty="0">
                <a:latin typeface="Times New Roman" pitchFamily="18" charset="0"/>
                <a:cs typeface="Times New Roman" pitchFamily="18" charset="0"/>
              </a:rPr>
              <a:t>A. Giặt giẻ lau bảng bằng nước từ vòi nước.</a:t>
            </a:r>
          </a:p>
          <a:p>
            <a:r>
              <a:rPr lang="vi-VN" sz="2800" dirty="0">
                <a:latin typeface="Times New Roman" pitchFamily="18" charset="0"/>
                <a:cs typeface="Times New Roman" pitchFamily="18" charset="0"/>
              </a:rPr>
              <a:t>B. Dùng nam châm hút bột sắt từ hỗn hợp bột sắt và lưu huỳnh,</a:t>
            </a:r>
          </a:p>
          <a:p>
            <a:r>
              <a:rPr lang="en-US" sz="2800" dirty="0">
                <a:latin typeface="Times New Roman" pitchFamily="18" charset="0"/>
                <a:cs typeface="Times New Roman" pitchFamily="18" charset="0"/>
              </a:rPr>
              <a:t>C</a:t>
            </a:r>
            <a:r>
              <a:rPr lang="vi-VN" sz="2800" dirty="0">
                <a:latin typeface="Times New Roman" pitchFamily="18" charset="0"/>
                <a:cs typeface="Times New Roman" pitchFamily="18" charset="0"/>
              </a:rPr>
              <a:t>. Lọc nước bị vẩn đục bằng giấy lọc.</a:t>
            </a:r>
          </a:p>
          <a:p>
            <a:r>
              <a:rPr lang="vi-VN" sz="2800" dirty="0">
                <a:latin typeface="Times New Roman" pitchFamily="18" charset="0"/>
                <a:cs typeface="Times New Roman" pitchFamily="18" charset="0"/>
              </a:rPr>
              <a:t>D. Ngâm quả dâu với đường để lấy nước đâu.</a:t>
            </a:r>
          </a:p>
        </p:txBody>
      </p:sp>
      <p:sp>
        <p:nvSpPr>
          <p:cNvPr id="7" name="Text Box 15"/>
          <p:cNvSpPr txBox="1">
            <a:spLocks noChangeArrowheads="1"/>
          </p:cNvSpPr>
          <p:nvPr/>
        </p:nvSpPr>
        <p:spPr bwMode="auto">
          <a:xfrm>
            <a:off x="-17318" y="4114800"/>
            <a:ext cx="495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4400" b="1" dirty="0">
                <a:solidFill>
                  <a:srgbClr val="0000FF"/>
                </a:solidFill>
                <a:latin typeface=".VnTime" pitchFamily="34" charset="0"/>
              </a:rPr>
              <a:t>O</a:t>
            </a:r>
          </a:p>
        </p:txBody>
      </p:sp>
      <p:sp>
        <p:nvSpPr>
          <p:cNvPr id="2" name="WordArt 3" descr="2323470426_4cd22647c5">
            <a:extLst>
              <a:ext uri="{FF2B5EF4-FFF2-40B4-BE49-F238E27FC236}">
                <a16:creationId xmlns:a16="http://schemas.microsoft.com/office/drawing/2014/main" id="{9804C568-17BA-B6F2-EDA5-880763B4C044}"/>
              </a:ext>
            </a:extLst>
          </p:cNvPr>
          <p:cNvSpPr>
            <a:spLocks noChangeArrowheads="1" noChangeShapeType="1" noTextEdit="1"/>
          </p:cNvSpPr>
          <p:nvPr/>
        </p:nvSpPr>
        <p:spPr bwMode="auto">
          <a:xfrm>
            <a:off x="2877671" y="0"/>
            <a:ext cx="5885329" cy="1013012"/>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Củng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cố</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Tree>
    <p:extLst>
      <p:ext uri="{BB962C8B-B14F-4D97-AF65-F5344CB8AC3E}">
        <p14:creationId xmlns:p14="http://schemas.microsoft.com/office/powerpoint/2010/main" val="45097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236" y="-49790"/>
            <a:ext cx="11201400" cy="69008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2209800"/>
            <a:ext cx="7578436"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400" b="1" dirty="0">
                <a:latin typeface="Times New Roman" pitchFamily="18" charset="0"/>
                <a:cs typeface="Times New Roman" pitchFamily="18" charset="0"/>
              </a:rPr>
              <a:t>Câu.3.</a:t>
            </a:r>
            <a:r>
              <a:rPr lang="vi-VN" sz="2400" dirty="0">
                <a:latin typeface="Times New Roman" pitchFamily="18" charset="0"/>
                <a:cs typeface="Times New Roman" pitchFamily="18" charset="0"/>
              </a:rPr>
              <a:t> Nước giếng khoan thường lẫn nhiều tạp chất. Để tách bỏ tạp chất, người dân cho nước giếng khoan vào bể lọc, đáy bể lót các lớp cát mịn, sôi và than củi. Nước chảy qua các lớp này sẽ trong hơn. Nhận định nào sau đây là không đúng?</a:t>
            </a:r>
          </a:p>
          <a:p>
            <a:r>
              <a:rPr lang="vi-VN" sz="2400" dirty="0">
                <a:latin typeface="Times New Roman" pitchFamily="18" charset="0"/>
                <a:cs typeface="Times New Roman" pitchFamily="18" charset="0"/>
              </a:rPr>
              <a:t>A. Lớp cát mịn có tác dụng giữ các hạt đất, cát ở lại.</a:t>
            </a:r>
          </a:p>
          <a:p>
            <a:r>
              <a:rPr lang="vi-VN" sz="2400" dirty="0">
                <a:latin typeface="Times New Roman" pitchFamily="18" charset="0"/>
                <a:cs typeface="Times New Roman" pitchFamily="18" charset="0"/>
              </a:rPr>
              <a:t>B. Lớp sỏi làm cho nước có vị ngọt.</a:t>
            </a:r>
          </a:p>
          <a:p>
            <a:r>
              <a:rPr lang="vi-VN" sz="2400" dirty="0">
                <a:latin typeface="Times New Roman" pitchFamily="18" charset="0"/>
                <a:cs typeface="Times New Roman" pitchFamily="18" charset="0"/>
              </a:rPr>
              <a:t>C. Lớp than củi có tác dụng hút các chất hữu cơ, vi khuẩn.</a:t>
            </a:r>
          </a:p>
          <a:p>
            <a:r>
              <a:rPr lang="vi-VN" sz="2400" dirty="0">
                <a:latin typeface="Times New Roman" pitchFamily="18" charset="0"/>
                <a:cs typeface="Times New Roman" pitchFamily="18" charset="0"/>
              </a:rPr>
              <a:t>D. Sau một thời gian sử dụng, ta phải thau rửa các lớp đáy bé lọc.</a:t>
            </a:r>
          </a:p>
        </p:txBody>
      </p:sp>
      <p:sp>
        <p:nvSpPr>
          <p:cNvPr id="6" name="Text Box 15"/>
          <p:cNvSpPr txBox="1">
            <a:spLocks noChangeArrowheads="1"/>
          </p:cNvSpPr>
          <p:nvPr/>
        </p:nvSpPr>
        <p:spPr bwMode="auto">
          <a:xfrm>
            <a:off x="1066800" y="4281051"/>
            <a:ext cx="77931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4400" b="1" dirty="0">
                <a:solidFill>
                  <a:srgbClr val="0000FF"/>
                </a:solidFill>
                <a:latin typeface=".VnTime" pitchFamily="34" charset="0"/>
              </a:rPr>
              <a:t>O</a:t>
            </a:r>
          </a:p>
        </p:txBody>
      </p:sp>
      <p:sp>
        <p:nvSpPr>
          <p:cNvPr id="3" name="WordArt 3" descr="2323470426_4cd22647c5">
            <a:extLst>
              <a:ext uri="{FF2B5EF4-FFF2-40B4-BE49-F238E27FC236}">
                <a16:creationId xmlns:a16="http://schemas.microsoft.com/office/drawing/2014/main" id="{353C4666-5DEB-04F9-07EF-EF1FB206FF3D}"/>
              </a:ext>
            </a:extLst>
          </p:cNvPr>
          <p:cNvSpPr>
            <a:spLocks noChangeArrowheads="1" noChangeShapeType="1" noTextEdit="1"/>
          </p:cNvSpPr>
          <p:nvPr/>
        </p:nvSpPr>
        <p:spPr bwMode="auto">
          <a:xfrm>
            <a:off x="2877671" y="0"/>
            <a:ext cx="5885329" cy="1013012"/>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Củng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cố</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Tree>
    <p:extLst>
      <p:ext uri="{BB962C8B-B14F-4D97-AF65-F5344CB8AC3E}">
        <p14:creationId xmlns:p14="http://schemas.microsoft.com/office/powerpoint/2010/main" val="27461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3"/>
            <a:ext cx="10023764" cy="69008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1600200" y="1072001"/>
            <a:ext cx="6629400"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vi-VN" sz="2800" b="1" dirty="0">
                <a:latin typeface="+mj-lt"/>
              </a:rPr>
              <a:t>Câu </a:t>
            </a:r>
            <a:r>
              <a:rPr lang="en-US" sz="2800" b="1" dirty="0">
                <a:latin typeface="+mj-lt"/>
              </a:rPr>
              <a:t>4</a:t>
            </a:r>
            <a:r>
              <a:rPr lang="vi-VN" sz="2800" b="1" dirty="0">
                <a:latin typeface="+mj-lt"/>
              </a:rPr>
              <a:t>.</a:t>
            </a:r>
            <a:r>
              <a:rPr lang="vi-VN" sz="2800" dirty="0">
                <a:latin typeface="+mj-lt"/>
              </a:rPr>
              <a:t> Đun vỏ chanh trong nước, thu lấy hơi, làm lạnh hơi thu được hỗn hợp tỉnh dầu chanh và nước. Hãy trình bày cách để thu được tinh dầu chanh.</a:t>
            </a:r>
            <a:endParaRPr lang="en-US" sz="2800" dirty="0">
              <a:latin typeface="+mj-lt"/>
            </a:endParaRPr>
          </a:p>
        </p:txBody>
      </p:sp>
      <p:sp>
        <p:nvSpPr>
          <p:cNvPr id="5" name="Rectangle 4"/>
          <p:cNvSpPr/>
          <p:nvPr/>
        </p:nvSpPr>
        <p:spPr>
          <a:xfrm>
            <a:off x="2438400" y="4410255"/>
            <a:ext cx="4572000" cy="646331"/>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r>
              <a:rPr lang="vi-VN" dirty="0">
                <a:solidFill>
                  <a:schemeClr val="tx1"/>
                </a:solidFill>
              </a:rPr>
              <a:t>Dùng phễu chiết để tách riêng nước ra khỏi tInh dầu chanh.</a:t>
            </a:r>
            <a:endParaRPr lang="en-US" dirty="0">
              <a:solidFill>
                <a:schemeClr val="tx1"/>
              </a:solidFill>
            </a:endParaRPr>
          </a:p>
        </p:txBody>
      </p:sp>
      <p:sp>
        <p:nvSpPr>
          <p:cNvPr id="7" name="Down Arrow 6"/>
          <p:cNvSpPr/>
          <p:nvPr/>
        </p:nvSpPr>
        <p:spPr>
          <a:xfrm>
            <a:off x="4533900" y="3026243"/>
            <a:ext cx="1562100" cy="1088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itchFamily="18" charset="0"/>
              <a:cs typeface="Times New Roman" pitchFamily="18" charset="0"/>
            </a:endParaRPr>
          </a:p>
        </p:txBody>
      </p:sp>
      <p:sp>
        <p:nvSpPr>
          <p:cNvPr id="3" name="WordArt 3" descr="2323470426_4cd22647c5">
            <a:extLst>
              <a:ext uri="{FF2B5EF4-FFF2-40B4-BE49-F238E27FC236}">
                <a16:creationId xmlns:a16="http://schemas.microsoft.com/office/drawing/2014/main" id="{4ED2A0D9-2A74-0F6E-E6D3-E88AAC540A83}"/>
              </a:ext>
            </a:extLst>
          </p:cNvPr>
          <p:cNvSpPr>
            <a:spLocks noChangeArrowheads="1" noChangeShapeType="1" noTextEdit="1"/>
          </p:cNvSpPr>
          <p:nvPr/>
        </p:nvSpPr>
        <p:spPr bwMode="auto">
          <a:xfrm>
            <a:off x="2819400" y="169277"/>
            <a:ext cx="5885329" cy="1013012"/>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Củng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cố</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Tree>
    <p:extLst>
      <p:ext uri="{BB962C8B-B14F-4D97-AF65-F5344CB8AC3E}">
        <p14:creationId xmlns:p14="http://schemas.microsoft.com/office/powerpoint/2010/main" val="27461674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407"/>
            <a:ext cx="9566564" cy="690086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04800" y="1371600"/>
            <a:ext cx="3810000" cy="35623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Câu</a:t>
            </a:r>
            <a:r>
              <a:rPr lang="en-US" sz="2800" dirty="0">
                <a:solidFill>
                  <a:schemeClr val="tx1"/>
                </a:solidFill>
                <a:latin typeface="Times New Roman" pitchFamily="18" charset="0"/>
                <a:cs typeface="Times New Roman" pitchFamily="18" charset="0"/>
              </a:rPr>
              <a:t> 5. </a:t>
            </a:r>
            <a:r>
              <a:rPr lang="vi-VN" sz="2800" dirty="0">
                <a:solidFill>
                  <a:schemeClr val="tx1"/>
                </a:solidFill>
                <a:latin typeface="Times New Roman" pitchFamily="18" charset="0"/>
                <a:cs typeface="Times New Roman" pitchFamily="18" charset="0"/>
              </a:rPr>
              <a:t>Hãy nêu cách để có được nước muối sạch khi muối ăn lẫn một số hạt sạn không tan trong nước</a:t>
            </a:r>
            <a:endParaRPr lang="en-US" sz="2800" dirty="0">
              <a:latin typeface="Times New Roman" pitchFamily="18" charset="0"/>
              <a:cs typeface="Times New Roman" pitchFamily="18" charset="0"/>
            </a:endParaRPr>
          </a:p>
        </p:txBody>
      </p:sp>
      <p:sp>
        <p:nvSpPr>
          <p:cNvPr id="4" name="Right Arrow 3"/>
          <p:cNvSpPr/>
          <p:nvPr/>
        </p:nvSpPr>
        <p:spPr>
          <a:xfrm>
            <a:off x="4114800" y="2476500"/>
            <a:ext cx="1524000" cy="175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638800" y="2266950"/>
            <a:ext cx="3505200" cy="19621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vi-VN" sz="2800" dirty="0">
                <a:solidFill>
                  <a:srgbClr val="FF0000"/>
                </a:solidFill>
                <a:latin typeface="Times New Roman" pitchFamily="18" charset="0"/>
                <a:cs typeface="Times New Roman" pitchFamily="18" charset="0"/>
              </a:rPr>
              <a:t>Hoà tan muối ăn có lẫn sạn vào nước. Lọc dung dịch để thu được nước muối sạch.</a:t>
            </a:r>
            <a:endParaRPr lang="en-US" sz="2800" dirty="0">
              <a:solidFill>
                <a:srgbClr val="FF0000"/>
              </a:solidFill>
              <a:latin typeface="Times New Roman" pitchFamily="18" charset="0"/>
              <a:cs typeface="Times New Roman" pitchFamily="18" charset="0"/>
            </a:endParaRPr>
          </a:p>
        </p:txBody>
      </p:sp>
      <p:sp>
        <p:nvSpPr>
          <p:cNvPr id="3" name="WordArt 3" descr="2323470426_4cd22647c5">
            <a:extLst>
              <a:ext uri="{FF2B5EF4-FFF2-40B4-BE49-F238E27FC236}">
                <a16:creationId xmlns:a16="http://schemas.microsoft.com/office/drawing/2014/main" id="{707D9584-B5FF-A51B-4F5A-114DEF115D3B}"/>
              </a:ext>
            </a:extLst>
          </p:cNvPr>
          <p:cNvSpPr>
            <a:spLocks noChangeArrowheads="1" noChangeShapeType="1" noTextEdit="1"/>
          </p:cNvSpPr>
          <p:nvPr/>
        </p:nvSpPr>
        <p:spPr bwMode="auto">
          <a:xfrm>
            <a:off x="3048000" y="19260"/>
            <a:ext cx="5885329" cy="1013012"/>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Củng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cố</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Tree>
    <p:extLst>
      <p:ext uri="{BB962C8B-B14F-4D97-AF65-F5344CB8AC3E}">
        <p14:creationId xmlns:p14="http://schemas.microsoft.com/office/powerpoint/2010/main" val="27461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4"/>
          <p:cNvCxnSpPr/>
          <p:nvPr/>
        </p:nvCxnSpPr>
        <p:spPr>
          <a:xfrm flipV="1">
            <a:off x="1219200" y="3505200"/>
            <a:ext cx="3200400" cy="6858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6" name="5-Point Star 5"/>
          <p:cNvSpPr/>
          <p:nvPr/>
        </p:nvSpPr>
        <p:spPr>
          <a:xfrm>
            <a:off x="5029200" y="4191000"/>
            <a:ext cx="1219200"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44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6" descr="White marble"/>
          <p:cNvSpPr>
            <a:spLocks noChangeArrowheads="1" noChangeShapeType="1" noTextEdit="1"/>
          </p:cNvSpPr>
          <p:nvPr/>
        </p:nvSpPr>
        <p:spPr bwMode="auto">
          <a:xfrm>
            <a:off x="3038475" y="95250"/>
            <a:ext cx="3067050" cy="5048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b="1" kern="10" dirty="0" err="1">
                <a:ln w="9525">
                  <a:round/>
                  <a:headEnd/>
                  <a:tailEnd/>
                </a:ln>
                <a:blipFill dpi="0" rotWithShape="0">
                  <a:blip r:embed="rId2"/>
                  <a:srcRect/>
                  <a:tile tx="0" ty="0" sx="100000" sy="100000" flip="none" algn="tl"/>
                </a:blipFill>
                <a:latin typeface=".VnTime"/>
              </a:rPr>
              <a:t>Kiểm</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tra</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bài</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cũ</a:t>
            </a:r>
            <a:endParaRPr lang="en-US" sz="3600" b="1" kern="10" dirty="0">
              <a:ln w="9525">
                <a:round/>
                <a:headEnd/>
                <a:tailEnd/>
              </a:ln>
              <a:blipFill dpi="0" rotWithShape="0">
                <a:blip r:embed="rId2"/>
                <a:srcRect/>
                <a:tile tx="0" ty="0" sx="100000" sy="100000" flip="none" algn="tl"/>
              </a:blipFill>
              <a:latin typeface=".VnTime"/>
            </a:endParaRPr>
          </a:p>
        </p:txBody>
      </p:sp>
      <p:sp>
        <p:nvSpPr>
          <p:cNvPr id="5" name="Oval 4"/>
          <p:cNvSpPr/>
          <p:nvPr/>
        </p:nvSpPr>
        <p:spPr>
          <a:xfrm>
            <a:off x="1735282" y="762000"/>
            <a:ext cx="6130636" cy="304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a:latin typeface="Times New Roman" pitchFamily="18" charset="0"/>
                <a:cs typeface="Times New Roman" pitchFamily="18" charset="0"/>
              </a:rPr>
              <a:t>C</a:t>
            </a:r>
            <a:r>
              <a:rPr lang="vi-VN" sz="2800" b="1" dirty="0">
                <a:latin typeface="Times New Roman" pitchFamily="18" charset="0"/>
                <a:cs typeface="Times New Roman" pitchFamily="18" charset="0"/>
              </a:rPr>
              <a:t>âu 5.</a:t>
            </a:r>
            <a:r>
              <a:rPr lang="vi-VN" sz="2800" dirty="0">
                <a:latin typeface="Times New Roman" pitchFamily="18" charset="0"/>
                <a:cs typeface="Times New Roman" pitchFamily="18" charset="0"/>
              </a:rPr>
              <a:t> Không khí là hỗn hợp đồng nhất hay không đồng nhất? Kế tên thành phần các chất có trong không khí.</a:t>
            </a:r>
            <a:endParaRPr lang="en-US" sz="2800" dirty="0">
              <a:latin typeface="Times New Roman" pitchFamily="18" charset="0"/>
              <a:cs typeface="Times New Roman" pitchFamily="18" charset="0"/>
            </a:endParaRPr>
          </a:p>
        </p:txBody>
      </p:sp>
      <p:sp>
        <p:nvSpPr>
          <p:cNvPr id="6" name="Down Arrow 5"/>
          <p:cNvSpPr/>
          <p:nvPr/>
        </p:nvSpPr>
        <p:spPr>
          <a:xfrm>
            <a:off x="4076700" y="3789218"/>
            <a:ext cx="1447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981200" y="5257800"/>
            <a:ext cx="5334000" cy="1447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vi-VN" dirty="0">
                <a:solidFill>
                  <a:schemeClr val="tx1"/>
                </a:solidFill>
              </a:rPr>
              <a:t>Không khí là hỗn hợp đồng nhất có thành phần chính là khí nitrogen (chiếm khoảng 78%), oxygen (chiếm khoảng 21%), còn lại là khí carbon dioxide, hơi nước và các khí khác.</a:t>
            </a:r>
          </a:p>
        </p:txBody>
      </p:sp>
    </p:spTree>
    <p:extLst>
      <p:ext uri="{BB962C8B-B14F-4D97-AF65-F5344CB8AC3E}">
        <p14:creationId xmlns:p14="http://schemas.microsoft.com/office/powerpoint/2010/main" val="274831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038600"/>
            <a:ext cx="7620000"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3200" dirty="0">
                <a:solidFill>
                  <a:schemeClr val="tx2"/>
                </a:solidFill>
                <a:latin typeface="+mj-lt"/>
              </a:rPr>
              <a:t>Từ xưa có câu:" đãi cát tìm vàng". Vậy người ta đã tách vàng ra khỏi cát như thế nào?</a:t>
            </a:r>
            <a:endParaRPr lang="en-US" sz="3200" dirty="0">
              <a:solidFill>
                <a:schemeClr val="tx2"/>
              </a:solidFill>
              <a:latin typeface="+mj-lt"/>
            </a:endParaRPr>
          </a:p>
        </p:txBody>
      </p:sp>
      <p:pic>
        <p:nvPicPr>
          <p:cNvPr id="1026" name="Picture 2" descr="D:\Tài Liệu 21-22-\rHlVRXMz.jpg"/>
          <p:cNvPicPr>
            <a:picLocks noChangeAspect="1" noChangeArrowheads="1"/>
          </p:cNvPicPr>
          <p:nvPr/>
        </p:nvPicPr>
        <p:blipFill>
          <a:blip r:embed="rId2"/>
          <a:srcRect/>
          <a:stretch>
            <a:fillRect/>
          </a:stretch>
        </p:blipFill>
        <p:spPr bwMode="auto">
          <a:xfrm>
            <a:off x="990600" y="0"/>
            <a:ext cx="6096000" cy="3581400"/>
          </a:xfrm>
          <a:prstGeom prst="rect">
            <a:avLst/>
          </a:prstGeom>
          <a:noFill/>
        </p:spPr>
      </p:pic>
      <p:sp>
        <p:nvSpPr>
          <p:cNvPr id="6" name="Rectangle 5"/>
          <p:cNvSpPr/>
          <p:nvPr/>
        </p:nvSpPr>
        <p:spPr>
          <a:xfrm>
            <a:off x="381000" y="5181600"/>
            <a:ext cx="815340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b="1" dirty="0">
                <a:solidFill>
                  <a:srgbClr val="FF0000"/>
                </a:solidFill>
                <a:latin typeface="+mj-lt"/>
              </a:rPr>
              <a:t>Người ta dùng phương pháp thủy lực sử dụng một dòng nước chảy xiết với sức nước đủ lớn để tách các hạt vàng ra khỏi đất cát sau đó để chúng chảy vào các máng để trôi đi đất cát và thu lại vàng.</a:t>
            </a:r>
            <a:endParaRPr lang="en-US" sz="24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21-22-\hinh-171-sgk-khtn-6-ket-noi-tri-thuc.png"/>
          <p:cNvPicPr>
            <a:picLocks noChangeAspect="1" noChangeArrowheads="1"/>
          </p:cNvPicPr>
          <p:nvPr/>
        </p:nvPicPr>
        <p:blipFill>
          <a:blip r:embed="rId2"/>
          <a:srcRect/>
          <a:stretch>
            <a:fillRect/>
          </a:stretch>
        </p:blipFill>
        <p:spPr bwMode="auto">
          <a:xfrm>
            <a:off x="152401" y="0"/>
            <a:ext cx="8153401" cy="2667000"/>
          </a:xfrm>
          <a:prstGeom prst="rect">
            <a:avLst/>
          </a:prstGeom>
          <a:noFill/>
        </p:spPr>
      </p:pic>
      <p:sp>
        <p:nvSpPr>
          <p:cNvPr id="3" name="Rectangle 2"/>
          <p:cNvSpPr/>
          <p:nvPr/>
        </p:nvSpPr>
        <p:spPr>
          <a:xfrm>
            <a:off x="457200" y="3962401"/>
            <a:ext cx="8001000"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2000" dirty="0">
                <a:latin typeface="+mj-lt"/>
              </a:rPr>
              <a:t>1. Trên thực tế em thường gặp chất tinh khiết hay hỗn hợp? Vì sao chúng ta cần phải tách chất?</a:t>
            </a:r>
          </a:p>
          <a:p>
            <a:r>
              <a:rPr lang="vi-VN" sz="2000" dirty="0">
                <a:latin typeface="+mj-lt"/>
              </a:rPr>
              <a:t>2. Lấy một số vị dụ về quá trính tách chất trong tự nhiên và trong đời sống mà em biết.</a:t>
            </a:r>
          </a:p>
        </p:txBody>
      </p:sp>
      <p:sp>
        <p:nvSpPr>
          <p:cNvPr id="4" name="Rectangle 3"/>
          <p:cNvSpPr/>
          <p:nvPr/>
        </p:nvSpPr>
        <p:spPr>
          <a:xfrm>
            <a:off x="304800" y="2703016"/>
            <a:ext cx="8382000" cy="41549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endParaRPr lang="en-US" sz="2400" dirty="0">
              <a:solidFill>
                <a:schemeClr val="tx2"/>
              </a:solidFill>
              <a:latin typeface="Times New Roman" pitchFamily="18" charset="0"/>
              <a:cs typeface="Times New Roman" pitchFamily="18" charset="0"/>
            </a:endParaRPr>
          </a:p>
          <a:p>
            <a:pPr algn="ctr"/>
            <a:r>
              <a:rPr lang="en-US" sz="2400" dirty="0">
                <a:solidFill>
                  <a:schemeClr val="tx2"/>
                </a:solidFill>
                <a:latin typeface="Times New Roman" pitchFamily="18" charset="0"/>
                <a:cs typeface="Times New Roman" pitchFamily="18" charset="0"/>
              </a:rPr>
              <a:t>PHIẾU HỌC  SỐ 1</a:t>
            </a:r>
          </a:p>
          <a:p>
            <a:r>
              <a:rPr lang="en-US" sz="2400" dirty="0" err="1">
                <a:solidFill>
                  <a:schemeClr val="tx2"/>
                </a:solidFill>
                <a:latin typeface="Times New Roman" pitchFamily="18" charset="0"/>
                <a:cs typeface="Times New Roman" pitchFamily="18" charset="0"/>
              </a:rPr>
              <a:t>Câu</a:t>
            </a:r>
            <a:r>
              <a:rPr lang="en-US" sz="2400" dirty="0">
                <a:solidFill>
                  <a:schemeClr val="tx2"/>
                </a:solidFill>
                <a:latin typeface="Times New Roman" pitchFamily="18" charset="0"/>
                <a:cs typeface="Times New Roman" pitchFamily="18" charset="0"/>
              </a:rPr>
              <a:t> 1</a:t>
            </a:r>
          </a:p>
          <a:p>
            <a:r>
              <a:rPr lang="en-US" sz="2400" dirty="0">
                <a:solidFill>
                  <a:schemeClr val="tx2"/>
                </a:solidFill>
                <a:latin typeface="Times New Roman" pitchFamily="18" charset="0"/>
                <a:cs typeface="Times New Roman" pitchFamily="18" charset="0"/>
              </a:rPr>
              <a:t>- </a:t>
            </a:r>
            <a:r>
              <a:rPr lang="vi-VN" sz="2400" dirty="0">
                <a:solidFill>
                  <a:schemeClr val="tx2"/>
                </a:solidFill>
                <a:latin typeface="Times New Roman" pitchFamily="18" charset="0"/>
                <a:cs typeface="Times New Roman" pitchFamily="18" charset="0"/>
              </a:rPr>
              <a:t>Trên thực tế em thường gặp hỗn hợp.</a:t>
            </a:r>
          </a:p>
          <a:p>
            <a:r>
              <a:rPr lang="en-US" sz="2400" dirty="0">
                <a:solidFill>
                  <a:schemeClr val="tx2"/>
                </a:solidFill>
                <a:latin typeface="Times New Roman" pitchFamily="18" charset="0"/>
                <a:cs typeface="Times New Roman" pitchFamily="18" charset="0"/>
              </a:rPr>
              <a:t>- </a:t>
            </a:r>
            <a:r>
              <a:rPr lang="vi-VN" sz="2400" dirty="0">
                <a:solidFill>
                  <a:schemeClr val="tx2"/>
                </a:solidFill>
                <a:latin typeface="Times New Roman" pitchFamily="18" charset="0"/>
                <a:cs typeface="Times New Roman" pitchFamily="18" charset="0"/>
              </a:rPr>
              <a:t>Ta cần phải tách chất để thu được chất tinh khiết, phục vụ cho nhu cầu sinh hoạt và sản xuất.</a:t>
            </a:r>
          </a:p>
          <a:p>
            <a:r>
              <a:rPr lang="en-US" sz="2400" dirty="0" err="1">
                <a:solidFill>
                  <a:schemeClr val="tx2"/>
                </a:solidFill>
                <a:latin typeface="Times New Roman" pitchFamily="18" charset="0"/>
                <a:cs typeface="Times New Roman" pitchFamily="18" charset="0"/>
              </a:rPr>
              <a:t>Câu</a:t>
            </a:r>
            <a:r>
              <a:rPr lang="en-US" sz="2400" dirty="0">
                <a:solidFill>
                  <a:schemeClr val="tx2"/>
                </a:solidFill>
                <a:latin typeface="Times New Roman" pitchFamily="18" charset="0"/>
                <a:cs typeface="Times New Roman" pitchFamily="18" charset="0"/>
              </a:rPr>
              <a:t> </a:t>
            </a:r>
            <a:r>
              <a:rPr lang="vi-VN" sz="2400" dirty="0">
                <a:solidFill>
                  <a:schemeClr val="tx2"/>
                </a:solidFill>
                <a:latin typeface="Times New Roman" pitchFamily="18" charset="0"/>
                <a:cs typeface="Times New Roman" pitchFamily="18" charset="0"/>
              </a:rPr>
              <a:t>2. Một số ví dụ về quá trình tách chất trong tự nhiên và trong đời sống:</a:t>
            </a:r>
          </a:p>
          <a:p>
            <a:r>
              <a:rPr lang="en-US" sz="2400" dirty="0">
                <a:solidFill>
                  <a:schemeClr val="tx2"/>
                </a:solidFill>
                <a:latin typeface="Times New Roman" pitchFamily="18" charset="0"/>
                <a:cs typeface="Times New Roman" pitchFamily="18" charset="0"/>
              </a:rPr>
              <a:t>- </a:t>
            </a:r>
            <a:r>
              <a:rPr lang="vi-VN" sz="2400" dirty="0">
                <a:solidFill>
                  <a:schemeClr val="tx2"/>
                </a:solidFill>
                <a:latin typeface="Times New Roman" pitchFamily="18" charset="0"/>
                <a:cs typeface="Times New Roman" pitchFamily="18" charset="0"/>
              </a:rPr>
              <a:t>Phù sa trong nước sông lắng xuống, tách khỏi nước</a:t>
            </a:r>
          </a:p>
          <a:p>
            <a:r>
              <a:rPr lang="en-US" sz="2400" dirty="0">
                <a:solidFill>
                  <a:schemeClr val="tx2"/>
                </a:solidFill>
                <a:latin typeface="Times New Roman" pitchFamily="18" charset="0"/>
                <a:cs typeface="Times New Roman" pitchFamily="18" charset="0"/>
              </a:rPr>
              <a:t>- </a:t>
            </a:r>
            <a:r>
              <a:rPr lang="vi-VN" sz="2400" dirty="0">
                <a:solidFill>
                  <a:schemeClr val="tx2"/>
                </a:solidFill>
                <a:latin typeface="Times New Roman" pitchFamily="18" charset="0"/>
                <a:cs typeface="Times New Roman" pitchFamily="18" charset="0"/>
              </a:rPr>
              <a:t>Làm bay hơi muối biển, thu được muối ăn.</a:t>
            </a:r>
          </a:p>
          <a:p>
            <a:r>
              <a:rPr lang="en-US" sz="2400" dirty="0">
                <a:solidFill>
                  <a:schemeClr val="tx2"/>
                </a:solidFill>
                <a:latin typeface="Times New Roman" pitchFamily="18" charset="0"/>
                <a:cs typeface="Times New Roman" pitchFamily="18" charset="0"/>
              </a:rPr>
              <a:t>- </a:t>
            </a:r>
            <a:r>
              <a:rPr lang="vi-VN" sz="2400" dirty="0">
                <a:solidFill>
                  <a:schemeClr val="tx2"/>
                </a:solidFill>
                <a:latin typeface="Times New Roman" pitchFamily="18" charset="0"/>
                <a:cs typeface="Times New Roman" pitchFamily="18" charset="0"/>
              </a:rPr>
              <a:t>Đãi vàng từ đất cát trong quặng vàng.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2743200"/>
            <a:ext cx="8686800" cy="193899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lang="en-US" sz="2400" dirty="0">
                <a:solidFill>
                  <a:srgbClr val="FF0000"/>
                </a:solidFill>
                <a:latin typeface="Times New Roman" pitchFamily="18" charset="0"/>
                <a:ea typeface="Arial" pitchFamily="34" charset="0"/>
                <a:cs typeface="Times New Roman" pitchFamily="18" charset="0"/>
              </a:rPr>
              <a:t>HS </a:t>
            </a:r>
            <a:r>
              <a:rPr lang="en-US" sz="2400" dirty="0" err="1">
                <a:solidFill>
                  <a:srgbClr val="FF0000"/>
                </a:solidFill>
                <a:latin typeface="Times New Roman" pitchFamily="18" charset="0"/>
                <a:ea typeface="Arial" pitchFamily="34" charset="0"/>
                <a:cs typeface="Times New Roman" pitchFamily="18" charset="0"/>
              </a:rPr>
              <a:t>quan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sát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hinh</a:t>
            </a:r>
            <a:r>
              <a:rPr lang="en-US" sz="2400" dirty="0">
                <a:solidFill>
                  <a:srgbClr val="FF0000"/>
                </a:solidFill>
                <a:latin typeface="Times New Roman" pitchFamily="18" charset="0"/>
                <a:ea typeface="Arial" pitchFamily="34" charset="0"/>
                <a:cs typeface="Times New Roman" pitchFamily="18" charset="0"/>
              </a:rPr>
              <a:t> 17.1 </a:t>
            </a:r>
            <a:r>
              <a:rPr lang="en-US" sz="2400" dirty="0" err="1">
                <a:solidFill>
                  <a:srgbClr val="FF0000"/>
                </a:solidFill>
                <a:latin typeface="Times New Roman" pitchFamily="18" charset="0"/>
                <a:ea typeface="Arial" pitchFamily="34" charset="0"/>
                <a:cs typeface="Times New Roman" pitchFamily="18" charset="0"/>
              </a:rPr>
              <a:t>và</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thông</a:t>
            </a:r>
            <a:r>
              <a:rPr lang="en-US" sz="2400" dirty="0">
                <a:solidFill>
                  <a:srgbClr val="FF0000"/>
                </a:solidFill>
                <a:latin typeface="Times New Roman" pitchFamily="18" charset="0"/>
                <a:ea typeface="Arial" pitchFamily="34" charset="0"/>
                <a:cs typeface="Times New Roman" pitchFamily="18" charset="0"/>
              </a:rPr>
              <a:t> tin SGK/60. </a:t>
            </a:r>
            <a:r>
              <a:rPr lang="en-US" sz="2400" dirty="0" err="1">
                <a:solidFill>
                  <a:srgbClr val="FF0000"/>
                </a:solidFill>
                <a:latin typeface="Times New Roman" pitchFamily="18" charset="0"/>
                <a:ea typeface="Arial" pitchFamily="34" charset="0"/>
                <a:cs typeface="Times New Roman" pitchFamily="18" charset="0"/>
              </a:rPr>
              <a:t>Hoạt</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động</a:t>
            </a:r>
            <a:r>
              <a:rPr lang="en-US" sz="2400" dirty="0">
                <a:solidFill>
                  <a:srgbClr val="FF0000"/>
                </a:solidFill>
                <a:latin typeface="Times New Roman" pitchFamily="18" charset="0"/>
                <a:ea typeface="Arial"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lang="en-US" sz="2400" dirty="0" err="1">
                <a:solidFill>
                  <a:srgbClr val="FF0000"/>
                </a:solidFill>
                <a:latin typeface="Times New Roman" pitchFamily="18" charset="0"/>
                <a:ea typeface="Arial" pitchFamily="34" charset="0"/>
                <a:cs typeface="Times New Roman" pitchFamily="18" charset="0"/>
              </a:rPr>
              <a:t>cá</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nhân</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trả</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lời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các</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câu</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hỏi</a:t>
            </a:r>
            <a:r>
              <a:rPr lang="en-US" sz="2400" dirty="0">
                <a:solidFill>
                  <a:srgbClr val="FF0000"/>
                </a:solidFill>
                <a:latin typeface="Times New Roman" pitchFamily="18" charset="0"/>
                <a:ea typeface="Arial" pitchFamily="34" charset="0"/>
                <a:cs typeface="Times New Roman" pitchFamily="18" charset="0"/>
              </a:rPr>
              <a:t> </a:t>
            </a:r>
            <a:r>
              <a:rPr lang="en-US" sz="2400" dirty="0" err="1">
                <a:solidFill>
                  <a:srgbClr val="FF0000"/>
                </a:solidFill>
                <a:latin typeface="Times New Roman" pitchFamily="18" charset="0"/>
                <a:ea typeface="Arial" pitchFamily="34" charset="0"/>
                <a:cs typeface="Times New Roman" pitchFamily="18" charset="0"/>
              </a:rPr>
              <a:t>sau</a:t>
            </a:r>
            <a:r>
              <a:rPr lang="en-US" sz="2400" dirty="0">
                <a:solidFill>
                  <a:srgbClr val="FF0000"/>
                </a:solidFill>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Tại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sao</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đãi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cát</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lại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tìm</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vàng</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endParaRPr kumimoji="0" lang="en-US" sz="2400" b="0" i="0" u="none" strike="noStrike" cap="none" normalizeH="0" baseline="0" dirty="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Tại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sao</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phù</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sa</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sông</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lắng</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xuống</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khỏi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Tại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sao</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phơi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biển</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dưới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ánh</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nắng</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gió</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lại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thu</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muối</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rgbClr val="FF0000"/>
              </a:solidFill>
              <a:effectLst/>
              <a:latin typeface="Arial" pitchFamily="34" charset="0"/>
              <a:cs typeface="Arial" pitchFamily="34" charset="0"/>
            </a:endParaRPr>
          </a:p>
        </p:txBody>
      </p:sp>
      <p:pic>
        <p:nvPicPr>
          <p:cNvPr id="5" name="Picture 2" descr="D:\Tài Liệu 21-22-\hinh-171-sgk-khtn-6-ket-noi-tri-thuc.png"/>
          <p:cNvPicPr>
            <a:picLocks noChangeAspect="1" noChangeArrowheads="1"/>
          </p:cNvPicPr>
          <p:nvPr/>
        </p:nvPicPr>
        <p:blipFill>
          <a:blip r:embed="rId2"/>
          <a:srcRect/>
          <a:stretch>
            <a:fillRect/>
          </a:stretch>
        </p:blipFill>
        <p:spPr bwMode="auto">
          <a:xfrm>
            <a:off x="152401" y="0"/>
            <a:ext cx="5638800" cy="2667000"/>
          </a:xfrm>
          <a:prstGeom prst="rect">
            <a:avLst/>
          </a:prstGeom>
          <a:noFill/>
        </p:spPr>
      </p:pic>
      <p:pic>
        <p:nvPicPr>
          <p:cNvPr id="6" name="Picture 2" descr="D:\Tài Liệu 21-22-\rHlVRXMz.jpg"/>
          <p:cNvPicPr>
            <a:picLocks noChangeAspect="1" noChangeArrowheads="1"/>
          </p:cNvPicPr>
          <p:nvPr/>
        </p:nvPicPr>
        <p:blipFill>
          <a:blip r:embed="rId3"/>
          <a:srcRect/>
          <a:stretch>
            <a:fillRect/>
          </a:stretch>
        </p:blipFill>
        <p:spPr bwMode="auto">
          <a:xfrm>
            <a:off x="6096000" y="228600"/>
            <a:ext cx="2667000" cy="2362200"/>
          </a:xfrm>
          <a:prstGeom prst="rect">
            <a:avLst/>
          </a:prstGeom>
          <a:noFill/>
        </p:spPr>
      </p:pic>
      <p:sp>
        <p:nvSpPr>
          <p:cNvPr id="1026" name="Rectangle 2"/>
          <p:cNvSpPr>
            <a:spLocks noChangeArrowheads="1"/>
          </p:cNvSpPr>
          <p:nvPr/>
        </p:nvSpPr>
        <p:spPr bwMode="auto">
          <a:xfrm>
            <a:off x="228600" y="4919008"/>
            <a:ext cx="8686800" cy="200824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nặng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hơn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đãi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hỗn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sẽ</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lắng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xuống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dưới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Hạt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phù</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sa</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nặng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hơn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lắng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xuống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đáy</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sông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Muối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ăn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không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bị</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bay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hơi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làm</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cho</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biển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bay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hơi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bới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gió</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năng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lượng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mặt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trời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sẽ</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muối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rắn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linds(horizontal)">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10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228600"/>
            <a:ext cx="9144000" cy="4678204"/>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kumimoji="0" lang="vi-VN"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Học sinh làm việc cặp đôi trong 3 phút, trả lời các câu hỏi sau vào PHT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số</a:t>
            </a:r>
            <a:r>
              <a:rPr kumimoji="0" lang="en-US" sz="2800" b="0" i="0" u="none" strike="noStrike" cap="none" normalizeH="0" dirty="0">
                <a:ln>
                  <a:noFill/>
                </a:ln>
                <a:solidFill>
                  <a:schemeClr val="tx1"/>
                </a:solidFill>
                <a:effectLst/>
                <a:latin typeface="Times New Roman" pitchFamily="18" charset="0"/>
                <a:ea typeface="Arial" pitchFamily="34" charset="0"/>
                <a:cs typeface="Times New Roman" pitchFamily="18" charset="0"/>
              </a:rPr>
              <a:t> 2</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Mây</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được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hình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thành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từ</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đâu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Lấy</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số</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ví</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dụ</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quá</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trình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tự</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nhiên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đời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sống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em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biết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tự</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nhiên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tồn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tại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ở 3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trạng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thái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rắn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lỏng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khí</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Mỗi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đều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những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tính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riêng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Vậy</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để</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khỏi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hỗn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dựa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vào</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đâu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Liệt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kê</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những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tính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khác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nhau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để</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khỏi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hỗn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Từ</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đó</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rút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nguyên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tắc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533400" y="381001"/>
            <a:ext cx="8001000" cy="415498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endPar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ĐÁP</a:t>
            </a:r>
            <a:r>
              <a:rPr kumimoji="0" lang="en-US" sz="2400" b="0" i="0" u="none" strike="noStrike" cap="none" normalizeH="0" dirty="0">
                <a:ln>
                  <a:noFill/>
                </a:ln>
                <a:solidFill>
                  <a:srgbClr val="FF0000"/>
                </a:solidFill>
                <a:effectLst/>
                <a:latin typeface="Times New Roman" pitchFamily="18" charset="0"/>
                <a:ea typeface="Arial" pitchFamily="34" charset="0"/>
                <a:cs typeface="Times New Roman" pitchFamily="18" charset="0"/>
              </a:rPr>
              <a:t> ÁN PHT SỐ 2:</a:t>
            </a:r>
            <a:r>
              <a:rPr kumimoji="0" lang="en-US" sz="2400" b="0"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lang="en-US" sz="2400" dirty="0">
                <a:solidFill>
                  <a:schemeClr val="tx1"/>
                </a:solidFill>
                <a:latin typeface="Times New Roman" pitchFamily="18" charset="0"/>
                <a:ea typeface="Calibri" pitchFamily="34" charset="0"/>
                <a:cs typeface="Times New Roman" pitchFamily="18" charset="0"/>
              </a:rPr>
              <a:t>+</a:t>
            </a:r>
            <a:r>
              <a:rPr kumimoji="0" lang="vi-VN" sz="2400" b="0" i="0" u="none" strike="noStrike" cap="none" normalizeH="0" baseline="0" dirty="0">
                <a:ln>
                  <a:noFill/>
                </a:ln>
                <a:solidFill>
                  <a:srgbClr val="202124"/>
                </a:solidFill>
                <a:effectLst/>
                <a:latin typeface="Times New Roman" pitchFamily="18" charset="0"/>
                <a:ea typeface="Calibri" pitchFamily="34" charset="0"/>
                <a:cs typeface="Times New Roman" pitchFamily="18" charset="0"/>
              </a:rPr>
              <a:t>Mây tạo thành khi hơi nước bốc lên, gặp lạnh và ngưng tụ trong không khí</a:t>
            </a:r>
            <a:r>
              <a:rPr kumimoji="0" lang="en-US" sz="2400" b="0" i="0" u="none" strike="noStrike" cap="none" normalizeH="0" baseline="0" dirty="0">
                <a:ln>
                  <a:noFill/>
                </a:ln>
                <a:solidFill>
                  <a:srgbClr val="202124"/>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Chưng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cất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rượu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chưng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cất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tinh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dầu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Để</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ra</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khỏi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hỗn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ta</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dựa</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vào</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sự</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Sự</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kích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thước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hạt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nặng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hay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nhẹ</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bay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hơi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khả</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năng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tan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dung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môi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Nguyên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tắc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Dựa</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vào</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có</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thể</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áp</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dụng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phù</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để</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ra</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khỏi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hỗn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ài Liệu 21-22-\rHlVRXMz.jpg"/>
          <p:cNvPicPr>
            <a:picLocks noChangeAspect="1" noChangeArrowheads="1"/>
          </p:cNvPicPr>
          <p:nvPr/>
        </p:nvPicPr>
        <p:blipFill>
          <a:blip r:embed="rId2"/>
          <a:srcRect/>
          <a:stretch>
            <a:fillRect/>
          </a:stretch>
        </p:blipFill>
        <p:spPr bwMode="auto">
          <a:xfrm>
            <a:off x="228600" y="228600"/>
            <a:ext cx="2514600" cy="3581400"/>
          </a:xfrm>
          <a:prstGeom prst="rect">
            <a:avLst/>
          </a:prstGeom>
          <a:noFill/>
        </p:spPr>
      </p:pic>
      <p:pic>
        <p:nvPicPr>
          <p:cNvPr id="2050" name="Picture 2" descr="D:\Tài Liệu 21-22-\songhong-472315-1368794327.jpg"/>
          <p:cNvPicPr>
            <a:picLocks noChangeAspect="1" noChangeArrowheads="1"/>
          </p:cNvPicPr>
          <p:nvPr/>
        </p:nvPicPr>
        <p:blipFill>
          <a:blip r:embed="rId3"/>
          <a:srcRect/>
          <a:stretch>
            <a:fillRect/>
          </a:stretch>
        </p:blipFill>
        <p:spPr bwMode="auto">
          <a:xfrm>
            <a:off x="3048000" y="304800"/>
            <a:ext cx="3117851" cy="3505200"/>
          </a:xfrm>
          <a:prstGeom prst="rect">
            <a:avLst/>
          </a:prstGeom>
          <a:noFill/>
        </p:spPr>
      </p:pic>
      <p:pic>
        <p:nvPicPr>
          <p:cNvPr id="2051" name="Picture 3" descr="D:\Tài Liệu 21-22-\dat-lam-muoi-sang-dat-o-12.jpg"/>
          <p:cNvPicPr>
            <a:picLocks noChangeAspect="1" noChangeArrowheads="1"/>
          </p:cNvPicPr>
          <p:nvPr/>
        </p:nvPicPr>
        <p:blipFill>
          <a:blip r:embed="rId4"/>
          <a:srcRect/>
          <a:stretch>
            <a:fillRect/>
          </a:stretch>
        </p:blipFill>
        <p:spPr bwMode="auto">
          <a:xfrm>
            <a:off x="6400800" y="304800"/>
            <a:ext cx="2514600" cy="3505200"/>
          </a:xfrm>
          <a:prstGeom prst="rect">
            <a:avLst/>
          </a:prstGeom>
          <a:noFill/>
        </p:spPr>
      </p:pic>
      <p:sp>
        <p:nvSpPr>
          <p:cNvPr id="9" name="Rectangle 8"/>
          <p:cNvSpPr/>
          <p:nvPr/>
        </p:nvSpPr>
        <p:spPr>
          <a:xfrm>
            <a:off x="457200" y="4114801"/>
            <a:ext cx="815340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400" b="1" dirty="0">
                <a:solidFill>
                  <a:srgbClr val="FF0000"/>
                </a:solidFill>
                <a:latin typeface="+mj-lt"/>
              </a:rPr>
              <a:t>=&gt; </a:t>
            </a:r>
            <a:r>
              <a:rPr lang="en-US" sz="2400" b="1" dirty="0" err="1">
                <a:solidFill>
                  <a:schemeClr val="tx1"/>
                </a:solidFill>
                <a:latin typeface="+mj-lt"/>
              </a:rPr>
              <a:t>Vậy</a:t>
            </a:r>
            <a:r>
              <a:rPr lang="en-US" sz="2400" b="1" dirty="0">
                <a:solidFill>
                  <a:schemeClr val="tx1"/>
                </a:solidFill>
                <a:latin typeface="+mj-lt"/>
              </a:rPr>
              <a:t> </a:t>
            </a:r>
            <a:r>
              <a:rPr lang="en-US" sz="2400" b="1" dirty="0" err="1">
                <a:solidFill>
                  <a:schemeClr val="tx1"/>
                </a:solidFill>
                <a:latin typeface="+mj-lt"/>
              </a:rPr>
              <a:t>có</a:t>
            </a:r>
            <a:r>
              <a:rPr lang="en-US" sz="2400" b="1" dirty="0">
                <a:solidFill>
                  <a:schemeClr val="tx1"/>
                </a:solidFill>
                <a:latin typeface="+mj-lt"/>
              </a:rPr>
              <a:t> </a:t>
            </a:r>
            <a:r>
              <a:rPr lang="en-US" sz="2400" b="1" dirty="0" err="1">
                <a:solidFill>
                  <a:schemeClr val="tx1"/>
                </a:solidFill>
                <a:latin typeface="+mj-lt"/>
              </a:rPr>
              <a:t>thể</a:t>
            </a:r>
            <a:r>
              <a:rPr lang="en-US" sz="2400" b="1" dirty="0">
                <a:solidFill>
                  <a:schemeClr val="tx1"/>
                </a:solidFill>
                <a:latin typeface="+mj-lt"/>
              </a:rPr>
              <a:t> </a:t>
            </a:r>
            <a:r>
              <a:rPr lang="en-US" sz="2400" b="1" dirty="0" err="1">
                <a:solidFill>
                  <a:schemeClr val="tx1"/>
                </a:solidFill>
                <a:latin typeface="+mj-lt"/>
              </a:rPr>
              <a:t>tách</a:t>
            </a:r>
            <a:r>
              <a:rPr lang="en-US" sz="2400" b="1" dirty="0">
                <a:solidFill>
                  <a:schemeClr val="tx1"/>
                </a:solidFill>
                <a:latin typeface="+mj-lt"/>
              </a:rPr>
              <a:t> </a:t>
            </a:r>
            <a:r>
              <a:rPr lang="en-US" sz="2400" b="1" dirty="0" err="1">
                <a:solidFill>
                  <a:schemeClr val="tx1"/>
                </a:solidFill>
                <a:latin typeface="+mj-lt"/>
              </a:rPr>
              <a:t>các</a:t>
            </a:r>
            <a:r>
              <a:rPr lang="en-US" sz="2400" b="1" dirty="0">
                <a:solidFill>
                  <a:schemeClr val="tx1"/>
                </a:solidFill>
                <a:latin typeface="+mj-lt"/>
              </a:rPr>
              <a:t> </a:t>
            </a:r>
            <a:r>
              <a:rPr lang="en-US" sz="2400" b="1" dirty="0" err="1">
                <a:solidFill>
                  <a:schemeClr val="tx1"/>
                </a:solidFill>
                <a:latin typeface="+mj-lt"/>
              </a:rPr>
              <a:t>chất</a:t>
            </a:r>
            <a:r>
              <a:rPr lang="en-US" sz="2400" b="1" dirty="0">
                <a:solidFill>
                  <a:schemeClr val="tx1"/>
                </a:solidFill>
                <a:latin typeface="+mj-lt"/>
              </a:rPr>
              <a:t> </a:t>
            </a:r>
            <a:r>
              <a:rPr lang="en-US" sz="2400" b="1" dirty="0" err="1">
                <a:solidFill>
                  <a:schemeClr val="tx1"/>
                </a:solidFill>
                <a:latin typeface="+mj-lt"/>
              </a:rPr>
              <a:t>trong</a:t>
            </a:r>
            <a:r>
              <a:rPr lang="en-US" sz="2400" b="1" dirty="0">
                <a:solidFill>
                  <a:schemeClr val="tx1"/>
                </a:solidFill>
                <a:latin typeface="+mj-lt"/>
              </a:rPr>
              <a:t> </a:t>
            </a:r>
            <a:r>
              <a:rPr lang="en-US" sz="2400" b="1" dirty="0" err="1">
                <a:solidFill>
                  <a:schemeClr val="tx1"/>
                </a:solidFill>
                <a:latin typeface="+mj-lt"/>
              </a:rPr>
              <a:t>hỗn</a:t>
            </a:r>
            <a:r>
              <a:rPr lang="en-US" sz="2400" b="1" dirty="0">
                <a:solidFill>
                  <a:schemeClr val="tx1"/>
                </a:solidFill>
                <a:latin typeface="+mj-lt"/>
              </a:rPr>
              <a:t> </a:t>
            </a:r>
            <a:r>
              <a:rPr lang="en-US" sz="2400" b="1" dirty="0" err="1">
                <a:solidFill>
                  <a:schemeClr val="tx1"/>
                </a:solidFill>
                <a:latin typeface="+mj-lt"/>
              </a:rPr>
              <a:t>hợp</a:t>
            </a:r>
            <a:r>
              <a:rPr lang="en-US" sz="2400" b="1" dirty="0">
                <a:solidFill>
                  <a:schemeClr val="tx1"/>
                </a:solidFill>
                <a:latin typeface="+mj-lt"/>
              </a:rPr>
              <a:t>  </a:t>
            </a:r>
            <a:r>
              <a:rPr lang="en-US" sz="2400" b="1" dirty="0" err="1">
                <a:solidFill>
                  <a:schemeClr val="tx1"/>
                </a:solidFill>
                <a:latin typeface="+mj-lt"/>
              </a:rPr>
              <a:t>dựa</a:t>
            </a:r>
            <a:r>
              <a:rPr lang="en-US" sz="2400" b="1" dirty="0">
                <a:solidFill>
                  <a:schemeClr val="tx1"/>
                </a:solidFill>
                <a:latin typeface="+mj-lt"/>
              </a:rPr>
              <a:t> </a:t>
            </a:r>
            <a:r>
              <a:rPr lang="en-US" sz="2400" b="1" dirty="0" err="1">
                <a:solidFill>
                  <a:schemeClr val="tx1"/>
                </a:solidFill>
                <a:latin typeface="+mj-lt"/>
              </a:rPr>
              <a:t>trên</a:t>
            </a:r>
            <a:r>
              <a:rPr lang="en-US" sz="2400" b="1" dirty="0">
                <a:solidFill>
                  <a:schemeClr val="tx1"/>
                </a:solidFill>
                <a:latin typeface="+mj-lt"/>
              </a:rPr>
              <a:t> </a:t>
            </a:r>
            <a:r>
              <a:rPr lang="en-US" sz="2400" b="1" dirty="0" err="1">
                <a:solidFill>
                  <a:schemeClr val="tx1"/>
                </a:solidFill>
                <a:latin typeface="+mj-lt"/>
              </a:rPr>
              <a:t>sự</a:t>
            </a:r>
            <a:r>
              <a:rPr lang="en-US" sz="2400" b="1" dirty="0">
                <a:solidFill>
                  <a:schemeClr val="tx1"/>
                </a:solidFill>
                <a:latin typeface="+mj-lt"/>
              </a:rPr>
              <a:t> </a:t>
            </a:r>
            <a:r>
              <a:rPr lang="en-US" sz="2400" b="1" dirty="0" err="1">
                <a:solidFill>
                  <a:schemeClr val="tx1"/>
                </a:solidFill>
                <a:latin typeface="+mj-lt"/>
              </a:rPr>
              <a:t>khác</a:t>
            </a:r>
            <a:r>
              <a:rPr lang="en-US" sz="2400" b="1" dirty="0">
                <a:solidFill>
                  <a:schemeClr val="tx1"/>
                </a:solidFill>
                <a:latin typeface="+mj-lt"/>
              </a:rPr>
              <a:t> </a:t>
            </a:r>
            <a:r>
              <a:rPr lang="en-US" sz="2400" b="1" dirty="0" err="1">
                <a:solidFill>
                  <a:schemeClr val="tx1"/>
                </a:solidFill>
                <a:latin typeface="+mj-lt"/>
              </a:rPr>
              <a:t>nhau</a:t>
            </a:r>
            <a:r>
              <a:rPr lang="en-US" sz="2400" b="1" dirty="0">
                <a:solidFill>
                  <a:schemeClr val="tx1"/>
                </a:solidFill>
                <a:latin typeface="+mj-lt"/>
              </a:rPr>
              <a:t>  </a:t>
            </a:r>
            <a:r>
              <a:rPr lang="en-US" sz="2400" b="1" dirty="0" err="1">
                <a:solidFill>
                  <a:schemeClr val="tx1"/>
                </a:solidFill>
                <a:latin typeface="+mj-lt"/>
              </a:rPr>
              <a:t>về</a:t>
            </a:r>
            <a:r>
              <a:rPr lang="en-US" sz="2400" b="1" dirty="0">
                <a:solidFill>
                  <a:schemeClr val="tx1"/>
                </a:solidFill>
                <a:latin typeface="+mj-lt"/>
              </a:rPr>
              <a:t> </a:t>
            </a:r>
            <a:r>
              <a:rPr lang="en-US" sz="2400" b="1" dirty="0" err="1">
                <a:solidFill>
                  <a:schemeClr val="tx1"/>
                </a:solidFill>
                <a:latin typeface="+mj-lt"/>
              </a:rPr>
              <a:t>tính</a:t>
            </a:r>
            <a:r>
              <a:rPr lang="en-US" sz="2400" b="1" dirty="0">
                <a:solidFill>
                  <a:schemeClr val="tx1"/>
                </a:solidFill>
                <a:latin typeface="+mj-lt"/>
              </a:rPr>
              <a:t> </a:t>
            </a:r>
            <a:r>
              <a:rPr lang="en-US" sz="2400" b="1" dirty="0" err="1">
                <a:solidFill>
                  <a:schemeClr val="tx1"/>
                </a:solidFill>
                <a:latin typeface="+mj-lt"/>
              </a:rPr>
              <a:t>chất</a:t>
            </a:r>
            <a:r>
              <a:rPr lang="en-US" sz="2400" b="1" dirty="0">
                <a:solidFill>
                  <a:schemeClr val="tx1"/>
                </a:solidFill>
                <a:latin typeface="+mj-lt"/>
              </a:rPr>
              <a:t> </a:t>
            </a:r>
            <a:r>
              <a:rPr lang="en-US" sz="2400" b="1" dirty="0" err="1">
                <a:solidFill>
                  <a:schemeClr val="tx1"/>
                </a:solidFill>
                <a:latin typeface="+mj-lt"/>
              </a:rPr>
              <a:t>của</a:t>
            </a:r>
            <a:r>
              <a:rPr lang="en-US" sz="2400" b="1" dirty="0">
                <a:solidFill>
                  <a:schemeClr val="tx1"/>
                </a:solidFill>
                <a:latin typeface="+mj-lt"/>
              </a:rPr>
              <a:t> </a:t>
            </a:r>
            <a:r>
              <a:rPr lang="en-US" sz="2400" b="1" dirty="0" err="1">
                <a:solidFill>
                  <a:schemeClr val="tx1"/>
                </a:solidFill>
                <a:latin typeface="+mj-lt"/>
              </a:rPr>
              <a:t>chúng</a:t>
            </a:r>
            <a:r>
              <a:rPr lang="en-US" sz="2400" b="1" dirty="0">
                <a:solidFill>
                  <a:schemeClr val="tx1"/>
                </a:solidFill>
                <a:latin typeface="+mj-lt"/>
              </a:rPr>
              <a:t>: </a:t>
            </a:r>
            <a:r>
              <a:rPr lang="en-US" sz="2400" i="1" dirty="0" err="1">
                <a:solidFill>
                  <a:schemeClr val="tx1"/>
                </a:solidFill>
                <a:latin typeface="Times New Roman" pitchFamily="18" charset="0"/>
                <a:ea typeface="Arial" pitchFamily="34" charset="0"/>
                <a:cs typeface="Times New Roman" pitchFamily="18" charset="0"/>
              </a:rPr>
              <a:t>kích</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thước</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hạt</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nặng</a:t>
            </a:r>
            <a:r>
              <a:rPr lang="en-US" sz="2400" i="1" dirty="0">
                <a:solidFill>
                  <a:schemeClr val="tx1"/>
                </a:solidFill>
                <a:latin typeface="Times New Roman" pitchFamily="18" charset="0"/>
                <a:ea typeface="Arial" pitchFamily="34" charset="0"/>
                <a:cs typeface="Times New Roman" pitchFamily="18" charset="0"/>
              </a:rPr>
              <a:t> hay </a:t>
            </a:r>
            <a:r>
              <a:rPr lang="en-US" sz="2400" i="1" dirty="0" err="1">
                <a:solidFill>
                  <a:schemeClr val="tx1"/>
                </a:solidFill>
                <a:latin typeface="Times New Roman" pitchFamily="18" charset="0"/>
                <a:ea typeface="Arial" pitchFamily="34" charset="0"/>
                <a:cs typeface="Times New Roman" pitchFamily="18" charset="0"/>
              </a:rPr>
              <a:t>nhẹ</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tính</a:t>
            </a:r>
            <a:r>
              <a:rPr lang="en-US" sz="2400" i="1" dirty="0">
                <a:solidFill>
                  <a:schemeClr val="tx1"/>
                </a:solidFill>
                <a:latin typeface="Times New Roman" pitchFamily="18" charset="0"/>
                <a:ea typeface="Arial" pitchFamily="34" charset="0"/>
                <a:cs typeface="Times New Roman" pitchFamily="18" charset="0"/>
              </a:rPr>
              <a:t> bay </a:t>
            </a:r>
            <a:r>
              <a:rPr lang="en-US" sz="2400" i="1" dirty="0" err="1">
                <a:solidFill>
                  <a:schemeClr val="tx1"/>
                </a:solidFill>
                <a:latin typeface="Times New Roman" pitchFamily="18" charset="0"/>
                <a:ea typeface="Arial" pitchFamily="34" charset="0"/>
                <a:cs typeface="Times New Roman" pitchFamily="18" charset="0"/>
              </a:rPr>
              <a:t>hơi</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khả</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năng</a:t>
            </a:r>
            <a:r>
              <a:rPr lang="en-US" sz="2400" i="1" dirty="0">
                <a:solidFill>
                  <a:schemeClr val="tx1"/>
                </a:solidFill>
                <a:latin typeface="Times New Roman" pitchFamily="18" charset="0"/>
                <a:ea typeface="Arial" pitchFamily="34" charset="0"/>
                <a:cs typeface="Times New Roman" pitchFamily="18" charset="0"/>
              </a:rPr>
              <a:t> tan </a:t>
            </a:r>
            <a:r>
              <a:rPr lang="en-US" sz="2400" i="1" dirty="0" err="1">
                <a:solidFill>
                  <a:schemeClr val="tx1"/>
                </a:solidFill>
                <a:latin typeface="Times New Roman" pitchFamily="18" charset="0"/>
                <a:ea typeface="Arial" pitchFamily="34" charset="0"/>
                <a:cs typeface="Times New Roman" pitchFamily="18" charset="0"/>
              </a:rPr>
              <a:t>trong</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các</a:t>
            </a:r>
            <a:r>
              <a:rPr lang="en-US" sz="2400" i="1" dirty="0">
                <a:solidFill>
                  <a:schemeClr val="tx1"/>
                </a:solidFill>
                <a:latin typeface="Times New Roman" pitchFamily="18" charset="0"/>
                <a:ea typeface="Arial" pitchFamily="34" charset="0"/>
                <a:cs typeface="Times New Roman" pitchFamily="18" charset="0"/>
              </a:rPr>
              <a:t> dung </a:t>
            </a:r>
            <a:r>
              <a:rPr lang="en-US" sz="2400" i="1" dirty="0" err="1">
                <a:solidFill>
                  <a:schemeClr val="tx1"/>
                </a:solidFill>
                <a:latin typeface="Times New Roman" pitchFamily="18" charset="0"/>
                <a:ea typeface="Arial" pitchFamily="34" charset="0"/>
                <a:cs typeface="Times New Roman" pitchFamily="18" charset="0"/>
              </a:rPr>
              <a:t>môi</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khác</a:t>
            </a:r>
            <a:r>
              <a:rPr lang="en-US" sz="2400" i="1" dirty="0">
                <a:solidFill>
                  <a:schemeClr val="tx1"/>
                </a:solidFill>
                <a:latin typeface="Times New Roman" pitchFamily="18" charset="0"/>
                <a:ea typeface="Arial" pitchFamily="34" charset="0"/>
                <a:cs typeface="Times New Roman" pitchFamily="18" charset="0"/>
              </a:rPr>
              <a:t> </a:t>
            </a:r>
            <a:r>
              <a:rPr lang="en-US" sz="2400" i="1" dirty="0" err="1">
                <a:solidFill>
                  <a:schemeClr val="tx1"/>
                </a:solidFill>
                <a:latin typeface="Times New Roman" pitchFamily="18" charset="0"/>
                <a:ea typeface="Arial" pitchFamily="34" charset="0"/>
                <a:cs typeface="Times New Roman" pitchFamily="18" charset="0"/>
              </a:rPr>
              <a:t>nhau</a:t>
            </a:r>
            <a:r>
              <a:rPr lang="en-US" sz="2400" i="1" dirty="0">
                <a:solidFill>
                  <a:schemeClr val="tx1"/>
                </a:solidFill>
                <a:latin typeface="Times New Roman" pitchFamily="18" charset="0"/>
                <a:ea typeface="Arial" pitchFamily="34" charset="0"/>
                <a:cs typeface="Times New Roman" pitchFamily="18" charset="0"/>
              </a:rPr>
              <a:t>….</a:t>
            </a:r>
            <a:endParaRPr lang="en-US" sz="2400" i="1"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1"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2"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456</TotalTime>
  <Words>2265</Words>
  <Application>Microsoft Office PowerPoint</Application>
  <PresentationFormat>On-screen Show (4:3)</PresentationFormat>
  <Paragraphs>136</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.VnArial Narrow</vt:lpstr>
      <vt:lpstr>.VnTime</vt:lpstr>
      <vt:lpstr>.VnTimeH</vt:lpstr>
      <vt:lpstr>Arial</vt:lpstr>
      <vt:lpstr>Book Antiqua</vt:lpstr>
      <vt:lpstr>Century Gothic</vt:lpstr>
      <vt:lpstr>Times New Roman</vt:lpstr>
      <vt:lpstr>Verdana</vt:lpstr>
      <vt:lpstr>Apothecary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Huyen Sam</cp:lastModifiedBy>
  <cp:revision>104</cp:revision>
  <dcterms:created xsi:type="dcterms:W3CDTF">2021-08-12T13:57:05Z</dcterms:created>
  <dcterms:modified xsi:type="dcterms:W3CDTF">2022-11-14T03:06:07Z</dcterms:modified>
</cp:coreProperties>
</file>