
<file path=[Content_Types].xml><?xml version="1.0" encoding="utf-8"?>
<Types xmlns="http://schemas.openxmlformats.org/package/2006/content-types">
  <Default Extension="fntdata" ContentType="application/x-fontdata"/>
  <Default Extension="jfif"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3"/>
  </p:notesMasterIdLst>
  <p:sldIdLst>
    <p:sldId id="259" r:id="rId2"/>
    <p:sldId id="257" r:id="rId3"/>
    <p:sldId id="312" r:id="rId4"/>
    <p:sldId id="256" r:id="rId5"/>
    <p:sldId id="258" r:id="rId6"/>
    <p:sldId id="260" r:id="rId7"/>
    <p:sldId id="261" r:id="rId8"/>
    <p:sldId id="262" r:id="rId9"/>
    <p:sldId id="263" r:id="rId10"/>
    <p:sldId id="264" r:id="rId11"/>
    <p:sldId id="268" r:id="rId12"/>
    <p:sldId id="265" r:id="rId13"/>
    <p:sldId id="266" r:id="rId14"/>
    <p:sldId id="313" r:id="rId15"/>
    <p:sldId id="314" r:id="rId16"/>
    <p:sldId id="315" r:id="rId17"/>
    <p:sldId id="316" r:id="rId18"/>
    <p:sldId id="273" r:id="rId19"/>
    <p:sldId id="277" r:id="rId20"/>
    <p:sldId id="317" r:id="rId21"/>
    <p:sldId id="318" r:id="rId22"/>
    <p:sldId id="278" r:id="rId23"/>
    <p:sldId id="319" r:id="rId24"/>
    <p:sldId id="320" r:id="rId25"/>
    <p:sldId id="281" r:id="rId26"/>
    <p:sldId id="287" r:id="rId27"/>
    <p:sldId id="321" r:id="rId28"/>
    <p:sldId id="322" r:id="rId29"/>
    <p:sldId id="284" r:id="rId30"/>
    <p:sldId id="274" r:id="rId31"/>
    <p:sldId id="270" r:id="rId32"/>
    <p:sldId id="323" r:id="rId33"/>
    <p:sldId id="280" r:id="rId34"/>
    <p:sldId id="283" r:id="rId35"/>
    <p:sldId id="324" r:id="rId36"/>
    <p:sldId id="325" r:id="rId37"/>
    <p:sldId id="285" r:id="rId38"/>
    <p:sldId id="286" r:id="rId39"/>
    <p:sldId id="326" r:id="rId40"/>
    <p:sldId id="327" r:id="rId41"/>
    <p:sldId id="328" r:id="rId42"/>
    <p:sldId id="267" r:id="rId43"/>
    <p:sldId id="329" r:id="rId44"/>
    <p:sldId id="332" r:id="rId45"/>
    <p:sldId id="331" r:id="rId46"/>
    <p:sldId id="330" r:id="rId47"/>
    <p:sldId id="338" r:id="rId48"/>
    <p:sldId id="333" r:id="rId49"/>
    <p:sldId id="334" r:id="rId50"/>
    <p:sldId id="335" r:id="rId51"/>
    <p:sldId id="337" r:id="rId52"/>
    <p:sldId id="336" r:id="rId53"/>
    <p:sldId id="339" r:id="rId54"/>
    <p:sldId id="271" r:id="rId55"/>
    <p:sldId id="288" r:id="rId56"/>
    <p:sldId id="289" r:id="rId57"/>
    <p:sldId id="340" r:id="rId58"/>
    <p:sldId id="341" r:id="rId59"/>
    <p:sldId id="275" r:id="rId60"/>
    <p:sldId id="282" r:id="rId61"/>
    <p:sldId id="290" r:id="rId62"/>
  </p:sldIdLst>
  <p:sldSz cx="9144000" cy="5143500" type="screen16x9"/>
  <p:notesSz cx="6858000" cy="9144000"/>
  <p:embeddedFontLst>
    <p:embeddedFont>
      <p:font typeface="Anaheim" panose="020B0604020202020204" charset="0"/>
      <p:regular r:id="rId64"/>
    </p:embeddedFont>
    <p:embeddedFont>
      <p:font typeface="Bebas Neue" panose="020B0606020202050201" pitchFamily="34" charset="0"/>
      <p:regular r:id="rId65"/>
    </p:embeddedFont>
    <p:embeddedFont>
      <p:font typeface="Cambria Math" panose="02040503050406030204" pitchFamily="18" charset="0"/>
      <p:regular r:id="rId66"/>
    </p:embeddedFont>
    <p:embeddedFont>
      <p:font typeface="Montserrat" panose="00000500000000000000" pitchFamily="2" charset="0"/>
      <p:regular r:id="rId67"/>
      <p:bold r:id="rId68"/>
      <p:italic r:id="rId69"/>
      <p:boldItalic r:id="rId70"/>
    </p:embeddedFont>
    <p:embeddedFont>
      <p:font typeface="Montserrat Black" panose="00000A00000000000000" pitchFamily="2" charset="0"/>
      <p:bold r:id="rId71"/>
      <p:boldItalic r:id="rId72"/>
    </p:embeddedFont>
    <p:embeddedFont>
      <p:font typeface="Montserrat Medium" panose="00000600000000000000" pitchFamily="2" charset="0"/>
      <p:regular r:id="rId73"/>
      <p:bold r:id="rId74"/>
      <p:italic r:id="rId75"/>
      <p:boldItalic r:id="rId76"/>
    </p:embeddedFont>
    <p:embeddedFont>
      <p:font typeface="Nunito Light" pitchFamily="2"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349"/>
    <a:srgbClr val="000000"/>
    <a:srgbClr val="FFB307"/>
    <a:srgbClr val="E0FBFF"/>
    <a:srgbClr val="64346E"/>
    <a:srgbClr val="FFEBCB"/>
    <a:srgbClr val="FFF5E7"/>
    <a:srgbClr val="008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70D9EF-2FE3-4C8E-8DBA-254DB29FE3B0}">
  <a:tblStyle styleId="{7F70D9EF-2FE3-4C8E-8DBA-254DB29FE3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8" y="6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87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6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31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06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65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07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253bbda50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253bbda50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66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253bbda50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253bbda50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492181979b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492181979b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492181979b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492181979b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095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492181979b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492181979b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308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43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299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094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2492181979b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2492181979b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89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849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6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2032c3cedae_0_21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2032c3cedae_0_2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Bấm vào từng ô số để chuyển sang slide câu hỏi.</a:t>
            </a:r>
          </a:p>
          <a:p>
            <a:pPr marL="171450" lvl="0" indent="-171450" algn="l" rtl="0">
              <a:spcBef>
                <a:spcPts val="0"/>
              </a:spcBef>
              <a:spcAft>
                <a:spcPts val="0"/>
              </a:spcAft>
            </a:pPr>
            <a:r>
              <a:rPr lang="en-US"/>
              <a:t>Bấm vào dấu nhân để chuyển sang ô luyện tập</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278889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3501726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3226643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99038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105604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3276725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2513118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các chất hóa học để quay lại bảng chọn số</a:t>
            </a:r>
          </a:p>
        </p:txBody>
      </p:sp>
    </p:spTree>
    <p:extLst>
      <p:ext uri="{BB962C8B-B14F-4D97-AF65-F5344CB8AC3E}">
        <p14:creationId xmlns:p14="http://schemas.microsoft.com/office/powerpoint/2010/main" val="136601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273510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79789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2492181979b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2492181979b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01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765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2492181979b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2492181979b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699783" y="-875"/>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552542"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241275" y="-5657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826775" y="825109"/>
            <a:ext cx="5490600" cy="2556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3001850" y="3506584"/>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9"/>
        <p:cNvGrpSpPr/>
        <p:nvPr/>
      </p:nvGrpSpPr>
      <p:grpSpPr>
        <a:xfrm>
          <a:off x="0" y="0"/>
          <a:ext cx="0" cy="0"/>
          <a:chOff x="0" y="0"/>
          <a:chExt cx="0" cy="0"/>
        </a:xfrm>
      </p:grpSpPr>
      <p:sp>
        <p:nvSpPr>
          <p:cNvPr id="80" name="Google Shape;80;p13"/>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subTitle" idx="1"/>
          </p:nvPr>
        </p:nvSpPr>
        <p:spPr>
          <a:xfrm>
            <a:off x="1912138" y="203964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hasCustomPrompt="1"/>
          </p:nvPr>
        </p:nvSpPr>
        <p:spPr>
          <a:xfrm>
            <a:off x="864163" y="1869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2"/>
          </p:nvPr>
        </p:nvSpPr>
        <p:spPr>
          <a:xfrm>
            <a:off x="1912138" y="172792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a:spLocks noGrp="1"/>
          </p:cNvSpPr>
          <p:nvPr>
            <p:ph type="ctrTitle" idx="3"/>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88" name="Google Shape;88;p13"/>
          <p:cNvSpPr txBox="1">
            <a:spLocks noGrp="1"/>
          </p:cNvSpPr>
          <p:nvPr>
            <p:ph type="subTitle" idx="4"/>
          </p:nvPr>
        </p:nvSpPr>
        <p:spPr>
          <a:xfrm>
            <a:off x="1912138" y="355549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3"/>
          <p:cNvSpPr txBox="1">
            <a:spLocks noGrp="1"/>
          </p:cNvSpPr>
          <p:nvPr>
            <p:ph type="title" idx="5" hasCustomPrompt="1"/>
          </p:nvPr>
        </p:nvSpPr>
        <p:spPr>
          <a:xfrm>
            <a:off x="864163" y="338500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subTitle" idx="6"/>
          </p:nvPr>
        </p:nvSpPr>
        <p:spPr>
          <a:xfrm>
            <a:off x="1912138" y="324377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subTitle" idx="7"/>
          </p:nvPr>
        </p:nvSpPr>
        <p:spPr>
          <a:xfrm flipH="1">
            <a:off x="5888438" y="203964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3"/>
          <p:cNvSpPr txBox="1">
            <a:spLocks noGrp="1"/>
          </p:cNvSpPr>
          <p:nvPr>
            <p:ph type="title" idx="8" hasCustomPrompt="1"/>
          </p:nvPr>
        </p:nvSpPr>
        <p:spPr>
          <a:xfrm flipH="1">
            <a:off x="4844913" y="1869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subTitle" idx="9"/>
          </p:nvPr>
        </p:nvSpPr>
        <p:spPr>
          <a:xfrm flipH="1">
            <a:off x="5888438" y="172792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p13"/>
          <p:cNvSpPr txBox="1">
            <a:spLocks noGrp="1"/>
          </p:cNvSpPr>
          <p:nvPr>
            <p:ph type="subTitle" idx="13"/>
          </p:nvPr>
        </p:nvSpPr>
        <p:spPr>
          <a:xfrm flipH="1">
            <a:off x="5888438" y="355549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3"/>
          <p:cNvSpPr txBox="1">
            <a:spLocks noGrp="1"/>
          </p:cNvSpPr>
          <p:nvPr>
            <p:ph type="title" idx="14" hasCustomPrompt="1"/>
          </p:nvPr>
        </p:nvSpPr>
        <p:spPr>
          <a:xfrm flipH="1">
            <a:off x="4844913" y="338500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subTitle" idx="15"/>
          </p:nvPr>
        </p:nvSpPr>
        <p:spPr>
          <a:xfrm flipH="1">
            <a:off x="5888438" y="324377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7"/>
        <p:cNvGrpSpPr/>
        <p:nvPr/>
      </p:nvGrpSpPr>
      <p:grpSpPr>
        <a:xfrm>
          <a:off x="0" y="0"/>
          <a:ext cx="0" cy="0"/>
          <a:chOff x="0" y="0"/>
          <a:chExt cx="0" cy="0"/>
        </a:xfrm>
      </p:grpSpPr>
      <p:sp>
        <p:nvSpPr>
          <p:cNvPr id="98" name="Google Shape;98;p14"/>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3"/>
        <p:cNvGrpSpPr/>
        <p:nvPr/>
      </p:nvGrpSpPr>
      <p:grpSpPr>
        <a:xfrm>
          <a:off x="0" y="0"/>
          <a:ext cx="0" cy="0"/>
          <a:chOff x="0" y="0"/>
          <a:chExt cx="0" cy="0"/>
        </a:xfrm>
      </p:grpSpPr>
      <p:sp>
        <p:nvSpPr>
          <p:cNvPr id="104" name="Google Shape;104;p15"/>
          <p:cNvSpPr/>
          <p:nvPr/>
        </p:nvSpPr>
        <p:spPr>
          <a:xfrm rot="10800000" flipH="1">
            <a:off x="5118100" y="-24854"/>
            <a:ext cx="4318034" cy="517545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flipH="1">
            <a:off x="6027950"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rot="10800000">
            <a:off x="-266675" y="3913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txBox="1">
            <a:spLocks noGrp="1"/>
          </p:cNvSpPr>
          <p:nvPr>
            <p:ph type="subTitle" idx="1"/>
          </p:nvPr>
        </p:nvSpPr>
        <p:spPr>
          <a:xfrm>
            <a:off x="713225" y="1254963"/>
            <a:ext cx="6144900" cy="2160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800"/>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a:endParaRPr/>
          </a:p>
        </p:txBody>
      </p:sp>
      <p:sp>
        <p:nvSpPr>
          <p:cNvPr id="108" name="Google Shape;108;p15"/>
          <p:cNvSpPr txBox="1">
            <a:spLocks noGrp="1"/>
          </p:cNvSpPr>
          <p:nvPr>
            <p:ph type="subTitle" idx="2"/>
          </p:nvPr>
        </p:nvSpPr>
        <p:spPr>
          <a:xfrm>
            <a:off x="713226" y="3440938"/>
            <a:ext cx="61449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9"/>
        <p:cNvGrpSpPr/>
        <p:nvPr/>
      </p:nvGrpSpPr>
      <p:grpSpPr>
        <a:xfrm>
          <a:off x="0" y="0"/>
          <a:ext cx="0" cy="0"/>
          <a:chOff x="0" y="0"/>
          <a:chExt cx="0" cy="0"/>
        </a:xfrm>
      </p:grpSpPr>
      <p:sp>
        <p:nvSpPr>
          <p:cNvPr id="110" name="Google Shape;110;p16"/>
          <p:cNvSpPr/>
          <p:nvPr/>
        </p:nvSpPr>
        <p:spPr>
          <a:xfrm>
            <a:off x="6564473" y="-10680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flipH="1">
            <a:off x="-33284" y="-1270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rot="10800000" flipH="1">
            <a:off x="-88912" y="28030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a:spLocks noGrp="1"/>
          </p:cNvSpPr>
          <p:nvPr>
            <p:ph type="pic" idx="2"/>
          </p:nvPr>
        </p:nvSpPr>
        <p:spPr>
          <a:xfrm rot="313121">
            <a:off x="793664" y="678702"/>
            <a:ext cx="3271863" cy="3785798"/>
          </a:xfrm>
          <a:prstGeom prst="roundRect">
            <a:avLst>
              <a:gd name="adj" fmla="val 16667"/>
            </a:avLst>
          </a:prstGeom>
          <a:noFill/>
          <a:ln w="19050" cap="flat" cmpd="sng">
            <a:solidFill>
              <a:schemeClr val="dk1"/>
            </a:solidFill>
            <a:prstDash val="solid"/>
            <a:round/>
            <a:headEnd type="none" w="sm" len="sm"/>
            <a:tailEnd type="none" w="sm" len="sm"/>
          </a:ln>
        </p:spPr>
      </p:sp>
      <p:sp>
        <p:nvSpPr>
          <p:cNvPr id="114" name="Google Shape;114;p16"/>
          <p:cNvSpPr txBox="1">
            <a:spLocks noGrp="1"/>
          </p:cNvSpPr>
          <p:nvPr>
            <p:ph type="ctrTitle"/>
          </p:nvPr>
        </p:nvSpPr>
        <p:spPr>
          <a:xfrm>
            <a:off x="4991875" y="904456"/>
            <a:ext cx="3438900" cy="20754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5" name="Google Shape;115;p16"/>
          <p:cNvSpPr txBox="1">
            <a:spLocks noGrp="1"/>
          </p:cNvSpPr>
          <p:nvPr>
            <p:ph type="subTitle" idx="1"/>
          </p:nvPr>
        </p:nvSpPr>
        <p:spPr>
          <a:xfrm>
            <a:off x="4991875" y="3108344"/>
            <a:ext cx="3438900" cy="1130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6"/>
        <p:cNvGrpSpPr/>
        <p:nvPr/>
      </p:nvGrpSpPr>
      <p:grpSpPr>
        <a:xfrm>
          <a:off x="0" y="0"/>
          <a:ext cx="0" cy="0"/>
          <a:chOff x="0" y="0"/>
          <a:chExt cx="0" cy="0"/>
        </a:xfrm>
      </p:grpSpPr>
      <p:sp>
        <p:nvSpPr>
          <p:cNvPr id="117" name="Google Shape;117;p17"/>
          <p:cNvSpPr/>
          <p:nvPr/>
        </p:nvSpPr>
        <p:spPr>
          <a:xfrm flipH="1">
            <a:off x="-623727" y="-10680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txBox="1">
            <a:spLocks noGrp="1"/>
          </p:cNvSpPr>
          <p:nvPr>
            <p:ph type="ctrTitle"/>
          </p:nvPr>
        </p:nvSpPr>
        <p:spPr>
          <a:xfrm>
            <a:off x="713225" y="1361525"/>
            <a:ext cx="3182400" cy="11307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1" name="Google Shape;121;p17"/>
          <p:cNvSpPr txBox="1">
            <a:spLocks noGrp="1"/>
          </p:cNvSpPr>
          <p:nvPr>
            <p:ph type="subTitle" idx="1"/>
          </p:nvPr>
        </p:nvSpPr>
        <p:spPr>
          <a:xfrm>
            <a:off x="713225" y="2620700"/>
            <a:ext cx="3182400" cy="1161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2"/>
        <p:cNvGrpSpPr/>
        <p:nvPr/>
      </p:nvGrpSpPr>
      <p:grpSpPr>
        <a:xfrm>
          <a:off x="0" y="0"/>
          <a:ext cx="0" cy="0"/>
          <a:chOff x="0" y="0"/>
          <a:chExt cx="0" cy="0"/>
        </a:xfrm>
      </p:grpSpPr>
      <p:sp>
        <p:nvSpPr>
          <p:cNvPr id="123" name="Google Shape;123;p18"/>
          <p:cNvSpPr/>
          <p:nvPr/>
        </p:nvSpPr>
        <p:spPr>
          <a:xfrm rot="10800000" flipH="1">
            <a:off x="6723223" y="382785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rot="10800000">
            <a:off x="-349250" y="-1211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2466"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ctrTitle"/>
          </p:nvPr>
        </p:nvSpPr>
        <p:spPr>
          <a:xfrm>
            <a:off x="5248375" y="1361525"/>
            <a:ext cx="3182400" cy="11307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7" name="Google Shape;127;p18"/>
          <p:cNvSpPr txBox="1">
            <a:spLocks noGrp="1"/>
          </p:cNvSpPr>
          <p:nvPr>
            <p:ph type="subTitle" idx="1"/>
          </p:nvPr>
        </p:nvSpPr>
        <p:spPr>
          <a:xfrm>
            <a:off x="5248375" y="2620700"/>
            <a:ext cx="3182400" cy="1161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8"/>
        <p:cNvGrpSpPr/>
        <p:nvPr/>
      </p:nvGrpSpPr>
      <p:grpSpPr>
        <a:xfrm>
          <a:off x="0" y="0"/>
          <a:ext cx="0" cy="0"/>
          <a:chOff x="0" y="0"/>
          <a:chExt cx="0" cy="0"/>
        </a:xfrm>
      </p:grpSpPr>
      <p:sp>
        <p:nvSpPr>
          <p:cNvPr id="129" name="Google Shape;129;p19"/>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4" name="Google Shape;134;p19"/>
          <p:cNvSpPr txBox="1">
            <a:spLocks noGrp="1"/>
          </p:cNvSpPr>
          <p:nvPr>
            <p:ph type="subTitle" idx="1"/>
          </p:nvPr>
        </p:nvSpPr>
        <p:spPr>
          <a:xfrm>
            <a:off x="1216625" y="3079251"/>
            <a:ext cx="3078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9"/>
          <p:cNvSpPr txBox="1">
            <a:spLocks noGrp="1"/>
          </p:cNvSpPr>
          <p:nvPr>
            <p:ph type="subTitle" idx="2"/>
          </p:nvPr>
        </p:nvSpPr>
        <p:spPr>
          <a:xfrm>
            <a:off x="1216625" y="2767525"/>
            <a:ext cx="3078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9"/>
          <p:cNvSpPr txBox="1">
            <a:spLocks noGrp="1"/>
          </p:cNvSpPr>
          <p:nvPr>
            <p:ph type="subTitle" idx="3"/>
          </p:nvPr>
        </p:nvSpPr>
        <p:spPr>
          <a:xfrm>
            <a:off x="4848776" y="3079251"/>
            <a:ext cx="3078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9"/>
          <p:cNvSpPr txBox="1">
            <a:spLocks noGrp="1"/>
          </p:cNvSpPr>
          <p:nvPr>
            <p:ph type="subTitle" idx="4"/>
          </p:nvPr>
        </p:nvSpPr>
        <p:spPr>
          <a:xfrm>
            <a:off x="4848777" y="2767525"/>
            <a:ext cx="3078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8"/>
        <p:cNvGrpSpPr/>
        <p:nvPr/>
      </p:nvGrpSpPr>
      <p:grpSpPr>
        <a:xfrm>
          <a:off x="0" y="0"/>
          <a:ext cx="0" cy="0"/>
          <a:chOff x="0" y="0"/>
          <a:chExt cx="0" cy="0"/>
        </a:xfrm>
      </p:grpSpPr>
      <p:sp>
        <p:nvSpPr>
          <p:cNvPr id="139" name="Google Shape;139;p20"/>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44" name="Google Shape;144;p20"/>
          <p:cNvSpPr txBox="1">
            <a:spLocks noGrp="1"/>
          </p:cNvSpPr>
          <p:nvPr>
            <p:ph type="subTitle" idx="1"/>
          </p:nvPr>
        </p:nvSpPr>
        <p:spPr>
          <a:xfrm>
            <a:off x="4646021" y="1959725"/>
            <a:ext cx="3710700" cy="19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0"/>
          <p:cNvSpPr txBox="1">
            <a:spLocks noGrp="1"/>
          </p:cNvSpPr>
          <p:nvPr>
            <p:ph type="subTitle" idx="2"/>
          </p:nvPr>
        </p:nvSpPr>
        <p:spPr>
          <a:xfrm>
            <a:off x="787275" y="1959725"/>
            <a:ext cx="3710700" cy="19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6"/>
        <p:cNvGrpSpPr/>
        <p:nvPr/>
      </p:nvGrpSpPr>
      <p:grpSpPr>
        <a:xfrm>
          <a:off x="0" y="0"/>
          <a:ext cx="0" cy="0"/>
          <a:chOff x="0" y="0"/>
          <a:chExt cx="0" cy="0"/>
        </a:xfrm>
      </p:grpSpPr>
      <p:sp>
        <p:nvSpPr>
          <p:cNvPr id="147" name="Google Shape;147;p21"/>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52" name="Google Shape;152;p21"/>
          <p:cNvSpPr txBox="1">
            <a:spLocks noGrp="1"/>
          </p:cNvSpPr>
          <p:nvPr>
            <p:ph type="subTitle" idx="1"/>
          </p:nvPr>
        </p:nvSpPr>
        <p:spPr>
          <a:xfrm>
            <a:off x="988025"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1"/>
          <p:cNvSpPr txBox="1">
            <a:spLocks noGrp="1"/>
          </p:cNvSpPr>
          <p:nvPr>
            <p:ph type="subTitle" idx="2"/>
          </p:nvPr>
        </p:nvSpPr>
        <p:spPr>
          <a:xfrm>
            <a:off x="988025"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21"/>
          <p:cNvSpPr txBox="1">
            <a:spLocks noGrp="1"/>
          </p:cNvSpPr>
          <p:nvPr>
            <p:ph type="subTitle" idx="3"/>
          </p:nvPr>
        </p:nvSpPr>
        <p:spPr>
          <a:xfrm>
            <a:off x="3516600"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1"/>
          <p:cNvSpPr txBox="1">
            <a:spLocks noGrp="1"/>
          </p:cNvSpPr>
          <p:nvPr>
            <p:ph type="subTitle" idx="4"/>
          </p:nvPr>
        </p:nvSpPr>
        <p:spPr>
          <a:xfrm>
            <a:off x="3516600"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21"/>
          <p:cNvSpPr txBox="1">
            <a:spLocks noGrp="1"/>
          </p:cNvSpPr>
          <p:nvPr>
            <p:ph type="subTitle" idx="5"/>
          </p:nvPr>
        </p:nvSpPr>
        <p:spPr>
          <a:xfrm>
            <a:off x="6045175"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1"/>
          <p:cNvSpPr txBox="1">
            <a:spLocks noGrp="1"/>
          </p:cNvSpPr>
          <p:nvPr>
            <p:ph type="subTitle" idx="6"/>
          </p:nvPr>
        </p:nvSpPr>
        <p:spPr>
          <a:xfrm>
            <a:off x="6045175"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8"/>
        <p:cNvGrpSpPr/>
        <p:nvPr/>
      </p:nvGrpSpPr>
      <p:grpSpPr>
        <a:xfrm>
          <a:off x="0" y="0"/>
          <a:ext cx="0" cy="0"/>
          <a:chOff x="0" y="0"/>
          <a:chExt cx="0" cy="0"/>
        </a:xfrm>
      </p:grpSpPr>
      <p:sp>
        <p:nvSpPr>
          <p:cNvPr id="159" name="Google Shape;159;p22"/>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64" name="Google Shape;164;p22"/>
          <p:cNvSpPr txBox="1">
            <a:spLocks noGrp="1"/>
          </p:cNvSpPr>
          <p:nvPr>
            <p:ph type="subTitle" idx="1"/>
          </p:nvPr>
        </p:nvSpPr>
        <p:spPr>
          <a:xfrm>
            <a:off x="2076112" y="2130115"/>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2"/>
          <p:cNvSpPr txBox="1">
            <a:spLocks noGrp="1"/>
          </p:cNvSpPr>
          <p:nvPr>
            <p:ph type="subTitle" idx="2"/>
          </p:nvPr>
        </p:nvSpPr>
        <p:spPr>
          <a:xfrm>
            <a:off x="2076112" y="1818400"/>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6" name="Google Shape;166;p22"/>
          <p:cNvSpPr txBox="1">
            <a:spLocks noGrp="1"/>
          </p:cNvSpPr>
          <p:nvPr>
            <p:ph type="subTitle" idx="3"/>
          </p:nvPr>
        </p:nvSpPr>
        <p:spPr>
          <a:xfrm>
            <a:off x="2076112" y="3479297"/>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2"/>
          <p:cNvSpPr txBox="1">
            <a:spLocks noGrp="1"/>
          </p:cNvSpPr>
          <p:nvPr>
            <p:ph type="subTitle" idx="4"/>
          </p:nvPr>
        </p:nvSpPr>
        <p:spPr>
          <a:xfrm>
            <a:off x="2076112" y="3167582"/>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2"/>
          <p:cNvSpPr txBox="1">
            <a:spLocks noGrp="1"/>
          </p:cNvSpPr>
          <p:nvPr>
            <p:ph type="subTitle" idx="5"/>
          </p:nvPr>
        </p:nvSpPr>
        <p:spPr>
          <a:xfrm flipH="1">
            <a:off x="5899962" y="2130115"/>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 name="Google Shape;169;p22"/>
          <p:cNvSpPr txBox="1">
            <a:spLocks noGrp="1"/>
          </p:cNvSpPr>
          <p:nvPr>
            <p:ph type="subTitle" idx="6"/>
          </p:nvPr>
        </p:nvSpPr>
        <p:spPr>
          <a:xfrm flipH="1">
            <a:off x="5899962" y="1818400"/>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22"/>
          <p:cNvSpPr txBox="1">
            <a:spLocks noGrp="1"/>
          </p:cNvSpPr>
          <p:nvPr>
            <p:ph type="subTitle" idx="7"/>
          </p:nvPr>
        </p:nvSpPr>
        <p:spPr>
          <a:xfrm flipH="1">
            <a:off x="5899962" y="3479297"/>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 name="Google Shape;171;p22"/>
          <p:cNvSpPr txBox="1">
            <a:spLocks noGrp="1"/>
          </p:cNvSpPr>
          <p:nvPr>
            <p:ph type="subTitle" idx="8"/>
          </p:nvPr>
        </p:nvSpPr>
        <p:spPr>
          <a:xfrm flipH="1">
            <a:off x="5899962" y="3167582"/>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241275" y="-10553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hasCustomPrompt="1"/>
          </p:nvPr>
        </p:nvSpPr>
        <p:spPr>
          <a:xfrm>
            <a:off x="889250" y="1171991"/>
            <a:ext cx="867300" cy="85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ctrTitle" idx="2"/>
          </p:nvPr>
        </p:nvSpPr>
        <p:spPr>
          <a:xfrm>
            <a:off x="713225" y="2261056"/>
            <a:ext cx="5490600" cy="10365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sz="5000"/>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21" name="Google Shape;21;p3"/>
          <p:cNvSpPr txBox="1">
            <a:spLocks noGrp="1"/>
          </p:cNvSpPr>
          <p:nvPr>
            <p:ph type="subTitle" idx="1"/>
          </p:nvPr>
        </p:nvSpPr>
        <p:spPr>
          <a:xfrm>
            <a:off x="713225" y="3390334"/>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2" name="Google Shape;22;p3"/>
          <p:cNvSpPr/>
          <p:nvPr/>
        </p:nvSpPr>
        <p:spPr>
          <a:xfrm>
            <a:off x="151840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221040" y="4685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72"/>
        <p:cNvGrpSpPr/>
        <p:nvPr/>
      </p:nvGrpSpPr>
      <p:grpSpPr>
        <a:xfrm>
          <a:off x="0" y="0"/>
          <a:ext cx="0" cy="0"/>
          <a:chOff x="0" y="0"/>
          <a:chExt cx="0" cy="0"/>
        </a:xfrm>
      </p:grpSpPr>
      <p:sp>
        <p:nvSpPr>
          <p:cNvPr id="173" name="Google Shape;173;p23"/>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78" name="Google Shape;178;p23"/>
          <p:cNvSpPr txBox="1">
            <a:spLocks noGrp="1"/>
          </p:cNvSpPr>
          <p:nvPr>
            <p:ph type="subTitle" idx="1"/>
          </p:nvPr>
        </p:nvSpPr>
        <p:spPr>
          <a:xfrm>
            <a:off x="988025" y="3479300"/>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3"/>
          <p:cNvSpPr txBox="1">
            <a:spLocks noGrp="1"/>
          </p:cNvSpPr>
          <p:nvPr>
            <p:ph type="subTitle" idx="2"/>
          </p:nvPr>
        </p:nvSpPr>
        <p:spPr>
          <a:xfrm>
            <a:off x="988025" y="316757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23"/>
          <p:cNvSpPr txBox="1">
            <a:spLocks noGrp="1"/>
          </p:cNvSpPr>
          <p:nvPr>
            <p:ph type="subTitle" idx="3"/>
          </p:nvPr>
        </p:nvSpPr>
        <p:spPr>
          <a:xfrm>
            <a:off x="3516600" y="3479300"/>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3"/>
          <p:cNvSpPr txBox="1">
            <a:spLocks noGrp="1"/>
          </p:cNvSpPr>
          <p:nvPr>
            <p:ph type="subTitle" idx="4"/>
          </p:nvPr>
        </p:nvSpPr>
        <p:spPr>
          <a:xfrm>
            <a:off x="3516600" y="316757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2" name="Google Shape;182;p23"/>
          <p:cNvSpPr txBox="1">
            <a:spLocks noGrp="1"/>
          </p:cNvSpPr>
          <p:nvPr>
            <p:ph type="subTitle" idx="5"/>
          </p:nvPr>
        </p:nvSpPr>
        <p:spPr>
          <a:xfrm>
            <a:off x="6045175" y="3479300"/>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3"/>
          <p:cNvSpPr txBox="1">
            <a:spLocks noGrp="1"/>
          </p:cNvSpPr>
          <p:nvPr>
            <p:ph type="subTitle" idx="6"/>
          </p:nvPr>
        </p:nvSpPr>
        <p:spPr>
          <a:xfrm>
            <a:off x="6045175" y="316757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4" name="Google Shape;184;p23"/>
          <p:cNvSpPr txBox="1">
            <a:spLocks noGrp="1"/>
          </p:cNvSpPr>
          <p:nvPr>
            <p:ph type="subTitle" idx="7"/>
          </p:nvPr>
        </p:nvSpPr>
        <p:spPr>
          <a:xfrm>
            <a:off x="988025" y="2133563"/>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3"/>
          <p:cNvSpPr txBox="1">
            <a:spLocks noGrp="1"/>
          </p:cNvSpPr>
          <p:nvPr>
            <p:ph type="subTitle" idx="8"/>
          </p:nvPr>
        </p:nvSpPr>
        <p:spPr>
          <a:xfrm>
            <a:off x="988025" y="1821838"/>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6" name="Google Shape;186;p23"/>
          <p:cNvSpPr txBox="1">
            <a:spLocks noGrp="1"/>
          </p:cNvSpPr>
          <p:nvPr>
            <p:ph type="subTitle" idx="9"/>
          </p:nvPr>
        </p:nvSpPr>
        <p:spPr>
          <a:xfrm>
            <a:off x="3516600" y="2133563"/>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3"/>
          <p:cNvSpPr txBox="1">
            <a:spLocks noGrp="1"/>
          </p:cNvSpPr>
          <p:nvPr>
            <p:ph type="subTitle" idx="13"/>
          </p:nvPr>
        </p:nvSpPr>
        <p:spPr>
          <a:xfrm>
            <a:off x="3516600" y="1821838"/>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8" name="Google Shape;188;p23"/>
          <p:cNvSpPr txBox="1">
            <a:spLocks noGrp="1"/>
          </p:cNvSpPr>
          <p:nvPr>
            <p:ph type="subTitle" idx="14"/>
          </p:nvPr>
        </p:nvSpPr>
        <p:spPr>
          <a:xfrm>
            <a:off x="6045175" y="2133563"/>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23"/>
          <p:cNvSpPr txBox="1">
            <a:spLocks noGrp="1"/>
          </p:cNvSpPr>
          <p:nvPr>
            <p:ph type="subTitle" idx="15"/>
          </p:nvPr>
        </p:nvSpPr>
        <p:spPr>
          <a:xfrm>
            <a:off x="6045175" y="1821838"/>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99"/>
        <p:cNvGrpSpPr/>
        <p:nvPr/>
      </p:nvGrpSpPr>
      <p:grpSpPr>
        <a:xfrm>
          <a:off x="0" y="0"/>
          <a:ext cx="0" cy="0"/>
          <a:chOff x="0" y="0"/>
          <a:chExt cx="0" cy="0"/>
        </a:xfrm>
      </p:grpSpPr>
      <p:sp>
        <p:nvSpPr>
          <p:cNvPr id="200" name="Google Shape;200;p25"/>
          <p:cNvSpPr txBox="1">
            <a:spLocks noGrp="1"/>
          </p:cNvSpPr>
          <p:nvPr>
            <p:ph type="title" hasCustomPrompt="1"/>
          </p:nvPr>
        </p:nvSpPr>
        <p:spPr>
          <a:xfrm>
            <a:off x="1682975" y="1922625"/>
            <a:ext cx="8541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1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1" name="Google Shape;201;p25"/>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txBox="1">
            <a:spLocks noGrp="1"/>
          </p:cNvSpPr>
          <p:nvPr>
            <p:ph type="ctrTitle" idx="2"/>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06" name="Google Shape;206;p25"/>
          <p:cNvSpPr txBox="1">
            <a:spLocks noGrp="1"/>
          </p:cNvSpPr>
          <p:nvPr>
            <p:ph type="subTitle" idx="1"/>
          </p:nvPr>
        </p:nvSpPr>
        <p:spPr>
          <a:xfrm>
            <a:off x="1064225" y="3155451"/>
            <a:ext cx="2091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5"/>
          <p:cNvSpPr txBox="1">
            <a:spLocks noGrp="1"/>
          </p:cNvSpPr>
          <p:nvPr>
            <p:ph type="subTitle" idx="3"/>
          </p:nvPr>
        </p:nvSpPr>
        <p:spPr>
          <a:xfrm>
            <a:off x="1064225" y="2843725"/>
            <a:ext cx="2091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8" name="Google Shape;208;p25"/>
          <p:cNvSpPr txBox="1">
            <a:spLocks noGrp="1"/>
          </p:cNvSpPr>
          <p:nvPr>
            <p:ph type="subTitle" idx="4"/>
          </p:nvPr>
        </p:nvSpPr>
        <p:spPr>
          <a:xfrm>
            <a:off x="3526200" y="3155451"/>
            <a:ext cx="2091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5"/>
          <p:cNvSpPr txBox="1">
            <a:spLocks noGrp="1"/>
          </p:cNvSpPr>
          <p:nvPr>
            <p:ph type="subTitle" idx="5"/>
          </p:nvPr>
        </p:nvSpPr>
        <p:spPr>
          <a:xfrm>
            <a:off x="3526200" y="2843725"/>
            <a:ext cx="2091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25"/>
          <p:cNvSpPr txBox="1">
            <a:spLocks noGrp="1"/>
          </p:cNvSpPr>
          <p:nvPr>
            <p:ph type="subTitle" idx="6"/>
          </p:nvPr>
        </p:nvSpPr>
        <p:spPr>
          <a:xfrm>
            <a:off x="5988175" y="3155451"/>
            <a:ext cx="2091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5"/>
          <p:cNvSpPr txBox="1">
            <a:spLocks noGrp="1"/>
          </p:cNvSpPr>
          <p:nvPr>
            <p:ph type="subTitle" idx="7"/>
          </p:nvPr>
        </p:nvSpPr>
        <p:spPr>
          <a:xfrm>
            <a:off x="5988175" y="2843725"/>
            <a:ext cx="2091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25"/>
          <p:cNvSpPr txBox="1">
            <a:spLocks noGrp="1"/>
          </p:cNvSpPr>
          <p:nvPr>
            <p:ph type="title" idx="8" hasCustomPrompt="1"/>
          </p:nvPr>
        </p:nvSpPr>
        <p:spPr>
          <a:xfrm>
            <a:off x="4144950" y="1922625"/>
            <a:ext cx="8541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1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3" name="Google Shape;213;p25"/>
          <p:cNvSpPr txBox="1">
            <a:spLocks noGrp="1"/>
          </p:cNvSpPr>
          <p:nvPr>
            <p:ph type="title" idx="9" hasCustomPrompt="1"/>
          </p:nvPr>
        </p:nvSpPr>
        <p:spPr>
          <a:xfrm>
            <a:off x="6606925" y="1922625"/>
            <a:ext cx="8541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1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2">
  <p:cSld name="CUSTOM_12">
    <p:spTree>
      <p:nvGrpSpPr>
        <p:cNvPr id="1" name="Shape 214"/>
        <p:cNvGrpSpPr/>
        <p:nvPr/>
      </p:nvGrpSpPr>
      <p:grpSpPr>
        <a:xfrm>
          <a:off x="0" y="0"/>
          <a:ext cx="0" cy="0"/>
          <a:chOff x="0" y="0"/>
          <a:chExt cx="0" cy="0"/>
        </a:xfrm>
      </p:grpSpPr>
      <p:sp>
        <p:nvSpPr>
          <p:cNvPr id="215" name="Google Shape;215;p26"/>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20" name="Google Shape;220;p26"/>
          <p:cNvSpPr txBox="1">
            <a:spLocks noGrp="1"/>
          </p:cNvSpPr>
          <p:nvPr>
            <p:ph type="subTitle" idx="1"/>
          </p:nvPr>
        </p:nvSpPr>
        <p:spPr>
          <a:xfrm>
            <a:off x="5098025" y="1766792"/>
            <a:ext cx="2636700" cy="5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6"/>
          <p:cNvSpPr txBox="1">
            <a:spLocks noGrp="1"/>
          </p:cNvSpPr>
          <p:nvPr>
            <p:ph type="subTitle" idx="2"/>
          </p:nvPr>
        </p:nvSpPr>
        <p:spPr>
          <a:xfrm>
            <a:off x="5098025" y="1455067"/>
            <a:ext cx="263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 name="Google Shape;222;p26"/>
          <p:cNvSpPr txBox="1">
            <a:spLocks noGrp="1"/>
          </p:cNvSpPr>
          <p:nvPr>
            <p:ph type="subTitle" idx="3"/>
          </p:nvPr>
        </p:nvSpPr>
        <p:spPr>
          <a:xfrm flipH="1">
            <a:off x="1409275" y="2824917"/>
            <a:ext cx="2636700" cy="59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6"/>
          <p:cNvSpPr txBox="1">
            <a:spLocks noGrp="1"/>
          </p:cNvSpPr>
          <p:nvPr>
            <p:ph type="subTitle" idx="4"/>
          </p:nvPr>
        </p:nvSpPr>
        <p:spPr>
          <a:xfrm flipH="1">
            <a:off x="1409275" y="2513192"/>
            <a:ext cx="26367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6"/>
          <p:cNvSpPr txBox="1">
            <a:spLocks noGrp="1"/>
          </p:cNvSpPr>
          <p:nvPr>
            <p:ph type="subTitle" idx="5"/>
          </p:nvPr>
        </p:nvSpPr>
        <p:spPr>
          <a:xfrm>
            <a:off x="5098025" y="3883042"/>
            <a:ext cx="2636700" cy="5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6"/>
          <p:cNvSpPr txBox="1">
            <a:spLocks noGrp="1"/>
          </p:cNvSpPr>
          <p:nvPr>
            <p:ph type="subTitle" idx="6"/>
          </p:nvPr>
        </p:nvSpPr>
        <p:spPr>
          <a:xfrm>
            <a:off x="5098025" y="3571317"/>
            <a:ext cx="263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6"/>
          <p:cNvSpPr txBox="1">
            <a:spLocks noGrp="1"/>
          </p:cNvSpPr>
          <p:nvPr>
            <p:ph type="title" idx="7" hasCustomPrompt="1"/>
          </p:nvPr>
        </p:nvSpPr>
        <p:spPr>
          <a:xfrm>
            <a:off x="1409300" y="1695500"/>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7" name="Google Shape;227;p26"/>
          <p:cNvSpPr txBox="1">
            <a:spLocks noGrp="1"/>
          </p:cNvSpPr>
          <p:nvPr>
            <p:ph type="title" idx="8" hasCustomPrompt="1"/>
          </p:nvPr>
        </p:nvSpPr>
        <p:spPr>
          <a:xfrm>
            <a:off x="6749500" y="2757750"/>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8" name="Google Shape;228;p26"/>
          <p:cNvSpPr txBox="1">
            <a:spLocks noGrp="1"/>
          </p:cNvSpPr>
          <p:nvPr>
            <p:ph type="title" idx="9" hasCustomPrompt="1"/>
          </p:nvPr>
        </p:nvSpPr>
        <p:spPr>
          <a:xfrm>
            <a:off x="1409300" y="3820174"/>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9"/>
        <p:cNvGrpSpPr/>
        <p:nvPr/>
      </p:nvGrpSpPr>
      <p:grpSpPr>
        <a:xfrm>
          <a:off x="0" y="0"/>
          <a:ext cx="0" cy="0"/>
          <a:chOff x="0" y="0"/>
          <a:chExt cx="0" cy="0"/>
        </a:xfrm>
      </p:grpSpPr>
      <p:sp>
        <p:nvSpPr>
          <p:cNvPr id="230" name="Google Shape;230;p27"/>
          <p:cNvSpPr/>
          <p:nvPr/>
        </p:nvSpPr>
        <p:spPr>
          <a:xfrm rot="10800000">
            <a:off x="-393678" y="-19821"/>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rot="10800000" flipH="1">
            <a:off x="5291119" y="-20699"/>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flipH="1">
            <a:off x="6142250" y="-20686"/>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rot="10800000">
            <a:off x="-241275" y="336079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txBox="1">
            <a:spLocks noGrp="1"/>
          </p:cNvSpPr>
          <p:nvPr>
            <p:ph type="ctrTitle"/>
          </p:nvPr>
        </p:nvSpPr>
        <p:spPr>
          <a:xfrm>
            <a:off x="2619000" y="806450"/>
            <a:ext cx="3906000" cy="8991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35" name="Google Shape;235;p27"/>
          <p:cNvSpPr txBox="1">
            <a:spLocks noGrp="1"/>
          </p:cNvSpPr>
          <p:nvPr>
            <p:ph type="subTitle" idx="1"/>
          </p:nvPr>
        </p:nvSpPr>
        <p:spPr>
          <a:xfrm>
            <a:off x="2619000" y="1767179"/>
            <a:ext cx="3906000" cy="1300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6" name="Google Shape;236;p27"/>
          <p:cNvSpPr txBox="1"/>
          <p:nvPr/>
        </p:nvSpPr>
        <p:spPr>
          <a:xfrm>
            <a:off x="2619050" y="3334625"/>
            <a:ext cx="3906000" cy="6858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lang="en" sz="1200" b="1" u="sng">
                <a:solidFill>
                  <a:schemeClr val="dk1"/>
                </a:solid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Medium"/>
                <a:ea typeface="Montserrat Medium"/>
                <a:cs typeface="Montserrat Medium"/>
                <a:sym typeface="Montserrat Medium"/>
              </a:rPr>
              <a:t>, and includes icons by </a:t>
            </a:r>
            <a:r>
              <a:rPr lang="en" sz="12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1"/>
                </a:solidFill>
                <a:latin typeface="Montserrat Medium"/>
                <a:ea typeface="Montserrat Medium"/>
                <a:cs typeface="Montserrat Medium"/>
                <a:sym typeface="Montserrat Medium"/>
              </a:rPr>
              <a:t>, and infographics &amp; images by </a:t>
            </a:r>
            <a:r>
              <a:rPr lang="en" sz="12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Montserrat Medium"/>
                <a:ea typeface="Montserrat Medium"/>
                <a:cs typeface="Montserrat Medium"/>
                <a:sym typeface="Montserrat Medium"/>
              </a:rPr>
              <a:t> </a:t>
            </a:r>
            <a:endParaRPr sz="1200" u="sng">
              <a:solidFill>
                <a:schemeClr val="dk1"/>
              </a:solidFill>
              <a:latin typeface="Montserrat Medium"/>
              <a:ea typeface="Montserrat Medium"/>
              <a:cs typeface="Montserrat Medium"/>
              <a:sym typeface="Montserrat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7"/>
        <p:cNvGrpSpPr/>
        <p:nvPr/>
      </p:nvGrpSpPr>
      <p:grpSpPr>
        <a:xfrm>
          <a:off x="0" y="0"/>
          <a:ext cx="0" cy="0"/>
          <a:chOff x="0" y="0"/>
          <a:chExt cx="0" cy="0"/>
        </a:xfrm>
      </p:grpSpPr>
      <p:sp>
        <p:nvSpPr>
          <p:cNvPr id="238" name="Google Shape;238;p28"/>
          <p:cNvSpPr/>
          <p:nvPr/>
        </p:nvSpPr>
        <p:spPr>
          <a:xfrm>
            <a:off x="8573190" y="39389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463815" y="8800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7508875" y="-47527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rot="10800000">
            <a:off x="-67073" y="2173189"/>
            <a:ext cx="4046821" cy="2985508"/>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2"/>
        <p:cNvGrpSpPr/>
        <p:nvPr/>
      </p:nvGrpSpPr>
      <p:grpSpPr>
        <a:xfrm>
          <a:off x="0" y="0"/>
          <a:ext cx="0" cy="0"/>
          <a:chOff x="0" y="0"/>
          <a:chExt cx="0" cy="0"/>
        </a:xfrm>
      </p:grpSpPr>
      <p:sp>
        <p:nvSpPr>
          <p:cNvPr id="243" name="Google Shape;243;p29"/>
          <p:cNvSpPr/>
          <p:nvPr/>
        </p:nvSpPr>
        <p:spPr>
          <a:xfrm rot="10800000" flipH="1">
            <a:off x="5385137" y="-1211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flipH="1">
            <a:off x="6320388"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flipH="1">
            <a:off x="-584513" y="-2904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rot="10800000" flipH="1">
            <a:off x="-232797" y="28490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7" name="Google Shape;37;p5"/>
          <p:cNvSpPr txBox="1">
            <a:spLocks noGrp="1"/>
          </p:cNvSpPr>
          <p:nvPr>
            <p:ph type="subTitle" idx="1"/>
          </p:nvPr>
        </p:nvSpPr>
        <p:spPr>
          <a:xfrm>
            <a:off x="1461234" y="3701400"/>
            <a:ext cx="25653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2"/>
          </p:nvPr>
        </p:nvSpPr>
        <p:spPr>
          <a:xfrm>
            <a:off x="1461234" y="3389675"/>
            <a:ext cx="256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9" name="Google Shape;39;p5"/>
          <p:cNvSpPr txBox="1">
            <a:spLocks noGrp="1"/>
          </p:cNvSpPr>
          <p:nvPr>
            <p:ph type="subTitle" idx="3"/>
          </p:nvPr>
        </p:nvSpPr>
        <p:spPr>
          <a:xfrm>
            <a:off x="5124366" y="1969800"/>
            <a:ext cx="25653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subTitle" idx="4"/>
          </p:nvPr>
        </p:nvSpPr>
        <p:spPr>
          <a:xfrm>
            <a:off x="5124366" y="1658075"/>
            <a:ext cx="256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3" name="Google Shape;53;p7"/>
          <p:cNvSpPr txBox="1">
            <a:spLocks noGrp="1"/>
          </p:cNvSpPr>
          <p:nvPr>
            <p:ph type="subTitle" idx="1"/>
          </p:nvPr>
        </p:nvSpPr>
        <p:spPr>
          <a:xfrm>
            <a:off x="4135950" y="1878100"/>
            <a:ext cx="4294800" cy="2173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4" name="Google Shape;54;p7"/>
          <p:cNvSpPr>
            <a:spLocks noGrp="1"/>
          </p:cNvSpPr>
          <p:nvPr>
            <p:ph type="pic" idx="2"/>
          </p:nvPr>
        </p:nvSpPr>
        <p:spPr>
          <a:xfrm rot="-154716">
            <a:off x="825447" y="1650432"/>
            <a:ext cx="2573906" cy="2654686"/>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8"/>
          <p:cNvSpPr/>
          <p:nvPr/>
        </p:nvSpPr>
        <p:spPr>
          <a:xfrm flipH="1">
            <a:off x="-3" y="-8482"/>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4852619" y="-7603"/>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10800000">
            <a:off x="6142250" y="2763874"/>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flipH="1">
            <a:off x="-241275" y="-617599"/>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a:off x="2184307" y="1601150"/>
            <a:ext cx="4775400" cy="1941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rot="10800000">
            <a:off x="-393678" y="-19821"/>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rot="10800000" flipH="1">
            <a:off x="5291119" y="-20699"/>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flipH="1">
            <a:off x="6142250" y="-20686"/>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10800000">
            <a:off x="-241275" y="336079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ctrTitle"/>
          </p:nvPr>
        </p:nvSpPr>
        <p:spPr>
          <a:xfrm>
            <a:off x="2619175" y="1534850"/>
            <a:ext cx="3906000" cy="9510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67" name="Google Shape;67;p9"/>
          <p:cNvSpPr txBox="1">
            <a:spLocks noGrp="1"/>
          </p:cNvSpPr>
          <p:nvPr>
            <p:ph type="subTitle" idx="1"/>
          </p:nvPr>
        </p:nvSpPr>
        <p:spPr>
          <a:xfrm>
            <a:off x="2619025" y="2610838"/>
            <a:ext cx="3906000" cy="997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
        <p:cNvGrpSpPr/>
        <p:nvPr/>
      </p:nvGrpSpPr>
      <p:grpSpPr>
        <a:xfrm>
          <a:off x="0" y="0"/>
          <a:ext cx="0" cy="0"/>
          <a:chOff x="0" y="0"/>
          <a:chExt cx="0" cy="0"/>
        </a:xfrm>
      </p:grpSpPr>
      <p:sp>
        <p:nvSpPr>
          <p:cNvPr id="72" name="Google Shape;72;p11"/>
          <p:cNvSpPr/>
          <p:nvPr/>
        </p:nvSpPr>
        <p:spPr>
          <a:xfrm flipH="1">
            <a:off x="-153683" y="-875"/>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14220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flipH="1">
            <a:off x="-165075" y="-577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subTitle" idx="1"/>
          </p:nvPr>
        </p:nvSpPr>
        <p:spPr>
          <a:xfrm>
            <a:off x="3001800" y="2779797"/>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77" name="Google Shape;77;p11"/>
          <p:cNvSpPr txBox="1">
            <a:spLocks noGrp="1"/>
          </p:cNvSpPr>
          <p:nvPr>
            <p:ph type="title" hasCustomPrompt="1"/>
          </p:nvPr>
        </p:nvSpPr>
        <p:spPr>
          <a:xfrm>
            <a:off x="2157300" y="1643725"/>
            <a:ext cx="4829400" cy="1036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alpha val="3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2pPr>
            <a:lvl3pPr lvl="2"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3pPr>
            <a:lvl4pPr lvl="3"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4pPr>
            <a:lvl5pPr lvl="4"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5pPr>
            <a:lvl6pPr lvl="5"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6pPr>
            <a:lvl7pPr lvl="6"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7pPr>
            <a:lvl8pPr lvl="7"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8pPr>
            <a:lvl9pPr lvl="8"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1" r:id="rId21"/>
    <p:sldLayoutId id="2147483672" r:id="rId22"/>
    <p:sldLayoutId id="2147483673" r:id="rId23"/>
    <p:sldLayoutId id="2147483674" r:id="rId24"/>
    <p:sldLayoutId id="214748367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fif"/><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48.xml"/><Relationship Id="rId18" Type="http://schemas.openxmlformats.org/officeDocument/2006/relationships/image" Target="../media/image33.png"/><Relationship Id="rId3" Type="http://schemas.openxmlformats.org/officeDocument/2006/relationships/slide" Target="slide44.xml"/><Relationship Id="rId21" Type="http://schemas.openxmlformats.org/officeDocument/2006/relationships/image" Target="../media/image34.png"/><Relationship Id="rId7" Type="http://schemas.openxmlformats.org/officeDocument/2006/relationships/slide" Target="slide46.xml"/><Relationship Id="rId12" Type="http://schemas.openxmlformats.org/officeDocument/2006/relationships/image" Target="../media/image30.png"/><Relationship Id="rId17" Type="http://schemas.openxmlformats.org/officeDocument/2006/relationships/slide" Target="slide51.xml"/><Relationship Id="rId2" Type="http://schemas.openxmlformats.org/officeDocument/2006/relationships/notesSlide" Target="../notesSlides/notesSlide41.xml"/><Relationship Id="rId16" Type="http://schemas.openxmlformats.org/officeDocument/2006/relationships/image" Target="../media/image32.png"/><Relationship Id="rId20" Type="http://schemas.openxmlformats.org/officeDocument/2006/relationships/slide" Target="slide52.xml"/><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slide" Target="slide50.xml"/><Relationship Id="rId5" Type="http://schemas.openxmlformats.org/officeDocument/2006/relationships/slide" Target="slide45.xml"/><Relationship Id="rId15" Type="http://schemas.openxmlformats.org/officeDocument/2006/relationships/slide" Target="slide49.xml"/><Relationship Id="rId23" Type="http://schemas.openxmlformats.org/officeDocument/2006/relationships/image" Target="../media/image35.png"/><Relationship Id="rId10" Type="http://schemas.openxmlformats.org/officeDocument/2006/relationships/image" Target="../media/image29.png"/><Relationship Id="rId19" Type="http://schemas.openxmlformats.org/officeDocument/2006/relationships/slide" Target="slide54.xml"/><Relationship Id="rId4" Type="http://schemas.openxmlformats.org/officeDocument/2006/relationships/image" Target="../media/image26.png"/><Relationship Id="rId9" Type="http://schemas.openxmlformats.org/officeDocument/2006/relationships/slide" Target="slide47.xml"/><Relationship Id="rId14" Type="http://schemas.openxmlformats.org/officeDocument/2006/relationships/image" Target="../media/image31.png"/><Relationship Id="rId22" Type="http://schemas.openxmlformats.org/officeDocument/2006/relationships/slide" Target="slide53.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2.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3.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4.xml"/><Relationship Id="rId11" Type="http://schemas.openxmlformats.org/officeDocument/2006/relationships/image" Target="../media/image38.svg"/><Relationship Id="rId5" Type="http://schemas.openxmlformats.org/officeDocument/2006/relationships/slideLayout" Target="../slideLayouts/slideLayout1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5.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6.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7.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8.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5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9.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5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0.xml"/><Relationship Id="rId11" Type="http://schemas.openxmlformats.org/officeDocument/2006/relationships/image" Target="../media/image38.svg"/><Relationship Id="rId5" Type="http://schemas.openxmlformats.org/officeDocument/2006/relationships/slideLayout" Target="../slideLayouts/slideLayout1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5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1.xml"/><Relationship Id="rId11" Type="http://schemas.openxmlformats.org/officeDocument/2006/relationships/image" Target="../media/image38.svg"/><Relationship Id="rId5" Type="http://schemas.openxmlformats.org/officeDocument/2006/relationships/slideLayout" Target="../slideLayouts/slideLayout1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4" name="Google Shape;444;p36"/>
          <p:cNvGrpSpPr/>
          <p:nvPr/>
        </p:nvGrpSpPr>
        <p:grpSpPr>
          <a:xfrm>
            <a:off x="7418213" y="633499"/>
            <a:ext cx="1074821" cy="1257592"/>
            <a:chOff x="1265425" y="-1036300"/>
            <a:chExt cx="468250" cy="547875"/>
          </a:xfrm>
        </p:grpSpPr>
        <p:sp>
          <p:nvSpPr>
            <p:cNvPr id="445" name="Google Shape;445;p36"/>
            <p:cNvSpPr/>
            <p:nvPr/>
          </p:nvSpPr>
          <p:spPr>
            <a:xfrm>
              <a:off x="1269125" y="-1033025"/>
              <a:ext cx="460850" cy="541100"/>
            </a:xfrm>
            <a:custGeom>
              <a:avLst/>
              <a:gdLst/>
              <a:ahLst/>
              <a:cxnLst/>
              <a:rect l="l" t="t" r="r" b="b"/>
              <a:pathLst>
                <a:path w="18434" h="21644" extrusionOk="0">
                  <a:moveTo>
                    <a:pt x="4362" y="3482"/>
                  </a:moveTo>
                  <a:lnTo>
                    <a:pt x="14821" y="5292"/>
                  </a:lnTo>
                  <a:cubicBezTo>
                    <a:pt x="14912" y="5309"/>
                    <a:pt x="14969" y="5366"/>
                    <a:pt x="15002" y="5407"/>
                  </a:cubicBezTo>
                  <a:cubicBezTo>
                    <a:pt x="15035" y="5457"/>
                    <a:pt x="15068" y="5531"/>
                    <a:pt x="15051" y="5621"/>
                  </a:cubicBezTo>
                  <a:lnTo>
                    <a:pt x="14228" y="10386"/>
                  </a:lnTo>
                  <a:lnTo>
                    <a:pt x="10789" y="9794"/>
                  </a:lnTo>
                  <a:lnTo>
                    <a:pt x="10764" y="9966"/>
                  </a:lnTo>
                  <a:lnTo>
                    <a:pt x="5259" y="9012"/>
                  </a:lnTo>
                  <a:lnTo>
                    <a:pt x="5604" y="7012"/>
                  </a:lnTo>
                  <a:cubicBezTo>
                    <a:pt x="5761" y="6090"/>
                    <a:pt x="5555" y="5169"/>
                    <a:pt x="5020" y="4403"/>
                  </a:cubicBezTo>
                  <a:lnTo>
                    <a:pt x="4362" y="3482"/>
                  </a:lnTo>
                  <a:close/>
                  <a:moveTo>
                    <a:pt x="2304" y="1"/>
                  </a:moveTo>
                  <a:cubicBezTo>
                    <a:pt x="1556" y="1"/>
                    <a:pt x="873" y="379"/>
                    <a:pt x="469" y="1013"/>
                  </a:cubicBezTo>
                  <a:cubicBezTo>
                    <a:pt x="0" y="1762"/>
                    <a:pt x="25" y="2708"/>
                    <a:pt x="535" y="3424"/>
                  </a:cubicBezTo>
                  <a:lnTo>
                    <a:pt x="2477" y="6189"/>
                  </a:lnTo>
                  <a:cubicBezTo>
                    <a:pt x="2543" y="6280"/>
                    <a:pt x="2560" y="6378"/>
                    <a:pt x="2543" y="6477"/>
                  </a:cubicBezTo>
                  <a:lnTo>
                    <a:pt x="766" y="16731"/>
                  </a:lnTo>
                  <a:cubicBezTo>
                    <a:pt x="502" y="18237"/>
                    <a:pt x="1523" y="19677"/>
                    <a:pt x="3029" y="19940"/>
                  </a:cubicBezTo>
                  <a:lnTo>
                    <a:pt x="12607" y="21602"/>
                  </a:lnTo>
                  <a:cubicBezTo>
                    <a:pt x="12772" y="21627"/>
                    <a:pt x="12928" y="21644"/>
                    <a:pt x="13085" y="21644"/>
                  </a:cubicBezTo>
                  <a:cubicBezTo>
                    <a:pt x="14442" y="21644"/>
                    <a:pt x="15586" y="20672"/>
                    <a:pt x="15825" y="19339"/>
                  </a:cubicBezTo>
                  <a:lnTo>
                    <a:pt x="18113" y="6156"/>
                  </a:lnTo>
                  <a:cubicBezTo>
                    <a:pt x="18434" y="4313"/>
                    <a:pt x="17191" y="2552"/>
                    <a:pt x="15348" y="2231"/>
                  </a:cubicBezTo>
                  <a:lnTo>
                    <a:pt x="2675" y="34"/>
                  </a:lnTo>
                  <a:cubicBezTo>
                    <a:pt x="2551" y="17"/>
                    <a:pt x="2428"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1379175" y="-953000"/>
              <a:ext cx="177175" cy="93850"/>
            </a:xfrm>
            <a:custGeom>
              <a:avLst/>
              <a:gdLst/>
              <a:ahLst/>
              <a:cxnLst/>
              <a:rect l="l" t="t" r="r" b="b"/>
              <a:pathLst>
                <a:path w="7087" h="3754" extrusionOk="0">
                  <a:moveTo>
                    <a:pt x="1680" y="1"/>
                  </a:moveTo>
                  <a:cubicBezTo>
                    <a:pt x="923" y="1"/>
                    <a:pt x="281" y="544"/>
                    <a:pt x="149" y="1285"/>
                  </a:cubicBezTo>
                  <a:cubicBezTo>
                    <a:pt x="1" y="2132"/>
                    <a:pt x="569" y="2931"/>
                    <a:pt x="1416" y="3079"/>
                  </a:cubicBezTo>
                  <a:lnTo>
                    <a:pt x="5161" y="3729"/>
                  </a:lnTo>
                  <a:cubicBezTo>
                    <a:pt x="5243" y="3745"/>
                    <a:pt x="5325" y="3753"/>
                    <a:pt x="5416" y="3753"/>
                  </a:cubicBezTo>
                  <a:cubicBezTo>
                    <a:pt x="6173" y="3753"/>
                    <a:pt x="6815" y="3210"/>
                    <a:pt x="6946" y="2461"/>
                  </a:cubicBezTo>
                  <a:cubicBezTo>
                    <a:pt x="7086" y="1622"/>
                    <a:pt x="6527" y="816"/>
                    <a:pt x="5679" y="668"/>
                  </a:cubicBezTo>
                  <a:lnTo>
                    <a:pt x="1935" y="17"/>
                  </a:lnTo>
                  <a:cubicBezTo>
                    <a:pt x="1852" y="9"/>
                    <a:pt x="1762"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1370550" y="-903400"/>
              <a:ext cx="130450" cy="85800"/>
            </a:xfrm>
            <a:custGeom>
              <a:avLst/>
              <a:gdLst/>
              <a:ahLst/>
              <a:cxnLst/>
              <a:rect l="l" t="t" r="r" b="b"/>
              <a:pathLst>
                <a:path w="5218" h="3432" extrusionOk="0">
                  <a:moveTo>
                    <a:pt x="1679" y="0"/>
                  </a:moveTo>
                  <a:cubicBezTo>
                    <a:pt x="922" y="0"/>
                    <a:pt x="280" y="543"/>
                    <a:pt x="148" y="1292"/>
                  </a:cubicBezTo>
                  <a:cubicBezTo>
                    <a:pt x="0" y="2132"/>
                    <a:pt x="568" y="2938"/>
                    <a:pt x="1416" y="3086"/>
                  </a:cubicBezTo>
                  <a:lnTo>
                    <a:pt x="3292" y="3407"/>
                  </a:lnTo>
                  <a:cubicBezTo>
                    <a:pt x="3374" y="3424"/>
                    <a:pt x="3465" y="3432"/>
                    <a:pt x="3547" y="3432"/>
                  </a:cubicBezTo>
                  <a:cubicBezTo>
                    <a:pt x="4304" y="3432"/>
                    <a:pt x="4946" y="2889"/>
                    <a:pt x="5078" y="2148"/>
                  </a:cubicBezTo>
                  <a:cubicBezTo>
                    <a:pt x="5218" y="1300"/>
                    <a:pt x="4658" y="494"/>
                    <a:pt x="3810" y="354"/>
                  </a:cubicBezTo>
                  <a:lnTo>
                    <a:pt x="1934" y="25"/>
                  </a:lnTo>
                  <a:cubicBezTo>
                    <a:pt x="1852" y="8"/>
                    <a:pt x="1761"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1361900" y="-853625"/>
              <a:ext cx="177150" cy="93850"/>
            </a:xfrm>
            <a:custGeom>
              <a:avLst/>
              <a:gdLst/>
              <a:ahLst/>
              <a:cxnLst/>
              <a:rect l="l" t="t" r="r" b="b"/>
              <a:pathLst>
                <a:path w="7086" h="3754" extrusionOk="0">
                  <a:moveTo>
                    <a:pt x="1679" y="1"/>
                  </a:moveTo>
                  <a:cubicBezTo>
                    <a:pt x="922" y="1"/>
                    <a:pt x="280" y="544"/>
                    <a:pt x="149" y="1284"/>
                  </a:cubicBezTo>
                  <a:cubicBezTo>
                    <a:pt x="1" y="2132"/>
                    <a:pt x="568" y="2938"/>
                    <a:pt x="1416" y="3078"/>
                  </a:cubicBezTo>
                  <a:lnTo>
                    <a:pt x="5160" y="3728"/>
                  </a:lnTo>
                  <a:cubicBezTo>
                    <a:pt x="5243" y="3745"/>
                    <a:pt x="5333" y="3753"/>
                    <a:pt x="5415" y="3753"/>
                  </a:cubicBezTo>
                  <a:cubicBezTo>
                    <a:pt x="6172" y="3753"/>
                    <a:pt x="6814" y="3210"/>
                    <a:pt x="6946" y="2469"/>
                  </a:cubicBezTo>
                  <a:cubicBezTo>
                    <a:pt x="7086" y="1622"/>
                    <a:pt x="6526" y="815"/>
                    <a:pt x="5679" y="675"/>
                  </a:cubicBezTo>
                  <a:lnTo>
                    <a:pt x="1934" y="25"/>
                  </a:lnTo>
                  <a:cubicBezTo>
                    <a:pt x="1852" y="9"/>
                    <a:pt x="1762" y="1"/>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1265425" y="-1036300"/>
              <a:ext cx="468250" cy="547875"/>
            </a:xfrm>
            <a:custGeom>
              <a:avLst/>
              <a:gdLst/>
              <a:ahLst/>
              <a:cxnLst/>
              <a:rect l="l" t="t" r="r" b="b"/>
              <a:pathLst>
                <a:path w="18730" h="21915" extrusionOk="0">
                  <a:moveTo>
                    <a:pt x="4814" y="3802"/>
                  </a:moveTo>
                  <a:lnTo>
                    <a:pt x="4913" y="3818"/>
                  </a:lnTo>
                  <a:cubicBezTo>
                    <a:pt x="4896" y="3835"/>
                    <a:pt x="4888" y="3860"/>
                    <a:pt x="4872" y="3876"/>
                  </a:cubicBezTo>
                  <a:lnTo>
                    <a:pt x="4814" y="3802"/>
                  </a:lnTo>
                  <a:close/>
                  <a:moveTo>
                    <a:pt x="2452" y="0"/>
                  </a:moveTo>
                  <a:cubicBezTo>
                    <a:pt x="1662" y="0"/>
                    <a:pt x="930" y="395"/>
                    <a:pt x="502" y="1070"/>
                  </a:cubicBezTo>
                  <a:cubicBezTo>
                    <a:pt x="0" y="1860"/>
                    <a:pt x="25" y="2872"/>
                    <a:pt x="568" y="3637"/>
                  </a:cubicBezTo>
                  <a:lnTo>
                    <a:pt x="2518" y="6402"/>
                  </a:lnTo>
                  <a:cubicBezTo>
                    <a:pt x="2559" y="6460"/>
                    <a:pt x="2568" y="6518"/>
                    <a:pt x="2559" y="6592"/>
                  </a:cubicBezTo>
                  <a:lnTo>
                    <a:pt x="782" y="16837"/>
                  </a:lnTo>
                  <a:cubicBezTo>
                    <a:pt x="502" y="18417"/>
                    <a:pt x="1572" y="19931"/>
                    <a:pt x="3152" y="20203"/>
                  </a:cubicBezTo>
                  <a:lnTo>
                    <a:pt x="12739" y="21865"/>
                  </a:lnTo>
                  <a:cubicBezTo>
                    <a:pt x="12903" y="21898"/>
                    <a:pt x="13068" y="21914"/>
                    <a:pt x="13233" y="21914"/>
                  </a:cubicBezTo>
                  <a:cubicBezTo>
                    <a:pt x="14656" y="21914"/>
                    <a:pt x="15866" y="20894"/>
                    <a:pt x="16105" y="19495"/>
                  </a:cubicBezTo>
                  <a:lnTo>
                    <a:pt x="18392" y="6312"/>
                  </a:lnTo>
                  <a:cubicBezTo>
                    <a:pt x="18730" y="4395"/>
                    <a:pt x="17438" y="2559"/>
                    <a:pt x="15520" y="2230"/>
                  </a:cubicBezTo>
                  <a:lnTo>
                    <a:pt x="2847" y="33"/>
                  </a:lnTo>
                  <a:cubicBezTo>
                    <a:pt x="2716" y="8"/>
                    <a:pt x="2584" y="0"/>
                    <a:pt x="2452" y="0"/>
                  </a:cubicBezTo>
                  <a:close/>
                </a:path>
              </a:pathLst>
            </a:custGeom>
            <a:solidFill>
              <a:schemeClr val="lt1"/>
            </a:solidFill>
            <a:ln>
              <a:noFill/>
            </a:ln>
            <a:effectLst>
              <a:outerShdw blurRad="57150"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323625" y="-780600"/>
              <a:ext cx="332700" cy="249825"/>
            </a:xfrm>
            <a:custGeom>
              <a:avLst/>
              <a:gdLst/>
              <a:ahLst/>
              <a:cxnLst/>
              <a:rect l="l" t="t" r="r" b="b"/>
              <a:pathLst>
                <a:path w="13308" h="9993" extrusionOk="0">
                  <a:moveTo>
                    <a:pt x="1309" y="1"/>
                  </a:moveTo>
                  <a:lnTo>
                    <a:pt x="116" y="6897"/>
                  </a:lnTo>
                  <a:cubicBezTo>
                    <a:pt x="1" y="7564"/>
                    <a:pt x="445" y="8197"/>
                    <a:pt x="1112" y="8312"/>
                  </a:cubicBezTo>
                  <a:lnTo>
                    <a:pt x="10691" y="9975"/>
                  </a:lnTo>
                  <a:cubicBezTo>
                    <a:pt x="10762" y="9987"/>
                    <a:pt x="10834" y="9993"/>
                    <a:pt x="10904" y="9993"/>
                  </a:cubicBezTo>
                  <a:cubicBezTo>
                    <a:pt x="11494" y="9993"/>
                    <a:pt x="12011" y="9575"/>
                    <a:pt x="12114" y="8979"/>
                  </a:cubicBezTo>
                  <a:lnTo>
                    <a:pt x="13308" y="2083"/>
                  </a:lnTo>
                  <a:lnTo>
                    <a:pt x="1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1305525" y="-998700"/>
              <a:ext cx="387425" cy="472425"/>
            </a:xfrm>
            <a:custGeom>
              <a:avLst/>
              <a:gdLst/>
              <a:ahLst/>
              <a:cxnLst/>
              <a:rect l="l" t="t" r="r" b="b"/>
              <a:pathLst>
                <a:path w="15497" h="18897" extrusionOk="0">
                  <a:moveTo>
                    <a:pt x="848" y="364"/>
                  </a:moveTo>
                  <a:cubicBezTo>
                    <a:pt x="873" y="364"/>
                    <a:pt x="898" y="364"/>
                    <a:pt x="931" y="372"/>
                  </a:cubicBezTo>
                  <a:lnTo>
                    <a:pt x="13595" y="2570"/>
                  </a:lnTo>
                  <a:cubicBezTo>
                    <a:pt x="14501" y="2726"/>
                    <a:pt x="15101" y="3582"/>
                    <a:pt x="14945" y="4487"/>
                  </a:cubicBezTo>
                  <a:lnTo>
                    <a:pt x="12657" y="17670"/>
                  </a:lnTo>
                  <a:cubicBezTo>
                    <a:pt x="12569" y="18178"/>
                    <a:pt x="12125" y="18541"/>
                    <a:pt x="11625" y="18541"/>
                  </a:cubicBezTo>
                  <a:cubicBezTo>
                    <a:pt x="11567" y="18541"/>
                    <a:pt x="11507" y="18536"/>
                    <a:pt x="11448" y="18526"/>
                  </a:cubicBezTo>
                  <a:lnTo>
                    <a:pt x="1869" y="16864"/>
                  </a:lnTo>
                  <a:cubicBezTo>
                    <a:pt x="1301" y="16765"/>
                    <a:pt x="922" y="16222"/>
                    <a:pt x="1021" y="15654"/>
                  </a:cubicBezTo>
                  <a:lnTo>
                    <a:pt x="2799" y="5400"/>
                  </a:lnTo>
                  <a:cubicBezTo>
                    <a:pt x="2889" y="4849"/>
                    <a:pt x="2766" y="4281"/>
                    <a:pt x="2437" y="3820"/>
                  </a:cubicBezTo>
                  <a:lnTo>
                    <a:pt x="495" y="1055"/>
                  </a:lnTo>
                  <a:cubicBezTo>
                    <a:pt x="371" y="883"/>
                    <a:pt x="404" y="685"/>
                    <a:pt x="478" y="570"/>
                  </a:cubicBezTo>
                  <a:cubicBezTo>
                    <a:pt x="544" y="463"/>
                    <a:pt x="676" y="364"/>
                    <a:pt x="848" y="364"/>
                  </a:cubicBezTo>
                  <a:close/>
                  <a:moveTo>
                    <a:pt x="856" y="0"/>
                  </a:moveTo>
                  <a:cubicBezTo>
                    <a:pt x="583" y="0"/>
                    <a:pt x="330" y="131"/>
                    <a:pt x="174" y="372"/>
                  </a:cubicBezTo>
                  <a:cubicBezTo>
                    <a:pt x="1" y="652"/>
                    <a:pt x="9" y="998"/>
                    <a:pt x="198" y="1261"/>
                  </a:cubicBezTo>
                  <a:lnTo>
                    <a:pt x="2149" y="4026"/>
                  </a:lnTo>
                  <a:cubicBezTo>
                    <a:pt x="2412" y="4413"/>
                    <a:pt x="2519" y="4882"/>
                    <a:pt x="2437" y="5343"/>
                  </a:cubicBezTo>
                  <a:lnTo>
                    <a:pt x="659" y="15588"/>
                  </a:lnTo>
                  <a:cubicBezTo>
                    <a:pt x="527" y="16353"/>
                    <a:pt x="1046" y="17086"/>
                    <a:pt x="1811" y="17218"/>
                  </a:cubicBezTo>
                  <a:lnTo>
                    <a:pt x="11390" y="18880"/>
                  </a:lnTo>
                  <a:cubicBezTo>
                    <a:pt x="11472" y="18896"/>
                    <a:pt x="11546" y="18896"/>
                    <a:pt x="11629" y="18896"/>
                  </a:cubicBezTo>
                  <a:cubicBezTo>
                    <a:pt x="12303" y="18896"/>
                    <a:pt x="12896" y="18419"/>
                    <a:pt x="13011" y="17736"/>
                  </a:cubicBezTo>
                  <a:lnTo>
                    <a:pt x="15299" y="4545"/>
                  </a:lnTo>
                  <a:cubicBezTo>
                    <a:pt x="15496" y="3450"/>
                    <a:pt x="14756" y="2405"/>
                    <a:pt x="13661" y="2216"/>
                  </a:cubicBezTo>
                  <a:lnTo>
                    <a:pt x="988" y="10"/>
                  </a:lnTo>
                  <a:cubicBezTo>
                    <a:pt x="944" y="3"/>
                    <a:pt x="90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1416225" y="-918700"/>
              <a:ext cx="103075" cy="25200"/>
            </a:xfrm>
            <a:custGeom>
              <a:avLst/>
              <a:gdLst/>
              <a:ahLst/>
              <a:cxnLst/>
              <a:rect l="l" t="t" r="r" b="b"/>
              <a:pathLst>
                <a:path w="4123" h="1008" extrusionOk="0">
                  <a:moveTo>
                    <a:pt x="194" y="1"/>
                  </a:moveTo>
                  <a:cubicBezTo>
                    <a:pt x="112" y="1"/>
                    <a:pt x="31" y="63"/>
                    <a:pt x="17" y="151"/>
                  </a:cubicBezTo>
                  <a:cubicBezTo>
                    <a:pt x="0" y="250"/>
                    <a:pt x="66" y="341"/>
                    <a:pt x="165" y="357"/>
                  </a:cubicBezTo>
                  <a:lnTo>
                    <a:pt x="3901" y="1007"/>
                  </a:lnTo>
                  <a:lnTo>
                    <a:pt x="3934" y="1007"/>
                  </a:lnTo>
                  <a:cubicBezTo>
                    <a:pt x="4016" y="1007"/>
                    <a:pt x="4098" y="950"/>
                    <a:pt x="4106" y="859"/>
                  </a:cubicBezTo>
                  <a:cubicBezTo>
                    <a:pt x="4123" y="760"/>
                    <a:pt x="4057" y="670"/>
                    <a:pt x="3967" y="653"/>
                  </a:cubicBezTo>
                  <a:lnTo>
                    <a:pt x="222" y="3"/>
                  </a:lnTo>
                  <a:cubicBezTo>
                    <a:pt x="213" y="2"/>
                    <a:pt x="204"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1407575" y="-869125"/>
              <a:ext cx="56600" cy="17175"/>
            </a:xfrm>
            <a:custGeom>
              <a:avLst/>
              <a:gdLst/>
              <a:ahLst/>
              <a:cxnLst/>
              <a:rect l="l" t="t" r="r" b="b"/>
              <a:pathLst>
                <a:path w="2264" h="687" extrusionOk="0">
                  <a:moveTo>
                    <a:pt x="200" y="1"/>
                  </a:moveTo>
                  <a:cubicBezTo>
                    <a:pt x="113" y="1"/>
                    <a:pt x="32" y="63"/>
                    <a:pt x="17" y="152"/>
                  </a:cubicBezTo>
                  <a:cubicBezTo>
                    <a:pt x="0" y="250"/>
                    <a:pt x="66" y="349"/>
                    <a:pt x="165" y="366"/>
                  </a:cubicBezTo>
                  <a:lnTo>
                    <a:pt x="2033" y="686"/>
                  </a:lnTo>
                  <a:lnTo>
                    <a:pt x="2066" y="686"/>
                  </a:lnTo>
                  <a:cubicBezTo>
                    <a:pt x="2148" y="686"/>
                    <a:pt x="2231" y="629"/>
                    <a:pt x="2239" y="538"/>
                  </a:cubicBezTo>
                  <a:cubicBezTo>
                    <a:pt x="2263" y="440"/>
                    <a:pt x="2198" y="349"/>
                    <a:pt x="2099" y="333"/>
                  </a:cubicBezTo>
                  <a:lnTo>
                    <a:pt x="231" y="3"/>
                  </a:ln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1398925" y="-819325"/>
              <a:ext cx="103300" cy="25175"/>
            </a:xfrm>
            <a:custGeom>
              <a:avLst/>
              <a:gdLst/>
              <a:ahLst/>
              <a:cxnLst/>
              <a:rect l="l" t="t" r="r" b="b"/>
              <a:pathLst>
                <a:path w="4132" h="1007" extrusionOk="0">
                  <a:moveTo>
                    <a:pt x="201" y="0"/>
                  </a:moveTo>
                  <a:cubicBezTo>
                    <a:pt x="113" y="0"/>
                    <a:pt x="32" y="62"/>
                    <a:pt x="17" y="151"/>
                  </a:cubicBezTo>
                  <a:cubicBezTo>
                    <a:pt x="1" y="250"/>
                    <a:pt x="67" y="340"/>
                    <a:pt x="165" y="357"/>
                  </a:cubicBezTo>
                  <a:lnTo>
                    <a:pt x="3901" y="1007"/>
                  </a:lnTo>
                  <a:lnTo>
                    <a:pt x="3934" y="1007"/>
                  </a:lnTo>
                  <a:cubicBezTo>
                    <a:pt x="4017" y="1007"/>
                    <a:pt x="4099" y="949"/>
                    <a:pt x="4115" y="859"/>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1390300" y="-769550"/>
              <a:ext cx="56600" cy="17175"/>
            </a:xfrm>
            <a:custGeom>
              <a:avLst/>
              <a:gdLst/>
              <a:ahLst/>
              <a:cxnLst/>
              <a:rect l="l" t="t" r="r" b="b"/>
              <a:pathLst>
                <a:path w="2264" h="687" extrusionOk="0">
                  <a:moveTo>
                    <a:pt x="197" y="1"/>
                  </a:moveTo>
                  <a:cubicBezTo>
                    <a:pt x="110" y="1"/>
                    <a:pt x="31" y="56"/>
                    <a:pt x="17" y="143"/>
                  </a:cubicBezTo>
                  <a:cubicBezTo>
                    <a:pt x="0" y="242"/>
                    <a:pt x="66" y="341"/>
                    <a:pt x="165" y="357"/>
                  </a:cubicBezTo>
                  <a:lnTo>
                    <a:pt x="2033" y="678"/>
                  </a:lnTo>
                  <a:cubicBezTo>
                    <a:pt x="2049" y="678"/>
                    <a:pt x="2058" y="686"/>
                    <a:pt x="2066" y="686"/>
                  </a:cubicBezTo>
                  <a:cubicBezTo>
                    <a:pt x="2148" y="686"/>
                    <a:pt x="2230" y="621"/>
                    <a:pt x="2247" y="530"/>
                  </a:cubicBezTo>
                  <a:cubicBezTo>
                    <a:pt x="2263" y="431"/>
                    <a:pt x="2197" y="341"/>
                    <a:pt x="2099" y="324"/>
                  </a:cubicBezTo>
                  <a:lnTo>
                    <a:pt x="231" y="3"/>
                  </a:lnTo>
                  <a:cubicBezTo>
                    <a:pt x="219" y="1"/>
                    <a:pt x="20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1381650" y="-719950"/>
              <a:ext cx="103300" cy="25175"/>
            </a:xfrm>
            <a:custGeom>
              <a:avLst/>
              <a:gdLst/>
              <a:ahLst/>
              <a:cxnLst/>
              <a:rect l="l" t="t" r="r" b="b"/>
              <a:pathLst>
                <a:path w="4132" h="1007" extrusionOk="0">
                  <a:moveTo>
                    <a:pt x="201" y="0"/>
                  </a:moveTo>
                  <a:cubicBezTo>
                    <a:pt x="113" y="0"/>
                    <a:pt x="32" y="62"/>
                    <a:pt x="17" y="151"/>
                  </a:cubicBezTo>
                  <a:cubicBezTo>
                    <a:pt x="1" y="249"/>
                    <a:pt x="66" y="340"/>
                    <a:pt x="165" y="356"/>
                  </a:cubicBezTo>
                  <a:lnTo>
                    <a:pt x="3901" y="1007"/>
                  </a:lnTo>
                  <a:lnTo>
                    <a:pt x="3934" y="1007"/>
                  </a:lnTo>
                  <a:cubicBezTo>
                    <a:pt x="4025" y="1007"/>
                    <a:pt x="4099" y="949"/>
                    <a:pt x="4115" y="858"/>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1373000" y="-670175"/>
              <a:ext cx="56600" cy="17175"/>
            </a:xfrm>
            <a:custGeom>
              <a:avLst/>
              <a:gdLst/>
              <a:ahLst/>
              <a:cxnLst/>
              <a:rect l="l" t="t" r="r" b="b"/>
              <a:pathLst>
                <a:path w="2264" h="687" extrusionOk="0">
                  <a:moveTo>
                    <a:pt x="201" y="1"/>
                  </a:moveTo>
                  <a:cubicBezTo>
                    <a:pt x="115" y="1"/>
                    <a:pt x="40" y="63"/>
                    <a:pt x="17" y="151"/>
                  </a:cubicBezTo>
                  <a:cubicBezTo>
                    <a:pt x="1" y="250"/>
                    <a:pt x="67" y="340"/>
                    <a:pt x="166" y="357"/>
                  </a:cubicBezTo>
                  <a:lnTo>
                    <a:pt x="2034" y="678"/>
                  </a:lnTo>
                  <a:cubicBezTo>
                    <a:pt x="2050" y="686"/>
                    <a:pt x="2058" y="686"/>
                    <a:pt x="2066" y="686"/>
                  </a:cubicBezTo>
                  <a:cubicBezTo>
                    <a:pt x="2157" y="686"/>
                    <a:pt x="2231" y="620"/>
                    <a:pt x="2248" y="530"/>
                  </a:cubicBezTo>
                  <a:cubicBezTo>
                    <a:pt x="2264" y="439"/>
                    <a:pt x="2198" y="340"/>
                    <a:pt x="2099" y="324"/>
                  </a:cubicBezTo>
                  <a:lnTo>
                    <a:pt x="231" y="3"/>
                  </a:lnTo>
                  <a:cubicBezTo>
                    <a:pt x="221" y="1"/>
                    <a:pt x="21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1565375" y="-748700"/>
              <a:ext cx="91775" cy="24725"/>
            </a:xfrm>
            <a:custGeom>
              <a:avLst/>
              <a:gdLst/>
              <a:ahLst/>
              <a:cxnLst/>
              <a:rect l="l" t="t" r="r" b="b"/>
              <a:pathLst>
                <a:path w="3671" h="989" extrusionOk="0">
                  <a:moveTo>
                    <a:pt x="58" y="1"/>
                  </a:moveTo>
                  <a:lnTo>
                    <a:pt x="0" y="363"/>
                  </a:lnTo>
                  <a:lnTo>
                    <a:pt x="3605" y="988"/>
                  </a:lnTo>
                  <a:lnTo>
                    <a:pt x="3670" y="626"/>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6"/>
          <p:cNvGrpSpPr/>
          <p:nvPr/>
        </p:nvGrpSpPr>
        <p:grpSpPr>
          <a:xfrm>
            <a:off x="752574" y="633501"/>
            <a:ext cx="1142711" cy="1344884"/>
            <a:chOff x="771450" y="-959375"/>
            <a:chExt cx="330225" cy="388650"/>
          </a:xfrm>
        </p:grpSpPr>
        <p:sp>
          <p:nvSpPr>
            <p:cNvPr id="460" name="Google Shape;460;p36"/>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36"/>
          <p:cNvGrpSpPr/>
          <p:nvPr/>
        </p:nvGrpSpPr>
        <p:grpSpPr>
          <a:xfrm rot="10800000" flipH="1">
            <a:off x="752574" y="2885287"/>
            <a:ext cx="584848" cy="547878"/>
            <a:chOff x="1221175" y="-304275"/>
            <a:chExt cx="193000" cy="180800"/>
          </a:xfrm>
        </p:grpSpPr>
        <p:sp>
          <p:nvSpPr>
            <p:cNvPr id="471" name="Google Shape;471;p36"/>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6"/>
          <p:cNvSpPr/>
          <p:nvPr/>
        </p:nvSpPr>
        <p:spPr>
          <a:xfrm rot="10800000" flipH="1">
            <a:off x="650828" y="222965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rot="10800000" flipH="1">
            <a:off x="8764528" y="855195"/>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rot="10800000" flipH="1">
            <a:off x="7621403" y="268090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6"/>
          <p:cNvGrpSpPr/>
          <p:nvPr/>
        </p:nvGrpSpPr>
        <p:grpSpPr>
          <a:xfrm rot="10800000" flipH="1">
            <a:off x="7036547" y="4185520"/>
            <a:ext cx="584848" cy="547878"/>
            <a:chOff x="1221175" y="-304275"/>
            <a:chExt cx="193000" cy="180800"/>
          </a:xfrm>
        </p:grpSpPr>
        <p:sp>
          <p:nvSpPr>
            <p:cNvPr id="485" name="Google Shape;485;p36"/>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36"/>
          <p:cNvSpPr/>
          <p:nvPr/>
        </p:nvSpPr>
        <p:spPr>
          <a:xfrm rot="10800000" flipH="1">
            <a:off x="2167990" y="419680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10800000" flipH="1">
            <a:off x="2213440" y="677145"/>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36"/>
          <p:cNvGrpSpPr/>
          <p:nvPr/>
        </p:nvGrpSpPr>
        <p:grpSpPr>
          <a:xfrm rot="770047" flipH="1">
            <a:off x="7784711" y="2909145"/>
            <a:ext cx="884792" cy="955041"/>
            <a:chOff x="713225" y="-1539100"/>
            <a:chExt cx="414375" cy="447275"/>
          </a:xfrm>
        </p:grpSpPr>
        <p:sp>
          <p:nvSpPr>
            <p:cNvPr id="498" name="Google Shape;498;p36"/>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6"/>
          <p:cNvGrpSpPr/>
          <p:nvPr/>
        </p:nvGrpSpPr>
        <p:grpSpPr>
          <a:xfrm rot="2293559" flipH="1">
            <a:off x="1407373" y="4008082"/>
            <a:ext cx="371021" cy="491187"/>
            <a:chOff x="1634870" y="-5372769"/>
            <a:chExt cx="3048801" cy="4036247"/>
          </a:xfrm>
        </p:grpSpPr>
        <p:sp>
          <p:nvSpPr>
            <p:cNvPr id="513" name="Google Shape;513;p36"/>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36"/>
            <p:cNvGrpSpPr/>
            <p:nvPr/>
          </p:nvGrpSpPr>
          <p:grpSpPr>
            <a:xfrm>
              <a:off x="2350651" y="-4726440"/>
              <a:ext cx="1617712" cy="2740755"/>
              <a:chOff x="1279825" y="-1982000"/>
              <a:chExt cx="85600" cy="145025"/>
            </a:xfrm>
          </p:grpSpPr>
          <p:sp>
            <p:nvSpPr>
              <p:cNvPr id="515" name="Google Shape;515;p36"/>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9" name="Google Shape;519;p36"/>
          <p:cNvGrpSpPr/>
          <p:nvPr/>
        </p:nvGrpSpPr>
        <p:grpSpPr>
          <a:xfrm rot="-2293559">
            <a:off x="1217373" y="3720607"/>
            <a:ext cx="371021" cy="491187"/>
            <a:chOff x="1634870" y="-5372769"/>
            <a:chExt cx="3048801" cy="4036247"/>
          </a:xfrm>
        </p:grpSpPr>
        <p:sp>
          <p:nvSpPr>
            <p:cNvPr id="520" name="Google Shape;520;p36"/>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36"/>
            <p:cNvGrpSpPr/>
            <p:nvPr/>
          </p:nvGrpSpPr>
          <p:grpSpPr>
            <a:xfrm>
              <a:off x="2350651" y="-4726440"/>
              <a:ext cx="1617712" cy="2740755"/>
              <a:chOff x="1279825" y="-1982000"/>
              <a:chExt cx="85600" cy="145025"/>
            </a:xfrm>
          </p:grpSpPr>
          <p:sp>
            <p:nvSpPr>
              <p:cNvPr id="522" name="Google Shape;522;p36"/>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6" name="Google Shape;526;p36"/>
          <p:cNvGrpSpPr/>
          <p:nvPr/>
        </p:nvGrpSpPr>
        <p:grpSpPr>
          <a:xfrm rot="453444" flipH="1">
            <a:off x="8073061" y="1551421"/>
            <a:ext cx="636056" cy="884418"/>
            <a:chOff x="754175" y="-2051800"/>
            <a:chExt cx="263975" cy="367050"/>
          </a:xfrm>
        </p:grpSpPr>
        <p:sp>
          <p:nvSpPr>
            <p:cNvPr id="527" name="Google Shape;527;p3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734776FE-0615-8E4C-CC38-6796EDA3C735}"/>
              </a:ext>
            </a:extLst>
          </p:cNvPr>
          <p:cNvSpPr txBox="1"/>
          <p:nvPr/>
        </p:nvSpPr>
        <p:spPr>
          <a:xfrm>
            <a:off x="1375052" y="1601708"/>
            <a:ext cx="6408456" cy="1824923"/>
          </a:xfrm>
          <a:prstGeom prst="rect">
            <a:avLst/>
          </a:prstGeom>
          <a:noFill/>
        </p:spPr>
        <p:txBody>
          <a:bodyPr wrap="square">
            <a:spAutoFit/>
          </a:bodyPr>
          <a:lstStyle/>
          <a:p>
            <a:pPr algn="ctr">
              <a:lnSpc>
                <a:spcPct val="150000"/>
              </a:lnSpc>
            </a:pPr>
            <a:r>
              <a:rPr lang="en-US" sz="4000" b="1">
                <a:solidFill>
                  <a:schemeClr val="tx1"/>
                </a:solidFill>
                <a:latin typeface="Arial" panose="020B0604020202020204" pitchFamily="34" charset="0"/>
                <a:cs typeface="Arial" panose="020B0604020202020204" pitchFamily="34" charset="0"/>
              </a:rPr>
              <a:t>CHÀO MỪNG CÁC EM ĐẾN VỚI TIẾT HÓA HỌC!</a:t>
            </a:r>
            <a:endParaRPr lang="en-US" sz="4000">
              <a:solidFill>
                <a:schemeClr val="tx1"/>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749" name="Google Shape;749;p41"/>
          <p:cNvGrpSpPr/>
          <p:nvPr/>
        </p:nvGrpSpPr>
        <p:grpSpPr>
          <a:xfrm rot="-2548119" flipH="1">
            <a:off x="316086" y="142950"/>
            <a:ext cx="417982" cy="581192"/>
            <a:chOff x="754175" y="-2051800"/>
            <a:chExt cx="263975" cy="367050"/>
          </a:xfrm>
        </p:grpSpPr>
        <p:sp>
          <p:nvSpPr>
            <p:cNvPr id="750" name="Google Shape;750;p41"/>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193CFE2E-9180-C405-0FE8-0F630F6A86E9}"/>
              </a:ext>
            </a:extLst>
          </p:cNvPr>
          <p:cNvSpPr txBox="1"/>
          <p:nvPr/>
        </p:nvSpPr>
        <p:spPr>
          <a:xfrm>
            <a:off x="2336800" y="171936"/>
            <a:ext cx="4736123" cy="523220"/>
          </a:xfrm>
          <a:prstGeom prst="rect">
            <a:avLst/>
          </a:prstGeom>
          <a:noFill/>
        </p:spPr>
        <p:txBody>
          <a:bodyPr wrap="square" rtlCol="0">
            <a:spAutoFit/>
          </a:bodyPr>
          <a:lstStyle/>
          <a:p>
            <a:pPr algn="ctr"/>
            <a:r>
              <a:rPr lang="en-US" sz="2800" b="1">
                <a:solidFill>
                  <a:srgbClr val="C00000"/>
                </a:solidFill>
              </a:rPr>
              <a:t>Kết luận</a:t>
            </a:r>
          </a:p>
        </p:txBody>
      </p:sp>
      <p:sp>
        <p:nvSpPr>
          <p:cNvPr id="17" name="Arrow: Pentagon 16">
            <a:extLst>
              <a:ext uri="{FF2B5EF4-FFF2-40B4-BE49-F238E27FC236}">
                <a16:creationId xmlns:a16="http://schemas.microsoft.com/office/drawing/2014/main" id="{9DFE536B-13DE-3413-7DE7-9A424E89A968}"/>
              </a:ext>
            </a:extLst>
          </p:cNvPr>
          <p:cNvSpPr/>
          <p:nvPr/>
        </p:nvSpPr>
        <p:spPr>
          <a:xfrm>
            <a:off x="0" y="1076811"/>
            <a:ext cx="2047631" cy="68775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Khái niệm</a:t>
            </a:r>
          </a:p>
        </p:txBody>
      </p:sp>
      <p:sp>
        <p:nvSpPr>
          <p:cNvPr id="19" name="TextBox 18">
            <a:extLst>
              <a:ext uri="{FF2B5EF4-FFF2-40B4-BE49-F238E27FC236}">
                <a16:creationId xmlns:a16="http://schemas.microsoft.com/office/drawing/2014/main" id="{286A867C-805C-FD41-F2AC-BB6B702B8EF3}"/>
              </a:ext>
            </a:extLst>
          </p:cNvPr>
          <p:cNvSpPr txBox="1"/>
          <p:nvPr/>
        </p:nvSpPr>
        <p:spPr>
          <a:xfrm>
            <a:off x="2193354" y="789012"/>
            <a:ext cx="6142891"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Là </a:t>
            </a:r>
            <a:r>
              <a:rPr lang="vi-VN" sz="2000"/>
              <a:t>hợp chất</a:t>
            </a:r>
            <a:r>
              <a:rPr lang="en-US" sz="2000"/>
              <a:t>.</a:t>
            </a:r>
          </a:p>
          <a:p>
            <a:pPr marL="342900" indent="-342900" algn="just">
              <a:lnSpc>
                <a:spcPct val="150000"/>
              </a:lnSpc>
              <a:buFont typeface="Arial" panose="020B0604020202020204" pitchFamily="34" charset="0"/>
              <a:buChar char="•"/>
            </a:pPr>
            <a:r>
              <a:rPr lang="en-US" sz="2000"/>
              <a:t>Đ</a:t>
            </a:r>
            <a:r>
              <a:rPr lang="vi-VN" sz="2000"/>
              <a:t>ược tạo thành từ sự thay thế ion H+ của acid bằng ion kim loại hoặc</a:t>
            </a:r>
            <a:r>
              <a:rPr lang="en-US" sz="2000"/>
              <a:t> </a:t>
            </a:r>
            <a:r>
              <a:rPr lang="vi-VN" sz="2000"/>
              <a:t>ion ammonium (NH</a:t>
            </a:r>
            <a:r>
              <a:rPr lang="en-US" sz="2000" baseline="-25000"/>
              <a:t>4</a:t>
            </a:r>
            <a:r>
              <a:rPr lang="vi-VN" sz="2000"/>
              <a:t>).</a:t>
            </a:r>
            <a:endParaRPr lang="en-US" sz="2000"/>
          </a:p>
        </p:txBody>
      </p:sp>
      <p:sp>
        <p:nvSpPr>
          <p:cNvPr id="20" name="Arrow: Pentagon 19">
            <a:extLst>
              <a:ext uri="{FF2B5EF4-FFF2-40B4-BE49-F238E27FC236}">
                <a16:creationId xmlns:a16="http://schemas.microsoft.com/office/drawing/2014/main" id="{B8F9BBF8-AF4F-4CC3-4DE9-DD5084A505F5}"/>
              </a:ext>
            </a:extLst>
          </p:cNvPr>
          <p:cNvSpPr/>
          <p:nvPr/>
        </p:nvSpPr>
        <p:spPr>
          <a:xfrm>
            <a:off x="0" y="2342494"/>
            <a:ext cx="2047631" cy="68775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Ví dụ</a:t>
            </a:r>
          </a:p>
        </p:txBody>
      </p:sp>
      <p:sp>
        <p:nvSpPr>
          <p:cNvPr id="21" name="TextBox 20">
            <a:extLst>
              <a:ext uri="{FF2B5EF4-FFF2-40B4-BE49-F238E27FC236}">
                <a16:creationId xmlns:a16="http://schemas.microsoft.com/office/drawing/2014/main" id="{21E61734-E419-981D-B7BA-81C9F2A02078}"/>
              </a:ext>
            </a:extLst>
          </p:cNvPr>
          <p:cNvSpPr txBox="1"/>
          <p:nvPr/>
        </p:nvSpPr>
        <p:spPr>
          <a:xfrm>
            <a:off x="2193354" y="2437168"/>
            <a:ext cx="6716184" cy="400110"/>
          </a:xfrm>
          <a:prstGeom prst="rect">
            <a:avLst/>
          </a:prstGeom>
          <a:noFill/>
        </p:spPr>
        <p:txBody>
          <a:bodyPr wrap="square">
            <a:spAutoFit/>
          </a:bodyPr>
          <a:lstStyle/>
          <a:p>
            <a:pPr marL="342900" indent="-342900" algn="just">
              <a:buFont typeface="Arial" panose="020B0604020202020204" pitchFamily="34" charset="0"/>
              <a:buChar char="•"/>
            </a:pPr>
            <a:r>
              <a:rPr lang="it-IT" sz="2000"/>
              <a:t>Na</a:t>
            </a:r>
            <a:r>
              <a:rPr lang="it-IT" sz="2000" baseline="-25000"/>
              <a:t>2</a:t>
            </a:r>
            <a:r>
              <a:rPr lang="it-IT" sz="2000"/>
              <a:t>SO</a:t>
            </a:r>
            <a:r>
              <a:rPr lang="it-IT" sz="2000" baseline="-25000"/>
              <a:t>4</a:t>
            </a:r>
            <a:r>
              <a:rPr lang="it-IT" sz="2000"/>
              <a:t> (sodium sulfate); NH</a:t>
            </a:r>
            <a:r>
              <a:rPr lang="it-IT" sz="2000" baseline="-25000"/>
              <a:t>4</a:t>
            </a:r>
            <a:r>
              <a:rPr lang="it-IT" sz="2000"/>
              <a:t>Cl (ammonium chloride).</a:t>
            </a:r>
            <a:endParaRPr lang="en-US" sz="1600"/>
          </a:p>
        </p:txBody>
      </p:sp>
      <p:sp>
        <p:nvSpPr>
          <p:cNvPr id="22" name="Arrow: Pentagon 21">
            <a:extLst>
              <a:ext uri="{FF2B5EF4-FFF2-40B4-BE49-F238E27FC236}">
                <a16:creationId xmlns:a16="http://schemas.microsoft.com/office/drawing/2014/main" id="{15A173F9-717E-A0B5-559B-C5EBCBA270B7}"/>
              </a:ext>
            </a:extLst>
          </p:cNvPr>
          <p:cNvSpPr/>
          <p:nvPr/>
        </p:nvSpPr>
        <p:spPr>
          <a:xfrm>
            <a:off x="-1" y="3385380"/>
            <a:ext cx="2336801" cy="68775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Cách gọi tên</a:t>
            </a:r>
          </a:p>
        </p:txBody>
      </p:sp>
      <p:grpSp>
        <p:nvGrpSpPr>
          <p:cNvPr id="31" name="Group 30">
            <a:extLst>
              <a:ext uri="{FF2B5EF4-FFF2-40B4-BE49-F238E27FC236}">
                <a16:creationId xmlns:a16="http://schemas.microsoft.com/office/drawing/2014/main" id="{5F736A60-9D8F-2ECE-8266-D54A5AAA2808}"/>
              </a:ext>
            </a:extLst>
          </p:cNvPr>
          <p:cNvGrpSpPr/>
          <p:nvPr/>
        </p:nvGrpSpPr>
        <p:grpSpPr>
          <a:xfrm>
            <a:off x="914022" y="3897533"/>
            <a:ext cx="7581678" cy="933356"/>
            <a:chOff x="914022" y="3897533"/>
            <a:chExt cx="7581678" cy="933356"/>
          </a:xfrm>
        </p:grpSpPr>
        <p:sp>
          <p:nvSpPr>
            <p:cNvPr id="25" name="Right Brace 24">
              <a:extLst>
                <a:ext uri="{FF2B5EF4-FFF2-40B4-BE49-F238E27FC236}">
                  <a16:creationId xmlns:a16="http://schemas.microsoft.com/office/drawing/2014/main" id="{B61B60DD-5306-C4B6-F1F1-3571FCFB1B3B}"/>
                </a:ext>
              </a:extLst>
            </p:cNvPr>
            <p:cNvSpPr/>
            <p:nvPr/>
          </p:nvSpPr>
          <p:spPr>
            <a:xfrm rot="5400000">
              <a:off x="5204507" y="1318994"/>
              <a:ext cx="309783" cy="5466862"/>
            </a:xfrm>
            <a:prstGeom prst="rightBrace">
              <a:avLst>
                <a:gd name="adj1" fmla="val 30367"/>
                <a:gd name="adj2" fmla="val 50000"/>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63710C01-E0F6-6A4F-DEB9-280410DF6023}"/>
                </a:ext>
              </a:extLst>
            </p:cNvPr>
            <p:cNvSpPr/>
            <p:nvPr/>
          </p:nvSpPr>
          <p:spPr>
            <a:xfrm>
              <a:off x="914022" y="4261684"/>
              <a:ext cx="7581678" cy="569205"/>
            </a:xfrm>
            <a:prstGeom prst="round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Tên kim loại (hoá trị, đối với kim loại nhiều hoá trị) + tên gốc acid</a:t>
              </a:r>
            </a:p>
          </p:txBody>
        </p:sp>
      </p:grpSp>
      <p:grpSp>
        <p:nvGrpSpPr>
          <p:cNvPr id="30" name="Group 29">
            <a:extLst>
              <a:ext uri="{FF2B5EF4-FFF2-40B4-BE49-F238E27FC236}">
                <a16:creationId xmlns:a16="http://schemas.microsoft.com/office/drawing/2014/main" id="{F690DCA8-16DC-92C0-29B2-4037FDED9B11}"/>
              </a:ext>
            </a:extLst>
          </p:cNvPr>
          <p:cNvGrpSpPr/>
          <p:nvPr/>
        </p:nvGrpSpPr>
        <p:grpSpPr>
          <a:xfrm>
            <a:off x="2625968" y="3244705"/>
            <a:ext cx="5466862" cy="569205"/>
            <a:chOff x="2625968" y="3244705"/>
            <a:chExt cx="5466862" cy="569205"/>
          </a:xfrm>
        </p:grpSpPr>
        <p:sp>
          <p:nvSpPr>
            <p:cNvPr id="23" name="Rectangle: Rounded Corners 22">
              <a:extLst>
                <a:ext uri="{FF2B5EF4-FFF2-40B4-BE49-F238E27FC236}">
                  <a16:creationId xmlns:a16="http://schemas.microsoft.com/office/drawing/2014/main" id="{D31CD2C0-90A9-E038-0181-FD2B26ACAD79}"/>
                </a:ext>
              </a:extLst>
            </p:cNvPr>
            <p:cNvSpPr/>
            <p:nvPr/>
          </p:nvSpPr>
          <p:spPr>
            <a:xfrm>
              <a:off x="2625968" y="3244705"/>
              <a:ext cx="2336801" cy="569205"/>
            </a:xfrm>
            <a:prstGeom prst="round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 Cation kim loại</a:t>
              </a:r>
            </a:p>
          </p:txBody>
        </p:sp>
        <p:sp>
          <p:nvSpPr>
            <p:cNvPr id="24" name="Rectangle: Rounded Corners 23">
              <a:extLst>
                <a:ext uri="{FF2B5EF4-FFF2-40B4-BE49-F238E27FC236}">
                  <a16:creationId xmlns:a16="http://schemas.microsoft.com/office/drawing/2014/main" id="{BC800DE0-7D6D-9F1E-2D95-31B8D0A65993}"/>
                </a:ext>
              </a:extLst>
            </p:cNvPr>
            <p:cNvSpPr/>
            <p:nvPr/>
          </p:nvSpPr>
          <p:spPr>
            <a:xfrm>
              <a:off x="5756029" y="3244705"/>
              <a:ext cx="2336801" cy="569205"/>
            </a:xfrm>
            <a:prstGeom prst="round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Anion gốc acid</a:t>
              </a:r>
            </a:p>
          </p:txBody>
        </p:sp>
        <p:sp>
          <p:nvSpPr>
            <p:cNvPr id="29" name="Plus Sign 28">
              <a:extLst>
                <a:ext uri="{FF2B5EF4-FFF2-40B4-BE49-F238E27FC236}">
                  <a16:creationId xmlns:a16="http://schemas.microsoft.com/office/drawing/2014/main" id="{1972CB47-181E-994F-7532-A2292D0DA8C2}"/>
                </a:ext>
              </a:extLst>
            </p:cNvPr>
            <p:cNvSpPr/>
            <p:nvPr/>
          </p:nvSpPr>
          <p:spPr>
            <a:xfrm>
              <a:off x="5085079" y="3244705"/>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8" name="Google Shape;978;p45"/>
          <p:cNvSpPr/>
          <p:nvPr/>
        </p:nvSpPr>
        <p:spPr>
          <a:xfrm>
            <a:off x="45096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9" name="Google Shape;979;p45"/>
          <p:cNvGrpSpPr/>
          <p:nvPr/>
        </p:nvGrpSpPr>
        <p:grpSpPr>
          <a:xfrm>
            <a:off x="7837803" y="4372560"/>
            <a:ext cx="584848" cy="547878"/>
            <a:chOff x="1221175" y="-304275"/>
            <a:chExt cx="193000" cy="180800"/>
          </a:xfrm>
        </p:grpSpPr>
        <p:sp>
          <p:nvSpPr>
            <p:cNvPr id="980" name="Google Shape;980;p45"/>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45"/>
          <p:cNvSpPr/>
          <p:nvPr/>
        </p:nvSpPr>
        <p:spPr>
          <a:xfrm>
            <a:off x="6144353" y="666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8559953" y="53950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45"/>
          <p:cNvGrpSpPr/>
          <p:nvPr/>
        </p:nvGrpSpPr>
        <p:grpSpPr>
          <a:xfrm rot="2439090" flipH="1">
            <a:off x="7942608" y="917872"/>
            <a:ext cx="415114" cy="549561"/>
            <a:chOff x="1634870" y="-5372769"/>
            <a:chExt cx="3048801" cy="4036247"/>
          </a:xfrm>
        </p:grpSpPr>
        <p:sp>
          <p:nvSpPr>
            <p:cNvPr id="993" name="Google Shape;993;p45"/>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45"/>
            <p:cNvGrpSpPr/>
            <p:nvPr/>
          </p:nvGrpSpPr>
          <p:grpSpPr>
            <a:xfrm>
              <a:off x="2350651" y="-4726440"/>
              <a:ext cx="1617712" cy="2740755"/>
              <a:chOff x="1279825" y="-1982000"/>
              <a:chExt cx="85600" cy="145025"/>
            </a:xfrm>
          </p:grpSpPr>
          <p:sp>
            <p:nvSpPr>
              <p:cNvPr id="995" name="Google Shape;995;p45"/>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9" name="Google Shape;999;p45"/>
          <p:cNvGrpSpPr/>
          <p:nvPr/>
        </p:nvGrpSpPr>
        <p:grpSpPr>
          <a:xfrm rot="-2148173">
            <a:off x="6981120" y="544828"/>
            <a:ext cx="497712" cy="658911"/>
            <a:chOff x="1634870" y="-5372769"/>
            <a:chExt cx="3048801" cy="4036247"/>
          </a:xfrm>
        </p:grpSpPr>
        <p:sp>
          <p:nvSpPr>
            <p:cNvPr id="1000" name="Google Shape;1000;p45"/>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45"/>
            <p:cNvGrpSpPr/>
            <p:nvPr/>
          </p:nvGrpSpPr>
          <p:grpSpPr>
            <a:xfrm>
              <a:off x="2350651" y="-4726440"/>
              <a:ext cx="1617712" cy="2740755"/>
              <a:chOff x="1279825" y="-1982000"/>
              <a:chExt cx="85600" cy="145025"/>
            </a:xfrm>
          </p:grpSpPr>
          <p:sp>
            <p:nvSpPr>
              <p:cNvPr id="1002" name="Google Shape;1002;p45"/>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6" name="Google Shape;1006;p45"/>
          <p:cNvGrpSpPr/>
          <p:nvPr/>
        </p:nvGrpSpPr>
        <p:grpSpPr>
          <a:xfrm rot="770038" flipH="1">
            <a:off x="8115890" y="3094944"/>
            <a:ext cx="1268347" cy="1369049"/>
            <a:chOff x="713225" y="-1539100"/>
            <a:chExt cx="414375" cy="447275"/>
          </a:xfrm>
        </p:grpSpPr>
        <p:sp>
          <p:nvSpPr>
            <p:cNvPr id="1007" name="Google Shape;1007;p45"/>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rot="-2394825">
            <a:off x="8084115" y="1673194"/>
            <a:ext cx="818058" cy="1235004"/>
            <a:chOff x="2689275" y="-2085950"/>
            <a:chExt cx="414575" cy="625875"/>
          </a:xfrm>
        </p:grpSpPr>
        <p:sp>
          <p:nvSpPr>
            <p:cNvPr id="1022" name="Google Shape;1022;p45"/>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8">
            <a:extLst>
              <a:ext uri="{FF2B5EF4-FFF2-40B4-BE49-F238E27FC236}">
                <a16:creationId xmlns:a16="http://schemas.microsoft.com/office/drawing/2014/main" id="{FA09E6B2-F61E-AD17-8B29-587DE0BDAA30}"/>
              </a:ext>
            </a:extLst>
          </p:cNvPr>
          <p:cNvGraphicFramePr>
            <a:graphicFrameLocks noGrp="1"/>
          </p:cNvGraphicFramePr>
          <p:nvPr>
            <p:extLst>
              <p:ext uri="{D42A27DB-BD31-4B8C-83A1-F6EECF244321}">
                <p14:modId xmlns:p14="http://schemas.microsoft.com/office/powerpoint/2010/main" val="792808737"/>
              </p:ext>
            </p:extLst>
          </p:nvPr>
        </p:nvGraphicFramePr>
        <p:xfrm>
          <a:off x="190888" y="254884"/>
          <a:ext cx="7418730" cy="4633731"/>
        </p:xfrm>
        <a:graphic>
          <a:graphicData uri="http://schemas.openxmlformats.org/drawingml/2006/table">
            <a:tbl>
              <a:tblPr firstRow="1" bandRow="1">
                <a:tableStyleId>{0505E3EF-67EA-436B-97B2-0124C06EBD24}</a:tableStyleId>
              </a:tblPr>
              <a:tblGrid>
                <a:gridCol w="1347133">
                  <a:extLst>
                    <a:ext uri="{9D8B030D-6E8A-4147-A177-3AD203B41FA5}">
                      <a16:colId xmlns:a16="http://schemas.microsoft.com/office/drawing/2014/main" val="2679197091"/>
                    </a:ext>
                  </a:extLst>
                </a:gridCol>
                <a:gridCol w="2133600">
                  <a:extLst>
                    <a:ext uri="{9D8B030D-6E8A-4147-A177-3AD203B41FA5}">
                      <a16:colId xmlns:a16="http://schemas.microsoft.com/office/drawing/2014/main" val="1537190256"/>
                    </a:ext>
                  </a:extLst>
                </a:gridCol>
                <a:gridCol w="1391139">
                  <a:extLst>
                    <a:ext uri="{9D8B030D-6E8A-4147-A177-3AD203B41FA5}">
                      <a16:colId xmlns:a16="http://schemas.microsoft.com/office/drawing/2014/main" val="728231603"/>
                    </a:ext>
                  </a:extLst>
                </a:gridCol>
                <a:gridCol w="2546858">
                  <a:extLst>
                    <a:ext uri="{9D8B030D-6E8A-4147-A177-3AD203B41FA5}">
                      <a16:colId xmlns:a16="http://schemas.microsoft.com/office/drawing/2014/main" val="909176870"/>
                    </a:ext>
                  </a:extLst>
                </a:gridCol>
              </a:tblGrid>
              <a:tr h="514859">
                <a:tc gridSpan="4">
                  <a:txBody>
                    <a:bodyPr/>
                    <a:lstStyle/>
                    <a:p>
                      <a:pPr algn="ctr"/>
                      <a:r>
                        <a:rPr lang="en-US" sz="2000">
                          <a:solidFill>
                            <a:srgbClr val="000000"/>
                          </a:solidFill>
                          <a:latin typeface="Arial" panose="020B0604020202020204" pitchFamily="34" charset="0"/>
                          <a:cs typeface="Arial" panose="020B0604020202020204" pitchFamily="34" charset="0"/>
                        </a:rPr>
                        <a:t>BẢNG 11.2. TÊN GỌI MỘT SỐ GỐC ACID</a:t>
                      </a:r>
                    </a:p>
                  </a:txBody>
                  <a:tcPr anchor="ctr"/>
                </a:tc>
                <a:tc hMerge="1">
                  <a:txBody>
                    <a:bodyPr/>
                    <a:lstStyle/>
                    <a:p>
                      <a:pPr algn="ctr"/>
                      <a:endParaRPr lang="en-US" sz="2000">
                        <a:latin typeface="Arial" panose="020B0604020202020204" pitchFamily="34" charset="0"/>
                        <a:cs typeface="Arial" panose="020B0604020202020204" pitchFamily="34" charset="0"/>
                      </a:endParaRPr>
                    </a:p>
                  </a:txBody>
                  <a:tcPr anchor="ctr"/>
                </a:tc>
                <a:tc hMerge="1">
                  <a:txBody>
                    <a:bodyPr/>
                    <a:lstStyle/>
                    <a:p>
                      <a:pPr algn="ctr"/>
                      <a:endParaRPr lang="en-US" sz="2000">
                        <a:latin typeface="Arial" panose="020B0604020202020204" pitchFamily="34" charset="0"/>
                        <a:cs typeface="Arial" panose="020B0604020202020204" pitchFamily="34" charset="0"/>
                      </a:endParaRPr>
                    </a:p>
                  </a:txBody>
                  <a:tcPr anchor="ctr"/>
                </a:tc>
                <a:tc hMerge="1">
                  <a:txBody>
                    <a:bodyPr/>
                    <a:lstStyle/>
                    <a:p>
                      <a:pPr algn="ct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30722163"/>
                  </a:ext>
                </a:extLst>
              </a:tr>
              <a:tr h="514859">
                <a:tc>
                  <a:txBody>
                    <a:bodyPr/>
                    <a:lstStyle/>
                    <a:p>
                      <a:pPr algn="ctr"/>
                      <a:r>
                        <a:rPr lang="en-US" sz="2000" b="1">
                          <a:solidFill>
                            <a:srgbClr val="000000"/>
                          </a:solidFill>
                          <a:latin typeface="Arial" panose="020B0604020202020204" pitchFamily="34" charset="0"/>
                          <a:cs typeface="Arial" panose="020B0604020202020204" pitchFamily="34" charset="0"/>
                        </a:rPr>
                        <a:t>Gốc acid</a:t>
                      </a:r>
                    </a:p>
                  </a:txBody>
                  <a:tcPr anchor="ctr"/>
                </a:tc>
                <a:tc>
                  <a:txBody>
                    <a:bodyPr/>
                    <a:lstStyle/>
                    <a:p>
                      <a:pPr algn="ctr"/>
                      <a:r>
                        <a:rPr lang="en-US" sz="2000" b="1">
                          <a:solidFill>
                            <a:srgbClr val="000000"/>
                          </a:solidFill>
                          <a:latin typeface="Arial" panose="020B0604020202020204" pitchFamily="34" charset="0"/>
                          <a:cs typeface="Arial" panose="020B0604020202020204" pitchFamily="34" charset="0"/>
                        </a:rPr>
                        <a:t>Tên gọi</a:t>
                      </a:r>
                    </a:p>
                  </a:txBody>
                  <a:tcPr anchor="ctr"/>
                </a:tc>
                <a:tc>
                  <a:txBody>
                    <a:bodyPr/>
                    <a:lstStyle/>
                    <a:p>
                      <a:pPr algn="ctr"/>
                      <a:r>
                        <a:rPr lang="en-US" sz="2000" b="1">
                          <a:solidFill>
                            <a:srgbClr val="000000"/>
                          </a:solidFill>
                          <a:latin typeface="Arial" panose="020B0604020202020204" pitchFamily="34" charset="0"/>
                          <a:cs typeface="Arial" panose="020B0604020202020204" pitchFamily="34" charset="0"/>
                        </a:rPr>
                        <a:t>Gốc acid</a:t>
                      </a:r>
                    </a:p>
                  </a:txBody>
                  <a:tcPr anchor="ctr"/>
                </a:tc>
                <a:tc>
                  <a:txBody>
                    <a:bodyPr/>
                    <a:lstStyle/>
                    <a:p>
                      <a:pPr algn="ctr"/>
                      <a:r>
                        <a:rPr lang="en-US" sz="2000" b="1">
                          <a:solidFill>
                            <a:srgbClr val="000000"/>
                          </a:solidFill>
                          <a:latin typeface="Arial" panose="020B0604020202020204" pitchFamily="34" charset="0"/>
                          <a:cs typeface="Arial" panose="020B0604020202020204" pitchFamily="34" charset="0"/>
                        </a:rPr>
                        <a:t>Tên gọi</a:t>
                      </a:r>
                    </a:p>
                  </a:txBody>
                  <a:tcPr anchor="ctr"/>
                </a:tc>
                <a:extLst>
                  <a:ext uri="{0D108BD9-81ED-4DB2-BD59-A6C34878D82A}">
                    <a16:rowId xmlns:a16="http://schemas.microsoft.com/office/drawing/2014/main" val="2274536433"/>
                  </a:ext>
                </a:extLst>
              </a:tr>
              <a:tr h="514859">
                <a:tc>
                  <a:txBody>
                    <a:bodyPr/>
                    <a:lstStyle/>
                    <a:p>
                      <a:r>
                        <a:rPr lang="en-US" sz="2000">
                          <a:solidFill>
                            <a:srgbClr val="000000"/>
                          </a:solidFill>
                          <a:latin typeface="Arial" panose="020B0604020202020204" pitchFamily="34" charset="0"/>
                          <a:cs typeface="Arial" panose="020B0604020202020204" pitchFamily="34" charset="0"/>
                        </a:rPr>
                        <a:t>-Cl</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chloride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-CH</a:t>
                      </a:r>
                      <a:r>
                        <a:rPr lang="en-US" sz="2000" baseline="-25000">
                          <a:solidFill>
                            <a:srgbClr val="000000"/>
                          </a:solidFill>
                          <a:latin typeface="Arial" panose="020B0604020202020204" pitchFamily="34" charset="0"/>
                          <a:cs typeface="Arial" panose="020B0604020202020204" pitchFamily="34" charset="0"/>
                        </a:rPr>
                        <a:t>3</a:t>
                      </a:r>
                      <a:r>
                        <a:rPr lang="en-US" sz="2000" baseline="0">
                          <a:solidFill>
                            <a:srgbClr val="000000"/>
                          </a:solidFill>
                          <a:latin typeface="Arial" panose="020B0604020202020204" pitchFamily="34" charset="0"/>
                          <a:cs typeface="Arial" panose="020B0604020202020204" pitchFamily="34" charset="0"/>
                        </a:rPr>
                        <a:t>COO</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acetate</a:t>
                      </a:r>
                    </a:p>
                  </a:txBody>
                  <a:tcPr anchor="ctr"/>
                </a:tc>
                <a:extLst>
                  <a:ext uri="{0D108BD9-81ED-4DB2-BD59-A6C34878D82A}">
                    <a16:rowId xmlns:a16="http://schemas.microsoft.com/office/drawing/2014/main" val="302563407"/>
                  </a:ext>
                </a:extLst>
              </a:tr>
              <a:tr h="514859">
                <a:tc>
                  <a:txBody>
                    <a:bodyPr/>
                    <a:lstStyle/>
                    <a:p>
                      <a:r>
                        <a:rPr lang="en-US" sz="2000">
                          <a:solidFill>
                            <a:srgbClr val="000000"/>
                          </a:solidFill>
                          <a:latin typeface="Arial" panose="020B0604020202020204" pitchFamily="34" charset="0"/>
                          <a:cs typeface="Arial" panose="020B0604020202020204" pitchFamily="34" charset="0"/>
                        </a:rPr>
                        <a:t>-Br</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bromide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=S</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sulfide</a:t>
                      </a:r>
                    </a:p>
                  </a:txBody>
                  <a:tcPr anchor="ctr"/>
                </a:tc>
                <a:extLst>
                  <a:ext uri="{0D108BD9-81ED-4DB2-BD59-A6C34878D82A}">
                    <a16:rowId xmlns:a16="http://schemas.microsoft.com/office/drawing/2014/main" val="1591508080"/>
                  </a:ext>
                </a:extLst>
              </a:tr>
              <a:tr h="514859">
                <a:tc>
                  <a:txBody>
                    <a:bodyPr/>
                    <a:lstStyle/>
                    <a:p>
                      <a:r>
                        <a:rPr lang="en-US" sz="2000">
                          <a:solidFill>
                            <a:srgbClr val="000000"/>
                          </a:solidFill>
                          <a:latin typeface="Arial" panose="020B0604020202020204" pitchFamily="34" charset="0"/>
                          <a:cs typeface="Arial" panose="020B0604020202020204" pitchFamily="34" charset="0"/>
                        </a:rPr>
                        <a:t>-I</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iodide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-HS</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hydrogensulfide</a:t>
                      </a:r>
                    </a:p>
                  </a:txBody>
                  <a:tcPr anchor="ctr"/>
                </a:tc>
                <a:extLst>
                  <a:ext uri="{0D108BD9-81ED-4DB2-BD59-A6C34878D82A}">
                    <a16:rowId xmlns:a16="http://schemas.microsoft.com/office/drawing/2014/main" val="1420649628"/>
                  </a:ext>
                </a:extLst>
              </a:tr>
              <a:tr h="514859">
                <a:tc>
                  <a:txBody>
                    <a:bodyPr/>
                    <a:lstStyle/>
                    <a:p>
                      <a:r>
                        <a:rPr lang="en-US" sz="2000">
                          <a:solidFill>
                            <a:srgbClr val="000000"/>
                          </a:solidFill>
                          <a:latin typeface="Arial" panose="020B0604020202020204" pitchFamily="34" charset="0"/>
                          <a:cs typeface="Arial" panose="020B0604020202020204" pitchFamily="34" charset="0"/>
                        </a:rPr>
                        <a:t>-NO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nitrate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=CO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carbonate</a:t>
                      </a:r>
                    </a:p>
                  </a:txBody>
                  <a:tcPr anchor="ctr"/>
                </a:tc>
                <a:extLst>
                  <a:ext uri="{0D108BD9-81ED-4DB2-BD59-A6C34878D82A}">
                    <a16:rowId xmlns:a16="http://schemas.microsoft.com/office/drawing/2014/main" val="2123800069"/>
                  </a:ext>
                </a:extLst>
              </a:tr>
              <a:tr h="514859">
                <a:tc>
                  <a:txBody>
                    <a:bodyPr/>
                    <a:lstStyle/>
                    <a:p>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sulfate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-HCO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hydrogencarbonate</a:t>
                      </a:r>
                    </a:p>
                  </a:txBody>
                  <a:tcPr anchor="ctr"/>
                </a:tc>
                <a:extLst>
                  <a:ext uri="{0D108BD9-81ED-4DB2-BD59-A6C34878D82A}">
                    <a16:rowId xmlns:a16="http://schemas.microsoft.com/office/drawing/2014/main" val="2920711977"/>
                  </a:ext>
                </a:extLst>
              </a:tr>
              <a:tr h="514859">
                <a:tc>
                  <a:txBody>
                    <a:bodyPr/>
                    <a:lstStyle/>
                    <a:p>
                      <a:r>
                        <a:rPr lang="en-US" sz="2000">
                          <a:solidFill>
                            <a:srgbClr val="000000"/>
                          </a:solidFill>
                          <a:latin typeface="Arial" panose="020B0604020202020204" pitchFamily="34" charset="0"/>
                          <a:cs typeface="Arial" panose="020B0604020202020204" pitchFamily="34" charset="0"/>
                        </a:rPr>
                        <a:t>-HSO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hydrogensulfate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≡PO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phosphate</a:t>
                      </a:r>
                    </a:p>
                  </a:txBody>
                  <a:tcPr anchor="ctr"/>
                </a:tc>
                <a:extLst>
                  <a:ext uri="{0D108BD9-81ED-4DB2-BD59-A6C34878D82A}">
                    <a16:rowId xmlns:a16="http://schemas.microsoft.com/office/drawing/2014/main" val="1271497123"/>
                  </a:ext>
                </a:extLst>
              </a:tr>
              <a:tr h="514859">
                <a:tc>
                  <a:txBody>
                    <a:bodyPr/>
                    <a:lstStyle/>
                    <a:p>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sulfite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=HPO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hydrogenphosphate</a:t>
                      </a:r>
                    </a:p>
                  </a:txBody>
                  <a:tcPr anchor="ctr"/>
                </a:tc>
                <a:extLst>
                  <a:ext uri="{0D108BD9-81ED-4DB2-BD59-A6C34878D82A}">
                    <a16:rowId xmlns:a16="http://schemas.microsoft.com/office/drawing/2014/main" val="15078519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pSp>
        <p:nvGrpSpPr>
          <p:cNvPr id="805" name="Google Shape;805;p42"/>
          <p:cNvGrpSpPr/>
          <p:nvPr/>
        </p:nvGrpSpPr>
        <p:grpSpPr>
          <a:xfrm rot="2437917" flipH="1">
            <a:off x="530218" y="4417909"/>
            <a:ext cx="370801" cy="490897"/>
            <a:chOff x="1634870" y="-5372769"/>
            <a:chExt cx="3048801" cy="4036247"/>
          </a:xfrm>
        </p:grpSpPr>
        <p:sp>
          <p:nvSpPr>
            <p:cNvPr id="806" name="Google Shape;806;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2"/>
            <p:cNvGrpSpPr/>
            <p:nvPr/>
          </p:nvGrpSpPr>
          <p:grpSpPr>
            <a:xfrm>
              <a:off x="2350651" y="-4726440"/>
              <a:ext cx="1617712" cy="2740755"/>
              <a:chOff x="1279825" y="-1982000"/>
              <a:chExt cx="85600" cy="145025"/>
            </a:xfrm>
          </p:grpSpPr>
          <p:sp>
            <p:nvSpPr>
              <p:cNvPr id="808" name="Google Shape;808;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 name="Google Shape;812;p42"/>
          <p:cNvGrpSpPr/>
          <p:nvPr/>
        </p:nvGrpSpPr>
        <p:grpSpPr>
          <a:xfrm rot="-2147605">
            <a:off x="275250" y="4121954"/>
            <a:ext cx="444655" cy="588669"/>
            <a:chOff x="1634870" y="-5372769"/>
            <a:chExt cx="3048801" cy="4036247"/>
          </a:xfrm>
        </p:grpSpPr>
        <p:sp>
          <p:nvSpPr>
            <p:cNvPr id="813" name="Google Shape;813;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42"/>
            <p:cNvGrpSpPr/>
            <p:nvPr/>
          </p:nvGrpSpPr>
          <p:grpSpPr>
            <a:xfrm>
              <a:off x="2350651" y="-4726440"/>
              <a:ext cx="1617712" cy="2740755"/>
              <a:chOff x="1279825" y="-1982000"/>
              <a:chExt cx="85600" cy="145025"/>
            </a:xfrm>
          </p:grpSpPr>
          <p:sp>
            <p:nvSpPr>
              <p:cNvPr id="815" name="Google Shape;815;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Rectangle: Rounded Corners 21">
            <a:extLst>
              <a:ext uri="{FF2B5EF4-FFF2-40B4-BE49-F238E27FC236}">
                <a16:creationId xmlns:a16="http://schemas.microsoft.com/office/drawing/2014/main" id="{A8FF1DDC-DD33-5023-51A5-9CE9A463754C}"/>
              </a:ext>
            </a:extLst>
          </p:cNvPr>
          <p:cNvSpPr/>
          <p:nvPr/>
        </p:nvSpPr>
        <p:spPr>
          <a:xfrm>
            <a:off x="3454791" y="515027"/>
            <a:ext cx="5428333" cy="4167626"/>
          </a:xfrm>
          <a:prstGeom prst="roundRect">
            <a:avLst>
              <a:gd name="adj" fmla="val 392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1. Viết công thức của các muối sau: potassium sulfate, sodium hydrogensulfate, sodium hydrogencarbonate, sodium chloride, sodium nitrate, calcium hydrogenphosphate, magnesium sulfate, copper(II) sulfate. </a:t>
            </a:r>
            <a:endParaRPr lang="en-US" sz="2000">
              <a:solidFill>
                <a:srgbClr val="000000"/>
              </a:solidFill>
            </a:endParaRPr>
          </a:p>
          <a:p>
            <a:pPr algn="just">
              <a:lnSpc>
                <a:spcPct val="150000"/>
              </a:lnSpc>
            </a:pPr>
            <a:r>
              <a:rPr lang="vi-VN" sz="2000">
                <a:solidFill>
                  <a:srgbClr val="000000"/>
                </a:solidFill>
              </a:rPr>
              <a:t>2. Gọi tên các muối sau: AlCl</a:t>
            </a:r>
            <a:r>
              <a:rPr lang="en-US" sz="2000" baseline="-25000">
                <a:solidFill>
                  <a:srgbClr val="000000"/>
                </a:solidFill>
              </a:rPr>
              <a:t>3</a:t>
            </a:r>
            <a:r>
              <a:rPr lang="vi-VN" sz="2000">
                <a:solidFill>
                  <a:srgbClr val="000000"/>
                </a:solidFill>
              </a:rPr>
              <a:t>, KCl, Al</a:t>
            </a:r>
            <a:r>
              <a:rPr lang="en-US" sz="2000" baseline="-25000">
                <a:solidFill>
                  <a:srgbClr val="000000"/>
                </a:solidFill>
              </a:rPr>
              <a:t>2</a:t>
            </a:r>
            <a:r>
              <a:rPr lang="vi-VN" sz="2000">
                <a:solidFill>
                  <a:srgbClr val="000000"/>
                </a:solidFill>
              </a:rPr>
              <a:t>(SO</a:t>
            </a:r>
            <a:r>
              <a:rPr lang="en-US" sz="2000" baseline="-25000">
                <a:solidFill>
                  <a:srgbClr val="000000"/>
                </a:solidFill>
              </a:rPr>
              <a:t>4</a:t>
            </a:r>
            <a:r>
              <a:rPr lang="vi-VN" sz="2000">
                <a:solidFill>
                  <a:srgbClr val="000000"/>
                </a:solidFill>
              </a:rPr>
              <a:t>)</a:t>
            </a:r>
            <a:r>
              <a:rPr lang="en-US" sz="2000" baseline="-25000">
                <a:solidFill>
                  <a:srgbClr val="000000"/>
                </a:solidFill>
              </a:rPr>
              <a:t>3</a:t>
            </a:r>
            <a:r>
              <a:rPr lang="vi-VN" sz="2000">
                <a:solidFill>
                  <a:srgbClr val="000000"/>
                </a:solidFill>
              </a:rPr>
              <a:t>, MgSO</a:t>
            </a:r>
            <a:r>
              <a:rPr lang="en-US" sz="2000" baseline="-25000">
                <a:solidFill>
                  <a:srgbClr val="000000"/>
                </a:solidFill>
              </a:rPr>
              <a:t>4</a:t>
            </a:r>
            <a:r>
              <a:rPr lang="vi-VN" sz="2000">
                <a:solidFill>
                  <a:srgbClr val="000000"/>
                </a:solidFill>
              </a:rPr>
              <a:t>, NH</a:t>
            </a:r>
            <a:r>
              <a:rPr lang="en-US" sz="2000" baseline="-25000">
                <a:solidFill>
                  <a:srgbClr val="000000"/>
                </a:solidFill>
              </a:rPr>
              <a:t>4</a:t>
            </a:r>
            <a:r>
              <a:rPr lang="vi-VN" sz="2000">
                <a:solidFill>
                  <a:srgbClr val="000000"/>
                </a:solidFill>
              </a:rPr>
              <a:t>NO</a:t>
            </a:r>
            <a:r>
              <a:rPr lang="en-US" sz="2000" baseline="-25000">
                <a:solidFill>
                  <a:srgbClr val="000000"/>
                </a:solidFill>
              </a:rPr>
              <a:t>3</a:t>
            </a:r>
            <a:r>
              <a:rPr lang="vi-VN" sz="2000">
                <a:solidFill>
                  <a:srgbClr val="000000"/>
                </a:solidFill>
              </a:rPr>
              <a:t>, NaHCO</a:t>
            </a:r>
            <a:r>
              <a:rPr lang="en-US" sz="2000" baseline="-25000">
                <a:solidFill>
                  <a:srgbClr val="000000"/>
                </a:solidFill>
              </a:rPr>
              <a:t>3</a:t>
            </a:r>
            <a:r>
              <a:rPr lang="vi-VN" sz="2000">
                <a:solidFill>
                  <a:srgbClr val="000000"/>
                </a:solidFill>
              </a:rPr>
              <a:t>.</a:t>
            </a:r>
            <a:endParaRPr lang="en-US" sz="2000">
              <a:solidFill>
                <a:srgbClr val="000000"/>
              </a:solidFill>
            </a:endParaRPr>
          </a:p>
          <a:p>
            <a:pPr algn="just">
              <a:lnSpc>
                <a:spcPct val="150000"/>
              </a:lnSpc>
            </a:pPr>
            <a:r>
              <a:rPr lang="vi-VN" sz="2000">
                <a:solidFill>
                  <a:srgbClr val="000000"/>
                </a:solidFill>
              </a:rPr>
              <a:t>3. Viết phương trình hoá học của phản ứng tạo thành muối KCl và MgSO</a:t>
            </a:r>
            <a:r>
              <a:rPr lang="en-US" sz="2000" baseline="-25000">
                <a:solidFill>
                  <a:srgbClr val="000000"/>
                </a:solidFill>
              </a:rPr>
              <a:t>4</a:t>
            </a:r>
            <a:r>
              <a:rPr lang="vi-VN" sz="2000">
                <a:solidFill>
                  <a:srgbClr val="000000"/>
                </a:solidFill>
              </a:rPr>
              <a:t>. </a:t>
            </a:r>
            <a:endParaRPr lang="en-US" sz="1600">
              <a:solidFill>
                <a:srgbClr val="000000"/>
              </a:solidFill>
            </a:endParaRPr>
          </a:p>
        </p:txBody>
      </p:sp>
      <p:grpSp>
        <p:nvGrpSpPr>
          <p:cNvPr id="3" name="Group 2">
            <a:extLst>
              <a:ext uri="{FF2B5EF4-FFF2-40B4-BE49-F238E27FC236}">
                <a16:creationId xmlns:a16="http://schemas.microsoft.com/office/drawing/2014/main" id="{14801ABB-A1FA-DB93-A673-FB0359F2D093}"/>
              </a:ext>
            </a:extLst>
          </p:cNvPr>
          <p:cNvGrpSpPr/>
          <p:nvPr/>
        </p:nvGrpSpPr>
        <p:grpSpPr>
          <a:xfrm>
            <a:off x="221801" y="1213509"/>
            <a:ext cx="3099237" cy="2724909"/>
            <a:chOff x="89439" y="668977"/>
            <a:chExt cx="3099237" cy="2724909"/>
          </a:xfrm>
        </p:grpSpPr>
        <p:sp>
          <p:nvSpPr>
            <p:cNvPr id="21" name="TextBox 20">
              <a:extLst>
                <a:ext uri="{FF2B5EF4-FFF2-40B4-BE49-F238E27FC236}">
                  <a16:creationId xmlns:a16="http://schemas.microsoft.com/office/drawing/2014/main" id="{7951AF37-A52D-E20C-F2AA-57A383F01881}"/>
                </a:ext>
              </a:extLst>
            </p:cNvPr>
            <p:cNvSpPr txBox="1"/>
            <p:nvPr/>
          </p:nvSpPr>
          <p:spPr>
            <a:xfrm>
              <a:off x="89439" y="1973561"/>
              <a:ext cx="3099237" cy="1420325"/>
            </a:xfrm>
            <a:prstGeom prst="rect">
              <a:avLst/>
            </a:prstGeom>
            <a:noFill/>
          </p:spPr>
          <p:txBody>
            <a:bodyPr wrap="square">
              <a:spAutoFit/>
            </a:bodyPr>
            <a:lstStyle/>
            <a:p>
              <a:pPr algn="just">
                <a:lnSpc>
                  <a:spcPct val="150000"/>
                </a:lnSpc>
              </a:pPr>
              <a:r>
                <a:rPr lang="en-US" sz="2000" b="1" i="1">
                  <a:solidFill>
                    <a:srgbClr val="FF0000"/>
                  </a:solidFill>
                </a:rPr>
                <a:t>Em hãy hoàn thành câu hỏi mục I – SGK tr.49 và Phiếu học tập số 1:</a:t>
              </a:r>
              <a:endParaRPr lang="en-US" sz="2000"/>
            </a:p>
          </p:txBody>
        </p:sp>
        <p:pic>
          <p:nvPicPr>
            <p:cNvPr id="2" name="Picture 17">
              <a:extLst>
                <a:ext uri="{FF2B5EF4-FFF2-40B4-BE49-F238E27FC236}">
                  <a16:creationId xmlns:a16="http://schemas.microsoft.com/office/drawing/2014/main" id="{8A994049-9EC1-FD76-B30F-07718B67C129}"/>
                </a:ext>
              </a:extLst>
            </p:cNvPr>
            <p:cNvPicPr>
              <a:picLocks noChangeAspect="1"/>
            </p:cNvPicPr>
            <p:nvPr/>
          </p:nvPicPr>
          <p:blipFill>
            <a:blip r:embed="rId3"/>
            <a:srcRect/>
            <a:stretch>
              <a:fillRect/>
            </a:stretch>
          </p:blipFill>
          <p:spPr>
            <a:xfrm>
              <a:off x="790625" y="668977"/>
              <a:ext cx="1508917" cy="130458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36" name="Google Shape;836;p43"/>
          <p:cNvGrpSpPr/>
          <p:nvPr/>
        </p:nvGrpSpPr>
        <p:grpSpPr>
          <a:xfrm flipH="1">
            <a:off x="0" y="163442"/>
            <a:ext cx="639051" cy="752115"/>
            <a:chOff x="771450" y="-959375"/>
            <a:chExt cx="330225" cy="388650"/>
          </a:xfrm>
        </p:grpSpPr>
        <p:sp>
          <p:nvSpPr>
            <p:cNvPr id="837" name="Google Shape;837;p4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Flowchart: Off-page Connector 27">
            <a:extLst>
              <a:ext uri="{FF2B5EF4-FFF2-40B4-BE49-F238E27FC236}">
                <a16:creationId xmlns:a16="http://schemas.microsoft.com/office/drawing/2014/main" id="{9F659E36-7B6E-D378-4698-78C65620A4B4}"/>
              </a:ext>
            </a:extLst>
          </p:cNvPr>
          <p:cNvSpPr/>
          <p:nvPr/>
        </p:nvSpPr>
        <p:spPr>
          <a:xfrm>
            <a:off x="3528646" y="2192"/>
            <a:ext cx="2086708" cy="752115"/>
          </a:xfrm>
          <a:prstGeom prst="flowChartOffpage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1</a:t>
            </a:r>
          </a:p>
        </p:txBody>
      </p:sp>
      <p:graphicFrame>
        <p:nvGraphicFramePr>
          <p:cNvPr id="29" name="Table 29">
            <a:extLst>
              <a:ext uri="{FF2B5EF4-FFF2-40B4-BE49-F238E27FC236}">
                <a16:creationId xmlns:a16="http://schemas.microsoft.com/office/drawing/2014/main" id="{B5862458-8896-4F33-7C12-54FDDD4D4BB3}"/>
              </a:ext>
            </a:extLst>
          </p:cNvPr>
          <p:cNvGraphicFramePr>
            <a:graphicFrameLocks noGrp="1"/>
          </p:cNvGraphicFramePr>
          <p:nvPr>
            <p:extLst>
              <p:ext uri="{D42A27DB-BD31-4B8C-83A1-F6EECF244321}">
                <p14:modId xmlns:p14="http://schemas.microsoft.com/office/powerpoint/2010/main" val="2498861728"/>
              </p:ext>
            </p:extLst>
          </p:nvPr>
        </p:nvGraphicFramePr>
        <p:xfrm>
          <a:off x="903855" y="861338"/>
          <a:ext cx="7336290" cy="4114800"/>
        </p:xfrm>
        <a:graphic>
          <a:graphicData uri="http://schemas.openxmlformats.org/drawingml/2006/table">
            <a:tbl>
              <a:tblPr firstRow="1" bandRow="1">
                <a:tableStyleId>{0505E3EF-67EA-436B-97B2-0124C06EBD24}</a:tableStyleId>
              </a:tblPr>
              <a:tblGrid>
                <a:gridCol w="3930566">
                  <a:extLst>
                    <a:ext uri="{9D8B030D-6E8A-4147-A177-3AD203B41FA5}">
                      <a16:colId xmlns:a16="http://schemas.microsoft.com/office/drawing/2014/main" val="3141983135"/>
                    </a:ext>
                  </a:extLst>
                </a:gridCol>
                <a:gridCol w="3405724">
                  <a:extLst>
                    <a:ext uri="{9D8B030D-6E8A-4147-A177-3AD203B41FA5}">
                      <a16:colId xmlns:a16="http://schemas.microsoft.com/office/drawing/2014/main" val="3150205124"/>
                    </a:ext>
                  </a:extLst>
                </a:gridCol>
              </a:tblGrid>
              <a:tr h="457200">
                <a:tc>
                  <a:txBody>
                    <a:bodyPr/>
                    <a:lstStyle/>
                    <a:p>
                      <a:pPr algn="ctr"/>
                      <a:r>
                        <a:rPr lang="en-US" sz="2000">
                          <a:solidFill>
                            <a:srgbClr val="000000"/>
                          </a:solidFill>
                        </a:rPr>
                        <a:t>Tên gọi muối</a:t>
                      </a:r>
                    </a:p>
                  </a:txBody>
                  <a:tcPr anchor="ctr"/>
                </a:tc>
                <a:tc>
                  <a:txBody>
                    <a:bodyPr/>
                    <a:lstStyle/>
                    <a:p>
                      <a:pPr algn="ctr"/>
                      <a:r>
                        <a:rPr lang="en-US" sz="2000">
                          <a:solidFill>
                            <a:srgbClr val="000000"/>
                          </a:solidFill>
                        </a:rPr>
                        <a:t>Công thức</a:t>
                      </a:r>
                    </a:p>
                  </a:txBody>
                  <a:tcPr anchor="ctr"/>
                </a:tc>
                <a:extLst>
                  <a:ext uri="{0D108BD9-81ED-4DB2-BD59-A6C34878D82A}">
                    <a16:rowId xmlns:a16="http://schemas.microsoft.com/office/drawing/2014/main" val="3862488670"/>
                  </a:ext>
                </a:extLst>
              </a:tr>
              <a:tr h="457200">
                <a:tc>
                  <a:txBody>
                    <a:bodyPr/>
                    <a:lstStyle/>
                    <a:p>
                      <a:r>
                        <a:rPr lang="vi-VN" sz="2000">
                          <a:solidFill>
                            <a:srgbClr val="000000"/>
                          </a:solidFill>
                        </a:rPr>
                        <a:t>potassium sulfate</a:t>
                      </a:r>
                      <a:endParaRPr lang="en-US" sz="200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K</a:t>
                      </a:r>
                      <a:r>
                        <a:rPr lang="vi-VN" sz="2000" b="0" i="0" u="none" strike="noStrike" cap="none" baseline="-25000">
                          <a:solidFill>
                            <a:srgbClr val="000000"/>
                          </a:solidFill>
                          <a:effectLst/>
                          <a:latin typeface="+mn-lt"/>
                          <a:ea typeface="+mn-ea"/>
                          <a:cs typeface="+mn-cs"/>
                          <a:sym typeface="Arial"/>
                        </a:rPr>
                        <a:t>2</a:t>
                      </a:r>
                      <a:r>
                        <a:rPr lang="vi-VN" sz="2000" b="0" i="0" u="none" strike="noStrike" cap="none">
                          <a:solidFill>
                            <a:srgbClr val="000000"/>
                          </a:solidFill>
                          <a:effectLst/>
                          <a:latin typeface="+mn-lt"/>
                          <a:ea typeface="+mn-ea"/>
                          <a:cs typeface="+mn-cs"/>
                          <a:sym typeface="Arial"/>
                        </a:rPr>
                        <a:t>SO</a:t>
                      </a:r>
                      <a:r>
                        <a:rPr lang="vi-VN" sz="2000" b="0" i="0" u="none" strike="noStrike" cap="none" baseline="-25000">
                          <a:solidFill>
                            <a:srgbClr val="000000"/>
                          </a:solidFill>
                          <a:effectLst/>
                          <a:latin typeface="+mn-lt"/>
                          <a:ea typeface="+mn-ea"/>
                          <a:cs typeface="+mn-cs"/>
                          <a:sym typeface="Arial"/>
                        </a:rPr>
                        <a:t>4</a:t>
                      </a:r>
                      <a:endParaRPr lang="en-US" sz="2000" b="0" i="0" u="none" strike="noStrike" cap="none">
                        <a:solidFill>
                          <a:srgbClr val="000000"/>
                        </a:solidFill>
                        <a:effectLst/>
                        <a:latin typeface="+mn-lt"/>
                        <a:ea typeface="+mn-ea"/>
                        <a:cs typeface="+mn-cs"/>
                        <a:sym typeface="Arial"/>
                      </a:endParaRPr>
                    </a:p>
                  </a:txBody>
                  <a:tcPr anchor="ctr"/>
                </a:tc>
                <a:extLst>
                  <a:ext uri="{0D108BD9-81ED-4DB2-BD59-A6C34878D82A}">
                    <a16:rowId xmlns:a16="http://schemas.microsoft.com/office/drawing/2014/main" val="895715177"/>
                  </a:ext>
                </a:extLst>
              </a:tr>
              <a:tr h="457200">
                <a:tc>
                  <a:txBody>
                    <a:bodyPr/>
                    <a:lstStyle/>
                    <a:p>
                      <a:r>
                        <a:rPr lang="vi-VN" sz="2000">
                          <a:solidFill>
                            <a:srgbClr val="000000"/>
                          </a:solidFill>
                        </a:rPr>
                        <a:t>sodium hydrogensulfate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NaHSO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4168281420"/>
                  </a:ext>
                </a:extLst>
              </a:tr>
              <a:tr h="457200">
                <a:tc>
                  <a:txBody>
                    <a:bodyPr/>
                    <a:lstStyle/>
                    <a:p>
                      <a:r>
                        <a:rPr lang="vi-VN" sz="2000">
                          <a:solidFill>
                            <a:srgbClr val="000000"/>
                          </a:solidFill>
                        </a:rPr>
                        <a:t>sodium hydrogencarbonate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NaHCO</a:t>
                      </a:r>
                      <a:r>
                        <a:rPr lang="vi-VN" sz="2000" b="0" i="0" u="none" strike="noStrike" cap="none" baseline="-25000">
                          <a:solidFill>
                            <a:srgbClr val="000000"/>
                          </a:solidFill>
                          <a:effectLst/>
                          <a:latin typeface="+mn-lt"/>
                          <a:ea typeface="+mn-ea"/>
                          <a:cs typeface="+mn-cs"/>
                          <a:sym typeface="Arial"/>
                        </a:rPr>
                        <a:t>3</a:t>
                      </a:r>
                      <a:endParaRPr lang="en-US" sz="2000" i="0">
                        <a:solidFill>
                          <a:srgbClr val="000000"/>
                        </a:solidFill>
                      </a:endParaRPr>
                    </a:p>
                  </a:txBody>
                  <a:tcPr anchor="ctr"/>
                </a:tc>
                <a:extLst>
                  <a:ext uri="{0D108BD9-81ED-4DB2-BD59-A6C34878D82A}">
                    <a16:rowId xmlns:a16="http://schemas.microsoft.com/office/drawing/2014/main" val="712263675"/>
                  </a:ext>
                </a:extLst>
              </a:tr>
              <a:tr h="457200">
                <a:tc>
                  <a:txBody>
                    <a:bodyPr/>
                    <a:lstStyle/>
                    <a:p>
                      <a:r>
                        <a:rPr lang="vi-VN" sz="2000">
                          <a:solidFill>
                            <a:srgbClr val="000000"/>
                          </a:solidFill>
                        </a:rPr>
                        <a:t>sodium chloride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NaCl</a:t>
                      </a:r>
                      <a:endParaRPr lang="en-US" sz="2000" i="0">
                        <a:solidFill>
                          <a:srgbClr val="000000"/>
                        </a:solidFill>
                      </a:endParaRPr>
                    </a:p>
                  </a:txBody>
                  <a:tcPr anchor="ctr"/>
                </a:tc>
                <a:extLst>
                  <a:ext uri="{0D108BD9-81ED-4DB2-BD59-A6C34878D82A}">
                    <a16:rowId xmlns:a16="http://schemas.microsoft.com/office/drawing/2014/main" val="2517595474"/>
                  </a:ext>
                </a:extLst>
              </a:tr>
              <a:tr h="457200">
                <a:tc>
                  <a:txBody>
                    <a:bodyPr/>
                    <a:lstStyle/>
                    <a:p>
                      <a:r>
                        <a:rPr lang="vi-VN" sz="2000">
                          <a:solidFill>
                            <a:srgbClr val="000000"/>
                          </a:solidFill>
                        </a:rPr>
                        <a:t>sodium nitrate</a:t>
                      </a:r>
                      <a:endParaRPr lang="en-US" sz="2000">
                        <a:solidFill>
                          <a:srgbClr val="000000"/>
                        </a:solidFill>
                      </a:endParaRPr>
                    </a:p>
                  </a:txBody>
                  <a:tcPr anchor="ctr"/>
                </a:tc>
                <a:tc>
                  <a:txBody>
                    <a:bodyPr/>
                    <a:lstStyle/>
                    <a:p>
                      <a:pPr algn="ctr"/>
                      <a:r>
                        <a:rPr lang="en-US" sz="2000" i="0">
                          <a:solidFill>
                            <a:srgbClr val="000000"/>
                          </a:solidFill>
                        </a:rPr>
                        <a:t>NaNO</a:t>
                      </a:r>
                      <a:r>
                        <a:rPr lang="en-US" sz="2000" i="0" baseline="-25000">
                          <a:solidFill>
                            <a:srgbClr val="000000"/>
                          </a:solidFill>
                        </a:rPr>
                        <a:t>3</a:t>
                      </a:r>
                      <a:endParaRPr lang="en-US" sz="2000" i="0">
                        <a:solidFill>
                          <a:srgbClr val="000000"/>
                        </a:solidFill>
                      </a:endParaRPr>
                    </a:p>
                  </a:txBody>
                  <a:tcPr anchor="ctr"/>
                </a:tc>
                <a:extLst>
                  <a:ext uri="{0D108BD9-81ED-4DB2-BD59-A6C34878D82A}">
                    <a16:rowId xmlns:a16="http://schemas.microsoft.com/office/drawing/2014/main" val="2997950656"/>
                  </a:ext>
                </a:extLst>
              </a:tr>
              <a:tr h="457200">
                <a:tc>
                  <a:txBody>
                    <a:bodyPr/>
                    <a:lstStyle/>
                    <a:p>
                      <a:r>
                        <a:rPr lang="vi-VN" sz="2000">
                          <a:solidFill>
                            <a:srgbClr val="000000"/>
                          </a:solidFill>
                        </a:rPr>
                        <a:t>calcium hydrogenphosphate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CaHPO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1149117254"/>
                  </a:ext>
                </a:extLst>
              </a:tr>
              <a:tr h="457200">
                <a:tc>
                  <a:txBody>
                    <a:bodyPr/>
                    <a:lstStyle/>
                    <a:p>
                      <a:r>
                        <a:rPr lang="vi-VN" sz="2000">
                          <a:solidFill>
                            <a:srgbClr val="000000"/>
                          </a:solidFill>
                        </a:rPr>
                        <a:t>magnesium sulfate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MgSO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2853501096"/>
                  </a:ext>
                </a:extLst>
              </a:tr>
              <a:tr h="457200">
                <a:tc>
                  <a:txBody>
                    <a:bodyPr/>
                    <a:lstStyle/>
                    <a:p>
                      <a:r>
                        <a:rPr lang="vi-VN" sz="2000">
                          <a:solidFill>
                            <a:srgbClr val="000000"/>
                          </a:solidFill>
                        </a:rPr>
                        <a:t>copper(II) sulfate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CuSO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108082007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36" name="Google Shape;836;p43"/>
          <p:cNvGrpSpPr/>
          <p:nvPr/>
        </p:nvGrpSpPr>
        <p:grpSpPr>
          <a:xfrm flipH="1">
            <a:off x="0" y="163442"/>
            <a:ext cx="639051" cy="752115"/>
            <a:chOff x="771450" y="-959375"/>
            <a:chExt cx="330225" cy="388650"/>
          </a:xfrm>
        </p:grpSpPr>
        <p:sp>
          <p:nvSpPr>
            <p:cNvPr id="837" name="Google Shape;837;p4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Flowchart: Off-page Connector 27">
            <a:extLst>
              <a:ext uri="{FF2B5EF4-FFF2-40B4-BE49-F238E27FC236}">
                <a16:creationId xmlns:a16="http://schemas.microsoft.com/office/drawing/2014/main" id="{9F659E36-7B6E-D378-4698-78C65620A4B4}"/>
              </a:ext>
            </a:extLst>
          </p:cNvPr>
          <p:cNvSpPr/>
          <p:nvPr/>
        </p:nvSpPr>
        <p:spPr>
          <a:xfrm>
            <a:off x="3528646" y="2192"/>
            <a:ext cx="2086708" cy="752115"/>
          </a:xfrm>
          <a:prstGeom prst="flowChartOffpage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2</a:t>
            </a:r>
          </a:p>
        </p:txBody>
      </p:sp>
      <p:graphicFrame>
        <p:nvGraphicFramePr>
          <p:cNvPr id="29" name="Table 29">
            <a:extLst>
              <a:ext uri="{FF2B5EF4-FFF2-40B4-BE49-F238E27FC236}">
                <a16:creationId xmlns:a16="http://schemas.microsoft.com/office/drawing/2014/main" id="{B5862458-8896-4F33-7C12-54FDDD4D4BB3}"/>
              </a:ext>
            </a:extLst>
          </p:cNvPr>
          <p:cNvGraphicFramePr>
            <a:graphicFrameLocks noGrp="1"/>
          </p:cNvGraphicFramePr>
          <p:nvPr>
            <p:extLst>
              <p:ext uri="{D42A27DB-BD31-4B8C-83A1-F6EECF244321}">
                <p14:modId xmlns:p14="http://schemas.microsoft.com/office/powerpoint/2010/main" val="3039810246"/>
              </p:ext>
            </p:extLst>
          </p:nvPr>
        </p:nvGraphicFramePr>
        <p:xfrm>
          <a:off x="903855" y="915557"/>
          <a:ext cx="7336290" cy="3840480"/>
        </p:xfrm>
        <a:graphic>
          <a:graphicData uri="http://schemas.openxmlformats.org/drawingml/2006/table">
            <a:tbl>
              <a:tblPr firstRow="1" bandRow="1">
                <a:tableStyleId>{0505E3EF-67EA-436B-97B2-0124C06EBD24}</a:tableStyleId>
              </a:tblPr>
              <a:tblGrid>
                <a:gridCol w="2480207">
                  <a:extLst>
                    <a:ext uri="{9D8B030D-6E8A-4147-A177-3AD203B41FA5}">
                      <a16:colId xmlns:a16="http://schemas.microsoft.com/office/drawing/2014/main" val="3141983135"/>
                    </a:ext>
                  </a:extLst>
                </a:gridCol>
                <a:gridCol w="4856083">
                  <a:extLst>
                    <a:ext uri="{9D8B030D-6E8A-4147-A177-3AD203B41FA5}">
                      <a16:colId xmlns:a16="http://schemas.microsoft.com/office/drawing/2014/main" val="3150205124"/>
                    </a:ext>
                  </a:extLst>
                </a:gridCol>
              </a:tblGrid>
              <a:tr h="548640">
                <a:tc>
                  <a:txBody>
                    <a:bodyPr/>
                    <a:lstStyle/>
                    <a:p>
                      <a:pPr algn="ctr"/>
                      <a:r>
                        <a:rPr lang="en-US" sz="2000">
                          <a:solidFill>
                            <a:srgbClr val="000000"/>
                          </a:solidFill>
                        </a:rPr>
                        <a:t>Muối</a:t>
                      </a:r>
                    </a:p>
                  </a:txBody>
                  <a:tcPr anchor="ctr"/>
                </a:tc>
                <a:tc>
                  <a:txBody>
                    <a:bodyPr/>
                    <a:lstStyle/>
                    <a:p>
                      <a:pPr algn="ctr"/>
                      <a:r>
                        <a:rPr lang="en-US" sz="2000">
                          <a:solidFill>
                            <a:srgbClr val="000000"/>
                          </a:solidFill>
                        </a:rPr>
                        <a:t>Tên các muối</a:t>
                      </a:r>
                    </a:p>
                  </a:txBody>
                  <a:tcPr anchor="ctr"/>
                </a:tc>
                <a:extLst>
                  <a:ext uri="{0D108BD9-81ED-4DB2-BD59-A6C34878D82A}">
                    <a16:rowId xmlns:a16="http://schemas.microsoft.com/office/drawing/2014/main" val="3862488670"/>
                  </a:ext>
                </a:extLst>
              </a:tr>
              <a:tr h="548640">
                <a:tc>
                  <a:txBody>
                    <a:bodyPr/>
                    <a:lstStyle/>
                    <a:p>
                      <a:r>
                        <a:rPr lang="vi-VN" sz="2000">
                          <a:solidFill>
                            <a:srgbClr val="000000"/>
                          </a:solidFill>
                        </a:rPr>
                        <a:t>AlCl</a:t>
                      </a:r>
                      <a:r>
                        <a:rPr lang="en-US" sz="2000" baseline="-25000">
                          <a:solidFill>
                            <a:srgbClr val="000000"/>
                          </a:solidFill>
                        </a:rPr>
                        <a:t>3</a:t>
                      </a:r>
                      <a:endParaRPr lang="en-US" sz="200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a:solidFill>
                            <a:srgbClr val="000000"/>
                          </a:solidFill>
                          <a:effectLst/>
                          <a:latin typeface="+mn-lt"/>
                          <a:ea typeface="+mn-ea"/>
                          <a:cs typeface="+mn-cs"/>
                          <a:sym typeface="Arial"/>
                        </a:rPr>
                        <a:t>aluminium chloride</a:t>
                      </a:r>
                    </a:p>
                  </a:txBody>
                  <a:tcPr anchor="ctr"/>
                </a:tc>
                <a:extLst>
                  <a:ext uri="{0D108BD9-81ED-4DB2-BD59-A6C34878D82A}">
                    <a16:rowId xmlns:a16="http://schemas.microsoft.com/office/drawing/2014/main" val="895715177"/>
                  </a:ext>
                </a:extLst>
              </a:tr>
              <a:tr h="548640">
                <a:tc>
                  <a:txBody>
                    <a:bodyPr/>
                    <a:lstStyle/>
                    <a:p>
                      <a:r>
                        <a:rPr lang="vi-VN" sz="2000">
                          <a:solidFill>
                            <a:srgbClr val="000000"/>
                          </a:solidFill>
                        </a:rPr>
                        <a:t>KCl</a:t>
                      </a:r>
                      <a:endParaRPr lang="en-US" sz="2000">
                        <a:solidFill>
                          <a:srgbClr val="000000"/>
                        </a:solidFill>
                      </a:endParaRPr>
                    </a:p>
                  </a:txBody>
                  <a:tcPr anchor="ctr"/>
                </a:tc>
                <a:tc>
                  <a:txBody>
                    <a:bodyPr/>
                    <a:lstStyle/>
                    <a:p>
                      <a:pPr algn="ctr"/>
                      <a:r>
                        <a:rPr lang="en-US" sz="2000" i="0">
                          <a:solidFill>
                            <a:srgbClr val="000000"/>
                          </a:solidFill>
                        </a:rPr>
                        <a:t>potassium chloride</a:t>
                      </a:r>
                    </a:p>
                  </a:txBody>
                  <a:tcPr anchor="ctr"/>
                </a:tc>
                <a:extLst>
                  <a:ext uri="{0D108BD9-81ED-4DB2-BD59-A6C34878D82A}">
                    <a16:rowId xmlns:a16="http://schemas.microsoft.com/office/drawing/2014/main" val="4168281420"/>
                  </a:ext>
                </a:extLst>
              </a:tr>
              <a:tr h="548640">
                <a:tc>
                  <a:txBody>
                    <a:bodyPr/>
                    <a:lstStyle/>
                    <a:p>
                      <a:r>
                        <a:rPr lang="vi-VN" sz="2000">
                          <a:solidFill>
                            <a:srgbClr val="000000"/>
                          </a:solidFill>
                        </a:rPr>
                        <a:t>Al</a:t>
                      </a:r>
                      <a:r>
                        <a:rPr lang="en-US" sz="2000" baseline="-25000">
                          <a:solidFill>
                            <a:srgbClr val="000000"/>
                          </a:solidFill>
                        </a:rPr>
                        <a:t>2</a:t>
                      </a:r>
                      <a:r>
                        <a:rPr lang="vi-VN" sz="2000">
                          <a:solidFill>
                            <a:srgbClr val="000000"/>
                          </a:solidFill>
                        </a:rPr>
                        <a:t>(SO</a:t>
                      </a:r>
                      <a:r>
                        <a:rPr lang="en-US" sz="2000" baseline="-25000">
                          <a:solidFill>
                            <a:srgbClr val="000000"/>
                          </a:solidFill>
                        </a:rPr>
                        <a:t>4</a:t>
                      </a:r>
                      <a:r>
                        <a:rPr lang="vi-VN" sz="2000">
                          <a:solidFill>
                            <a:srgbClr val="000000"/>
                          </a:solidFill>
                        </a:rPr>
                        <a:t>)</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i="0">
                          <a:solidFill>
                            <a:srgbClr val="000000"/>
                          </a:solidFill>
                        </a:rPr>
                        <a:t>aluminium sulfate</a:t>
                      </a:r>
                    </a:p>
                  </a:txBody>
                  <a:tcPr anchor="ctr"/>
                </a:tc>
                <a:extLst>
                  <a:ext uri="{0D108BD9-81ED-4DB2-BD59-A6C34878D82A}">
                    <a16:rowId xmlns:a16="http://schemas.microsoft.com/office/drawing/2014/main" val="712263675"/>
                  </a:ext>
                </a:extLst>
              </a:tr>
              <a:tr h="548640">
                <a:tc>
                  <a:txBody>
                    <a:bodyPr/>
                    <a:lstStyle/>
                    <a:p>
                      <a:r>
                        <a:rPr lang="vi-VN" sz="2000">
                          <a:solidFill>
                            <a:srgbClr val="000000"/>
                          </a:solidFill>
                        </a:rPr>
                        <a:t>MgSO</a:t>
                      </a:r>
                      <a:r>
                        <a:rPr lang="en-US" sz="2000" baseline="-25000">
                          <a:solidFill>
                            <a:srgbClr val="000000"/>
                          </a:solidFill>
                        </a:rPr>
                        <a:t>4</a:t>
                      </a:r>
                      <a:endParaRPr lang="en-US" sz="2000">
                        <a:solidFill>
                          <a:srgbClr val="000000"/>
                        </a:solidFill>
                      </a:endParaRPr>
                    </a:p>
                  </a:txBody>
                  <a:tcPr anchor="ctr"/>
                </a:tc>
                <a:tc>
                  <a:txBody>
                    <a:bodyPr/>
                    <a:lstStyle/>
                    <a:p>
                      <a:pPr algn="ctr"/>
                      <a:r>
                        <a:rPr lang="en-US" sz="2000" i="0">
                          <a:solidFill>
                            <a:srgbClr val="000000"/>
                          </a:solidFill>
                        </a:rPr>
                        <a:t>magnesium sulfate</a:t>
                      </a:r>
                    </a:p>
                  </a:txBody>
                  <a:tcPr anchor="ctr"/>
                </a:tc>
                <a:extLst>
                  <a:ext uri="{0D108BD9-81ED-4DB2-BD59-A6C34878D82A}">
                    <a16:rowId xmlns:a16="http://schemas.microsoft.com/office/drawing/2014/main" val="2517595474"/>
                  </a:ext>
                </a:extLst>
              </a:tr>
              <a:tr h="548640">
                <a:tc>
                  <a:txBody>
                    <a:bodyPr/>
                    <a:lstStyle/>
                    <a:p>
                      <a:r>
                        <a:rPr lang="vi-VN" sz="2000">
                          <a:solidFill>
                            <a:srgbClr val="000000"/>
                          </a:solidFill>
                        </a:rPr>
                        <a:t>NH</a:t>
                      </a:r>
                      <a:r>
                        <a:rPr lang="en-US" sz="2000" baseline="-25000">
                          <a:solidFill>
                            <a:srgbClr val="000000"/>
                          </a:solidFill>
                        </a:rPr>
                        <a:t>4</a:t>
                      </a:r>
                      <a:r>
                        <a:rPr lang="vi-VN" sz="2000">
                          <a:solidFill>
                            <a:srgbClr val="000000"/>
                          </a:solidFill>
                        </a:rPr>
                        <a:t>NO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i="0">
                          <a:solidFill>
                            <a:srgbClr val="000000"/>
                          </a:solidFill>
                        </a:rPr>
                        <a:t>ammonium nitrate</a:t>
                      </a:r>
                    </a:p>
                  </a:txBody>
                  <a:tcPr anchor="ctr"/>
                </a:tc>
                <a:extLst>
                  <a:ext uri="{0D108BD9-81ED-4DB2-BD59-A6C34878D82A}">
                    <a16:rowId xmlns:a16="http://schemas.microsoft.com/office/drawing/2014/main" val="2997950656"/>
                  </a:ext>
                </a:extLst>
              </a:tr>
              <a:tr h="548640">
                <a:tc>
                  <a:txBody>
                    <a:bodyPr/>
                    <a:lstStyle/>
                    <a:p>
                      <a:r>
                        <a:rPr lang="vi-VN" sz="2000">
                          <a:solidFill>
                            <a:srgbClr val="000000"/>
                          </a:solidFill>
                        </a:rPr>
                        <a:t>NaHCO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i="0">
                          <a:solidFill>
                            <a:srgbClr val="000000"/>
                          </a:solidFill>
                        </a:rPr>
                        <a:t>sodium hydrocarbonate</a:t>
                      </a:r>
                    </a:p>
                  </a:txBody>
                  <a:tcPr anchor="ctr"/>
                </a:tc>
                <a:extLst>
                  <a:ext uri="{0D108BD9-81ED-4DB2-BD59-A6C34878D82A}">
                    <a16:rowId xmlns:a16="http://schemas.microsoft.com/office/drawing/2014/main" val="1149117254"/>
                  </a:ext>
                </a:extLst>
              </a:tr>
            </a:tbl>
          </a:graphicData>
        </a:graphic>
      </p:graphicFrame>
    </p:spTree>
    <p:extLst>
      <p:ext uri="{BB962C8B-B14F-4D97-AF65-F5344CB8AC3E}">
        <p14:creationId xmlns:p14="http://schemas.microsoft.com/office/powerpoint/2010/main" val="9526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36" name="Google Shape;836;p43"/>
          <p:cNvGrpSpPr/>
          <p:nvPr/>
        </p:nvGrpSpPr>
        <p:grpSpPr>
          <a:xfrm flipH="1">
            <a:off x="0" y="163442"/>
            <a:ext cx="639051" cy="752115"/>
            <a:chOff x="771450" y="-959375"/>
            <a:chExt cx="330225" cy="388650"/>
          </a:xfrm>
        </p:grpSpPr>
        <p:sp>
          <p:nvSpPr>
            <p:cNvPr id="837" name="Google Shape;837;p4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Flowchart: Off-page Connector 27">
            <a:extLst>
              <a:ext uri="{FF2B5EF4-FFF2-40B4-BE49-F238E27FC236}">
                <a16:creationId xmlns:a16="http://schemas.microsoft.com/office/drawing/2014/main" id="{9F659E36-7B6E-D378-4698-78C65620A4B4}"/>
              </a:ext>
            </a:extLst>
          </p:cNvPr>
          <p:cNvSpPr/>
          <p:nvPr/>
        </p:nvSpPr>
        <p:spPr>
          <a:xfrm>
            <a:off x="3528646" y="2192"/>
            <a:ext cx="2086708" cy="752115"/>
          </a:xfrm>
          <a:prstGeom prst="flowChartOffpage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3</a:t>
            </a:r>
          </a:p>
        </p:txBody>
      </p:sp>
      <p:sp>
        <p:nvSpPr>
          <p:cNvPr id="2" name="Arrow: Pentagon 1">
            <a:extLst>
              <a:ext uri="{FF2B5EF4-FFF2-40B4-BE49-F238E27FC236}">
                <a16:creationId xmlns:a16="http://schemas.microsoft.com/office/drawing/2014/main" id="{1B1FD1F6-E499-FAD2-BF08-1ED524FCDEE3}"/>
              </a:ext>
            </a:extLst>
          </p:cNvPr>
          <p:cNvSpPr/>
          <p:nvPr/>
        </p:nvSpPr>
        <p:spPr>
          <a:xfrm>
            <a:off x="0" y="1101969"/>
            <a:ext cx="3727938" cy="648677"/>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Phản ứng tạo muối KCl:</a:t>
            </a:r>
          </a:p>
        </p:txBody>
      </p:sp>
      <p:grpSp>
        <p:nvGrpSpPr>
          <p:cNvPr id="14" name="Group 13">
            <a:extLst>
              <a:ext uri="{FF2B5EF4-FFF2-40B4-BE49-F238E27FC236}">
                <a16:creationId xmlns:a16="http://schemas.microsoft.com/office/drawing/2014/main" id="{27BA7331-9FF1-A403-E0AB-1193325F6A58}"/>
              </a:ext>
            </a:extLst>
          </p:cNvPr>
          <p:cNvGrpSpPr/>
          <p:nvPr/>
        </p:nvGrpSpPr>
        <p:grpSpPr>
          <a:xfrm>
            <a:off x="1380862" y="1976597"/>
            <a:ext cx="6382275" cy="578340"/>
            <a:chOff x="639051" y="2203243"/>
            <a:chExt cx="6382275" cy="578340"/>
          </a:xfrm>
        </p:grpSpPr>
        <p:sp>
          <p:nvSpPr>
            <p:cNvPr id="4" name="Rectangle: Rounded Corners 3">
              <a:extLst>
                <a:ext uri="{FF2B5EF4-FFF2-40B4-BE49-F238E27FC236}">
                  <a16:creationId xmlns:a16="http://schemas.microsoft.com/office/drawing/2014/main" id="{50A8432E-97E5-39FB-695E-723D5EA8139E}"/>
                </a:ext>
              </a:extLst>
            </p:cNvPr>
            <p:cNvSpPr/>
            <p:nvPr/>
          </p:nvSpPr>
          <p:spPr>
            <a:xfrm>
              <a:off x="639051" y="2203243"/>
              <a:ext cx="99747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KOH</a:t>
              </a:r>
            </a:p>
          </p:txBody>
        </p:sp>
        <p:sp>
          <p:nvSpPr>
            <p:cNvPr id="5" name="Plus Sign 4">
              <a:extLst>
                <a:ext uri="{FF2B5EF4-FFF2-40B4-BE49-F238E27FC236}">
                  <a16:creationId xmlns:a16="http://schemas.microsoft.com/office/drawing/2014/main" id="{F16A977D-A87B-AB1A-D92C-A96C906656C7}"/>
                </a:ext>
              </a:extLst>
            </p:cNvPr>
            <p:cNvSpPr/>
            <p:nvPr/>
          </p:nvSpPr>
          <p:spPr>
            <a:xfrm>
              <a:off x="1773294"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C8DF545-EABC-62C7-9CFC-E84A3D9D1165}"/>
                </a:ext>
              </a:extLst>
            </p:cNvPr>
            <p:cNvSpPr/>
            <p:nvPr/>
          </p:nvSpPr>
          <p:spPr>
            <a:xfrm>
              <a:off x="2371171" y="2203243"/>
              <a:ext cx="72292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HCl</a:t>
              </a:r>
            </a:p>
          </p:txBody>
        </p:sp>
        <p:cxnSp>
          <p:nvCxnSpPr>
            <p:cNvPr id="10" name="Straight Arrow Connector 9">
              <a:extLst>
                <a:ext uri="{FF2B5EF4-FFF2-40B4-BE49-F238E27FC236}">
                  <a16:creationId xmlns:a16="http://schemas.microsoft.com/office/drawing/2014/main" id="{4BEDD9F4-0482-58D4-DF35-0D1201F62FF6}"/>
                </a:ext>
              </a:extLst>
            </p:cNvPr>
            <p:cNvCxnSpPr>
              <a:cxnSpLocks/>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7445454-A97A-44F5-1BAA-2C3725A8C3DD}"/>
                </a:ext>
              </a:extLst>
            </p:cNvPr>
            <p:cNvSpPr/>
            <p:nvPr/>
          </p:nvSpPr>
          <p:spPr>
            <a:xfrm>
              <a:off x="4344554" y="2203243"/>
              <a:ext cx="1156678"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KCl</a:t>
              </a:r>
            </a:p>
          </p:txBody>
        </p:sp>
        <p:sp>
          <p:nvSpPr>
            <p:cNvPr id="12" name="Plus Sign 11">
              <a:extLst>
                <a:ext uri="{FF2B5EF4-FFF2-40B4-BE49-F238E27FC236}">
                  <a16:creationId xmlns:a16="http://schemas.microsoft.com/office/drawing/2014/main" id="{26093C18-A518-E49B-4C2B-AEC4B8E0D3A5}"/>
                </a:ext>
              </a:extLst>
            </p:cNvPr>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92BFCA7-487E-3ECE-A405-548C0FAB518D}"/>
                </a:ext>
              </a:extLst>
            </p:cNvPr>
            <p:cNvSpPr/>
            <p:nvPr/>
          </p:nvSpPr>
          <p:spPr>
            <a:xfrm>
              <a:off x="6298402" y="2203243"/>
              <a:ext cx="72292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t>
              </a:r>
              <a:r>
                <a:rPr lang="en-US" sz="2000" baseline="-25000">
                  <a:solidFill>
                    <a:srgbClr val="000000"/>
                  </a:solidFill>
                </a:rPr>
                <a:t>2</a:t>
              </a:r>
              <a:r>
                <a:rPr lang="en-US" sz="2000">
                  <a:solidFill>
                    <a:srgbClr val="000000"/>
                  </a:solidFill>
                </a:rPr>
                <a:t>O</a:t>
              </a:r>
            </a:p>
          </p:txBody>
        </p:sp>
      </p:grpSp>
      <p:sp>
        <p:nvSpPr>
          <p:cNvPr id="15" name="Arrow: Pentagon 14">
            <a:extLst>
              <a:ext uri="{FF2B5EF4-FFF2-40B4-BE49-F238E27FC236}">
                <a16:creationId xmlns:a16="http://schemas.microsoft.com/office/drawing/2014/main" id="{B9DFE954-16BD-D3EF-0BB8-3D6DD1AA3832}"/>
              </a:ext>
            </a:extLst>
          </p:cNvPr>
          <p:cNvSpPr/>
          <p:nvPr/>
        </p:nvSpPr>
        <p:spPr>
          <a:xfrm>
            <a:off x="0" y="2841458"/>
            <a:ext cx="3727938" cy="648677"/>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Phản ứng tạo muối MgSO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grpSp>
        <p:nvGrpSpPr>
          <p:cNvPr id="16" name="Group 15">
            <a:extLst>
              <a:ext uri="{FF2B5EF4-FFF2-40B4-BE49-F238E27FC236}">
                <a16:creationId xmlns:a16="http://schemas.microsoft.com/office/drawing/2014/main" id="{8BEA4555-F2A0-12A2-8EC4-23570AFA2339}"/>
              </a:ext>
            </a:extLst>
          </p:cNvPr>
          <p:cNvGrpSpPr/>
          <p:nvPr/>
        </p:nvGrpSpPr>
        <p:grpSpPr>
          <a:xfrm>
            <a:off x="1380863" y="3716086"/>
            <a:ext cx="6382274" cy="578340"/>
            <a:chOff x="639052" y="2203243"/>
            <a:chExt cx="6382274" cy="578340"/>
          </a:xfrm>
        </p:grpSpPr>
        <p:sp>
          <p:nvSpPr>
            <p:cNvPr id="17" name="Rectangle: Rounded Corners 16">
              <a:extLst>
                <a:ext uri="{FF2B5EF4-FFF2-40B4-BE49-F238E27FC236}">
                  <a16:creationId xmlns:a16="http://schemas.microsoft.com/office/drawing/2014/main" id="{2A7F6746-87C4-22D5-B41F-3F4F159DDF3C}"/>
                </a:ext>
              </a:extLst>
            </p:cNvPr>
            <p:cNvSpPr/>
            <p:nvPr/>
          </p:nvSpPr>
          <p:spPr>
            <a:xfrm>
              <a:off x="639052" y="2203243"/>
              <a:ext cx="784000"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Mg</a:t>
              </a:r>
            </a:p>
          </p:txBody>
        </p:sp>
        <p:sp>
          <p:nvSpPr>
            <p:cNvPr id="18" name="Plus Sign 17">
              <a:extLst>
                <a:ext uri="{FF2B5EF4-FFF2-40B4-BE49-F238E27FC236}">
                  <a16:creationId xmlns:a16="http://schemas.microsoft.com/office/drawing/2014/main" id="{0C81E4F6-9E05-9BF6-0E07-94882315D8D2}"/>
                </a:ext>
              </a:extLst>
            </p:cNvPr>
            <p:cNvSpPr/>
            <p:nvPr/>
          </p:nvSpPr>
          <p:spPr>
            <a:xfrm>
              <a:off x="1523202"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1DB72E9-1D2D-875C-906B-763B535857E7}"/>
                </a:ext>
              </a:extLst>
            </p:cNvPr>
            <p:cNvSpPr/>
            <p:nvPr/>
          </p:nvSpPr>
          <p:spPr>
            <a:xfrm>
              <a:off x="2089815" y="2203243"/>
              <a:ext cx="1004280"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t>
              </a:r>
              <a:r>
                <a:rPr lang="en-US" sz="2000" baseline="-25000">
                  <a:solidFill>
                    <a:srgbClr val="000000"/>
                  </a:solidFill>
                </a:rPr>
                <a:t>2</a:t>
              </a:r>
              <a:r>
                <a:rPr lang="en-US" sz="2000">
                  <a:solidFill>
                    <a:srgbClr val="000000"/>
                  </a:solidFill>
                </a:rPr>
                <a:t>SO</a:t>
              </a:r>
              <a:r>
                <a:rPr lang="en-US" sz="2000" baseline="-25000">
                  <a:solidFill>
                    <a:srgbClr val="000000"/>
                  </a:solidFill>
                </a:rPr>
                <a:t>4</a:t>
              </a:r>
              <a:endParaRPr lang="en-US" sz="2000">
                <a:solidFill>
                  <a:srgbClr val="000000"/>
                </a:solidFill>
              </a:endParaRPr>
            </a:p>
          </p:txBody>
        </p:sp>
        <p:cxnSp>
          <p:nvCxnSpPr>
            <p:cNvPr id="20" name="Straight Arrow Connector 19">
              <a:extLst>
                <a:ext uri="{FF2B5EF4-FFF2-40B4-BE49-F238E27FC236}">
                  <a16:creationId xmlns:a16="http://schemas.microsoft.com/office/drawing/2014/main" id="{998FC894-B3D2-4A27-0C25-75E00D0FDE31}"/>
                </a:ext>
              </a:extLst>
            </p:cNvPr>
            <p:cNvCxnSpPr>
              <a:cxnSpLocks/>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0B48ADBD-D3DD-E709-2F1F-11678C821933}"/>
                </a:ext>
              </a:extLst>
            </p:cNvPr>
            <p:cNvSpPr/>
            <p:nvPr/>
          </p:nvSpPr>
          <p:spPr>
            <a:xfrm>
              <a:off x="4344554" y="2203243"/>
              <a:ext cx="1156678"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MgSO</a:t>
              </a:r>
              <a:r>
                <a:rPr lang="en-US" sz="2000" baseline="-25000">
                  <a:solidFill>
                    <a:srgbClr val="000000"/>
                  </a:solidFill>
                </a:rPr>
                <a:t>4</a:t>
              </a:r>
              <a:endParaRPr lang="en-US" sz="2000">
                <a:solidFill>
                  <a:srgbClr val="000000"/>
                </a:solidFill>
              </a:endParaRPr>
            </a:p>
          </p:txBody>
        </p:sp>
        <p:sp>
          <p:nvSpPr>
            <p:cNvPr id="22" name="Plus Sign 21">
              <a:extLst>
                <a:ext uri="{FF2B5EF4-FFF2-40B4-BE49-F238E27FC236}">
                  <a16:creationId xmlns:a16="http://schemas.microsoft.com/office/drawing/2014/main" id="{71BE6CF1-2FE6-0F09-54C5-786FD048F76A}"/>
                </a:ext>
              </a:extLst>
            </p:cNvPr>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58576BC-7CF0-D99A-3ECE-3377E4F67985}"/>
                </a:ext>
              </a:extLst>
            </p:cNvPr>
            <p:cNvSpPr/>
            <p:nvPr/>
          </p:nvSpPr>
          <p:spPr>
            <a:xfrm>
              <a:off x="6298402" y="2203243"/>
              <a:ext cx="72292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t>
              </a:r>
              <a:r>
                <a:rPr lang="en-US" sz="2000" baseline="-25000">
                  <a:solidFill>
                    <a:srgbClr val="000000"/>
                  </a:solidFill>
                </a:rPr>
                <a:t>2</a:t>
              </a:r>
              <a:endParaRPr lang="en-US" sz="2000">
                <a:solidFill>
                  <a:srgbClr val="000000"/>
                </a:solidFill>
              </a:endParaRPr>
            </a:p>
          </p:txBody>
        </p:sp>
      </p:grpSp>
    </p:spTree>
    <p:extLst>
      <p:ext uri="{BB962C8B-B14F-4D97-AF65-F5344CB8AC3E}">
        <p14:creationId xmlns:p14="http://schemas.microsoft.com/office/powerpoint/2010/main" val="388718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pSp>
        <p:nvGrpSpPr>
          <p:cNvPr id="805" name="Google Shape;805;p42"/>
          <p:cNvGrpSpPr/>
          <p:nvPr/>
        </p:nvGrpSpPr>
        <p:grpSpPr>
          <a:xfrm rot="2437917" flipH="1">
            <a:off x="530218" y="4417909"/>
            <a:ext cx="370801" cy="490897"/>
            <a:chOff x="1634870" y="-5372769"/>
            <a:chExt cx="3048801" cy="4036247"/>
          </a:xfrm>
        </p:grpSpPr>
        <p:sp>
          <p:nvSpPr>
            <p:cNvPr id="806" name="Google Shape;806;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2"/>
            <p:cNvGrpSpPr/>
            <p:nvPr/>
          </p:nvGrpSpPr>
          <p:grpSpPr>
            <a:xfrm>
              <a:off x="2350651" y="-4726440"/>
              <a:ext cx="1617712" cy="2740755"/>
              <a:chOff x="1279825" y="-1982000"/>
              <a:chExt cx="85600" cy="145025"/>
            </a:xfrm>
          </p:grpSpPr>
          <p:sp>
            <p:nvSpPr>
              <p:cNvPr id="808" name="Google Shape;808;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 name="Google Shape;812;p42"/>
          <p:cNvGrpSpPr/>
          <p:nvPr/>
        </p:nvGrpSpPr>
        <p:grpSpPr>
          <a:xfrm rot="-2147605">
            <a:off x="275250" y="4121954"/>
            <a:ext cx="444655" cy="588669"/>
            <a:chOff x="1634870" y="-5372769"/>
            <a:chExt cx="3048801" cy="4036247"/>
          </a:xfrm>
        </p:grpSpPr>
        <p:sp>
          <p:nvSpPr>
            <p:cNvPr id="813" name="Google Shape;813;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42"/>
            <p:cNvGrpSpPr/>
            <p:nvPr/>
          </p:nvGrpSpPr>
          <p:grpSpPr>
            <a:xfrm>
              <a:off x="2350651" y="-4726440"/>
              <a:ext cx="1617712" cy="2740755"/>
              <a:chOff x="1279825" y="-1982000"/>
              <a:chExt cx="85600" cy="145025"/>
            </a:xfrm>
          </p:grpSpPr>
          <p:sp>
            <p:nvSpPr>
              <p:cNvPr id="815" name="Google Shape;815;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a:extLst>
              <a:ext uri="{FF2B5EF4-FFF2-40B4-BE49-F238E27FC236}">
                <a16:creationId xmlns:a16="http://schemas.microsoft.com/office/drawing/2014/main" id="{7AC2C8D8-5253-BCF0-1B7D-4BF550169AC2}"/>
              </a:ext>
            </a:extLst>
          </p:cNvPr>
          <p:cNvSpPr/>
          <p:nvPr/>
        </p:nvSpPr>
        <p:spPr>
          <a:xfrm>
            <a:off x="247481" y="256335"/>
            <a:ext cx="8649038" cy="463082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875DCF-8690-1CB0-3D86-92014D28FAEA}"/>
              </a:ext>
            </a:extLst>
          </p:cNvPr>
          <p:cNvSpPr txBox="1"/>
          <p:nvPr/>
        </p:nvSpPr>
        <p:spPr>
          <a:xfrm>
            <a:off x="3068053" y="415606"/>
            <a:ext cx="3007894" cy="400110"/>
          </a:xfrm>
          <a:prstGeom prst="rect">
            <a:avLst/>
          </a:prstGeom>
          <a:noFill/>
        </p:spPr>
        <p:txBody>
          <a:bodyPr wrap="square">
            <a:spAutoFit/>
          </a:bodyPr>
          <a:lstStyle/>
          <a:p>
            <a:pPr algn="ctr"/>
            <a:r>
              <a:rPr lang="en-US" sz="2000" b="1">
                <a:solidFill>
                  <a:srgbClr val="008FE9"/>
                </a:solidFill>
                <a:latin typeface="Arial" panose="020B0604020202020204" pitchFamily="34" charset="0"/>
                <a:cs typeface="Arial" panose="020B0604020202020204" pitchFamily="34" charset="0"/>
              </a:rPr>
              <a:t>PHIẾU HỌC TẬP SỐ 1</a:t>
            </a:r>
          </a:p>
        </p:txBody>
      </p:sp>
      <p:graphicFrame>
        <p:nvGraphicFramePr>
          <p:cNvPr id="7" name="Table 7">
            <a:extLst>
              <a:ext uri="{FF2B5EF4-FFF2-40B4-BE49-F238E27FC236}">
                <a16:creationId xmlns:a16="http://schemas.microsoft.com/office/drawing/2014/main" id="{D506452D-FA5D-9015-6DC5-55A95D3D0B89}"/>
              </a:ext>
            </a:extLst>
          </p:cNvPr>
          <p:cNvGraphicFramePr>
            <a:graphicFrameLocks noGrp="1"/>
          </p:cNvGraphicFramePr>
          <p:nvPr>
            <p:extLst>
              <p:ext uri="{D42A27DB-BD31-4B8C-83A1-F6EECF244321}">
                <p14:modId xmlns:p14="http://schemas.microsoft.com/office/powerpoint/2010/main" val="2283420274"/>
              </p:ext>
            </p:extLst>
          </p:nvPr>
        </p:nvGraphicFramePr>
        <p:xfrm>
          <a:off x="473206" y="1373116"/>
          <a:ext cx="8197588" cy="3350676"/>
        </p:xfrm>
        <a:graphic>
          <a:graphicData uri="http://schemas.openxmlformats.org/drawingml/2006/table">
            <a:tbl>
              <a:tblPr firstRow="1" bandRow="1">
                <a:tableStyleId>{0505E3EF-67EA-436B-97B2-0124C06EBD24}</a:tableStyleId>
              </a:tblPr>
              <a:tblGrid>
                <a:gridCol w="1339552">
                  <a:extLst>
                    <a:ext uri="{9D8B030D-6E8A-4147-A177-3AD203B41FA5}">
                      <a16:colId xmlns:a16="http://schemas.microsoft.com/office/drawing/2014/main" val="415738576"/>
                    </a:ext>
                  </a:extLst>
                </a:gridCol>
                <a:gridCol w="2189747">
                  <a:extLst>
                    <a:ext uri="{9D8B030D-6E8A-4147-A177-3AD203B41FA5}">
                      <a16:colId xmlns:a16="http://schemas.microsoft.com/office/drawing/2014/main" val="1509388881"/>
                    </a:ext>
                  </a:extLst>
                </a:gridCol>
                <a:gridCol w="2366211">
                  <a:extLst>
                    <a:ext uri="{9D8B030D-6E8A-4147-A177-3AD203B41FA5}">
                      <a16:colId xmlns:a16="http://schemas.microsoft.com/office/drawing/2014/main" val="1894544457"/>
                    </a:ext>
                  </a:extLst>
                </a:gridCol>
                <a:gridCol w="2302078">
                  <a:extLst>
                    <a:ext uri="{9D8B030D-6E8A-4147-A177-3AD203B41FA5}">
                      <a16:colId xmlns:a16="http://schemas.microsoft.com/office/drawing/2014/main" val="2554271932"/>
                    </a:ext>
                  </a:extLst>
                </a:gridCol>
              </a:tblGrid>
              <a:tr h="558446">
                <a:tc>
                  <a:txBody>
                    <a:bodyPr/>
                    <a:lstStyle/>
                    <a:p>
                      <a:pPr algn="ctr"/>
                      <a:r>
                        <a:rPr lang="en-US" sz="2000">
                          <a:solidFill>
                            <a:srgbClr val="000000"/>
                          </a:solidFill>
                        </a:rPr>
                        <a:t>Muối</a:t>
                      </a:r>
                    </a:p>
                  </a:txBody>
                  <a:tcPr anchor="ctr"/>
                </a:tc>
                <a:tc>
                  <a:txBody>
                    <a:bodyPr/>
                    <a:lstStyle/>
                    <a:p>
                      <a:pPr algn="ctr"/>
                      <a:r>
                        <a:rPr lang="en-US" sz="2000">
                          <a:solidFill>
                            <a:srgbClr val="000000"/>
                          </a:solidFill>
                        </a:rPr>
                        <a:t>Gốc acid</a:t>
                      </a:r>
                    </a:p>
                  </a:txBody>
                  <a:tcPr anchor="ctr"/>
                </a:tc>
                <a:tc>
                  <a:txBody>
                    <a:bodyPr/>
                    <a:lstStyle/>
                    <a:p>
                      <a:pPr algn="ctr"/>
                      <a:r>
                        <a:rPr lang="en-US" sz="2000">
                          <a:solidFill>
                            <a:srgbClr val="000000"/>
                          </a:solidFill>
                        </a:rPr>
                        <a:t>Tên gọi gốc acid</a:t>
                      </a:r>
                    </a:p>
                  </a:txBody>
                  <a:tcPr anchor="ctr"/>
                </a:tc>
                <a:tc>
                  <a:txBody>
                    <a:bodyPr/>
                    <a:lstStyle/>
                    <a:p>
                      <a:pPr algn="ctr"/>
                      <a:r>
                        <a:rPr lang="en-US" sz="2000">
                          <a:solidFill>
                            <a:srgbClr val="000000"/>
                          </a:solidFill>
                        </a:rPr>
                        <a:t>Tên gọi muối</a:t>
                      </a:r>
                    </a:p>
                  </a:txBody>
                  <a:tcPr anchor="ctr"/>
                </a:tc>
                <a:extLst>
                  <a:ext uri="{0D108BD9-81ED-4DB2-BD59-A6C34878D82A}">
                    <a16:rowId xmlns:a16="http://schemas.microsoft.com/office/drawing/2014/main" val="2836485473"/>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NaCl</a:t>
                      </a:r>
                      <a:endParaRPr lang="en-US" sz="2000" i="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1138643346"/>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CuSO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2729400420"/>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NaHCO</a:t>
                      </a:r>
                      <a:r>
                        <a:rPr lang="vi-VN" sz="2000" b="0" i="0" u="none" strike="noStrike" cap="none" baseline="-25000">
                          <a:solidFill>
                            <a:srgbClr val="000000"/>
                          </a:solidFill>
                          <a:effectLst/>
                          <a:latin typeface="+mn-lt"/>
                          <a:ea typeface="+mn-ea"/>
                          <a:cs typeface="+mn-cs"/>
                          <a:sym typeface="Arial"/>
                        </a:rPr>
                        <a:t>3</a:t>
                      </a:r>
                      <a:endParaRPr lang="en-US" sz="2000" i="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1278270472"/>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a:solidFill>
                            <a:srgbClr val="000000"/>
                          </a:solidFill>
                        </a:rPr>
                        <a:t>Al</a:t>
                      </a:r>
                      <a:r>
                        <a:rPr lang="en-US" sz="2000" baseline="-25000">
                          <a:solidFill>
                            <a:srgbClr val="000000"/>
                          </a:solidFill>
                        </a:rPr>
                        <a:t>2</a:t>
                      </a:r>
                      <a:r>
                        <a:rPr lang="vi-VN" sz="2000">
                          <a:solidFill>
                            <a:srgbClr val="000000"/>
                          </a:solidFill>
                        </a:rPr>
                        <a:t>(SO</a:t>
                      </a:r>
                      <a:r>
                        <a:rPr lang="en-US" sz="2000" baseline="-25000">
                          <a:solidFill>
                            <a:srgbClr val="000000"/>
                          </a:solidFill>
                        </a:rPr>
                        <a:t>4</a:t>
                      </a:r>
                      <a:r>
                        <a:rPr lang="vi-VN" sz="2000">
                          <a:solidFill>
                            <a:srgbClr val="000000"/>
                          </a:solidFill>
                        </a:rPr>
                        <a:t>)</a:t>
                      </a:r>
                      <a:r>
                        <a:rPr lang="en-US" sz="2000" baseline="-25000">
                          <a:solidFill>
                            <a:srgbClr val="000000"/>
                          </a:solidFill>
                        </a:rPr>
                        <a:t>3</a:t>
                      </a: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249220664"/>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a:solidFill>
                            <a:srgbClr val="000000"/>
                          </a:solidFill>
                        </a:rPr>
                        <a:t>NH</a:t>
                      </a:r>
                      <a:r>
                        <a:rPr lang="en-US" sz="2000" baseline="-25000">
                          <a:solidFill>
                            <a:srgbClr val="000000"/>
                          </a:solidFill>
                        </a:rPr>
                        <a:t>4</a:t>
                      </a:r>
                      <a:r>
                        <a:rPr lang="vi-VN" sz="2000">
                          <a:solidFill>
                            <a:srgbClr val="000000"/>
                          </a:solidFill>
                        </a:rPr>
                        <a:t>NO</a:t>
                      </a:r>
                      <a:r>
                        <a:rPr lang="en-US" sz="2000" baseline="-25000">
                          <a:solidFill>
                            <a:srgbClr val="000000"/>
                          </a:solidFill>
                        </a:rPr>
                        <a:t>3</a:t>
                      </a: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3997368619"/>
                  </a:ext>
                </a:extLst>
              </a:tr>
            </a:tbl>
          </a:graphicData>
        </a:graphic>
      </p:graphicFrame>
      <p:sp>
        <p:nvSpPr>
          <p:cNvPr id="9" name="TextBox 8">
            <a:extLst>
              <a:ext uri="{FF2B5EF4-FFF2-40B4-BE49-F238E27FC236}">
                <a16:creationId xmlns:a16="http://schemas.microsoft.com/office/drawing/2014/main" id="{D75D80E8-73DB-FF54-9AF5-C03616936C65}"/>
              </a:ext>
            </a:extLst>
          </p:cNvPr>
          <p:cNvSpPr txBox="1"/>
          <p:nvPr/>
        </p:nvSpPr>
        <p:spPr>
          <a:xfrm>
            <a:off x="1564106" y="833697"/>
            <a:ext cx="6015788" cy="400110"/>
          </a:xfrm>
          <a:prstGeom prst="rect">
            <a:avLst/>
          </a:prstGeom>
          <a:noFill/>
        </p:spPr>
        <p:txBody>
          <a:bodyPr wrap="square">
            <a:spAutoFit/>
          </a:bodyPr>
          <a:lstStyle/>
          <a:p>
            <a:pPr algn="ctr"/>
            <a:r>
              <a:rPr lang="en-US" sz="2000">
                <a:solidFill>
                  <a:srgbClr val="000000"/>
                </a:solidFill>
                <a:latin typeface="Arial" panose="020B0604020202020204" pitchFamily="34" charset="0"/>
                <a:cs typeface="Arial" panose="020B0604020202020204" pitchFamily="34" charset="0"/>
              </a:rPr>
              <a:t>Hoàn thành bảng sau:</a:t>
            </a:r>
          </a:p>
        </p:txBody>
      </p:sp>
      <p:sp>
        <p:nvSpPr>
          <p:cNvPr id="11" name="TextBox 10">
            <a:extLst>
              <a:ext uri="{FF2B5EF4-FFF2-40B4-BE49-F238E27FC236}">
                <a16:creationId xmlns:a16="http://schemas.microsoft.com/office/drawing/2014/main" id="{E03CB378-CFCA-0AF5-4F0A-5F9E1230C523}"/>
              </a:ext>
            </a:extLst>
          </p:cNvPr>
          <p:cNvSpPr txBox="1"/>
          <p:nvPr/>
        </p:nvSpPr>
        <p:spPr>
          <a:xfrm>
            <a:off x="6521116" y="2003775"/>
            <a:ext cx="1965158" cy="400110"/>
          </a:xfrm>
          <a:prstGeom prst="rect">
            <a:avLst/>
          </a:prstGeom>
          <a:noFill/>
        </p:spPr>
        <p:txBody>
          <a:bodyPr wrap="square">
            <a:spAutoFit/>
          </a:bodyPr>
          <a:lstStyle/>
          <a:p>
            <a:pPr algn="ctr"/>
            <a:r>
              <a:rPr lang="en-US" sz="2000"/>
              <a:t>sodium chloride</a:t>
            </a:r>
          </a:p>
        </p:txBody>
      </p:sp>
      <p:sp>
        <p:nvSpPr>
          <p:cNvPr id="12" name="TextBox 11">
            <a:extLst>
              <a:ext uri="{FF2B5EF4-FFF2-40B4-BE49-F238E27FC236}">
                <a16:creationId xmlns:a16="http://schemas.microsoft.com/office/drawing/2014/main" id="{13E28EBE-116B-A848-5ABB-1C522E63E771}"/>
              </a:ext>
            </a:extLst>
          </p:cNvPr>
          <p:cNvSpPr txBox="1"/>
          <p:nvPr/>
        </p:nvSpPr>
        <p:spPr>
          <a:xfrm>
            <a:off x="6399793" y="2567257"/>
            <a:ext cx="2207803" cy="400110"/>
          </a:xfrm>
          <a:prstGeom prst="rect">
            <a:avLst/>
          </a:prstGeom>
          <a:noFill/>
        </p:spPr>
        <p:txBody>
          <a:bodyPr wrap="square">
            <a:spAutoFit/>
          </a:bodyPr>
          <a:lstStyle/>
          <a:p>
            <a:pPr algn="ctr"/>
            <a:r>
              <a:rPr lang="en-US" sz="2000"/>
              <a:t>copper(II) sulfate</a:t>
            </a:r>
          </a:p>
        </p:txBody>
      </p:sp>
      <p:sp>
        <p:nvSpPr>
          <p:cNvPr id="13" name="TextBox 12">
            <a:extLst>
              <a:ext uri="{FF2B5EF4-FFF2-40B4-BE49-F238E27FC236}">
                <a16:creationId xmlns:a16="http://schemas.microsoft.com/office/drawing/2014/main" id="{B33B9D64-C51E-48BE-9073-11482F51FC4A}"/>
              </a:ext>
            </a:extLst>
          </p:cNvPr>
          <p:cNvSpPr txBox="1"/>
          <p:nvPr/>
        </p:nvSpPr>
        <p:spPr>
          <a:xfrm>
            <a:off x="6297535" y="2967367"/>
            <a:ext cx="2431384" cy="707886"/>
          </a:xfrm>
          <a:prstGeom prst="rect">
            <a:avLst/>
          </a:prstGeom>
          <a:noFill/>
        </p:spPr>
        <p:txBody>
          <a:bodyPr wrap="square">
            <a:spAutoFit/>
          </a:bodyPr>
          <a:lstStyle/>
          <a:p>
            <a:pPr algn="ctr"/>
            <a:r>
              <a:rPr lang="en-US" sz="2000"/>
              <a:t>sodium hydrogencarbonate</a:t>
            </a:r>
          </a:p>
        </p:txBody>
      </p:sp>
      <p:sp>
        <p:nvSpPr>
          <p:cNvPr id="14" name="TextBox 13">
            <a:extLst>
              <a:ext uri="{FF2B5EF4-FFF2-40B4-BE49-F238E27FC236}">
                <a16:creationId xmlns:a16="http://schemas.microsoft.com/office/drawing/2014/main" id="{4358E0BD-F5FE-D547-D9BB-F74892071DA8}"/>
              </a:ext>
            </a:extLst>
          </p:cNvPr>
          <p:cNvSpPr txBox="1"/>
          <p:nvPr/>
        </p:nvSpPr>
        <p:spPr>
          <a:xfrm>
            <a:off x="6297535" y="3684038"/>
            <a:ext cx="2431384" cy="400110"/>
          </a:xfrm>
          <a:prstGeom prst="rect">
            <a:avLst/>
          </a:prstGeom>
          <a:noFill/>
        </p:spPr>
        <p:txBody>
          <a:bodyPr wrap="square">
            <a:spAutoFit/>
          </a:bodyPr>
          <a:lstStyle/>
          <a:p>
            <a:pPr algn="ctr"/>
            <a:r>
              <a:rPr lang="en-US" sz="2000"/>
              <a:t>aluminium sulfate</a:t>
            </a:r>
          </a:p>
        </p:txBody>
      </p:sp>
      <p:sp>
        <p:nvSpPr>
          <p:cNvPr id="15" name="TextBox 14">
            <a:extLst>
              <a:ext uri="{FF2B5EF4-FFF2-40B4-BE49-F238E27FC236}">
                <a16:creationId xmlns:a16="http://schemas.microsoft.com/office/drawing/2014/main" id="{57D5D4DB-75C3-6AA3-395A-1BA50A00C3E9}"/>
              </a:ext>
            </a:extLst>
          </p:cNvPr>
          <p:cNvSpPr txBox="1"/>
          <p:nvPr/>
        </p:nvSpPr>
        <p:spPr>
          <a:xfrm>
            <a:off x="6288002" y="4217717"/>
            <a:ext cx="2431384" cy="400110"/>
          </a:xfrm>
          <a:prstGeom prst="rect">
            <a:avLst/>
          </a:prstGeom>
          <a:noFill/>
        </p:spPr>
        <p:txBody>
          <a:bodyPr wrap="square">
            <a:spAutoFit/>
          </a:bodyPr>
          <a:lstStyle/>
          <a:p>
            <a:pPr algn="ctr"/>
            <a:r>
              <a:rPr lang="en-US" sz="2000"/>
              <a:t>ammonium nitrate</a:t>
            </a:r>
          </a:p>
        </p:txBody>
      </p:sp>
      <p:sp>
        <p:nvSpPr>
          <p:cNvPr id="16" name="TextBox 15">
            <a:extLst>
              <a:ext uri="{FF2B5EF4-FFF2-40B4-BE49-F238E27FC236}">
                <a16:creationId xmlns:a16="http://schemas.microsoft.com/office/drawing/2014/main" id="{F608A610-7E2B-025C-2AA3-DF27E50270DA}"/>
              </a:ext>
            </a:extLst>
          </p:cNvPr>
          <p:cNvSpPr txBox="1"/>
          <p:nvPr/>
        </p:nvSpPr>
        <p:spPr>
          <a:xfrm>
            <a:off x="1852360" y="2003775"/>
            <a:ext cx="2093998" cy="400110"/>
          </a:xfrm>
          <a:prstGeom prst="rect">
            <a:avLst/>
          </a:prstGeom>
          <a:noFill/>
        </p:spPr>
        <p:txBody>
          <a:bodyPr wrap="square">
            <a:spAutoFit/>
          </a:bodyPr>
          <a:lstStyle/>
          <a:p>
            <a:pPr algn="ctr"/>
            <a:r>
              <a:rPr lang="en-US" sz="2000"/>
              <a:t>-Cl</a:t>
            </a:r>
          </a:p>
        </p:txBody>
      </p:sp>
      <p:sp>
        <p:nvSpPr>
          <p:cNvPr id="17" name="TextBox 16">
            <a:extLst>
              <a:ext uri="{FF2B5EF4-FFF2-40B4-BE49-F238E27FC236}">
                <a16:creationId xmlns:a16="http://schemas.microsoft.com/office/drawing/2014/main" id="{75572074-4B8C-4BA4-C7A1-08DDE03CB5D2}"/>
              </a:ext>
            </a:extLst>
          </p:cNvPr>
          <p:cNvSpPr txBox="1"/>
          <p:nvPr/>
        </p:nvSpPr>
        <p:spPr>
          <a:xfrm>
            <a:off x="4150645" y="2003775"/>
            <a:ext cx="2093998" cy="400110"/>
          </a:xfrm>
          <a:prstGeom prst="rect">
            <a:avLst/>
          </a:prstGeom>
          <a:noFill/>
        </p:spPr>
        <p:txBody>
          <a:bodyPr wrap="square">
            <a:spAutoFit/>
          </a:bodyPr>
          <a:lstStyle/>
          <a:p>
            <a:pPr algn="ctr"/>
            <a:r>
              <a:rPr lang="en-US" sz="2000"/>
              <a:t>chloride</a:t>
            </a:r>
          </a:p>
        </p:txBody>
      </p:sp>
      <p:sp>
        <p:nvSpPr>
          <p:cNvPr id="18" name="TextBox 17">
            <a:extLst>
              <a:ext uri="{FF2B5EF4-FFF2-40B4-BE49-F238E27FC236}">
                <a16:creationId xmlns:a16="http://schemas.microsoft.com/office/drawing/2014/main" id="{B8609F04-6CB4-F67A-5721-6C0CDA3FFB41}"/>
              </a:ext>
            </a:extLst>
          </p:cNvPr>
          <p:cNvSpPr txBox="1"/>
          <p:nvPr/>
        </p:nvSpPr>
        <p:spPr>
          <a:xfrm>
            <a:off x="1861209" y="2567776"/>
            <a:ext cx="2093998" cy="400110"/>
          </a:xfrm>
          <a:prstGeom prst="rect">
            <a:avLst/>
          </a:prstGeom>
          <a:noFill/>
        </p:spPr>
        <p:txBody>
          <a:bodyPr wrap="square">
            <a:spAutoFit/>
          </a:bodyPr>
          <a:lstStyle/>
          <a:p>
            <a:pPr algn="ctr"/>
            <a:r>
              <a:rPr lang="en-US" sz="2000"/>
              <a:t>=SO</a:t>
            </a:r>
            <a:r>
              <a:rPr lang="en-US" sz="2000" baseline="-25000"/>
              <a:t>4</a:t>
            </a:r>
            <a:endParaRPr lang="en-US" sz="2000"/>
          </a:p>
        </p:txBody>
      </p:sp>
      <p:sp>
        <p:nvSpPr>
          <p:cNvPr id="19" name="TextBox 18">
            <a:extLst>
              <a:ext uri="{FF2B5EF4-FFF2-40B4-BE49-F238E27FC236}">
                <a16:creationId xmlns:a16="http://schemas.microsoft.com/office/drawing/2014/main" id="{7277F0D5-EF5A-C5DF-BDDB-AC5120C67B1E}"/>
              </a:ext>
            </a:extLst>
          </p:cNvPr>
          <p:cNvSpPr txBox="1"/>
          <p:nvPr/>
        </p:nvSpPr>
        <p:spPr>
          <a:xfrm>
            <a:off x="4159494" y="2567776"/>
            <a:ext cx="2093998" cy="400110"/>
          </a:xfrm>
          <a:prstGeom prst="rect">
            <a:avLst/>
          </a:prstGeom>
          <a:noFill/>
        </p:spPr>
        <p:txBody>
          <a:bodyPr wrap="square">
            <a:spAutoFit/>
          </a:bodyPr>
          <a:lstStyle/>
          <a:p>
            <a:pPr algn="ctr"/>
            <a:r>
              <a:rPr lang="en-US" sz="2000"/>
              <a:t>sulfate</a:t>
            </a:r>
          </a:p>
        </p:txBody>
      </p:sp>
      <p:sp>
        <p:nvSpPr>
          <p:cNvPr id="20" name="TextBox 19">
            <a:extLst>
              <a:ext uri="{FF2B5EF4-FFF2-40B4-BE49-F238E27FC236}">
                <a16:creationId xmlns:a16="http://schemas.microsoft.com/office/drawing/2014/main" id="{76DFE561-AF15-0099-5FB2-B7AAC4352EAD}"/>
              </a:ext>
            </a:extLst>
          </p:cNvPr>
          <p:cNvSpPr txBox="1"/>
          <p:nvPr/>
        </p:nvSpPr>
        <p:spPr>
          <a:xfrm>
            <a:off x="1856660" y="3124607"/>
            <a:ext cx="2093998" cy="400110"/>
          </a:xfrm>
          <a:prstGeom prst="rect">
            <a:avLst/>
          </a:prstGeom>
          <a:noFill/>
        </p:spPr>
        <p:txBody>
          <a:bodyPr wrap="square">
            <a:spAutoFit/>
          </a:bodyPr>
          <a:lstStyle/>
          <a:p>
            <a:pPr algn="ctr"/>
            <a:r>
              <a:rPr lang="en-US" sz="2000"/>
              <a:t>-HCO</a:t>
            </a:r>
            <a:r>
              <a:rPr lang="en-US" sz="2000" baseline="-25000"/>
              <a:t>3</a:t>
            </a:r>
            <a:endParaRPr lang="en-US" sz="2000"/>
          </a:p>
        </p:txBody>
      </p:sp>
      <p:sp>
        <p:nvSpPr>
          <p:cNvPr id="23" name="TextBox 22">
            <a:extLst>
              <a:ext uri="{FF2B5EF4-FFF2-40B4-BE49-F238E27FC236}">
                <a16:creationId xmlns:a16="http://schemas.microsoft.com/office/drawing/2014/main" id="{9A56D8B5-1DC9-7BBE-2A04-C81BBC4020AD}"/>
              </a:ext>
            </a:extLst>
          </p:cNvPr>
          <p:cNvSpPr txBox="1"/>
          <p:nvPr/>
        </p:nvSpPr>
        <p:spPr>
          <a:xfrm>
            <a:off x="3986252" y="3116688"/>
            <a:ext cx="2431383" cy="400110"/>
          </a:xfrm>
          <a:prstGeom prst="rect">
            <a:avLst/>
          </a:prstGeom>
          <a:noFill/>
        </p:spPr>
        <p:txBody>
          <a:bodyPr wrap="square">
            <a:spAutoFit/>
          </a:bodyPr>
          <a:lstStyle/>
          <a:p>
            <a:pPr algn="ctr"/>
            <a:r>
              <a:rPr lang="en-US" sz="2000"/>
              <a:t>hydrogencarbonate</a:t>
            </a:r>
          </a:p>
        </p:txBody>
      </p:sp>
      <p:sp>
        <p:nvSpPr>
          <p:cNvPr id="24" name="TextBox 23">
            <a:extLst>
              <a:ext uri="{FF2B5EF4-FFF2-40B4-BE49-F238E27FC236}">
                <a16:creationId xmlns:a16="http://schemas.microsoft.com/office/drawing/2014/main" id="{8582BCD5-F793-9B2B-4983-A564B4240555}"/>
              </a:ext>
            </a:extLst>
          </p:cNvPr>
          <p:cNvSpPr txBox="1"/>
          <p:nvPr/>
        </p:nvSpPr>
        <p:spPr>
          <a:xfrm>
            <a:off x="1856660" y="3681438"/>
            <a:ext cx="2093998" cy="400110"/>
          </a:xfrm>
          <a:prstGeom prst="rect">
            <a:avLst/>
          </a:prstGeom>
          <a:noFill/>
        </p:spPr>
        <p:txBody>
          <a:bodyPr wrap="square">
            <a:spAutoFit/>
          </a:bodyPr>
          <a:lstStyle/>
          <a:p>
            <a:pPr algn="ctr"/>
            <a:r>
              <a:rPr lang="en-US" sz="2000"/>
              <a:t>=SO</a:t>
            </a:r>
            <a:r>
              <a:rPr lang="en-US" sz="2000" baseline="-25000"/>
              <a:t>4</a:t>
            </a:r>
            <a:endParaRPr lang="en-US" sz="2000"/>
          </a:p>
        </p:txBody>
      </p:sp>
      <p:sp>
        <p:nvSpPr>
          <p:cNvPr id="25" name="TextBox 24">
            <a:extLst>
              <a:ext uri="{FF2B5EF4-FFF2-40B4-BE49-F238E27FC236}">
                <a16:creationId xmlns:a16="http://schemas.microsoft.com/office/drawing/2014/main" id="{B0CF9055-2EFD-0203-1044-9A876286DC7B}"/>
              </a:ext>
            </a:extLst>
          </p:cNvPr>
          <p:cNvSpPr txBox="1"/>
          <p:nvPr/>
        </p:nvSpPr>
        <p:spPr>
          <a:xfrm>
            <a:off x="4154945" y="3681438"/>
            <a:ext cx="2093998" cy="400110"/>
          </a:xfrm>
          <a:prstGeom prst="rect">
            <a:avLst/>
          </a:prstGeom>
          <a:noFill/>
        </p:spPr>
        <p:txBody>
          <a:bodyPr wrap="square">
            <a:spAutoFit/>
          </a:bodyPr>
          <a:lstStyle/>
          <a:p>
            <a:pPr algn="ctr"/>
            <a:r>
              <a:rPr lang="en-US" sz="2000"/>
              <a:t>sulfate</a:t>
            </a:r>
          </a:p>
        </p:txBody>
      </p:sp>
      <p:sp>
        <p:nvSpPr>
          <p:cNvPr id="26" name="TextBox 25">
            <a:extLst>
              <a:ext uri="{FF2B5EF4-FFF2-40B4-BE49-F238E27FC236}">
                <a16:creationId xmlns:a16="http://schemas.microsoft.com/office/drawing/2014/main" id="{270DFC64-A30A-F545-3F46-6C9173C2DB10}"/>
              </a:ext>
            </a:extLst>
          </p:cNvPr>
          <p:cNvSpPr txBox="1"/>
          <p:nvPr/>
        </p:nvSpPr>
        <p:spPr>
          <a:xfrm>
            <a:off x="1852360" y="4228878"/>
            <a:ext cx="2093998" cy="400110"/>
          </a:xfrm>
          <a:prstGeom prst="rect">
            <a:avLst/>
          </a:prstGeom>
          <a:noFill/>
        </p:spPr>
        <p:txBody>
          <a:bodyPr wrap="square">
            <a:spAutoFit/>
          </a:bodyPr>
          <a:lstStyle/>
          <a:p>
            <a:pPr algn="ctr"/>
            <a:r>
              <a:rPr lang="en-US" sz="2000"/>
              <a:t>-NO</a:t>
            </a:r>
            <a:r>
              <a:rPr lang="en-US" sz="2000" baseline="-25000"/>
              <a:t>3</a:t>
            </a:r>
            <a:endParaRPr lang="en-US" sz="2000"/>
          </a:p>
        </p:txBody>
      </p:sp>
      <p:sp>
        <p:nvSpPr>
          <p:cNvPr id="27" name="TextBox 26">
            <a:extLst>
              <a:ext uri="{FF2B5EF4-FFF2-40B4-BE49-F238E27FC236}">
                <a16:creationId xmlns:a16="http://schemas.microsoft.com/office/drawing/2014/main" id="{1AB1548B-3907-EE5D-45CD-10386029AEF4}"/>
              </a:ext>
            </a:extLst>
          </p:cNvPr>
          <p:cNvSpPr txBox="1"/>
          <p:nvPr/>
        </p:nvSpPr>
        <p:spPr>
          <a:xfrm>
            <a:off x="4150645" y="4228878"/>
            <a:ext cx="2093998" cy="400110"/>
          </a:xfrm>
          <a:prstGeom prst="rect">
            <a:avLst/>
          </a:prstGeom>
          <a:noFill/>
        </p:spPr>
        <p:txBody>
          <a:bodyPr wrap="square">
            <a:spAutoFit/>
          </a:bodyPr>
          <a:lstStyle/>
          <a:p>
            <a:pPr algn="ctr"/>
            <a:r>
              <a:rPr lang="en-US" sz="2000"/>
              <a:t>nitrate</a:t>
            </a:r>
          </a:p>
        </p:txBody>
      </p:sp>
    </p:spTree>
    <p:extLst>
      <p:ext uri="{BB962C8B-B14F-4D97-AF65-F5344CB8AC3E}">
        <p14:creationId xmlns:p14="http://schemas.microsoft.com/office/powerpoint/2010/main" val="32591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amond(in)">
                                      <p:cBhvr>
                                        <p:cTn id="79" dur="500"/>
                                        <p:tgtEl>
                                          <p:spTgt spid="26"/>
                                        </p:tgtEl>
                                      </p:cBhvr>
                                    </p:animEffect>
                                  </p:childTnLst>
                                </p:cTn>
                              </p:par>
                            </p:childTnLst>
                          </p:cTn>
                        </p:par>
                        <p:par>
                          <p:cTn id="80" fill="hold">
                            <p:stCondLst>
                              <p:cond delay="500"/>
                            </p:stCondLst>
                            <p:childTnLst>
                              <p:par>
                                <p:cTn id="81" presetID="8" presetClass="entr" presetSubtype="16"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amond(in)">
                                      <p:cBhvr>
                                        <p:cTn id="83" dur="500"/>
                                        <p:tgtEl>
                                          <p:spTgt spid="27"/>
                                        </p:tgtEl>
                                      </p:cBhvr>
                                    </p:animEffect>
                                  </p:childTnLst>
                                </p:cTn>
                              </p:par>
                            </p:childTnLst>
                          </p:cTn>
                        </p:par>
                        <p:par>
                          <p:cTn id="84" fill="hold">
                            <p:stCondLst>
                              <p:cond delay="1000"/>
                            </p:stCondLst>
                            <p:childTnLst>
                              <p:par>
                                <p:cTn id="85" presetID="8" presetClass="entr" presetSubtype="16"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diamond(in)">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1" grpId="0"/>
      <p:bldP spid="12" grpId="0"/>
      <p:bldP spid="13" grpId="0"/>
      <p:bldP spid="14" grpId="0"/>
      <p:bldP spid="15" grpId="0"/>
      <p:bldP spid="16" grpId="0"/>
      <p:bldP spid="17" grpId="0"/>
      <p:bldP spid="18" grpId="0"/>
      <p:bldP spid="19" grpId="0"/>
      <p:bldP spid="20"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713220" y="988185"/>
            <a:ext cx="1219382" cy="1219011"/>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633280" y="2617324"/>
            <a:ext cx="6292566" cy="830997"/>
          </a:xfrm>
          <a:prstGeom prst="rect">
            <a:avLst/>
          </a:prstGeom>
          <a:noFill/>
        </p:spPr>
        <p:txBody>
          <a:bodyPr wrap="square">
            <a:spAutoFit/>
          </a:bodyPr>
          <a:lstStyle/>
          <a:p>
            <a:pPr algn="just"/>
            <a:r>
              <a:rPr lang="en-US" sz="4800" b="1">
                <a:solidFill>
                  <a:srgbClr val="432349"/>
                </a:solidFill>
                <a:latin typeface="+mn-lt"/>
              </a:rPr>
              <a:t>TÍNH TAN CỦA MUỐI</a:t>
            </a:r>
          </a:p>
        </p:txBody>
      </p:sp>
    </p:spTree>
    <p:extLst>
      <p:ext uri="{BB962C8B-B14F-4D97-AF65-F5344CB8AC3E}">
        <p14:creationId xmlns:p14="http://schemas.microsoft.com/office/powerpoint/2010/main" val="251645359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30B9A1C2-3C4B-7185-2A66-495180E5F920}"/>
              </a:ext>
            </a:extLst>
          </p:cNvPr>
          <p:cNvGraphicFramePr>
            <a:graphicFrameLocks noGrp="1"/>
          </p:cNvGraphicFramePr>
          <p:nvPr>
            <p:extLst>
              <p:ext uri="{D42A27DB-BD31-4B8C-83A1-F6EECF244321}">
                <p14:modId xmlns:p14="http://schemas.microsoft.com/office/powerpoint/2010/main" val="2556875495"/>
              </p:ext>
            </p:extLst>
          </p:nvPr>
        </p:nvGraphicFramePr>
        <p:xfrm>
          <a:off x="0" y="1"/>
          <a:ext cx="9144002" cy="5143884"/>
        </p:xfrm>
        <a:graphic>
          <a:graphicData uri="http://schemas.openxmlformats.org/drawingml/2006/table">
            <a:tbl>
              <a:tblPr firstRow="1" bandRow="1">
                <a:tableStyleId>{0505E3EF-67EA-436B-97B2-0124C06EBD24}</a:tableStyleId>
              </a:tblPr>
              <a:tblGrid>
                <a:gridCol w="858253">
                  <a:extLst>
                    <a:ext uri="{9D8B030D-6E8A-4147-A177-3AD203B41FA5}">
                      <a16:colId xmlns:a16="http://schemas.microsoft.com/office/drawing/2014/main" val="3540731172"/>
                    </a:ext>
                  </a:extLst>
                </a:gridCol>
                <a:gridCol w="1002363">
                  <a:extLst>
                    <a:ext uri="{9D8B030D-6E8A-4147-A177-3AD203B41FA5}">
                      <a16:colId xmlns:a16="http://schemas.microsoft.com/office/drawing/2014/main" val="2379357094"/>
                    </a:ext>
                  </a:extLst>
                </a:gridCol>
                <a:gridCol w="662126">
                  <a:extLst>
                    <a:ext uri="{9D8B030D-6E8A-4147-A177-3AD203B41FA5}">
                      <a16:colId xmlns:a16="http://schemas.microsoft.com/office/drawing/2014/main" val="3656951546"/>
                    </a:ext>
                  </a:extLst>
                </a:gridCol>
                <a:gridCol w="662126">
                  <a:extLst>
                    <a:ext uri="{9D8B030D-6E8A-4147-A177-3AD203B41FA5}">
                      <a16:colId xmlns:a16="http://schemas.microsoft.com/office/drawing/2014/main" val="2231352728"/>
                    </a:ext>
                  </a:extLst>
                </a:gridCol>
                <a:gridCol w="662126">
                  <a:extLst>
                    <a:ext uri="{9D8B030D-6E8A-4147-A177-3AD203B41FA5}">
                      <a16:colId xmlns:a16="http://schemas.microsoft.com/office/drawing/2014/main" val="3420169019"/>
                    </a:ext>
                  </a:extLst>
                </a:gridCol>
                <a:gridCol w="662126">
                  <a:extLst>
                    <a:ext uri="{9D8B030D-6E8A-4147-A177-3AD203B41FA5}">
                      <a16:colId xmlns:a16="http://schemas.microsoft.com/office/drawing/2014/main" val="2493079429"/>
                    </a:ext>
                  </a:extLst>
                </a:gridCol>
                <a:gridCol w="662126">
                  <a:extLst>
                    <a:ext uri="{9D8B030D-6E8A-4147-A177-3AD203B41FA5}">
                      <a16:colId xmlns:a16="http://schemas.microsoft.com/office/drawing/2014/main" val="263267774"/>
                    </a:ext>
                  </a:extLst>
                </a:gridCol>
                <a:gridCol w="662126">
                  <a:extLst>
                    <a:ext uri="{9D8B030D-6E8A-4147-A177-3AD203B41FA5}">
                      <a16:colId xmlns:a16="http://schemas.microsoft.com/office/drawing/2014/main" val="4279196403"/>
                    </a:ext>
                  </a:extLst>
                </a:gridCol>
                <a:gridCol w="662126">
                  <a:extLst>
                    <a:ext uri="{9D8B030D-6E8A-4147-A177-3AD203B41FA5}">
                      <a16:colId xmlns:a16="http://schemas.microsoft.com/office/drawing/2014/main" val="3087853027"/>
                    </a:ext>
                  </a:extLst>
                </a:gridCol>
                <a:gridCol w="662126">
                  <a:extLst>
                    <a:ext uri="{9D8B030D-6E8A-4147-A177-3AD203B41FA5}">
                      <a16:colId xmlns:a16="http://schemas.microsoft.com/office/drawing/2014/main" val="1620360590"/>
                    </a:ext>
                  </a:extLst>
                </a:gridCol>
                <a:gridCol w="662126">
                  <a:extLst>
                    <a:ext uri="{9D8B030D-6E8A-4147-A177-3AD203B41FA5}">
                      <a16:colId xmlns:a16="http://schemas.microsoft.com/office/drawing/2014/main" val="2743543062"/>
                    </a:ext>
                  </a:extLst>
                </a:gridCol>
                <a:gridCol w="662126">
                  <a:extLst>
                    <a:ext uri="{9D8B030D-6E8A-4147-A177-3AD203B41FA5}">
                      <a16:colId xmlns:a16="http://schemas.microsoft.com/office/drawing/2014/main" val="1858234279"/>
                    </a:ext>
                  </a:extLst>
                </a:gridCol>
                <a:gridCol w="662126">
                  <a:extLst>
                    <a:ext uri="{9D8B030D-6E8A-4147-A177-3AD203B41FA5}">
                      <a16:colId xmlns:a16="http://schemas.microsoft.com/office/drawing/2014/main" val="2411655701"/>
                    </a:ext>
                  </a:extLst>
                </a:gridCol>
              </a:tblGrid>
              <a:tr h="427865">
                <a:tc gridSpan="13">
                  <a:txBody>
                    <a:bodyPr/>
                    <a:lstStyle/>
                    <a:p>
                      <a:pPr algn="ctr"/>
                      <a:r>
                        <a:rPr lang="en-US" sz="2000">
                          <a:solidFill>
                            <a:srgbClr val="000000"/>
                          </a:solidFill>
                        </a:rPr>
                        <a:t>BẢNG 11.3. BẢNG TÍNH TAN TRONG NƯỚC CỦA MỘT SỐ MUỐI</a:t>
                      </a:r>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2328870389"/>
                  </a:ext>
                </a:extLst>
              </a:tr>
              <a:tr h="427865">
                <a:tc rowSpan="2">
                  <a:txBody>
                    <a:bodyPr/>
                    <a:lstStyle/>
                    <a:p>
                      <a:pPr algn="ctr">
                        <a:lnSpc>
                          <a:spcPct val="150000"/>
                        </a:lnSpc>
                      </a:pPr>
                      <a:r>
                        <a:rPr lang="en-US" sz="2000">
                          <a:solidFill>
                            <a:srgbClr val="000000"/>
                          </a:solidFill>
                        </a:rPr>
                        <a:t>Gốc acid</a:t>
                      </a:r>
                    </a:p>
                  </a:txBody>
                  <a:tcPr anchor="ctr"/>
                </a:tc>
                <a:tc gridSpan="12">
                  <a:txBody>
                    <a:bodyPr/>
                    <a:lstStyle/>
                    <a:p>
                      <a:pPr algn="ctr"/>
                      <a:r>
                        <a:rPr lang="en-US" sz="2000">
                          <a:solidFill>
                            <a:srgbClr val="000000"/>
                          </a:solidFill>
                        </a:rPr>
                        <a:t>Các kim loại</a:t>
                      </a: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extLst>
                  <a:ext uri="{0D108BD9-81ED-4DB2-BD59-A6C34878D82A}">
                    <a16:rowId xmlns:a16="http://schemas.microsoft.com/office/drawing/2014/main" val="741759604"/>
                  </a:ext>
                </a:extLst>
              </a:tr>
              <a:tr h="1005321">
                <a:tc vMerge="1">
                  <a:txBody>
                    <a:bodyPr/>
                    <a:lstStyle/>
                    <a:p>
                      <a:endParaRPr lang="en-US" sz="2000">
                        <a:solidFill>
                          <a:srgbClr val="000000"/>
                        </a:solidFill>
                      </a:endParaRPr>
                    </a:p>
                  </a:txBody>
                  <a:tcPr anchor="ctr"/>
                </a:tc>
                <a:tc>
                  <a:txBody>
                    <a:bodyPr/>
                    <a:lstStyle/>
                    <a:p>
                      <a:pPr algn="ctr">
                        <a:lnSpc>
                          <a:spcPct val="150000"/>
                        </a:lnSpc>
                      </a:pPr>
                      <a:r>
                        <a:rPr lang="en-US" sz="2000">
                          <a:solidFill>
                            <a:srgbClr val="000000"/>
                          </a:solidFill>
                        </a:rPr>
                        <a:t>K</a:t>
                      </a:r>
                    </a:p>
                    <a:p>
                      <a:pPr algn="ctr">
                        <a:lnSpc>
                          <a:spcPct val="150000"/>
                        </a:lnSpc>
                      </a:pPr>
                      <a:r>
                        <a:rPr lang="en-US" sz="2000">
                          <a:solidFill>
                            <a:srgbClr val="000000"/>
                          </a:solidFill>
                        </a:rPr>
                        <a:t>I</a:t>
                      </a:r>
                    </a:p>
                  </a:txBody>
                  <a:tcPr anchor="ctr"/>
                </a:tc>
                <a:tc>
                  <a:txBody>
                    <a:bodyPr/>
                    <a:lstStyle/>
                    <a:p>
                      <a:pPr algn="ctr">
                        <a:lnSpc>
                          <a:spcPct val="150000"/>
                        </a:lnSpc>
                      </a:pPr>
                      <a:r>
                        <a:rPr lang="en-US" sz="2000">
                          <a:solidFill>
                            <a:srgbClr val="000000"/>
                          </a:solidFill>
                        </a:rPr>
                        <a:t>Na</a:t>
                      </a:r>
                    </a:p>
                    <a:p>
                      <a:pPr algn="ctr">
                        <a:lnSpc>
                          <a:spcPct val="150000"/>
                        </a:lnSpc>
                      </a:pPr>
                      <a:r>
                        <a:rPr lang="en-US" sz="2000">
                          <a:solidFill>
                            <a:srgbClr val="000000"/>
                          </a:solidFill>
                        </a:rPr>
                        <a:t>I</a:t>
                      </a:r>
                    </a:p>
                  </a:txBody>
                  <a:tcPr anchor="ctr"/>
                </a:tc>
                <a:tc>
                  <a:txBody>
                    <a:bodyPr/>
                    <a:lstStyle/>
                    <a:p>
                      <a:pPr algn="ctr">
                        <a:lnSpc>
                          <a:spcPct val="150000"/>
                        </a:lnSpc>
                      </a:pPr>
                      <a:r>
                        <a:rPr lang="en-US" sz="2000">
                          <a:solidFill>
                            <a:srgbClr val="000000"/>
                          </a:solidFill>
                        </a:rPr>
                        <a:t>Ag</a:t>
                      </a:r>
                    </a:p>
                    <a:p>
                      <a:pPr algn="ctr">
                        <a:lnSpc>
                          <a:spcPct val="150000"/>
                        </a:lnSpc>
                      </a:pPr>
                      <a:r>
                        <a:rPr lang="en-US" sz="2000">
                          <a:solidFill>
                            <a:srgbClr val="000000"/>
                          </a:solidFill>
                        </a:rPr>
                        <a:t>I</a:t>
                      </a:r>
                    </a:p>
                  </a:txBody>
                  <a:tcPr anchor="ctr"/>
                </a:tc>
                <a:tc>
                  <a:txBody>
                    <a:bodyPr/>
                    <a:lstStyle/>
                    <a:p>
                      <a:pPr algn="ctr">
                        <a:lnSpc>
                          <a:spcPct val="150000"/>
                        </a:lnSpc>
                      </a:pPr>
                      <a:r>
                        <a:rPr lang="en-US" sz="2000">
                          <a:solidFill>
                            <a:srgbClr val="000000"/>
                          </a:solidFill>
                        </a:rPr>
                        <a:t>Mg</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Ca</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Ba</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Zn</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Pb</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Cu</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Fe</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Fe</a:t>
                      </a:r>
                    </a:p>
                    <a:p>
                      <a:pPr algn="ctr">
                        <a:lnSpc>
                          <a:spcPct val="150000"/>
                        </a:lnSpc>
                      </a:pPr>
                      <a:r>
                        <a:rPr lang="en-US" sz="2000">
                          <a:solidFill>
                            <a:srgbClr val="000000"/>
                          </a:solidFill>
                        </a:rPr>
                        <a:t>III</a:t>
                      </a:r>
                    </a:p>
                  </a:txBody>
                  <a:tcPr anchor="ctr"/>
                </a:tc>
                <a:tc>
                  <a:txBody>
                    <a:bodyPr/>
                    <a:lstStyle/>
                    <a:p>
                      <a:pPr algn="ctr">
                        <a:lnSpc>
                          <a:spcPct val="150000"/>
                        </a:lnSpc>
                      </a:pPr>
                      <a:r>
                        <a:rPr lang="en-US" sz="2000">
                          <a:solidFill>
                            <a:srgbClr val="000000"/>
                          </a:solidFill>
                        </a:rPr>
                        <a:t>Al</a:t>
                      </a:r>
                    </a:p>
                    <a:p>
                      <a:pPr algn="ctr">
                        <a:lnSpc>
                          <a:spcPct val="150000"/>
                        </a:lnSpc>
                      </a:pPr>
                      <a:r>
                        <a:rPr lang="en-US" sz="2000">
                          <a:solidFill>
                            <a:srgbClr val="000000"/>
                          </a:solidFill>
                        </a:rPr>
                        <a:t>III</a:t>
                      </a:r>
                    </a:p>
                  </a:txBody>
                  <a:tcPr anchor="ctr"/>
                </a:tc>
                <a:extLst>
                  <a:ext uri="{0D108BD9-81ED-4DB2-BD59-A6C34878D82A}">
                    <a16:rowId xmlns:a16="http://schemas.microsoft.com/office/drawing/2014/main" val="1301691375"/>
                  </a:ext>
                </a:extLst>
              </a:tr>
              <a:tr h="427865">
                <a:tc>
                  <a:txBody>
                    <a:bodyPr/>
                    <a:lstStyle/>
                    <a:p>
                      <a:r>
                        <a:rPr lang="en-US" sz="2000">
                          <a:solidFill>
                            <a:srgbClr val="000000"/>
                          </a:solidFill>
                        </a:rPr>
                        <a:t>-Cl</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i</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extLst>
                  <a:ext uri="{0D108BD9-81ED-4DB2-BD59-A6C34878D82A}">
                    <a16:rowId xmlns:a16="http://schemas.microsoft.com/office/drawing/2014/main" val="3819188442"/>
                  </a:ext>
                </a:extLst>
              </a:tr>
              <a:tr h="427865">
                <a:tc>
                  <a:txBody>
                    <a:bodyPr/>
                    <a:lstStyle/>
                    <a:p>
                      <a:r>
                        <a:rPr lang="en-US" sz="2000">
                          <a:solidFill>
                            <a:srgbClr val="000000"/>
                          </a:solidFill>
                        </a:rPr>
                        <a:t>-NO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extLst>
                  <a:ext uri="{0D108BD9-81ED-4DB2-BD59-A6C34878D82A}">
                    <a16:rowId xmlns:a16="http://schemas.microsoft.com/office/drawing/2014/main" val="2802405443"/>
                  </a:ext>
                </a:extLst>
              </a:tr>
              <a:tr h="427865">
                <a:tc>
                  <a:txBody>
                    <a:bodyPr/>
                    <a:lstStyle/>
                    <a:p>
                      <a:r>
                        <a:rPr lang="en-US" sz="2000">
                          <a:solidFill>
                            <a:srgbClr val="000000"/>
                          </a:solidFill>
                        </a:rPr>
                        <a:t>=SO</a:t>
                      </a:r>
                      <a:r>
                        <a:rPr lang="en-US" sz="2000" baseline="-25000">
                          <a:solidFill>
                            <a:srgbClr val="000000"/>
                          </a:solidFill>
                        </a:rPr>
                        <a:t>4</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i</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i</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extLst>
                  <a:ext uri="{0D108BD9-81ED-4DB2-BD59-A6C34878D82A}">
                    <a16:rowId xmlns:a16="http://schemas.microsoft.com/office/drawing/2014/main" val="1974672017"/>
                  </a:ext>
                </a:extLst>
              </a:tr>
              <a:tr h="427865">
                <a:tc>
                  <a:txBody>
                    <a:bodyPr/>
                    <a:lstStyle/>
                    <a:p>
                      <a:r>
                        <a:rPr lang="en-US" sz="2000">
                          <a:solidFill>
                            <a:srgbClr val="000000"/>
                          </a:solidFill>
                        </a:rPr>
                        <a:t>=CO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a:t>
                      </a:r>
                    </a:p>
                  </a:txBody>
                  <a:tcPr anchor="ctr"/>
                </a:tc>
                <a:tc>
                  <a:txBody>
                    <a:bodyPr/>
                    <a:lstStyle/>
                    <a:p>
                      <a:pPr algn="ctr"/>
                      <a:r>
                        <a:rPr lang="en-US" sz="2000">
                          <a:solidFill>
                            <a:srgbClr val="000000"/>
                          </a:solidFill>
                        </a:rPr>
                        <a:t>-</a:t>
                      </a:r>
                    </a:p>
                  </a:txBody>
                  <a:tcPr anchor="ctr"/>
                </a:tc>
                <a:extLst>
                  <a:ext uri="{0D108BD9-81ED-4DB2-BD59-A6C34878D82A}">
                    <a16:rowId xmlns:a16="http://schemas.microsoft.com/office/drawing/2014/main" val="3007388799"/>
                  </a:ext>
                </a:extLst>
              </a:tr>
              <a:tr h="427865">
                <a:tc>
                  <a:txBody>
                    <a:bodyPr/>
                    <a:lstStyle/>
                    <a:p>
                      <a:r>
                        <a:rPr lang="en-US" sz="2000">
                          <a:solidFill>
                            <a:srgbClr val="000000"/>
                          </a:solidFill>
                          <a:latin typeface="Arial" panose="020B0604020202020204" pitchFamily="34" charset="0"/>
                          <a:cs typeface="Arial" panose="020B0604020202020204" pitchFamily="34" charset="0"/>
                        </a:rPr>
                        <a:t>≡PO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extLst>
                  <a:ext uri="{0D108BD9-81ED-4DB2-BD59-A6C34878D82A}">
                    <a16:rowId xmlns:a16="http://schemas.microsoft.com/office/drawing/2014/main" val="1466820779"/>
                  </a:ext>
                </a:extLst>
              </a:tr>
              <a:tr h="1143125">
                <a:tc gridSpan="6">
                  <a:txBody>
                    <a:bodyPr/>
                    <a:lstStyle/>
                    <a:p>
                      <a:pPr algn="just">
                        <a:lnSpc>
                          <a:spcPct val="150000"/>
                        </a:lnSpc>
                      </a:pPr>
                      <a:r>
                        <a:rPr lang="en-US" sz="1600">
                          <a:solidFill>
                            <a:srgbClr val="000000"/>
                          </a:solidFill>
                        </a:rPr>
                        <a:t>t: chất dễ tan trong nước.</a:t>
                      </a:r>
                    </a:p>
                    <a:p>
                      <a:pPr algn="just">
                        <a:lnSpc>
                          <a:spcPct val="150000"/>
                        </a:lnSpc>
                      </a:pPr>
                      <a:r>
                        <a:rPr lang="en-US" sz="1600">
                          <a:solidFill>
                            <a:srgbClr val="000000"/>
                          </a:solidFill>
                        </a:rPr>
                        <a:t>i: chất ít tan (độ tan nhỏ hơn 1g/100g nước).</a:t>
                      </a: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gridSpan="7">
                  <a:txBody>
                    <a:bodyPr/>
                    <a:lstStyle/>
                    <a:p>
                      <a:pPr algn="just">
                        <a:lnSpc>
                          <a:spcPct val="150000"/>
                        </a:lnSpc>
                      </a:pPr>
                      <a:r>
                        <a:rPr lang="en-US" sz="1600">
                          <a:solidFill>
                            <a:srgbClr val="000000"/>
                          </a:solidFill>
                        </a:rPr>
                        <a:t>k: chất không tan (độ tan nhỏ hơn 0,01 g/100 g nước).</a:t>
                      </a:r>
                    </a:p>
                    <a:p>
                      <a:pPr algn="just">
                        <a:lnSpc>
                          <a:spcPct val="150000"/>
                        </a:lnSpc>
                      </a:pPr>
                      <a:r>
                        <a:rPr lang="en-US" sz="1600">
                          <a:solidFill>
                            <a:srgbClr val="000000"/>
                          </a:solidFill>
                        </a:rPr>
                        <a:t>(-): chất không tồn tại hoặc bị nước thủy phân.</a:t>
                      </a: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extLst>
                  <a:ext uri="{0D108BD9-81ED-4DB2-BD59-A6C34878D82A}">
                    <a16:rowId xmlns:a16="http://schemas.microsoft.com/office/drawing/2014/main" val="275946466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grpSp>
        <p:nvGrpSpPr>
          <p:cNvPr id="1547" name="Google Shape;1547;p54"/>
          <p:cNvGrpSpPr/>
          <p:nvPr/>
        </p:nvGrpSpPr>
        <p:grpSpPr>
          <a:xfrm rot="-2437917">
            <a:off x="8388074" y="483295"/>
            <a:ext cx="370801" cy="490897"/>
            <a:chOff x="1634870" y="-5372769"/>
            <a:chExt cx="3048801" cy="4036247"/>
          </a:xfrm>
        </p:grpSpPr>
        <p:sp>
          <p:nvSpPr>
            <p:cNvPr id="1548" name="Google Shape;1548;p5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9" name="Google Shape;1549;p54"/>
            <p:cNvGrpSpPr/>
            <p:nvPr/>
          </p:nvGrpSpPr>
          <p:grpSpPr>
            <a:xfrm>
              <a:off x="2350651" y="-4726440"/>
              <a:ext cx="1617712" cy="2740755"/>
              <a:chOff x="1279825" y="-1982000"/>
              <a:chExt cx="85600" cy="145025"/>
            </a:xfrm>
          </p:grpSpPr>
          <p:sp>
            <p:nvSpPr>
              <p:cNvPr id="1550" name="Google Shape;1550;p5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4" name="Google Shape;1554;p54"/>
          <p:cNvGrpSpPr/>
          <p:nvPr/>
        </p:nvGrpSpPr>
        <p:grpSpPr>
          <a:xfrm rot="2147605" flipH="1">
            <a:off x="8569190" y="187340"/>
            <a:ext cx="444655" cy="588669"/>
            <a:chOff x="1634870" y="-5372769"/>
            <a:chExt cx="3048801" cy="4036247"/>
          </a:xfrm>
        </p:grpSpPr>
        <p:sp>
          <p:nvSpPr>
            <p:cNvPr id="1555" name="Google Shape;1555;p5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4"/>
            <p:cNvGrpSpPr/>
            <p:nvPr/>
          </p:nvGrpSpPr>
          <p:grpSpPr>
            <a:xfrm>
              <a:off x="2350651" y="-4726440"/>
              <a:ext cx="1617712" cy="2740755"/>
              <a:chOff x="1279825" y="-1982000"/>
              <a:chExt cx="85600" cy="145025"/>
            </a:xfrm>
          </p:grpSpPr>
          <p:sp>
            <p:nvSpPr>
              <p:cNvPr id="1557" name="Google Shape;1557;p5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0D278CC2-CC11-F676-7B4F-8FFAD8B4C777}"/>
              </a:ext>
            </a:extLst>
          </p:cNvPr>
          <p:cNvGrpSpPr/>
          <p:nvPr/>
        </p:nvGrpSpPr>
        <p:grpSpPr>
          <a:xfrm>
            <a:off x="786463" y="268527"/>
            <a:ext cx="7573253" cy="1129866"/>
            <a:chOff x="891388" y="268527"/>
            <a:chExt cx="7573253" cy="1129866"/>
          </a:xfrm>
        </p:grpSpPr>
        <p:pic>
          <p:nvPicPr>
            <p:cNvPr id="4" name="Picture 11">
              <a:extLst>
                <a:ext uri="{FF2B5EF4-FFF2-40B4-BE49-F238E27FC236}">
                  <a16:creationId xmlns:a16="http://schemas.microsoft.com/office/drawing/2014/main" id="{E37C1587-0532-1B2F-2BE5-4AA9B363E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1388" y="268527"/>
              <a:ext cx="1105856" cy="1129866"/>
            </a:xfrm>
            <a:prstGeom prst="rect">
              <a:avLst/>
            </a:prstGeom>
          </p:spPr>
        </p:pic>
        <p:sp>
          <p:nvSpPr>
            <p:cNvPr id="5" name="TextBox 4">
              <a:extLst>
                <a:ext uri="{FF2B5EF4-FFF2-40B4-BE49-F238E27FC236}">
                  <a16:creationId xmlns:a16="http://schemas.microsoft.com/office/drawing/2014/main" id="{A2FF4C52-B859-551E-08D6-607DBDE93D6C}"/>
                </a:ext>
              </a:extLst>
            </p:cNvPr>
            <p:cNvSpPr txBox="1"/>
            <p:nvPr/>
          </p:nvSpPr>
          <p:spPr>
            <a:xfrm>
              <a:off x="2039886" y="371120"/>
              <a:ext cx="6424755" cy="958660"/>
            </a:xfrm>
            <a:prstGeom prst="rect">
              <a:avLst/>
            </a:prstGeom>
            <a:noFill/>
          </p:spPr>
          <p:txBody>
            <a:bodyPr wrap="square" rtlCol="0">
              <a:spAutoFit/>
            </a:bodyPr>
            <a:lstStyle/>
            <a:p>
              <a:pPr algn="just">
                <a:lnSpc>
                  <a:spcPct val="150000"/>
                </a:lnSpc>
              </a:pPr>
              <a:r>
                <a:rPr lang="en-US" sz="2000" b="1" i="1">
                  <a:solidFill>
                    <a:srgbClr val="FF0000"/>
                  </a:solidFill>
                </a:rPr>
                <a:t>Dựa vào bảng 11.3, em hãy kể tên một số muối tan, muối ít tan và muối không tan.</a:t>
              </a:r>
            </a:p>
          </p:txBody>
        </p:sp>
      </p:grpSp>
      <p:grpSp>
        <p:nvGrpSpPr>
          <p:cNvPr id="16" name="Group 15">
            <a:extLst>
              <a:ext uri="{FF2B5EF4-FFF2-40B4-BE49-F238E27FC236}">
                <a16:creationId xmlns:a16="http://schemas.microsoft.com/office/drawing/2014/main" id="{83E9C854-22F1-763C-CB89-1BA4881A5560}"/>
              </a:ext>
            </a:extLst>
          </p:cNvPr>
          <p:cNvGrpSpPr/>
          <p:nvPr/>
        </p:nvGrpSpPr>
        <p:grpSpPr>
          <a:xfrm>
            <a:off x="445197" y="1756609"/>
            <a:ext cx="2979527" cy="2697129"/>
            <a:chOff x="389315" y="1756611"/>
            <a:chExt cx="2979527" cy="2697129"/>
          </a:xfrm>
        </p:grpSpPr>
        <p:sp>
          <p:nvSpPr>
            <p:cNvPr id="7" name="Rectangle: Rounded Corners 6">
              <a:extLst>
                <a:ext uri="{FF2B5EF4-FFF2-40B4-BE49-F238E27FC236}">
                  <a16:creationId xmlns:a16="http://schemas.microsoft.com/office/drawing/2014/main" id="{C2208E04-DEF4-DF4A-6F45-CE8F2E0A8885}"/>
                </a:ext>
              </a:extLst>
            </p:cNvPr>
            <p:cNvSpPr/>
            <p:nvPr/>
          </p:nvSpPr>
          <p:spPr>
            <a:xfrm>
              <a:off x="945834" y="1756611"/>
              <a:ext cx="1892969" cy="649705"/>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Muối tan</a:t>
              </a:r>
            </a:p>
          </p:txBody>
        </p:sp>
        <p:sp>
          <p:nvSpPr>
            <p:cNvPr id="11" name="TextBox 10">
              <a:extLst>
                <a:ext uri="{FF2B5EF4-FFF2-40B4-BE49-F238E27FC236}">
                  <a16:creationId xmlns:a16="http://schemas.microsoft.com/office/drawing/2014/main" id="{9A197D04-F28A-A189-D3D6-53DB50B3AF8D}"/>
                </a:ext>
              </a:extLst>
            </p:cNvPr>
            <p:cNvSpPr txBox="1"/>
            <p:nvPr/>
          </p:nvSpPr>
          <p:spPr>
            <a:xfrm>
              <a:off x="389315" y="2571750"/>
              <a:ext cx="2979527" cy="188199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a:t>Muối của gốc Cl</a:t>
              </a:r>
              <a:r>
                <a:rPr lang="en-US" sz="2000" baseline="30000"/>
                <a:t>-</a:t>
              </a:r>
              <a:r>
                <a:rPr lang="en-US" sz="2000"/>
                <a:t>, NO</a:t>
              </a:r>
              <a:r>
                <a:rPr lang="en-US" sz="2000" baseline="30000"/>
                <a:t>3-</a:t>
              </a:r>
              <a:r>
                <a:rPr lang="en-US" sz="2000"/>
                <a:t> (trừ AgCl, PbCl</a:t>
              </a:r>
              <a:r>
                <a:rPr lang="en-US" sz="2000" baseline="-25000"/>
                <a:t>2</a:t>
              </a:r>
              <a:r>
                <a:rPr lang="en-US" sz="2000"/>
                <a:t>)</a:t>
              </a:r>
            </a:p>
            <a:p>
              <a:pPr marL="285750" indent="-285750" algn="just">
                <a:lnSpc>
                  <a:spcPct val="150000"/>
                </a:lnSpc>
                <a:buFont typeface="Arial" panose="020B0604020202020204" pitchFamily="34" charset="0"/>
                <a:buChar char="•"/>
              </a:pPr>
              <a:r>
                <a:rPr lang="en-US" sz="2000"/>
                <a:t>Muối của kim loại K, Na.</a:t>
              </a:r>
            </a:p>
          </p:txBody>
        </p:sp>
      </p:grpSp>
      <p:grpSp>
        <p:nvGrpSpPr>
          <p:cNvPr id="15" name="Group 14">
            <a:extLst>
              <a:ext uri="{FF2B5EF4-FFF2-40B4-BE49-F238E27FC236}">
                <a16:creationId xmlns:a16="http://schemas.microsoft.com/office/drawing/2014/main" id="{F3C0711C-A16E-0EC3-4B09-6271EF21D1A8}"/>
              </a:ext>
            </a:extLst>
          </p:cNvPr>
          <p:cNvGrpSpPr/>
          <p:nvPr/>
        </p:nvGrpSpPr>
        <p:grpSpPr>
          <a:xfrm>
            <a:off x="3732328" y="1756609"/>
            <a:ext cx="2042832" cy="1312136"/>
            <a:chOff x="3550583" y="1756610"/>
            <a:chExt cx="2042832" cy="1312136"/>
          </a:xfrm>
        </p:grpSpPr>
        <p:sp>
          <p:nvSpPr>
            <p:cNvPr id="8" name="Rectangle: Rounded Corners 7">
              <a:extLst>
                <a:ext uri="{FF2B5EF4-FFF2-40B4-BE49-F238E27FC236}">
                  <a16:creationId xmlns:a16="http://schemas.microsoft.com/office/drawing/2014/main" id="{4A247CA6-CC08-D267-2783-4F67B51D7D29}"/>
                </a:ext>
              </a:extLst>
            </p:cNvPr>
            <p:cNvSpPr/>
            <p:nvPr/>
          </p:nvSpPr>
          <p:spPr>
            <a:xfrm>
              <a:off x="3625515" y="1756610"/>
              <a:ext cx="1892969" cy="649705"/>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Muối ít tan</a:t>
              </a:r>
            </a:p>
          </p:txBody>
        </p:sp>
        <p:sp>
          <p:nvSpPr>
            <p:cNvPr id="12" name="TextBox 11">
              <a:extLst>
                <a:ext uri="{FF2B5EF4-FFF2-40B4-BE49-F238E27FC236}">
                  <a16:creationId xmlns:a16="http://schemas.microsoft.com/office/drawing/2014/main" id="{2C389830-9BA2-174C-961E-3B7F8866E81C}"/>
                </a:ext>
              </a:extLst>
            </p:cNvPr>
            <p:cNvSpPr txBox="1"/>
            <p:nvPr/>
          </p:nvSpPr>
          <p:spPr>
            <a:xfrm>
              <a:off x="3550583" y="2571750"/>
              <a:ext cx="2042832" cy="49699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a:t>PbCl</a:t>
              </a:r>
              <a:r>
                <a:rPr lang="en-US" sz="2000" baseline="-25000"/>
                <a:t>2</a:t>
              </a:r>
              <a:r>
                <a:rPr lang="en-US" sz="2000"/>
                <a:t>, AgSO</a:t>
              </a:r>
              <a:r>
                <a:rPr lang="en-US" sz="2000" baseline="-25000"/>
                <a:t>4</a:t>
              </a:r>
              <a:endParaRPr lang="en-US" sz="2000"/>
            </a:p>
          </p:txBody>
        </p:sp>
      </p:grpSp>
      <p:grpSp>
        <p:nvGrpSpPr>
          <p:cNvPr id="14" name="Group 13">
            <a:extLst>
              <a:ext uri="{FF2B5EF4-FFF2-40B4-BE49-F238E27FC236}">
                <a16:creationId xmlns:a16="http://schemas.microsoft.com/office/drawing/2014/main" id="{D96D9EAF-B8AE-05B7-CAD4-AF4AACDF8928}"/>
              </a:ext>
            </a:extLst>
          </p:cNvPr>
          <p:cNvGrpSpPr/>
          <p:nvPr/>
        </p:nvGrpSpPr>
        <p:grpSpPr>
          <a:xfrm>
            <a:off x="6233043" y="1756609"/>
            <a:ext cx="2298802" cy="2732429"/>
            <a:chOff x="6233043" y="1756609"/>
            <a:chExt cx="2298802" cy="2732429"/>
          </a:xfrm>
        </p:grpSpPr>
        <p:sp>
          <p:nvSpPr>
            <p:cNvPr id="9" name="Rectangle: Rounded Corners 8">
              <a:extLst>
                <a:ext uri="{FF2B5EF4-FFF2-40B4-BE49-F238E27FC236}">
                  <a16:creationId xmlns:a16="http://schemas.microsoft.com/office/drawing/2014/main" id="{24B830A9-EB88-6471-50B3-F3D5EC254423}"/>
                </a:ext>
              </a:extLst>
            </p:cNvPr>
            <p:cNvSpPr/>
            <p:nvPr/>
          </p:nvSpPr>
          <p:spPr>
            <a:xfrm>
              <a:off x="6305196" y="1756609"/>
              <a:ext cx="2193271" cy="649705"/>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Muối không tan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2DB705-92C4-80FE-D382-9C9827201398}"/>
                    </a:ext>
                  </a:extLst>
                </p:cNvPr>
                <p:cNvSpPr txBox="1"/>
                <p:nvPr/>
              </p:nvSpPr>
              <p:spPr>
                <a:xfrm>
                  <a:off x="6233043" y="2536452"/>
                  <a:ext cx="2298802" cy="195258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pl-PL" sz="2000">
                      <a:latin typeface="+mj-lt"/>
                    </a:rPr>
                    <a:t>Muối của gốc</a:t>
                  </a:r>
                  <a:r>
                    <a:rPr lang="en-US" sz="2000">
                      <a:latin typeface="+mj-lt"/>
                    </a:rPr>
                    <a:t> </a:t>
                  </a:r>
                  <a14:m>
                    <m:oMath xmlns:m="http://schemas.openxmlformats.org/officeDocument/2006/math">
                      <m:sSubSup>
                        <m:sSubSupPr>
                          <m:ctrlPr>
                            <a:rPr lang="en-US" sz="2000" i="1" smtClean="0">
                              <a:latin typeface="Cambria Math" panose="02040503050406030204" pitchFamily="18" charset="0"/>
                            </a:rPr>
                          </m:ctrlPr>
                        </m:sSubSupPr>
                        <m:e>
                          <m:r>
                            <m:rPr>
                              <m:sty m:val="p"/>
                            </m:rPr>
                            <a:rPr lang="en-US" sz="2000" b="0" i="0" smtClean="0">
                              <a:latin typeface="Cambria Math" panose="02040503050406030204" pitchFamily="18" charset="0"/>
                            </a:rPr>
                            <m:t>CO</m:t>
                          </m:r>
                        </m:e>
                        <m:sub>
                          <m:r>
                            <a:rPr lang="en-US" sz="2000" b="0" i="0" smtClean="0">
                              <a:latin typeface="Cambria Math" panose="02040503050406030204" pitchFamily="18" charset="0"/>
                            </a:rPr>
                            <m:t>3</m:t>
                          </m:r>
                        </m:sub>
                        <m:sup>
                          <m:r>
                            <a:rPr lang="en-US" sz="2000" b="0" i="0" smtClean="0">
                              <a:latin typeface="Cambria Math" panose="02040503050406030204" pitchFamily="18" charset="0"/>
                            </a:rPr>
                            <m:t>2−</m:t>
                          </m:r>
                        </m:sup>
                      </m:sSubSup>
                    </m:oMath>
                  </a14:m>
                  <a:r>
                    <a:rPr lang="en-US" sz="2000">
                      <a:latin typeface="+mj-lt"/>
                    </a:rPr>
                    <a:t>, </a:t>
                  </a:r>
                  <a14:m>
                    <m:oMath xmlns:m="http://schemas.openxmlformats.org/officeDocument/2006/math">
                      <m:sSubSup>
                        <m:sSubSupPr>
                          <m:ctrlPr>
                            <a:rPr lang="en-US" sz="2000" i="1">
                              <a:latin typeface="Cambria Math" panose="02040503050406030204" pitchFamily="18" charset="0"/>
                            </a:rPr>
                          </m:ctrlPr>
                        </m:sSubSupPr>
                        <m:e>
                          <m:r>
                            <m:rPr>
                              <m:sty m:val="p"/>
                            </m:rPr>
                            <a:rPr lang="en-US" sz="2000" b="0" i="0" smtClean="0">
                              <a:latin typeface="Cambria Math" panose="02040503050406030204" pitchFamily="18" charset="0"/>
                            </a:rPr>
                            <m:t>PO</m:t>
                          </m:r>
                        </m:e>
                        <m:sub>
                          <m:r>
                            <a:rPr lang="en-US" sz="2000" b="0" i="0" smtClean="0">
                              <a:latin typeface="Cambria Math" panose="02040503050406030204" pitchFamily="18" charset="0"/>
                            </a:rPr>
                            <m:t>4</m:t>
                          </m:r>
                        </m:sub>
                        <m:sup>
                          <m:r>
                            <a:rPr lang="en-US" sz="2000" b="0" i="0" smtClean="0">
                              <a:latin typeface="Cambria Math" panose="02040503050406030204" pitchFamily="18" charset="0"/>
                            </a:rPr>
                            <m:t>3</m:t>
                          </m:r>
                          <m:r>
                            <a:rPr lang="en-US" sz="2000" i="0">
                              <a:latin typeface="Cambria Math" panose="02040503050406030204" pitchFamily="18" charset="0"/>
                            </a:rPr>
                            <m:t>−</m:t>
                          </m:r>
                        </m:sup>
                      </m:sSubSup>
                    </m:oMath>
                  </a14:m>
                  <a:r>
                    <a:rPr lang="en-US" sz="2000">
                      <a:latin typeface="+mj-lt"/>
                    </a:rPr>
                    <a:t> </a:t>
                  </a:r>
                  <a:r>
                    <a:rPr lang="pl-PL" sz="2000">
                      <a:latin typeface="+mj-lt"/>
                    </a:rPr>
                    <a:t> (trừ muối với kim loại K, Na).</a:t>
                  </a:r>
                  <a:endParaRPr lang="en-US" sz="2000">
                    <a:latin typeface="+mj-lt"/>
                  </a:endParaRPr>
                </a:p>
              </p:txBody>
            </p:sp>
          </mc:Choice>
          <mc:Fallback xmlns="">
            <p:sp>
              <p:nvSpPr>
                <p:cNvPr id="13" name="TextBox 12">
                  <a:extLst>
                    <a:ext uri="{FF2B5EF4-FFF2-40B4-BE49-F238E27FC236}">
                      <a16:creationId xmlns:a16="http://schemas.microsoft.com/office/drawing/2014/main" id="{BC2DB705-92C4-80FE-D382-9C9827201398}"/>
                    </a:ext>
                  </a:extLst>
                </p:cNvPr>
                <p:cNvSpPr txBox="1">
                  <a:spLocks noRot="1" noChangeAspect="1" noMove="1" noResize="1" noEditPoints="1" noAdjustHandles="1" noChangeArrowheads="1" noChangeShapeType="1" noTextEdit="1"/>
                </p:cNvSpPr>
                <p:nvPr/>
              </p:nvSpPr>
              <p:spPr>
                <a:xfrm>
                  <a:off x="6233043" y="2536452"/>
                  <a:ext cx="2298802" cy="1952586"/>
                </a:xfrm>
                <a:prstGeom prst="rect">
                  <a:avLst/>
                </a:prstGeom>
                <a:blipFill>
                  <a:blip r:embed="rId5"/>
                  <a:stretch>
                    <a:fillRect l="-2381" r="-2646" b="-2813"/>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5" name="Google Shape;385;p34"/>
          <p:cNvGrpSpPr/>
          <p:nvPr/>
        </p:nvGrpSpPr>
        <p:grpSpPr>
          <a:xfrm rot="2437917" flipH="1">
            <a:off x="530218" y="4417909"/>
            <a:ext cx="370801" cy="490897"/>
            <a:chOff x="1634870" y="-5372769"/>
            <a:chExt cx="3048801" cy="4036247"/>
          </a:xfrm>
        </p:grpSpPr>
        <p:sp>
          <p:nvSpPr>
            <p:cNvPr id="386" name="Google Shape;386;p3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34"/>
            <p:cNvGrpSpPr/>
            <p:nvPr/>
          </p:nvGrpSpPr>
          <p:grpSpPr>
            <a:xfrm>
              <a:off x="2350651" y="-4726440"/>
              <a:ext cx="1617712" cy="2740755"/>
              <a:chOff x="1279825" y="-1982000"/>
              <a:chExt cx="85600" cy="145025"/>
            </a:xfrm>
          </p:grpSpPr>
          <p:sp>
            <p:nvSpPr>
              <p:cNvPr id="388" name="Google Shape;388;p3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 name="Google Shape;392;p34"/>
          <p:cNvGrpSpPr/>
          <p:nvPr/>
        </p:nvGrpSpPr>
        <p:grpSpPr>
          <a:xfrm rot="-2147605">
            <a:off x="275250" y="4121954"/>
            <a:ext cx="444655" cy="588669"/>
            <a:chOff x="1634870" y="-5372769"/>
            <a:chExt cx="3048801" cy="4036247"/>
          </a:xfrm>
        </p:grpSpPr>
        <p:sp>
          <p:nvSpPr>
            <p:cNvPr id="393" name="Google Shape;393;p3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34"/>
            <p:cNvGrpSpPr/>
            <p:nvPr/>
          </p:nvGrpSpPr>
          <p:grpSpPr>
            <a:xfrm>
              <a:off x="2350651" y="-4726440"/>
              <a:ext cx="1617712" cy="2740755"/>
              <a:chOff x="1279825" y="-1982000"/>
              <a:chExt cx="85600" cy="145025"/>
            </a:xfrm>
          </p:grpSpPr>
          <p:sp>
            <p:nvSpPr>
              <p:cNvPr id="395" name="Google Shape;395;p3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TextBox 17">
            <a:extLst>
              <a:ext uri="{FF2B5EF4-FFF2-40B4-BE49-F238E27FC236}">
                <a16:creationId xmlns:a16="http://schemas.microsoft.com/office/drawing/2014/main" id="{B4451B50-CC8A-BA40-8370-88DE8F569D79}"/>
              </a:ext>
            </a:extLst>
          </p:cNvPr>
          <p:cNvSpPr txBox="1"/>
          <p:nvPr/>
        </p:nvSpPr>
        <p:spPr>
          <a:xfrm>
            <a:off x="2286000" y="372512"/>
            <a:ext cx="4572000" cy="646331"/>
          </a:xfrm>
          <a:prstGeom prst="rect">
            <a:avLst/>
          </a:prstGeom>
          <a:noFill/>
        </p:spPr>
        <p:txBody>
          <a:bodyPr wrap="square">
            <a:spAutoFit/>
          </a:bodyPr>
          <a:lstStyle/>
          <a:p>
            <a:pPr algn="ctr"/>
            <a:r>
              <a:rPr lang="en" sz="3600" b="1">
                <a:solidFill>
                  <a:schemeClr val="tx1">
                    <a:lumMod val="75000"/>
                  </a:schemeClr>
                </a:solidFill>
                <a:latin typeface="+mj-lt"/>
              </a:rPr>
              <a:t>KHỞI ĐỘNG</a:t>
            </a:r>
            <a:endParaRPr lang="en-US" sz="3600">
              <a:solidFill>
                <a:schemeClr val="tx1">
                  <a:lumMod val="75000"/>
                </a:schemeClr>
              </a:solidFill>
            </a:endParaRPr>
          </a:p>
        </p:txBody>
      </p:sp>
      <p:grpSp>
        <p:nvGrpSpPr>
          <p:cNvPr id="31" name="Group 30">
            <a:extLst>
              <a:ext uri="{FF2B5EF4-FFF2-40B4-BE49-F238E27FC236}">
                <a16:creationId xmlns:a16="http://schemas.microsoft.com/office/drawing/2014/main" id="{7525D73C-01B9-06FE-E0C5-B44DB4597F54}"/>
              </a:ext>
            </a:extLst>
          </p:cNvPr>
          <p:cNvGrpSpPr/>
          <p:nvPr/>
        </p:nvGrpSpPr>
        <p:grpSpPr>
          <a:xfrm>
            <a:off x="497577" y="1240118"/>
            <a:ext cx="2473384" cy="3803723"/>
            <a:chOff x="497577" y="1240118"/>
            <a:chExt cx="2473384" cy="3803723"/>
          </a:xfrm>
        </p:grpSpPr>
        <p:sp>
          <p:nvSpPr>
            <p:cNvPr id="4" name="Rectangle: Rounded Corners 3">
              <a:extLst>
                <a:ext uri="{FF2B5EF4-FFF2-40B4-BE49-F238E27FC236}">
                  <a16:creationId xmlns:a16="http://schemas.microsoft.com/office/drawing/2014/main" id="{7E0EC11B-4278-62CA-CA6D-35940C3D392A}"/>
                </a:ext>
              </a:extLst>
            </p:cNvPr>
            <p:cNvSpPr/>
            <p:nvPr/>
          </p:nvSpPr>
          <p:spPr>
            <a:xfrm>
              <a:off x="591516" y="1240118"/>
              <a:ext cx="2312239" cy="646331"/>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Muối ăn (NaCl)</a:t>
              </a:r>
            </a:p>
          </p:txBody>
        </p:sp>
        <p:sp>
          <p:nvSpPr>
            <p:cNvPr id="24" name="TextBox 23">
              <a:extLst>
                <a:ext uri="{FF2B5EF4-FFF2-40B4-BE49-F238E27FC236}">
                  <a16:creationId xmlns:a16="http://schemas.microsoft.com/office/drawing/2014/main" id="{E692F6A8-203E-F11E-5DA4-28E1564D69BB}"/>
                </a:ext>
              </a:extLst>
            </p:cNvPr>
            <p:cNvSpPr txBox="1"/>
            <p:nvPr/>
          </p:nvSpPr>
          <p:spPr>
            <a:xfrm>
              <a:off x="497577" y="2035905"/>
              <a:ext cx="2473384" cy="1703030"/>
            </a:xfrm>
            <a:prstGeom prst="rect">
              <a:avLst/>
            </a:prstGeom>
            <a:noFill/>
          </p:spPr>
          <p:txBody>
            <a:bodyPr wrap="square">
              <a:spAutoFit/>
            </a:bodyPr>
            <a:lstStyle/>
            <a:p>
              <a:pPr algn="just">
                <a:lnSpc>
                  <a:spcPct val="150000"/>
                </a:lnSpc>
              </a:pPr>
              <a:r>
                <a:rPr lang="en-US" sz="1800"/>
                <a:t>Đ</a:t>
              </a:r>
              <a:r>
                <a:rPr lang="vi-VN" sz="1800"/>
                <a:t>óng vai trò vô cùng quan trọng đối với  hoạt động trao đổi chất của con người</a:t>
              </a:r>
              <a:r>
                <a:rPr lang="en-US" sz="1800"/>
                <a:t>.</a:t>
              </a:r>
            </a:p>
          </p:txBody>
        </p:sp>
        <p:pic>
          <p:nvPicPr>
            <p:cNvPr id="28" name="Picture 27" descr="A bowl of salt and a spoon&#10;&#10;Description automatically generated">
              <a:extLst>
                <a:ext uri="{FF2B5EF4-FFF2-40B4-BE49-F238E27FC236}">
                  <a16:creationId xmlns:a16="http://schemas.microsoft.com/office/drawing/2014/main" id="{5C605B00-CABD-13F3-DB7A-0EC8060BC1A8}"/>
                </a:ext>
              </a:extLst>
            </p:cNvPr>
            <p:cNvPicPr>
              <a:picLocks noChangeAspect="1"/>
            </p:cNvPicPr>
            <p:nvPr/>
          </p:nvPicPr>
          <p:blipFill>
            <a:blip r:embed="rId3"/>
            <a:stretch>
              <a:fillRect/>
            </a:stretch>
          </p:blipFill>
          <p:spPr>
            <a:xfrm>
              <a:off x="776495" y="3788732"/>
              <a:ext cx="1882075" cy="1255109"/>
            </a:xfrm>
            <a:prstGeom prst="ellipse">
              <a:avLst/>
            </a:prstGeom>
          </p:spPr>
        </p:pic>
      </p:grpSp>
      <p:grpSp>
        <p:nvGrpSpPr>
          <p:cNvPr id="352" name="Group 351">
            <a:extLst>
              <a:ext uri="{FF2B5EF4-FFF2-40B4-BE49-F238E27FC236}">
                <a16:creationId xmlns:a16="http://schemas.microsoft.com/office/drawing/2014/main" id="{88D3B126-C249-4E9A-E053-A4B0AB7556E9}"/>
              </a:ext>
            </a:extLst>
          </p:cNvPr>
          <p:cNvGrpSpPr/>
          <p:nvPr/>
        </p:nvGrpSpPr>
        <p:grpSpPr>
          <a:xfrm>
            <a:off x="3195663" y="1240118"/>
            <a:ext cx="2752672" cy="3803723"/>
            <a:chOff x="3195663" y="1240118"/>
            <a:chExt cx="2752672" cy="3803723"/>
          </a:xfrm>
        </p:grpSpPr>
        <p:sp>
          <p:nvSpPr>
            <p:cNvPr id="19" name="Rectangle: Rounded Corners 18">
              <a:extLst>
                <a:ext uri="{FF2B5EF4-FFF2-40B4-BE49-F238E27FC236}">
                  <a16:creationId xmlns:a16="http://schemas.microsoft.com/office/drawing/2014/main" id="{522AFBD4-2967-B83C-806D-CC06E896C7C7}"/>
                </a:ext>
              </a:extLst>
            </p:cNvPr>
            <p:cNvSpPr/>
            <p:nvPr/>
          </p:nvSpPr>
          <p:spPr>
            <a:xfrm>
              <a:off x="3415880" y="1240118"/>
              <a:ext cx="2312239" cy="646331"/>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Đá vôi (CaCO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94B34812-57CB-3658-99FA-65DB29D57943}"/>
                </a:ext>
              </a:extLst>
            </p:cNvPr>
            <p:cNvSpPr txBox="1"/>
            <p:nvPr/>
          </p:nvSpPr>
          <p:spPr>
            <a:xfrm>
              <a:off x="3195663" y="2035905"/>
              <a:ext cx="2752672" cy="1703030"/>
            </a:xfrm>
            <a:prstGeom prst="rect">
              <a:avLst/>
            </a:prstGeom>
            <a:noFill/>
          </p:spPr>
          <p:txBody>
            <a:bodyPr wrap="square">
              <a:spAutoFit/>
            </a:bodyPr>
            <a:lstStyle/>
            <a:p>
              <a:pPr algn="just">
                <a:lnSpc>
                  <a:spcPct val="150000"/>
                </a:lnSpc>
              </a:pPr>
              <a:r>
                <a:rPr lang="en-US" sz="1800"/>
                <a:t>D</a:t>
              </a:r>
              <a:r>
                <a:rPr lang="vi-VN" sz="1800"/>
                <a:t>ùng để sản xuất vôi sống, làm đường, làm bê tông, chất độn trong sản xuất cao su, xà phòng,</a:t>
              </a:r>
              <a:r>
                <a:rPr lang="en-US" sz="1800"/>
                <a:t>…</a:t>
              </a:r>
            </a:p>
          </p:txBody>
        </p:sp>
        <p:pic>
          <p:nvPicPr>
            <p:cNvPr id="29" name="Picture 28">
              <a:extLst>
                <a:ext uri="{FF2B5EF4-FFF2-40B4-BE49-F238E27FC236}">
                  <a16:creationId xmlns:a16="http://schemas.microsoft.com/office/drawing/2014/main" id="{423ADD49-C59C-1E8B-630F-7B454C812F32}"/>
                </a:ext>
              </a:extLst>
            </p:cNvPr>
            <p:cNvPicPr>
              <a:picLocks noChangeAspect="1"/>
            </p:cNvPicPr>
            <p:nvPr/>
          </p:nvPicPr>
          <p:blipFill>
            <a:blip r:embed="rId4"/>
            <a:srcRect l="8098" r="8098"/>
            <a:stretch/>
          </p:blipFill>
          <p:spPr>
            <a:xfrm>
              <a:off x="3630961" y="3788732"/>
              <a:ext cx="1882075" cy="1255109"/>
            </a:xfrm>
            <a:prstGeom prst="ellipse">
              <a:avLst/>
            </a:prstGeom>
          </p:spPr>
        </p:pic>
      </p:grpSp>
      <p:grpSp>
        <p:nvGrpSpPr>
          <p:cNvPr id="353" name="Group 352">
            <a:extLst>
              <a:ext uri="{FF2B5EF4-FFF2-40B4-BE49-F238E27FC236}">
                <a16:creationId xmlns:a16="http://schemas.microsoft.com/office/drawing/2014/main" id="{9DA901AE-4B33-6633-AA54-2EBE19F3C2C3}"/>
              </a:ext>
            </a:extLst>
          </p:cNvPr>
          <p:cNvGrpSpPr/>
          <p:nvPr/>
        </p:nvGrpSpPr>
        <p:grpSpPr>
          <a:xfrm>
            <a:off x="6031832" y="1240118"/>
            <a:ext cx="2893877" cy="3803723"/>
            <a:chOff x="6031832" y="1240118"/>
            <a:chExt cx="2893877" cy="3803723"/>
          </a:xfrm>
        </p:grpSpPr>
        <p:sp>
          <p:nvSpPr>
            <p:cNvPr id="20" name="Rectangle: Rounded Corners 19">
              <a:extLst>
                <a:ext uri="{FF2B5EF4-FFF2-40B4-BE49-F238E27FC236}">
                  <a16:creationId xmlns:a16="http://schemas.microsoft.com/office/drawing/2014/main" id="{62397D8A-F670-E888-1307-AF397AA30F12}"/>
                </a:ext>
              </a:extLst>
            </p:cNvPr>
            <p:cNvSpPr/>
            <p:nvPr/>
          </p:nvSpPr>
          <p:spPr>
            <a:xfrm>
              <a:off x="6240245" y="1240118"/>
              <a:ext cx="2312239" cy="646331"/>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Diêm tiêu (KNO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456480CA-10D1-8ACF-76A3-A88C63C2739B}"/>
                </a:ext>
              </a:extLst>
            </p:cNvPr>
            <p:cNvSpPr txBox="1"/>
            <p:nvPr/>
          </p:nvSpPr>
          <p:spPr>
            <a:xfrm>
              <a:off x="6031832" y="2035905"/>
              <a:ext cx="2893877" cy="1703030"/>
            </a:xfrm>
            <a:prstGeom prst="rect">
              <a:avLst/>
            </a:prstGeom>
            <a:noFill/>
          </p:spPr>
          <p:txBody>
            <a:bodyPr wrap="square">
              <a:spAutoFit/>
            </a:bodyPr>
            <a:lstStyle/>
            <a:p>
              <a:pPr algn="just">
                <a:lnSpc>
                  <a:spcPct val="150000"/>
                </a:lnSpc>
              </a:pPr>
              <a:r>
                <a:rPr lang="en-US" sz="1800"/>
                <a:t>Sử dụng để chế tạo thuốc nổ đen, bảo quản thực phẩm, điều chế oxygen trong phòng thí nghiệm.</a:t>
              </a:r>
            </a:p>
          </p:txBody>
        </p:sp>
        <p:pic>
          <p:nvPicPr>
            <p:cNvPr id="30" name="Picture 29">
              <a:extLst>
                <a:ext uri="{FF2B5EF4-FFF2-40B4-BE49-F238E27FC236}">
                  <a16:creationId xmlns:a16="http://schemas.microsoft.com/office/drawing/2014/main" id="{14E58BE1-6792-3B40-75B5-B555AF83A752}"/>
                </a:ext>
              </a:extLst>
            </p:cNvPr>
            <p:cNvPicPr>
              <a:picLocks noChangeAspect="1"/>
            </p:cNvPicPr>
            <p:nvPr/>
          </p:nvPicPr>
          <p:blipFill>
            <a:blip r:embed="rId5"/>
            <a:srcRect t="1857" b="1857"/>
            <a:stretch/>
          </p:blipFill>
          <p:spPr>
            <a:xfrm>
              <a:off x="6455326" y="3788732"/>
              <a:ext cx="1882075" cy="1255109"/>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2"/>
                                        </p:tgtEl>
                                        <p:attrNameLst>
                                          <p:attrName>style.visibility</p:attrName>
                                        </p:attrNameLst>
                                      </p:cBhvr>
                                      <p:to>
                                        <p:strVal val="visible"/>
                                      </p:to>
                                    </p:set>
                                    <p:anim calcmode="lin" valueType="num">
                                      <p:cBhvr additive="base">
                                        <p:cTn id="12" dur="500" fill="hold"/>
                                        <p:tgtEl>
                                          <p:spTgt spid="352"/>
                                        </p:tgtEl>
                                        <p:attrNameLst>
                                          <p:attrName>ppt_x</p:attrName>
                                        </p:attrNameLst>
                                      </p:cBhvr>
                                      <p:tavLst>
                                        <p:tav tm="0">
                                          <p:val>
                                            <p:strVal val="#ppt_x"/>
                                          </p:val>
                                        </p:tav>
                                        <p:tav tm="100000">
                                          <p:val>
                                            <p:strVal val="#ppt_x"/>
                                          </p:val>
                                        </p:tav>
                                      </p:tavLst>
                                    </p:anim>
                                    <p:anim calcmode="lin" valueType="num">
                                      <p:cBhvr additive="base">
                                        <p:cTn id="13" dur="500" fill="hold"/>
                                        <p:tgtEl>
                                          <p:spTgt spid="35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53"/>
                                        </p:tgtEl>
                                        <p:attrNameLst>
                                          <p:attrName>style.visibility</p:attrName>
                                        </p:attrNameLst>
                                      </p:cBhvr>
                                      <p:to>
                                        <p:strVal val="visible"/>
                                      </p:to>
                                    </p:set>
                                    <p:anim calcmode="lin" valueType="num">
                                      <p:cBhvr additive="base">
                                        <p:cTn id="17" dur="500" fill="hold"/>
                                        <p:tgtEl>
                                          <p:spTgt spid="353"/>
                                        </p:tgtEl>
                                        <p:attrNameLst>
                                          <p:attrName>ppt_x</p:attrName>
                                        </p:attrNameLst>
                                      </p:cBhvr>
                                      <p:tavLst>
                                        <p:tav tm="0">
                                          <p:val>
                                            <p:strVal val="#ppt_x"/>
                                          </p:val>
                                        </p:tav>
                                        <p:tav tm="100000">
                                          <p:val>
                                            <p:strVal val="#ppt_x"/>
                                          </p:val>
                                        </p:tav>
                                      </p:tavLst>
                                    </p:anim>
                                    <p:anim calcmode="lin" valueType="num">
                                      <p:cBhvr additive="base">
                                        <p:cTn id="18"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713220" y="988184"/>
            <a:ext cx="1371600" cy="137160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III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633280" y="2617324"/>
            <a:ext cx="6627480" cy="830997"/>
          </a:xfrm>
          <a:prstGeom prst="rect">
            <a:avLst/>
          </a:prstGeom>
          <a:noFill/>
        </p:spPr>
        <p:txBody>
          <a:bodyPr wrap="square">
            <a:spAutoFit/>
          </a:bodyPr>
          <a:lstStyle/>
          <a:p>
            <a:pPr algn="just"/>
            <a:r>
              <a:rPr lang="en-US" sz="4800" b="1">
                <a:solidFill>
                  <a:srgbClr val="432349"/>
                </a:solidFill>
                <a:latin typeface="+mn-lt"/>
              </a:rPr>
              <a:t>TÍNH CHẤT HÓA HỌC</a:t>
            </a:r>
          </a:p>
        </p:txBody>
      </p:sp>
    </p:spTree>
    <p:extLst>
      <p:ext uri="{BB962C8B-B14F-4D97-AF65-F5344CB8AC3E}">
        <p14:creationId xmlns:p14="http://schemas.microsoft.com/office/powerpoint/2010/main" val="83892992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grpSp>
        <p:nvGrpSpPr>
          <p:cNvPr id="1611" name="Google Shape;1611;p55"/>
          <p:cNvGrpSpPr/>
          <p:nvPr/>
        </p:nvGrpSpPr>
        <p:grpSpPr>
          <a:xfrm rot="-2548119" flipH="1">
            <a:off x="589732" y="393846"/>
            <a:ext cx="417982" cy="581192"/>
            <a:chOff x="754175" y="-2051800"/>
            <a:chExt cx="263975" cy="367050"/>
          </a:xfrm>
        </p:grpSpPr>
        <p:sp>
          <p:nvSpPr>
            <p:cNvPr id="1612" name="Google Shape;1612;p55"/>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5"/>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5"/>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5"/>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5"/>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5"/>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5"/>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5"/>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5"/>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D812D76-17CF-5C7E-3AD8-37A7C5CAB9C9}"/>
              </a:ext>
            </a:extLst>
          </p:cNvPr>
          <p:cNvSpPr txBox="1"/>
          <p:nvPr/>
        </p:nvSpPr>
        <p:spPr>
          <a:xfrm>
            <a:off x="2203938" y="304798"/>
            <a:ext cx="4736123" cy="523220"/>
          </a:xfrm>
          <a:prstGeom prst="rect">
            <a:avLst/>
          </a:prstGeom>
          <a:noFill/>
        </p:spPr>
        <p:txBody>
          <a:bodyPr wrap="square" rtlCol="0">
            <a:spAutoFit/>
          </a:bodyPr>
          <a:lstStyle/>
          <a:p>
            <a:pPr algn="ctr"/>
            <a:r>
              <a:rPr lang="en-US" sz="2800" b="1">
                <a:solidFill>
                  <a:schemeClr val="accent2">
                    <a:lumMod val="75000"/>
                  </a:schemeClr>
                </a:solidFill>
              </a:rPr>
              <a:t>HOẠT ĐỘNG NHÓM</a:t>
            </a:r>
          </a:p>
        </p:txBody>
      </p:sp>
      <p:sp>
        <p:nvSpPr>
          <p:cNvPr id="5" name="Rectangle: Rounded Corners 4">
            <a:extLst>
              <a:ext uri="{FF2B5EF4-FFF2-40B4-BE49-F238E27FC236}">
                <a16:creationId xmlns:a16="http://schemas.microsoft.com/office/drawing/2014/main" id="{FFA29FC5-8430-080B-6462-9AFF65B3AA11}"/>
              </a:ext>
            </a:extLst>
          </p:cNvPr>
          <p:cNvSpPr/>
          <p:nvPr/>
        </p:nvSpPr>
        <p:spPr>
          <a:xfrm>
            <a:off x="1371599" y="951361"/>
            <a:ext cx="6400800" cy="507324"/>
          </a:xfrm>
          <a:prstGeom prst="roundRect">
            <a:avLst/>
          </a:prstGeom>
          <a:solidFill>
            <a:schemeClr val="accent6"/>
          </a:solidFill>
          <a:ln>
            <a:solidFill>
              <a:srgbClr val="008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FF0000"/>
                </a:solidFill>
                <a:latin typeface="Arial" panose="020B0604020202020204" pitchFamily="34" charset="0"/>
                <a:cs typeface="Arial" panose="020B0604020202020204" pitchFamily="34" charset="0"/>
              </a:rPr>
              <a:t>Thí nghiệm: </a:t>
            </a:r>
            <a:r>
              <a:rPr lang="en-US" sz="2000">
                <a:solidFill>
                  <a:srgbClr val="000000"/>
                </a:solidFill>
                <a:latin typeface="Arial" panose="020B0604020202020204" pitchFamily="34" charset="0"/>
                <a:cs typeface="Arial" panose="020B0604020202020204" pitchFamily="34" charset="0"/>
              </a:rPr>
              <a:t>Tìm hiểu tính chất hóa học của muối</a:t>
            </a:r>
          </a:p>
        </p:txBody>
      </p:sp>
      <p:sp>
        <p:nvSpPr>
          <p:cNvPr id="6" name="Arrow: Pentagon 5">
            <a:extLst>
              <a:ext uri="{FF2B5EF4-FFF2-40B4-BE49-F238E27FC236}">
                <a16:creationId xmlns:a16="http://schemas.microsoft.com/office/drawing/2014/main" id="{2B679E98-636E-8019-092B-31259016FA3F}"/>
              </a:ext>
            </a:extLst>
          </p:cNvPr>
          <p:cNvSpPr/>
          <p:nvPr/>
        </p:nvSpPr>
        <p:spPr>
          <a:xfrm>
            <a:off x="-123" y="1702795"/>
            <a:ext cx="2204061" cy="62484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Chuẩn bị</a:t>
            </a:r>
          </a:p>
        </p:txBody>
      </p:sp>
      <p:sp>
        <p:nvSpPr>
          <p:cNvPr id="7" name="TextBox 6">
            <a:extLst>
              <a:ext uri="{FF2B5EF4-FFF2-40B4-BE49-F238E27FC236}">
                <a16:creationId xmlns:a16="http://schemas.microsoft.com/office/drawing/2014/main" id="{6175EF1F-A68C-145C-07C9-361A0BD75ECC}"/>
              </a:ext>
            </a:extLst>
          </p:cNvPr>
          <p:cNvSpPr txBox="1"/>
          <p:nvPr/>
        </p:nvSpPr>
        <p:spPr>
          <a:xfrm>
            <a:off x="391381" y="2336948"/>
            <a:ext cx="8159061"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Các dung dịch: H</a:t>
            </a:r>
            <a:r>
              <a:rPr lang="vi-VN" sz="2000" baseline="-25000">
                <a:latin typeface="Arial" panose="020B0604020202020204" pitchFamily="34" charset="0"/>
                <a:cs typeface="Arial" panose="020B0604020202020204" pitchFamily="34" charset="0"/>
              </a:rPr>
              <a:t>2</a:t>
            </a:r>
            <a:r>
              <a:rPr lang="vi-VN" sz="2000">
                <a:latin typeface="Arial" panose="020B0604020202020204" pitchFamily="34" charset="0"/>
                <a:cs typeface="Arial" panose="020B0604020202020204" pitchFamily="34" charset="0"/>
              </a:rPr>
              <a:t>SO</a:t>
            </a:r>
            <a:r>
              <a:rPr lang="vi-VN" sz="2000" baseline="-25000">
                <a:latin typeface="Arial" panose="020B0604020202020204" pitchFamily="34" charset="0"/>
                <a:cs typeface="Arial" panose="020B0604020202020204" pitchFamily="34" charset="0"/>
              </a:rPr>
              <a:t>4</a:t>
            </a:r>
            <a:r>
              <a:rPr lang="vi-VN" sz="2000">
                <a:latin typeface="Arial" panose="020B0604020202020204" pitchFamily="34" charset="0"/>
                <a:cs typeface="Arial" panose="020B0604020202020204" pitchFamily="34" charset="0"/>
              </a:rPr>
              <a:t> loãng, NaOH loãng, Na</a:t>
            </a:r>
            <a:r>
              <a:rPr lang="vi-VN" sz="2000" baseline="-25000">
                <a:latin typeface="Arial" panose="020B0604020202020204" pitchFamily="34" charset="0"/>
                <a:cs typeface="Arial" panose="020B0604020202020204" pitchFamily="34" charset="0"/>
              </a:rPr>
              <a:t>2</a:t>
            </a:r>
            <a:r>
              <a:rPr lang="vi-VN" sz="2000">
                <a:latin typeface="Arial" panose="020B0604020202020204" pitchFamily="34" charset="0"/>
                <a:cs typeface="Arial" panose="020B0604020202020204" pitchFamily="34" charset="0"/>
              </a:rPr>
              <a:t>SO</a:t>
            </a:r>
            <a:r>
              <a:rPr lang="vi-VN" sz="2000" baseline="-25000">
                <a:latin typeface="Arial" panose="020B0604020202020204" pitchFamily="34" charset="0"/>
                <a:cs typeface="Arial" panose="020B0604020202020204" pitchFamily="34" charset="0"/>
              </a:rPr>
              <a:t>4</a:t>
            </a:r>
            <a:r>
              <a:rPr lang="vi-VN" sz="2000">
                <a:latin typeface="Arial" panose="020B0604020202020204" pitchFamily="34" charset="0"/>
                <a:cs typeface="Arial" panose="020B0604020202020204" pitchFamily="34" charset="0"/>
              </a:rPr>
              <a:t>, CuSO</a:t>
            </a:r>
            <a:r>
              <a:rPr lang="vi-VN" sz="2000" baseline="-25000">
                <a:latin typeface="Arial" panose="020B0604020202020204" pitchFamily="34" charset="0"/>
                <a:cs typeface="Arial" panose="020B0604020202020204" pitchFamily="34" charset="0"/>
              </a:rPr>
              <a:t>4</a:t>
            </a:r>
            <a:r>
              <a:rPr lang="en-US" sz="200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4 ống nghiệm:</a:t>
            </a:r>
            <a:endParaRPr lang="en-US" sz="20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B9700CE-E4A8-FF6C-1599-A549838B178E}"/>
              </a:ext>
            </a:extLst>
          </p:cNvPr>
          <p:cNvGrpSpPr/>
          <p:nvPr/>
        </p:nvGrpSpPr>
        <p:grpSpPr>
          <a:xfrm>
            <a:off x="300234" y="3297821"/>
            <a:ext cx="2562371" cy="1575638"/>
            <a:chOff x="4374111" y="1754386"/>
            <a:chExt cx="2562371" cy="1575638"/>
          </a:xfrm>
        </p:grpSpPr>
        <p:sp>
          <p:nvSpPr>
            <p:cNvPr id="8" name="Rectangle: Rounded Corners 7">
              <a:extLst>
                <a:ext uri="{FF2B5EF4-FFF2-40B4-BE49-F238E27FC236}">
                  <a16:creationId xmlns:a16="http://schemas.microsoft.com/office/drawing/2014/main" id="{5AFB487B-E8B9-C648-43CD-9BB13988CAEA}"/>
                </a:ext>
              </a:extLst>
            </p:cNvPr>
            <p:cNvSpPr/>
            <p:nvPr/>
          </p:nvSpPr>
          <p:spPr>
            <a:xfrm>
              <a:off x="4732421" y="1925054"/>
              <a:ext cx="2204061" cy="1404970"/>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Ố</a:t>
              </a:r>
              <a:r>
                <a:rPr lang="vi-VN" sz="2000">
                  <a:solidFill>
                    <a:srgbClr val="000000"/>
                  </a:solidFill>
                </a:rPr>
                <a:t>ng (1) chứa đinh sắt được làm sạch</a:t>
              </a:r>
              <a:r>
                <a:rPr lang="en-US" sz="2000">
                  <a:solidFill>
                    <a:srgbClr val="000000"/>
                  </a:solidFill>
                </a:rPr>
                <a:t>.</a:t>
              </a:r>
            </a:p>
          </p:txBody>
        </p:sp>
        <p:pic>
          <p:nvPicPr>
            <p:cNvPr id="9" name="Picture 8">
              <a:extLst>
                <a:ext uri="{FF2B5EF4-FFF2-40B4-BE49-F238E27FC236}">
                  <a16:creationId xmlns:a16="http://schemas.microsoft.com/office/drawing/2014/main" id="{70332130-228E-A8F2-F66C-708FAA3762BD}"/>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11" name="Group 10">
            <a:extLst>
              <a:ext uri="{FF2B5EF4-FFF2-40B4-BE49-F238E27FC236}">
                <a16:creationId xmlns:a16="http://schemas.microsoft.com/office/drawing/2014/main" id="{31BE899B-87B7-D99D-998E-A4CFA32EA74F}"/>
              </a:ext>
            </a:extLst>
          </p:cNvPr>
          <p:cNvGrpSpPr/>
          <p:nvPr/>
        </p:nvGrpSpPr>
        <p:grpSpPr>
          <a:xfrm>
            <a:off x="2786454" y="3297821"/>
            <a:ext cx="3229847" cy="1575638"/>
            <a:chOff x="4374111" y="1754386"/>
            <a:chExt cx="3229847" cy="1575638"/>
          </a:xfrm>
        </p:grpSpPr>
        <p:sp>
          <p:nvSpPr>
            <p:cNvPr id="12" name="Rectangle: Rounded Corners 11">
              <a:extLst>
                <a:ext uri="{FF2B5EF4-FFF2-40B4-BE49-F238E27FC236}">
                  <a16:creationId xmlns:a16="http://schemas.microsoft.com/office/drawing/2014/main" id="{7225912E-624D-7EF7-B85F-A149AB9914D2}"/>
                </a:ext>
              </a:extLst>
            </p:cNvPr>
            <p:cNvSpPr/>
            <p:nvPr/>
          </p:nvSpPr>
          <p:spPr>
            <a:xfrm>
              <a:off x="4732421" y="1925054"/>
              <a:ext cx="2871537" cy="1404970"/>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(2) và (3) mỗi ống nghiệm chứa khoảng 1 ml dung dịch BaCl</a:t>
              </a:r>
              <a:r>
                <a:rPr lang="vi-VN"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a:t>
              </a:r>
              <a:endParaRPr lang="en-US" sz="2000">
                <a:solidFill>
                  <a:srgbClr val="000000"/>
                </a:solidFill>
              </a:endParaRPr>
            </a:p>
          </p:txBody>
        </p:sp>
        <p:pic>
          <p:nvPicPr>
            <p:cNvPr id="13" name="Picture 12">
              <a:extLst>
                <a:ext uri="{FF2B5EF4-FFF2-40B4-BE49-F238E27FC236}">
                  <a16:creationId xmlns:a16="http://schemas.microsoft.com/office/drawing/2014/main" id="{FB5A7821-D834-9074-67CD-EBEC9DF477E5}"/>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14" name="Group 13">
            <a:extLst>
              <a:ext uri="{FF2B5EF4-FFF2-40B4-BE49-F238E27FC236}">
                <a16:creationId xmlns:a16="http://schemas.microsoft.com/office/drawing/2014/main" id="{E020F0A3-B80D-F7AE-127E-465A17EBCD80}"/>
              </a:ext>
            </a:extLst>
          </p:cNvPr>
          <p:cNvGrpSpPr/>
          <p:nvPr/>
        </p:nvGrpSpPr>
        <p:grpSpPr>
          <a:xfrm>
            <a:off x="6073659" y="3297821"/>
            <a:ext cx="2541973" cy="1575638"/>
            <a:chOff x="4374111" y="1754386"/>
            <a:chExt cx="2541973" cy="1575638"/>
          </a:xfrm>
        </p:grpSpPr>
        <p:sp>
          <p:nvSpPr>
            <p:cNvPr id="15" name="Rectangle: Rounded Corners 14">
              <a:extLst>
                <a:ext uri="{FF2B5EF4-FFF2-40B4-BE49-F238E27FC236}">
                  <a16:creationId xmlns:a16="http://schemas.microsoft.com/office/drawing/2014/main" id="{8B6B0591-F0F5-D82E-327E-6860FCAA8527}"/>
                </a:ext>
              </a:extLst>
            </p:cNvPr>
            <p:cNvSpPr/>
            <p:nvPr/>
          </p:nvSpPr>
          <p:spPr>
            <a:xfrm>
              <a:off x="4732422" y="1925054"/>
              <a:ext cx="2183662" cy="1404970"/>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(4) chứa khoảng 1ml dung dịch CuSO</a:t>
              </a:r>
              <a:r>
                <a:rPr lang="vi-VN" sz="2000" baseline="-25000">
                  <a:solidFill>
                    <a:srgbClr val="000000"/>
                  </a:solidFill>
                  <a:latin typeface="Arial" panose="020B0604020202020204" pitchFamily="34" charset="0"/>
                  <a:cs typeface="Arial" panose="020B0604020202020204" pitchFamily="34" charset="0"/>
                </a:rPr>
                <a:t>4</a:t>
              </a:r>
              <a:r>
                <a:rPr lang="vi-VN" sz="2000">
                  <a:solidFill>
                    <a:srgbClr val="000000"/>
                  </a:solidFill>
                  <a:latin typeface="Arial" panose="020B0604020202020204" pitchFamily="34" charset="0"/>
                  <a:cs typeface="Arial" panose="020B0604020202020204" pitchFamily="34" charset="0"/>
                </a:rPr>
                <a:t>.</a:t>
              </a:r>
              <a:endParaRPr lang="en-US" sz="2000">
                <a:solidFill>
                  <a:srgbClr val="000000"/>
                </a:solidFill>
              </a:endParaRPr>
            </a:p>
          </p:txBody>
        </p:sp>
        <p:pic>
          <p:nvPicPr>
            <p:cNvPr id="16" name="Picture 15">
              <a:extLst>
                <a:ext uri="{FF2B5EF4-FFF2-40B4-BE49-F238E27FC236}">
                  <a16:creationId xmlns:a16="http://schemas.microsoft.com/office/drawing/2014/main" id="{E5878F11-A013-60A4-44F9-B37131B866C0}"/>
                </a:ext>
              </a:extLst>
            </p:cNvPr>
            <p:cNvPicPr>
              <a:picLocks noChangeAspect="1"/>
            </p:cNvPicPr>
            <p:nvPr/>
          </p:nvPicPr>
          <p:blipFill>
            <a:blip r:embed="rId3"/>
            <a:stretch>
              <a:fillRect/>
            </a:stretch>
          </p:blipFill>
          <p:spPr>
            <a:xfrm rot="20029143">
              <a:off x="4374111" y="1754386"/>
              <a:ext cx="716621" cy="1213266"/>
            </a:xfrm>
            <a:prstGeom prst="rect">
              <a:avLst/>
            </a:prstGeom>
          </p:spPr>
        </p:pic>
      </p:grpSp>
    </p:spTree>
    <p:extLst>
      <p:ext uri="{BB962C8B-B14F-4D97-AF65-F5344CB8AC3E}">
        <p14:creationId xmlns:p14="http://schemas.microsoft.com/office/powerpoint/2010/main" val="341495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450" decel="100000" fill="hold"/>
                                        <p:tgtEl>
                                          <p:spTgt spid="1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27" fill="hold">
                            <p:stCondLst>
                              <p:cond delay="50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450" decel="100000" fill="hold"/>
                                        <p:tgtEl>
                                          <p:spTgt spid="11"/>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37"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450" decel="100000" fill="hold"/>
                                        <p:tgtEl>
                                          <p:spTgt spid="14"/>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grpSp>
        <p:nvGrpSpPr>
          <p:cNvPr id="1611" name="Google Shape;1611;p55"/>
          <p:cNvGrpSpPr/>
          <p:nvPr/>
        </p:nvGrpSpPr>
        <p:grpSpPr>
          <a:xfrm rot="-2548119" flipH="1">
            <a:off x="589732" y="393846"/>
            <a:ext cx="417982" cy="581192"/>
            <a:chOff x="754175" y="-2051800"/>
            <a:chExt cx="263975" cy="367050"/>
          </a:xfrm>
        </p:grpSpPr>
        <p:sp>
          <p:nvSpPr>
            <p:cNvPr id="1612" name="Google Shape;1612;p55"/>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5"/>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5"/>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5"/>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5"/>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5"/>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5"/>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5"/>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5"/>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D812D76-17CF-5C7E-3AD8-37A7C5CAB9C9}"/>
              </a:ext>
            </a:extLst>
          </p:cNvPr>
          <p:cNvSpPr txBox="1"/>
          <p:nvPr/>
        </p:nvSpPr>
        <p:spPr>
          <a:xfrm>
            <a:off x="2203938" y="304798"/>
            <a:ext cx="4736123" cy="523220"/>
          </a:xfrm>
          <a:prstGeom prst="rect">
            <a:avLst/>
          </a:prstGeom>
          <a:noFill/>
        </p:spPr>
        <p:txBody>
          <a:bodyPr wrap="square" rtlCol="0">
            <a:spAutoFit/>
          </a:bodyPr>
          <a:lstStyle/>
          <a:p>
            <a:pPr algn="ctr"/>
            <a:r>
              <a:rPr lang="en-US" sz="2800" b="1">
                <a:solidFill>
                  <a:schemeClr val="accent2">
                    <a:lumMod val="75000"/>
                  </a:schemeClr>
                </a:solidFill>
              </a:rPr>
              <a:t>HOẠT ĐỘNG NHÓM</a:t>
            </a:r>
          </a:p>
        </p:txBody>
      </p:sp>
      <p:sp>
        <p:nvSpPr>
          <p:cNvPr id="5" name="Rectangle: Rounded Corners 4">
            <a:extLst>
              <a:ext uri="{FF2B5EF4-FFF2-40B4-BE49-F238E27FC236}">
                <a16:creationId xmlns:a16="http://schemas.microsoft.com/office/drawing/2014/main" id="{FFA29FC5-8430-080B-6462-9AFF65B3AA11}"/>
              </a:ext>
            </a:extLst>
          </p:cNvPr>
          <p:cNvSpPr/>
          <p:nvPr/>
        </p:nvSpPr>
        <p:spPr>
          <a:xfrm>
            <a:off x="1371599" y="951361"/>
            <a:ext cx="6400800" cy="507324"/>
          </a:xfrm>
          <a:prstGeom prst="roundRect">
            <a:avLst/>
          </a:prstGeom>
          <a:solidFill>
            <a:schemeClr val="accent6"/>
          </a:solidFill>
          <a:ln>
            <a:solidFill>
              <a:srgbClr val="008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FF0000"/>
                </a:solidFill>
                <a:latin typeface="Arial" panose="020B0604020202020204" pitchFamily="34" charset="0"/>
                <a:cs typeface="Arial" panose="020B0604020202020204" pitchFamily="34" charset="0"/>
              </a:rPr>
              <a:t>Thí nghiệm: </a:t>
            </a:r>
            <a:r>
              <a:rPr lang="en-US" sz="2000">
                <a:solidFill>
                  <a:srgbClr val="000000"/>
                </a:solidFill>
                <a:latin typeface="Arial" panose="020B0604020202020204" pitchFamily="34" charset="0"/>
                <a:cs typeface="Arial" panose="020B0604020202020204" pitchFamily="34" charset="0"/>
              </a:rPr>
              <a:t>Tìm hiểu tính chất hóa học của muối</a:t>
            </a:r>
          </a:p>
        </p:txBody>
      </p:sp>
      <p:sp>
        <p:nvSpPr>
          <p:cNvPr id="6" name="Arrow: Pentagon 5">
            <a:extLst>
              <a:ext uri="{FF2B5EF4-FFF2-40B4-BE49-F238E27FC236}">
                <a16:creationId xmlns:a16="http://schemas.microsoft.com/office/drawing/2014/main" id="{2B679E98-636E-8019-092B-31259016FA3F}"/>
              </a:ext>
            </a:extLst>
          </p:cNvPr>
          <p:cNvSpPr/>
          <p:nvPr/>
        </p:nvSpPr>
        <p:spPr>
          <a:xfrm>
            <a:off x="-123" y="1702795"/>
            <a:ext cx="2204061" cy="62484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Tiến hành</a:t>
            </a:r>
          </a:p>
        </p:txBody>
      </p:sp>
      <p:grpSp>
        <p:nvGrpSpPr>
          <p:cNvPr id="17" name="Group 16">
            <a:extLst>
              <a:ext uri="{FF2B5EF4-FFF2-40B4-BE49-F238E27FC236}">
                <a16:creationId xmlns:a16="http://schemas.microsoft.com/office/drawing/2014/main" id="{47E2C32C-E967-D50D-9765-44F74C0A0F31}"/>
              </a:ext>
            </a:extLst>
          </p:cNvPr>
          <p:cNvGrpSpPr/>
          <p:nvPr/>
        </p:nvGrpSpPr>
        <p:grpSpPr>
          <a:xfrm>
            <a:off x="252108" y="2571749"/>
            <a:ext cx="2041913" cy="2242774"/>
            <a:chOff x="4374111" y="1754386"/>
            <a:chExt cx="2041913" cy="2242774"/>
          </a:xfrm>
        </p:grpSpPr>
        <p:sp>
          <p:nvSpPr>
            <p:cNvPr id="18" name="Rectangle: Rounded Corners 17">
              <a:extLst>
                <a:ext uri="{FF2B5EF4-FFF2-40B4-BE49-F238E27FC236}">
                  <a16:creationId xmlns:a16="http://schemas.microsoft.com/office/drawing/2014/main" id="{17936780-A346-20D0-C634-098654F2E04D}"/>
                </a:ext>
              </a:extLst>
            </p:cNvPr>
            <p:cNvSpPr/>
            <p:nvPr/>
          </p:nvSpPr>
          <p:spPr>
            <a:xfrm>
              <a:off x="4732421" y="1925053"/>
              <a:ext cx="1683603" cy="2072107"/>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Ống (1) cho khoảng 2 ml dung dịch CuSO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D6ECE601-A7EF-767F-A89D-19B9B9659096}"/>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20" name="Group 19">
            <a:extLst>
              <a:ext uri="{FF2B5EF4-FFF2-40B4-BE49-F238E27FC236}">
                <a16:creationId xmlns:a16="http://schemas.microsoft.com/office/drawing/2014/main" id="{80045425-86E7-6353-AA33-AFB89566EAF0}"/>
              </a:ext>
            </a:extLst>
          </p:cNvPr>
          <p:cNvGrpSpPr/>
          <p:nvPr/>
        </p:nvGrpSpPr>
        <p:grpSpPr>
          <a:xfrm>
            <a:off x="2328401" y="2571749"/>
            <a:ext cx="2041915" cy="2242774"/>
            <a:chOff x="4374111" y="1754386"/>
            <a:chExt cx="2041915" cy="2242774"/>
          </a:xfrm>
        </p:grpSpPr>
        <p:sp>
          <p:nvSpPr>
            <p:cNvPr id="21" name="Rectangle: Rounded Corners 20">
              <a:extLst>
                <a:ext uri="{FF2B5EF4-FFF2-40B4-BE49-F238E27FC236}">
                  <a16:creationId xmlns:a16="http://schemas.microsoft.com/office/drawing/2014/main" id="{35E18669-8B61-C589-3ED2-A21F3EE58C82}"/>
                </a:ext>
              </a:extLst>
            </p:cNvPr>
            <p:cNvSpPr/>
            <p:nvPr/>
          </p:nvSpPr>
          <p:spPr>
            <a:xfrm>
              <a:off x="4732422" y="1925054"/>
              <a:ext cx="1683604" cy="2072106"/>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(2) cho khoảng 1 ml dung dịch H</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pic>
          <p:nvPicPr>
            <p:cNvPr id="22" name="Picture 21">
              <a:extLst>
                <a:ext uri="{FF2B5EF4-FFF2-40B4-BE49-F238E27FC236}">
                  <a16:creationId xmlns:a16="http://schemas.microsoft.com/office/drawing/2014/main" id="{8DC53035-A9E1-91DF-236A-A447DC715196}"/>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26" name="Group 25">
            <a:extLst>
              <a:ext uri="{FF2B5EF4-FFF2-40B4-BE49-F238E27FC236}">
                <a16:creationId xmlns:a16="http://schemas.microsoft.com/office/drawing/2014/main" id="{E54BE236-ED40-D084-A01A-3C72A82CA257}"/>
              </a:ext>
            </a:extLst>
          </p:cNvPr>
          <p:cNvGrpSpPr/>
          <p:nvPr/>
        </p:nvGrpSpPr>
        <p:grpSpPr>
          <a:xfrm>
            <a:off x="4370316" y="2571749"/>
            <a:ext cx="2041915" cy="2242774"/>
            <a:chOff x="4374111" y="1754386"/>
            <a:chExt cx="2041915" cy="2242774"/>
          </a:xfrm>
        </p:grpSpPr>
        <p:sp>
          <p:nvSpPr>
            <p:cNvPr id="27" name="Rectangle: Rounded Corners 26">
              <a:extLst>
                <a:ext uri="{FF2B5EF4-FFF2-40B4-BE49-F238E27FC236}">
                  <a16:creationId xmlns:a16="http://schemas.microsoft.com/office/drawing/2014/main" id="{BE7C71B9-0FD6-2B2C-FF9A-A0D2CFE7CCAA}"/>
                </a:ext>
              </a:extLst>
            </p:cNvPr>
            <p:cNvSpPr/>
            <p:nvPr/>
          </p:nvSpPr>
          <p:spPr>
            <a:xfrm>
              <a:off x="4732422" y="1925054"/>
              <a:ext cx="1683604" cy="2072106"/>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(3) cho khoảng 1 ml dung dịch Na</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pic>
          <p:nvPicPr>
            <p:cNvPr id="28" name="Picture 27">
              <a:extLst>
                <a:ext uri="{FF2B5EF4-FFF2-40B4-BE49-F238E27FC236}">
                  <a16:creationId xmlns:a16="http://schemas.microsoft.com/office/drawing/2014/main" id="{727DCE4C-D91A-E2F9-9F2F-70710C9BE783}"/>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29" name="Group 28">
            <a:extLst>
              <a:ext uri="{FF2B5EF4-FFF2-40B4-BE49-F238E27FC236}">
                <a16:creationId xmlns:a16="http://schemas.microsoft.com/office/drawing/2014/main" id="{C7CC70A1-BAD4-A8A5-E498-55B8E1BF33FB}"/>
              </a:ext>
            </a:extLst>
          </p:cNvPr>
          <p:cNvGrpSpPr/>
          <p:nvPr/>
        </p:nvGrpSpPr>
        <p:grpSpPr>
          <a:xfrm>
            <a:off x="6412231" y="2571750"/>
            <a:ext cx="2041915" cy="2242774"/>
            <a:chOff x="4374111" y="1754386"/>
            <a:chExt cx="2041915" cy="2242774"/>
          </a:xfrm>
        </p:grpSpPr>
        <p:sp>
          <p:nvSpPr>
            <p:cNvPr id="30" name="Rectangle: Rounded Corners 29">
              <a:extLst>
                <a:ext uri="{FF2B5EF4-FFF2-40B4-BE49-F238E27FC236}">
                  <a16:creationId xmlns:a16="http://schemas.microsoft.com/office/drawing/2014/main" id="{C1238AE3-8A63-00A8-E523-89D6EC404155}"/>
                </a:ext>
              </a:extLst>
            </p:cNvPr>
            <p:cNvSpPr/>
            <p:nvPr/>
          </p:nvSpPr>
          <p:spPr>
            <a:xfrm>
              <a:off x="4732422" y="1925054"/>
              <a:ext cx="1683604" cy="2072106"/>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Arial" panose="020B0604020202020204" pitchFamily="34" charset="0"/>
                  <a:cs typeface="Arial" panose="020B0604020202020204" pitchFamily="34" charset="0"/>
                </a:rPr>
                <a:t> cho khoảng 1 ml dung dịch NaOH.</a:t>
              </a:r>
              <a:endParaRPr lang="en-US" sz="2000">
                <a:solidFill>
                  <a:srgbClr val="000000"/>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3236ED95-4999-741B-F0E0-4DA5386753B2}"/>
                </a:ext>
              </a:extLst>
            </p:cNvPr>
            <p:cNvPicPr>
              <a:picLocks noChangeAspect="1"/>
            </p:cNvPicPr>
            <p:nvPr/>
          </p:nvPicPr>
          <p:blipFill>
            <a:blip r:embed="rId3"/>
            <a:stretch>
              <a:fillRect/>
            </a:stretch>
          </p:blipFill>
          <p:spPr>
            <a:xfrm rot="20029143">
              <a:off x="4374111" y="1754386"/>
              <a:ext cx="716621" cy="121326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CA86A-A97C-D64B-FC5E-7F504DE4A5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a:stretch/>
        </p:blipFill>
        <p:spPr>
          <a:xfrm>
            <a:off x="1525013" y="254696"/>
            <a:ext cx="6093973" cy="3713404"/>
          </a:xfrm>
          <a:prstGeom prst="rect">
            <a:avLst/>
          </a:prstGeom>
        </p:spPr>
      </p:pic>
      <p:sp>
        <p:nvSpPr>
          <p:cNvPr id="5" name="Arrow: Pentagon 4">
            <a:extLst>
              <a:ext uri="{FF2B5EF4-FFF2-40B4-BE49-F238E27FC236}">
                <a16:creationId xmlns:a16="http://schemas.microsoft.com/office/drawing/2014/main" id="{6BB3636E-4BD0-A0D7-09DC-3E8D4C7CA04E}"/>
              </a:ext>
            </a:extLst>
          </p:cNvPr>
          <p:cNvSpPr/>
          <p:nvPr/>
        </p:nvSpPr>
        <p:spPr>
          <a:xfrm>
            <a:off x="0" y="4263960"/>
            <a:ext cx="1636295" cy="62484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Yêu cầu</a:t>
            </a:r>
          </a:p>
        </p:txBody>
      </p:sp>
      <p:sp>
        <p:nvSpPr>
          <p:cNvPr id="7" name="TextBox 6">
            <a:extLst>
              <a:ext uri="{FF2B5EF4-FFF2-40B4-BE49-F238E27FC236}">
                <a16:creationId xmlns:a16="http://schemas.microsoft.com/office/drawing/2014/main" id="{859F2999-5FF4-86A6-6898-4ECCDE58073A}"/>
              </a:ext>
            </a:extLst>
          </p:cNvPr>
          <p:cNvSpPr txBox="1"/>
          <p:nvPr/>
        </p:nvSpPr>
        <p:spPr>
          <a:xfrm>
            <a:off x="1618225" y="4097052"/>
            <a:ext cx="7507705" cy="958660"/>
          </a:xfrm>
          <a:prstGeom prst="rect">
            <a:avLst/>
          </a:prstGeom>
          <a:noFill/>
        </p:spPr>
        <p:txBody>
          <a:bodyPr wrap="square">
            <a:spAutoFit/>
          </a:bodyPr>
          <a:lstStyle/>
          <a:p>
            <a:pPr algn="just">
              <a:lnSpc>
                <a:spcPct val="150000"/>
              </a:lnSpc>
            </a:pPr>
            <a:r>
              <a:rPr lang="vi-VN" sz="2000"/>
              <a:t>1. Viết phương trình hóa học, giải thích hiện tượng xảy ra</a:t>
            </a:r>
          </a:p>
          <a:p>
            <a:pPr algn="just">
              <a:lnSpc>
                <a:spcPct val="150000"/>
              </a:lnSpc>
            </a:pPr>
            <a:r>
              <a:rPr lang="vi-VN" sz="2000"/>
              <a:t>2. Thảo luận nhóm rút ra kết luận về tính chất hóa học của muối.</a:t>
            </a:r>
          </a:p>
        </p:txBody>
      </p:sp>
    </p:spTree>
    <p:extLst>
      <p:ext uri="{BB962C8B-B14F-4D97-AF65-F5344CB8AC3E}">
        <p14:creationId xmlns:p14="http://schemas.microsoft.com/office/powerpoint/2010/main" val="892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graphicFrame>
        <p:nvGraphicFramePr>
          <p:cNvPr id="4" name="Table 2891">
            <a:extLst>
              <a:ext uri="{FF2B5EF4-FFF2-40B4-BE49-F238E27FC236}">
                <a16:creationId xmlns:a16="http://schemas.microsoft.com/office/drawing/2014/main" id="{3005D839-9617-A862-C388-B4205E36142B}"/>
              </a:ext>
            </a:extLst>
          </p:cNvPr>
          <p:cNvGraphicFramePr>
            <a:graphicFrameLocks noGrp="1"/>
          </p:cNvGraphicFramePr>
          <p:nvPr>
            <p:extLst>
              <p:ext uri="{D42A27DB-BD31-4B8C-83A1-F6EECF244321}">
                <p14:modId xmlns:p14="http://schemas.microsoft.com/office/powerpoint/2010/main" val="2995168706"/>
              </p:ext>
            </p:extLst>
          </p:nvPr>
        </p:nvGraphicFramePr>
        <p:xfrm>
          <a:off x="0" y="0"/>
          <a:ext cx="9144000" cy="5143500"/>
        </p:xfrm>
        <a:graphic>
          <a:graphicData uri="http://schemas.openxmlformats.org/drawingml/2006/table">
            <a:tbl>
              <a:tblPr firstRow="1" bandRow="1">
                <a:tableStyleId>{0505E3EF-67EA-436B-97B2-0124C06EBD24}</a:tableStyleId>
              </a:tblPr>
              <a:tblGrid>
                <a:gridCol w="902982">
                  <a:extLst>
                    <a:ext uri="{9D8B030D-6E8A-4147-A177-3AD203B41FA5}">
                      <a16:colId xmlns:a16="http://schemas.microsoft.com/office/drawing/2014/main" val="557184726"/>
                    </a:ext>
                  </a:extLst>
                </a:gridCol>
                <a:gridCol w="2265334">
                  <a:extLst>
                    <a:ext uri="{9D8B030D-6E8A-4147-A177-3AD203B41FA5}">
                      <a16:colId xmlns:a16="http://schemas.microsoft.com/office/drawing/2014/main" val="1382851532"/>
                    </a:ext>
                  </a:extLst>
                </a:gridCol>
                <a:gridCol w="3272589">
                  <a:extLst>
                    <a:ext uri="{9D8B030D-6E8A-4147-A177-3AD203B41FA5}">
                      <a16:colId xmlns:a16="http://schemas.microsoft.com/office/drawing/2014/main" val="3663361190"/>
                    </a:ext>
                  </a:extLst>
                </a:gridCol>
                <a:gridCol w="2703095">
                  <a:extLst>
                    <a:ext uri="{9D8B030D-6E8A-4147-A177-3AD203B41FA5}">
                      <a16:colId xmlns:a16="http://schemas.microsoft.com/office/drawing/2014/main" val="1300653737"/>
                    </a:ext>
                  </a:extLst>
                </a:gridCol>
              </a:tblGrid>
              <a:tr h="493084">
                <a:tc>
                  <a:txBody>
                    <a:bodyPr/>
                    <a:lstStyle/>
                    <a:p>
                      <a:pPr algn="ctr">
                        <a:lnSpc>
                          <a:spcPct val="150000"/>
                        </a:lnSpc>
                      </a:pPr>
                      <a:r>
                        <a:rPr lang="en-US" sz="2000">
                          <a:solidFill>
                            <a:srgbClr val="000000"/>
                          </a:solidFill>
                        </a:rPr>
                        <a:t>Ống</a:t>
                      </a:r>
                    </a:p>
                  </a:txBody>
                  <a:tcPr anchor="ctr"/>
                </a:tc>
                <a:tc>
                  <a:txBody>
                    <a:bodyPr/>
                    <a:lstStyle/>
                    <a:p>
                      <a:pPr algn="ctr">
                        <a:lnSpc>
                          <a:spcPct val="150000"/>
                        </a:lnSpc>
                      </a:pPr>
                      <a:r>
                        <a:rPr lang="en-US" sz="2000">
                          <a:solidFill>
                            <a:srgbClr val="000000"/>
                          </a:solidFill>
                        </a:rPr>
                        <a:t>Tiến hành</a:t>
                      </a:r>
                    </a:p>
                  </a:txBody>
                  <a:tcPr anchor="ctr"/>
                </a:tc>
                <a:tc>
                  <a:txBody>
                    <a:bodyPr/>
                    <a:lstStyle/>
                    <a:p>
                      <a:pPr algn="ctr">
                        <a:lnSpc>
                          <a:spcPct val="150000"/>
                        </a:lnSpc>
                      </a:pPr>
                      <a:r>
                        <a:rPr lang="en-US" sz="2000">
                          <a:solidFill>
                            <a:srgbClr val="000000"/>
                          </a:solidFill>
                        </a:rPr>
                        <a:t>Hiện tượng</a:t>
                      </a:r>
                    </a:p>
                  </a:txBody>
                  <a:tcPr anchor="ctr"/>
                </a:tc>
                <a:tc>
                  <a:txBody>
                    <a:bodyPr/>
                    <a:lstStyle/>
                    <a:p>
                      <a:pPr algn="ctr">
                        <a:lnSpc>
                          <a:spcPct val="150000"/>
                        </a:lnSpc>
                      </a:pPr>
                      <a:r>
                        <a:rPr lang="en-US" sz="2000">
                          <a:solidFill>
                            <a:srgbClr val="000000"/>
                          </a:solidFill>
                        </a:rPr>
                        <a:t>PTHH</a:t>
                      </a:r>
                    </a:p>
                  </a:txBody>
                  <a:tcPr anchor="ctr"/>
                </a:tc>
                <a:extLst>
                  <a:ext uri="{0D108BD9-81ED-4DB2-BD59-A6C34878D82A}">
                    <a16:rowId xmlns:a16="http://schemas.microsoft.com/office/drawing/2014/main" val="2091051857"/>
                  </a:ext>
                </a:extLst>
              </a:tr>
              <a:tr h="1832124">
                <a:tc>
                  <a:txBody>
                    <a:bodyPr/>
                    <a:lstStyle/>
                    <a:p>
                      <a:pPr algn="ctr">
                        <a:lnSpc>
                          <a:spcPct val="150000"/>
                        </a:lnSpc>
                      </a:pPr>
                      <a:r>
                        <a:rPr lang="en-US" sz="2000">
                          <a:solidFill>
                            <a:srgbClr val="000000"/>
                          </a:solidFill>
                        </a:rPr>
                        <a:t>4</a:t>
                      </a:r>
                    </a:p>
                  </a:txBody>
                  <a:tcPr anchor="ctr"/>
                </a:tc>
                <a:tc>
                  <a:txBody>
                    <a:bodyPr/>
                    <a:lstStyle/>
                    <a:p>
                      <a:pPr algn="just">
                        <a:lnSpc>
                          <a:spcPct val="150000"/>
                        </a:lnSpc>
                      </a:pPr>
                      <a:r>
                        <a:rPr lang="en-US" sz="2000">
                          <a:solidFill>
                            <a:srgbClr val="000000"/>
                          </a:solidFill>
                        </a:rPr>
                        <a:t>Ống (1) cho khoảng 2 ml dung dịch CuSO</a:t>
                      </a:r>
                      <a:r>
                        <a:rPr lang="en-US" sz="2000" baseline="-25000">
                          <a:solidFill>
                            <a:srgbClr val="000000"/>
                          </a:solidFill>
                        </a:rPr>
                        <a:t>4</a:t>
                      </a:r>
                      <a:r>
                        <a:rPr lang="en-US" sz="2000">
                          <a:solidFill>
                            <a:srgbClr val="000000"/>
                          </a:solidFill>
                        </a:rPr>
                        <a:t>.</a:t>
                      </a:r>
                    </a:p>
                  </a:txBody>
                  <a:tcPr anchor="ctr"/>
                </a:tc>
                <a:tc>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1329874899"/>
                  </a:ext>
                </a:extLst>
              </a:tr>
              <a:tr h="1409146">
                <a:tc>
                  <a:txBody>
                    <a:bodyPr/>
                    <a:lstStyle/>
                    <a:p>
                      <a:pPr algn="ctr">
                        <a:lnSpc>
                          <a:spcPct val="150000"/>
                        </a:lnSpc>
                      </a:pPr>
                      <a:r>
                        <a:rPr lang="en-US" sz="2000">
                          <a:solidFill>
                            <a:srgbClr val="000000"/>
                          </a:solidFill>
                        </a:rPr>
                        <a:t>2</a:t>
                      </a:r>
                    </a:p>
                  </a:txBody>
                  <a:tcPr anchor="ctr"/>
                </a:tc>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mn-lt"/>
                          <a:cs typeface="Arial" panose="020B0604020202020204" pitchFamily="34" charset="0"/>
                        </a:rPr>
                        <a:t>ng (2) cho khoảng 1 ml dung dịch H</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mn-lt"/>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a:txBody>
                  <a:tcPr anchor="ctr"/>
                </a:tc>
                <a:tc rowSpan="2">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1122687094"/>
                  </a:ext>
                </a:extLst>
              </a:tr>
              <a:tr h="1409146">
                <a:tc>
                  <a:txBody>
                    <a:bodyPr/>
                    <a:lstStyle/>
                    <a:p>
                      <a:pPr algn="ctr">
                        <a:lnSpc>
                          <a:spcPct val="150000"/>
                        </a:lnSpc>
                      </a:pPr>
                      <a:r>
                        <a:rPr lang="en-US" sz="2000">
                          <a:solidFill>
                            <a:srgbClr val="000000"/>
                          </a:solidFill>
                        </a:rPr>
                        <a:t>3</a:t>
                      </a:r>
                    </a:p>
                  </a:txBody>
                  <a:tcPr anchor="ctr"/>
                </a:tc>
                <a:tc>
                  <a:txBody>
                    <a:bodyP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mn-lt"/>
                          <a:cs typeface="Arial" panose="020B0604020202020204" pitchFamily="34" charset="0"/>
                        </a:rPr>
                        <a:t>ng (3) cho khoảng 1 ml dung dịch Na</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mn-lt"/>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a:txBody>
                  <a:tcPr anchor="ctr"/>
                </a:tc>
                <a:tc vMerge="1">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4065051945"/>
                  </a:ext>
                </a:extLst>
              </a:tr>
            </a:tbl>
          </a:graphicData>
        </a:graphic>
      </p:graphicFrame>
      <p:sp>
        <p:nvSpPr>
          <p:cNvPr id="5" name="TextBox 4">
            <a:extLst>
              <a:ext uri="{FF2B5EF4-FFF2-40B4-BE49-F238E27FC236}">
                <a16:creationId xmlns:a16="http://schemas.microsoft.com/office/drawing/2014/main" id="{D4285281-8104-5A1F-3291-E1057C14ECE6}"/>
              </a:ext>
            </a:extLst>
          </p:cNvPr>
          <p:cNvSpPr txBox="1"/>
          <p:nvPr/>
        </p:nvSpPr>
        <p:spPr>
          <a:xfrm>
            <a:off x="3257989" y="498604"/>
            <a:ext cx="3110728" cy="1881990"/>
          </a:xfrm>
          <a:prstGeom prst="rect">
            <a:avLst/>
          </a:prstGeom>
          <a:noFill/>
        </p:spPr>
        <p:txBody>
          <a:bodyPr wrap="square">
            <a:spAutoFit/>
          </a:bodyPr>
          <a:lstStyle/>
          <a:p>
            <a:pPr algn="just">
              <a:lnSpc>
                <a:spcPct val="150000"/>
              </a:lnSpc>
            </a:pPr>
            <a:r>
              <a:rPr lang="en-US" sz="2000"/>
              <a:t>Fe tác dụng với CuSO</a:t>
            </a:r>
            <a:r>
              <a:rPr lang="en-US" sz="2000" baseline="-25000"/>
              <a:t>4</a:t>
            </a:r>
            <a:r>
              <a:rPr lang="en-US" sz="2000"/>
              <a:t>, màu xanh dung dịch nhạt dần, có lớp đồng đỏ bám trên đinh sắt. </a:t>
            </a:r>
          </a:p>
        </p:txBody>
      </p:sp>
      <p:sp>
        <p:nvSpPr>
          <p:cNvPr id="6" name="TextBox 5">
            <a:extLst>
              <a:ext uri="{FF2B5EF4-FFF2-40B4-BE49-F238E27FC236}">
                <a16:creationId xmlns:a16="http://schemas.microsoft.com/office/drawing/2014/main" id="{8E68867C-B9CE-AC07-4550-1FEA995BAFB1}"/>
              </a:ext>
            </a:extLst>
          </p:cNvPr>
          <p:cNvSpPr txBox="1"/>
          <p:nvPr/>
        </p:nvSpPr>
        <p:spPr>
          <a:xfrm>
            <a:off x="6634848" y="888649"/>
            <a:ext cx="2243017" cy="958660"/>
          </a:xfrm>
          <a:prstGeom prst="rect">
            <a:avLst/>
          </a:prstGeom>
          <a:noFill/>
        </p:spPr>
        <p:txBody>
          <a:bodyPr wrap="square">
            <a:spAutoFit/>
          </a:bodyPr>
          <a:lstStyle/>
          <a:p>
            <a:pPr algn="ctr">
              <a:lnSpc>
                <a:spcPct val="150000"/>
              </a:lnSpc>
            </a:pPr>
            <a:r>
              <a:rPr lang="vi-VN" sz="2000"/>
              <a:t>Fe + CuSO</a:t>
            </a:r>
            <a:r>
              <a:rPr lang="vi-VN" sz="2000" baseline="-25000"/>
              <a:t>4 </a:t>
            </a:r>
            <a:endParaRPr lang="en-US" sz="2000" baseline="-25000"/>
          </a:p>
          <a:p>
            <a:pPr algn="ctr">
              <a:lnSpc>
                <a:spcPct val="150000"/>
              </a:lnSpc>
            </a:pPr>
            <a:r>
              <a:rPr lang="vi-VN" sz="2000"/>
              <a:t>→  FeSO</a:t>
            </a:r>
            <a:r>
              <a:rPr lang="vi-VN" sz="2000" baseline="-25000"/>
              <a:t>4</a:t>
            </a:r>
            <a:r>
              <a:rPr lang="vi-VN" sz="2000"/>
              <a:t> +Cu</a:t>
            </a:r>
            <a:endParaRPr lang="en-US" sz="2000"/>
          </a:p>
        </p:txBody>
      </p:sp>
      <p:sp>
        <p:nvSpPr>
          <p:cNvPr id="7" name="TextBox 6">
            <a:extLst>
              <a:ext uri="{FF2B5EF4-FFF2-40B4-BE49-F238E27FC236}">
                <a16:creationId xmlns:a16="http://schemas.microsoft.com/office/drawing/2014/main" id="{B7A7CD0D-FA16-03EE-39D6-8508E9C4CDAD}"/>
              </a:ext>
            </a:extLst>
          </p:cNvPr>
          <p:cNvSpPr txBox="1"/>
          <p:nvPr/>
        </p:nvSpPr>
        <p:spPr>
          <a:xfrm>
            <a:off x="3440108" y="3109313"/>
            <a:ext cx="2746489" cy="1420325"/>
          </a:xfrm>
          <a:prstGeom prst="rect">
            <a:avLst/>
          </a:prstGeom>
          <a:noFill/>
        </p:spPr>
        <p:txBody>
          <a:bodyPr wrap="square">
            <a:spAutoFit/>
          </a:bodyPr>
          <a:lstStyle/>
          <a:p>
            <a:pPr algn="just">
              <a:lnSpc>
                <a:spcPct val="150000"/>
              </a:lnSpc>
            </a:pPr>
            <a:r>
              <a:rPr lang="vi-VN" sz="2000"/>
              <a:t>BaCl</a:t>
            </a:r>
            <a:r>
              <a:rPr lang="vi-VN" sz="2000" baseline="-25000"/>
              <a:t>2</a:t>
            </a:r>
            <a:r>
              <a:rPr lang="vi-VN" sz="2000"/>
              <a:t> tác dụng với H</a:t>
            </a:r>
            <a:r>
              <a:rPr lang="vi-VN" sz="2000" baseline="-25000"/>
              <a:t>2</a:t>
            </a:r>
            <a:r>
              <a:rPr lang="vi-VN" sz="2000"/>
              <a:t>SO</a:t>
            </a:r>
            <a:r>
              <a:rPr lang="vi-VN" sz="2000" baseline="-25000"/>
              <a:t>4</a:t>
            </a:r>
            <a:r>
              <a:rPr lang="vi-VN" sz="2000"/>
              <a:t> và Na</a:t>
            </a:r>
            <a:r>
              <a:rPr lang="vi-VN" sz="2000" baseline="-25000"/>
              <a:t>2</a:t>
            </a:r>
            <a:r>
              <a:rPr lang="vi-VN" sz="2000"/>
              <a:t>SO</a:t>
            </a:r>
            <a:r>
              <a:rPr lang="vi-VN" sz="2000" baseline="-25000"/>
              <a:t>4</a:t>
            </a:r>
            <a:r>
              <a:rPr lang="vi-VN" sz="2000"/>
              <a:t> tạo kết tủa trắng. </a:t>
            </a:r>
            <a:endParaRPr lang="en-US" sz="2000"/>
          </a:p>
        </p:txBody>
      </p:sp>
      <p:sp>
        <p:nvSpPr>
          <p:cNvPr id="8" name="TextBox 7">
            <a:extLst>
              <a:ext uri="{FF2B5EF4-FFF2-40B4-BE49-F238E27FC236}">
                <a16:creationId xmlns:a16="http://schemas.microsoft.com/office/drawing/2014/main" id="{9AEE8865-AE12-14D5-1EBA-8185D18952F4}"/>
              </a:ext>
            </a:extLst>
          </p:cNvPr>
          <p:cNvSpPr txBox="1"/>
          <p:nvPr/>
        </p:nvSpPr>
        <p:spPr>
          <a:xfrm>
            <a:off x="6501783" y="2547687"/>
            <a:ext cx="2509149" cy="958660"/>
          </a:xfrm>
          <a:prstGeom prst="rect">
            <a:avLst/>
          </a:prstGeom>
          <a:noFill/>
        </p:spPr>
        <p:txBody>
          <a:bodyPr wrap="square">
            <a:spAutoFit/>
          </a:bodyPr>
          <a:lstStyle/>
          <a:p>
            <a:pPr algn="ctr">
              <a:lnSpc>
                <a:spcPct val="150000"/>
              </a:lnSpc>
            </a:pPr>
            <a:r>
              <a:rPr lang="vi-VN" sz="2000"/>
              <a:t>H</a:t>
            </a:r>
            <a:r>
              <a:rPr lang="vi-VN" sz="2000" baseline="-25000"/>
              <a:t>2</a:t>
            </a:r>
            <a:r>
              <a:rPr lang="vi-VN" sz="2000"/>
              <a:t>SO</a:t>
            </a:r>
            <a:r>
              <a:rPr lang="vi-VN" sz="2000" baseline="-25000"/>
              <a:t>4</a:t>
            </a:r>
            <a:r>
              <a:rPr lang="vi-VN" sz="2000"/>
              <a:t> + BaCl</a:t>
            </a:r>
            <a:r>
              <a:rPr lang="vi-VN" sz="2000" baseline="-25000"/>
              <a:t>2 </a:t>
            </a:r>
            <a:endParaRPr lang="en-US" sz="2000" baseline="-25000"/>
          </a:p>
          <a:p>
            <a:pPr algn="ctr">
              <a:lnSpc>
                <a:spcPct val="150000"/>
              </a:lnSpc>
            </a:pPr>
            <a:r>
              <a:rPr lang="vi-VN" sz="2000"/>
              <a:t>→  BaSO</a:t>
            </a:r>
            <a:r>
              <a:rPr lang="vi-VN" sz="2000" baseline="-25000"/>
              <a:t>4</a:t>
            </a:r>
            <a:r>
              <a:rPr lang="vi-VN" sz="2000"/>
              <a:t> + 2HCl</a:t>
            </a:r>
            <a:endParaRPr lang="en-US" sz="2000"/>
          </a:p>
        </p:txBody>
      </p:sp>
      <p:sp>
        <p:nvSpPr>
          <p:cNvPr id="9" name="TextBox 8">
            <a:extLst>
              <a:ext uri="{FF2B5EF4-FFF2-40B4-BE49-F238E27FC236}">
                <a16:creationId xmlns:a16="http://schemas.microsoft.com/office/drawing/2014/main" id="{95AAF6D6-4010-402A-4B8F-F1781CB0A629}"/>
              </a:ext>
            </a:extLst>
          </p:cNvPr>
          <p:cNvSpPr txBox="1"/>
          <p:nvPr/>
        </p:nvSpPr>
        <p:spPr>
          <a:xfrm>
            <a:off x="6501783" y="3886741"/>
            <a:ext cx="2509149" cy="958660"/>
          </a:xfrm>
          <a:prstGeom prst="rect">
            <a:avLst/>
          </a:prstGeom>
          <a:noFill/>
        </p:spPr>
        <p:txBody>
          <a:bodyPr wrap="square">
            <a:spAutoFit/>
          </a:bodyPr>
          <a:lstStyle/>
          <a:p>
            <a:pPr algn="ctr">
              <a:lnSpc>
                <a:spcPct val="150000"/>
              </a:lnSpc>
            </a:pPr>
            <a:r>
              <a:rPr lang="vi-VN" sz="2000"/>
              <a:t>Na</a:t>
            </a:r>
            <a:r>
              <a:rPr lang="vi-VN" sz="2000" baseline="-25000"/>
              <a:t>2</a:t>
            </a:r>
            <a:r>
              <a:rPr lang="vi-VN" sz="2000"/>
              <a:t>SO</a:t>
            </a:r>
            <a:r>
              <a:rPr lang="vi-VN" sz="2000" baseline="-25000"/>
              <a:t>4</a:t>
            </a:r>
            <a:r>
              <a:rPr lang="vi-VN" sz="2000"/>
              <a:t> + BaCl</a:t>
            </a:r>
            <a:r>
              <a:rPr lang="vi-VN" sz="2000" baseline="-25000"/>
              <a:t>2 </a:t>
            </a:r>
            <a:endParaRPr lang="en-US" sz="2000" baseline="-25000"/>
          </a:p>
          <a:p>
            <a:pPr algn="ctr">
              <a:lnSpc>
                <a:spcPct val="150000"/>
              </a:lnSpc>
            </a:pPr>
            <a:r>
              <a:rPr lang="vi-VN" sz="2000"/>
              <a:t>→ BaSO</a:t>
            </a:r>
            <a:r>
              <a:rPr lang="vi-VN" sz="2000" baseline="-25000"/>
              <a:t>4</a:t>
            </a:r>
            <a:r>
              <a:rPr lang="vi-VN" sz="2000"/>
              <a:t> + 2NaCl</a:t>
            </a:r>
            <a:endParaRPr lang="en-US" sz="2000"/>
          </a:p>
        </p:txBody>
      </p:sp>
    </p:spTree>
    <p:extLst>
      <p:ext uri="{BB962C8B-B14F-4D97-AF65-F5344CB8AC3E}">
        <p14:creationId xmlns:p14="http://schemas.microsoft.com/office/powerpoint/2010/main" val="254000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graphicFrame>
        <p:nvGraphicFramePr>
          <p:cNvPr id="4" name="Table 2891">
            <a:extLst>
              <a:ext uri="{FF2B5EF4-FFF2-40B4-BE49-F238E27FC236}">
                <a16:creationId xmlns:a16="http://schemas.microsoft.com/office/drawing/2014/main" id="{3005D839-9617-A862-C388-B4205E36142B}"/>
              </a:ext>
            </a:extLst>
          </p:cNvPr>
          <p:cNvGraphicFramePr>
            <a:graphicFrameLocks noGrp="1"/>
          </p:cNvGraphicFramePr>
          <p:nvPr>
            <p:extLst>
              <p:ext uri="{D42A27DB-BD31-4B8C-83A1-F6EECF244321}">
                <p14:modId xmlns:p14="http://schemas.microsoft.com/office/powerpoint/2010/main" val="1502681985"/>
              </p:ext>
            </p:extLst>
          </p:nvPr>
        </p:nvGraphicFramePr>
        <p:xfrm>
          <a:off x="0" y="0"/>
          <a:ext cx="9144000" cy="3176337"/>
        </p:xfrm>
        <a:graphic>
          <a:graphicData uri="http://schemas.openxmlformats.org/drawingml/2006/table">
            <a:tbl>
              <a:tblPr firstRow="1" bandRow="1">
                <a:tableStyleId>{0505E3EF-67EA-436B-97B2-0124C06EBD24}</a:tableStyleId>
              </a:tblPr>
              <a:tblGrid>
                <a:gridCol w="902982">
                  <a:extLst>
                    <a:ext uri="{9D8B030D-6E8A-4147-A177-3AD203B41FA5}">
                      <a16:colId xmlns:a16="http://schemas.microsoft.com/office/drawing/2014/main" val="557184726"/>
                    </a:ext>
                  </a:extLst>
                </a:gridCol>
                <a:gridCol w="2265334">
                  <a:extLst>
                    <a:ext uri="{9D8B030D-6E8A-4147-A177-3AD203B41FA5}">
                      <a16:colId xmlns:a16="http://schemas.microsoft.com/office/drawing/2014/main" val="1382851532"/>
                    </a:ext>
                  </a:extLst>
                </a:gridCol>
                <a:gridCol w="3272589">
                  <a:extLst>
                    <a:ext uri="{9D8B030D-6E8A-4147-A177-3AD203B41FA5}">
                      <a16:colId xmlns:a16="http://schemas.microsoft.com/office/drawing/2014/main" val="3663361190"/>
                    </a:ext>
                  </a:extLst>
                </a:gridCol>
                <a:gridCol w="2703095">
                  <a:extLst>
                    <a:ext uri="{9D8B030D-6E8A-4147-A177-3AD203B41FA5}">
                      <a16:colId xmlns:a16="http://schemas.microsoft.com/office/drawing/2014/main" val="1300653737"/>
                    </a:ext>
                  </a:extLst>
                </a:gridCol>
              </a:tblGrid>
              <a:tr h="493084">
                <a:tc>
                  <a:txBody>
                    <a:bodyPr/>
                    <a:lstStyle/>
                    <a:p>
                      <a:pPr algn="ctr">
                        <a:lnSpc>
                          <a:spcPct val="150000"/>
                        </a:lnSpc>
                      </a:pPr>
                      <a:r>
                        <a:rPr lang="en-US" sz="2000">
                          <a:solidFill>
                            <a:srgbClr val="000000"/>
                          </a:solidFill>
                        </a:rPr>
                        <a:t>Ống</a:t>
                      </a:r>
                    </a:p>
                  </a:txBody>
                  <a:tcPr anchor="ctr"/>
                </a:tc>
                <a:tc>
                  <a:txBody>
                    <a:bodyPr/>
                    <a:lstStyle/>
                    <a:p>
                      <a:pPr algn="ctr">
                        <a:lnSpc>
                          <a:spcPct val="150000"/>
                        </a:lnSpc>
                      </a:pPr>
                      <a:r>
                        <a:rPr lang="en-US" sz="2000">
                          <a:solidFill>
                            <a:srgbClr val="000000"/>
                          </a:solidFill>
                        </a:rPr>
                        <a:t>Tiến hành</a:t>
                      </a:r>
                    </a:p>
                  </a:txBody>
                  <a:tcPr anchor="ctr"/>
                </a:tc>
                <a:tc>
                  <a:txBody>
                    <a:bodyPr/>
                    <a:lstStyle/>
                    <a:p>
                      <a:pPr algn="ctr">
                        <a:lnSpc>
                          <a:spcPct val="150000"/>
                        </a:lnSpc>
                      </a:pPr>
                      <a:r>
                        <a:rPr lang="en-US" sz="2000">
                          <a:solidFill>
                            <a:srgbClr val="000000"/>
                          </a:solidFill>
                        </a:rPr>
                        <a:t>Hiện tượng</a:t>
                      </a:r>
                    </a:p>
                  </a:txBody>
                  <a:tcPr anchor="ctr"/>
                </a:tc>
                <a:tc>
                  <a:txBody>
                    <a:bodyPr/>
                    <a:lstStyle/>
                    <a:p>
                      <a:pPr algn="ctr">
                        <a:lnSpc>
                          <a:spcPct val="150000"/>
                        </a:lnSpc>
                      </a:pPr>
                      <a:r>
                        <a:rPr lang="en-US" sz="2000">
                          <a:solidFill>
                            <a:srgbClr val="000000"/>
                          </a:solidFill>
                        </a:rPr>
                        <a:t>PTHH</a:t>
                      </a:r>
                    </a:p>
                  </a:txBody>
                  <a:tcPr anchor="ctr"/>
                </a:tc>
                <a:extLst>
                  <a:ext uri="{0D108BD9-81ED-4DB2-BD59-A6C34878D82A}">
                    <a16:rowId xmlns:a16="http://schemas.microsoft.com/office/drawing/2014/main" val="2091051857"/>
                  </a:ext>
                </a:extLst>
              </a:tr>
              <a:tr h="1463040">
                <a:tc>
                  <a:txBody>
                    <a:bodyPr/>
                    <a:lstStyle/>
                    <a:p>
                      <a:pPr algn="ctr">
                        <a:lnSpc>
                          <a:spcPct val="150000"/>
                        </a:lnSpc>
                      </a:pPr>
                      <a:r>
                        <a:rPr lang="en-US" sz="2000">
                          <a:solidFill>
                            <a:srgbClr val="000000"/>
                          </a:solidFill>
                        </a:rPr>
                        <a:t>4</a:t>
                      </a:r>
                    </a:p>
                  </a:txBody>
                  <a:tcPr anchor="ctr"/>
                </a:tc>
                <a:tc>
                  <a:txBody>
                    <a:bodyP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mn-lt"/>
                          <a:cs typeface="Arial" panose="020B0604020202020204" pitchFamily="34" charset="0"/>
                        </a:rPr>
                        <a:t>ng </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mn-lt"/>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mn-lt"/>
                          <a:cs typeface="Arial" panose="020B0604020202020204" pitchFamily="34" charset="0"/>
                        </a:rPr>
                        <a:t> cho khoảng 1 ml dung dịch NaOH.</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1329874899"/>
                  </a:ext>
                </a:extLst>
              </a:tr>
              <a:tr h="1220213">
                <a:tc gridSpan="4">
                  <a:txBody>
                    <a:bodyPr/>
                    <a:lstStyle/>
                    <a:p>
                      <a:pPr algn="just">
                        <a:lnSpc>
                          <a:spcPct val="150000"/>
                        </a:lnSpc>
                      </a:pPr>
                      <a:endParaRPr lang="en-US" sz="2000" b="1" i="1">
                        <a:solidFill>
                          <a:srgbClr val="000000"/>
                        </a:solidFill>
                      </a:endParaRPr>
                    </a:p>
                  </a:txBody>
                  <a:tcPr anchor="ctr"/>
                </a:tc>
                <a:tc hMerge="1">
                  <a:txBody>
                    <a:bodyPr/>
                    <a:lstStyle/>
                    <a:p>
                      <a:pPr algn="just">
                        <a:lnSpc>
                          <a:spcPct val="150000"/>
                        </a:lnSpc>
                      </a:pPr>
                      <a:endParaRPr lang="en-US" sz="2000">
                        <a:solidFill>
                          <a:srgbClr val="000000"/>
                        </a:solidFill>
                        <a:latin typeface="Arial" panose="020B0604020202020204" pitchFamily="34" charset="0"/>
                        <a:cs typeface="Arial" panose="020B0604020202020204" pitchFamily="34" charset="0"/>
                      </a:endParaRPr>
                    </a:p>
                  </a:txBody>
                  <a:tcPr anchor="ctr"/>
                </a:tc>
                <a:tc hMerge="1">
                  <a:txBody>
                    <a:bodyPr/>
                    <a:lstStyle/>
                    <a:p>
                      <a:pPr algn="ctr">
                        <a:lnSpc>
                          <a:spcPct val="150000"/>
                        </a:lnSpc>
                      </a:pPr>
                      <a:endParaRPr lang="en-US" sz="2000">
                        <a:solidFill>
                          <a:srgbClr val="000000"/>
                        </a:solidFill>
                      </a:endParaRPr>
                    </a:p>
                  </a:txBody>
                  <a:tcPr anchor="ctr"/>
                </a:tc>
                <a:tc hMerge="1">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790254602"/>
                  </a:ext>
                </a:extLst>
              </a:tr>
            </a:tbl>
          </a:graphicData>
        </a:graphic>
      </p:graphicFrame>
      <p:sp>
        <p:nvSpPr>
          <p:cNvPr id="5" name="TextBox 4">
            <a:extLst>
              <a:ext uri="{FF2B5EF4-FFF2-40B4-BE49-F238E27FC236}">
                <a16:creationId xmlns:a16="http://schemas.microsoft.com/office/drawing/2014/main" id="{D4285281-8104-5A1F-3291-E1057C14ECE6}"/>
              </a:ext>
            </a:extLst>
          </p:cNvPr>
          <p:cNvSpPr txBox="1"/>
          <p:nvPr/>
        </p:nvSpPr>
        <p:spPr>
          <a:xfrm>
            <a:off x="3257989" y="498604"/>
            <a:ext cx="3110728" cy="1420325"/>
          </a:xfrm>
          <a:prstGeom prst="rect">
            <a:avLst/>
          </a:prstGeom>
          <a:noFill/>
        </p:spPr>
        <p:txBody>
          <a:bodyPr wrap="square">
            <a:spAutoFit/>
          </a:bodyPr>
          <a:lstStyle/>
          <a:p>
            <a:pPr algn="just">
              <a:lnSpc>
                <a:spcPct val="150000"/>
              </a:lnSpc>
            </a:pPr>
            <a:r>
              <a:rPr lang="en-US" sz="2000"/>
              <a:t>CuSO4 tác dụng với NaOH tạo kết tủa xanh da trời.</a:t>
            </a:r>
          </a:p>
        </p:txBody>
      </p:sp>
      <p:sp>
        <p:nvSpPr>
          <p:cNvPr id="6" name="TextBox 5">
            <a:extLst>
              <a:ext uri="{FF2B5EF4-FFF2-40B4-BE49-F238E27FC236}">
                <a16:creationId xmlns:a16="http://schemas.microsoft.com/office/drawing/2014/main" id="{8E68867C-B9CE-AC07-4550-1FEA995BAFB1}"/>
              </a:ext>
            </a:extLst>
          </p:cNvPr>
          <p:cNvSpPr txBox="1"/>
          <p:nvPr/>
        </p:nvSpPr>
        <p:spPr>
          <a:xfrm>
            <a:off x="6425582" y="525134"/>
            <a:ext cx="2661552" cy="958660"/>
          </a:xfrm>
          <a:prstGeom prst="rect">
            <a:avLst/>
          </a:prstGeom>
          <a:noFill/>
        </p:spPr>
        <p:txBody>
          <a:bodyPr wrap="square">
            <a:spAutoFit/>
          </a:bodyPr>
          <a:lstStyle/>
          <a:p>
            <a:pPr algn="ctr">
              <a:lnSpc>
                <a:spcPct val="150000"/>
              </a:lnSpc>
            </a:pPr>
            <a:r>
              <a:rPr lang="vi-VN" sz="2000"/>
              <a:t>CuSO</a:t>
            </a:r>
            <a:r>
              <a:rPr lang="vi-VN" sz="2000" baseline="-25000"/>
              <a:t>4</a:t>
            </a:r>
            <a:r>
              <a:rPr lang="vi-VN" sz="2000"/>
              <a:t> + 2NaOH →  Cu(OH)</a:t>
            </a:r>
            <a:r>
              <a:rPr lang="vi-VN" sz="2000" baseline="-25000"/>
              <a:t>2</a:t>
            </a:r>
            <a:r>
              <a:rPr lang="vi-VN" sz="2000"/>
              <a:t> + Na</a:t>
            </a:r>
            <a:r>
              <a:rPr lang="vi-VN" sz="2000" baseline="-25000"/>
              <a:t>2</a:t>
            </a:r>
            <a:r>
              <a:rPr lang="vi-VN" sz="2000"/>
              <a:t>SO</a:t>
            </a:r>
            <a:r>
              <a:rPr lang="vi-VN" sz="2000" baseline="-25000"/>
              <a:t>4</a:t>
            </a:r>
            <a:endParaRPr lang="en-US" sz="2000"/>
          </a:p>
        </p:txBody>
      </p:sp>
      <p:sp>
        <p:nvSpPr>
          <p:cNvPr id="11" name="TextBox 10">
            <a:extLst>
              <a:ext uri="{FF2B5EF4-FFF2-40B4-BE49-F238E27FC236}">
                <a16:creationId xmlns:a16="http://schemas.microsoft.com/office/drawing/2014/main" id="{1C4FF757-3B4D-F100-D96E-C17A47823D62}"/>
              </a:ext>
            </a:extLst>
          </p:cNvPr>
          <p:cNvSpPr txBox="1"/>
          <p:nvPr/>
        </p:nvSpPr>
        <p:spPr>
          <a:xfrm>
            <a:off x="171450" y="2064405"/>
            <a:ext cx="8801100" cy="958660"/>
          </a:xfrm>
          <a:prstGeom prst="rect">
            <a:avLst/>
          </a:prstGeom>
          <a:noFill/>
        </p:spPr>
        <p:txBody>
          <a:bodyPr wrap="square">
            <a:spAutoFit/>
          </a:bodyPr>
          <a:lstStyle/>
          <a:p>
            <a:pPr algn="just">
              <a:lnSpc>
                <a:spcPct val="150000"/>
              </a:lnSpc>
            </a:pPr>
            <a:r>
              <a:rPr lang="en-US" sz="2000" b="1" i="1">
                <a:solidFill>
                  <a:srgbClr val="FF0000"/>
                </a:solidFill>
              </a:rPr>
              <a:t>Nhận xét: </a:t>
            </a:r>
            <a:r>
              <a:rPr lang="en-US" sz="2000" b="0" i="0" u="none">
                <a:solidFill>
                  <a:srgbClr val="FF0000"/>
                </a:solidFill>
              </a:rPr>
              <a:t>Muối tác dụng với kim loại, dung dịch acid, dung dịch base và dung dịch muối.</a:t>
            </a:r>
            <a:endParaRPr lang="en-US" sz="2000" b="1" i="1">
              <a:solidFill>
                <a:srgbClr val="FF0000"/>
              </a:solidFill>
            </a:endParaRPr>
          </a:p>
        </p:txBody>
      </p:sp>
      <p:sp>
        <p:nvSpPr>
          <p:cNvPr id="12" name="Freeform 2">
            <a:extLst>
              <a:ext uri="{FF2B5EF4-FFF2-40B4-BE49-F238E27FC236}">
                <a16:creationId xmlns:a16="http://schemas.microsoft.com/office/drawing/2014/main" id="{8A9D02BA-7FD6-C16C-089E-F870FD75D62A}"/>
              </a:ext>
            </a:extLst>
          </p:cNvPr>
          <p:cNvSpPr/>
          <p:nvPr/>
        </p:nvSpPr>
        <p:spPr>
          <a:xfrm>
            <a:off x="3099727" y="3321813"/>
            <a:ext cx="2944545" cy="1831687"/>
          </a:xfrm>
          <a:custGeom>
            <a:avLst/>
            <a:gdLst/>
            <a:ahLst/>
            <a:cxnLst/>
            <a:rect l="l" t="t" r="r" b="b"/>
            <a:pathLst>
              <a:path w="4012164" h="2699092">
                <a:moveTo>
                  <a:pt x="0" y="0"/>
                </a:moveTo>
                <a:lnTo>
                  <a:pt x="4012164" y="0"/>
                </a:lnTo>
                <a:lnTo>
                  <a:pt x="4012164" y="2699092"/>
                </a:lnTo>
                <a:lnTo>
                  <a:pt x="0" y="269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CE85D4-3A87-A879-B619-5C1732B8B048}"/>
              </a:ext>
            </a:extLst>
          </p:cNvPr>
          <p:cNvSpPr/>
          <p:nvPr/>
        </p:nvSpPr>
        <p:spPr>
          <a:xfrm>
            <a:off x="271699" y="2584541"/>
            <a:ext cx="1828800" cy="1018674"/>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kim loại</a:t>
            </a:r>
          </a:p>
        </p:txBody>
      </p:sp>
      <p:sp>
        <p:nvSpPr>
          <p:cNvPr id="6" name="Rectangle: Rounded Corners 5">
            <a:extLst>
              <a:ext uri="{FF2B5EF4-FFF2-40B4-BE49-F238E27FC236}">
                <a16:creationId xmlns:a16="http://schemas.microsoft.com/office/drawing/2014/main" id="{45C19646-EF57-F85D-6B4F-13107A9E869F}"/>
              </a:ext>
            </a:extLst>
          </p:cNvPr>
          <p:cNvSpPr/>
          <p:nvPr/>
        </p:nvSpPr>
        <p:spPr>
          <a:xfrm>
            <a:off x="4280678" y="2449187"/>
            <a:ext cx="4414141" cy="1000626"/>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Kim loại mạnh hơn đẩy kim loại yếu hơn ra khỏi dung dịch muối của nó. </a:t>
            </a:r>
            <a:endParaRPr lang="en-US" sz="2000">
              <a:solidFill>
                <a:srgbClr val="000000"/>
              </a:solidFill>
            </a:endParaRPr>
          </a:p>
        </p:txBody>
      </p:sp>
      <p:sp>
        <p:nvSpPr>
          <p:cNvPr id="7" name="Rectangle: Rounded Corners 6">
            <a:extLst>
              <a:ext uri="{FF2B5EF4-FFF2-40B4-BE49-F238E27FC236}">
                <a16:creationId xmlns:a16="http://schemas.microsoft.com/office/drawing/2014/main" id="{094C4855-99F0-0D99-DCCE-10B2E809C9FA}"/>
              </a:ext>
            </a:extLst>
          </p:cNvPr>
          <p:cNvSpPr/>
          <p:nvPr/>
        </p:nvSpPr>
        <p:spPr>
          <a:xfrm>
            <a:off x="4280678" y="1703744"/>
            <a:ext cx="4414141" cy="602096"/>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 và kim loại mới.</a:t>
            </a:r>
          </a:p>
        </p:txBody>
      </p:sp>
      <p:sp>
        <p:nvSpPr>
          <p:cNvPr id="10" name="Rectangle: Rounded Corners 9">
            <a:extLst>
              <a:ext uri="{FF2B5EF4-FFF2-40B4-BE49-F238E27FC236}">
                <a16:creationId xmlns:a16="http://schemas.microsoft.com/office/drawing/2014/main" id="{7E788B33-0565-52C5-CB26-C332091F6C87}"/>
              </a:ext>
            </a:extLst>
          </p:cNvPr>
          <p:cNvSpPr/>
          <p:nvPr/>
        </p:nvSpPr>
        <p:spPr>
          <a:xfrm>
            <a:off x="2526631" y="1529044"/>
            <a:ext cx="1413526" cy="951496"/>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11" name="Rectangle: Rounded Corners 10">
            <a:extLst>
              <a:ext uri="{FF2B5EF4-FFF2-40B4-BE49-F238E27FC236}">
                <a16:creationId xmlns:a16="http://schemas.microsoft.com/office/drawing/2014/main" id="{A3B83CE1-BF24-C9AA-3321-D4F0C21F760E}"/>
              </a:ext>
            </a:extLst>
          </p:cNvPr>
          <p:cNvSpPr/>
          <p:nvPr/>
        </p:nvSpPr>
        <p:spPr>
          <a:xfrm>
            <a:off x="2515773" y="2610109"/>
            <a:ext cx="1413526" cy="678782"/>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Đặc điểm:</a:t>
            </a:r>
          </a:p>
        </p:txBody>
      </p:sp>
      <p:sp>
        <p:nvSpPr>
          <p:cNvPr id="12" name="Rectangle: Rounded Corners 11">
            <a:extLst>
              <a:ext uri="{FF2B5EF4-FFF2-40B4-BE49-F238E27FC236}">
                <a16:creationId xmlns:a16="http://schemas.microsoft.com/office/drawing/2014/main" id="{34DB5E62-4D00-8377-C7A3-A438BD2804EB}"/>
              </a:ext>
            </a:extLst>
          </p:cNvPr>
          <p:cNvSpPr/>
          <p:nvPr/>
        </p:nvSpPr>
        <p:spPr>
          <a:xfrm>
            <a:off x="2526631" y="3564358"/>
            <a:ext cx="1413526" cy="678782"/>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13" name="Rectangle: Rounded Corners 12">
            <a:extLst>
              <a:ext uri="{FF2B5EF4-FFF2-40B4-BE49-F238E27FC236}">
                <a16:creationId xmlns:a16="http://schemas.microsoft.com/office/drawing/2014/main" id="{457CD17F-261A-7CBE-30EA-898CBB01E2A6}"/>
              </a:ext>
            </a:extLst>
          </p:cNvPr>
          <p:cNvSpPr/>
          <p:nvPr/>
        </p:nvSpPr>
        <p:spPr>
          <a:xfrm>
            <a:off x="4280678" y="3564358"/>
            <a:ext cx="4414141" cy="678782"/>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Zn + FeSO</a:t>
            </a:r>
            <a:r>
              <a:rPr lang="it-IT" sz="2000" baseline="-25000">
                <a:solidFill>
                  <a:srgbClr val="000000"/>
                </a:solidFill>
              </a:rPr>
              <a:t>4</a:t>
            </a:r>
            <a:r>
              <a:rPr lang="it-IT" sz="2000">
                <a:solidFill>
                  <a:srgbClr val="000000"/>
                </a:solidFill>
              </a:rPr>
              <a:t> </a:t>
            </a:r>
            <a:r>
              <a:rPr lang="it-IT" sz="2000">
                <a:solidFill>
                  <a:srgbClr val="000000"/>
                </a:solidFill>
                <a:latin typeface="Arial" panose="020B0604020202020204" pitchFamily="34" charset="0"/>
                <a:cs typeface="Arial" panose="020B0604020202020204" pitchFamily="34" charset="0"/>
              </a:rPr>
              <a:t>→</a:t>
            </a:r>
            <a:r>
              <a:rPr lang="it-IT" sz="2000">
                <a:solidFill>
                  <a:srgbClr val="000000"/>
                </a:solidFill>
              </a:rPr>
              <a:t> ZnSO</a:t>
            </a:r>
            <a:r>
              <a:rPr lang="it-IT" sz="2000" baseline="-25000">
                <a:solidFill>
                  <a:srgbClr val="000000"/>
                </a:solidFill>
              </a:rPr>
              <a:t>4</a:t>
            </a:r>
            <a:r>
              <a:rPr lang="it-IT" sz="2000">
                <a:solidFill>
                  <a:srgbClr val="000000"/>
                </a:solidFill>
              </a:rPr>
              <a:t> + Fe</a:t>
            </a:r>
            <a:endParaRPr lang="en-US" sz="2000">
              <a:solidFill>
                <a:srgbClr val="000000"/>
              </a:solidFill>
            </a:endParaRPr>
          </a:p>
        </p:txBody>
      </p:sp>
      <p:cxnSp>
        <p:nvCxnSpPr>
          <p:cNvPr id="16" name="Straight Arrow Connector 15">
            <a:extLst>
              <a:ext uri="{FF2B5EF4-FFF2-40B4-BE49-F238E27FC236}">
                <a16:creationId xmlns:a16="http://schemas.microsoft.com/office/drawing/2014/main" id="{5F76973B-2B3F-FB99-F30D-0831959C7A01}"/>
              </a:ext>
            </a:extLst>
          </p:cNvPr>
          <p:cNvCxnSpPr>
            <a:cxnSpLocks/>
            <a:stCxn id="5" idx="3"/>
            <a:endCxn id="10" idx="1"/>
          </p:cNvCxnSpPr>
          <p:nvPr/>
        </p:nvCxnSpPr>
        <p:spPr>
          <a:xfrm flipV="1">
            <a:off x="2100499" y="2004792"/>
            <a:ext cx="426132" cy="108908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5A29B-4150-047E-F479-E27EBEE831E8}"/>
              </a:ext>
            </a:extLst>
          </p:cNvPr>
          <p:cNvCxnSpPr>
            <a:cxnSpLocks/>
            <a:stCxn id="5" idx="3"/>
            <a:endCxn id="11" idx="1"/>
          </p:cNvCxnSpPr>
          <p:nvPr/>
        </p:nvCxnSpPr>
        <p:spPr>
          <a:xfrm flipV="1">
            <a:off x="2100499" y="2949500"/>
            <a:ext cx="415274" cy="14437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D7E705-D678-CD68-69E6-9715B404BCEA}"/>
              </a:ext>
            </a:extLst>
          </p:cNvPr>
          <p:cNvCxnSpPr>
            <a:cxnSpLocks/>
            <a:stCxn id="5" idx="3"/>
            <a:endCxn id="12" idx="1"/>
          </p:cNvCxnSpPr>
          <p:nvPr/>
        </p:nvCxnSpPr>
        <p:spPr>
          <a:xfrm>
            <a:off x="2100499" y="3093878"/>
            <a:ext cx="426132" cy="80987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7E3451-B8F9-5E3D-AD6C-41765B0FF3CF}"/>
              </a:ext>
            </a:extLst>
          </p:cNvPr>
          <p:cNvCxnSpPr>
            <a:cxnSpLocks/>
            <a:endCxn id="7" idx="1"/>
          </p:cNvCxnSpPr>
          <p:nvPr/>
        </p:nvCxnSpPr>
        <p:spPr>
          <a:xfrm>
            <a:off x="3940157" y="2004792"/>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7DE005-278E-561D-70B6-E4441410C109}"/>
              </a:ext>
            </a:extLst>
          </p:cNvPr>
          <p:cNvCxnSpPr>
            <a:cxnSpLocks/>
            <a:stCxn id="11" idx="3"/>
            <a:endCxn id="6" idx="1"/>
          </p:cNvCxnSpPr>
          <p:nvPr/>
        </p:nvCxnSpPr>
        <p:spPr>
          <a:xfrm>
            <a:off x="3929299" y="2949500"/>
            <a:ext cx="351379"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91" name="Straight Arrow Connector 1890">
            <a:extLst>
              <a:ext uri="{FF2B5EF4-FFF2-40B4-BE49-F238E27FC236}">
                <a16:creationId xmlns:a16="http://schemas.microsoft.com/office/drawing/2014/main" id="{EBFE35DF-C4C3-4DC0-D72A-9333CC7CD74A}"/>
              </a:ext>
            </a:extLst>
          </p:cNvPr>
          <p:cNvCxnSpPr>
            <a:cxnSpLocks/>
            <a:stCxn id="12" idx="3"/>
            <a:endCxn id="13" idx="1"/>
          </p:cNvCxnSpPr>
          <p:nvPr/>
        </p:nvCxnSpPr>
        <p:spPr>
          <a:xfrm>
            <a:off x="3940157" y="3903749"/>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36" name="TextBox 1935">
            <a:extLst>
              <a:ext uri="{FF2B5EF4-FFF2-40B4-BE49-F238E27FC236}">
                <a16:creationId xmlns:a16="http://schemas.microsoft.com/office/drawing/2014/main" id="{7CA37D46-9EE9-53F4-A681-352F841FC438}"/>
              </a:ext>
            </a:extLst>
          </p:cNvPr>
          <p:cNvSpPr txBox="1"/>
          <p:nvPr/>
        </p:nvSpPr>
        <p:spPr>
          <a:xfrm>
            <a:off x="1564106" y="459766"/>
            <a:ext cx="6015788" cy="523220"/>
          </a:xfrm>
          <a:prstGeom prst="rect">
            <a:avLst/>
          </a:prstGeom>
          <a:noFill/>
        </p:spPr>
        <p:txBody>
          <a:bodyPr wrap="square">
            <a:spAutoFit/>
          </a:bodyPr>
          <a:lstStyle/>
          <a:p>
            <a:pPr algn="ctr"/>
            <a:r>
              <a:rPr lang="en-US" sz="2800" b="1" i="1">
                <a:solidFill>
                  <a:srgbClr val="C00000"/>
                </a:solidFill>
                <a:latin typeface="Arial" panose="020B0604020202020204" pitchFamily="34" charset="0"/>
                <a:cs typeface="Arial" panose="020B0604020202020204" pitchFamily="34" charset="0"/>
              </a:rPr>
              <a:t>Tính chất chung của muối</a:t>
            </a:r>
            <a:endParaRPr lang="en-US" sz="2800" b="1" i="1">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1500"/>
                            </p:stCondLst>
                            <p:childTnLst>
                              <p:par>
                                <p:cTn id="42" presetID="17"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ppt_x</p:attrName>
                                        </p:attrNameLst>
                                      </p:cBhvr>
                                      <p:tavLst>
                                        <p:tav tm="0">
                                          <p:val>
                                            <p:strVal val="#ppt_x-#ppt_w/2"/>
                                          </p:val>
                                        </p:tav>
                                        <p:tav tm="100000">
                                          <p:val>
                                            <p:strVal val="#ppt_x"/>
                                          </p:val>
                                        </p:tav>
                                      </p:tavLst>
                                    </p:anim>
                                    <p:anim calcmode="lin" valueType="num">
                                      <p:cBhvr>
                                        <p:cTn id="45" dur="500" fill="hold"/>
                                        <p:tgtEl>
                                          <p:spTgt spid="6"/>
                                        </p:tgtEl>
                                        <p:attrNameLst>
                                          <p:attrName>ppt_y</p:attrName>
                                        </p:attrNameLst>
                                      </p:cBhvr>
                                      <p:tavLst>
                                        <p:tav tm="0">
                                          <p:val>
                                            <p:strVal val="#ppt_y"/>
                                          </p:val>
                                        </p:tav>
                                        <p:tav tm="100000">
                                          <p:val>
                                            <p:strVal val="#ppt_y"/>
                                          </p:val>
                                        </p:tav>
                                      </p:tavLst>
                                    </p:anim>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1891"/>
                                        </p:tgtEl>
                                        <p:attrNameLst>
                                          <p:attrName>style.visibility</p:attrName>
                                        </p:attrNameLst>
                                      </p:cBhvr>
                                      <p:to>
                                        <p:strVal val="visible"/>
                                      </p:to>
                                    </p:set>
                                    <p:animEffect transition="in" filter="wipe(left)">
                                      <p:cBhvr>
                                        <p:cTn id="60" dur="500"/>
                                        <p:tgtEl>
                                          <p:spTgt spid="1891"/>
                                        </p:tgtEl>
                                      </p:cBhvr>
                                    </p:animEffect>
                                  </p:childTnLst>
                                </p:cTn>
                              </p:par>
                            </p:childTnLst>
                          </p:cTn>
                        </p:par>
                        <p:par>
                          <p:cTn id="61" fill="hold">
                            <p:stCondLst>
                              <p:cond delay="1500"/>
                            </p:stCondLst>
                            <p:childTnLst>
                              <p:par>
                                <p:cTn id="62" presetID="17"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ppt_x</p:attrName>
                                        </p:attrNameLst>
                                      </p:cBhvr>
                                      <p:tavLst>
                                        <p:tav tm="0">
                                          <p:val>
                                            <p:strVal val="#ppt_x-#ppt_w/2"/>
                                          </p:val>
                                        </p:tav>
                                        <p:tav tm="100000">
                                          <p:val>
                                            <p:strVal val="#ppt_x"/>
                                          </p:val>
                                        </p:tav>
                                      </p:tavLst>
                                    </p:anim>
                                    <p:anim calcmode="lin" valueType="num">
                                      <p:cBhvr>
                                        <p:cTn id="65" dur="500" fill="hold"/>
                                        <p:tgtEl>
                                          <p:spTgt spid="13"/>
                                        </p:tgtEl>
                                        <p:attrNameLst>
                                          <p:attrName>ppt_y</p:attrName>
                                        </p:attrNameLst>
                                      </p:cBhvr>
                                      <p:tavLst>
                                        <p:tav tm="0">
                                          <p:val>
                                            <p:strVal val="#ppt_y"/>
                                          </p:val>
                                        </p:tav>
                                        <p:tav tm="100000">
                                          <p:val>
                                            <p:strVal val="#ppt_y"/>
                                          </p:val>
                                        </p:tav>
                                      </p:tavLst>
                                    </p:anim>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CE85D4-3A87-A879-B619-5C1732B8B048}"/>
              </a:ext>
            </a:extLst>
          </p:cNvPr>
          <p:cNvSpPr/>
          <p:nvPr/>
        </p:nvSpPr>
        <p:spPr>
          <a:xfrm>
            <a:off x="207310" y="1928593"/>
            <a:ext cx="1843825" cy="1417964"/>
          </a:xfrm>
          <a:prstGeom prst="roundRect">
            <a:avLst>
              <a:gd name="adj" fmla="val 5178"/>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dung dịch acid</a:t>
            </a:r>
          </a:p>
        </p:txBody>
      </p:sp>
      <p:sp>
        <p:nvSpPr>
          <p:cNvPr id="6" name="Rectangle: Rounded Corners 5">
            <a:extLst>
              <a:ext uri="{FF2B5EF4-FFF2-40B4-BE49-F238E27FC236}">
                <a16:creationId xmlns:a16="http://schemas.microsoft.com/office/drawing/2014/main" id="{45C19646-EF57-F85D-6B4F-13107A9E869F}"/>
              </a:ext>
            </a:extLst>
          </p:cNvPr>
          <p:cNvSpPr/>
          <p:nvPr/>
        </p:nvSpPr>
        <p:spPr>
          <a:xfrm>
            <a:off x="4335383" y="2637575"/>
            <a:ext cx="4534459" cy="100062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Acid mạnh hơn đẩy được acid yếu hơn ra khỏi dung dịch muối của nó.</a:t>
            </a:r>
            <a:endParaRPr lang="en-US" sz="2000">
              <a:solidFill>
                <a:srgbClr val="000000"/>
              </a:solidFill>
            </a:endParaRPr>
          </a:p>
        </p:txBody>
      </p:sp>
      <p:sp>
        <p:nvSpPr>
          <p:cNvPr id="7" name="Rectangle: Rounded Corners 6">
            <a:extLst>
              <a:ext uri="{FF2B5EF4-FFF2-40B4-BE49-F238E27FC236}">
                <a16:creationId xmlns:a16="http://schemas.microsoft.com/office/drawing/2014/main" id="{094C4855-99F0-0D99-DCCE-10B2E809C9FA}"/>
              </a:ext>
            </a:extLst>
          </p:cNvPr>
          <p:cNvSpPr/>
          <p:nvPr/>
        </p:nvSpPr>
        <p:spPr>
          <a:xfrm>
            <a:off x="4335383" y="577933"/>
            <a:ext cx="4534459" cy="60209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 và acid mới.</a:t>
            </a:r>
          </a:p>
        </p:txBody>
      </p:sp>
      <p:sp>
        <p:nvSpPr>
          <p:cNvPr id="10" name="Rectangle: Rounded Corners 9">
            <a:extLst>
              <a:ext uri="{FF2B5EF4-FFF2-40B4-BE49-F238E27FC236}">
                <a16:creationId xmlns:a16="http://schemas.microsoft.com/office/drawing/2014/main" id="{7E788B33-0565-52C5-CB26-C332091F6C87}"/>
              </a:ext>
            </a:extLst>
          </p:cNvPr>
          <p:cNvSpPr/>
          <p:nvPr/>
        </p:nvSpPr>
        <p:spPr>
          <a:xfrm>
            <a:off x="2581336" y="1224245"/>
            <a:ext cx="1413526" cy="95149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11" name="Rectangle: Rounded Corners 10">
            <a:extLst>
              <a:ext uri="{FF2B5EF4-FFF2-40B4-BE49-F238E27FC236}">
                <a16:creationId xmlns:a16="http://schemas.microsoft.com/office/drawing/2014/main" id="{A3B83CE1-BF24-C9AA-3321-D4F0C21F760E}"/>
              </a:ext>
            </a:extLst>
          </p:cNvPr>
          <p:cNvSpPr/>
          <p:nvPr/>
        </p:nvSpPr>
        <p:spPr>
          <a:xfrm>
            <a:off x="2570478" y="2798497"/>
            <a:ext cx="1413526" cy="678782"/>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Đặc điểm:</a:t>
            </a:r>
          </a:p>
        </p:txBody>
      </p:sp>
      <p:sp>
        <p:nvSpPr>
          <p:cNvPr id="12" name="Rectangle: Rounded Corners 11">
            <a:extLst>
              <a:ext uri="{FF2B5EF4-FFF2-40B4-BE49-F238E27FC236}">
                <a16:creationId xmlns:a16="http://schemas.microsoft.com/office/drawing/2014/main" id="{34DB5E62-4D00-8377-C7A3-A438BD2804EB}"/>
              </a:ext>
            </a:extLst>
          </p:cNvPr>
          <p:cNvSpPr/>
          <p:nvPr/>
        </p:nvSpPr>
        <p:spPr>
          <a:xfrm>
            <a:off x="2581336" y="3862163"/>
            <a:ext cx="1413526" cy="678782"/>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13" name="Rectangle: Rounded Corners 12">
            <a:extLst>
              <a:ext uri="{FF2B5EF4-FFF2-40B4-BE49-F238E27FC236}">
                <a16:creationId xmlns:a16="http://schemas.microsoft.com/office/drawing/2014/main" id="{457CD17F-261A-7CBE-30EA-898CBB01E2A6}"/>
              </a:ext>
            </a:extLst>
          </p:cNvPr>
          <p:cNvSpPr/>
          <p:nvPr/>
        </p:nvSpPr>
        <p:spPr>
          <a:xfrm>
            <a:off x="4335383" y="3862163"/>
            <a:ext cx="4534459" cy="678782"/>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CaCO</a:t>
            </a:r>
            <a:r>
              <a:rPr lang="it-IT" sz="2000" baseline="-25000">
                <a:solidFill>
                  <a:srgbClr val="000000"/>
                </a:solidFill>
              </a:rPr>
              <a:t>3</a:t>
            </a:r>
            <a:r>
              <a:rPr lang="it-IT" sz="2000">
                <a:solidFill>
                  <a:srgbClr val="000000"/>
                </a:solidFill>
              </a:rPr>
              <a:t> + 2HCl </a:t>
            </a:r>
            <a:r>
              <a:rPr lang="it-IT" sz="2000">
                <a:solidFill>
                  <a:srgbClr val="000000"/>
                </a:solidFill>
                <a:latin typeface="Arial" panose="020B0604020202020204" pitchFamily="34" charset="0"/>
                <a:cs typeface="Arial" panose="020B0604020202020204" pitchFamily="34" charset="0"/>
              </a:rPr>
              <a:t>→</a:t>
            </a:r>
            <a:r>
              <a:rPr lang="it-IT" sz="2000">
                <a:solidFill>
                  <a:srgbClr val="000000"/>
                </a:solidFill>
              </a:rPr>
              <a:t> CaCl</a:t>
            </a:r>
            <a:r>
              <a:rPr lang="it-IT" sz="2000" baseline="-25000">
                <a:solidFill>
                  <a:srgbClr val="000000"/>
                </a:solidFill>
              </a:rPr>
              <a:t>2</a:t>
            </a:r>
            <a:r>
              <a:rPr lang="it-IT" sz="2000">
                <a:solidFill>
                  <a:srgbClr val="000000"/>
                </a:solidFill>
              </a:rPr>
              <a:t> + CO</a:t>
            </a:r>
            <a:r>
              <a:rPr lang="it-IT" sz="2000" baseline="-25000">
                <a:solidFill>
                  <a:srgbClr val="000000"/>
                </a:solidFill>
              </a:rPr>
              <a:t>2</a:t>
            </a:r>
            <a:r>
              <a:rPr lang="it-IT" sz="2000">
                <a:solidFill>
                  <a:srgbClr val="000000"/>
                </a:solidFill>
              </a:rPr>
              <a:t> + H</a:t>
            </a:r>
            <a:r>
              <a:rPr lang="it-IT" sz="2000" baseline="-25000">
                <a:solidFill>
                  <a:srgbClr val="000000"/>
                </a:solidFill>
              </a:rPr>
              <a:t>2</a:t>
            </a:r>
            <a:r>
              <a:rPr lang="it-IT" sz="2000">
                <a:solidFill>
                  <a:srgbClr val="000000"/>
                </a:solidFill>
              </a:rPr>
              <a:t>O</a:t>
            </a:r>
            <a:endParaRPr lang="en-US" sz="2000">
              <a:solidFill>
                <a:srgbClr val="000000"/>
              </a:solidFill>
            </a:endParaRPr>
          </a:p>
        </p:txBody>
      </p:sp>
      <p:cxnSp>
        <p:nvCxnSpPr>
          <p:cNvPr id="16" name="Straight Arrow Connector 15">
            <a:extLst>
              <a:ext uri="{FF2B5EF4-FFF2-40B4-BE49-F238E27FC236}">
                <a16:creationId xmlns:a16="http://schemas.microsoft.com/office/drawing/2014/main" id="{5F76973B-2B3F-FB99-F30D-0831959C7A01}"/>
              </a:ext>
            </a:extLst>
          </p:cNvPr>
          <p:cNvCxnSpPr>
            <a:cxnSpLocks/>
            <a:stCxn id="5" idx="3"/>
            <a:endCxn id="10" idx="1"/>
          </p:cNvCxnSpPr>
          <p:nvPr/>
        </p:nvCxnSpPr>
        <p:spPr>
          <a:xfrm flipV="1">
            <a:off x="2051135" y="1699993"/>
            <a:ext cx="530201" cy="93758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5A29B-4150-047E-F479-E27EBEE831E8}"/>
              </a:ext>
            </a:extLst>
          </p:cNvPr>
          <p:cNvCxnSpPr>
            <a:cxnSpLocks/>
            <a:stCxn id="5" idx="3"/>
            <a:endCxn id="11" idx="1"/>
          </p:cNvCxnSpPr>
          <p:nvPr/>
        </p:nvCxnSpPr>
        <p:spPr>
          <a:xfrm>
            <a:off x="2051135" y="2637575"/>
            <a:ext cx="519343" cy="50031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D7E705-D678-CD68-69E6-9715B404BCEA}"/>
              </a:ext>
            </a:extLst>
          </p:cNvPr>
          <p:cNvCxnSpPr>
            <a:cxnSpLocks/>
            <a:stCxn id="5" idx="3"/>
            <a:endCxn id="12" idx="1"/>
          </p:cNvCxnSpPr>
          <p:nvPr/>
        </p:nvCxnSpPr>
        <p:spPr>
          <a:xfrm>
            <a:off x="2051135" y="2637575"/>
            <a:ext cx="530201" cy="156397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7E3451-B8F9-5E3D-AD6C-41765B0FF3CF}"/>
              </a:ext>
            </a:extLst>
          </p:cNvPr>
          <p:cNvCxnSpPr>
            <a:cxnSpLocks/>
            <a:stCxn id="10" idx="3"/>
            <a:endCxn id="7" idx="1"/>
          </p:cNvCxnSpPr>
          <p:nvPr/>
        </p:nvCxnSpPr>
        <p:spPr>
          <a:xfrm flipV="1">
            <a:off x="3994862" y="878981"/>
            <a:ext cx="340521" cy="821012"/>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7DE005-278E-561D-70B6-E4441410C109}"/>
              </a:ext>
            </a:extLst>
          </p:cNvPr>
          <p:cNvCxnSpPr>
            <a:cxnSpLocks/>
            <a:stCxn id="11" idx="3"/>
            <a:endCxn id="6" idx="1"/>
          </p:cNvCxnSpPr>
          <p:nvPr/>
        </p:nvCxnSpPr>
        <p:spPr>
          <a:xfrm>
            <a:off x="3984004" y="3137888"/>
            <a:ext cx="351379"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91" name="Straight Arrow Connector 1890">
            <a:extLst>
              <a:ext uri="{FF2B5EF4-FFF2-40B4-BE49-F238E27FC236}">
                <a16:creationId xmlns:a16="http://schemas.microsoft.com/office/drawing/2014/main" id="{EBFE35DF-C4C3-4DC0-D72A-9333CC7CD74A}"/>
              </a:ext>
            </a:extLst>
          </p:cNvPr>
          <p:cNvCxnSpPr>
            <a:cxnSpLocks/>
            <a:stCxn id="12" idx="3"/>
            <a:endCxn id="13" idx="1"/>
          </p:cNvCxnSpPr>
          <p:nvPr/>
        </p:nvCxnSpPr>
        <p:spPr>
          <a:xfrm>
            <a:off x="3994862" y="4201554"/>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5CB2F98-D992-6E9B-B177-CA0B5826FC80}"/>
              </a:ext>
            </a:extLst>
          </p:cNvPr>
          <p:cNvSpPr/>
          <p:nvPr/>
        </p:nvSpPr>
        <p:spPr>
          <a:xfrm>
            <a:off x="4335383" y="1440040"/>
            <a:ext cx="4534459" cy="95149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ít nhất một chất khí/ chất ít tan/ không tan.</a:t>
            </a:r>
          </a:p>
        </p:txBody>
      </p:sp>
      <p:cxnSp>
        <p:nvCxnSpPr>
          <p:cNvPr id="14" name="Straight Arrow Connector 13">
            <a:extLst>
              <a:ext uri="{FF2B5EF4-FFF2-40B4-BE49-F238E27FC236}">
                <a16:creationId xmlns:a16="http://schemas.microsoft.com/office/drawing/2014/main" id="{720CFFC5-E21E-2188-63B5-B0B4489B218B}"/>
              </a:ext>
            </a:extLst>
          </p:cNvPr>
          <p:cNvCxnSpPr>
            <a:cxnSpLocks/>
            <a:stCxn id="10" idx="3"/>
            <a:endCxn id="8" idx="1"/>
          </p:cNvCxnSpPr>
          <p:nvPr/>
        </p:nvCxnSpPr>
        <p:spPr>
          <a:xfrm>
            <a:off x="3994862" y="1699993"/>
            <a:ext cx="340521" cy="215795"/>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1500"/>
                            </p:stCondLst>
                            <p:childTnLst>
                              <p:par>
                                <p:cTn id="54" presetID="17"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ppt_x</p:attrName>
                                        </p:attrNameLst>
                                      </p:cBhvr>
                                      <p:tavLst>
                                        <p:tav tm="0">
                                          <p:val>
                                            <p:strVal val="#ppt_x-#ppt_w/2"/>
                                          </p:val>
                                        </p:tav>
                                        <p:tav tm="100000">
                                          <p:val>
                                            <p:strVal val="#ppt_x"/>
                                          </p:val>
                                        </p:tav>
                                      </p:tavLst>
                                    </p:anim>
                                    <p:anim calcmode="lin" valueType="num">
                                      <p:cBhvr>
                                        <p:cTn id="57" dur="500" fill="hold"/>
                                        <p:tgtEl>
                                          <p:spTgt spid="6"/>
                                        </p:tgtEl>
                                        <p:attrNameLst>
                                          <p:attrName>ppt_y</p:attrName>
                                        </p:attrNameLst>
                                      </p:cBhvr>
                                      <p:tavLst>
                                        <p:tav tm="0">
                                          <p:val>
                                            <p:strVal val="#ppt_y"/>
                                          </p:val>
                                        </p:tav>
                                        <p:tav tm="100000">
                                          <p:val>
                                            <p:strVal val="#ppt_y"/>
                                          </p:val>
                                        </p:tav>
                                      </p:tavLst>
                                    </p:anim>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1891"/>
                                        </p:tgtEl>
                                        <p:attrNameLst>
                                          <p:attrName>style.visibility</p:attrName>
                                        </p:attrNameLst>
                                      </p:cBhvr>
                                      <p:to>
                                        <p:strVal val="visible"/>
                                      </p:to>
                                    </p:set>
                                    <p:animEffect transition="in" filter="wipe(left)">
                                      <p:cBhvr>
                                        <p:cTn id="72" dur="500"/>
                                        <p:tgtEl>
                                          <p:spTgt spid="1891"/>
                                        </p:tgtEl>
                                      </p:cBhvr>
                                    </p:animEffect>
                                  </p:childTnLst>
                                </p:cTn>
                              </p:par>
                            </p:childTnLst>
                          </p:cTn>
                        </p:par>
                        <p:par>
                          <p:cTn id="73" fill="hold">
                            <p:stCondLst>
                              <p:cond delay="1500"/>
                            </p:stCondLst>
                            <p:childTnLst>
                              <p:par>
                                <p:cTn id="74" presetID="17" presetClass="entr" presetSubtype="8"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ppt_x</p:attrName>
                                        </p:attrNameLst>
                                      </p:cBhvr>
                                      <p:tavLst>
                                        <p:tav tm="0">
                                          <p:val>
                                            <p:strVal val="#ppt_x-#ppt_w/2"/>
                                          </p:val>
                                        </p:tav>
                                        <p:tav tm="100000">
                                          <p:val>
                                            <p:strVal val="#ppt_x"/>
                                          </p:val>
                                        </p:tav>
                                      </p:tavLst>
                                    </p:anim>
                                    <p:anim calcmode="lin" valueType="num">
                                      <p:cBhvr>
                                        <p:cTn id="77" dur="500" fill="hold"/>
                                        <p:tgtEl>
                                          <p:spTgt spid="13"/>
                                        </p:tgtEl>
                                        <p:attrNameLst>
                                          <p:attrName>ppt_y</p:attrName>
                                        </p:attrNameLst>
                                      </p:cBhvr>
                                      <p:tavLst>
                                        <p:tav tm="0">
                                          <p:val>
                                            <p:strVal val="#ppt_y"/>
                                          </p:val>
                                        </p:tav>
                                        <p:tav tm="100000">
                                          <p:val>
                                            <p:strVal val="#ppt_y"/>
                                          </p:val>
                                        </p:tav>
                                      </p:tavLst>
                                    </p:anim>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CE85D4-3A87-A879-B619-5C1732B8B048}"/>
              </a:ext>
            </a:extLst>
          </p:cNvPr>
          <p:cNvSpPr/>
          <p:nvPr/>
        </p:nvSpPr>
        <p:spPr>
          <a:xfrm>
            <a:off x="234462" y="1034330"/>
            <a:ext cx="1843825" cy="1417964"/>
          </a:xfrm>
          <a:prstGeom prst="roundRect">
            <a:avLst>
              <a:gd name="adj" fmla="val 5178"/>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dung dịch base</a:t>
            </a:r>
          </a:p>
        </p:txBody>
      </p:sp>
      <p:sp>
        <p:nvSpPr>
          <p:cNvPr id="7" name="Rectangle: Rounded Corners 6">
            <a:extLst>
              <a:ext uri="{FF2B5EF4-FFF2-40B4-BE49-F238E27FC236}">
                <a16:creationId xmlns:a16="http://schemas.microsoft.com/office/drawing/2014/main" id="{094C4855-99F0-0D99-DCCE-10B2E809C9FA}"/>
              </a:ext>
            </a:extLst>
          </p:cNvPr>
          <p:cNvSpPr/>
          <p:nvPr/>
        </p:nvSpPr>
        <p:spPr>
          <a:xfrm>
            <a:off x="4280678" y="210598"/>
            <a:ext cx="4628860" cy="602096"/>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 và base mới.</a:t>
            </a:r>
          </a:p>
        </p:txBody>
      </p:sp>
      <p:sp>
        <p:nvSpPr>
          <p:cNvPr id="10" name="Rectangle: Rounded Corners 9">
            <a:extLst>
              <a:ext uri="{FF2B5EF4-FFF2-40B4-BE49-F238E27FC236}">
                <a16:creationId xmlns:a16="http://schemas.microsoft.com/office/drawing/2014/main" id="{7E788B33-0565-52C5-CB26-C332091F6C87}"/>
              </a:ext>
            </a:extLst>
          </p:cNvPr>
          <p:cNvSpPr/>
          <p:nvPr/>
        </p:nvSpPr>
        <p:spPr>
          <a:xfrm>
            <a:off x="2526631" y="700606"/>
            <a:ext cx="1413526" cy="951496"/>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12" name="Rectangle: Rounded Corners 11">
            <a:extLst>
              <a:ext uri="{FF2B5EF4-FFF2-40B4-BE49-F238E27FC236}">
                <a16:creationId xmlns:a16="http://schemas.microsoft.com/office/drawing/2014/main" id="{34DB5E62-4D00-8377-C7A3-A438BD2804EB}"/>
              </a:ext>
            </a:extLst>
          </p:cNvPr>
          <p:cNvSpPr/>
          <p:nvPr/>
        </p:nvSpPr>
        <p:spPr>
          <a:xfrm>
            <a:off x="2526631" y="1916131"/>
            <a:ext cx="1413526" cy="678782"/>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13" name="Rectangle: Rounded Corners 12">
            <a:extLst>
              <a:ext uri="{FF2B5EF4-FFF2-40B4-BE49-F238E27FC236}">
                <a16:creationId xmlns:a16="http://schemas.microsoft.com/office/drawing/2014/main" id="{457CD17F-261A-7CBE-30EA-898CBB01E2A6}"/>
              </a:ext>
            </a:extLst>
          </p:cNvPr>
          <p:cNvSpPr/>
          <p:nvPr/>
        </p:nvSpPr>
        <p:spPr>
          <a:xfrm>
            <a:off x="4280678" y="1916131"/>
            <a:ext cx="4628860" cy="678782"/>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FeSO</a:t>
            </a:r>
            <a:r>
              <a:rPr lang="it-IT" sz="2000" baseline="-25000">
                <a:solidFill>
                  <a:srgbClr val="000000"/>
                </a:solidFill>
              </a:rPr>
              <a:t>4</a:t>
            </a:r>
            <a:r>
              <a:rPr lang="it-IT" sz="2000">
                <a:solidFill>
                  <a:srgbClr val="000000"/>
                </a:solidFill>
              </a:rPr>
              <a:t> + 2NaOH </a:t>
            </a:r>
            <a:r>
              <a:rPr lang="it-IT" sz="2000">
                <a:solidFill>
                  <a:srgbClr val="000000"/>
                </a:solidFill>
                <a:latin typeface="Arial" panose="020B0604020202020204" pitchFamily="34" charset="0"/>
                <a:cs typeface="Arial" panose="020B0604020202020204" pitchFamily="34" charset="0"/>
              </a:rPr>
              <a:t>→ Fe(OH)</a:t>
            </a:r>
            <a:r>
              <a:rPr lang="it-IT" sz="2000" baseline="-25000">
                <a:solidFill>
                  <a:srgbClr val="000000"/>
                </a:solidFill>
                <a:latin typeface="Arial" panose="020B0604020202020204" pitchFamily="34" charset="0"/>
                <a:cs typeface="Arial" panose="020B0604020202020204" pitchFamily="34" charset="0"/>
              </a:rPr>
              <a:t>2</a:t>
            </a:r>
            <a:r>
              <a:rPr lang="it-IT" sz="2000">
                <a:solidFill>
                  <a:srgbClr val="000000"/>
                </a:solidFill>
                <a:latin typeface="Arial" panose="020B0604020202020204" pitchFamily="34" charset="0"/>
                <a:cs typeface="Arial" panose="020B0604020202020204" pitchFamily="34" charset="0"/>
              </a:rPr>
              <a:t> + Na</a:t>
            </a:r>
            <a:r>
              <a:rPr lang="it-IT" sz="2000" baseline="-25000">
                <a:solidFill>
                  <a:srgbClr val="000000"/>
                </a:solidFill>
                <a:latin typeface="Arial" panose="020B0604020202020204" pitchFamily="34" charset="0"/>
                <a:cs typeface="Arial" panose="020B0604020202020204" pitchFamily="34" charset="0"/>
              </a:rPr>
              <a:t>2</a:t>
            </a:r>
            <a:r>
              <a:rPr lang="it-IT" sz="2000">
                <a:solidFill>
                  <a:srgbClr val="000000"/>
                </a:solidFill>
                <a:latin typeface="Arial" panose="020B0604020202020204" pitchFamily="34" charset="0"/>
                <a:cs typeface="Arial" panose="020B0604020202020204" pitchFamily="34" charset="0"/>
              </a:rPr>
              <a:t>SO</a:t>
            </a:r>
            <a:r>
              <a:rPr lang="it-IT"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endParaRPr>
          </a:p>
        </p:txBody>
      </p:sp>
      <p:cxnSp>
        <p:nvCxnSpPr>
          <p:cNvPr id="16" name="Straight Arrow Connector 15">
            <a:extLst>
              <a:ext uri="{FF2B5EF4-FFF2-40B4-BE49-F238E27FC236}">
                <a16:creationId xmlns:a16="http://schemas.microsoft.com/office/drawing/2014/main" id="{5F76973B-2B3F-FB99-F30D-0831959C7A01}"/>
              </a:ext>
            </a:extLst>
          </p:cNvPr>
          <p:cNvCxnSpPr>
            <a:cxnSpLocks/>
            <a:stCxn id="5" idx="3"/>
            <a:endCxn id="10" idx="1"/>
          </p:cNvCxnSpPr>
          <p:nvPr/>
        </p:nvCxnSpPr>
        <p:spPr>
          <a:xfrm flipV="1">
            <a:off x="2078287" y="1176354"/>
            <a:ext cx="448344" cy="56695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D7E705-D678-CD68-69E6-9715B404BCEA}"/>
              </a:ext>
            </a:extLst>
          </p:cNvPr>
          <p:cNvCxnSpPr>
            <a:cxnSpLocks/>
            <a:stCxn id="5" idx="3"/>
            <a:endCxn id="12" idx="1"/>
          </p:cNvCxnSpPr>
          <p:nvPr/>
        </p:nvCxnSpPr>
        <p:spPr>
          <a:xfrm>
            <a:off x="2078287" y="1743312"/>
            <a:ext cx="448344" cy="51221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7E3451-B8F9-5E3D-AD6C-41765B0FF3CF}"/>
              </a:ext>
            </a:extLst>
          </p:cNvPr>
          <p:cNvCxnSpPr>
            <a:cxnSpLocks/>
            <a:stCxn id="10" idx="3"/>
            <a:endCxn id="7" idx="1"/>
          </p:cNvCxnSpPr>
          <p:nvPr/>
        </p:nvCxnSpPr>
        <p:spPr>
          <a:xfrm flipV="1">
            <a:off x="3940157" y="511646"/>
            <a:ext cx="340521" cy="664708"/>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91" name="Straight Arrow Connector 1890">
            <a:extLst>
              <a:ext uri="{FF2B5EF4-FFF2-40B4-BE49-F238E27FC236}">
                <a16:creationId xmlns:a16="http://schemas.microsoft.com/office/drawing/2014/main" id="{EBFE35DF-C4C3-4DC0-D72A-9333CC7CD74A}"/>
              </a:ext>
            </a:extLst>
          </p:cNvPr>
          <p:cNvCxnSpPr>
            <a:cxnSpLocks/>
            <a:stCxn id="12" idx="3"/>
            <a:endCxn id="13" idx="1"/>
          </p:cNvCxnSpPr>
          <p:nvPr/>
        </p:nvCxnSpPr>
        <p:spPr>
          <a:xfrm>
            <a:off x="3940157" y="2255522"/>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5CB2F98-D992-6E9B-B177-CA0B5826FC80}"/>
              </a:ext>
            </a:extLst>
          </p:cNvPr>
          <p:cNvSpPr/>
          <p:nvPr/>
        </p:nvSpPr>
        <p:spPr>
          <a:xfrm>
            <a:off x="4280678" y="892956"/>
            <a:ext cx="4628860" cy="951496"/>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ít nhất một chất khí/ chất ít tan/ không tan.</a:t>
            </a:r>
          </a:p>
        </p:txBody>
      </p:sp>
      <p:cxnSp>
        <p:nvCxnSpPr>
          <p:cNvPr id="14" name="Straight Arrow Connector 13">
            <a:extLst>
              <a:ext uri="{FF2B5EF4-FFF2-40B4-BE49-F238E27FC236}">
                <a16:creationId xmlns:a16="http://schemas.microsoft.com/office/drawing/2014/main" id="{720CFFC5-E21E-2188-63B5-B0B4489B218B}"/>
              </a:ext>
            </a:extLst>
          </p:cNvPr>
          <p:cNvCxnSpPr>
            <a:cxnSpLocks/>
            <a:stCxn id="10" idx="3"/>
            <a:endCxn id="8" idx="1"/>
          </p:cNvCxnSpPr>
          <p:nvPr/>
        </p:nvCxnSpPr>
        <p:spPr>
          <a:xfrm>
            <a:off x="3940157" y="1176354"/>
            <a:ext cx="340521" cy="19235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C2B852F-3B09-EE0F-29DE-B4E471FAE55A}"/>
              </a:ext>
            </a:extLst>
          </p:cNvPr>
          <p:cNvSpPr/>
          <p:nvPr/>
        </p:nvSpPr>
        <p:spPr>
          <a:xfrm>
            <a:off x="234462" y="3302791"/>
            <a:ext cx="1843825" cy="1417964"/>
          </a:xfrm>
          <a:prstGeom prst="roundRect">
            <a:avLst>
              <a:gd name="adj" fmla="val 5178"/>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dung dịch muối</a:t>
            </a:r>
          </a:p>
        </p:txBody>
      </p:sp>
      <p:sp>
        <p:nvSpPr>
          <p:cNvPr id="18" name="Rectangle: Rounded Corners 17">
            <a:extLst>
              <a:ext uri="{FF2B5EF4-FFF2-40B4-BE49-F238E27FC236}">
                <a16:creationId xmlns:a16="http://schemas.microsoft.com/office/drawing/2014/main" id="{CE35FC1F-E0D4-0F41-21D8-57FA48BEBCA7}"/>
              </a:ext>
            </a:extLst>
          </p:cNvPr>
          <p:cNvSpPr/>
          <p:nvPr/>
        </p:nvSpPr>
        <p:spPr>
          <a:xfrm>
            <a:off x="4280678" y="2830750"/>
            <a:ext cx="4628860" cy="602096"/>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Hai muối mới</a:t>
            </a:r>
          </a:p>
        </p:txBody>
      </p:sp>
      <p:sp>
        <p:nvSpPr>
          <p:cNvPr id="20" name="Rectangle: Rounded Corners 19">
            <a:extLst>
              <a:ext uri="{FF2B5EF4-FFF2-40B4-BE49-F238E27FC236}">
                <a16:creationId xmlns:a16="http://schemas.microsoft.com/office/drawing/2014/main" id="{1C3CE9E3-D22E-37E9-D53C-943FC459CCF3}"/>
              </a:ext>
            </a:extLst>
          </p:cNvPr>
          <p:cNvSpPr/>
          <p:nvPr/>
        </p:nvSpPr>
        <p:spPr>
          <a:xfrm>
            <a:off x="2526631" y="3039404"/>
            <a:ext cx="1413526" cy="951496"/>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21" name="Rectangle: Rounded Corners 20">
            <a:extLst>
              <a:ext uri="{FF2B5EF4-FFF2-40B4-BE49-F238E27FC236}">
                <a16:creationId xmlns:a16="http://schemas.microsoft.com/office/drawing/2014/main" id="{0E8870B2-8478-DC7E-3808-82A565377FFC}"/>
              </a:ext>
            </a:extLst>
          </p:cNvPr>
          <p:cNvSpPr/>
          <p:nvPr/>
        </p:nvSpPr>
        <p:spPr>
          <a:xfrm>
            <a:off x="2526631" y="4215854"/>
            <a:ext cx="1413526" cy="678782"/>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23" name="Rectangle: Rounded Corners 22">
            <a:extLst>
              <a:ext uri="{FF2B5EF4-FFF2-40B4-BE49-F238E27FC236}">
                <a16:creationId xmlns:a16="http://schemas.microsoft.com/office/drawing/2014/main" id="{D6941724-8030-F7A2-FE07-EEFEF12E51CF}"/>
              </a:ext>
            </a:extLst>
          </p:cNvPr>
          <p:cNvSpPr/>
          <p:nvPr/>
        </p:nvSpPr>
        <p:spPr>
          <a:xfrm>
            <a:off x="4280678" y="4215854"/>
            <a:ext cx="4628860" cy="678782"/>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2AgNO</a:t>
            </a:r>
            <a:r>
              <a:rPr lang="it-IT" sz="2000" baseline="-25000">
                <a:solidFill>
                  <a:srgbClr val="000000"/>
                </a:solidFill>
              </a:rPr>
              <a:t>3</a:t>
            </a:r>
            <a:r>
              <a:rPr lang="it-IT" sz="2000">
                <a:solidFill>
                  <a:srgbClr val="000000"/>
                </a:solidFill>
              </a:rPr>
              <a:t> + BaCl</a:t>
            </a:r>
            <a:r>
              <a:rPr lang="it-IT" sz="2000" baseline="-25000">
                <a:solidFill>
                  <a:srgbClr val="000000"/>
                </a:solidFill>
              </a:rPr>
              <a:t>2 </a:t>
            </a:r>
            <a:r>
              <a:rPr lang="it-IT" sz="2000">
                <a:solidFill>
                  <a:srgbClr val="000000"/>
                </a:solidFill>
                <a:latin typeface="Arial" panose="020B0604020202020204" pitchFamily="34" charset="0"/>
                <a:cs typeface="Arial" panose="020B0604020202020204" pitchFamily="34" charset="0"/>
              </a:rPr>
              <a:t>→ 2AgCl + Ba(NO</a:t>
            </a:r>
            <a:r>
              <a:rPr lang="it-IT" sz="2000" baseline="-25000">
                <a:solidFill>
                  <a:srgbClr val="000000"/>
                </a:solidFill>
                <a:latin typeface="Arial" panose="020B0604020202020204" pitchFamily="34" charset="0"/>
                <a:cs typeface="Arial" panose="020B0604020202020204" pitchFamily="34" charset="0"/>
              </a:rPr>
              <a:t>3</a:t>
            </a:r>
            <a:r>
              <a:rPr lang="it-IT" sz="2000">
                <a:solidFill>
                  <a:srgbClr val="000000"/>
                </a:solidFill>
                <a:latin typeface="Arial" panose="020B0604020202020204" pitchFamily="34" charset="0"/>
                <a:cs typeface="Arial" panose="020B0604020202020204" pitchFamily="34" charset="0"/>
              </a:rPr>
              <a:t>)</a:t>
            </a:r>
            <a:r>
              <a:rPr lang="it-IT" sz="2000" baseline="-25000">
                <a:solidFill>
                  <a:srgbClr val="000000"/>
                </a:solidFill>
                <a:latin typeface="Arial" panose="020B0604020202020204" pitchFamily="34" charset="0"/>
                <a:cs typeface="Arial" panose="020B0604020202020204" pitchFamily="34" charset="0"/>
              </a:rPr>
              <a:t>2</a:t>
            </a:r>
            <a:endParaRPr lang="en-US" sz="2000">
              <a:solidFill>
                <a:srgbClr val="000000"/>
              </a:solidFill>
            </a:endParaRPr>
          </a:p>
        </p:txBody>
      </p:sp>
      <p:cxnSp>
        <p:nvCxnSpPr>
          <p:cNvPr id="24" name="Straight Arrow Connector 23">
            <a:extLst>
              <a:ext uri="{FF2B5EF4-FFF2-40B4-BE49-F238E27FC236}">
                <a16:creationId xmlns:a16="http://schemas.microsoft.com/office/drawing/2014/main" id="{03B745A3-D710-E511-4A93-A2D2B4264D06}"/>
              </a:ext>
            </a:extLst>
          </p:cNvPr>
          <p:cNvCxnSpPr>
            <a:cxnSpLocks/>
            <a:stCxn id="17" idx="3"/>
            <a:endCxn id="20" idx="1"/>
          </p:cNvCxnSpPr>
          <p:nvPr/>
        </p:nvCxnSpPr>
        <p:spPr>
          <a:xfrm flipV="1">
            <a:off x="2078287" y="3515152"/>
            <a:ext cx="448344" cy="49662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48A6CEA-806B-794F-6346-BAD52B4EB0C2}"/>
              </a:ext>
            </a:extLst>
          </p:cNvPr>
          <p:cNvCxnSpPr>
            <a:cxnSpLocks/>
            <a:stCxn id="17" idx="3"/>
            <a:endCxn id="21" idx="1"/>
          </p:cNvCxnSpPr>
          <p:nvPr/>
        </p:nvCxnSpPr>
        <p:spPr>
          <a:xfrm>
            <a:off x="2078287" y="4011773"/>
            <a:ext cx="448344" cy="54347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20EAFFC-C761-25D5-31EE-B16FDA5C0EAC}"/>
              </a:ext>
            </a:extLst>
          </p:cNvPr>
          <p:cNvCxnSpPr>
            <a:cxnSpLocks/>
            <a:stCxn id="20" idx="3"/>
            <a:endCxn id="18" idx="1"/>
          </p:cNvCxnSpPr>
          <p:nvPr/>
        </p:nvCxnSpPr>
        <p:spPr>
          <a:xfrm flipV="1">
            <a:off x="3940157" y="3131798"/>
            <a:ext cx="340521" cy="383354"/>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993DE0C-16B3-4917-964A-1671EF1E4D0F}"/>
              </a:ext>
            </a:extLst>
          </p:cNvPr>
          <p:cNvCxnSpPr>
            <a:cxnSpLocks/>
            <a:stCxn id="21" idx="3"/>
            <a:endCxn id="23" idx="1"/>
          </p:cNvCxnSpPr>
          <p:nvPr/>
        </p:nvCxnSpPr>
        <p:spPr>
          <a:xfrm>
            <a:off x="3940157" y="4555245"/>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3C09BDDD-E923-3B60-9AEF-EA1FE4E4C70A}"/>
              </a:ext>
            </a:extLst>
          </p:cNvPr>
          <p:cNvSpPr/>
          <p:nvPr/>
        </p:nvSpPr>
        <p:spPr>
          <a:xfrm>
            <a:off x="4280678" y="3513108"/>
            <a:ext cx="4628860" cy="602096"/>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Có ít nhất một muối không tan/ít tan.</a:t>
            </a:r>
          </a:p>
        </p:txBody>
      </p:sp>
      <p:cxnSp>
        <p:nvCxnSpPr>
          <p:cNvPr id="31" name="Straight Arrow Connector 30">
            <a:extLst>
              <a:ext uri="{FF2B5EF4-FFF2-40B4-BE49-F238E27FC236}">
                <a16:creationId xmlns:a16="http://schemas.microsoft.com/office/drawing/2014/main" id="{8B2C4BB7-2CAE-4F65-3E90-F6EF5D7FCE09}"/>
              </a:ext>
            </a:extLst>
          </p:cNvPr>
          <p:cNvCxnSpPr>
            <a:cxnSpLocks/>
            <a:stCxn id="20" idx="3"/>
            <a:endCxn id="30" idx="1"/>
          </p:cNvCxnSpPr>
          <p:nvPr/>
        </p:nvCxnSpPr>
        <p:spPr>
          <a:xfrm>
            <a:off x="3940157" y="3515152"/>
            <a:ext cx="340521" cy="299004"/>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00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891"/>
                                        </p:tgtEl>
                                        <p:attrNameLst>
                                          <p:attrName>style.visibility</p:attrName>
                                        </p:attrNameLst>
                                      </p:cBhvr>
                                      <p:to>
                                        <p:strVal val="visible"/>
                                      </p:to>
                                    </p:set>
                                    <p:animEffect transition="in" filter="wipe(left)">
                                      <p:cBhvr>
                                        <p:cTn id="52" dur="500"/>
                                        <p:tgtEl>
                                          <p:spTgt spid="1891"/>
                                        </p:tgtEl>
                                      </p:cBhvr>
                                    </p:animEffect>
                                  </p:childTnLst>
                                </p:cTn>
                              </p:par>
                            </p:childTnLst>
                          </p:cTn>
                        </p:par>
                        <p:par>
                          <p:cTn id="53" fill="hold">
                            <p:stCondLst>
                              <p:cond delay="1500"/>
                            </p:stCondLst>
                            <p:childTnLst>
                              <p:par>
                                <p:cTn id="54" presetID="17"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ppt_w/2"/>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randombar(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randombar(horizontal)">
                                      <p:cBhvr>
                                        <p:cTn id="73" dur="500"/>
                                        <p:tgtEl>
                                          <p:spTgt spid="20"/>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500"/>
                            </p:stCondLst>
                            <p:childTnLst>
                              <p:par>
                                <p:cTn id="79" presetID="17"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ppt_x</p:attrName>
                                        </p:attrNameLst>
                                      </p:cBhvr>
                                      <p:tavLst>
                                        <p:tav tm="0">
                                          <p:val>
                                            <p:strVal val="#ppt_x-#ppt_w/2"/>
                                          </p:val>
                                        </p:tav>
                                        <p:tav tm="100000">
                                          <p:val>
                                            <p:strVal val="#ppt_x"/>
                                          </p:val>
                                        </p:tav>
                                      </p:tavLst>
                                    </p:anim>
                                    <p:anim calcmode="lin" valueType="num">
                                      <p:cBhvr>
                                        <p:cTn id="82" dur="500" fill="hold"/>
                                        <p:tgtEl>
                                          <p:spTgt spid="18"/>
                                        </p:tgtEl>
                                        <p:attrNameLst>
                                          <p:attrName>ppt_y</p:attrName>
                                        </p:attrNameLst>
                                      </p:cBhvr>
                                      <p:tavLst>
                                        <p:tav tm="0">
                                          <p:val>
                                            <p:strVal val="#ppt_y"/>
                                          </p:val>
                                        </p:tav>
                                        <p:tav tm="100000">
                                          <p:val>
                                            <p:strVal val="#ppt_y"/>
                                          </p:val>
                                        </p:tav>
                                      </p:tavLst>
                                    </p:anim>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childTnLst>
                          </p:cTn>
                        </p:par>
                        <p:par>
                          <p:cTn id="90" fill="hold">
                            <p:stCondLst>
                              <p:cond delay="500"/>
                            </p:stCondLst>
                            <p:childTnLst>
                              <p:par>
                                <p:cTn id="91" presetID="17"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ppt_x</p:attrName>
                                        </p:attrNameLst>
                                      </p:cBhvr>
                                      <p:tavLst>
                                        <p:tav tm="0">
                                          <p:val>
                                            <p:strVal val="#ppt_x-#ppt_w/2"/>
                                          </p:val>
                                        </p:tav>
                                        <p:tav tm="100000">
                                          <p:val>
                                            <p:strVal val="#ppt_x"/>
                                          </p:val>
                                        </p:tav>
                                      </p:tavLst>
                                    </p:anim>
                                    <p:anim calcmode="lin" valueType="num">
                                      <p:cBhvr>
                                        <p:cTn id="94" dur="500" fill="hold"/>
                                        <p:tgtEl>
                                          <p:spTgt spid="30"/>
                                        </p:tgtEl>
                                        <p:attrNameLst>
                                          <p:attrName>ppt_y</p:attrName>
                                        </p:attrNameLst>
                                      </p:cBhvr>
                                      <p:tavLst>
                                        <p:tav tm="0">
                                          <p:val>
                                            <p:strVal val="#ppt_y"/>
                                          </p:val>
                                        </p:tav>
                                        <p:tav tm="100000">
                                          <p:val>
                                            <p:strVal val="#ppt_y"/>
                                          </p:val>
                                        </p:tav>
                                      </p:tavLst>
                                    </p:anim>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500"/>
                                        <p:tgtEl>
                                          <p:spTgt spid="25"/>
                                        </p:tgtEl>
                                      </p:cBhvr>
                                    </p:animEffect>
                                  </p:childTnLst>
                                </p:cTn>
                              </p:par>
                            </p:childTnLst>
                          </p:cTn>
                        </p:par>
                        <p:par>
                          <p:cTn id="102" fill="hold">
                            <p:stCondLst>
                              <p:cond delay="500"/>
                            </p:stCondLst>
                            <p:childTnLst>
                              <p:par>
                                <p:cTn id="103" presetID="14" presetClass="entr" presetSubtype="1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randombar(horizontal)">
                                      <p:cBhvr>
                                        <p:cTn id="105" dur="500"/>
                                        <p:tgtEl>
                                          <p:spTgt spid="21"/>
                                        </p:tgtEl>
                                      </p:cBhvr>
                                    </p:animEffect>
                                  </p:childTnLst>
                                </p:cTn>
                              </p:par>
                            </p:childTnLst>
                          </p:cTn>
                        </p:par>
                        <p:par>
                          <p:cTn id="106" fill="hold">
                            <p:stCondLst>
                              <p:cond delay="1000"/>
                            </p:stCondLst>
                            <p:childTnLst>
                              <p:par>
                                <p:cTn id="107" presetID="22" presetClass="entr" presetSubtype="8"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childTnLst>
                          </p:cTn>
                        </p:par>
                        <p:par>
                          <p:cTn id="110" fill="hold">
                            <p:stCondLst>
                              <p:cond delay="1500"/>
                            </p:stCondLst>
                            <p:childTnLst>
                              <p:par>
                                <p:cTn id="111" presetID="17" presetClass="entr" presetSubtype="8"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ppt_x</p:attrName>
                                        </p:attrNameLst>
                                      </p:cBhvr>
                                      <p:tavLst>
                                        <p:tav tm="0">
                                          <p:val>
                                            <p:strVal val="#ppt_x-#ppt_w/2"/>
                                          </p:val>
                                        </p:tav>
                                        <p:tav tm="100000">
                                          <p:val>
                                            <p:strVal val="#ppt_x"/>
                                          </p:val>
                                        </p:tav>
                                      </p:tavLst>
                                    </p:anim>
                                    <p:anim calcmode="lin" valueType="num">
                                      <p:cBhvr>
                                        <p:cTn id="114" dur="500" fill="hold"/>
                                        <p:tgtEl>
                                          <p:spTgt spid="23"/>
                                        </p:tgtEl>
                                        <p:attrNameLst>
                                          <p:attrName>ppt_y</p:attrName>
                                        </p:attrNameLst>
                                      </p:cBhvr>
                                      <p:tavLst>
                                        <p:tav tm="0">
                                          <p:val>
                                            <p:strVal val="#ppt_y"/>
                                          </p:val>
                                        </p:tav>
                                        <p:tav tm="100000">
                                          <p:val>
                                            <p:strVal val="#ppt_y"/>
                                          </p:val>
                                        </p:tav>
                                      </p:tavLst>
                                    </p:anim>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3" grpId="0" animBg="1"/>
      <p:bldP spid="8" grpId="0" animBg="1"/>
      <p:bldP spid="17" grpId="0" animBg="1"/>
      <p:bldP spid="18" grpId="0" animBg="1"/>
      <p:bldP spid="20" grpId="0" animBg="1"/>
      <p:bldP spid="21" grpId="0" animBg="1"/>
      <p:bldP spid="23"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4" name="Group 3">
            <a:extLst>
              <a:ext uri="{FF2B5EF4-FFF2-40B4-BE49-F238E27FC236}">
                <a16:creationId xmlns:a16="http://schemas.microsoft.com/office/drawing/2014/main" id="{B24D7A95-C127-3A50-98E1-99370BF396A7}"/>
              </a:ext>
            </a:extLst>
          </p:cNvPr>
          <p:cNvGrpSpPr/>
          <p:nvPr/>
        </p:nvGrpSpPr>
        <p:grpSpPr>
          <a:xfrm>
            <a:off x="142969" y="238342"/>
            <a:ext cx="625769" cy="786852"/>
            <a:chOff x="666600" y="371204"/>
            <a:chExt cx="625769" cy="786852"/>
          </a:xfrm>
        </p:grpSpPr>
        <p:grpSp>
          <p:nvGrpSpPr>
            <p:cNvPr id="1799" name="Google Shape;1799;p61"/>
            <p:cNvGrpSpPr/>
            <p:nvPr/>
          </p:nvGrpSpPr>
          <p:grpSpPr>
            <a:xfrm rot="2437917" flipH="1">
              <a:off x="921568" y="667159"/>
              <a:ext cx="370801" cy="490897"/>
              <a:chOff x="1634870" y="-5372769"/>
              <a:chExt cx="3048801" cy="4036247"/>
            </a:xfrm>
          </p:grpSpPr>
          <p:sp>
            <p:nvSpPr>
              <p:cNvPr id="1800" name="Google Shape;1800;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1" name="Google Shape;1801;p61"/>
              <p:cNvGrpSpPr/>
              <p:nvPr/>
            </p:nvGrpSpPr>
            <p:grpSpPr>
              <a:xfrm>
                <a:off x="2350651" y="-4726440"/>
                <a:ext cx="1617712" cy="2740755"/>
                <a:chOff x="1279825" y="-1982000"/>
                <a:chExt cx="85600" cy="145025"/>
              </a:xfrm>
            </p:grpSpPr>
            <p:sp>
              <p:nvSpPr>
                <p:cNvPr id="1802" name="Google Shape;1802;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61"/>
            <p:cNvGrpSpPr/>
            <p:nvPr/>
          </p:nvGrpSpPr>
          <p:grpSpPr>
            <a:xfrm rot="-2147605">
              <a:off x="666600" y="371204"/>
              <a:ext cx="444655" cy="588669"/>
              <a:chOff x="1634870" y="-5372769"/>
              <a:chExt cx="3048801" cy="4036247"/>
            </a:xfrm>
          </p:grpSpPr>
          <p:sp>
            <p:nvSpPr>
              <p:cNvPr id="1807" name="Google Shape;1807;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8" name="Google Shape;1808;p61"/>
              <p:cNvGrpSpPr/>
              <p:nvPr/>
            </p:nvGrpSpPr>
            <p:grpSpPr>
              <a:xfrm>
                <a:off x="2350651" y="-4726440"/>
                <a:ext cx="1617712" cy="2740755"/>
                <a:chOff x="1279825" y="-1982000"/>
                <a:chExt cx="85600" cy="145025"/>
              </a:xfrm>
            </p:grpSpPr>
            <p:sp>
              <p:nvSpPr>
                <p:cNvPr id="1809" name="Google Shape;1809;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 name="Rectangle: Rounded Corners 4">
            <a:extLst>
              <a:ext uri="{FF2B5EF4-FFF2-40B4-BE49-F238E27FC236}">
                <a16:creationId xmlns:a16="http://schemas.microsoft.com/office/drawing/2014/main" id="{05E72DC4-03BB-5DB7-AC02-4E87D54FB6D4}"/>
              </a:ext>
            </a:extLst>
          </p:cNvPr>
          <p:cNvSpPr/>
          <p:nvPr/>
        </p:nvSpPr>
        <p:spPr>
          <a:xfrm>
            <a:off x="2407138" y="319942"/>
            <a:ext cx="4329723" cy="68775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Câu hỏi mục III – SGK trang 51.</a:t>
            </a:r>
          </a:p>
        </p:txBody>
      </p:sp>
      <p:sp>
        <p:nvSpPr>
          <p:cNvPr id="7" name="TextBox 6">
            <a:extLst>
              <a:ext uri="{FF2B5EF4-FFF2-40B4-BE49-F238E27FC236}">
                <a16:creationId xmlns:a16="http://schemas.microsoft.com/office/drawing/2014/main" id="{ED773F1D-D43A-0778-BA6A-5B4741823151}"/>
              </a:ext>
            </a:extLst>
          </p:cNvPr>
          <p:cNvSpPr txBox="1"/>
          <p:nvPr/>
        </p:nvSpPr>
        <p:spPr>
          <a:xfrm>
            <a:off x="397647" y="1102097"/>
            <a:ext cx="8348703" cy="958660"/>
          </a:xfrm>
          <a:prstGeom prst="rect">
            <a:avLst/>
          </a:prstGeom>
          <a:noFill/>
        </p:spPr>
        <p:txBody>
          <a:bodyPr wrap="square">
            <a:spAutoFit/>
          </a:bodyPr>
          <a:lstStyle/>
          <a:p>
            <a:pPr algn="just">
              <a:lnSpc>
                <a:spcPct val="150000"/>
              </a:lnSpc>
            </a:pPr>
            <a:r>
              <a:rPr lang="vi-VN" sz="2000"/>
              <a:t>Trong dung dịch, giữa các cặp chất nào sau đây có xảy ra phản ứng? Viết phương trình hoá học của các phản ứng đó. </a:t>
            </a:r>
            <a:endParaRPr lang="en-US" sz="2000"/>
          </a:p>
        </p:txBody>
      </p:sp>
      <p:graphicFrame>
        <p:nvGraphicFramePr>
          <p:cNvPr id="8" name="Table 8">
            <a:extLst>
              <a:ext uri="{FF2B5EF4-FFF2-40B4-BE49-F238E27FC236}">
                <a16:creationId xmlns:a16="http://schemas.microsoft.com/office/drawing/2014/main" id="{6713025B-E2F0-07E7-6EF2-70AD304FFC13}"/>
              </a:ext>
            </a:extLst>
          </p:cNvPr>
          <p:cNvGraphicFramePr>
            <a:graphicFrameLocks noGrp="1"/>
          </p:cNvGraphicFramePr>
          <p:nvPr>
            <p:extLst>
              <p:ext uri="{D42A27DB-BD31-4B8C-83A1-F6EECF244321}">
                <p14:modId xmlns:p14="http://schemas.microsoft.com/office/powerpoint/2010/main" val="3043817549"/>
              </p:ext>
            </p:extLst>
          </p:nvPr>
        </p:nvGraphicFramePr>
        <p:xfrm>
          <a:off x="397646" y="2097328"/>
          <a:ext cx="8418105" cy="2457124"/>
        </p:xfrm>
        <a:graphic>
          <a:graphicData uri="http://schemas.openxmlformats.org/drawingml/2006/table">
            <a:tbl>
              <a:tblPr firstRow="1" bandRow="1">
                <a:tableStyleId>{F5AB1C69-6EDB-4FF4-983F-18BD219EF322}</a:tableStyleId>
              </a:tblPr>
              <a:tblGrid>
                <a:gridCol w="1683621">
                  <a:extLst>
                    <a:ext uri="{9D8B030D-6E8A-4147-A177-3AD203B41FA5}">
                      <a16:colId xmlns:a16="http://schemas.microsoft.com/office/drawing/2014/main" val="635257500"/>
                    </a:ext>
                  </a:extLst>
                </a:gridCol>
                <a:gridCol w="1683621">
                  <a:extLst>
                    <a:ext uri="{9D8B030D-6E8A-4147-A177-3AD203B41FA5}">
                      <a16:colId xmlns:a16="http://schemas.microsoft.com/office/drawing/2014/main" val="2502132846"/>
                    </a:ext>
                  </a:extLst>
                </a:gridCol>
                <a:gridCol w="1683621">
                  <a:extLst>
                    <a:ext uri="{9D8B030D-6E8A-4147-A177-3AD203B41FA5}">
                      <a16:colId xmlns:a16="http://schemas.microsoft.com/office/drawing/2014/main" val="995559220"/>
                    </a:ext>
                  </a:extLst>
                </a:gridCol>
                <a:gridCol w="1683621">
                  <a:extLst>
                    <a:ext uri="{9D8B030D-6E8A-4147-A177-3AD203B41FA5}">
                      <a16:colId xmlns:a16="http://schemas.microsoft.com/office/drawing/2014/main" val="2308316011"/>
                    </a:ext>
                  </a:extLst>
                </a:gridCol>
                <a:gridCol w="1683621">
                  <a:extLst>
                    <a:ext uri="{9D8B030D-6E8A-4147-A177-3AD203B41FA5}">
                      <a16:colId xmlns:a16="http://schemas.microsoft.com/office/drawing/2014/main" val="919428890"/>
                    </a:ext>
                  </a:extLst>
                </a:gridCol>
              </a:tblGrid>
              <a:tr h="614281">
                <a:tc>
                  <a:txBody>
                    <a:bodyPr/>
                    <a:lstStyle/>
                    <a:p>
                      <a:pPr algn="ct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Na</a:t>
                      </a:r>
                      <a:r>
                        <a:rPr lang="en-US" sz="2000" baseline="-25000">
                          <a:solidFill>
                            <a:srgbClr val="000000"/>
                          </a:solidFill>
                        </a:rPr>
                        <a:t>2</a:t>
                      </a:r>
                      <a:r>
                        <a:rPr lang="en-US" sz="2000" baseline="0">
                          <a:solidFill>
                            <a:srgbClr val="000000"/>
                          </a:solidFill>
                        </a:rPr>
                        <a:t>CO</a:t>
                      </a:r>
                      <a:r>
                        <a:rPr lang="en-US" sz="2000" baseline="-25000">
                          <a:solidFill>
                            <a:srgbClr val="000000"/>
                          </a:solidFill>
                        </a:rPr>
                        <a:t>3</a:t>
                      </a: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KCl</a:t>
                      </a:r>
                    </a:p>
                  </a:txBody>
                  <a:tcPr anchor="ctr">
                    <a:solidFill>
                      <a:schemeClr val="accent3">
                        <a:lumMod val="60000"/>
                        <a:lumOff val="40000"/>
                      </a:schemeClr>
                    </a:solidFill>
                  </a:tcPr>
                </a:tc>
                <a:tc>
                  <a:txBody>
                    <a:bodyPr/>
                    <a:lstStyle/>
                    <a:p>
                      <a:pPr algn="ctr"/>
                      <a:r>
                        <a:rPr lang="en-US" sz="2000">
                          <a:solidFill>
                            <a:srgbClr val="000000"/>
                          </a:solidFill>
                        </a:rPr>
                        <a:t>Na</a:t>
                      </a:r>
                      <a:r>
                        <a:rPr lang="en-US" sz="2000" baseline="-25000">
                          <a:solidFill>
                            <a:srgbClr val="000000"/>
                          </a:solidFill>
                        </a:rPr>
                        <a:t>2</a:t>
                      </a:r>
                      <a:r>
                        <a:rPr lang="en-US" sz="2000" baseline="0">
                          <a:solidFill>
                            <a:srgbClr val="000000"/>
                          </a:solidFill>
                        </a:rPr>
                        <a:t>SO</a:t>
                      </a:r>
                      <a:r>
                        <a:rPr lang="en-US" sz="2000" baseline="-25000">
                          <a:solidFill>
                            <a:srgbClr val="000000"/>
                          </a:solidFill>
                        </a:rPr>
                        <a:t>4</a:t>
                      </a: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NaNO</a:t>
                      </a:r>
                      <a:r>
                        <a:rPr lang="en-US" sz="2000" baseline="-25000">
                          <a:solidFill>
                            <a:srgbClr val="000000"/>
                          </a:solidFill>
                        </a:rPr>
                        <a:t>3</a:t>
                      </a:r>
                      <a:endParaRPr lang="en-US" sz="2000">
                        <a:solidFill>
                          <a:srgbClr val="000000"/>
                        </a:solidFill>
                      </a:endParaRPr>
                    </a:p>
                  </a:txBody>
                  <a:tcPr anchor="ctr">
                    <a:solidFill>
                      <a:schemeClr val="accent3">
                        <a:lumMod val="60000"/>
                        <a:lumOff val="40000"/>
                      </a:schemeClr>
                    </a:solidFill>
                  </a:tcPr>
                </a:tc>
                <a:extLst>
                  <a:ext uri="{0D108BD9-81ED-4DB2-BD59-A6C34878D82A}">
                    <a16:rowId xmlns:a16="http://schemas.microsoft.com/office/drawing/2014/main" val="1252428496"/>
                  </a:ext>
                </a:extLst>
              </a:tr>
              <a:tr h="614281">
                <a:tc>
                  <a:txBody>
                    <a:bodyPr/>
                    <a:lstStyle/>
                    <a:p>
                      <a:r>
                        <a:rPr lang="en-US" sz="2000">
                          <a:solidFill>
                            <a:srgbClr val="000000"/>
                          </a:solidFill>
                        </a:rPr>
                        <a:t>Ca(NO</a:t>
                      </a:r>
                      <a:r>
                        <a:rPr lang="en-US" sz="2000" baseline="-25000">
                          <a:solidFill>
                            <a:srgbClr val="000000"/>
                          </a:solidFill>
                        </a:rPr>
                        <a:t>3</a:t>
                      </a:r>
                      <a:r>
                        <a:rPr lang="en-US" sz="2000" baseline="0">
                          <a:solidFill>
                            <a:srgbClr val="000000"/>
                          </a:solidFill>
                        </a:rPr>
                        <a:t>)</a:t>
                      </a:r>
                      <a:r>
                        <a:rPr lang="en-US" sz="2000" baseline="-25000">
                          <a:solidFill>
                            <a:srgbClr val="000000"/>
                          </a:solidFill>
                        </a:rPr>
                        <a:t>2</a:t>
                      </a: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extLst>
                  <a:ext uri="{0D108BD9-81ED-4DB2-BD59-A6C34878D82A}">
                    <a16:rowId xmlns:a16="http://schemas.microsoft.com/office/drawing/2014/main" val="2296575593"/>
                  </a:ext>
                </a:extLst>
              </a:tr>
              <a:tr h="614281">
                <a:tc>
                  <a:txBody>
                    <a:bodyPr/>
                    <a:lstStyle/>
                    <a:p>
                      <a:r>
                        <a:rPr lang="en-US" sz="2000">
                          <a:solidFill>
                            <a:srgbClr val="000000"/>
                          </a:solidFill>
                        </a:rPr>
                        <a:t>BaCl</a:t>
                      </a:r>
                      <a:r>
                        <a:rPr lang="en-US" sz="2000" baseline="-25000">
                          <a:solidFill>
                            <a:srgbClr val="000000"/>
                          </a:solidFill>
                        </a:rPr>
                        <a:t>2</a:t>
                      </a:r>
                      <a:endParaRPr lang="en-US" sz="2000">
                        <a:solidFill>
                          <a:srgbClr val="00000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extLst>
                  <a:ext uri="{0D108BD9-81ED-4DB2-BD59-A6C34878D82A}">
                    <a16:rowId xmlns:a16="http://schemas.microsoft.com/office/drawing/2014/main" val="345863321"/>
                  </a:ext>
                </a:extLst>
              </a:tr>
              <a:tr h="614281">
                <a:tc>
                  <a:txBody>
                    <a:bodyPr/>
                    <a:lstStyle/>
                    <a:p>
                      <a:r>
                        <a:rPr lang="en-US" sz="2000">
                          <a:solidFill>
                            <a:srgbClr val="000000"/>
                          </a:solidFill>
                        </a:rPr>
                        <a:t>HNO</a:t>
                      </a:r>
                      <a:r>
                        <a:rPr lang="en-US" sz="2000" baseline="-25000">
                          <a:solidFill>
                            <a:srgbClr val="000000"/>
                          </a:solidFill>
                        </a:rPr>
                        <a:t>3</a:t>
                      </a:r>
                      <a:endParaRPr lang="en-US" sz="2000">
                        <a:solidFill>
                          <a:srgbClr val="00000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extLst>
                  <a:ext uri="{0D108BD9-81ED-4DB2-BD59-A6C34878D82A}">
                    <a16:rowId xmlns:a16="http://schemas.microsoft.com/office/drawing/2014/main" val="1793447851"/>
                  </a:ext>
                </a:extLst>
              </a:tr>
            </a:tbl>
          </a:graphicData>
        </a:graphic>
      </p:graphicFrame>
      <p:sp>
        <p:nvSpPr>
          <p:cNvPr id="9" name="Rectangle 8">
            <a:extLst>
              <a:ext uri="{FF2B5EF4-FFF2-40B4-BE49-F238E27FC236}">
                <a16:creationId xmlns:a16="http://schemas.microsoft.com/office/drawing/2014/main" id="{3194053C-868E-4526-50C7-73B4DB3087EF}"/>
              </a:ext>
            </a:extLst>
          </p:cNvPr>
          <p:cNvSpPr/>
          <p:nvPr/>
        </p:nvSpPr>
        <p:spPr>
          <a:xfrm>
            <a:off x="2407138"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B050"/>
                </a:solidFill>
                <a:sym typeface="Wingdings" panose="05000000000000000000" pitchFamily="2" charset="2"/>
              </a:rPr>
              <a:t></a:t>
            </a:r>
            <a:endParaRPr lang="en-US" sz="4800" b="1">
              <a:solidFill>
                <a:srgbClr val="00B050"/>
              </a:solidFill>
            </a:endParaRPr>
          </a:p>
        </p:txBody>
      </p:sp>
      <p:sp>
        <p:nvSpPr>
          <p:cNvPr id="10" name="Rectangle 9">
            <a:extLst>
              <a:ext uri="{FF2B5EF4-FFF2-40B4-BE49-F238E27FC236}">
                <a16:creationId xmlns:a16="http://schemas.microsoft.com/office/drawing/2014/main" id="{9EA63342-2639-2739-CC0E-A1D7DBADEF92}"/>
              </a:ext>
            </a:extLst>
          </p:cNvPr>
          <p:cNvSpPr/>
          <p:nvPr/>
        </p:nvSpPr>
        <p:spPr>
          <a:xfrm>
            <a:off x="5783387"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B050"/>
                </a:solidFill>
                <a:sym typeface="Wingdings" panose="05000000000000000000" pitchFamily="2" charset="2"/>
              </a:rPr>
              <a:t></a:t>
            </a:r>
            <a:endParaRPr lang="en-US" sz="4800" b="1">
              <a:solidFill>
                <a:srgbClr val="00B050"/>
              </a:solidFill>
            </a:endParaRPr>
          </a:p>
        </p:txBody>
      </p:sp>
      <p:sp>
        <p:nvSpPr>
          <p:cNvPr id="11" name="Rectangle 10">
            <a:extLst>
              <a:ext uri="{FF2B5EF4-FFF2-40B4-BE49-F238E27FC236}">
                <a16:creationId xmlns:a16="http://schemas.microsoft.com/office/drawing/2014/main" id="{44DB2CA9-885F-E245-4F66-936CB20D9CEF}"/>
              </a:ext>
            </a:extLst>
          </p:cNvPr>
          <p:cNvSpPr/>
          <p:nvPr/>
        </p:nvSpPr>
        <p:spPr>
          <a:xfrm>
            <a:off x="4129959"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2" name="Rectangle 11">
            <a:extLst>
              <a:ext uri="{FF2B5EF4-FFF2-40B4-BE49-F238E27FC236}">
                <a16:creationId xmlns:a16="http://schemas.microsoft.com/office/drawing/2014/main" id="{8BE71C65-5770-C228-594D-3C237E07536D}"/>
              </a:ext>
            </a:extLst>
          </p:cNvPr>
          <p:cNvSpPr/>
          <p:nvPr/>
        </p:nvSpPr>
        <p:spPr>
          <a:xfrm>
            <a:off x="7436815"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3" name="Rectangle 12">
            <a:extLst>
              <a:ext uri="{FF2B5EF4-FFF2-40B4-BE49-F238E27FC236}">
                <a16:creationId xmlns:a16="http://schemas.microsoft.com/office/drawing/2014/main" id="{D2484262-82AA-0D42-8DC4-F8A2FE3CF279}"/>
              </a:ext>
            </a:extLst>
          </p:cNvPr>
          <p:cNvSpPr/>
          <p:nvPr/>
        </p:nvSpPr>
        <p:spPr>
          <a:xfrm>
            <a:off x="2407137" y="4040444"/>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B050"/>
                </a:solidFill>
                <a:sym typeface="Wingdings" panose="05000000000000000000" pitchFamily="2" charset="2"/>
              </a:rPr>
              <a:t></a:t>
            </a:r>
            <a:endParaRPr lang="en-US" sz="4800" b="1">
              <a:solidFill>
                <a:srgbClr val="00B050"/>
              </a:solidFill>
            </a:endParaRPr>
          </a:p>
        </p:txBody>
      </p:sp>
      <p:sp>
        <p:nvSpPr>
          <p:cNvPr id="14" name="Rectangle 13">
            <a:extLst>
              <a:ext uri="{FF2B5EF4-FFF2-40B4-BE49-F238E27FC236}">
                <a16:creationId xmlns:a16="http://schemas.microsoft.com/office/drawing/2014/main" id="{4FC9422B-9AE6-EBE7-AE97-DA08E0E9F12C}"/>
              </a:ext>
            </a:extLst>
          </p:cNvPr>
          <p:cNvSpPr/>
          <p:nvPr/>
        </p:nvSpPr>
        <p:spPr>
          <a:xfrm>
            <a:off x="4129959" y="4039485"/>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5" name="Rectangle 14">
            <a:extLst>
              <a:ext uri="{FF2B5EF4-FFF2-40B4-BE49-F238E27FC236}">
                <a16:creationId xmlns:a16="http://schemas.microsoft.com/office/drawing/2014/main" id="{394EB239-855B-3193-5956-A4169F1D4A4F}"/>
              </a:ext>
            </a:extLst>
          </p:cNvPr>
          <p:cNvSpPr/>
          <p:nvPr/>
        </p:nvSpPr>
        <p:spPr>
          <a:xfrm>
            <a:off x="5783384" y="4039484"/>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6" name="Rectangle 15">
            <a:extLst>
              <a:ext uri="{FF2B5EF4-FFF2-40B4-BE49-F238E27FC236}">
                <a16:creationId xmlns:a16="http://schemas.microsoft.com/office/drawing/2014/main" id="{51FD1F81-0AD9-C03F-195D-0DB2B29B6738}"/>
              </a:ext>
            </a:extLst>
          </p:cNvPr>
          <p:cNvSpPr/>
          <p:nvPr/>
        </p:nvSpPr>
        <p:spPr>
          <a:xfrm>
            <a:off x="7436815" y="4039483"/>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2" name="Rectangle 1">
            <a:extLst>
              <a:ext uri="{FF2B5EF4-FFF2-40B4-BE49-F238E27FC236}">
                <a16:creationId xmlns:a16="http://schemas.microsoft.com/office/drawing/2014/main" id="{213D1AE8-871B-EB84-843B-6C7FF14252D1}"/>
              </a:ext>
            </a:extLst>
          </p:cNvPr>
          <p:cNvSpPr/>
          <p:nvPr/>
        </p:nvSpPr>
        <p:spPr>
          <a:xfrm>
            <a:off x="2407137" y="2790200"/>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3" name="Rectangle 2">
            <a:extLst>
              <a:ext uri="{FF2B5EF4-FFF2-40B4-BE49-F238E27FC236}">
                <a16:creationId xmlns:a16="http://schemas.microsoft.com/office/drawing/2014/main" id="{88AF061B-EF78-68D5-F974-7B3FF8767F9C}"/>
              </a:ext>
            </a:extLst>
          </p:cNvPr>
          <p:cNvSpPr/>
          <p:nvPr/>
        </p:nvSpPr>
        <p:spPr>
          <a:xfrm>
            <a:off x="4129959" y="2790199"/>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6" name="Rectangle 5">
            <a:extLst>
              <a:ext uri="{FF2B5EF4-FFF2-40B4-BE49-F238E27FC236}">
                <a16:creationId xmlns:a16="http://schemas.microsoft.com/office/drawing/2014/main" id="{9D96A5F4-995E-C72C-1122-D98EE477BE87}"/>
              </a:ext>
            </a:extLst>
          </p:cNvPr>
          <p:cNvSpPr/>
          <p:nvPr/>
        </p:nvSpPr>
        <p:spPr>
          <a:xfrm>
            <a:off x="5713993" y="2790200"/>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7" name="Rectangle 16">
            <a:extLst>
              <a:ext uri="{FF2B5EF4-FFF2-40B4-BE49-F238E27FC236}">
                <a16:creationId xmlns:a16="http://schemas.microsoft.com/office/drawing/2014/main" id="{33E69586-B43F-597F-8AEB-B74C018757D4}"/>
              </a:ext>
            </a:extLst>
          </p:cNvPr>
          <p:cNvSpPr/>
          <p:nvPr/>
        </p:nvSpPr>
        <p:spPr>
          <a:xfrm>
            <a:off x="7436815" y="2790199"/>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2" grpId="0" animBg="1"/>
      <p:bldP spid="3" grpId="0" animBg="1"/>
      <p:bldP spid="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8DF89CF3-0C16-525D-D637-4FE38E5E41C7}"/>
              </a:ext>
            </a:extLst>
          </p:cNvPr>
          <p:cNvPicPr>
            <a:picLocks noChangeAspect="1"/>
          </p:cNvPicPr>
          <p:nvPr/>
        </p:nvPicPr>
        <p:blipFill>
          <a:blip r:embed="rId2"/>
          <a:srcRect/>
          <a:stretch>
            <a:fillRect/>
          </a:stretch>
        </p:blipFill>
        <p:spPr>
          <a:xfrm>
            <a:off x="5525477" y="397684"/>
            <a:ext cx="3070332" cy="4348127"/>
          </a:xfrm>
          <a:prstGeom prst="rect">
            <a:avLst/>
          </a:prstGeom>
        </p:spPr>
      </p:pic>
      <p:sp>
        <p:nvSpPr>
          <p:cNvPr id="6" name="Speech Bubble: Rectangle with Corners Rounded 5">
            <a:extLst>
              <a:ext uri="{FF2B5EF4-FFF2-40B4-BE49-F238E27FC236}">
                <a16:creationId xmlns:a16="http://schemas.microsoft.com/office/drawing/2014/main" id="{977EEB91-092C-457D-57E1-D3310E74B539}"/>
              </a:ext>
            </a:extLst>
          </p:cNvPr>
          <p:cNvSpPr/>
          <p:nvPr/>
        </p:nvSpPr>
        <p:spPr>
          <a:xfrm>
            <a:off x="781948" y="580892"/>
            <a:ext cx="4384431" cy="1689066"/>
          </a:xfrm>
          <a:prstGeom prst="wedgeRoundRectCallout">
            <a:avLst>
              <a:gd name="adj1" fmla="val 66950"/>
              <a:gd name="adj2" fmla="val 3938"/>
              <a:gd name="adj3" fmla="val 16667"/>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Muối ăn, đá vôi hay diêm tiêu đều là muối. Vậy muối là gì, chúng có tính chất hóa học như thế nào?</a:t>
            </a:r>
            <a:endParaRPr lang="en-US" sz="2000">
              <a:solidFill>
                <a:srgbClr val="000000"/>
              </a:solidFill>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F757CB32-3ED3-1ED9-BAAD-3C0199B70AE8}"/>
              </a:ext>
            </a:extLst>
          </p:cNvPr>
          <p:cNvPicPr>
            <a:picLocks noChangeAspect="1"/>
          </p:cNvPicPr>
          <p:nvPr/>
        </p:nvPicPr>
        <p:blipFill>
          <a:blip r:embed="rId3"/>
          <a:stretch>
            <a:fillRect/>
          </a:stretch>
        </p:blipFill>
        <p:spPr>
          <a:xfrm>
            <a:off x="283100" y="2720912"/>
            <a:ext cx="5382126" cy="1780026"/>
          </a:xfrm>
          <a:prstGeom prst="rect">
            <a:avLst/>
          </a:prstGeom>
        </p:spPr>
      </p:pic>
    </p:spTree>
    <p:extLst>
      <p:ext uri="{BB962C8B-B14F-4D97-AF65-F5344CB8AC3E}">
        <p14:creationId xmlns:p14="http://schemas.microsoft.com/office/powerpoint/2010/main" val="11355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31" name="Google Shape;1331;p51"/>
          <p:cNvGrpSpPr/>
          <p:nvPr/>
        </p:nvGrpSpPr>
        <p:grpSpPr>
          <a:xfrm rot="-2293559">
            <a:off x="7749849" y="4209099"/>
            <a:ext cx="371021" cy="491187"/>
            <a:chOff x="1634870" y="-5372769"/>
            <a:chExt cx="3048801" cy="4036247"/>
          </a:xfrm>
        </p:grpSpPr>
        <p:sp>
          <p:nvSpPr>
            <p:cNvPr id="1332" name="Google Shape;1332;p5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51"/>
            <p:cNvGrpSpPr/>
            <p:nvPr/>
          </p:nvGrpSpPr>
          <p:grpSpPr>
            <a:xfrm>
              <a:off x="2350651" y="-4726440"/>
              <a:ext cx="1617712" cy="2740755"/>
              <a:chOff x="1279825" y="-1982000"/>
              <a:chExt cx="85600" cy="145025"/>
            </a:xfrm>
          </p:grpSpPr>
          <p:sp>
            <p:nvSpPr>
              <p:cNvPr id="1334" name="Google Shape;1334;p5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9" name="Google Shape;1339;p51"/>
          <p:cNvGrpSpPr/>
          <p:nvPr/>
        </p:nvGrpSpPr>
        <p:grpSpPr>
          <a:xfrm rot="-907574">
            <a:off x="-14539" y="4641972"/>
            <a:ext cx="492140" cy="461030"/>
            <a:chOff x="1221175" y="-304275"/>
            <a:chExt cx="193000" cy="180800"/>
          </a:xfrm>
        </p:grpSpPr>
        <p:sp>
          <p:nvSpPr>
            <p:cNvPr id="1340" name="Google Shape;1340;p51"/>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1"/>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1"/>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1"/>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1"/>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1"/>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1"/>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1"/>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1"/>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1"/>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51"/>
          <p:cNvGrpSpPr/>
          <p:nvPr/>
        </p:nvGrpSpPr>
        <p:grpSpPr>
          <a:xfrm>
            <a:off x="7858964" y="3631910"/>
            <a:ext cx="767905" cy="903728"/>
            <a:chOff x="771450" y="-959375"/>
            <a:chExt cx="330225" cy="388650"/>
          </a:xfrm>
        </p:grpSpPr>
        <p:sp>
          <p:nvSpPr>
            <p:cNvPr id="1351" name="Google Shape;1351;p51"/>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1"/>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1"/>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1"/>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1"/>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1"/>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1"/>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1"/>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1"/>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1"/>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7C775B78-4DDA-1B31-CF5A-855B7D0F427E}"/>
              </a:ext>
            </a:extLst>
          </p:cNvPr>
          <p:cNvSpPr/>
          <p:nvPr/>
        </p:nvSpPr>
        <p:spPr>
          <a:xfrm>
            <a:off x="417514" y="2670712"/>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BaCl</a:t>
            </a:r>
            <a:r>
              <a:rPr lang="en-US" sz="2400" b="1" baseline="-25000"/>
              <a:t>2</a:t>
            </a:r>
            <a:endParaRPr lang="en-US" sz="2400" b="1"/>
          </a:p>
        </p:txBody>
      </p:sp>
      <p:sp>
        <p:nvSpPr>
          <p:cNvPr id="3" name="TextBox 2">
            <a:extLst>
              <a:ext uri="{FF2B5EF4-FFF2-40B4-BE49-F238E27FC236}">
                <a16:creationId xmlns:a16="http://schemas.microsoft.com/office/drawing/2014/main" id="{ECE0B6D8-31FC-E8C7-BC2F-B3A101647A46}"/>
              </a:ext>
            </a:extLst>
          </p:cNvPr>
          <p:cNvSpPr txBox="1"/>
          <p:nvPr/>
        </p:nvSpPr>
        <p:spPr>
          <a:xfrm>
            <a:off x="2198804" y="2483966"/>
            <a:ext cx="5121225"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effectLst/>
                <a:latin typeface="+mn-lt"/>
                <a:ea typeface="Calibri" panose="020F0502020204030204" pitchFamily="34" charset="0"/>
                <a:cs typeface="Times New Roman" panose="02020603050405020304" pitchFamily="18" charset="0"/>
              </a:rPr>
              <a:t>BaCl</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 + Na</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CO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BaCO</a:t>
            </a:r>
            <a:r>
              <a:rPr lang="vi-VN" sz="2000" baseline="-25000">
                <a:effectLst/>
                <a:latin typeface="+mn-lt"/>
                <a:ea typeface="Calibri" panose="020F0502020204030204" pitchFamily="34" charset="0"/>
                <a:cs typeface="Times New Roman" panose="02020603050405020304" pitchFamily="18" charset="0"/>
              </a:rPr>
              <a:t>3 </a:t>
            </a:r>
            <a:r>
              <a:rPr lang="vi-VN" sz="2000">
                <a:effectLst/>
                <a:latin typeface="+mn-lt"/>
                <a:ea typeface="Calibri" panose="020F0502020204030204" pitchFamily="34" charset="0"/>
                <a:cs typeface="Times New Roman" panose="02020603050405020304" pitchFamily="18" charset="0"/>
              </a:rPr>
              <a:t>+ 2NaCl</a:t>
            </a:r>
            <a:endParaRPr lang="en-US" sz="2000">
              <a:effectLst/>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000">
                <a:effectLst/>
                <a:latin typeface="+mn-lt"/>
                <a:ea typeface="Calibri" panose="020F0502020204030204" pitchFamily="34" charset="0"/>
                <a:cs typeface="Times New Roman" panose="02020603050405020304" pitchFamily="18" charset="0"/>
              </a:rPr>
              <a:t>BaCl</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 + Na</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SO</a:t>
            </a:r>
            <a:r>
              <a:rPr lang="vi-VN" sz="2000" baseline="-25000">
                <a:effectLst/>
                <a:latin typeface="+mn-lt"/>
                <a:ea typeface="Calibri" panose="020F0502020204030204" pitchFamily="34" charset="0"/>
                <a:cs typeface="Times New Roman" panose="02020603050405020304" pitchFamily="18" charset="0"/>
              </a:rPr>
              <a:t>4 </a:t>
            </a:r>
            <a:r>
              <a:rPr lang="vi-VN" sz="2000">
                <a:effectLst/>
                <a:latin typeface="+mn-lt"/>
                <a:ea typeface="Calibri" panose="020F0502020204030204" pitchFamily="34" charset="0"/>
                <a:cs typeface="Times New Roman" panose="02020603050405020304" pitchFamily="18" charset="0"/>
              </a:rPr>
              <a:t>→ BaSO</a:t>
            </a:r>
            <a:r>
              <a:rPr lang="vi-VN" sz="2000" baseline="-25000">
                <a:effectLst/>
                <a:latin typeface="+mn-lt"/>
                <a:ea typeface="Calibri" panose="020F0502020204030204" pitchFamily="34" charset="0"/>
                <a:cs typeface="Times New Roman" panose="02020603050405020304" pitchFamily="18" charset="0"/>
              </a:rPr>
              <a:t>4</a:t>
            </a:r>
            <a:r>
              <a:rPr lang="vi-VN" sz="2000">
                <a:effectLst/>
                <a:latin typeface="+mn-lt"/>
                <a:ea typeface="Calibri" panose="020F0502020204030204" pitchFamily="34" charset="0"/>
                <a:cs typeface="Times New Roman" panose="02020603050405020304" pitchFamily="18" charset="0"/>
              </a:rPr>
              <a:t> + 2NaCl</a:t>
            </a:r>
            <a:endParaRPr lang="en-US" sz="2000">
              <a:effectLst/>
              <a:latin typeface="+mn-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7150157-D592-D0B5-E548-087A3136830C}"/>
              </a:ext>
            </a:extLst>
          </p:cNvPr>
          <p:cNvSpPr/>
          <p:nvPr/>
        </p:nvSpPr>
        <p:spPr>
          <a:xfrm>
            <a:off x="417514" y="3848268"/>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HNO</a:t>
            </a:r>
            <a:r>
              <a:rPr lang="en-US" sz="2400" b="1" baseline="-25000"/>
              <a:t>3</a:t>
            </a:r>
            <a:endParaRPr lang="en-US" sz="2400" b="1"/>
          </a:p>
        </p:txBody>
      </p:sp>
      <p:sp>
        <p:nvSpPr>
          <p:cNvPr id="5" name="TextBox 4">
            <a:extLst>
              <a:ext uri="{FF2B5EF4-FFF2-40B4-BE49-F238E27FC236}">
                <a16:creationId xmlns:a16="http://schemas.microsoft.com/office/drawing/2014/main" id="{4FC71AE3-E423-D6D2-BB65-2684F3C5E4FF}"/>
              </a:ext>
            </a:extLst>
          </p:cNvPr>
          <p:cNvSpPr txBox="1"/>
          <p:nvPr/>
        </p:nvSpPr>
        <p:spPr>
          <a:xfrm>
            <a:off x="2201698" y="3871164"/>
            <a:ext cx="5446821" cy="496996"/>
          </a:xfrm>
          <a:prstGeom prst="rect">
            <a:avLst/>
          </a:prstGeom>
          <a:noFill/>
        </p:spPr>
        <p:txBody>
          <a:bodyPr wrap="square">
            <a:spAutoFit/>
          </a:bodyPr>
          <a:lstStyle/>
          <a:p>
            <a:pPr marL="342900" indent="-342900" algn="just">
              <a:lnSpc>
                <a:spcPct val="150000"/>
              </a:lnSpc>
              <a:spcAft>
                <a:spcPts val="1000"/>
              </a:spcAft>
              <a:buFont typeface="Arial" panose="020B0604020202020204" pitchFamily="34" charset="0"/>
              <a:buChar char="•"/>
            </a:pPr>
            <a:r>
              <a:rPr lang="vi-VN" sz="2000">
                <a:effectLst/>
                <a:latin typeface="+mn-lt"/>
                <a:ea typeface="Calibri" panose="020F0502020204030204" pitchFamily="34" charset="0"/>
                <a:cs typeface="Times New Roman" panose="02020603050405020304" pitchFamily="18" charset="0"/>
              </a:rPr>
              <a:t>2HNO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Na</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CO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2NaNO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CO</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 + H</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O</a:t>
            </a:r>
            <a:endParaRPr lang="en-US" sz="2000">
              <a:effectLst/>
              <a:latin typeface="+mn-l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EB643A7-BA48-10CD-8CA9-3F0BB2453371}"/>
              </a:ext>
            </a:extLst>
          </p:cNvPr>
          <p:cNvSpPr/>
          <p:nvPr/>
        </p:nvSpPr>
        <p:spPr>
          <a:xfrm>
            <a:off x="417514" y="1005560"/>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Ca(NO</a:t>
            </a:r>
            <a:r>
              <a:rPr lang="en-US" sz="2400" b="1" baseline="-25000"/>
              <a:t>3</a:t>
            </a:r>
            <a:r>
              <a:rPr lang="en-US" sz="2400" b="1"/>
              <a:t>)</a:t>
            </a:r>
            <a:r>
              <a:rPr lang="en-US" sz="2400" b="1" baseline="-25000"/>
              <a:t>2</a:t>
            </a:r>
            <a:endParaRPr lang="en-US" sz="2400" b="1"/>
          </a:p>
        </p:txBody>
      </p:sp>
      <p:sp>
        <p:nvSpPr>
          <p:cNvPr id="8" name="TextBox 7">
            <a:extLst>
              <a:ext uri="{FF2B5EF4-FFF2-40B4-BE49-F238E27FC236}">
                <a16:creationId xmlns:a16="http://schemas.microsoft.com/office/drawing/2014/main" id="{BC6B56F9-71DB-34D5-A5A4-1DF3413BAAA5}"/>
              </a:ext>
            </a:extLst>
          </p:cNvPr>
          <p:cNvSpPr txBox="1"/>
          <p:nvPr/>
        </p:nvSpPr>
        <p:spPr>
          <a:xfrm>
            <a:off x="2116454" y="335654"/>
            <a:ext cx="5874069"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NaNO</a:t>
            </a:r>
            <a:r>
              <a:rPr lang="en-US" sz="2000" baseline="-25000"/>
              <a:t>3</a:t>
            </a:r>
            <a:r>
              <a:rPr lang="vi-VN" sz="2000"/>
              <a:t> không phản ứng được với </a:t>
            </a:r>
            <a:r>
              <a:rPr lang="en-US" sz="2000">
                <a:solidFill>
                  <a:srgbClr val="000000"/>
                </a:solidFill>
              </a:rPr>
              <a:t>Ca(NO</a:t>
            </a:r>
            <a:r>
              <a:rPr lang="en-US" sz="2000" baseline="-25000">
                <a:solidFill>
                  <a:srgbClr val="000000"/>
                </a:solidFill>
              </a:rPr>
              <a:t>3</a:t>
            </a:r>
            <a:r>
              <a:rPr lang="en-US" sz="2000" baseline="0">
                <a:solidFill>
                  <a:srgbClr val="000000"/>
                </a:solidFill>
              </a:rPr>
              <a:t>)</a:t>
            </a:r>
            <a:r>
              <a:rPr lang="en-US" sz="2000" baseline="-25000">
                <a:solidFill>
                  <a:srgbClr val="000000"/>
                </a:solidFill>
              </a:rPr>
              <a:t>2</a:t>
            </a:r>
            <a:r>
              <a:rPr lang="en-US" sz="2000">
                <a:solidFill>
                  <a:srgbClr val="000000"/>
                </a:solidFill>
              </a:rPr>
              <a:t>.</a:t>
            </a:r>
          </a:p>
          <a:p>
            <a:pPr marL="342900" indent="-342900" algn="just">
              <a:lnSpc>
                <a:spcPct val="150000"/>
              </a:lnSpc>
              <a:buFont typeface="Arial" panose="020B0604020202020204" pitchFamily="34" charset="0"/>
              <a:buChar char="•"/>
            </a:pPr>
            <a:r>
              <a:rPr lang="en-US" sz="2000">
                <a:solidFill>
                  <a:srgbClr val="000000"/>
                </a:solidFill>
              </a:rPr>
              <a:t>Na</a:t>
            </a:r>
            <a:r>
              <a:rPr lang="en-US" sz="2000" baseline="-25000">
                <a:solidFill>
                  <a:srgbClr val="000000"/>
                </a:solidFill>
              </a:rPr>
              <a:t>2</a:t>
            </a:r>
            <a:r>
              <a:rPr lang="en-US" sz="2000" baseline="0">
                <a:solidFill>
                  <a:srgbClr val="000000"/>
                </a:solidFill>
              </a:rPr>
              <a:t>CO</a:t>
            </a:r>
            <a:r>
              <a:rPr lang="en-US" sz="2000" baseline="-25000">
                <a:solidFill>
                  <a:srgbClr val="000000"/>
                </a:solidFill>
              </a:rPr>
              <a:t>3</a:t>
            </a:r>
            <a:r>
              <a:rPr lang="vi-VN" sz="2000"/>
              <a:t>, KCl, </a:t>
            </a:r>
            <a:r>
              <a:rPr lang="en-US" sz="2000">
                <a:solidFill>
                  <a:srgbClr val="000000"/>
                </a:solidFill>
              </a:rPr>
              <a:t>Na</a:t>
            </a:r>
            <a:r>
              <a:rPr lang="en-US" sz="2000" baseline="-25000">
                <a:solidFill>
                  <a:srgbClr val="000000"/>
                </a:solidFill>
              </a:rPr>
              <a:t>2</a:t>
            </a:r>
            <a:r>
              <a:rPr lang="en-US" sz="2000" baseline="0">
                <a:solidFill>
                  <a:srgbClr val="000000"/>
                </a:solidFill>
              </a:rPr>
              <a:t>SO</a:t>
            </a:r>
            <a:r>
              <a:rPr lang="en-US" sz="2000" baseline="-25000">
                <a:solidFill>
                  <a:srgbClr val="000000"/>
                </a:solidFill>
              </a:rPr>
              <a:t>4</a:t>
            </a:r>
            <a:r>
              <a:rPr lang="vi-VN" sz="2000"/>
              <a:t> đều tạo sản phẩm mạnh hơn </a:t>
            </a:r>
            <a:r>
              <a:rPr lang="en-US" sz="2000">
                <a:solidFill>
                  <a:srgbClr val="000000"/>
                </a:solidFill>
              </a:rPr>
              <a:t>Ca(NO</a:t>
            </a:r>
            <a:r>
              <a:rPr lang="en-US" sz="2000" baseline="-25000">
                <a:solidFill>
                  <a:srgbClr val="000000"/>
                </a:solidFill>
              </a:rPr>
              <a:t>3</a:t>
            </a:r>
            <a:r>
              <a:rPr lang="en-US" sz="2000" baseline="0">
                <a:solidFill>
                  <a:srgbClr val="000000"/>
                </a:solidFill>
              </a:rPr>
              <a:t>)</a:t>
            </a:r>
            <a:r>
              <a:rPr lang="en-US" sz="2000" baseline="-25000">
                <a:solidFill>
                  <a:srgbClr val="000000"/>
                </a:solidFill>
              </a:rPr>
              <a:t>2 </a:t>
            </a:r>
            <a:r>
              <a:rPr lang="vi-VN" sz="2000"/>
              <a:t>nên coi như phản ứng không xảy ra vì các chất trở lại trạng thái ban đầu.</a:t>
            </a:r>
            <a:endParaRPr 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104" name="Google Shape;1104;p47"/>
          <p:cNvSpPr/>
          <p:nvPr/>
        </p:nvSpPr>
        <p:spPr>
          <a:xfrm>
            <a:off x="463540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47"/>
          <p:cNvGrpSpPr/>
          <p:nvPr/>
        </p:nvGrpSpPr>
        <p:grpSpPr>
          <a:xfrm rot="-907636">
            <a:off x="8497796" y="209243"/>
            <a:ext cx="584849" cy="547879"/>
            <a:chOff x="1221175" y="-304275"/>
            <a:chExt cx="193000" cy="180800"/>
          </a:xfrm>
        </p:grpSpPr>
        <p:sp>
          <p:nvSpPr>
            <p:cNvPr id="1106" name="Google Shape;1106;p4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144608C1-0E82-9B47-4877-2A3FF349A736}"/>
              </a:ext>
            </a:extLst>
          </p:cNvPr>
          <p:cNvSpPr txBox="1"/>
          <p:nvPr/>
        </p:nvSpPr>
        <p:spPr>
          <a:xfrm>
            <a:off x="2915333" y="1133677"/>
            <a:ext cx="5899939" cy="372864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a:t>Các phản ứng trong dung dịch giữa muối với acid, base, muối thuộc loại phản ứng trao đổi, trong đó hai hợp chất tham gia phản ứng trao đổi với nhau những thành phần cấu tạo của chúng để tạo ra những hợp chất mới.</a:t>
            </a:r>
          </a:p>
          <a:p>
            <a:pPr marL="285750" indent="-285750" algn="just">
              <a:lnSpc>
                <a:spcPct val="150000"/>
              </a:lnSpc>
              <a:buFont typeface="Arial" panose="020B0604020202020204" pitchFamily="34" charset="0"/>
              <a:buChar char="•"/>
            </a:pPr>
            <a:r>
              <a:rPr lang="en-US" sz="2000"/>
              <a:t>Điều kiện để phản ứng trao đổi trong dung dịch xảy ra là sản phẩm tạo thành ít nhất một chất không tan/chất khí,...</a:t>
            </a:r>
          </a:p>
        </p:txBody>
      </p:sp>
      <p:sp>
        <p:nvSpPr>
          <p:cNvPr id="9" name="Rectangle 8">
            <a:extLst>
              <a:ext uri="{FF2B5EF4-FFF2-40B4-BE49-F238E27FC236}">
                <a16:creationId xmlns:a16="http://schemas.microsoft.com/office/drawing/2014/main" id="{C78C0B43-16C5-CD72-F2FB-279C08A89784}"/>
              </a:ext>
            </a:extLst>
          </p:cNvPr>
          <p:cNvSpPr/>
          <p:nvPr/>
        </p:nvSpPr>
        <p:spPr>
          <a:xfrm>
            <a:off x="4252933" y="454362"/>
            <a:ext cx="3247172" cy="560206"/>
          </a:xfrm>
          <a:prstGeom prst="rect">
            <a:avLst/>
          </a:prstGeom>
          <a:noFill/>
          <a:ln>
            <a:solidFill>
              <a:srgbClr val="4323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Phản ứng trao đổi</a:t>
            </a:r>
          </a:p>
        </p:txBody>
      </p:sp>
      <p:pic>
        <p:nvPicPr>
          <p:cNvPr id="12" name="Picture 2">
            <a:extLst>
              <a:ext uri="{FF2B5EF4-FFF2-40B4-BE49-F238E27FC236}">
                <a16:creationId xmlns:a16="http://schemas.microsoft.com/office/drawing/2014/main" id="{C728C0C7-F944-9EFD-3E7C-77C88073B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898095"/>
            <a:ext cx="2834873" cy="41998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650478" y="988184"/>
            <a:ext cx="1463040" cy="146304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IV</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633280" y="2617324"/>
            <a:ext cx="3531339" cy="830997"/>
          </a:xfrm>
          <a:prstGeom prst="rect">
            <a:avLst/>
          </a:prstGeom>
          <a:noFill/>
        </p:spPr>
        <p:txBody>
          <a:bodyPr wrap="square">
            <a:spAutoFit/>
          </a:bodyPr>
          <a:lstStyle/>
          <a:p>
            <a:pPr algn="just"/>
            <a:r>
              <a:rPr lang="en-US" sz="4800" b="1">
                <a:solidFill>
                  <a:srgbClr val="432349"/>
                </a:solidFill>
                <a:latin typeface="+mn-lt"/>
              </a:rPr>
              <a:t>ĐIỀU CHẾ</a:t>
            </a:r>
          </a:p>
        </p:txBody>
      </p:sp>
    </p:spTree>
    <p:extLst>
      <p:ext uri="{BB962C8B-B14F-4D97-AF65-F5344CB8AC3E}">
        <p14:creationId xmlns:p14="http://schemas.microsoft.com/office/powerpoint/2010/main" val="53106216"/>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grpSp>
        <p:nvGrpSpPr>
          <p:cNvPr id="1696" name="Google Shape;1696;p57"/>
          <p:cNvGrpSpPr/>
          <p:nvPr/>
        </p:nvGrpSpPr>
        <p:grpSpPr>
          <a:xfrm rot="2548119">
            <a:off x="8153282" y="412721"/>
            <a:ext cx="417982" cy="581192"/>
            <a:chOff x="754175" y="-2051800"/>
            <a:chExt cx="263975" cy="367050"/>
          </a:xfrm>
        </p:grpSpPr>
        <p:sp>
          <p:nvSpPr>
            <p:cNvPr id="1697" name="Google Shape;1697;p57"/>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7"/>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7"/>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7"/>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7"/>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7"/>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7"/>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7"/>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7"/>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1695E073-C3DF-05EA-F372-8E8E6573258E}"/>
              </a:ext>
            </a:extLst>
          </p:cNvPr>
          <p:cNvGrpSpPr/>
          <p:nvPr/>
        </p:nvGrpSpPr>
        <p:grpSpPr>
          <a:xfrm>
            <a:off x="5049373" y="1265805"/>
            <a:ext cx="3711673" cy="2934861"/>
            <a:chOff x="4699887" y="1508368"/>
            <a:chExt cx="3711673" cy="2934861"/>
          </a:xfrm>
        </p:grpSpPr>
        <p:sp>
          <p:nvSpPr>
            <p:cNvPr id="3" name="Rectangle: Rounded Corners 2">
              <a:extLst>
                <a:ext uri="{FF2B5EF4-FFF2-40B4-BE49-F238E27FC236}">
                  <a16:creationId xmlns:a16="http://schemas.microsoft.com/office/drawing/2014/main" id="{601136CA-E177-2590-4A3A-6EC34E9B999E}"/>
                </a:ext>
              </a:extLst>
            </p:cNvPr>
            <p:cNvSpPr/>
            <p:nvPr/>
          </p:nvSpPr>
          <p:spPr>
            <a:xfrm>
              <a:off x="4699887" y="3771106"/>
              <a:ext cx="3711673" cy="672123"/>
            </a:xfrm>
            <a:custGeom>
              <a:avLst/>
              <a:gdLst>
                <a:gd name="connsiteX0" fmla="*/ 0 w 3711673"/>
                <a:gd name="connsiteY0" fmla="*/ 112023 h 672123"/>
                <a:gd name="connsiteX1" fmla="*/ 112023 w 3711673"/>
                <a:gd name="connsiteY1" fmla="*/ 0 h 672123"/>
                <a:gd name="connsiteX2" fmla="*/ 3599650 w 3711673"/>
                <a:gd name="connsiteY2" fmla="*/ 0 h 672123"/>
                <a:gd name="connsiteX3" fmla="*/ 3711673 w 3711673"/>
                <a:gd name="connsiteY3" fmla="*/ 112023 h 672123"/>
                <a:gd name="connsiteX4" fmla="*/ 3711673 w 3711673"/>
                <a:gd name="connsiteY4" fmla="*/ 560100 h 672123"/>
                <a:gd name="connsiteX5" fmla="*/ 3599650 w 3711673"/>
                <a:gd name="connsiteY5" fmla="*/ 672123 h 672123"/>
                <a:gd name="connsiteX6" fmla="*/ 112023 w 3711673"/>
                <a:gd name="connsiteY6" fmla="*/ 672123 h 672123"/>
                <a:gd name="connsiteX7" fmla="*/ 0 w 3711673"/>
                <a:gd name="connsiteY7" fmla="*/ 560100 h 672123"/>
                <a:gd name="connsiteX8" fmla="*/ 0 w 3711673"/>
                <a:gd name="connsiteY8" fmla="*/ 112023 h 67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673" h="672123" fill="none" extrusionOk="0">
                  <a:moveTo>
                    <a:pt x="0" y="112023"/>
                  </a:moveTo>
                  <a:cubicBezTo>
                    <a:pt x="6410" y="60310"/>
                    <a:pt x="48762" y="2876"/>
                    <a:pt x="112023" y="0"/>
                  </a:cubicBezTo>
                  <a:cubicBezTo>
                    <a:pt x="973566" y="-33151"/>
                    <a:pt x="2543630" y="-161272"/>
                    <a:pt x="3599650" y="0"/>
                  </a:cubicBezTo>
                  <a:cubicBezTo>
                    <a:pt x="3660709" y="-4386"/>
                    <a:pt x="3716069" y="48643"/>
                    <a:pt x="3711673" y="112023"/>
                  </a:cubicBezTo>
                  <a:cubicBezTo>
                    <a:pt x="3680789" y="185231"/>
                    <a:pt x="3748795" y="361987"/>
                    <a:pt x="3711673" y="560100"/>
                  </a:cubicBezTo>
                  <a:cubicBezTo>
                    <a:pt x="3705473" y="617262"/>
                    <a:pt x="3666961" y="663627"/>
                    <a:pt x="3599650" y="672123"/>
                  </a:cubicBezTo>
                  <a:cubicBezTo>
                    <a:pt x="3240571" y="703356"/>
                    <a:pt x="1162105" y="609113"/>
                    <a:pt x="112023" y="672123"/>
                  </a:cubicBezTo>
                  <a:cubicBezTo>
                    <a:pt x="53958" y="669532"/>
                    <a:pt x="5433" y="611158"/>
                    <a:pt x="0" y="560100"/>
                  </a:cubicBezTo>
                  <a:cubicBezTo>
                    <a:pt x="-2454" y="466670"/>
                    <a:pt x="30541" y="174991"/>
                    <a:pt x="0" y="112023"/>
                  </a:cubicBezTo>
                  <a:close/>
                </a:path>
                <a:path w="3711673" h="672123" stroke="0" extrusionOk="0">
                  <a:moveTo>
                    <a:pt x="0" y="112023"/>
                  </a:moveTo>
                  <a:cubicBezTo>
                    <a:pt x="-675" y="44586"/>
                    <a:pt x="52831" y="2540"/>
                    <a:pt x="112023" y="0"/>
                  </a:cubicBezTo>
                  <a:cubicBezTo>
                    <a:pt x="837626" y="-25697"/>
                    <a:pt x="2845216" y="-108941"/>
                    <a:pt x="3599650" y="0"/>
                  </a:cubicBezTo>
                  <a:cubicBezTo>
                    <a:pt x="3660450" y="-7856"/>
                    <a:pt x="3718399" y="52414"/>
                    <a:pt x="3711673" y="112023"/>
                  </a:cubicBezTo>
                  <a:cubicBezTo>
                    <a:pt x="3746072" y="266125"/>
                    <a:pt x="3707735" y="502015"/>
                    <a:pt x="3711673" y="560100"/>
                  </a:cubicBezTo>
                  <a:cubicBezTo>
                    <a:pt x="3713481" y="619085"/>
                    <a:pt x="3655507" y="674670"/>
                    <a:pt x="3599650" y="672123"/>
                  </a:cubicBezTo>
                  <a:cubicBezTo>
                    <a:pt x="2883873" y="703262"/>
                    <a:pt x="641140" y="553543"/>
                    <a:pt x="112023" y="672123"/>
                  </a:cubicBezTo>
                  <a:cubicBezTo>
                    <a:pt x="44244" y="674348"/>
                    <a:pt x="5" y="622785"/>
                    <a:pt x="0" y="560100"/>
                  </a:cubicBezTo>
                  <a:cubicBezTo>
                    <a:pt x="-12074" y="380029"/>
                    <a:pt x="-18299" y="227637"/>
                    <a:pt x="0" y="112023"/>
                  </a:cubicBezTo>
                  <a:close/>
                </a:path>
              </a:pathLst>
            </a:custGeom>
            <a:solidFill>
              <a:schemeClr val="tx1"/>
            </a:solidFill>
            <a:ln>
              <a:solidFill>
                <a:schemeClr val="tx1"/>
              </a:solidFill>
              <a:extLst>
                <a:ext uri="{C807C97D-BFC1-408E-A445-0C87EB9F89A2}">
                  <ask:lineSketchStyleProps xmlns:ask="http://schemas.microsoft.com/office/drawing/2018/sketchyshapes" sd="307217101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THẢO LUẬN NHÓM ĐÔI</a:t>
              </a:r>
            </a:p>
          </p:txBody>
        </p:sp>
        <p:pic>
          <p:nvPicPr>
            <p:cNvPr id="4" name="Picture 14">
              <a:extLst>
                <a:ext uri="{FF2B5EF4-FFF2-40B4-BE49-F238E27FC236}">
                  <a16:creationId xmlns:a16="http://schemas.microsoft.com/office/drawing/2014/main" id="{496C09FC-8F71-5D39-C64C-32AA68A9EF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46416" y="1508368"/>
              <a:ext cx="3218617" cy="2275831"/>
            </a:xfrm>
            <a:prstGeom prst="rect">
              <a:avLst/>
            </a:prstGeom>
          </p:spPr>
        </p:pic>
      </p:grpSp>
      <p:sp>
        <p:nvSpPr>
          <p:cNvPr id="6" name="TextBox 5">
            <a:extLst>
              <a:ext uri="{FF2B5EF4-FFF2-40B4-BE49-F238E27FC236}">
                <a16:creationId xmlns:a16="http://schemas.microsoft.com/office/drawing/2014/main" id="{70518D6A-7EB7-5769-BC8C-A077B8AE09E2}"/>
              </a:ext>
            </a:extLst>
          </p:cNvPr>
          <p:cNvSpPr txBox="1"/>
          <p:nvPr/>
        </p:nvSpPr>
        <p:spPr>
          <a:xfrm>
            <a:off x="629481" y="436339"/>
            <a:ext cx="4178740" cy="1881990"/>
          </a:xfrm>
          <a:prstGeom prst="rect">
            <a:avLst/>
          </a:prstGeom>
          <a:noFill/>
        </p:spPr>
        <p:txBody>
          <a:bodyPr wrap="square">
            <a:spAutoFit/>
          </a:bodyPr>
          <a:lstStyle/>
          <a:p>
            <a:pPr algn="just">
              <a:lnSpc>
                <a:spcPct val="150000"/>
              </a:lnSpc>
            </a:pPr>
            <a:r>
              <a:rPr lang="en-US" sz="2000" b="1" i="1">
                <a:solidFill>
                  <a:srgbClr val="FF0000"/>
                </a:solidFill>
              </a:rPr>
              <a:t>Em hãy đọc thông tin mục IV, mục Em có biết – SGK tr.51 và trả lời câu hỏi: </a:t>
            </a:r>
            <a:r>
              <a:rPr lang="en-US" sz="2000"/>
              <a:t>Nêu cách cách điều chế muối và sản xuất muối ăn.</a:t>
            </a:r>
          </a:p>
        </p:txBody>
      </p:sp>
      <p:pic>
        <p:nvPicPr>
          <p:cNvPr id="8" name="Picture 7" descr="A group of people carrying baskets in a field&#10;&#10;Description automatically generated">
            <a:extLst>
              <a:ext uri="{FF2B5EF4-FFF2-40B4-BE49-F238E27FC236}">
                <a16:creationId xmlns:a16="http://schemas.microsoft.com/office/drawing/2014/main" id="{3E3F6895-431C-BFA2-1D8A-AE2078BBC353}"/>
              </a:ext>
            </a:extLst>
          </p:cNvPr>
          <p:cNvPicPr>
            <a:picLocks noChangeAspect="1"/>
          </p:cNvPicPr>
          <p:nvPr/>
        </p:nvPicPr>
        <p:blipFill>
          <a:blip r:embed="rId5"/>
          <a:stretch>
            <a:fillRect/>
          </a:stretch>
        </p:blipFill>
        <p:spPr>
          <a:xfrm>
            <a:off x="690113" y="2403720"/>
            <a:ext cx="3881887" cy="25717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52470"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2086C664-A6B1-828C-4633-C13D47C2AF1E}"/>
              </a:ext>
            </a:extLst>
          </p:cNvPr>
          <p:cNvSpPr/>
          <p:nvPr/>
        </p:nvSpPr>
        <p:spPr>
          <a:xfrm>
            <a:off x="240018" y="1084563"/>
            <a:ext cx="1463040" cy="2974373"/>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CÁC PHƯƠNG PHÁP ĐIỀU CHẾ MUỐI</a:t>
            </a:r>
          </a:p>
        </p:txBody>
      </p:sp>
      <p:sp>
        <p:nvSpPr>
          <p:cNvPr id="5" name="Rectangle: Rounded Corners 4">
            <a:extLst>
              <a:ext uri="{FF2B5EF4-FFF2-40B4-BE49-F238E27FC236}">
                <a16:creationId xmlns:a16="http://schemas.microsoft.com/office/drawing/2014/main" id="{F72B001E-3CFD-ACF9-6FF7-8FA13F55CD14}"/>
              </a:ext>
            </a:extLst>
          </p:cNvPr>
          <p:cNvSpPr/>
          <p:nvPr/>
        </p:nvSpPr>
        <p:spPr>
          <a:xfrm>
            <a:off x="2054913" y="776509"/>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Base</a:t>
            </a:r>
          </a:p>
        </p:txBody>
      </p:sp>
      <p:sp>
        <p:nvSpPr>
          <p:cNvPr id="6" name="Rectangle: Rounded Corners 5">
            <a:extLst>
              <a:ext uri="{FF2B5EF4-FFF2-40B4-BE49-F238E27FC236}">
                <a16:creationId xmlns:a16="http://schemas.microsoft.com/office/drawing/2014/main" id="{197D645E-F1BF-0679-A4D4-9B52271B1D0B}"/>
              </a:ext>
            </a:extLst>
          </p:cNvPr>
          <p:cNvSpPr/>
          <p:nvPr/>
        </p:nvSpPr>
        <p:spPr>
          <a:xfrm>
            <a:off x="2054913" y="1526791"/>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Oxide base</a:t>
            </a:r>
          </a:p>
        </p:txBody>
      </p:sp>
      <p:sp>
        <p:nvSpPr>
          <p:cNvPr id="7" name="Rectangle: Rounded Corners 6">
            <a:extLst>
              <a:ext uri="{FF2B5EF4-FFF2-40B4-BE49-F238E27FC236}">
                <a16:creationId xmlns:a16="http://schemas.microsoft.com/office/drawing/2014/main" id="{A766489B-9EC1-BE1B-0E92-F944732C4A7E}"/>
              </a:ext>
            </a:extLst>
          </p:cNvPr>
          <p:cNvSpPr/>
          <p:nvPr/>
        </p:nvSpPr>
        <p:spPr>
          <a:xfrm>
            <a:off x="2054913" y="2277073"/>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Muối</a:t>
            </a:r>
          </a:p>
        </p:txBody>
      </p:sp>
      <p:sp>
        <p:nvSpPr>
          <p:cNvPr id="8" name="Rectangle: Rounded Corners 7">
            <a:extLst>
              <a:ext uri="{FF2B5EF4-FFF2-40B4-BE49-F238E27FC236}">
                <a16:creationId xmlns:a16="http://schemas.microsoft.com/office/drawing/2014/main" id="{9801D051-855C-D1F2-105A-C0250F783EA3}"/>
              </a:ext>
            </a:extLst>
          </p:cNvPr>
          <p:cNvSpPr/>
          <p:nvPr/>
        </p:nvSpPr>
        <p:spPr>
          <a:xfrm>
            <a:off x="2054913" y="3027355"/>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 + base</a:t>
            </a:r>
          </a:p>
        </p:txBody>
      </p:sp>
      <p:sp>
        <p:nvSpPr>
          <p:cNvPr id="9" name="Rectangle: Rounded Corners 8">
            <a:extLst>
              <a:ext uri="{FF2B5EF4-FFF2-40B4-BE49-F238E27FC236}">
                <a16:creationId xmlns:a16="http://schemas.microsoft.com/office/drawing/2014/main" id="{F57BFADA-B0BB-5D6C-2D54-14E3793333C1}"/>
              </a:ext>
            </a:extLst>
          </p:cNvPr>
          <p:cNvSpPr/>
          <p:nvPr/>
        </p:nvSpPr>
        <p:spPr>
          <a:xfrm>
            <a:off x="2054913" y="3777637"/>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 muối</a:t>
            </a:r>
          </a:p>
        </p:txBody>
      </p:sp>
      <p:sp>
        <p:nvSpPr>
          <p:cNvPr id="10" name="Rectangle: Rounded Corners 9">
            <a:extLst>
              <a:ext uri="{FF2B5EF4-FFF2-40B4-BE49-F238E27FC236}">
                <a16:creationId xmlns:a16="http://schemas.microsoft.com/office/drawing/2014/main" id="{30436AFB-C88D-A78A-8345-223710146BDB}"/>
              </a:ext>
            </a:extLst>
          </p:cNvPr>
          <p:cNvSpPr/>
          <p:nvPr/>
        </p:nvSpPr>
        <p:spPr>
          <a:xfrm>
            <a:off x="4823460" y="776509"/>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HCl + NaOH </a:t>
            </a:r>
            <a:r>
              <a:rPr lang="en-US" sz="2000">
                <a:solidFill>
                  <a:srgbClr val="000000"/>
                </a:solidFill>
                <a:latin typeface="Arial" panose="020B0604020202020204" pitchFamily="34" charset="0"/>
                <a:cs typeface="Arial" panose="020B0604020202020204" pitchFamily="34" charset="0"/>
              </a:rPr>
              <a:t>→ NaCl +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endParaRPr lang="en-US" sz="2000">
              <a:solidFill>
                <a:srgbClr val="000000"/>
              </a:solidFill>
            </a:endParaRPr>
          </a:p>
        </p:txBody>
      </p:sp>
      <p:sp>
        <p:nvSpPr>
          <p:cNvPr id="11" name="Rectangle: Rounded Corners 10">
            <a:extLst>
              <a:ext uri="{FF2B5EF4-FFF2-40B4-BE49-F238E27FC236}">
                <a16:creationId xmlns:a16="http://schemas.microsoft.com/office/drawing/2014/main" id="{B668FC9C-EFAB-28EE-DC12-AEDD4FF33183}"/>
              </a:ext>
            </a:extLst>
          </p:cNvPr>
          <p:cNvSpPr/>
          <p:nvPr/>
        </p:nvSpPr>
        <p:spPr>
          <a:xfrm>
            <a:off x="4823460" y="1526791"/>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2HNO</a:t>
            </a:r>
            <a:r>
              <a:rPr lang="en-US" sz="2000" baseline="-25000">
                <a:solidFill>
                  <a:srgbClr val="000000"/>
                </a:solidFill>
              </a:rPr>
              <a:t>3</a:t>
            </a:r>
            <a:r>
              <a:rPr lang="en-US" sz="2000">
                <a:solidFill>
                  <a:srgbClr val="000000"/>
                </a:solidFill>
              </a:rPr>
              <a:t> + CuO </a:t>
            </a:r>
            <a:r>
              <a:rPr lang="en-US" sz="2000">
                <a:solidFill>
                  <a:srgbClr val="000000"/>
                </a:solidFill>
                <a:latin typeface="Arial" panose="020B0604020202020204" pitchFamily="34" charset="0"/>
                <a:cs typeface="Arial" panose="020B0604020202020204" pitchFamily="34" charset="0"/>
              </a:rPr>
              <a:t>→ Cu(NO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a:t>
            </a:r>
            <a:r>
              <a:rPr lang="en-US" sz="2000" baseline="-25000">
                <a:solidFill>
                  <a:srgbClr val="000000"/>
                </a:solidFill>
                <a:latin typeface="Arial" panose="020B0604020202020204" pitchFamily="34" charset="0"/>
                <a:cs typeface="Arial" panose="020B0604020202020204" pitchFamily="34" charset="0"/>
              </a:rPr>
              <a:t>2 </a:t>
            </a:r>
            <a:r>
              <a:rPr lang="en-US" sz="2000">
                <a:solidFill>
                  <a:srgbClr val="000000"/>
                </a:solidFill>
                <a:latin typeface="Arial" panose="020B0604020202020204" pitchFamily="34" charset="0"/>
                <a:cs typeface="Arial" panose="020B0604020202020204" pitchFamily="34" charset="0"/>
              </a:rPr>
              <a:t>+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endParaRPr lang="en-US" sz="2000">
              <a:solidFill>
                <a:srgbClr val="000000"/>
              </a:solidFill>
            </a:endParaRPr>
          </a:p>
        </p:txBody>
      </p:sp>
      <p:sp>
        <p:nvSpPr>
          <p:cNvPr id="12" name="Rectangle: Rounded Corners 11">
            <a:extLst>
              <a:ext uri="{FF2B5EF4-FFF2-40B4-BE49-F238E27FC236}">
                <a16:creationId xmlns:a16="http://schemas.microsoft.com/office/drawing/2014/main" id="{EAAE2411-A71C-D3B8-151B-6300ED09A23D}"/>
              </a:ext>
            </a:extLst>
          </p:cNvPr>
          <p:cNvSpPr/>
          <p:nvPr/>
        </p:nvSpPr>
        <p:spPr>
          <a:xfrm>
            <a:off x="4823460" y="2277073"/>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H</a:t>
            </a:r>
            <a:r>
              <a:rPr lang="en-US" sz="2000" baseline="-25000">
                <a:solidFill>
                  <a:srgbClr val="000000"/>
                </a:solidFill>
              </a:rPr>
              <a:t>2</a:t>
            </a:r>
            <a:r>
              <a:rPr lang="en-US" sz="2000">
                <a:solidFill>
                  <a:srgbClr val="000000"/>
                </a:solidFill>
              </a:rPr>
              <a:t>SO</a:t>
            </a:r>
            <a:r>
              <a:rPr lang="en-US" sz="2000" baseline="-25000">
                <a:solidFill>
                  <a:srgbClr val="000000"/>
                </a:solidFill>
              </a:rPr>
              <a:t>4</a:t>
            </a:r>
            <a:r>
              <a:rPr lang="en-US" sz="2000">
                <a:solidFill>
                  <a:srgbClr val="000000"/>
                </a:solidFill>
              </a:rPr>
              <a:t> + BaCl</a:t>
            </a:r>
            <a:r>
              <a:rPr lang="en-US" sz="2000" baseline="-25000">
                <a:solidFill>
                  <a:srgbClr val="000000"/>
                </a:solidFill>
              </a:rPr>
              <a:t>2</a:t>
            </a:r>
            <a:r>
              <a:rPr lang="en-US" sz="2000">
                <a:solidFill>
                  <a:srgbClr val="000000"/>
                </a:solidFill>
              </a:rPr>
              <a:t> </a:t>
            </a:r>
            <a:r>
              <a:rPr lang="en-US" sz="2000">
                <a:solidFill>
                  <a:srgbClr val="000000"/>
                </a:solidFill>
                <a:latin typeface="Arial" panose="020B0604020202020204" pitchFamily="34" charset="0"/>
                <a:cs typeface="Arial" panose="020B0604020202020204" pitchFamily="34" charset="0"/>
              </a:rPr>
              <a:t>→ BaSO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 + 2 HCl</a:t>
            </a:r>
            <a:endParaRPr lang="en-US" sz="2000">
              <a:solidFill>
                <a:srgbClr val="000000"/>
              </a:solidFill>
            </a:endParaRPr>
          </a:p>
        </p:txBody>
      </p:sp>
      <p:sp>
        <p:nvSpPr>
          <p:cNvPr id="13" name="Rectangle: Rounded Corners 12">
            <a:extLst>
              <a:ext uri="{FF2B5EF4-FFF2-40B4-BE49-F238E27FC236}">
                <a16:creationId xmlns:a16="http://schemas.microsoft.com/office/drawing/2014/main" id="{91697B0D-52B3-1D94-D45F-A25B057EC09A}"/>
              </a:ext>
            </a:extLst>
          </p:cNvPr>
          <p:cNvSpPr/>
          <p:nvPr/>
        </p:nvSpPr>
        <p:spPr>
          <a:xfrm>
            <a:off x="4823460" y="3027355"/>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CO</a:t>
            </a:r>
            <a:r>
              <a:rPr lang="en-US" sz="2000" baseline="-25000">
                <a:solidFill>
                  <a:srgbClr val="000000"/>
                </a:solidFill>
              </a:rPr>
              <a:t>2</a:t>
            </a:r>
            <a:r>
              <a:rPr lang="en-US" sz="2000">
                <a:solidFill>
                  <a:srgbClr val="000000"/>
                </a:solidFill>
              </a:rPr>
              <a:t> + 2NaOH </a:t>
            </a:r>
            <a:r>
              <a:rPr lang="en-US" sz="2000">
                <a:solidFill>
                  <a:srgbClr val="000000"/>
                </a:solidFill>
                <a:latin typeface="Arial" panose="020B0604020202020204" pitchFamily="34" charset="0"/>
                <a:cs typeface="Arial" panose="020B0604020202020204" pitchFamily="34" charset="0"/>
              </a:rPr>
              <a:t>→ Na</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CO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 +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endParaRPr lang="en-US" sz="2000">
              <a:solidFill>
                <a:srgbClr val="000000"/>
              </a:solidFill>
            </a:endParaRPr>
          </a:p>
        </p:txBody>
      </p:sp>
      <p:sp>
        <p:nvSpPr>
          <p:cNvPr id="14" name="Rectangle: Rounded Corners 13">
            <a:extLst>
              <a:ext uri="{FF2B5EF4-FFF2-40B4-BE49-F238E27FC236}">
                <a16:creationId xmlns:a16="http://schemas.microsoft.com/office/drawing/2014/main" id="{57181F12-F53A-F106-6848-874E82889C57}"/>
              </a:ext>
            </a:extLst>
          </p:cNvPr>
          <p:cNvSpPr/>
          <p:nvPr/>
        </p:nvSpPr>
        <p:spPr>
          <a:xfrm>
            <a:off x="4823460" y="3777636"/>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NaCl + AgNO</a:t>
            </a:r>
            <a:r>
              <a:rPr lang="en-US" sz="2000" baseline="-25000">
                <a:solidFill>
                  <a:srgbClr val="000000"/>
                </a:solidFill>
              </a:rPr>
              <a:t>3</a:t>
            </a:r>
            <a:r>
              <a:rPr lang="en-US" sz="2000">
                <a:solidFill>
                  <a:srgbClr val="000000"/>
                </a:solidFill>
              </a:rPr>
              <a:t> </a:t>
            </a:r>
            <a:r>
              <a:rPr lang="en-US" sz="2000">
                <a:solidFill>
                  <a:srgbClr val="000000"/>
                </a:solidFill>
                <a:latin typeface="Arial" panose="020B0604020202020204" pitchFamily="34" charset="0"/>
                <a:cs typeface="Arial" panose="020B0604020202020204" pitchFamily="34" charset="0"/>
              </a:rPr>
              <a:t>→ AgCl + NaNO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endParaRPr>
          </a:p>
        </p:txBody>
      </p:sp>
      <p:grpSp>
        <p:nvGrpSpPr>
          <p:cNvPr id="30" name="Group 29">
            <a:extLst>
              <a:ext uri="{FF2B5EF4-FFF2-40B4-BE49-F238E27FC236}">
                <a16:creationId xmlns:a16="http://schemas.microsoft.com/office/drawing/2014/main" id="{038EEBE3-EEF2-65F9-1980-64D80A7B8CC7}"/>
              </a:ext>
            </a:extLst>
          </p:cNvPr>
          <p:cNvGrpSpPr/>
          <p:nvPr/>
        </p:nvGrpSpPr>
        <p:grpSpPr>
          <a:xfrm>
            <a:off x="1703058" y="1071186"/>
            <a:ext cx="351855" cy="3021837"/>
            <a:chOff x="1703058" y="1071186"/>
            <a:chExt cx="351855" cy="3021837"/>
          </a:xfrm>
        </p:grpSpPr>
        <p:cxnSp>
          <p:nvCxnSpPr>
            <p:cNvPr id="16" name="Straight Connector 15">
              <a:extLst>
                <a:ext uri="{FF2B5EF4-FFF2-40B4-BE49-F238E27FC236}">
                  <a16:creationId xmlns:a16="http://schemas.microsoft.com/office/drawing/2014/main" id="{BD471908-269E-3284-D9D7-531FF8EBD28F}"/>
                </a:ext>
              </a:extLst>
            </p:cNvPr>
            <p:cNvCxnSpPr>
              <a:cxnSpLocks/>
            </p:cNvCxnSpPr>
            <p:nvPr/>
          </p:nvCxnSpPr>
          <p:spPr>
            <a:xfrm>
              <a:off x="1874520" y="1071186"/>
              <a:ext cx="0" cy="30145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BAB0C5-EAF2-A740-7014-8AE1CC16F631}"/>
                </a:ext>
              </a:extLst>
            </p:cNvPr>
            <p:cNvCxnSpPr>
              <a:cxnSpLocks/>
              <a:stCxn id="4" idx="3"/>
              <a:endCxn id="7" idx="1"/>
            </p:cNvCxnSpPr>
            <p:nvPr/>
          </p:nvCxnSpPr>
          <p:spPr>
            <a:xfrm>
              <a:off x="1703058" y="2571750"/>
              <a:ext cx="35185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032F99-205E-B829-EB8B-93E316240552}"/>
                </a:ext>
              </a:extLst>
            </p:cNvPr>
            <p:cNvCxnSpPr>
              <a:cxnSpLocks/>
              <a:endCxn id="5" idx="1"/>
            </p:cNvCxnSpPr>
            <p:nvPr/>
          </p:nvCxnSpPr>
          <p:spPr>
            <a:xfrm>
              <a:off x="1874520" y="1071186"/>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53C1D9-3DA3-F3B1-0D4D-D817AE4A8EB5}"/>
                </a:ext>
              </a:extLst>
            </p:cNvPr>
            <p:cNvCxnSpPr>
              <a:cxnSpLocks/>
              <a:endCxn id="6" idx="1"/>
            </p:cNvCxnSpPr>
            <p:nvPr/>
          </p:nvCxnSpPr>
          <p:spPr>
            <a:xfrm>
              <a:off x="1874520" y="1821468"/>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51DC2C-FFB9-4C7B-81F3-1E055A578CDB}"/>
                </a:ext>
              </a:extLst>
            </p:cNvPr>
            <p:cNvCxnSpPr>
              <a:cxnSpLocks/>
            </p:cNvCxnSpPr>
            <p:nvPr/>
          </p:nvCxnSpPr>
          <p:spPr>
            <a:xfrm>
              <a:off x="1874520" y="3322032"/>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B8CDA6-ED93-8016-ED77-8C69809EC01E}"/>
                </a:ext>
              </a:extLst>
            </p:cNvPr>
            <p:cNvCxnSpPr>
              <a:cxnSpLocks/>
            </p:cNvCxnSpPr>
            <p:nvPr/>
          </p:nvCxnSpPr>
          <p:spPr>
            <a:xfrm>
              <a:off x="1858036" y="4093023"/>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BE660F2A-0ADA-443D-201C-C1A686333FB7}"/>
              </a:ext>
            </a:extLst>
          </p:cNvPr>
          <p:cNvCxnSpPr>
            <a:cxnSpLocks/>
            <a:stCxn id="5" idx="3"/>
            <a:endCxn id="10" idx="1"/>
          </p:cNvCxnSpPr>
          <p:nvPr/>
        </p:nvCxnSpPr>
        <p:spPr>
          <a:xfrm>
            <a:off x="4472940" y="1071186"/>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95" name="Straight Connector 1794">
            <a:extLst>
              <a:ext uri="{FF2B5EF4-FFF2-40B4-BE49-F238E27FC236}">
                <a16:creationId xmlns:a16="http://schemas.microsoft.com/office/drawing/2014/main" id="{C3EEADD2-F2E9-6B23-DC17-834A0A17CECD}"/>
              </a:ext>
            </a:extLst>
          </p:cNvPr>
          <p:cNvCxnSpPr>
            <a:cxnSpLocks/>
            <a:stCxn id="6" idx="3"/>
            <a:endCxn id="11" idx="1"/>
          </p:cNvCxnSpPr>
          <p:nvPr/>
        </p:nvCxnSpPr>
        <p:spPr>
          <a:xfrm>
            <a:off x="4472940" y="1821468"/>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98" name="Straight Connector 1797">
            <a:extLst>
              <a:ext uri="{FF2B5EF4-FFF2-40B4-BE49-F238E27FC236}">
                <a16:creationId xmlns:a16="http://schemas.microsoft.com/office/drawing/2014/main" id="{371DF210-E36D-4825-4D84-B64AE502D1AA}"/>
              </a:ext>
            </a:extLst>
          </p:cNvPr>
          <p:cNvCxnSpPr>
            <a:cxnSpLocks/>
            <a:stCxn id="7" idx="3"/>
            <a:endCxn id="12" idx="1"/>
          </p:cNvCxnSpPr>
          <p:nvPr/>
        </p:nvCxnSpPr>
        <p:spPr>
          <a:xfrm>
            <a:off x="4472940" y="2571750"/>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01" name="Straight Connector 1800">
            <a:extLst>
              <a:ext uri="{FF2B5EF4-FFF2-40B4-BE49-F238E27FC236}">
                <a16:creationId xmlns:a16="http://schemas.microsoft.com/office/drawing/2014/main" id="{199AA806-80EA-01FB-A7B9-163053239297}"/>
              </a:ext>
            </a:extLst>
          </p:cNvPr>
          <p:cNvCxnSpPr>
            <a:cxnSpLocks/>
            <a:stCxn id="8" idx="3"/>
            <a:endCxn id="13" idx="1"/>
          </p:cNvCxnSpPr>
          <p:nvPr/>
        </p:nvCxnSpPr>
        <p:spPr>
          <a:xfrm>
            <a:off x="4472940" y="3322032"/>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04" name="Straight Connector 1803">
            <a:extLst>
              <a:ext uri="{FF2B5EF4-FFF2-40B4-BE49-F238E27FC236}">
                <a16:creationId xmlns:a16="http://schemas.microsoft.com/office/drawing/2014/main" id="{4C9410FA-C626-3E9E-E880-BB2061BD28BB}"/>
              </a:ext>
            </a:extLst>
          </p:cNvPr>
          <p:cNvCxnSpPr>
            <a:cxnSpLocks/>
            <a:stCxn id="9" idx="3"/>
            <a:endCxn id="14" idx="1"/>
          </p:cNvCxnSpPr>
          <p:nvPr/>
        </p:nvCxnSpPr>
        <p:spPr>
          <a:xfrm flipV="1">
            <a:off x="4472940" y="4072313"/>
            <a:ext cx="350520" cy="1"/>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1000"/>
                            </p:stCondLst>
                            <p:childTnLst>
                              <p:par>
                                <p:cTn id="23" presetID="17"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ppt_w/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795"/>
                                        </p:tgtEl>
                                        <p:attrNameLst>
                                          <p:attrName>style.visibility</p:attrName>
                                        </p:attrNameLst>
                                      </p:cBhvr>
                                      <p:to>
                                        <p:strVal val="visible"/>
                                      </p:to>
                                    </p:set>
                                    <p:animEffect transition="in" filter="wipe(left)">
                                      <p:cBhvr>
                                        <p:cTn id="37" dur="500"/>
                                        <p:tgtEl>
                                          <p:spTgt spid="1795"/>
                                        </p:tgtEl>
                                      </p:cBhvr>
                                    </p:animEffect>
                                  </p:childTnLst>
                                </p:cTn>
                              </p:par>
                            </p:childTnLst>
                          </p:cTn>
                        </p:par>
                        <p:par>
                          <p:cTn id="38" fill="hold">
                            <p:stCondLst>
                              <p:cond delay="1000"/>
                            </p:stCondLst>
                            <p:childTnLst>
                              <p:par>
                                <p:cTn id="39" presetID="17"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ppt_w/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798"/>
                                        </p:tgtEl>
                                        <p:attrNameLst>
                                          <p:attrName>style.visibility</p:attrName>
                                        </p:attrNameLst>
                                      </p:cBhvr>
                                      <p:to>
                                        <p:strVal val="visible"/>
                                      </p:to>
                                    </p:set>
                                    <p:animEffect transition="in" filter="wipe(left)">
                                      <p:cBhvr>
                                        <p:cTn id="53" dur="500"/>
                                        <p:tgtEl>
                                          <p:spTgt spid="1798"/>
                                        </p:tgtEl>
                                      </p:cBhvr>
                                    </p:animEffect>
                                  </p:childTnLst>
                                </p:cTn>
                              </p:par>
                            </p:childTnLst>
                          </p:cTn>
                        </p:par>
                        <p:par>
                          <p:cTn id="54" fill="hold">
                            <p:stCondLst>
                              <p:cond delay="1000"/>
                            </p:stCondLst>
                            <p:childTnLst>
                              <p:par>
                                <p:cTn id="55" presetID="17"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ppt_w/2"/>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1801"/>
                                        </p:tgtEl>
                                        <p:attrNameLst>
                                          <p:attrName>style.visibility</p:attrName>
                                        </p:attrNameLst>
                                      </p:cBhvr>
                                      <p:to>
                                        <p:strVal val="visible"/>
                                      </p:to>
                                    </p:set>
                                    <p:animEffect transition="in" filter="wipe(left)">
                                      <p:cBhvr>
                                        <p:cTn id="69" dur="500"/>
                                        <p:tgtEl>
                                          <p:spTgt spid="1801"/>
                                        </p:tgtEl>
                                      </p:cBhvr>
                                    </p:animEffect>
                                  </p:childTnLst>
                                </p:cTn>
                              </p:par>
                            </p:childTnLst>
                          </p:cTn>
                        </p:par>
                        <p:par>
                          <p:cTn id="70" fill="hold">
                            <p:stCondLst>
                              <p:cond delay="1000"/>
                            </p:stCondLst>
                            <p:childTnLst>
                              <p:par>
                                <p:cTn id="71" presetID="17" presetClass="entr" presetSubtype="8"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ppt_w/2"/>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804"/>
                                        </p:tgtEl>
                                        <p:attrNameLst>
                                          <p:attrName>style.visibility</p:attrName>
                                        </p:attrNameLst>
                                      </p:cBhvr>
                                      <p:to>
                                        <p:strVal val="visible"/>
                                      </p:to>
                                    </p:set>
                                    <p:animEffect transition="in" filter="wipe(left)">
                                      <p:cBhvr>
                                        <p:cTn id="85" dur="500"/>
                                        <p:tgtEl>
                                          <p:spTgt spid="1804"/>
                                        </p:tgtEl>
                                      </p:cBhvr>
                                    </p:animEffect>
                                  </p:childTnLst>
                                </p:cTn>
                              </p:par>
                            </p:childTnLst>
                          </p:cTn>
                        </p:par>
                        <p:par>
                          <p:cTn id="86" fill="hold">
                            <p:stCondLst>
                              <p:cond delay="1000"/>
                            </p:stCondLst>
                            <p:childTnLst>
                              <p:par>
                                <p:cTn id="87" presetID="17" presetClass="entr" presetSubtype="8"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ppt_x</p:attrName>
                                        </p:attrNameLst>
                                      </p:cBhvr>
                                      <p:tavLst>
                                        <p:tav tm="0">
                                          <p:val>
                                            <p:strVal val="#ppt_x-#ppt_w/2"/>
                                          </p:val>
                                        </p:tav>
                                        <p:tav tm="100000">
                                          <p:val>
                                            <p:strVal val="#ppt_x"/>
                                          </p:val>
                                        </p:tav>
                                      </p:tavLst>
                                    </p:anim>
                                    <p:anim calcmode="lin" valueType="num">
                                      <p:cBhvr>
                                        <p:cTn id="90" dur="500" fill="hold"/>
                                        <p:tgtEl>
                                          <p:spTgt spid="14"/>
                                        </p:tgtEl>
                                        <p:attrNameLst>
                                          <p:attrName>ppt_y</p:attrName>
                                        </p:attrNameLst>
                                      </p:cBhvr>
                                      <p:tavLst>
                                        <p:tav tm="0">
                                          <p:val>
                                            <p:strVal val="#ppt_y"/>
                                          </p:val>
                                        </p:tav>
                                        <p:tav tm="100000">
                                          <p:val>
                                            <p:strVal val="#ppt_y"/>
                                          </p:val>
                                        </p:tav>
                                      </p:tavLst>
                                    </p:anim>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52470"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2086C664-A6B1-828C-4633-C13D47C2AF1E}"/>
              </a:ext>
            </a:extLst>
          </p:cNvPr>
          <p:cNvSpPr/>
          <p:nvPr/>
        </p:nvSpPr>
        <p:spPr>
          <a:xfrm>
            <a:off x="1743069" y="485066"/>
            <a:ext cx="5657862" cy="553737"/>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CÁC PHƯƠNG PHÁP ĐIỀU CHẾ MUỐI ĂN</a:t>
            </a:r>
          </a:p>
        </p:txBody>
      </p:sp>
      <p:sp>
        <p:nvSpPr>
          <p:cNvPr id="2" name="Rectangle: Rounded Corners 1">
            <a:extLst>
              <a:ext uri="{FF2B5EF4-FFF2-40B4-BE49-F238E27FC236}">
                <a16:creationId xmlns:a16="http://schemas.microsoft.com/office/drawing/2014/main" id="{F4CA6058-F7F2-9A52-9038-8F00FA872089}"/>
              </a:ext>
            </a:extLst>
          </p:cNvPr>
          <p:cNvSpPr/>
          <p:nvPr/>
        </p:nvSpPr>
        <p:spPr>
          <a:xfrm>
            <a:off x="1743070" y="1563359"/>
            <a:ext cx="1937391" cy="553737"/>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Từ nước biển</a:t>
            </a:r>
          </a:p>
        </p:txBody>
      </p:sp>
      <p:sp>
        <p:nvSpPr>
          <p:cNvPr id="3" name="Rectangle: Rounded Corners 2">
            <a:extLst>
              <a:ext uri="{FF2B5EF4-FFF2-40B4-BE49-F238E27FC236}">
                <a16:creationId xmlns:a16="http://schemas.microsoft.com/office/drawing/2014/main" id="{A01E3A17-4520-4DEF-FE60-4D6777A60F31}"/>
              </a:ext>
            </a:extLst>
          </p:cNvPr>
          <p:cNvSpPr/>
          <p:nvPr/>
        </p:nvSpPr>
        <p:spPr>
          <a:xfrm>
            <a:off x="5463540" y="1563360"/>
            <a:ext cx="1937391" cy="553737"/>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Từ muối mỏ</a:t>
            </a:r>
          </a:p>
        </p:txBody>
      </p:sp>
      <p:grpSp>
        <p:nvGrpSpPr>
          <p:cNvPr id="22" name="Group 21">
            <a:extLst>
              <a:ext uri="{FF2B5EF4-FFF2-40B4-BE49-F238E27FC236}">
                <a16:creationId xmlns:a16="http://schemas.microsoft.com/office/drawing/2014/main" id="{7D1FD4BA-3A50-9C25-E9BC-23E0AABF16E3}"/>
              </a:ext>
            </a:extLst>
          </p:cNvPr>
          <p:cNvGrpSpPr/>
          <p:nvPr/>
        </p:nvGrpSpPr>
        <p:grpSpPr>
          <a:xfrm>
            <a:off x="100010" y="2213608"/>
            <a:ext cx="5223510" cy="2754632"/>
            <a:chOff x="100010" y="2388868"/>
            <a:chExt cx="5223510" cy="2754632"/>
          </a:xfrm>
        </p:grpSpPr>
        <p:pic>
          <p:nvPicPr>
            <p:cNvPr id="18" name="Picture 17">
              <a:extLst>
                <a:ext uri="{FF2B5EF4-FFF2-40B4-BE49-F238E27FC236}">
                  <a16:creationId xmlns:a16="http://schemas.microsoft.com/office/drawing/2014/main" id="{6AD7EBCB-02A8-2F3A-D681-B14DDC9A7888}"/>
                </a:ext>
              </a:extLst>
            </p:cNvPr>
            <p:cNvPicPr>
              <a:picLocks noChangeAspect="1"/>
            </p:cNvPicPr>
            <p:nvPr/>
          </p:nvPicPr>
          <p:blipFill>
            <a:blip r:embed="rId3"/>
            <a:srcRect/>
            <a:stretch/>
          </p:blipFill>
          <p:spPr>
            <a:xfrm>
              <a:off x="1229463" y="2388868"/>
              <a:ext cx="2964604" cy="1977391"/>
            </a:xfrm>
            <a:prstGeom prst="rect">
              <a:avLst/>
            </a:prstGeom>
          </p:spPr>
        </p:pic>
        <p:sp>
          <p:nvSpPr>
            <p:cNvPr id="21" name="TextBox 20">
              <a:extLst>
                <a:ext uri="{FF2B5EF4-FFF2-40B4-BE49-F238E27FC236}">
                  <a16:creationId xmlns:a16="http://schemas.microsoft.com/office/drawing/2014/main" id="{4ED149FD-42B8-D71A-60A1-45BD4CCC000B}"/>
                </a:ext>
              </a:extLst>
            </p:cNvPr>
            <p:cNvSpPr txBox="1"/>
            <p:nvPr/>
          </p:nvSpPr>
          <p:spPr>
            <a:xfrm>
              <a:off x="100010" y="4271466"/>
              <a:ext cx="5223510" cy="872034"/>
            </a:xfrm>
            <a:prstGeom prst="rect">
              <a:avLst/>
            </a:prstGeom>
            <a:noFill/>
          </p:spPr>
          <p:txBody>
            <a:bodyPr wrap="square">
              <a:spAutoFit/>
            </a:bodyPr>
            <a:lstStyle/>
            <a:p>
              <a:pPr algn="ctr">
                <a:lnSpc>
                  <a:spcPct val="150000"/>
                </a:lnSpc>
              </a:pPr>
              <a:r>
                <a:rPr lang="en-US" sz="1800"/>
                <a:t>Đ</a:t>
              </a:r>
              <a:r>
                <a:rPr lang="vi-VN" sz="1800"/>
                <a:t>ưa nước biển vào ruộng nhờ ánh nắng mặt trời làm nước bốc hơi, còn lại muối trên ruộng.</a:t>
              </a:r>
              <a:endParaRPr lang="en-US" sz="1800"/>
            </a:p>
          </p:txBody>
        </p:sp>
      </p:grpSp>
      <p:pic>
        <p:nvPicPr>
          <p:cNvPr id="23" name="Picture 22">
            <a:extLst>
              <a:ext uri="{FF2B5EF4-FFF2-40B4-BE49-F238E27FC236}">
                <a16:creationId xmlns:a16="http://schemas.microsoft.com/office/drawing/2014/main" id="{0D478CBF-D084-76EF-07EB-778EE977244C}"/>
              </a:ext>
            </a:extLst>
          </p:cNvPr>
          <p:cNvPicPr>
            <a:picLocks noChangeAspect="1"/>
          </p:cNvPicPr>
          <p:nvPr/>
        </p:nvPicPr>
        <p:blipFill>
          <a:blip r:embed="rId4"/>
          <a:srcRect/>
          <a:stretch/>
        </p:blipFill>
        <p:spPr>
          <a:xfrm>
            <a:off x="4992566" y="2213608"/>
            <a:ext cx="2920813" cy="1977391"/>
          </a:xfrm>
          <a:prstGeom prst="rect">
            <a:avLst/>
          </a:prstGeom>
        </p:spPr>
      </p:pic>
      <p:cxnSp>
        <p:nvCxnSpPr>
          <p:cNvPr id="26" name="Straight Arrow Connector 25">
            <a:extLst>
              <a:ext uri="{FF2B5EF4-FFF2-40B4-BE49-F238E27FC236}">
                <a16:creationId xmlns:a16="http://schemas.microsoft.com/office/drawing/2014/main" id="{A11CC910-B51E-B2CD-02A1-A8F754E799C3}"/>
              </a:ext>
            </a:extLst>
          </p:cNvPr>
          <p:cNvCxnSpPr>
            <a:stCxn id="4" idx="2"/>
            <a:endCxn id="2" idx="0"/>
          </p:cNvCxnSpPr>
          <p:nvPr/>
        </p:nvCxnSpPr>
        <p:spPr>
          <a:xfrm flipH="1">
            <a:off x="2711766" y="1038803"/>
            <a:ext cx="1860234" cy="52455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BCC9364-54E7-8D73-B9E3-1CE92478FE4E}"/>
              </a:ext>
            </a:extLst>
          </p:cNvPr>
          <p:cNvCxnSpPr>
            <a:cxnSpLocks/>
            <a:stCxn id="4" idx="2"/>
            <a:endCxn id="3" idx="0"/>
          </p:cNvCxnSpPr>
          <p:nvPr/>
        </p:nvCxnSpPr>
        <p:spPr>
          <a:xfrm>
            <a:off x="4572000" y="1038803"/>
            <a:ext cx="1860236" cy="52455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17"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par>
                          <p:cTn id="29" fill="hold">
                            <p:stCondLst>
                              <p:cond delay="500"/>
                            </p:stCondLst>
                            <p:childTnLst>
                              <p:par>
                                <p:cTn id="30" presetID="17"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ppt_h/2"/>
                                          </p:val>
                                        </p:tav>
                                        <p:tav tm="100000">
                                          <p:val>
                                            <p:strVal val="#ppt_y"/>
                                          </p:val>
                                        </p:tav>
                                      </p:tavLst>
                                    </p:anim>
                                    <p:anim calcmode="lin" valueType="num">
                                      <p:cBhvr>
                                        <p:cTn id="34" dur="500" fill="hold"/>
                                        <p:tgtEl>
                                          <p:spTgt spid="3"/>
                                        </p:tgtEl>
                                        <p:attrNameLst>
                                          <p:attrName>ppt_w</p:attrName>
                                        </p:attrNameLst>
                                      </p:cBhvr>
                                      <p:tavLst>
                                        <p:tav tm="0">
                                          <p:val>
                                            <p:strVal val="#ppt_w"/>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21"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4)">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650478" y="802332"/>
            <a:ext cx="1463040" cy="146304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V</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599090" y="2135206"/>
            <a:ext cx="6359999" cy="2171428"/>
          </a:xfrm>
          <a:prstGeom prst="rect">
            <a:avLst/>
          </a:prstGeom>
          <a:noFill/>
        </p:spPr>
        <p:txBody>
          <a:bodyPr wrap="square">
            <a:spAutoFit/>
          </a:bodyPr>
          <a:lstStyle/>
          <a:p>
            <a:pPr algn="just">
              <a:lnSpc>
                <a:spcPct val="150000"/>
              </a:lnSpc>
            </a:pPr>
            <a:r>
              <a:rPr lang="en-US" sz="4800" b="1">
                <a:solidFill>
                  <a:srgbClr val="432349"/>
                </a:solidFill>
                <a:latin typeface="+mn-lt"/>
              </a:rPr>
              <a:t>MỐI QUAN HỆ GIỮA HỢP CHẤT VÔ CƠ</a:t>
            </a:r>
          </a:p>
        </p:txBody>
      </p:sp>
    </p:spTree>
    <p:extLst>
      <p:ext uri="{BB962C8B-B14F-4D97-AF65-F5344CB8AC3E}">
        <p14:creationId xmlns:p14="http://schemas.microsoft.com/office/powerpoint/2010/main" val="2780721251"/>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2" name="Group 11">
            <a:extLst>
              <a:ext uri="{FF2B5EF4-FFF2-40B4-BE49-F238E27FC236}">
                <a16:creationId xmlns:a16="http://schemas.microsoft.com/office/drawing/2014/main" id="{FD22BDE2-1A4B-FEEF-DBB5-F45DC0CC7259}"/>
              </a:ext>
            </a:extLst>
          </p:cNvPr>
          <p:cNvGrpSpPr/>
          <p:nvPr/>
        </p:nvGrpSpPr>
        <p:grpSpPr>
          <a:xfrm>
            <a:off x="8258301" y="141979"/>
            <a:ext cx="625771" cy="786852"/>
            <a:chOff x="7983981" y="1094479"/>
            <a:chExt cx="625771" cy="786852"/>
          </a:xfrm>
        </p:grpSpPr>
        <p:grpSp>
          <p:nvGrpSpPr>
            <p:cNvPr id="1828" name="Google Shape;1828;p62"/>
            <p:cNvGrpSpPr/>
            <p:nvPr/>
          </p:nvGrpSpPr>
          <p:grpSpPr>
            <a:xfrm rot="-2437917">
              <a:off x="7983981" y="1390434"/>
              <a:ext cx="370801" cy="490897"/>
              <a:chOff x="1634870" y="-5372769"/>
              <a:chExt cx="3048801" cy="4036247"/>
            </a:xfrm>
          </p:grpSpPr>
          <p:sp>
            <p:nvSpPr>
              <p:cNvPr id="1829" name="Google Shape;1829;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0" name="Google Shape;1830;p62"/>
              <p:cNvGrpSpPr/>
              <p:nvPr/>
            </p:nvGrpSpPr>
            <p:grpSpPr>
              <a:xfrm>
                <a:off x="2350651" y="-4726440"/>
                <a:ext cx="1617712" cy="2740755"/>
                <a:chOff x="1279825" y="-1982000"/>
                <a:chExt cx="85600" cy="145025"/>
              </a:xfrm>
            </p:grpSpPr>
            <p:sp>
              <p:nvSpPr>
                <p:cNvPr id="1831" name="Google Shape;1831;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5" name="Google Shape;1835;p62"/>
            <p:cNvGrpSpPr/>
            <p:nvPr/>
          </p:nvGrpSpPr>
          <p:grpSpPr>
            <a:xfrm rot="2147605" flipH="1">
              <a:off x="8165097" y="1094479"/>
              <a:ext cx="444655" cy="588669"/>
              <a:chOff x="1634870" y="-5372769"/>
              <a:chExt cx="3048801" cy="4036247"/>
            </a:xfrm>
          </p:grpSpPr>
          <p:sp>
            <p:nvSpPr>
              <p:cNvPr id="1836" name="Google Shape;1836;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62"/>
              <p:cNvGrpSpPr/>
              <p:nvPr/>
            </p:nvGrpSpPr>
            <p:grpSpPr>
              <a:xfrm>
                <a:off x="2350651" y="-4726440"/>
                <a:ext cx="1617712" cy="2740755"/>
                <a:chOff x="1279825" y="-1982000"/>
                <a:chExt cx="85600" cy="145025"/>
              </a:xfrm>
            </p:grpSpPr>
            <p:sp>
              <p:nvSpPr>
                <p:cNvPr id="1838" name="Google Shape;1838;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 name="Group 6">
            <a:extLst>
              <a:ext uri="{FF2B5EF4-FFF2-40B4-BE49-F238E27FC236}">
                <a16:creationId xmlns:a16="http://schemas.microsoft.com/office/drawing/2014/main" id="{7E91B6CC-9851-76D8-279F-9E69107312BF}"/>
              </a:ext>
            </a:extLst>
          </p:cNvPr>
          <p:cNvGrpSpPr/>
          <p:nvPr/>
        </p:nvGrpSpPr>
        <p:grpSpPr>
          <a:xfrm>
            <a:off x="2003303" y="326618"/>
            <a:ext cx="5137393" cy="761286"/>
            <a:chOff x="2452127" y="280898"/>
            <a:chExt cx="5137393" cy="761286"/>
          </a:xfrm>
        </p:grpSpPr>
        <p:sp>
          <p:nvSpPr>
            <p:cNvPr id="6" name="Rectangle: Rounded Corners 5">
              <a:extLst>
                <a:ext uri="{FF2B5EF4-FFF2-40B4-BE49-F238E27FC236}">
                  <a16:creationId xmlns:a16="http://schemas.microsoft.com/office/drawing/2014/main" id="{C63A9793-128D-7CAB-AB7F-98B8F5657C53}"/>
                </a:ext>
              </a:extLst>
            </p:cNvPr>
            <p:cNvSpPr/>
            <p:nvPr/>
          </p:nvSpPr>
          <p:spPr>
            <a:xfrm>
              <a:off x="2926080" y="280898"/>
              <a:ext cx="4663440" cy="739140"/>
            </a:xfrm>
            <a:prstGeom prst="round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THẢO LUẬN NHÓM ĐÔI</a:t>
              </a:r>
            </a:p>
          </p:txBody>
        </p:sp>
        <p:pic>
          <p:nvPicPr>
            <p:cNvPr id="5" name="Picture 21">
              <a:extLst>
                <a:ext uri="{FF2B5EF4-FFF2-40B4-BE49-F238E27FC236}">
                  <a16:creationId xmlns:a16="http://schemas.microsoft.com/office/drawing/2014/main" id="{A97A0A86-FDD2-1F49-031D-09C5DB8F1DA8}"/>
                </a:ext>
              </a:extLst>
            </p:cNvPr>
            <p:cNvPicPr>
              <a:picLocks noChangeAspect="1"/>
            </p:cNvPicPr>
            <p:nvPr/>
          </p:nvPicPr>
          <p:blipFill>
            <a:blip r:embed="rId3"/>
            <a:srcRect/>
            <a:stretch>
              <a:fillRect/>
            </a:stretch>
          </p:blipFill>
          <p:spPr>
            <a:xfrm>
              <a:off x="2452127" y="280898"/>
              <a:ext cx="947905" cy="761286"/>
            </a:xfrm>
            <a:prstGeom prst="rect">
              <a:avLst/>
            </a:prstGeom>
          </p:spPr>
        </p:pic>
      </p:grpSp>
      <p:sp>
        <p:nvSpPr>
          <p:cNvPr id="9" name="TextBox 8">
            <a:extLst>
              <a:ext uri="{FF2B5EF4-FFF2-40B4-BE49-F238E27FC236}">
                <a16:creationId xmlns:a16="http://schemas.microsoft.com/office/drawing/2014/main" id="{A2A18637-41AB-C7F8-40BF-57D898FD29E6}"/>
              </a:ext>
            </a:extLst>
          </p:cNvPr>
          <p:cNvSpPr txBox="1"/>
          <p:nvPr/>
        </p:nvSpPr>
        <p:spPr>
          <a:xfrm>
            <a:off x="443079" y="1170751"/>
            <a:ext cx="8361045" cy="958660"/>
          </a:xfrm>
          <a:prstGeom prst="rect">
            <a:avLst/>
          </a:prstGeom>
          <a:noFill/>
        </p:spPr>
        <p:txBody>
          <a:bodyPr wrap="square">
            <a:spAutoFit/>
          </a:bodyPr>
          <a:lstStyle/>
          <a:p>
            <a:pPr algn="just">
              <a:lnSpc>
                <a:spcPct val="150000"/>
              </a:lnSpc>
            </a:pPr>
            <a:r>
              <a:rPr lang="vi-VN" sz="2000"/>
              <a:t>Dựa vào sơ đồ Hình 11.2 và cho biết tính chất của oxide, acid, base. Viết phương trình hóa học minh họa.</a:t>
            </a:r>
            <a:endParaRPr lang="en-US" sz="2000"/>
          </a:p>
        </p:txBody>
      </p:sp>
      <p:pic>
        <p:nvPicPr>
          <p:cNvPr id="11" name="Picture 10" descr="A diagram of a chemical reaction&#10;&#10;Description automatically generated">
            <a:extLst>
              <a:ext uri="{FF2B5EF4-FFF2-40B4-BE49-F238E27FC236}">
                <a16:creationId xmlns:a16="http://schemas.microsoft.com/office/drawing/2014/main" id="{C9A0C95B-EBF4-C757-64EF-8AD363B4F450}"/>
              </a:ext>
            </a:extLst>
          </p:cNvPr>
          <p:cNvPicPr>
            <a:picLocks noChangeAspect="1"/>
          </p:cNvPicPr>
          <p:nvPr/>
        </p:nvPicPr>
        <p:blipFill>
          <a:blip r:embed="rId4"/>
          <a:stretch>
            <a:fillRect/>
          </a:stretch>
        </p:blipFill>
        <p:spPr>
          <a:xfrm>
            <a:off x="1613388" y="2243710"/>
            <a:ext cx="6391176" cy="28329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4)">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1. Tính chất của oxide</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2215662" y="2384854"/>
            <a:ext cx="4712676" cy="461665"/>
          </a:xfrm>
          <a:prstGeom prst="rect">
            <a:avLst/>
          </a:prstGeom>
          <a:noFill/>
        </p:spPr>
        <p:txBody>
          <a:bodyPr wrap="square">
            <a:spAutoFit/>
          </a:bodyPr>
          <a:lstStyle/>
          <a:p>
            <a:pPr algn="ctr"/>
            <a:r>
              <a:rPr lang="vi-VN" sz="2400"/>
              <a:t>CaO + 2HCl → CaCl</a:t>
            </a:r>
            <a:r>
              <a:rPr lang="vi-VN" sz="2400" baseline="-25000"/>
              <a:t>2</a:t>
            </a:r>
            <a:r>
              <a:rPr lang="vi-VN" sz="2400"/>
              <a:t> + H</a:t>
            </a:r>
            <a:r>
              <a:rPr lang="vi-VN" sz="2400" baseline="-25000"/>
              <a:t>2</a:t>
            </a:r>
            <a:r>
              <a:rPr lang="vi-VN" sz="2400"/>
              <a:t>O</a:t>
            </a:r>
            <a:endParaRPr lang="pt-BR" sz="3600" i="0">
              <a:solidFill>
                <a:schemeClr val="tx1"/>
              </a:solidFill>
              <a:effectLst/>
              <a:latin typeface="+mn-lt"/>
              <a:cs typeface="Arial" panose="020B0604020202020204" pitchFamily="34" charset="0"/>
            </a:endParaRPr>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base</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acid</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base</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4308804"/>
            <a:ext cx="4712676" cy="461665"/>
          </a:xfrm>
          <a:prstGeom prst="rect">
            <a:avLst/>
          </a:prstGeom>
          <a:noFill/>
        </p:spPr>
        <p:txBody>
          <a:bodyPr wrap="square">
            <a:spAutoFit/>
          </a:bodyPr>
          <a:lstStyle/>
          <a:p>
            <a:pPr algn="ctr"/>
            <a:r>
              <a:rPr lang="vi-VN" sz="2400"/>
              <a:t>SO</a:t>
            </a:r>
            <a:r>
              <a:rPr lang="vi-VN" sz="2400" baseline="-25000"/>
              <a:t>2</a:t>
            </a:r>
            <a:r>
              <a:rPr lang="vi-VN" sz="2400"/>
              <a:t> + 2NaOH → Na</a:t>
            </a:r>
            <a:r>
              <a:rPr lang="vi-VN" sz="2400" baseline="-25000"/>
              <a:t>2</a:t>
            </a:r>
            <a:r>
              <a:rPr lang="vi-VN" sz="2400"/>
              <a:t>SO</a:t>
            </a:r>
            <a:r>
              <a:rPr lang="vi-VN" sz="2400" baseline="-25000"/>
              <a:t>3 </a:t>
            </a:r>
            <a:r>
              <a:rPr lang="vi-VN" sz="2400"/>
              <a:t>+ H</a:t>
            </a:r>
            <a:r>
              <a:rPr lang="vi-VN" sz="2400" baseline="-25000"/>
              <a:t>2</a:t>
            </a:r>
            <a:r>
              <a:rPr lang="vi-VN" sz="2400"/>
              <a:t>O</a:t>
            </a:r>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2. Tính chất của acid</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2215662" y="2384854"/>
            <a:ext cx="4712676" cy="461665"/>
          </a:xfrm>
          <a:prstGeom prst="rect">
            <a:avLst/>
          </a:prstGeom>
          <a:noFill/>
        </p:spPr>
        <p:txBody>
          <a:bodyPr wrap="square">
            <a:spAutoFit/>
          </a:bodyPr>
          <a:lstStyle/>
          <a:p>
            <a:pPr algn="ctr"/>
            <a:r>
              <a:rPr lang="vi-VN" sz="2400"/>
              <a:t>Fe + 2HCl → FeCl</a:t>
            </a:r>
            <a:r>
              <a:rPr lang="vi-VN" sz="2400" baseline="-25000"/>
              <a:t>2</a:t>
            </a:r>
            <a:r>
              <a:rPr lang="vi-VN" sz="2400"/>
              <a:t> + H</a:t>
            </a:r>
            <a:r>
              <a:rPr lang="vi-VN" sz="2400" baseline="-25000"/>
              <a:t>2</a:t>
            </a:r>
            <a:endParaRPr lang="en-US" sz="2400"/>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Kim loại</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Khí</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base</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4308804"/>
            <a:ext cx="4712676" cy="461665"/>
          </a:xfrm>
          <a:prstGeom prst="rect">
            <a:avLst/>
          </a:prstGeom>
          <a:noFill/>
        </p:spPr>
        <p:txBody>
          <a:bodyPr wrap="square">
            <a:spAutoFit/>
          </a:bodyPr>
          <a:lstStyle/>
          <a:p>
            <a:pPr algn="ctr"/>
            <a:r>
              <a:rPr lang="vi-VN" sz="2400"/>
              <a:t>HCl + NaOH → NaCl + H</a:t>
            </a:r>
            <a:r>
              <a:rPr lang="vi-VN" sz="2400" baseline="-25000"/>
              <a:t>2</a:t>
            </a:r>
            <a:r>
              <a:rPr lang="vi-VN" sz="2400"/>
              <a:t>O</a:t>
            </a:r>
            <a:endParaRPr lang="en-US" sz="4000"/>
          </a:p>
        </p:txBody>
      </p:sp>
    </p:spTree>
    <p:extLst>
      <p:ext uri="{BB962C8B-B14F-4D97-AF65-F5344CB8AC3E}">
        <p14:creationId xmlns:p14="http://schemas.microsoft.com/office/powerpoint/2010/main" val="28950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Google Shape;257;p33"/>
          <p:cNvGrpSpPr/>
          <p:nvPr/>
        </p:nvGrpSpPr>
        <p:grpSpPr>
          <a:xfrm rot="-1762500">
            <a:off x="8021755" y="1954269"/>
            <a:ext cx="818039" cy="1234975"/>
            <a:chOff x="2689275" y="-2085950"/>
            <a:chExt cx="414575" cy="625875"/>
          </a:xfrm>
        </p:grpSpPr>
        <p:sp>
          <p:nvSpPr>
            <p:cNvPr id="258" name="Google Shape;258;p33"/>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3"/>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3"/>
          <p:cNvGrpSpPr/>
          <p:nvPr/>
        </p:nvGrpSpPr>
        <p:grpSpPr>
          <a:xfrm rot="-934093">
            <a:off x="118972" y="2576331"/>
            <a:ext cx="1639459" cy="1678473"/>
            <a:chOff x="1823775" y="-1222075"/>
            <a:chExt cx="760600" cy="778700"/>
          </a:xfrm>
        </p:grpSpPr>
        <p:sp>
          <p:nvSpPr>
            <p:cNvPr id="271" name="Google Shape;271;p33"/>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rot="-770047">
            <a:off x="872798" y="389482"/>
            <a:ext cx="884792" cy="955041"/>
            <a:chOff x="713225" y="-1539100"/>
            <a:chExt cx="414375" cy="447275"/>
          </a:xfrm>
        </p:grpSpPr>
        <p:sp>
          <p:nvSpPr>
            <p:cNvPr id="300" name="Google Shape;300;p33"/>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3"/>
          <p:cNvGrpSpPr/>
          <p:nvPr/>
        </p:nvGrpSpPr>
        <p:grpSpPr>
          <a:xfrm>
            <a:off x="7618565" y="891517"/>
            <a:ext cx="1074821" cy="1328405"/>
            <a:chOff x="1238675" y="-1705950"/>
            <a:chExt cx="468250" cy="578725"/>
          </a:xfrm>
        </p:grpSpPr>
        <p:sp>
          <p:nvSpPr>
            <p:cNvPr id="315" name="Google Shape;315;p33"/>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3"/>
          <p:cNvGrpSpPr/>
          <p:nvPr/>
        </p:nvGrpSpPr>
        <p:grpSpPr>
          <a:xfrm>
            <a:off x="520322" y="1782370"/>
            <a:ext cx="584848" cy="547878"/>
            <a:chOff x="1221175" y="-304275"/>
            <a:chExt cx="193000" cy="180800"/>
          </a:xfrm>
        </p:grpSpPr>
        <p:sp>
          <p:nvSpPr>
            <p:cNvPr id="326" name="Google Shape;326;p33"/>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3"/>
          <p:cNvGrpSpPr/>
          <p:nvPr/>
        </p:nvGrpSpPr>
        <p:grpSpPr>
          <a:xfrm>
            <a:off x="1304680" y="3764087"/>
            <a:ext cx="636048" cy="884407"/>
            <a:chOff x="754175" y="-2051800"/>
            <a:chExt cx="263975" cy="367050"/>
          </a:xfrm>
        </p:grpSpPr>
        <p:sp>
          <p:nvSpPr>
            <p:cNvPr id="337" name="Google Shape;337;p33"/>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33"/>
          <p:cNvSpPr/>
          <p:nvPr/>
        </p:nvSpPr>
        <p:spPr>
          <a:xfrm>
            <a:off x="1179890" y="1640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33"/>
          <p:cNvGrpSpPr/>
          <p:nvPr/>
        </p:nvGrpSpPr>
        <p:grpSpPr>
          <a:xfrm rot="-2293559">
            <a:off x="7543598" y="4104432"/>
            <a:ext cx="371021" cy="491187"/>
            <a:chOff x="1634870" y="-5372769"/>
            <a:chExt cx="3048801" cy="4036247"/>
          </a:xfrm>
        </p:grpSpPr>
        <p:sp>
          <p:nvSpPr>
            <p:cNvPr id="348" name="Google Shape;348;p33"/>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3"/>
            <p:cNvGrpSpPr/>
            <p:nvPr/>
          </p:nvGrpSpPr>
          <p:grpSpPr>
            <a:xfrm>
              <a:off x="2350651" y="-4726440"/>
              <a:ext cx="1617712" cy="2740755"/>
              <a:chOff x="1279825" y="-1982000"/>
              <a:chExt cx="85600" cy="145025"/>
            </a:xfrm>
          </p:grpSpPr>
          <p:sp>
            <p:nvSpPr>
              <p:cNvPr id="350" name="Google Shape;350;p33"/>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 name="Google Shape;354;p33"/>
          <p:cNvGrpSpPr/>
          <p:nvPr/>
        </p:nvGrpSpPr>
        <p:grpSpPr>
          <a:xfrm rot="2293559" flipH="1">
            <a:off x="7733598" y="3816957"/>
            <a:ext cx="371021" cy="491187"/>
            <a:chOff x="1634870" y="-5372769"/>
            <a:chExt cx="3048801" cy="4036247"/>
          </a:xfrm>
        </p:grpSpPr>
        <p:sp>
          <p:nvSpPr>
            <p:cNvPr id="355" name="Google Shape;355;p33"/>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33"/>
            <p:cNvGrpSpPr/>
            <p:nvPr/>
          </p:nvGrpSpPr>
          <p:grpSpPr>
            <a:xfrm>
              <a:off x="2350651" y="-4726440"/>
              <a:ext cx="1617712" cy="2740755"/>
              <a:chOff x="1279825" y="-1982000"/>
              <a:chExt cx="85600" cy="145025"/>
            </a:xfrm>
          </p:grpSpPr>
          <p:sp>
            <p:nvSpPr>
              <p:cNvPr id="357" name="Google Shape;357;p33"/>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1" name="Google Shape;361;p33"/>
          <p:cNvSpPr/>
          <p:nvPr/>
        </p:nvSpPr>
        <p:spPr>
          <a:xfrm>
            <a:off x="8764528" y="42790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7954478" y="30070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33"/>
          <p:cNvGrpSpPr/>
          <p:nvPr/>
        </p:nvGrpSpPr>
        <p:grpSpPr>
          <a:xfrm>
            <a:off x="7036547" y="364720"/>
            <a:ext cx="584848" cy="547878"/>
            <a:chOff x="1221175" y="-304275"/>
            <a:chExt cx="193000" cy="180800"/>
          </a:xfrm>
        </p:grpSpPr>
        <p:sp>
          <p:nvSpPr>
            <p:cNvPr id="364" name="Google Shape;364;p33"/>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3"/>
          <p:cNvSpPr/>
          <p:nvPr/>
        </p:nvSpPr>
        <p:spPr>
          <a:xfrm>
            <a:off x="216799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2213440" y="42790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29E8994-72A8-33DC-3BA4-8C77F2CB5406}"/>
              </a:ext>
            </a:extLst>
          </p:cNvPr>
          <p:cNvSpPr txBox="1"/>
          <p:nvPr/>
        </p:nvSpPr>
        <p:spPr>
          <a:xfrm>
            <a:off x="1380392" y="2017752"/>
            <a:ext cx="6383216" cy="1107996"/>
          </a:xfrm>
          <a:prstGeom prst="rect">
            <a:avLst/>
          </a:prstGeom>
          <a:noFill/>
        </p:spPr>
        <p:txBody>
          <a:bodyPr wrap="square">
            <a:spAutoFit/>
          </a:bodyPr>
          <a:lstStyle/>
          <a:p>
            <a:pPr algn="ctr"/>
            <a:r>
              <a:rPr lang="en-US" sz="6600" b="1">
                <a:solidFill>
                  <a:srgbClr val="432349"/>
                </a:solidFill>
              </a:rPr>
              <a:t>BÀI 11. MUỐI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2. Tính chất của acid</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2215662" y="2384854"/>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Na</a:t>
            </a:r>
            <a:r>
              <a:rPr lang="vi-VN" sz="2400" baseline="-25000"/>
              <a:t>2</a:t>
            </a:r>
            <a:r>
              <a:rPr lang="vi-VN" sz="2400"/>
              <a:t>O → Na</a:t>
            </a:r>
            <a:r>
              <a:rPr lang="vi-VN" sz="2400" baseline="-25000"/>
              <a:t>2</a:t>
            </a:r>
            <a:r>
              <a:rPr lang="vi-VN" sz="2400"/>
              <a:t>SO</a:t>
            </a:r>
            <a:r>
              <a:rPr lang="vi-VN" sz="2400" baseline="-25000"/>
              <a:t>4</a:t>
            </a:r>
            <a:r>
              <a:rPr lang="vi-VN" sz="2400"/>
              <a:t> + H</a:t>
            </a:r>
            <a:r>
              <a:rPr lang="vi-VN" sz="2400" baseline="-25000"/>
              <a:t>2</a:t>
            </a:r>
            <a:r>
              <a:rPr lang="vi-VN" sz="2400"/>
              <a:t>O</a:t>
            </a:r>
            <a:endParaRPr lang="en-US" sz="4000"/>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base</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muối</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mới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Acid mới</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4308804"/>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BaCl</a:t>
            </a:r>
            <a:r>
              <a:rPr lang="vi-VN" sz="2400" baseline="-25000"/>
              <a:t>2</a:t>
            </a:r>
            <a:r>
              <a:rPr lang="vi-VN" sz="2400"/>
              <a:t> → BaSO</a:t>
            </a:r>
            <a:r>
              <a:rPr lang="vi-VN" sz="2400" baseline="-25000"/>
              <a:t>4</a:t>
            </a:r>
            <a:r>
              <a:rPr lang="vi-VN" sz="2400"/>
              <a:t> + 2HCl</a:t>
            </a:r>
            <a:endParaRPr lang="en-US" sz="6000"/>
          </a:p>
        </p:txBody>
      </p:sp>
    </p:spTree>
    <p:extLst>
      <p:ext uri="{BB962C8B-B14F-4D97-AF65-F5344CB8AC3E}">
        <p14:creationId xmlns:p14="http://schemas.microsoft.com/office/powerpoint/2010/main" val="25973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24640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3. Tính chất của base</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1909521" y="1747545"/>
            <a:ext cx="5324957" cy="461665"/>
          </a:xfrm>
          <a:prstGeom prst="rect">
            <a:avLst/>
          </a:prstGeom>
          <a:noFill/>
        </p:spPr>
        <p:txBody>
          <a:bodyPr wrap="square">
            <a:spAutoFit/>
          </a:bodyPr>
          <a:lstStyle/>
          <a:p>
            <a:pPr algn="ctr"/>
            <a:r>
              <a:rPr lang="vi-VN" sz="2400"/>
              <a:t>Ca(OH)</a:t>
            </a:r>
            <a:r>
              <a:rPr lang="vi-VN" sz="2400" baseline="-25000"/>
              <a:t>2</a:t>
            </a:r>
            <a:r>
              <a:rPr lang="vi-VN" sz="2400"/>
              <a:t> + H</a:t>
            </a:r>
            <a:r>
              <a:rPr lang="vi-VN" sz="2400" baseline="-25000"/>
              <a:t>2</a:t>
            </a:r>
            <a:r>
              <a:rPr lang="vi-VN" sz="2400"/>
              <a:t>SO</a:t>
            </a:r>
            <a:r>
              <a:rPr lang="vi-VN" sz="2400" baseline="-25000"/>
              <a:t>4</a:t>
            </a:r>
            <a:r>
              <a:rPr lang="vi-VN" sz="2400"/>
              <a:t> → CaSO</a:t>
            </a:r>
            <a:r>
              <a:rPr lang="vi-VN" sz="2400" baseline="-25000"/>
              <a:t>4</a:t>
            </a:r>
            <a:r>
              <a:rPr lang="vi-VN" sz="2400"/>
              <a:t> + 2H</a:t>
            </a:r>
            <a:r>
              <a:rPr lang="vi-VN" sz="2400" baseline="-25000"/>
              <a:t>2</a:t>
            </a:r>
            <a:r>
              <a:rPr lang="vi-VN" sz="2400"/>
              <a:t>O</a:t>
            </a:r>
            <a:endParaRPr lang="en-US" sz="6000"/>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962514"/>
            <a:ext cx="1590433"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962514"/>
            <a:ext cx="1979245"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acid</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99768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99768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962514"/>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99768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962514"/>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6" y="2297175"/>
            <a:ext cx="1537677"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3" y="2297175"/>
            <a:ext cx="2098430"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3" y="2332344"/>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3" y="2332344"/>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1" y="2297175"/>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80" y="2332344"/>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2" y="2297175"/>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3103309"/>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BaCl</a:t>
            </a:r>
            <a:r>
              <a:rPr lang="vi-VN" sz="2400" baseline="-25000"/>
              <a:t>2</a:t>
            </a:r>
            <a:r>
              <a:rPr lang="vi-VN" sz="2400"/>
              <a:t> → BaSO</a:t>
            </a:r>
            <a:r>
              <a:rPr lang="vi-VN" sz="2400" baseline="-25000"/>
              <a:t>4</a:t>
            </a:r>
            <a:r>
              <a:rPr lang="vi-VN" sz="2400"/>
              <a:t> + 2HCl</a:t>
            </a:r>
            <a:endParaRPr lang="en-US" sz="6000"/>
          </a:p>
        </p:txBody>
      </p:sp>
      <p:sp>
        <p:nvSpPr>
          <p:cNvPr id="2" name="Rectangle: Rounded Corners 1">
            <a:extLst>
              <a:ext uri="{FF2B5EF4-FFF2-40B4-BE49-F238E27FC236}">
                <a16:creationId xmlns:a16="http://schemas.microsoft.com/office/drawing/2014/main" id="{B30ADC59-F123-7DCB-0D02-79D5B7263345}"/>
              </a:ext>
            </a:extLst>
          </p:cNvPr>
          <p:cNvSpPr/>
          <p:nvPr/>
        </p:nvSpPr>
        <p:spPr>
          <a:xfrm>
            <a:off x="403995" y="3715167"/>
            <a:ext cx="1537677"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p>
        </p:txBody>
      </p:sp>
      <p:sp>
        <p:nvSpPr>
          <p:cNvPr id="3" name="Rectangle: Rounded Corners 2">
            <a:extLst>
              <a:ext uri="{FF2B5EF4-FFF2-40B4-BE49-F238E27FC236}">
                <a16:creationId xmlns:a16="http://schemas.microsoft.com/office/drawing/2014/main" id="{99909EA1-2238-24B5-DEC2-C34AFC330514}"/>
              </a:ext>
            </a:extLst>
          </p:cNvPr>
          <p:cNvSpPr/>
          <p:nvPr/>
        </p:nvSpPr>
        <p:spPr>
          <a:xfrm>
            <a:off x="2723212" y="3715167"/>
            <a:ext cx="2098430"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muối</a:t>
            </a:r>
          </a:p>
        </p:txBody>
      </p:sp>
      <p:sp>
        <p:nvSpPr>
          <p:cNvPr id="5" name="Plus Sign 4">
            <a:extLst>
              <a:ext uri="{FF2B5EF4-FFF2-40B4-BE49-F238E27FC236}">
                <a16:creationId xmlns:a16="http://schemas.microsoft.com/office/drawing/2014/main" id="{1471D587-E4D8-2EF3-FA2F-D43FF7129732}"/>
              </a:ext>
            </a:extLst>
          </p:cNvPr>
          <p:cNvSpPr/>
          <p:nvPr/>
        </p:nvSpPr>
        <p:spPr>
          <a:xfrm>
            <a:off x="2058122" y="3750336"/>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6A9C84D-5D83-D1EF-F064-5AAB83270ACC}"/>
              </a:ext>
            </a:extLst>
          </p:cNvPr>
          <p:cNvSpPr/>
          <p:nvPr/>
        </p:nvSpPr>
        <p:spPr>
          <a:xfrm>
            <a:off x="4938092" y="3750336"/>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0CEA9EF-C02C-653D-A152-CBD55C42BCA8}"/>
              </a:ext>
            </a:extLst>
          </p:cNvPr>
          <p:cNvSpPr/>
          <p:nvPr/>
        </p:nvSpPr>
        <p:spPr>
          <a:xfrm>
            <a:off x="5875160" y="3715167"/>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a:t>
            </a:r>
          </a:p>
        </p:txBody>
      </p:sp>
      <p:sp>
        <p:nvSpPr>
          <p:cNvPr id="8" name="Plus Sign 7">
            <a:extLst>
              <a:ext uri="{FF2B5EF4-FFF2-40B4-BE49-F238E27FC236}">
                <a16:creationId xmlns:a16="http://schemas.microsoft.com/office/drawing/2014/main" id="{164D263D-1EAD-07EF-0778-2D7B30FFC9B3}"/>
              </a:ext>
            </a:extLst>
          </p:cNvPr>
          <p:cNvSpPr/>
          <p:nvPr/>
        </p:nvSpPr>
        <p:spPr>
          <a:xfrm>
            <a:off x="6991979" y="3750336"/>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07CD51E-F569-641A-9E08-BC52D3A1FB01}"/>
              </a:ext>
            </a:extLst>
          </p:cNvPr>
          <p:cNvSpPr/>
          <p:nvPr/>
        </p:nvSpPr>
        <p:spPr>
          <a:xfrm>
            <a:off x="7664491" y="3715167"/>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 mới</a:t>
            </a:r>
          </a:p>
        </p:txBody>
      </p:sp>
      <p:sp>
        <p:nvSpPr>
          <p:cNvPr id="10" name="TextBox 9">
            <a:extLst>
              <a:ext uri="{FF2B5EF4-FFF2-40B4-BE49-F238E27FC236}">
                <a16:creationId xmlns:a16="http://schemas.microsoft.com/office/drawing/2014/main" id="{A635BAF6-A852-214C-41C7-5D8481DDE5B9}"/>
              </a:ext>
            </a:extLst>
          </p:cNvPr>
          <p:cNvSpPr txBox="1"/>
          <p:nvPr/>
        </p:nvSpPr>
        <p:spPr>
          <a:xfrm>
            <a:off x="1894681" y="4499973"/>
            <a:ext cx="5853919" cy="461665"/>
          </a:xfrm>
          <a:prstGeom prst="rect">
            <a:avLst/>
          </a:prstGeom>
          <a:noFill/>
        </p:spPr>
        <p:txBody>
          <a:bodyPr wrap="square">
            <a:spAutoFit/>
          </a:bodyPr>
          <a:lstStyle/>
          <a:p>
            <a:pPr algn="ctr"/>
            <a:r>
              <a:rPr lang="vi-VN" sz="2400"/>
              <a:t>Ca(OH)</a:t>
            </a:r>
            <a:r>
              <a:rPr lang="vi-VN" sz="2400" baseline="-25000"/>
              <a:t>2</a:t>
            </a:r>
            <a:r>
              <a:rPr lang="vi-VN" sz="2400"/>
              <a:t> + Na</a:t>
            </a:r>
            <a:r>
              <a:rPr lang="vi-VN" sz="2400" baseline="-25000"/>
              <a:t>2</a:t>
            </a:r>
            <a:r>
              <a:rPr lang="vi-VN" sz="2400"/>
              <a:t>CO</a:t>
            </a:r>
            <a:r>
              <a:rPr lang="vi-VN" sz="2400" baseline="-25000"/>
              <a:t>3</a:t>
            </a:r>
            <a:r>
              <a:rPr lang="vi-VN" sz="2400"/>
              <a:t> → CaCO</a:t>
            </a:r>
            <a:r>
              <a:rPr lang="vi-VN" sz="2400" baseline="-25000"/>
              <a:t>3</a:t>
            </a:r>
            <a:r>
              <a:rPr lang="vi-VN" sz="2400"/>
              <a:t> + 2NaOH</a:t>
            </a:r>
            <a:endParaRPr lang="en-US" sz="8800"/>
          </a:p>
        </p:txBody>
      </p:sp>
    </p:spTree>
    <p:extLst>
      <p:ext uri="{BB962C8B-B14F-4D97-AF65-F5344CB8AC3E}">
        <p14:creationId xmlns:p14="http://schemas.microsoft.com/office/powerpoint/2010/main" val="36450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randombar(horizontal)">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animEffect transition="in" filter="fade">
                                      <p:cBhvr>
                                        <p:cTn id="96" dur="500"/>
                                        <p:tgtEl>
                                          <p:spTgt spid="5"/>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randombar(horizontal)">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par>
                          <p:cTn id="106" fill="hold">
                            <p:stCondLst>
                              <p:cond delay="500"/>
                            </p:stCondLst>
                            <p:childTnLst>
                              <p:par>
                                <p:cTn id="107" presetID="14" presetClass="entr" presetSubtype="1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randombar(horizontal)">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par>
                          <p:cTn id="117" fill="hold">
                            <p:stCondLst>
                              <p:cond delay="500"/>
                            </p:stCondLst>
                            <p:childTnLst>
                              <p:par>
                                <p:cTn id="118" presetID="14" presetClass="entr" presetSubtype="10" fill="hold" grpId="0" nodeType="after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randombar(horizontal)">
                                      <p:cBhvr>
                                        <p:cTn id="120" dur="500"/>
                                        <p:tgtEl>
                                          <p:spTgt spid="9"/>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barn(in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P spid="2" grpId="0" animBg="1"/>
      <p:bldP spid="3" grpId="0" animBg="1"/>
      <p:bldP spid="5" grpId="0" animBg="1"/>
      <p:bldP spid="6" grpId="0" animBg="1"/>
      <p:bldP spid="7" grpId="0" animBg="1"/>
      <p:bldP spid="8" grpId="0" animBg="1"/>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grpSp>
        <p:nvGrpSpPr>
          <p:cNvPr id="851" name="Google Shape;851;p44"/>
          <p:cNvGrpSpPr/>
          <p:nvPr/>
        </p:nvGrpSpPr>
        <p:grpSpPr>
          <a:xfrm>
            <a:off x="7288061" y="3432026"/>
            <a:ext cx="1142711" cy="1344884"/>
            <a:chOff x="771450" y="-959375"/>
            <a:chExt cx="330225" cy="388650"/>
          </a:xfrm>
        </p:grpSpPr>
        <p:sp>
          <p:nvSpPr>
            <p:cNvPr id="852" name="Google Shape;852;p44"/>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4"/>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4"/>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44"/>
          <p:cNvGrpSpPr/>
          <p:nvPr/>
        </p:nvGrpSpPr>
        <p:grpSpPr>
          <a:xfrm rot="-2293559">
            <a:off x="6629198" y="4104432"/>
            <a:ext cx="371021" cy="491187"/>
            <a:chOff x="1634870" y="-5372769"/>
            <a:chExt cx="3048801" cy="4036247"/>
          </a:xfrm>
        </p:grpSpPr>
        <p:sp>
          <p:nvSpPr>
            <p:cNvPr id="864" name="Google Shape;864;p4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 name="Google Shape;865;p44"/>
            <p:cNvGrpSpPr/>
            <p:nvPr/>
          </p:nvGrpSpPr>
          <p:grpSpPr>
            <a:xfrm>
              <a:off x="2350651" y="-4726440"/>
              <a:ext cx="1617712" cy="2740755"/>
              <a:chOff x="1279825" y="-1982000"/>
              <a:chExt cx="85600" cy="145025"/>
            </a:xfrm>
          </p:grpSpPr>
          <p:sp>
            <p:nvSpPr>
              <p:cNvPr id="866" name="Google Shape;866;p4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0" name="Google Shape;870;p44"/>
          <p:cNvGrpSpPr/>
          <p:nvPr/>
        </p:nvGrpSpPr>
        <p:grpSpPr>
          <a:xfrm rot="2294619" flipH="1">
            <a:off x="7923260" y="3509953"/>
            <a:ext cx="465442" cy="616189"/>
            <a:chOff x="1634870" y="-5372769"/>
            <a:chExt cx="3048801" cy="4036247"/>
          </a:xfrm>
        </p:grpSpPr>
        <p:sp>
          <p:nvSpPr>
            <p:cNvPr id="871" name="Google Shape;871;p4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4"/>
            <p:cNvGrpSpPr/>
            <p:nvPr/>
          </p:nvGrpSpPr>
          <p:grpSpPr>
            <a:xfrm>
              <a:off x="2350651" y="-4726440"/>
              <a:ext cx="1617712" cy="2740755"/>
              <a:chOff x="1279825" y="-1982000"/>
              <a:chExt cx="85600" cy="145025"/>
            </a:xfrm>
          </p:grpSpPr>
          <p:sp>
            <p:nvSpPr>
              <p:cNvPr id="873" name="Google Shape;873;p4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7" name="Google Shape;877;p44"/>
          <p:cNvSpPr/>
          <p:nvPr/>
        </p:nvSpPr>
        <p:spPr>
          <a:xfrm>
            <a:off x="8306003" y="4626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a:off x="7989065" y="27550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44"/>
          <p:cNvGrpSpPr/>
          <p:nvPr/>
        </p:nvGrpSpPr>
        <p:grpSpPr>
          <a:xfrm flipH="1">
            <a:off x="6216747" y="415520"/>
            <a:ext cx="584848" cy="547878"/>
            <a:chOff x="1221175" y="-304275"/>
            <a:chExt cx="193000" cy="180800"/>
          </a:xfrm>
        </p:grpSpPr>
        <p:sp>
          <p:nvSpPr>
            <p:cNvPr id="880" name="Google Shape;880;p44"/>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4"/>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4"/>
          <p:cNvGrpSpPr/>
          <p:nvPr/>
        </p:nvGrpSpPr>
        <p:grpSpPr>
          <a:xfrm rot="934093" flipH="1">
            <a:off x="7104719" y="856222"/>
            <a:ext cx="1639459" cy="1678473"/>
            <a:chOff x="1823775" y="-1222075"/>
            <a:chExt cx="760600" cy="778700"/>
          </a:xfrm>
        </p:grpSpPr>
        <p:sp>
          <p:nvSpPr>
            <p:cNvPr id="891" name="Google Shape;891;p44"/>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4"/>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4"/>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4"/>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4"/>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4"/>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4"/>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4"/>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4"/>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4"/>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4"/>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4"/>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4"/>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4"/>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4"/>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4"/>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4"/>
          <p:cNvGrpSpPr/>
          <p:nvPr/>
        </p:nvGrpSpPr>
        <p:grpSpPr>
          <a:xfrm rot="-770047">
            <a:off x="1446698" y="699632"/>
            <a:ext cx="884792" cy="955041"/>
            <a:chOff x="713225" y="-1539100"/>
            <a:chExt cx="414375" cy="447275"/>
          </a:xfrm>
        </p:grpSpPr>
        <p:sp>
          <p:nvSpPr>
            <p:cNvPr id="920" name="Google Shape;920;p44"/>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44"/>
          <p:cNvSpPr/>
          <p:nvPr/>
        </p:nvSpPr>
        <p:spPr>
          <a:xfrm>
            <a:off x="2675990" y="8215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44"/>
          <p:cNvGrpSpPr/>
          <p:nvPr/>
        </p:nvGrpSpPr>
        <p:grpSpPr>
          <a:xfrm flipH="1">
            <a:off x="645880" y="2896915"/>
            <a:ext cx="1074821" cy="1257592"/>
            <a:chOff x="1265425" y="-1036300"/>
            <a:chExt cx="468250" cy="547875"/>
          </a:xfrm>
        </p:grpSpPr>
        <p:sp>
          <p:nvSpPr>
            <p:cNvPr id="936" name="Google Shape;936;p44"/>
            <p:cNvSpPr/>
            <p:nvPr/>
          </p:nvSpPr>
          <p:spPr>
            <a:xfrm>
              <a:off x="1269125" y="-1033025"/>
              <a:ext cx="460850" cy="541100"/>
            </a:xfrm>
            <a:custGeom>
              <a:avLst/>
              <a:gdLst/>
              <a:ahLst/>
              <a:cxnLst/>
              <a:rect l="l" t="t" r="r" b="b"/>
              <a:pathLst>
                <a:path w="18434" h="21644" extrusionOk="0">
                  <a:moveTo>
                    <a:pt x="4362" y="3482"/>
                  </a:moveTo>
                  <a:lnTo>
                    <a:pt x="14821" y="5292"/>
                  </a:lnTo>
                  <a:cubicBezTo>
                    <a:pt x="14912" y="5309"/>
                    <a:pt x="14969" y="5366"/>
                    <a:pt x="15002" y="5407"/>
                  </a:cubicBezTo>
                  <a:cubicBezTo>
                    <a:pt x="15035" y="5457"/>
                    <a:pt x="15068" y="5531"/>
                    <a:pt x="15051" y="5621"/>
                  </a:cubicBezTo>
                  <a:lnTo>
                    <a:pt x="14228" y="10386"/>
                  </a:lnTo>
                  <a:lnTo>
                    <a:pt x="10789" y="9794"/>
                  </a:lnTo>
                  <a:lnTo>
                    <a:pt x="10764" y="9966"/>
                  </a:lnTo>
                  <a:lnTo>
                    <a:pt x="5259" y="9012"/>
                  </a:lnTo>
                  <a:lnTo>
                    <a:pt x="5604" y="7012"/>
                  </a:lnTo>
                  <a:cubicBezTo>
                    <a:pt x="5761" y="6090"/>
                    <a:pt x="5555" y="5169"/>
                    <a:pt x="5020" y="4403"/>
                  </a:cubicBezTo>
                  <a:lnTo>
                    <a:pt x="4362" y="3482"/>
                  </a:lnTo>
                  <a:close/>
                  <a:moveTo>
                    <a:pt x="2304" y="1"/>
                  </a:moveTo>
                  <a:cubicBezTo>
                    <a:pt x="1556" y="1"/>
                    <a:pt x="873" y="379"/>
                    <a:pt x="469" y="1013"/>
                  </a:cubicBezTo>
                  <a:cubicBezTo>
                    <a:pt x="0" y="1762"/>
                    <a:pt x="25" y="2708"/>
                    <a:pt x="535" y="3424"/>
                  </a:cubicBezTo>
                  <a:lnTo>
                    <a:pt x="2477" y="6189"/>
                  </a:lnTo>
                  <a:cubicBezTo>
                    <a:pt x="2543" y="6280"/>
                    <a:pt x="2560" y="6378"/>
                    <a:pt x="2543" y="6477"/>
                  </a:cubicBezTo>
                  <a:lnTo>
                    <a:pt x="766" y="16731"/>
                  </a:lnTo>
                  <a:cubicBezTo>
                    <a:pt x="502" y="18237"/>
                    <a:pt x="1523" y="19677"/>
                    <a:pt x="3029" y="19940"/>
                  </a:cubicBezTo>
                  <a:lnTo>
                    <a:pt x="12607" y="21602"/>
                  </a:lnTo>
                  <a:cubicBezTo>
                    <a:pt x="12772" y="21627"/>
                    <a:pt x="12928" y="21644"/>
                    <a:pt x="13085" y="21644"/>
                  </a:cubicBezTo>
                  <a:cubicBezTo>
                    <a:pt x="14442" y="21644"/>
                    <a:pt x="15586" y="20672"/>
                    <a:pt x="15825" y="19339"/>
                  </a:cubicBezTo>
                  <a:lnTo>
                    <a:pt x="18113" y="6156"/>
                  </a:lnTo>
                  <a:cubicBezTo>
                    <a:pt x="18434" y="4313"/>
                    <a:pt x="17191" y="2552"/>
                    <a:pt x="15348" y="2231"/>
                  </a:cubicBezTo>
                  <a:lnTo>
                    <a:pt x="2675" y="34"/>
                  </a:lnTo>
                  <a:cubicBezTo>
                    <a:pt x="2551" y="17"/>
                    <a:pt x="2428"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379175" y="-953000"/>
              <a:ext cx="177175" cy="93850"/>
            </a:xfrm>
            <a:custGeom>
              <a:avLst/>
              <a:gdLst/>
              <a:ahLst/>
              <a:cxnLst/>
              <a:rect l="l" t="t" r="r" b="b"/>
              <a:pathLst>
                <a:path w="7087" h="3754" extrusionOk="0">
                  <a:moveTo>
                    <a:pt x="1680" y="1"/>
                  </a:moveTo>
                  <a:cubicBezTo>
                    <a:pt x="923" y="1"/>
                    <a:pt x="281" y="544"/>
                    <a:pt x="149" y="1285"/>
                  </a:cubicBezTo>
                  <a:cubicBezTo>
                    <a:pt x="1" y="2132"/>
                    <a:pt x="569" y="2931"/>
                    <a:pt x="1416" y="3079"/>
                  </a:cubicBezTo>
                  <a:lnTo>
                    <a:pt x="5161" y="3729"/>
                  </a:lnTo>
                  <a:cubicBezTo>
                    <a:pt x="5243" y="3745"/>
                    <a:pt x="5325" y="3753"/>
                    <a:pt x="5416" y="3753"/>
                  </a:cubicBezTo>
                  <a:cubicBezTo>
                    <a:pt x="6173" y="3753"/>
                    <a:pt x="6815" y="3210"/>
                    <a:pt x="6946" y="2461"/>
                  </a:cubicBezTo>
                  <a:cubicBezTo>
                    <a:pt x="7086" y="1622"/>
                    <a:pt x="6527" y="816"/>
                    <a:pt x="5679" y="668"/>
                  </a:cubicBezTo>
                  <a:lnTo>
                    <a:pt x="1935" y="17"/>
                  </a:lnTo>
                  <a:cubicBezTo>
                    <a:pt x="1852" y="9"/>
                    <a:pt x="1762"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370550" y="-903400"/>
              <a:ext cx="130450" cy="85800"/>
            </a:xfrm>
            <a:custGeom>
              <a:avLst/>
              <a:gdLst/>
              <a:ahLst/>
              <a:cxnLst/>
              <a:rect l="l" t="t" r="r" b="b"/>
              <a:pathLst>
                <a:path w="5218" h="3432" extrusionOk="0">
                  <a:moveTo>
                    <a:pt x="1679" y="0"/>
                  </a:moveTo>
                  <a:cubicBezTo>
                    <a:pt x="922" y="0"/>
                    <a:pt x="280" y="543"/>
                    <a:pt x="148" y="1292"/>
                  </a:cubicBezTo>
                  <a:cubicBezTo>
                    <a:pt x="0" y="2132"/>
                    <a:pt x="568" y="2938"/>
                    <a:pt x="1416" y="3086"/>
                  </a:cubicBezTo>
                  <a:lnTo>
                    <a:pt x="3292" y="3407"/>
                  </a:lnTo>
                  <a:cubicBezTo>
                    <a:pt x="3374" y="3424"/>
                    <a:pt x="3465" y="3432"/>
                    <a:pt x="3547" y="3432"/>
                  </a:cubicBezTo>
                  <a:cubicBezTo>
                    <a:pt x="4304" y="3432"/>
                    <a:pt x="4946" y="2889"/>
                    <a:pt x="5078" y="2148"/>
                  </a:cubicBezTo>
                  <a:cubicBezTo>
                    <a:pt x="5218" y="1300"/>
                    <a:pt x="4658" y="494"/>
                    <a:pt x="3810" y="354"/>
                  </a:cubicBezTo>
                  <a:lnTo>
                    <a:pt x="1934" y="25"/>
                  </a:lnTo>
                  <a:cubicBezTo>
                    <a:pt x="1852" y="8"/>
                    <a:pt x="1761"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1361900" y="-853625"/>
              <a:ext cx="177150" cy="93850"/>
            </a:xfrm>
            <a:custGeom>
              <a:avLst/>
              <a:gdLst/>
              <a:ahLst/>
              <a:cxnLst/>
              <a:rect l="l" t="t" r="r" b="b"/>
              <a:pathLst>
                <a:path w="7086" h="3754" extrusionOk="0">
                  <a:moveTo>
                    <a:pt x="1679" y="1"/>
                  </a:moveTo>
                  <a:cubicBezTo>
                    <a:pt x="922" y="1"/>
                    <a:pt x="280" y="544"/>
                    <a:pt x="149" y="1284"/>
                  </a:cubicBezTo>
                  <a:cubicBezTo>
                    <a:pt x="1" y="2132"/>
                    <a:pt x="568" y="2938"/>
                    <a:pt x="1416" y="3078"/>
                  </a:cubicBezTo>
                  <a:lnTo>
                    <a:pt x="5160" y="3728"/>
                  </a:lnTo>
                  <a:cubicBezTo>
                    <a:pt x="5243" y="3745"/>
                    <a:pt x="5333" y="3753"/>
                    <a:pt x="5415" y="3753"/>
                  </a:cubicBezTo>
                  <a:cubicBezTo>
                    <a:pt x="6172" y="3753"/>
                    <a:pt x="6814" y="3210"/>
                    <a:pt x="6946" y="2469"/>
                  </a:cubicBezTo>
                  <a:cubicBezTo>
                    <a:pt x="7086" y="1622"/>
                    <a:pt x="6526" y="815"/>
                    <a:pt x="5679" y="675"/>
                  </a:cubicBezTo>
                  <a:lnTo>
                    <a:pt x="1934" y="25"/>
                  </a:lnTo>
                  <a:cubicBezTo>
                    <a:pt x="1852" y="9"/>
                    <a:pt x="1762" y="1"/>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1265425" y="-1036300"/>
              <a:ext cx="468250" cy="547875"/>
            </a:xfrm>
            <a:custGeom>
              <a:avLst/>
              <a:gdLst/>
              <a:ahLst/>
              <a:cxnLst/>
              <a:rect l="l" t="t" r="r" b="b"/>
              <a:pathLst>
                <a:path w="18730" h="21915" extrusionOk="0">
                  <a:moveTo>
                    <a:pt x="4814" y="3802"/>
                  </a:moveTo>
                  <a:lnTo>
                    <a:pt x="4913" y="3818"/>
                  </a:lnTo>
                  <a:cubicBezTo>
                    <a:pt x="4896" y="3835"/>
                    <a:pt x="4888" y="3860"/>
                    <a:pt x="4872" y="3876"/>
                  </a:cubicBezTo>
                  <a:lnTo>
                    <a:pt x="4814" y="3802"/>
                  </a:lnTo>
                  <a:close/>
                  <a:moveTo>
                    <a:pt x="2452" y="0"/>
                  </a:moveTo>
                  <a:cubicBezTo>
                    <a:pt x="1662" y="0"/>
                    <a:pt x="930" y="395"/>
                    <a:pt x="502" y="1070"/>
                  </a:cubicBezTo>
                  <a:cubicBezTo>
                    <a:pt x="0" y="1860"/>
                    <a:pt x="25" y="2872"/>
                    <a:pt x="568" y="3637"/>
                  </a:cubicBezTo>
                  <a:lnTo>
                    <a:pt x="2518" y="6402"/>
                  </a:lnTo>
                  <a:cubicBezTo>
                    <a:pt x="2559" y="6460"/>
                    <a:pt x="2568" y="6518"/>
                    <a:pt x="2559" y="6592"/>
                  </a:cubicBezTo>
                  <a:lnTo>
                    <a:pt x="782" y="16837"/>
                  </a:lnTo>
                  <a:cubicBezTo>
                    <a:pt x="502" y="18417"/>
                    <a:pt x="1572" y="19931"/>
                    <a:pt x="3152" y="20203"/>
                  </a:cubicBezTo>
                  <a:lnTo>
                    <a:pt x="12739" y="21865"/>
                  </a:lnTo>
                  <a:cubicBezTo>
                    <a:pt x="12903" y="21898"/>
                    <a:pt x="13068" y="21914"/>
                    <a:pt x="13233" y="21914"/>
                  </a:cubicBezTo>
                  <a:cubicBezTo>
                    <a:pt x="14656" y="21914"/>
                    <a:pt x="15866" y="20894"/>
                    <a:pt x="16105" y="19495"/>
                  </a:cubicBezTo>
                  <a:lnTo>
                    <a:pt x="18392" y="6312"/>
                  </a:lnTo>
                  <a:cubicBezTo>
                    <a:pt x="18730" y="4395"/>
                    <a:pt x="17438" y="2559"/>
                    <a:pt x="15520" y="2230"/>
                  </a:cubicBezTo>
                  <a:lnTo>
                    <a:pt x="2847" y="33"/>
                  </a:lnTo>
                  <a:cubicBezTo>
                    <a:pt x="2716" y="8"/>
                    <a:pt x="2584" y="0"/>
                    <a:pt x="2452" y="0"/>
                  </a:cubicBezTo>
                  <a:close/>
                </a:path>
              </a:pathLst>
            </a:custGeom>
            <a:solidFill>
              <a:schemeClr val="lt1"/>
            </a:solidFill>
            <a:ln>
              <a:noFill/>
            </a:ln>
            <a:effectLst>
              <a:outerShdw blurRad="57150"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1323625" y="-780600"/>
              <a:ext cx="332700" cy="249825"/>
            </a:xfrm>
            <a:custGeom>
              <a:avLst/>
              <a:gdLst/>
              <a:ahLst/>
              <a:cxnLst/>
              <a:rect l="l" t="t" r="r" b="b"/>
              <a:pathLst>
                <a:path w="13308" h="9993" extrusionOk="0">
                  <a:moveTo>
                    <a:pt x="1309" y="1"/>
                  </a:moveTo>
                  <a:lnTo>
                    <a:pt x="116" y="6897"/>
                  </a:lnTo>
                  <a:cubicBezTo>
                    <a:pt x="1" y="7564"/>
                    <a:pt x="445" y="8197"/>
                    <a:pt x="1112" y="8312"/>
                  </a:cubicBezTo>
                  <a:lnTo>
                    <a:pt x="10691" y="9975"/>
                  </a:lnTo>
                  <a:cubicBezTo>
                    <a:pt x="10762" y="9987"/>
                    <a:pt x="10834" y="9993"/>
                    <a:pt x="10904" y="9993"/>
                  </a:cubicBezTo>
                  <a:cubicBezTo>
                    <a:pt x="11494" y="9993"/>
                    <a:pt x="12011" y="9575"/>
                    <a:pt x="12114" y="8979"/>
                  </a:cubicBezTo>
                  <a:lnTo>
                    <a:pt x="13308" y="2083"/>
                  </a:lnTo>
                  <a:lnTo>
                    <a:pt x="1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1305525" y="-998700"/>
              <a:ext cx="387425" cy="472425"/>
            </a:xfrm>
            <a:custGeom>
              <a:avLst/>
              <a:gdLst/>
              <a:ahLst/>
              <a:cxnLst/>
              <a:rect l="l" t="t" r="r" b="b"/>
              <a:pathLst>
                <a:path w="15497" h="18897" extrusionOk="0">
                  <a:moveTo>
                    <a:pt x="848" y="364"/>
                  </a:moveTo>
                  <a:cubicBezTo>
                    <a:pt x="873" y="364"/>
                    <a:pt x="898" y="364"/>
                    <a:pt x="931" y="372"/>
                  </a:cubicBezTo>
                  <a:lnTo>
                    <a:pt x="13595" y="2570"/>
                  </a:lnTo>
                  <a:cubicBezTo>
                    <a:pt x="14501" y="2726"/>
                    <a:pt x="15101" y="3582"/>
                    <a:pt x="14945" y="4487"/>
                  </a:cubicBezTo>
                  <a:lnTo>
                    <a:pt x="12657" y="17670"/>
                  </a:lnTo>
                  <a:cubicBezTo>
                    <a:pt x="12569" y="18178"/>
                    <a:pt x="12125" y="18541"/>
                    <a:pt x="11625" y="18541"/>
                  </a:cubicBezTo>
                  <a:cubicBezTo>
                    <a:pt x="11567" y="18541"/>
                    <a:pt x="11507" y="18536"/>
                    <a:pt x="11448" y="18526"/>
                  </a:cubicBezTo>
                  <a:lnTo>
                    <a:pt x="1869" y="16864"/>
                  </a:lnTo>
                  <a:cubicBezTo>
                    <a:pt x="1301" y="16765"/>
                    <a:pt x="922" y="16222"/>
                    <a:pt x="1021" y="15654"/>
                  </a:cubicBezTo>
                  <a:lnTo>
                    <a:pt x="2799" y="5400"/>
                  </a:lnTo>
                  <a:cubicBezTo>
                    <a:pt x="2889" y="4849"/>
                    <a:pt x="2766" y="4281"/>
                    <a:pt x="2437" y="3820"/>
                  </a:cubicBezTo>
                  <a:lnTo>
                    <a:pt x="495" y="1055"/>
                  </a:lnTo>
                  <a:cubicBezTo>
                    <a:pt x="371" y="883"/>
                    <a:pt x="404" y="685"/>
                    <a:pt x="478" y="570"/>
                  </a:cubicBezTo>
                  <a:cubicBezTo>
                    <a:pt x="544" y="463"/>
                    <a:pt x="676" y="364"/>
                    <a:pt x="848" y="364"/>
                  </a:cubicBezTo>
                  <a:close/>
                  <a:moveTo>
                    <a:pt x="856" y="0"/>
                  </a:moveTo>
                  <a:cubicBezTo>
                    <a:pt x="583" y="0"/>
                    <a:pt x="330" y="131"/>
                    <a:pt x="174" y="372"/>
                  </a:cubicBezTo>
                  <a:cubicBezTo>
                    <a:pt x="1" y="652"/>
                    <a:pt x="9" y="998"/>
                    <a:pt x="198" y="1261"/>
                  </a:cubicBezTo>
                  <a:lnTo>
                    <a:pt x="2149" y="4026"/>
                  </a:lnTo>
                  <a:cubicBezTo>
                    <a:pt x="2412" y="4413"/>
                    <a:pt x="2519" y="4882"/>
                    <a:pt x="2437" y="5343"/>
                  </a:cubicBezTo>
                  <a:lnTo>
                    <a:pt x="659" y="15588"/>
                  </a:lnTo>
                  <a:cubicBezTo>
                    <a:pt x="527" y="16353"/>
                    <a:pt x="1046" y="17086"/>
                    <a:pt x="1811" y="17218"/>
                  </a:cubicBezTo>
                  <a:lnTo>
                    <a:pt x="11390" y="18880"/>
                  </a:lnTo>
                  <a:cubicBezTo>
                    <a:pt x="11472" y="18896"/>
                    <a:pt x="11546" y="18896"/>
                    <a:pt x="11629" y="18896"/>
                  </a:cubicBezTo>
                  <a:cubicBezTo>
                    <a:pt x="12303" y="18896"/>
                    <a:pt x="12896" y="18419"/>
                    <a:pt x="13011" y="17736"/>
                  </a:cubicBezTo>
                  <a:lnTo>
                    <a:pt x="15299" y="4545"/>
                  </a:lnTo>
                  <a:cubicBezTo>
                    <a:pt x="15496" y="3450"/>
                    <a:pt x="14756" y="2405"/>
                    <a:pt x="13661" y="2216"/>
                  </a:cubicBezTo>
                  <a:lnTo>
                    <a:pt x="988" y="10"/>
                  </a:lnTo>
                  <a:cubicBezTo>
                    <a:pt x="944" y="3"/>
                    <a:pt x="90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1416225" y="-918700"/>
              <a:ext cx="103075" cy="25200"/>
            </a:xfrm>
            <a:custGeom>
              <a:avLst/>
              <a:gdLst/>
              <a:ahLst/>
              <a:cxnLst/>
              <a:rect l="l" t="t" r="r" b="b"/>
              <a:pathLst>
                <a:path w="4123" h="1008" extrusionOk="0">
                  <a:moveTo>
                    <a:pt x="194" y="1"/>
                  </a:moveTo>
                  <a:cubicBezTo>
                    <a:pt x="112" y="1"/>
                    <a:pt x="31" y="63"/>
                    <a:pt x="17" y="151"/>
                  </a:cubicBezTo>
                  <a:cubicBezTo>
                    <a:pt x="0" y="250"/>
                    <a:pt x="66" y="341"/>
                    <a:pt x="165" y="357"/>
                  </a:cubicBezTo>
                  <a:lnTo>
                    <a:pt x="3901" y="1007"/>
                  </a:lnTo>
                  <a:lnTo>
                    <a:pt x="3934" y="1007"/>
                  </a:lnTo>
                  <a:cubicBezTo>
                    <a:pt x="4016" y="1007"/>
                    <a:pt x="4098" y="950"/>
                    <a:pt x="4106" y="859"/>
                  </a:cubicBezTo>
                  <a:cubicBezTo>
                    <a:pt x="4123" y="760"/>
                    <a:pt x="4057" y="670"/>
                    <a:pt x="3967" y="653"/>
                  </a:cubicBezTo>
                  <a:lnTo>
                    <a:pt x="222" y="3"/>
                  </a:lnTo>
                  <a:cubicBezTo>
                    <a:pt x="213" y="2"/>
                    <a:pt x="204"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1407575" y="-869125"/>
              <a:ext cx="56600" cy="17175"/>
            </a:xfrm>
            <a:custGeom>
              <a:avLst/>
              <a:gdLst/>
              <a:ahLst/>
              <a:cxnLst/>
              <a:rect l="l" t="t" r="r" b="b"/>
              <a:pathLst>
                <a:path w="2264" h="687" extrusionOk="0">
                  <a:moveTo>
                    <a:pt x="200" y="1"/>
                  </a:moveTo>
                  <a:cubicBezTo>
                    <a:pt x="113" y="1"/>
                    <a:pt x="32" y="63"/>
                    <a:pt x="17" y="152"/>
                  </a:cubicBezTo>
                  <a:cubicBezTo>
                    <a:pt x="0" y="250"/>
                    <a:pt x="66" y="349"/>
                    <a:pt x="165" y="366"/>
                  </a:cubicBezTo>
                  <a:lnTo>
                    <a:pt x="2033" y="686"/>
                  </a:lnTo>
                  <a:lnTo>
                    <a:pt x="2066" y="686"/>
                  </a:lnTo>
                  <a:cubicBezTo>
                    <a:pt x="2148" y="686"/>
                    <a:pt x="2231" y="629"/>
                    <a:pt x="2239" y="538"/>
                  </a:cubicBezTo>
                  <a:cubicBezTo>
                    <a:pt x="2263" y="440"/>
                    <a:pt x="2198" y="349"/>
                    <a:pt x="2099" y="333"/>
                  </a:cubicBezTo>
                  <a:lnTo>
                    <a:pt x="231" y="3"/>
                  </a:ln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1398925" y="-819325"/>
              <a:ext cx="103300" cy="25175"/>
            </a:xfrm>
            <a:custGeom>
              <a:avLst/>
              <a:gdLst/>
              <a:ahLst/>
              <a:cxnLst/>
              <a:rect l="l" t="t" r="r" b="b"/>
              <a:pathLst>
                <a:path w="4132" h="1007" extrusionOk="0">
                  <a:moveTo>
                    <a:pt x="201" y="0"/>
                  </a:moveTo>
                  <a:cubicBezTo>
                    <a:pt x="113" y="0"/>
                    <a:pt x="32" y="62"/>
                    <a:pt x="17" y="151"/>
                  </a:cubicBezTo>
                  <a:cubicBezTo>
                    <a:pt x="1" y="250"/>
                    <a:pt x="67" y="340"/>
                    <a:pt x="165" y="357"/>
                  </a:cubicBezTo>
                  <a:lnTo>
                    <a:pt x="3901" y="1007"/>
                  </a:lnTo>
                  <a:lnTo>
                    <a:pt x="3934" y="1007"/>
                  </a:lnTo>
                  <a:cubicBezTo>
                    <a:pt x="4017" y="1007"/>
                    <a:pt x="4099" y="949"/>
                    <a:pt x="4115" y="859"/>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1390300" y="-769550"/>
              <a:ext cx="56600" cy="17175"/>
            </a:xfrm>
            <a:custGeom>
              <a:avLst/>
              <a:gdLst/>
              <a:ahLst/>
              <a:cxnLst/>
              <a:rect l="l" t="t" r="r" b="b"/>
              <a:pathLst>
                <a:path w="2264" h="687" extrusionOk="0">
                  <a:moveTo>
                    <a:pt x="197" y="1"/>
                  </a:moveTo>
                  <a:cubicBezTo>
                    <a:pt x="110" y="1"/>
                    <a:pt x="31" y="56"/>
                    <a:pt x="17" y="143"/>
                  </a:cubicBezTo>
                  <a:cubicBezTo>
                    <a:pt x="0" y="242"/>
                    <a:pt x="66" y="341"/>
                    <a:pt x="165" y="357"/>
                  </a:cubicBezTo>
                  <a:lnTo>
                    <a:pt x="2033" y="678"/>
                  </a:lnTo>
                  <a:cubicBezTo>
                    <a:pt x="2049" y="678"/>
                    <a:pt x="2058" y="686"/>
                    <a:pt x="2066" y="686"/>
                  </a:cubicBezTo>
                  <a:cubicBezTo>
                    <a:pt x="2148" y="686"/>
                    <a:pt x="2230" y="621"/>
                    <a:pt x="2247" y="530"/>
                  </a:cubicBezTo>
                  <a:cubicBezTo>
                    <a:pt x="2263" y="431"/>
                    <a:pt x="2197" y="341"/>
                    <a:pt x="2099" y="324"/>
                  </a:cubicBezTo>
                  <a:lnTo>
                    <a:pt x="231" y="3"/>
                  </a:lnTo>
                  <a:cubicBezTo>
                    <a:pt x="219" y="1"/>
                    <a:pt x="20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1381650" y="-719950"/>
              <a:ext cx="103300" cy="25175"/>
            </a:xfrm>
            <a:custGeom>
              <a:avLst/>
              <a:gdLst/>
              <a:ahLst/>
              <a:cxnLst/>
              <a:rect l="l" t="t" r="r" b="b"/>
              <a:pathLst>
                <a:path w="4132" h="1007" extrusionOk="0">
                  <a:moveTo>
                    <a:pt x="201" y="0"/>
                  </a:moveTo>
                  <a:cubicBezTo>
                    <a:pt x="113" y="0"/>
                    <a:pt x="32" y="62"/>
                    <a:pt x="17" y="151"/>
                  </a:cubicBezTo>
                  <a:cubicBezTo>
                    <a:pt x="1" y="249"/>
                    <a:pt x="66" y="340"/>
                    <a:pt x="165" y="356"/>
                  </a:cubicBezTo>
                  <a:lnTo>
                    <a:pt x="3901" y="1007"/>
                  </a:lnTo>
                  <a:lnTo>
                    <a:pt x="3934" y="1007"/>
                  </a:lnTo>
                  <a:cubicBezTo>
                    <a:pt x="4025" y="1007"/>
                    <a:pt x="4099" y="949"/>
                    <a:pt x="4115" y="858"/>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1373000" y="-670175"/>
              <a:ext cx="56600" cy="17175"/>
            </a:xfrm>
            <a:custGeom>
              <a:avLst/>
              <a:gdLst/>
              <a:ahLst/>
              <a:cxnLst/>
              <a:rect l="l" t="t" r="r" b="b"/>
              <a:pathLst>
                <a:path w="2264" h="687" extrusionOk="0">
                  <a:moveTo>
                    <a:pt x="201" y="1"/>
                  </a:moveTo>
                  <a:cubicBezTo>
                    <a:pt x="115" y="1"/>
                    <a:pt x="40" y="63"/>
                    <a:pt x="17" y="151"/>
                  </a:cubicBezTo>
                  <a:cubicBezTo>
                    <a:pt x="1" y="250"/>
                    <a:pt x="67" y="340"/>
                    <a:pt x="166" y="357"/>
                  </a:cubicBezTo>
                  <a:lnTo>
                    <a:pt x="2034" y="678"/>
                  </a:lnTo>
                  <a:cubicBezTo>
                    <a:pt x="2050" y="686"/>
                    <a:pt x="2058" y="686"/>
                    <a:pt x="2066" y="686"/>
                  </a:cubicBezTo>
                  <a:cubicBezTo>
                    <a:pt x="2157" y="686"/>
                    <a:pt x="2231" y="620"/>
                    <a:pt x="2248" y="530"/>
                  </a:cubicBezTo>
                  <a:cubicBezTo>
                    <a:pt x="2264" y="439"/>
                    <a:pt x="2198" y="340"/>
                    <a:pt x="2099" y="324"/>
                  </a:cubicBezTo>
                  <a:lnTo>
                    <a:pt x="231" y="3"/>
                  </a:lnTo>
                  <a:cubicBezTo>
                    <a:pt x="221" y="1"/>
                    <a:pt x="21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1565375" y="-748700"/>
              <a:ext cx="91775" cy="24725"/>
            </a:xfrm>
            <a:custGeom>
              <a:avLst/>
              <a:gdLst/>
              <a:ahLst/>
              <a:cxnLst/>
              <a:rect l="l" t="t" r="r" b="b"/>
              <a:pathLst>
                <a:path w="3671" h="989" extrusionOk="0">
                  <a:moveTo>
                    <a:pt x="58" y="1"/>
                  </a:moveTo>
                  <a:lnTo>
                    <a:pt x="0" y="363"/>
                  </a:lnTo>
                  <a:lnTo>
                    <a:pt x="3605" y="988"/>
                  </a:lnTo>
                  <a:lnTo>
                    <a:pt x="3670" y="626"/>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rot="563236" flipH="1">
            <a:off x="1571073" y="3375852"/>
            <a:ext cx="636039" cy="884395"/>
            <a:chOff x="754175" y="-2051800"/>
            <a:chExt cx="263975" cy="367050"/>
          </a:xfrm>
        </p:grpSpPr>
        <p:sp>
          <p:nvSpPr>
            <p:cNvPr id="951" name="Google Shape;951;p44"/>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44"/>
          <p:cNvSpPr/>
          <p:nvPr/>
        </p:nvSpPr>
        <p:spPr>
          <a:xfrm>
            <a:off x="2745215" y="418470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44"/>
          <p:cNvGrpSpPr/>
          <p:nvPr/>
        </p:nvGrpSpPr>
        <p:grpSpPr>
          <a:xfrm rot="-2859130" flipH="1">
            <a:off x="945019" y="1971908"/>
            <a:ext cx="584848" cy="547878"/>
            <a:chOff x="1221175" y="-304275"/>
            <a:chExt cx="193000" cy="180800"/>
          </a:xfrm>
        </p:grpSpPr>
        <p:sp>
          <p:nvSpPr>
            <p:cNvPr id="962" name="Google Shape;962;p44"/>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174BD624-8C02-E213-19B2-EC0C72BF27A6}"/>
              </a:ext>
            </a:extLst>
          </p:cNvPr>
          <p:cNvSpPr txBox="1"/>
          <p:nvPr/>
        </p:nvSpPr>
        <p:spPr>
          <a:xfrm>
            <a:off x="2976370" y="2242653"/>
            <a:ext cx="3191260" cy="707886"/>
          </a:xfrm>
          <a:prstGeom prst="rect">
            <a:avLst/>
          </a:prstGeom>
          <a:noFill/>
        </p:spPr>
        <p:txBody>
          <a:bodyPr wrap="square">
            <a:spAutoFit/>
          </a:bodyPr>
          <a:lstStyle/>
          <a:p>
            <a:pPr algn="ctr"/>
            <a:r>
              <a:rPr lang="en-US" sz="4000" b="1">
                <a:solidFill>
                  <a:srgbClr val="432349"/>
                </a:solidFill>
                <a:latin typeface="+mn-lt"/>
              </a:rPr>
              <a:t>LUYỆN TẬP</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pic>
        <p:nvPicPr>
          <p:cNvPr id="29" name="Picture 28">
            <a:hlinkClick r:id="rId3" action="ppaction://hlinksldjump"/>
            <a:extLst>
              <a:ext uri="{FF2B5EF4-FFF2-40B4-BE49-F238E27FC236}">
                <a16:creationId xmlns:a16="http://schemas.microsoft.com/office/drawing/2014/main" id="{ED7DE415-D4DF-0698-5C61-EADBA3C69DFB}"/>
              </a:ext>
            </a:extLst>
          </p:cNvPr>
          <p:cNvPicPr>
            <a:picLocks noChangeAspect="1"/>
          </p:cNvPicPr>
          <p:nvPr/>
        </p:nvPicPr>
        <p:blipFill>
          <a:blip r:embed="rId4"/>
          <a:stretch>
            <a:fillRect/>
          </a:stretch>
        </p:blipFill>
        <p:spPr>
          <a:xfrm>
            <a:off x="654280" y="564377"/>
            <a:ext cx="999831" cy="1816765"/>
          </a:xfrm>
          <a:prstGeom prst="rect">
            <a:avLst/>
          </a:prstGeom>
        </p:spPr>
      </p:pic>
      <p:pic>
        <p:nvPicPr>
          <p:cNvPr id="30" name="Picture 29">
            <a:hlinkClick r:id="rId5" action="ppaction://hlinksldjump"/>
            <a:extLst>
              <a:ext uri="{FF2B5EF4-FFF2-40B4-BE49-F238E27FC236}">
                <a16:creationId xmlns:a16="http://schemas.microsoft.com/office/drawing/2014/main" id="{54F6656B-7A39-A550-A069-8CE232F6534C}"/>
              </a:ext>
            </a:extLst>
          </p:cNvPr>
          <p:cNvPicPr>
            <a:picLocks noChangeAspect="1"/>
          </p:cNvPicPr>
          <p:nvPr/>
        </p:nvPicPr>
        <p:blipFill>
          <a:blip r:embed="rId6"/>
          <a:stretch>
            <a:fillRect/>
          </a:stretch>
        </p:blipFill>
        <p:spPr>
          <a:xfrm>
            <a:off x="2524877" y="567424"/>
            <a:ext cx="810838" cy="1810669"/>
          </a:xfrm>
          <a:prstGeom prst="rect">
            <a:avLst/>
          </a:prstGeom>
        </p:spPr>
      </p:pic>
      <p:pic>
        <p:nvPicPr>
          <p:cNvPr id="31" name="Picture 30">
            <a:hlinkClick r:id="rId7" action="ppaction://hlinksldjump"/>
            <a:extLst>
              <a:ext uri="{FF2B5EF4-FFF2-40B4-BE49-F238E27FC236}">
                <a16:creationId xmlns:a16="http://schemas.microsoft.com/office/drawing/2014/main" id="{0C20A770-4515-6035-9178-0978A9BE4F82}"/>
              </a:ext>
            </a:extLst>
          </p:cNvPr>
          <p:cNvPicPr>
            <a:picLocks noChangeAspect="1"/>
          </p:cNvPicPr>
          <p:nvPr/>
        </p:nvPicPr>
        <p:blipFill>
          <a:blip r:embed="rId8"/>
          <a:stretch>
            <a:fillRect/>
          </a:stretch>
        </p:blipFill>
        <p:spPr>
          <a:xfrm>
            <a:off x="4359921" y="564377"/>
            <a:ext cx="847417" cy="1780186"/>
          </a:xfrm>
          <a:prstGeom prst="rect">
            <a:avLst/>
          </a:prstGeom>
        </p:spPr>
      </p:pic>
      <p:pic>
        <p:nvPicPr>
          <p:cNvPr id="2272" name="Picture 2271">
            <a:hlinkClick r:id="rId9" action="ppaction://hlinksldjump"/>
            <a:extLst>
              <a:ext uri="{FF2B5EF4-FFF2-40B4-BE49-F238E27FC236}">
                <a16:creationId xmlns:a16="http://schemas.microsoft.com/office/drawing/2014/main" id="{5C92C9DB-38F2-581A-A1CB-72E21A703E2F}"/>
              </a:ext>
            </a:extLst>
          </p:cNvPr>
          <p:cNvPicPr>
            <a:picLocks noChangeAspect="1"/>
          </p:cNvPicPr>
          <p:nvPr/>
        </p:nvPicPr>
        <p:blipFill>
          <a:blip r:embed="rId10"/>
          <a:stretch>
            <a:fillRect/>
          </a:stretch>
        </p:blipFill>
        <p:spPr>
          <a:xfrm>
            <a:off x="5949038" y="472929"/>
            <a:ext cx="938865" cy="2054530"/>
          </a:xfrm>
          <a:prstGeom prst="rect">
            <a:avLst/>
          </a:prstGeom>
        </p:spPr>
      </p:pic>
      <p:pic>
        <p:nvPicPr>
          <p:cNvPr id="2273" name="Picture 2272">
            <a:hlinkClick r:id="rId11" action="ppaction://hlinksldjump"/>
            <a:extLst>
              <a:ext uri="{FF2B5EF4-FFF2-40B4-BE49-F238E27FC236}">
                <a16:creationId xmlns:a16="http://schemas.microsoft.com/office/drawing/2014/main" id="{8F824AEE-58DA-077F-EA45-0726CD07236F}"/>
              </a:ext>
            </a:extLst>
          </p:cNvPr>
          <p:cNvPicPr>
            <a:picLocks noChangeAspect="1"/>
          </p:cNvPicPr>
          <p:nvPr/>
        </p:nvPicPr>
        <p:blipFill>
          <a:blip r:embed="rId12"/>
          <a:stretch>
            <a:fillRect/>
          </a:stretch>
        </p:blipFill>
        <p:spPr>
          <a:xfrm>
            <a:off x="2445622" y="2772275"/>
            <a:ext cx="969348" cy="1761897"/>
          </a:xfrm>
          <a:prstGeom prst="rect">
            <a:avLst/>
          </a:prstGeom>
        </p:spPr>
      </p:pic>
      <p:pic>
        <p:nvPicPr>
          <p:cNvPr id="2274" name="Picture 2273">
            <a:hlinkClick r:id="rId13" action="ppaction://hlinksldjump"/>
            <a:extLst>
              <a:ext uri="{FF2B5EF4-FFF2-40B4-BE49-F238E27FC236}">
                <a16:creationId xmlns:a16="http://schemas.microsoft.com/office/drawing/2014/main" id="{1B7C5BBA-FAA8-3C6B-486E-9503A42CD0BC}"/>
              </a:ext>
            </a:extLst>
          </p:cNvPr>
          <p:cNvPicPr>
            <a:picLocks noChangeAspect="1"/>
          </p:cNvPicPr>
          <p:nvPr/>
        </p:nvPicPr>
        <p:blipFill>
          <a:blip r:embed="rId14"/>
          <a:stretch>
            <a:fillRect/>
          </a:stretch>
        </p:blipFill>
        <p:spPr>
          <a:xfrm>
            <a:off x="7629604" y="472929"/>
            <a:ext cx="993734" cy="1847248"/>
          </a:xfrm>
          <a:prstGeom prst="rect">
            <a:avLst/>
          </a:prstGeom>
        </p:spPr>
      </p:pic>
      <p:pic>
        <p:nvPicPr>
          <p:cNvPr id="2275" name="Picture 2274">
            <a:hlinkClick r:id="rId15" action="ppaction://hlinksldjump"/>
            <a:extLst>
              <a:ext uri="{FF2B5EF4-FFF2-40B4-BE49-F238E27FC236}">
                <a16:creationId xmlns:a16="http://schemas.microsoft.com/office/drawing/2014/main" id="{E5C62065-6FAE-F653-EA3F-468411781294}"/>
              </a:ext>
            </a:extLst>
          </p:cNvPr>
          <p:cNvPicPr>
            <a:picLocks noChangeAspect="1"/>
          </p:cNvPicPr>
          <p:nvPr/>
        </p:nvPicPr>
        <p:blipFill>
          <a:blip r:embed="rId16"/>
          <a:stretch>
            <a:fillRect/>
          </a:stretch>
        </p:blipFill>
        <p:spPr>
          <a:xfrm>
            <a:off x="584169" y="2772275"/>
            <a:ext cx="1140051" cy="1963082"/>
          </a:xfrm>
          <a:prstGeom prst="rect">
            <a:avLst/>
          </a:prstGeom>
        </p:spPr>
      </p:pic>
      <p:pic>
        <p:nvPicPr>
          <p:cNvPr id="2276" name="Picture 2275">
            <a:hlinkClick r:id="rId17" action="ppaction://hlinksldjump"/>
            <a:extLst>
              <a:ext uri="{FF2B5EF4-FFF2-40B4-BE49-F238E27FC236}">
                <a16:creationId xmlns:a16="http://schemas.microsoft.com/office/drawing/2014/main" id="{A956CB38-6817-3C81-66C4-7D34C65BECB1}"/>
              </a:ext>
            </a:extLst>
          </p:cNvPr>
          <p:cNvPicPr>
            <a:picLocks noChangeAspect="1"/>
          </p:cNvPicPr>
          <p:nvPr/>
        </p:nvPicPr>
        <p:blipFill>
          <a:blip r:embed="rId18"/>
          <a:stretch>
            <a:fillRect/>
          </a:stretch>
        </p:blipFill>
        <p:spPr>
          <a:xfrm>
            <a:off x="4418065" y="2808854"/>
            <a:ext cx="823031" cy="1725318"/>
          </a:xfrm>
          <a:prstGeom prst="rect">
            <a:avLst/>
          </a:prstGeom>
        </p:spPr>
      </p:pic>
      <p:sp>
        <p:nvSpPr>
          <p:cNvPr id="2277" name="Multiplication Sign 2276">
            <a:hlinkClick r:id="rId19" action="ppaction://hlinksldjump"/>
            <a:extLst>
              <a:ext uri="{FF2B5EF4-FFF2-40B4-BE49-F238E27FC236}">
                <a16:creationId xmlns:a16="http://schemas.microsoft.com/office/drawing/2014/main" id="{1F46F015-2F7A-DC94-4F27-B853C4C640B8}"/>
              </a:ext>
            </a:extLst>
          </p:cNvPr>
          <p:cNvSpPr/>
          <p:nvPr/>
        </p:nvSpPr>
        <p:spPr>
          <a:xfrm>
            <a:off x="8357937" y="-104586"/>
            <a:ext cx="914400" cy="914400"/>
          </a:xfrm>
          <a:prstGeom prst="mathMultiply">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4" name="Picture 13">
            <a:hlinkClick r:id="rId20" action="ppaction://hlinksldjump"/>
            <a:extLst>
              <a:ext uri="{FF2B5EF4-FFF2-40B4-BE49-F238E27FC236}">
                <a16:creationId xmlns:a16="http://schemas.microsoft.com/office/drawing/2014/main" id="{AE3A05C9-69E1-EC6A-78E7-3C07C3B0EB17}"/>
              </a:ext>
            </a:extLst>
          </p:cNvPr>
          <p:cNvPicPr>
            <a:picLocks noChangeAspect="1"/>
          </p:cNvPicPr>
          <p:nvPr/>
        </p:nvPicPr>
        <p:blipFill>
          <a:blip r:embed="rId21"/>
          <a:stretch>
            <a:fillRect/>
          </a:stretch>
        </p:blipFill>
        <p:spPr>
          <a:xfrm>
            <a:off x="6015879" y="2802757"/>
            <a:ext cx="969348" cy="1737511"/>
          </a:xfrm>
          <a:prstGeom prst="rect">
            <a:avLst/>
          </a:prstGeom>
        </p:spPr>
      </p:pic>
      <p:pic>
        <p:nvPicPr>
          <p:cNvPr id="19" name="Picture 18">
            <a:hlinkClick r:id="rId22" action="ppaction://hlinksldjump"/>
            <a:extLst>
              <a:ext uri="{FF2B5EF4-FFF2-40B4-BE49-F238E27FC236}">
                <a16:creationId xmlns:a16="http://schemas.microsoft.com/office/drawing/2014/main" id="{BE7999EB-7AD7-D3C8-B4F5-B10CA7CA1622}"/>
              </a:ext>
            </a:extLst>
          </p:cNvPr>
          <p:cNvPicPr>
            <a:picLocks noChangeAspect="1"/>
          </p:cNvPicPr>
          <p:nvPr/>
        </p:nvPicPr>
        <p:blipFill>
          <a:blip r:embed="rId23"/>
          <a:stretch>
            <a:fillRect/>
          </a:stretch>
        </p:blipFill>
        <p:spPr>
          <a:xfrm>
            <a:off x="7202847" y="2761335"/>
            <a:ext cx="1420491" cy="1944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29"/>
                                        </p:tgtEl>
                                        <p:attrNameLst>
                                          <p:attrName>r</p:attrName>
                                        </p:attrNameLst>
                                      </p:cBhvr>
                                    </p:animRot>
                                    <p:animRot by="-240000">
                                      <p:cBhvr>
                                        <p:cTn id="7" dur="400" fill="hold">
                                          <p:stCondLst>
                                            <p:cond delay="400"/>
                                          </p:stCondLst>
                                        </p:cTn>
                                        <p:tgtEl>
                                          <p:spTgt spid="29"/>
                                        </p:tgtEl>
                                        <p:attrNameLst>
                                          <p:attrName>r</p:attrName>
                                        </p:attrNameLst>
                                      </p:cBhvr>
                                    </p:animRot>
                                    <p:animRot by="240000">
                                      <p:cBhvr>
                                        <p:cTn id="8" dur="400" fill="hold">
                                          <p:stCondLst>
                                            <p:cond delay="800"/>
                                          </p:stCondLst>
                                        </p:cTn>
                                        <p:tgtEl>
                                          <p:spTgt spid="29"/>
                                        </p:tgtEl>
                                        <p:attrNameLst>
                                          <p:attrName>r</p:attrName>
                                        </p:attrNameLst>
                                      </p:cBhvr>
                                    </p:animRot>
                                    <p:animRot by="-240000">
                                      <p:cBhvr>
                                        <p:cTn id="9" dur="400" fill="hold">
                                          <p:stCondLst>
                                            <p:cond delay="1200"/>
                                          </p:stCondLst>
                                        </p:cTn>
                                        <p:tgtEl>
                                          <p:spTgt spid="29"/>
                                        </p:tgtEl>
                                        <p:attrNameLst>
                                          <p:attrName>r</p:attrName>
                                        </p:attrNameLst>
                                      </p:cBhvr>
                                    </p:animRot>
                                    <p:animRot by="120000">
                                      <p:cBhvr>
                                        <p:cTn id="10" dur="400" fill="hold">
                                          <p:stCondLst>
                                            <p:cond delay="16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0"/>
                                        </p:tgtEl>
                                        <p:attrNameLst>
                                          <p:attrName>r</p:attrName>
                                        </p:attrNameLst>
                                      </p:cBhvr>
                                    </p:animRot>
                                    <p:animRot by="-240000">
                                      <p:cBhvr>
                                        <p:cTn id="13" dur="400" fill="hold">
                                          <p:stCondLst>
                                            <p:cond delay="400"/>
                                          </p:stCondLst>
                                        </p:cTn>
                                        <p:tgtEl>
                                          <p:spTgt spid="30"/>
                                        </p:tgtEl>
                                        <p:attrNameLst>
                                          <p:attrName>r</p:attrName>
                                        </p:attrNameLst>
                                      </p:cBhvr>
                                    </p:animRot>
                                    <p:animRot by="240000">
                                      <p:cBhvr>
                                        <p:cTn id="14" dur="400" fill="hold">
                                          <p:stCondLst>
                                            <p:cond delay="800"/>
                                          </p:stCondLst>
                                        </p:cTn>
                                        <p:tgtEl>
                                          <p:spTgt spid="30"/>
                                        </p:tgtEl>
                                        <p:attrNameLst>
                                          <p:attrName>r</p:attrName>
                                        </p:attrNameLst>
                                      </p:cBhvr>
                                    </p:animRot>
                                    <p:animRot by="-240000">
                                      <p:cBhvr>
                                        <p:cTn id="15" dur="400" fill="hold">
                                          <p:stCondLst>
                                            <p:cond delay="1200"/>
                                          </p:stCondLst>
                                        </p:cTn>
                                        <p:tgtEl>
                                          <p:spTgt spid="30"/>
                                        </p:tgtEl>
                                        <p:attrNameLst>
                                          <p:attrName>r</p:attrName>
                                        </p:attrNameLst>
                                      </p:cBhvr>
                                    </p:animRot>
                                    <p:animRot by="120000">
                                      <p:cBhvr>
                                        <p:cTn id="16" dur="400" fill="hold">
                                          <p:stCondLst>
                                            <p:cond delay="1600"/>
                                          </p:stCondLst>
                                        </p:cTn>
                                        <p:tgtEl>
                                          <p:spTgt spid="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2272"/>
                                        </p:tgtEl>
                                        <p:attrNameLst>
                                          <p:attrName>r</p:attrName>
                                        </p:attrNameLst>
                                      </p:cBhvr>
                                    </p:animRot>
                                    <p:animRot by="-240000">
                                      <p:cBhvr>
                                        <p:cTn id="25" dur="400" fill="hold">
                                          <p:stCondLst>
                                            <p:cond delay="400"/>
                                          </p:stCondLst>
                                        </p:cTn>
                                        <p:tgtEl>
                                          <p:spTgt spid="2272"/>
                                        </p:tgtEl>
                                        <p:attrNameLst>
                                          <p:attrName>r</p:attrName>
                                        </p:attrNameLst>
                                      </p:cBhvr>
                                    </p:animRot>
                                    <p:animRot by="240000">
                                      <p:cBhvr>
                                        <p:cTn id="26" dur="400" fill="hold">
                                          <p:stCondLst>
                                            <p:cond delay="800"/>
                                          </p:stCondLst>
                                        </p:cTn>
                                        <p:tgtEl>
                                          <p:spTgt spid="2272"/>
                                        </p:tgtEl>
                                        <p:attrNameLst>
                                          <p:attrName>r</p:attrName>
                                        </p:attrNameLst>
                                      </p:cBhvr>
                                    </p:animRot>
                                    <p:animRot by="-240000">
                                      <p:cBhvr>
                                        <p:cTn id="27" dur="400" fill="hold">
                                          <p:stCondLst>
                                            <p:cond delay="1200"/>
                                          </p:stCondLst>
                                        </p:cTn>
                                        <p:tgtEl>
                                          <p:spTgt spid="2272"/>
                                        </p:tgtEl>
                                        <p:attrNameLst>
                                          <p:attrName>r</p:attrName>
                                        </p:attrNameLst>
                                      </p:cBhvr>
                                    </p:animRot>
                                    <p:animRot by="120000">
                                      <p:cBhvr>
                                        <p:cTn id="28" dur="400" fill="hold">
                                          <p:stCondLst>
                                            <p:cond delay="1600"/>
                                          </p:stCondLst>
                                        </p:cTn>
                                        <p:tgtEl>
                                          <p:spTgt spid="227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2273"/>
                                        </p:tgtEl>
                                        <p:attrNameLst>
                                          <p:attrName>r</p:attrName>
                                        </p:attrNameLst>
                                      </p:cBhvr>
                                    </p:animRot>
                                    <p:animRot by="-240000">
                                      <p:cBhvr>
                                        <p:cTn id="31" dur="400" fill="hold">
                                          <p:stCondLst>
                                            <p:cond delay="400"/>
                                          </p:stCondLst>
                                        </p:cTn>
                                        <p:tgtEl>
                                          <p:spTgt spid="2273"/>
                                        </p:tgtEl>
                                        <p:attrNameLst>
                                          <p:attrName>r</p:attrName>
                                        </p:attrNameLst>
                                      </p:cBhvr>
                                    </p:animRot>
                                    <p:animRot by="240000">
                                      <p:cBhvr>
                                        <p:cTn id="32" dur="400" fill="hold">
                                          <p:stCondLst>
                                            <p:cond delay="800"/>
                                          </p:stCondLst>
                                        </p:cTn>
                                        <p:tgtEl>
                                          <p:spTgt spid="2273"/>
                                        </p:tgtEl>
                                        <p:attrNameLst>
                                          <p:attrName>r</p:attrName>
                                        </p:attrNameLst>
                                      </p:cBhvr>
                                    </p:animRot>
                                    <p:animRot by="-240000">
                                      <p:cBhvr>
                                        <p:cTn id="33" dur="400" fill="hold">
                                          <p:stCondLst>
                                            <p:cond delay="1200"/>
                                          </p:stCondLst>
                                        </p:cTn>
                                        <p:tgtEl>
                                          <p:spTgt spid="2273"/>
                                        </p:tgtEl>
                                        <p:attrNameLst>
                                          <p:attrName>r</p:attrName>
                                        </p:attrNameLst>
                                      </p:cBhvr>
                                    </p:animRot>
                                    <p:animRot by="120000">
                                      <p:cBhvr>
                                        <p:cTn id="34" dur="400" fill="hold">
                                          <p:stCondLst>
                                            <p:cond delay="1600"/>
                                          </p:stCondLst>
                                        </p:cTn>
                                        <p:tgtEl>
                                          <p:spTgt spid="2273"/>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2274"/>
                                        </p:tgtEl>
                                        <p:attrNameLst>
                                          <p:attrName>r</p:attrName>
                                        </p:attrNameLst>
                                      </p:cBhvr>
                                    </p:animRot>
                                    <p:animRot by="-240000">
                                      <p:cBhvr>
                                        <p:cTn id="37" dur="400" fill="hold">
                                          <p:stCondLst>
                                            <p:cond delay="400"/>
                                          </p:stCondLst>
                                        </p:cTn>
                                        <p:tgtEl>
                                          <p:spTgt spid="2274"/>
                                        </p:tgtEl>
                                        <p:attrNameLst>
                                          <p:attrName>r</p:attrName>
                                        </p:attrNameLst>
                                      </p:cBhvr>
                                    </p:animRot>
                                    <p:animRot by="240000">
                                      <p:cBhvr>
                                        <p:cTn id="38" dur="400" fill="hold">
                                          <p:stCondLst>
                                            <p:cond delay="800"/>
                                          </p:stCondLst>
                                        </p:cTn>
                                        <p:tgtEl>
                                          <p:spTgt spid="2274"/>
                                        </p:tgtEl>
                                        <p:attrNameLst>
                                          <p:attrName>r</p:attrName>
                                        </p:attrNameLst>
                                      </p:cBhvr>
                                    </p:animRot>
                                    <p:animRot by="-240000">
                                      <p:cBhvr>
                                        <p:cTn id="39" dur="400" fill="hold">
                                          <p:stCondLst>
                                            <p:cond delay="1200"/>
                                          </p:stCondLst>
                                        </p:cTn>
                                        <p:tgtEl>
                                          <p:spTgt spid="2274"/>
                                        </p:tgtEl>
                                        <p:attrNameLst>
                                          <p:attrName>r</p:attrName>
                                        </p:attrNameLst>
                                      </p:cBhvr>
                                    </p:animRot>
                                    <p:animRot by="120000">
                                      <p:cBhvr>
                                        <p:cTn id="40" dur="400" fill="hold">
                                          <p:stCondLst>
                                            <p:cond delay="1600"/>
                                          </p:stCondLst>
                                        </p:cTn>
                                        <p:tgtEl>
                                          <p:spTgt spid="2274"/>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2275"/>
                                        </p:tgtEl>
                                        <p:attrNameLst>
                                          <p:attrName>r</p:attrName>
                                        </p:attrNameLst>
                                      </p:cBhvr>
                                    </p:animRot>
                                    <p:animRot by="-240000">
                                      <p:cBhvr>
                                        <p:cTn id="43" dur="400" fill="hold">
                                          <p:stCondLst>
                                            <p:cond delay="400"/>
                                          </p:stCondLst>
                                        </p:cTn>
                                        <p:tgtEl>
                                          <p:spTgt spid="2275"/>
                                        </p:tgtEl>
                                        <p:attrNameLst>
                                          <p:attrName>r</p:attrName>
                                        </p:attrNameLst>
                                      </p:cBhvr>
                                    </p:animRot>
                                    <p:animRot by="240000">
                                      <p:cBhvr>
                                        <p:cTn id="44" dur="400" fill="hold">
                                          <p:stCondLst>
                                            <p:cond delay="800"/>
                                          </p:stCondLst>
                                        </p:cTn>
                                        <p:tgtEl>
                                          <p:spTgt spid="2275"/>
                                        </p:tgtEl>
                                        <p:attrNameLst>
                                          <p:attrName>r</p:attrName>
                                        </p:attrNameLst>
                                      </p:cBhvr>
                                    </p:animRot>
                                    <p:animRot by="-240000">
                                      <p:cBhvr>
                                        <p:cTn id="45" dur="400" fill="hold">
                                          <p:stCondLst>
                                            <p:cond delay="1200"/>
                                          </p:stCondLst>
                                        </p:cTn>
                                        <p:tgtEl>
                                          <p:spTgt spid="2275"/>
                                        </p:tgtEl>
                                        <p:attrNameLst>
                                          <p:attrName>r</p:attrName>
                                        </p:attrNameLst>
                                      </p:cBhvr>
                                    </p:animRot>
                                    <p:animRot by="120000">
                                      <p:cBhvr>
                                        <p:cTn id="46" dur="400" fill="hold">
                                          <p:stCondLst>
                                            <p:cond delay="1600"/>
                                          </p:stCondLst>
                                        </p:cTn>
                                        <p:tgtEl>
                                          <p:spTgt spid="2275"/>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2276"/>
                                        </p:tgtEl>
                                        <p:attrNameLst>
                                          <p:attrName>r</p:attrName>
                                        </p:attrNameLst>
                                      </p:cBhvr>
                                    </p:animRot>
                                    <p:animRot by="-240000">
                                      <p:cBhvr>
                                        <p:cTn id="49" dur="400" fill="hold">
                                          <p:stCondLst>
                                            <p:cond delay="400"/>
                                          </p:stCondLst>
                                        </p:cTn>
                                        <p:tgtEl>
                                          <p:spTgt spid="2276"/>
                                        </p:tgtEl>
                                        <p:attrNameLst>
                                          <p:attrName>r</p:attrName>
                                        </p:attrNameLst>
                                      </p:cBhvr>
                                    </p:animRot>
                                    <p:animRot by="240000">
                                      <p:cBhvr>
                                        <p:cTn id="50" dur="400" fill="hold">
                                          <p:stCondLst>
                                            <p:cond delay="800"/>
                                          </p:stCondLst>
                                        </p:cTn>
                                        <p:tgtEl>
                                          <p:spTgt spid="2276"/>
                                        </p:tgtEl>
                                        <p:attrNameLst>
                                          <p:attrName>r</p:attrName>
                                        </p:attrNameLst>
                                      </p:cBhvr>
                                    </p:animRot>
                                    <p:animRot by="-240000">
                                      <p:cBhvr>
                                        <p:cTn id="51" dur="400" fill="hold">
                                          <p:stCondLst>
                                            <p:cond delay="1200"/>
                                          </p:stCondLst>
                                        </p:cTn>
                                        <p:tgtEl>
                                          <p:spTgt spid="2276"/>
                                        </p:tgtEl>
                                        <p:attrNameLst>
                                          <p:attrName>r</p:attrName>
                                        </p:attrNameLst>
                                      </p:cBhvr>
                                    </p:animRot>
                                    <p:animRot by="120000">
                                      <p:cBhvr>
                                        <p:cTn id="52" dur="400" fill="hold">
                                          <p:stCondLst>
                                            <p:cond delay="1600"/>
                                          </p:stCondLst>
                                        </p:cTn>
                                        <p:tgtEl>
                                          <p:spTgt spid="2276"/>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4"/>
                                        </p:tgtEl>
                                        <p:attrNameLst>
                                          <p:attrName>r</p:attrName>
                                        </p:attrNameLst>
                                      </p:cBhvr>
                                    </p:animRot>
                                    <p:animRot by="-240000">
                                      <p:cBhvr>
                                        <p:cTn id="55" dur="400" fill="hold">
                                          <p:stCondLst>
                                            <p:cond delay="400"/>
                                          </p:stCondLst>
                                        </p:cTn>
                                        <p:tgtEl>
                                          <p:spTgt spid="14"/>
                                        </p:tgtEl>
                                        <p:attrNameLst>
                                          <p:attrName>r</p:attrName>
                                        </p:attrNameLst>
                                      </p:cBhvr>
                                    </p:animRot>
                                    <p:animRot by="240000">
                                      <p:cBhvr>
                                        <p:cTn id="56" dur="400" fill="hold">
                                          <p:stCondLst>
                                            <p:cond delay="800"/>
                                          </p:stCondLst>
                                        </p:cTn>
                                        <p:tgtEl>
                                          <p:spTgt spid="14"/>
                                        </p:tgtEl>
                                        <p:attrNameLst>
                                          <p:attrName>r</p:attrName>
                                        </p:attrNameLst>
                                      </p:cBhvr>
                                    </p:animRot>
                                    <p:animRot by="-240000">
                                      <p:cBhvr>
                                        <p:cTn id="57" dur="400" fill="hold">
                                          <p:stCondLst>
                                            <p:cond delay="1200"/>
                                          </p:stCondLst>
                                        </p:cTn>
                                        <p:tgtEl>
                                          <p:spTgt spid="14"/>
                                        </p:tgtEl>
                                        <p:attrNameLst>
                                          <p:attrName>r</p:attrName>
                                        </p:attrNameLst>
                                      </p:cBhvr>
                                    </p:animRot>
                                    <p:animRot by="120000">
                                      <p:cBhvr>
                                        <p:cTn id="58" dur="400" fill="hold">
                                          <p:stCondLst>
                                            <p:cond delay="1600"/>
                                          </p:stCondLst>
                                        </p:cTn>
                                        <p:tgtEl>
                                          <p:spTgt spid="14"/>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19"/>
                                        </p:tgtEl>
                                        <p:attrNameLst>
                                          <p:attrName>r</p:attrName>
                                        </p:attrNameLst>
                                      </p:cBhvr>
                                    </p:animRot>
                                    <p:animRot by="-240000">
                                      <p:cBhvr>
                                        <p:cTn id="61" dur="400" fill="hold">
                                          <p:stCondLst>
                                            <p:cond delay="400"/>
                                          </p:stCondLst>
                                        </p:cTn>
                                        <p:tgtEl>
                                          <p:spTgt spid="19"/>
                                        </p:tgtEl>
                                        <p:attrNameLst>
                                          <p:attrName>r</p:attrName>
                                        </p:attrNameLst>
                                      </p:cBhvr>
                                    </p:animRot>
                                    <p:animRot by="240000">
                                      <p:cBhvr>
                                        <p:cTn id="62" dur="400" fill="hold">
                                          <p:stCondLst>
                                            <p:cond delay="800"/>
                                          </p:stCondLst>
                                        </p:cTn>
                                        <p:tgtEl>
                                          <p:spTgt spid="19"/>
                                        </p:tgtEl>
                                        <p:attrNameLst>
                                          <p:attrName>r</p:attrName>
                                        </p:attrNameLst>
                                      </p:cBhvr>
                                    </p:animRot>
                                    <p:animRot by="-240000">
                                      <p:cBhvr>
                                        <p:cTn id="63" dur="400" fill="hold">
                                          <p:stCondLst>
                                            <p:cond delay="1200"/>
                                          </p:stCondLst>
                                        </p:cTn>
                                        <p:tgtEl>
                                          <p:spTgt spid="19"/>
                                        </p:tgtEl>
                                        <p:attrNameLst>
                                          <p:attrName>r</p:attrName>
                                        </p:attrNameLst>
                                      </p:cBhvr>
                                    </p:animRot>
                                    <p:animRot by="120000">
                                      <p:cBhvr>
                                        <p:cTn id="64" dur="400" fill="hold">
                                          <p:stCondLst>
                                            <p:cond delay="16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nodeType="click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set>
                                      <p:cBhvr>
                                        <p:cTn id="7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31"/>
                    </p:tgtEl>
                  </p:cond>
                </p:stCondLst>
                <p:endSync evt="end" delay="0">
                  <p:rtn val="all"/>
                </p:endSync>
                <p:childTnLst>
                  <p:par>
                    <p:cTn id="80" fill="hold">
                      <p:stCondLst>
                        <p:cond delay="0"/>
                      </p:stCondLst>
                      <p:childTnLst>
                        <p:par>
                          <p:cTn id="81" fill="hold">
                            <p:stCondLst>
                              <p:cond delay="0"/>
                            </p:stCondLst>
                            <p:childTnLst>
                              <p:par>
                                <p:cTn id="82" presetID="23" presetClass="exit" presetSubtype="32" fill="hold" nodeType="clickEffect">
                                  <p:stCondLst>
                                    <p:cond delay="0"/>
                                  </p:stCondLst>
                                  <p:childTnLst>
                                    <p:anim calcmode="lin" valueType="num">
                                      <p:cBhvr>
                                        <p:cTn id="83" dur="500"/>
                                        <p:tgtEl>
                                          <p:spTgt spid="31"/>
                                        </p:tgtEl>
                                        <p:attrNameLst>
                                          <p:attrName>ppt_w</p:attrName>
                                        </p:attrNameLst>
                                      </p:cBhvr>
                                      <p:tavLst>
                                        <p:tav tm="0">
                                          <p:val>
                                            <p:strVal val="ppt_w"/>
                                          </p:val>
                                        </p:tav>
                                        <p:tav tm="100000">
                                          <p:val>
                                            <p:fltVal val="0"/>
                                          </p:val>
                                        </p:tav>
                                      </p:tavLst>
                                    </p:anim>
                                    <p:anim calcmode="lin" valueType="num">
                                      <p:cBhvr>
                                        <p:cTn id="84" dur="500"/>
                                        <p:tgtEl>
                                          <p:spTgt spid="31"/>
                                        </p:tgtEl>
                                        <p:attrNameLst>
                                          <p:attrName>ppt_h</p:attrName>
                                        </p:attrNameLst>
                                      </p:cBhvr>
                                      <p:tavLst>
                                        <p:tav tm="0">
                                          <p:val>
                                            <p:strVal val="ppt_h"/>
                                          </p:val>
                                        </p:tav>
                                        <p:tav tm="100000">
                                          <p:val>
                                            <p:fltVal val="0"/>
                                          </p:val>
                                        </p:tav>
                                      </p:tavLst>
                                    </p:anim>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2272"/>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nodeType="clickEffect">
                                  <p:stCondLst>
                                    <p:cond delay="0"/>
                                  </p:stCondLst>
                                  <p:childTnLst>
                                    <p:anim calcmode="lin" valueType="num">
                                      <p:cBhvr>
                                        <p:cTn id="90" dur="500"/>
                                        <p:tgtEl>
                                          <p:spTgt spid="2272"/>
                                        </p:tgtEl>
                                        <p:attrNameLst>
                                          <p:attrName>ppt_w</p:attrName>
                                        </p:attrNameLst>
                                      </p:cBhvr>
                                      <p:tavLst>
                                        <p:tav tm="0">
                                          <p:val>
                                            <p:strVal val="ppt_w"/>
                                          </p:val>
                                        </p:tav>
                                        <p:tav tm="100000">
                                          <p:val>
                                            <p:fltVal val="0"/>
                                          </p:val>
                                        </p:tav>
                                      </p:tavLst>
                                    </p:anim>
                                    <p:anim calcmode="lin" valueType="num">
                                      <p:cBhvr>
                                        <p:cTn id="91" dur="500"/>
                                        <p:tgtEl>
                                          <p:spTgt spid="2272"/>
                                        </p:tgtEl>
                                        <p:attrNameLst>
                                          <p:attrName>ppt_h</p:attrName>
                                        </p:attrNameLst>
                                      </p:cBhvr>
                                      <p:tavLst>
                                        <p:tav tm="0">
                                          <p:val>
                                            <p:strVal val="ppt_h"/>
                                          </p:val>
                                        </p:tav>
                                        <p:tav tm="100000">
                                          <p:val>
                                            <p:fltVal val="0"/>
                                          </p:val>
                                        </p:tav>
                                      </p:tavLst>
                                    </p:anim>
                                    <p:set>
                                      <p:cBhvr>
                                        <p:cTn id="92" dur="1" fill="hold">
                                          <p:stCondLst>
                                            <p:cond delay="499"/>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2"/>
                  </p:tgtEl>
                </p:cond>
              </p:nextCondLst>
            </p:seq>
            <p:seq concurrent="1" nextAc="seek">
              <p:cTn id="93" restart="whenNotActive" fill="hold" evtFilter="cancelBubble" nodeType="interactiveSeq">
                <p:stCondLst>
                  <p:cond evt="onClick" delay="0">
                    <p:tgtEl>
                      <p:spTgt spid="2273"/>
                    </p:tgtEl>
                  </p:cond>
                </p:stCondLst>
                <p:endSync evt="end" delay="0">
                  <p:rtn val="all"/>
                </p:endSync>
                <p:childTnLst>
                  <p:par>
                    <p:cTn id="94" fill="hold">
                      <p:stCondLst>
                        <p:cond delay="0"/>
                      </p:stCondLst>
                      <p:childTnLst>
                        <p:par>
                          <p:cTn id="95" fill="hold">
                            <p:stCondLst>
                              <p:cond delay="0"/>
                            </p:stCondLst>
                            <p:childTnLst>
                              <p:par>
                                <p:cTn id="96" presetID="23" presetClass="exit" presetSubtype="32" fill="hold" nodeType="clickEffect">
                                  <p:stCondLst>
                                    <p:cond delay="0"/>
                                  </p:stCondLst>
                                  <p:childTnLst>
                                    <p:anim calcmode="lin" valueType="num">
                                      <p:cBhvr>
                                        <p:cTn id="97" dur="500"/>
                                        <p:tgtEl>
                                          <p:spTgt spid="2273"/>
                                        </p:tgtEl>
                                        <p:attrNameLst>
                                          <p:attrName>ppt_w</p:attrName>
                                        </p:attrNameLst>
                                      </p:cBhvr>
                                      <p:tavLst>
                                        <p:tav tm="0">
                                          <p:val>
                                            <p:strVal val="ppt_w"/>
                                          </p:val>
                                        </p:tav>
                                        <p:tav tm="100000">
                                          <p:val>
                                            <p:fltVal val="0"/>
                                          </p:val>
                                        </p:tav>
                                      </p:tavLst>
                                    </p:anim>
                                    <p:anim calcmode="lin" valueType="num">
                                      <p:cBhvr>
                                        <p:cTn id="98" dur="500"/>
                                        <p:tgtEl>
                                          <p:spTgt spid="2273"/>
                                        </p:tgtEl>
                                        <p:attrNameLst>
                                          <p:attrName>ppt_h</p:attrName>
                                        </p:attrNameLst>
                                      </p:cBhvr>
                                      <p:tavLst>
                                        <p:tav tm="0">
                                          <p:val>
                                            <p:strVal val="ppt_h"/>
                                          </p:val>
                                        </p:tav>
                                        <p:tav tm="100000">
                                          <p:val>
                                            <p:fltVal val="0"/>
                                          </p:val>
                                        </p:tav>
                                      </p:tavLst>
                                    </p:anim>
                                    <p:set>
                                      <p:cBhvr>
                                        <p:cTn id="99" dur="1" fill="hold">
                                          <p:stCondLst>
                                            <p:cond delay="499"/>
                                          </p:stCondLst>
                                        </p:cTn>
                                        <p:tgtEl>
                                          <p:spTgt spid="2273"/>
                                        </p:tgtEl>
                                        <p:attrNameLst>
                                          <p:attrName>style.visibility</p:attrName>
                                        </p:attrNameLst>
                                      </p:cBhvr>
                                      <p:to>
                                        <p:strVal val="hidden"/>
                                      </p:to>
                                    </p:set>
                                  </p:childTnLst>
                                </p:cTn>
                              </p:par>
                            </p:childTnLst>
                          </p:cTn>
                        </p:par>
                      </p:childTnLst>
                    </p:cTn>
                  </p:par>
                </p:childTnLst>
              </p:cTn>
              <p:nextCondLst>
                <p:cond evt="onClick" delay="0">
                  <p:tgtEl>
                    <p:spTgt spid="2273"/>
                  </p:tgtEl>
                </p:cond>
              </p:nextCondLst>
            </p:seq>
            <p:seq concurrent="1" nextAc="seek">
              <p:cTn id="100" restart="whenNotActive" fill="hold" evtFilter="cancelBubble" nodeType="interactiveSeq">
                <p:stCondLst>
                  <p:cond evt="onClick" delay="0">
                    <p:tgtEl>
                      <p:spTgt spid="2274"/>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500"/>
                                        <p:tgtEl>
                                          <p:spTgt spid="2274"/>
                                        </p:tgtEl>
                                        <p:attrNameLst>
                                          <p:attrName>ppt_w</p:attrName>
                                        </p:attrNameLst>
                                      </p:cBhvr>
                                      <p:tavLst>
                                        <p:tav tm="0">
                                          <p:val>
                                            <p:strVal val="ppt_w"/>
                                          </p:val>
                                        </p:tav>
                                        <p:tav tm="100000">
                                          <p:val>
                                            <p:fltVal val="0"/>
                                          </p:val>
                                        </p:tav>
                                      </p:tavLst>
                                    </p:anim>
                                    <p:anim calcmode="lin" valueType="num">
                                      <p:cBhvr>
                                        <p:cTn id="105" dur="500"/>
                                        <p:tgtEl>
                                          <p:spTgt spid="2274"/>
                                        </p:tgtEl>
                                        <p:attrNameLst>
                                          <p:attrName>ppt_h</p:attrName>
                                        </p:attrNameLst>
                                      </p:cBhvr>
                                      <p:tavLst>
                                        <p:tav tm="0">
                                          <p:val>
                                            <p:strVal val="ppt_h"/>
                                          </p:val>
                                        </p:tav>
                                        <p:tav tm="100000">
                                          <p:val>
                                            <p:fltVal val="0"/>
                                          </p:val>
                                        </p:tav>
                                      </p:tavLst>
                                    </p:anim>
                                    <p:set>
                                      <p:cBhvr>
                                        <p:cTn id="106" dur="1" fill="hold">
                                          <p:stCondLst>
                                            <p:cond delay="499"/>
                                          </p:stCondLst>
                                        </p:cTn>
                                        <p:tgtEl>
                                          <p:spTgt spid="2274"/>
                                        </p:tgtEl>
                                        <p:attrNameLst>
                                          <p:attrName>style.visibility</p:attrName>
                                        </p:attrNameLst>
                                      </p:cBhvr>
                                      <p:to>
                                        <p:strVal val="hidden"/>
                                      </p:to>
                                    </p:set>
                                  </p:childTnLst>
                                </p:cTn>
                              </p:par>
                            </p:childTnLst>
                          </p:cTn>
                        </p:par>
                      </p:childTnLst>
                    </p:cTn>
                  </p:par>
                </p:childTnLst>
              </p:cTn>
              <p:nextCondLst>
                <p:cond evt="onClick" delay="0">
                  <p:tgtEl>
                    <p:spTgt spid="2274"/>
                  </p:tgtEl>
                </p:cond>
              </p:nextCondLst>
            </p:seq>
            <p:seq concurrent="1" nextAc="seek">
              <p:cTn id="107" restart="whenNotActive" fill="hold" evtFilter="cancelBubble" nodeType="interactiveSeq">
                <p:stCondLst>
                  <p:cond evt="onClick" delay="0">
                    <p:tgtEl>
                      <p:spTgt spid="2275"/>
                    </p:tgtEl>
                  </p:cond>
                </p:stCondLst>
                <p:endSync evt="end" delay="0">
                  <p:rtn val="all"/>
                </p:endSync>
                <p:childTnLst>
                  <p:par>
                    <p:cTn id="108" fill="hold">
                      <p:stCondLst>
                        <p:cond delay="0"/>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500"/>
                                        <p:tgtEl>
                                          <p:spTgt spid="2275"/>
                                        </p:tgtEl>
                                        <p:attrNameLst>
                                          <p:attrName>ppt_w</p:attrName>
                                        </p:attrNameLst>
                                      </p:cBhvr>
                                      <p:tavLst>
                                        <p:tav tm="0">
                                          <p:val>
                                            <p:strVal val="ppt_w"/>
                                          </p:val>
                                        </p:tav>
                                        <p:tav tm="100000">
                                          <p:val>
                                            <p:fltVal val="0"/>
                                          </p:val>
                                        </p:tav>
                                      </p:tavLst>
                                    </p:anim>
                                    <p:anim calcmode="lin" valueType="num">
                                      <p:cBhvr>
                                        <p:cTn id="112" dur="500"/>
                                        <p:tgtEl>
                                          <p:spTgt spid="2275"/>
                                        </p:tgtEl>
                                        <p:attrNameLst>
                                          <p:attrName>ppt_h</p:attrName>
                                        </p:attrNameLst>
                                      </p:cBhvr>
                                      <p:tavLst>
                                        <p:tav tm="0">
                                          <p:val>
                                            <p:strVal val="ppt_h"/>
                                          </p:val>
                                        </p:tav>
                                        <p:tav tm="100000">
                                          <p:val>
                                            <p:fltVal val="0"/>
                                          </p:val>
                                        </p:tav>
                                      </p:tavLst>
                                    </p:anim>
                                    <p:set>
                                      <p:cBhvr>
                                        <p:cTn id="113" dur="1" fill="hold">
                                          <p:stCondLst>
                                            <p:cond delay="499"/>
                                          </p:stCondLst>
                                        </p:cTn>
                                        <p:tgtEl>
                                          <p:spTgt spid="2275"/>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114" restart="whenNotActive" fill="hold" evtFilter="cancelBubble" nodeType="interactiveSeq">
                <p:stCondLst>
                  <p:cond evt="onClick" delay="0">
                    <p:tgtEl>
                      <p:spTgt spid="2276"/>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nodeType="clickEffect">
                                  <p:stCondLst>
                                    <p:cond delay="0"/>
                                  </p:stCondLst>
                                  <p:childTnLst>
                                    <p:anim calcmode="lin" valueType="num">
                                      <p:cBhvr>
                                        <p:cTn id="118" dur="500"/>
                                        <p:tgtEl>
                                          <p:spTgt spid="2276"/>
                                        </p:tgtEl>
                                        <p:attrNameLst>
                                          <p:attrName>ppt_w</p:attrName>
                                        </p:attrNameLst>
                                      </p:cBhvr>
                                      <p:tavLst>
                                        <p:tav tm="0">
                                          <p:val>
                                            <p:strVal val="ppt_w"/>
                                          </p:val>
                                        </p:tav>
                                        <p:tav tm="100000">
                                          <p:val>
                                            <p:fltVal val="0"/>
                                          </p:val>
                                        </p:tav>
                                      </p:tavLst>
                                    </p:anim>
                                    <p:anim calcmode="lin" valueType="num">
                                      <p:cBhvr>
                                        <p:cTn id="119" dur="500"/>
                                        <p:tgtEl>
                                          <p:spTgt spid="2276"/>
                                        </p:tgtEl>
                                        <p:attrNameLst>
                                          <p:attrName>ppt_h</p:attrName>
                                        </p:attrNameLst>
                                      </p:cBhvr>
                                      <p:tavLst>
                                        <p:tav tm="0">
                                          <p:val>
                                            <p:strVal val="ppt_h"/>
                                          </p:val>
                                        </p:tav>
                                        <p:tav tm="100000">
                                          <p:val>
                                            <p:fltVal val="0"/>
                                          </p:val>
                                        </p:tav>
                                      </p:tavLst>
                                    </p:anim>
                                    <p:set>
                                      <p:cBhvr>
                                        <p:cTn id="120" dur="1" fill="hold">
                                          <p:stCondLst>
                                            <p:cond delay="499"/>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6"/>
                  </p:tgtEl>
                </p:cond>
              </p:nextCondLst>
            </p:seq>
            <p:seq concurrent="1" nextAc="seek">
              <p:cTn id="121" restart="whenNotActive" fill="hold" evtFilter="cancelBubble" nodeType="interactiveSeq">
                <p:stCondLst>
                  <p:cond evt="onClick" delay="0">
                    <p:tgtEl>
                      <p:spTgt spid="14"/>
                    </p:tgtEl>
                  </p:cond>
                </p:stCondLst>
                <p:endSync evt="end" delay="0">
                  <p:rtn val="all"/>
                </p:endSync>
                <p:childTnLst>
                  <p:par>
                    <p:cTn id="122" fill="hold">
                      <p:stCondLst>
                        <p:cond delay="0"/>
                      </p:stCondLst>
                      <p:childTnLst>
                        <p:par>
                          <p:cTn id="123" fill="hold">
                            <p:stCondLst>
                              <p:cond delay="0"/>
                            </p:stCondLst>
                            <p:childTnLst>
                              <p:par>
                                <p:cTn id="124" presetID="23" presetClass="exit" presetSubtype="32" fill="hold" nodeType="clickEffect">
                                  <p:stCondLst>
                                    <p:cond delay="0"/>
                                  </p:stCondLst>
                                  <p:childTnLst>
                                    <p:anim calcmode="lin" valueType="num">
                                      <p:cBhvr>
                                        <p:cTn id="125" dur="500"/>
                                        <p:tgtEl>
                                          <p:spTgt spid="14"/>
                                        </p:tgtEl>
                                        <p:attrNameLst>
                                          <p:attrName>ppt_w</p:attrName>
                                        </p:attrNameLst>
                                      </p:cBhvr>
                                      <p:tavLst>
                                        <p:tav tm="0">
                                          <p:val>
                                            <p:strVal val="ppt_w"/>
                                          </p:val>
                                        </p:tav>
                                        <p:tav tm="100000">
                                          <p:val>
                                            <p:fltVal val="0"/>
                                          </p:val>
                                        </p:tav>
                                      </p:tavLst>
                                    </p:anim>
                                    <p:anim calcmode="lin" valueType="num">
                                      <p:cBhvr>
                                        <p:cTn id="126" dur="500"/>
                                        <p:tgtEl>
                                          <p:spTgt spid="14"/>
                                        </p:tgtEl>
                                        <p:attrNameLst>
                                          <p:attrName>ppt_h</p:attrName>
                                        </p:attrNameLst>
                                      </p:cBhvr>
                                      <p:tavLst>
                                        <p:tav tm="0">
                                          <p:val>
                                            <p:strVal val="ppt_h"/>
                                          </p:val>
                                        </p:tav>
                                        <p:tav tm="100000">
                                          <p:val>
                                            <p:fltVal val="0"/>
                                          </p:val>
                                        </p:tav>
                                      </p:tavLst>
                                    </p:anim>
                                    <p:set>
                                      <p:cBhvr>
                                        <p:cTn id="12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8" restart="whenNotActive" fill="hold" evtFilter="cancelBubble" nodeType="interactiveSeq">
                <p:stCondLst>
                  <p:cond evt="onClick" delay="0">
                    <p:tgtEl>
                      <p:spTgt spid="19"/>
                    </p:tgtEl>
                  </p:cond>
                </p:stCondLst>
                <p:endSync evt="end" delay="0">
                  <p:rtn val="all"/>
                </p:endSync>
                <p:childTnLst>
                  <p:par>
                    <p:cTn id="129" fill="hold">
                      <p:stCondLst>
                        <p:cond delay="0"/>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19"/>
                                        </p:tgtEl>
                                        <p:attrNameLst>
                                          <p:attrName>ppt_w</p:attrName>
                                        </p:attrNameLst>
                                      </p:cBhvr>
                                      <p:tavLst>
                                        <p:tav tm="0">
                                          <p:val>
                                            <p:strVal val="ppt_w"/>
                                          </p:val>
                                        </p:tav>
                                        <p:tav tm="100000">
                                          <p:val>
                                            <p:fltVal val="0"/>
                                          </p:val>
                                        </p:tav>
                                      </p:tavLst>
                                    </p:anim>
                                    <p:anim calcmode="lin" valueType="num">
                                      <p:cBhvr>
                                        <p:cTn id="133" dur="500"/>
                                        <p:tgtEl>
                                          <p:spTgt spid="19"/>
                                        </p:tgtEl>
                                        <p:attrNameLst>
                                          <p:attrName>ppt_h</p:attrName>
                                        </p:attrNameLst>
                                      </p:cBhvr>
                                      <p:tavLst>
                                        <p:tav tm="0">
                                          <p:val>
                                            <p:strVal val="ppt_h"/>
                                          </p:val>
                                        </p:tav>
                                        <p:tav tm="100000">
                                          <p:val>
                                            <p:fltVal val="0"/>
                                          </p:val>
                                        </p:tav>
                                      </p:tavLst>
                                    </p:anim>
                                    <p:set>
                                      <p:cBhvr>
                                        <p:cTn id="1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13" name="Câu hỏi">
            <a:extLst>
              <a:ext uri="{FF2B5EF4-FFF2-40B4-BE49-F238E27FC236}">
                <a16:creationId xmlns:a16="http://schemas.microsoft.com/office/drawing/2014/main" id="{E8F7334B-1DF2-2961-7C96-10D5E5C6F58A}"/>
              </a:ext>
            </a:extLst>
          </p:cNvPr>
          <p:cNvSpPr/>
          <p:nvPr/>
        </p:nvSpPr>
        <p:spPr>
          <a:xfrm>
            <a:off x="910936" y="415639"/>
            <a:ext cx="7322128" cy="1496291"/>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1</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Công thức phân tử của muối gồm</a:t>
            </a:r>
            <a:r>
              <a:rPr lang="en-US" sz="2200" kern="1200" noProof="1">
                <a:solidFill>
                  <a:prstClr val="black"/>
                </a:solidFill>
                <a:latin typeface="Arial"/>
                <a:cs typeface="Arial" panose="020B0604020202020204" pitchFamily="34" charset="0"/>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4" name="Đáp án đúng">
            <a:extLst>
              <a:ext uri="{FF2B5EF4-FFF2-40B4-BE49-F238E27FC236}">
                <a16:creationId xmlns:a16="http://schemas.microsoft.com/office/drawing/2014/main" id="{8E2F2B43-3044-F764-BE87-6B9CECCCBBEC}"/>
              </a:ext>
            </a:extLst>
          </p:cNvPr>
          <p:cNvSpPr/>
          <p:nvPr/>
        </p:nvSpPr>
        <p:spPr>
          <a:xfrm>
            <a:off x="910936"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vi-VN" sz="2000" kern="1200" noProof="1">
                <a:solidFill>
                  <a:prstClr val="black"/>
                </a:solidFill>
                <a:cs typeface="Arial" panose="020B0604020202020204" pitchFamily="34" charset="0"/>
              </a:rPr>
              <a:t>Cation kim loại và anion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5" name="Đáp án sai 1">
            <a:extLst>
              <a:ext uri="{FF2B5EF4-FFF2-40B4-BE49-F238E27FC236}">
                <a16:creationId xmlns:a16="http://schemas.microsoft.com/office/drawing/2014/main" id="{3B1AA22F-A02B-25B5-CF07-7B627B51C0D8}"/>
              </a:ext>
            </a:extLst>
          </p:cNvPr>
          <p:cNvSpPr/>
          <p:nvPr/>
        </p:nvSpPr>
        <p:spPr>
          <a:xfrm>
            <a:off x="910936"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vi-VN" sz="2000" kern="1200" noProof="1">
                <a:solidFill>
                  <a:prstClr val="black"/>
                </a:solidFill>
                <a:cs typeface="Arial" panose="020B0604020202020204" pitchFamily="34" charset="0"/>
              </a:rPr>
              <a:t>Cation kim loại và anion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6" name="Đáp án sai 2">
            <a:extLst>
              <a:ext uri="{FF2B5EF4-FFF2-40B4-BE49-F238E27FC236}">
                <a16:creationId xmlns:a16="http://schemas.microsoft.com/office/drawing/2014/main" id="{1778C788-85B9-3596-2467-E1EBAB4C9226}"/>
              </a:ext>
            </a:extLst>
          </p:cNvPr>
          <p:cNvSpPr/>
          <p:nvPr/>
        </p:nvSpPr>
        <p:spPr>
          <a:xfrm>
            <a:off x="4831773"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2000" kern="1200" noProof="1">
                <a:solidFill>
                  <a:prstClr val="black"/>
                </a:solidFill>
                <a:latin typeface="Arial" panose="020B0604020202020204" pitchFamily="34" charset="0"/>
                <a:cs typeface="Arial" panose="020B0604020202020204" pitchFamily="34" charset="0"/>
              </a:rPr>
              <a:t>Anion phi kim và anion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7" name="Đáp án sai 3">
            <a:extLst>
              <a:ext uri="{FF2B5EF4-FFF2-40B4-BE49-F238E27FC236}">
                <a16:creationId xmlns:a16="http://schemas.microsoft.com/office/drawing/2014/main" id="{D525D25A-D89E-2359-2DD4-6064A2789FBC}"/>
              </a:ext>
            </a:extLst>
          </p:cNvPr>
          <p:cNvSpPr/>
          <p:nvPr/>
        </p:nvSpPr>
        <p:spPr>
          <a:xfrm>
            <a:off x="4831772"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fr-FR" sz="2000" kern="1200" noProof="1">
                <a:solidFill>
                  <a:prstClr val="black"/>
                </a:solidFill>
                <a:latin typeface="Arial" panose="020B0604020202020204" pitchFamily="34" charset="0"/>
                <a:cs typeface="Arial" panose="020B0604020202020204" pitchFamily="34" charset="0"/>
              </a:rPr>
              <a:t>Cation kim loại và cation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Correct sound effect and wrong sound effect (mp3cut.net)">
            <a:hlinkClick r:id="" action="ppaction://media"/>
            <a:extLst>
              <a:ext uri="{FF2B5EF4-FFF2-40B4-BE49-F238E27FC236}">
                <a16:creationId xmlns:a16="http://schemas.microsoft.com/office/drawing/2014/main" id="{D7F7F963-A0B5-C301-2C64-69CF271534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19" name="Picture 5">
            <a:extLst>
              <a:ext uri="{FF2B5EF4-FFF2-40B4-BE49-F238E27FC236}">
                <a16:creationId xmlns:a16="http://schemas.microsoft.com/office/drawing/2014/main" id="{E0316B5F-E810-035A-F116-91FD7D7E5D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4" y="2598460"/>
            <a:ext cx="639785" cy="556871"/>
          </a:xfrm>
          <a:prstGeom prst="rect">
            <a:avLst/>
          </a:prstGeom>
        </p:spPr>
      </p:pic>
      <p:pic>
        <p:nvPicPr>
          <p:cNvPr id="20" name="Picture 10">
            <a:extLst>
              <a:ext uri="{FF2B5EF4-FFF2-40B4-BE49-F238E27FC236}">
                <a16:creationId xmlns:a16="http://schemas.microsoft.com/office/drawing/2014/main" id="{EEC6DE05-854C-CECC-E350-05DD015497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2581621"/>
            <a:ext cx="637592" cy="568036"/>
          </a:xfrm>
          <a:prstGeom prst="rect">
            <a:avLst/>
          </a:prstGeom>
        </p:spPr>
      </p:pic>
      <p:pic>
        <p:nvPicPr>
          <p:cNvPr id="21" name="Picture 10">
            <a:extLst>
              <a:ext uri="{FF2B5EF4-FFF2-40B4-BE49-F238E27FC236}">
                <a16:creationId xmlns:a16="http://schemas.microsoft.com/office/drawing/2014/main" id="{5355F114-4EDE-6120-031D-7CD93B9DA5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979718"/>
            <a:ext cx="637592" cy="568036"/>
          </a:xfrm>
          <a:prstGeom prst="rect">
            <a:avLst/>
          </a:prstGeom>
        </p:spPr>
      </p:pic>
      <p:pic>
        <p:nvPicPr>
          <p:cNvPr id="22" name="Picture 10">
            <a:extLst>
              <a:ext uri="{FF2B5EF4-FFF2-40B4-BE49-F238E27FC236}">
                <a16:creationId xmlns:a16="http://schemas.microsoft.com/office/drawing/2014/main" id="{21099FB3-F926-BD75-29A4-CA42BF828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3979718"/>
            <a:ext cx="637592" cy="568036"/>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237A9125-23EC-28BF-934B-03B4EAFAE9C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4" name="Picture 3">
            <a:hlinkClick r:id="rId12" action="ppaction://hlinksldjump"/>
            <a:extLst>
              <a:ext uri="{FF2B5EF4-FFF2-40B4-BE49-F238E27FC236}">
                <a16:creationId xmlns:a16="http://schemas.microsoft.com/office/drawing/2014/main" id="{6CB91435-F990-A9B4-7264-FCFEA6293BE1}"/>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250161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500"/>
                                        <p:tgtEl>
                                          <p:spTgt spid="1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14"/>
                                        </p:tgtEl>
                                        <p:attrNameLst>
                                          <p:attrName>fillcolor</p:attrName>
                                        </p:attrNameLst>
                                      </p:cBhvr>
                                      <p:to>
                                        <a:srgbClr val="92D05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18"/>
                                        </p:tgtEl>
                                      </p:cBhvr>
                                    </p:cmd>
                                  </p:childTnLst>
                                </p:cTn>
                              </p:par>
                              <p:par>
                                <p:cTn id="26" presetID="1" presetClass="entr" presetSubtype="0" fill="hold" nodeType="withEffect">
                                  <p:stCondLst>
                                    <p:cond delay="0"/>
                                  </p:stCondLst>
                                  <p:childTnLst>
                                    <p:set>
                                      <p:cBhvr>
                                        <p:cTn id="27" dur="1" fill="hold">
                                          <p:stCondLst>
                                            <p:cond delay="9"/>
                                          </p:stCondLst>
                                        </p:cTn>
                                        <p:tgtEl>
                                          <p:spTgt spid="19"/>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5"/>
                                        </p:tgtEl>
                                        <p:attrNameLst>
                                          <p:attrName>fillcolor</p:attrName>
                                        </p:attrNameLst>
                                      </p:cBhvr>
                                      <p:to>
                                        <a:srgbClr val="D99694"/>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23"/>
                                        </p:tgtEl>
                                      </p:cBhvr>
                                    </p:cmd>
                                  </p:childTnLst>
                                </p:cTn>
                              </p:par>
                              <p:par>
                                <p:cTn id="40" presetID="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6"/>
                                        </p:tgtEl>
                                        <p:attrNameLst>
                                          <p:attrName>fillcolor</p:attrName>
                                        </p:attrNameLst>
                                      </p:cBhvr>
                                      <p:to>
                                        <a:srgbClr val="D99694"/>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23"/>
                                        </p:tgtEl>
                                      </p:cBhvr>
                                    </p:cmd>
                                  </p:childTnLst>
                                </p:cTn>
                              </p:par>
                              <p:par>
                                <p:cTn id="54" presetID="1" presetClass="entr" presetSubtype="0" fill="hold" nodeType="withEffect">
                                  <p:stCondLst>
                                    <p:cond delay="0"/>
                                  </p:stCondLst>
                                  <p:childTnLst>
                                    <p:set>
                                      <p:cBhvr>
                                        <p:cTn id="55" dur="1" fill="hold">
                                          <p:stCondLst>
                                            <p:cond delay="9"/>
                                          </p:stCondLst>
                                        </p:cTn>
                                        <p:tgtEl>
                                          <p:spTgt spid="20"/>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7"/>
                                        </p:tgtEl>
                                        <p:attrNameLst>
                                          <p:attrName>fillcolor</p:attrName>
                                        </p:attrNameLst>
                                      </p:cBhvr>
                                      <p:to>
                                        <a:srgbClr val="D99694"/>
                                      </p:to>
                                    </p:animClr>
                                    <p:set>
                                      <p:cBhvr>
                                        <p:cTn id="64" dur="500" fill="hold"/>
                                        <p:tgtEl>
                                          <p:spTgt spid="17"/>
                                        </p:tgtEl>
                                        <p:attrNameLst>
                                          <p:attrName>fill.type</p:attrName>
                                        </p:attrNameLst>
                                      </p:cBhvr>
                                      <p:to>
                                        <p:strVal val="solid"/>
                                      </p:to>
                                    </p:set>
                                    <p:set>
                                      <p:cBhvr>
                                        <p:cTn id="65" dur="500" fill="hold"/>
                                        <p:tgtEl>
                                          <p:spTgt spid="17"/>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23"/>
                                        </p:tgtEl>
                                      </p:cBhvr>
                                    </p:cmd>
                                  </p:childTnLst>
                                </p:cTn>
                              </p:par>
                              <p:par>
                                <p:cTn id="68" presetID="1" presetClass="entr" presetSubtype="0" fill="hold" nodeType="withEffect">
                                  <p:stCondLst>
                                    <p:cond delay="0"/>
                                  </p:stCondLst>
                                  <p:childTnLst>
                                    <p:set>
                                      <p:cBhvr>
                                        <p:cTn id="69" dur="1" fill="hold">
                                          <p:stCondLst>
                                            <p:cond delay="9"/>
                                          </p:stCondLst>
                                        </p:cTn>
                                        <p:tgtEl>
                                          <p:spTgt spid="2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7"/>
                                        </p:tgtEl>
                                      </p:cBhvr>
                                    </p:animEffect>
                                    <p:animScale>
                                      <p:cBhvr>
                                        <p:cTn id="72" dur="250" autoRev="1" fill="hold"/>
                                        <p:tgtEl>
                                          <p:spTgt spid="17"/>
                                        </p:tgtEl>
                                      </p:cBhvr>
                                      <p:by x="105000" y="105000"/>
                                    </p:animScale>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8"/>
                </p:tgtEl>
              </p:cMediaNode>
            </p:audio>
            <p:audio>
              <p:cMediaNode vol="80000">
                <p:cTn id="74" fill="hold" display="0">
                  <p:stCondLst>
                    <p:cond delay="indefinite"/>
                  </p:stCondLst>
                  <p:endCondLst>
                    <p:cond evt="onStopAudio" delay="0">
                      <p:tgtEl>
                        <p:sldTgt/>
                      </p:tgtEl>
                    </p:cond>
                  </p:endCondLst>
                </p:cTn>
                <p:tgtEl>
                  <p:spTgt spid="23"/>
                </p:tgtEl>
              </p:cMediaNode>
            </p:audio>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2</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Sản phẩm của dung dịch muối phản ứng với kim loại là:</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2000" kern="1200" noProof="1">
                <a:solidFill>
                  <a:prstClr val="black"/>
                </a:solidFill>
                <a:latin typeface="Arial" panose="020B0604020202020204" pitchFamily="34" charset="0"/>
                <a:cs typeface="Arial" panose="020B0604020202020204" pitchFamily="34" charset="0"/>
              </a:rPr>
              <a:t>Muối mới và kim loại mới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Acid và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2000" kern="1200" noProof="1">
                <a:solidFill>
                  <a:prstClr val="black"/>
                </a:solidFill>
                <a:latin typeface="Arial" panose="020B0604020202020204" pitchFamily="34" charset="0"/>
                <a:cs typeface="Arial" panose="020B0604020202020204" pitchFamily="34" charset="0"/>
              </a:rPr>
              <a:t>Muối mới và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Muối mới và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5" name="Picture 14">
            <a:hlinkClick r:id="rId12" action="ppaction://hlinksldjump"/>
            <a:extLst>
              <a:ext uri="{FF2B5EF4-FFF2-40B4-BE49-F238E27FC236}">
                <a16:creationId xmlns:a16="http://schemas.microsoft.com/office/drawing/2014/main" id="{C0919EF9-7614-8D8F-A4D4-387DB8EA3AF1}"/>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41934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a:extLst>
              <a:ext uri="{FF2B5EF4-FFF2-40B4-BE49-F238E27FC236}">
                <a16:creationId xmlns:a16="http://schemas.microsoft.com/office/drawing/2014/main" id="{F36D0655-05EF-F953-67D1-D37FB2740479}"/>
              </a:ext>
            </a:extLst>
          </p:cNvPr>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phản ứng với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2982" y="2528125"/>
            <a:ext cx="637592" cy="568036"/>
          </a:xfrm>
          <a:prstGeom prst="rect">
            <a:avLst/>
          </a:prstGeom>
        </p:spPr>
      </p:pic>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3</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Đâu </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không phải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tính chất hóa học của muối</a:t>
            </a:r>
            <a:r>
              <a:rPr kumimoji="0" lang="en-US"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 name="Đáp án đúng">
            <a:extLst>
              <a:ext uri="{FF2B5EF4-FFF2-40B4-BE49-F238E27FC236}">
                <a16:creationId xmlns:a16="http://schemas.microsoft.com/office/drawing/2014/main" id="{10A66639-A787-3E6D-2489-8872996E87BE}"/>
              </a:ext>
            </a:extLst>
          </p:cNvPr>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phản ứng với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phản ứng với kim loại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phản ứng với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32155" y="3991072"/>
            <a:ext cx="639785" cy="556871"/>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77951"/>
            <a:ext cx="365523" cy="365523"/>
          </a:xfrm>
          <a:prstGeom prst="rect">
            <a:avLst/>
          </a:prstGeom>
        </p:spPr>
      </p:pic>
      <p:pic>
        <p:nvPicPr>
          <p:cNvPr id="17" name="Picture 16">
            <a:hlinkClick r:id="rId12" action="ppaction://hlinksldjump"/>
            <a:extLst>
              <a:ext uri="{FF2B5EF4-FFF2-40B4-BE49-F238E27FC236}">
                <a16:creationId xmlns:a16="http://schemas.microsoft.com/office/drawing/2014/main" id="{1CAECF8D-92E1-A9C0-2D16-7A0447FACC5B}"/>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10292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13" name="Câu hỏi">
            <a:extLst>
              <a:ext uri="{FF2B5EF4-FFF2-40B4-BE49-F238E27FC236}">
                <a16:creationId xmlns:a16="http://schemas.microsoft.com/office/drawing/2014/main" id="{E8F7334B-1DF2-2961-7C96-10D5E5C6F58A}"/>
              </a:ext>
            </a:extLst>
          </p:cNvPr>
          <p:cNvSpPr/>
          <p:nvPr/>
        </p:nvSpPr>
        <p:spPr>
          <a:xfrm>
            <a:off x="910936" y="415639"/>
            <a:ext cx="7322128" cy="1496291"/>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4</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Tên của muối Na</a:t>
            </a:r>
            <a:r>
              <a:rPr kumimoji="0" lang="en-US" sz="2200" b="0" i="0" u="none" strike="noStrike" kern="1200" cap="none" spc="0" normalizeH="0" baseline="-25000" noProof="1">
                <a:ln>
                  <a:noFill/>
                </a:ln>
                <a:solidFill>
                  <a:prstClr val="black"/>
                </a:solidFill>
                <a:effectLst/>
                <a:uLnTx/>
                <a:uFillTx/>
                <a:latin typeface="Arial"/>
                <a:ea typeface="+mn-ea"/>
                <a:cs typeface="Arial" panose="020B0604020202020204" pitchFamily="34" charset="0"/>
                <a:sym typeface="Arial"/>
              </a:rPr>
              <a:t>2</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SO</a:t>
            </a:r>
            <a:r>
              <a:rPr kumimoji="0" lang="en-US" sz="2200" b="0" i="0" u="none" strike="noStrike" kern="1200" cap="none" spc="0" normalizeH="0" baseline="-25000" noProof="1">
                <a:ln>
                  <a:noFill/>
                </a:ln>
                <a:solidFill>
                  <a:prstClr val="black"/>
                </a:solidFill>
                <a:effectLst/>
                <a:uLnTx/>
                <a:uFillTx/>
                <a:latin typeface="Arial"/>
                <a:ea typeface="+mn-ea"/>
                <a:cs typeface="Arial" panose="020B0604020202020204" pitchFamily="34" charset="0"/>
                <a:sym typeface="Arial"/>
              </a:rPr>
              <a:t>4</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 là</a:t>
            </a: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4" name="Đáp án đúng">
            <a:extLst>
              <a:ext uri="{FF2B5EF4-FFF2-40B4-BE49-F238E27FC236}">
                <a16:creationId xmlns:a16="http://schemas.microsoft.com/office/drawing/2014/main" id="{8E2F2B43-3044-F764-BE87-6B9CECCCBBEC}"/>
              </a:ext>
            </a:extLst>
          </p:cNvPr>
          <p:cNvSpPr/>
          <p:nvPr/>
        </p:nvSpPr>
        <p:spPr>
          <a:xfrm>
            <a:off x="910936"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vi-VN" sz="2000" kern="1200" noProof="1">
                <a:solidFill>
                  <a:prstClr val="black"/>
                </a:solidFill>
                <a:cs typeface="Arial" panose="020B0604020202020204" pitchFamily="34" charset="0"/>
              </a:rPr>
              <a:t>sodium sulfate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5" name="Đáp án sai 1">
            <a:extLst>
              <a:ext uri="{FF2B5EF4-FFF2-40B4-BE49-F238E27FC236}">
                <a16:creationId xmlns:a16="http://schemas.microsoft.com/office/drawing/2014/main" id="{3B1AA22F-A02B-25B5-CF07-7B627B51C0D8}"/>
              </a:ext>
            </a:extLst>
          </p:cNvPr>
          <p:cNvSpPr/>
          <p:nvPr/>
        </p:nvSpPr>
        <p:spPr>
          <a:xfrm>
            <a:off x="910936"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vi-VN" sz="2000" kern="1200" noProof="1">
                <a:solidFill>
                  <a:prstClr val="black"/>
                </a:solidFill>
                <a:cs typeface="Arial" panose="020B0604020202020204" pitchFamily="34" charset="0"/>
              </a:rPr>
              <a:t>sodium sulfua</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6" name="Đáp án sai 2">
            <a:extLst>
              <a:ext uri="{FF2B5EF4-FFF2-40B4-BE49-F238E27FC236}">
                <a16:creationId xmlns:a16="http://schemas.microsoft.com/office/drawing/2014/main" id="{1778C788-85B9-3596-2467-E1EBAB4C9226}"/>
              </a:ext>
            </a:extLst>
          </p:cNvPr>
          <p:cNvSpPr/>
          <p:nvPr/>
        </p:nvSpPr>
        <p:spPr>
          <a:xfrm>
            <a:off x="4831773"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vi-VN" sz="2000" kern="1200" noProof="1">
                <a:solidFill>
                  <a:prstClr val="black"/>
                </a:solidFill>
                <a:cs typeface="Arial" panose="020B0604020202020204" pitchFamily="34" charset="0"/>
              </a:rPr>
              <a:t>disodium tetrasufur</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7" name="Đáp án sai 3">
            <a:extLst>
              <a:ext uri="{FF2B5EF4-FFF2-40B4-BE49-F238E27FC236}">
                <a16:creationId xmlns:a16="http://schemas.microsoft.com/office/drawing/2014/main" id="{D525D25A-D89E-2359-2DD4-6064A2789FBC}"/>
              </a:ext>
            </a:extLst>
          </p:cNvPr>
          <p:cNvSpPr/>
          <p:nvPr/>
        </p:nvSpPr>
        <p:spPr>
          <a:xfrm>
            <a:off x="4831772"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sodium(I) sulfate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Correct sound effect and wrong sound effect (mp3cut.net)">
            <a:hlinkClick r:id="" action="ppaction://media"/>
            <a:extLst>
              <a:ext uri="{FF2B5EF4-FFF2-40B4-BE49-F238E27FC236}">
                <a16:creationId xmlns:a16="http://schemas.microsoft.com/office/drawing/2014/main" id="{D7F7F963-A0B5-C301-2C64-69CF271534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19" name="Picture 5">
            <a:extLst>
              <a:ext uri="{FF2B5EF4-FFF2-40B4-BE49-F238E27FC236}">
                <a16:creationId xmlns:a16="http://schemas.microsoft.com/office/drawing/2014/main" id="{E0316B5F-E810-035A-F116-91FD7D7E5D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4" y="2598460"/>
            <a:ext cx="639785" cy="556871"/>
          </a:xfrm>
          <a:prstGeom prst="rect">
            <a:avLst/>
          </a:prstGeom>
        </p:spPr>
      </p:pic>
      <p:pic>
        <p:nvPicPr>
          <p:cNvPr id="20" name="Picture 10">
            <a:extLst>
              <a:ext uri="{FF2B5EF4-FFF2-40B4-BE49-F238E27FC236}">
                <a16:creationId xmlns:a16="http://schemas.microsoft.com/office/drawing/2014/main" id="{EEC6DE05-854C-CECC-E350-05DD015497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2581621"/>
            <a:ext cx="637592" cy="568036"/>
          </a:xfrm>
          <a:prstGeom prst="rect">
            <a:avLst/>
          </a:prstGeom>
        </p:spPr>
      </p:pic>
      <p:pic>
        <p:nvPicPr>
          <p:cNvPr id="21" name="Picture 10">
            <a:extLst>
              <a:ext uri="{FF2B5EF4-FFF2-40B4-BE49-F238E27FC236}">
                <a16:creationId xmlns:a16="http://schemas.microsoft.com/office/drawing/2014/main" id="{5355F114-4EDE-6120-031D-7CD93B9DA5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979718"/>
            <a:ext cx="637592" cy="568036"/>
          </a:xfrm>
          <a:prstGeom prst="rect">
            <a:avLst/>
          </a:prstGeom>
        </p:spPr>
      </p:pic>
      <p:pic>
        <p:nvPicPr>
          <p:cNvPr id="22" name="Picture 10">
            <a:extLst>
              <a:ext uri="{FF2B5EF4-FFF2-40B4-BE49-F238E27FC236}">
                <a16:creationId xmlns:a16="http://schemas.microsoft.com/office/drawing/2014/main" id="{21099FB3-F926-BD75-29A4-CA42BF828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3979718"/>
            <a:ext cx="637592" cy="568036"/>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237A9125-23EC-28BF-934B-03B4EAFAE9C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4" name="Picture 3">
            <a:hlinkClick r:id="rId12" action="ppaction://hlinksldjump"/>
            <a:extLst>
              <a:ext uri="{FF2B5EF4-FFF2-40B4-BE49-F238E27FC236}">
                <a16:creationId xmlns:a16="http://schemas.microsoft.com/office/drawing/2014/main" id="{6CB91435-F990-A9B4-7264-FCFEA6293BE1}"/>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64407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500"/>
                                        <p:tgtEl>
                                          <p:spTgt spid="1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14"/>
                                        </p:tgtEl>
                                        <p:attrNameLst>
                                          <p:attrName>fillcolor</p:attrName>
                                        </p:attrNameLst>
                                      </p:cBhvr>
                                      <p:to>
                                        <a:srgbClr val="92D05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18"/>
                                        </p:tgtEl>
                                      </p:cBhvr>
                                    </p:cmd>
                                  </p:childTnLst>
                                </p:cTn>
                              </p:par>
                              <p:par>
                                <p:cTn id="26" presetID="1" presetClass="entr" presetSubtype="0" fill="hold" nodeType="withEffect">
                                  <p:stCondLst>
                                    <p:cond delay="0"/>
                                  </p:stCondLst>
                                  <p:childTnLst>
                                    <p:set>
                                      <p:cBhvr>
                                        <p:cTn id="27" dur="1" fill="hold">
                                          <p:stCondLst>
                                            <p:cond delay="9"/>
                                          </p:stCondLst>
                                        </p:cTn>
                                        <p:tgtEl>
                                          <p:spTgt spid="19"/>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5"/>
                                        </p:tgtEl>
                                        <p:attrNameLst>
                                          <p:attrName>fillcolor</p:attrName>
                                        </p:attrNameLst>
                                      </p:cBhvr>
                                      <p:to>
                                        <a:srgbClr val="D99694"/>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23"/>
                                        </p:tgtEl>
                                      </p:cBhvr>
                                    </p:cmd>
                                  </p:childTnLst>
                                </p:cTn>
                              </p:par>
                              <p:par>
                                <p:cTn id="40" presetID="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6"/>
                                        </p:tgtEl>
                                        <p:attrNameLst>
                                          <p:attrName>fillcolor</p:attrName>
                                        </p:attrNameLst>
                                      </p:cBhvr>
                                      <p:to>
                                        <a:srgbClr val="D99694"/>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23"/>
                                        </p:tgtEl>
                                      </p:cBhvr>
                                    </p:cmd>
                                  </p:childTnLst>
                                </p:cTn>
                              </p:par>
                              <p:par>
                                <p:cTn id="54" presetID="1" presetClass="entr" presetSubtype="0" fill="hold" nodeType="withEffect">
                                  <p:stCondLst>
                                    <p:cond delay="0"/>
                                  </p:stCondLst>
                                  <p:childTnLst>
                                    <p:set>
                                      <p:cBhvr>
                                        <p:cTn id="55" dur="1" fill="hold">
                                          <p:stCondLst>
                                            <p:cond delay="9"/>
                                          </p:stCondLst>
                                        </p:cTn>
                                        <p:tgtEl>
                                          <p:spTgt spid="20"/>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7"/>
                                        </p:tgtEl>
                                        <p:attrNameLst>
                                          <p:attrName>fillcolor</p:attrName>
                                        </p:attrNameLst>
                                      </p:cBhvr>
                                      <p:to>
                                        <a:srgbClr val="D99694"/>
                                      </p:to>
                                    </p:animClr>
                                    <p:set>
                                      <p:cBhvr>
                                        <p:cTn id="64" dur="500" fill="hold"/>
                                        <p:tgtEl>
                                          <p:spTgt spid="17"/>
                                        </p:tgtEl>
                                        <p:attrNameLst>
                                          <p:attrName>fill.type</p:attrName>
                                        </p:attrNameLst>
                                      </p:cBhvr>
                                      <p:to>
                                        <p:strVal val="solid"/>
                                      </p:to>
                                    </p:set>
                                    <p:set>
                                      <p:cBhvr>
                                        <p:cTn id="65" dur="500" fill="hold"/>
                                        <p:tgtEl>
                                          <p:spTgt spid="17"/>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23"/>
                                        </p:tgtEl>
                                      </p:cBhvr>
                                    </p:cmd>
                                  </p:childTnLst>
                                </p:cTn>
                              </p:par>
                              <p:par>
                                <p:cTn id="68" presetID="1" presetClass="entr" presetSubtype="0" fill="hold" nodeType="withEffect">
                                  <p:stCondLst>
                                    <p:cond delay="0"/>
                                  </p:stCondLst>
                                  <p:childTnLst>
                                    <p:set>
                                      <p:cBhvr>
                                        <p:cTn id="69" dur="1" fill="hold">
                                          <p:stCondLst>
                                            <p:cond delay="9"/>
                                          </p:stCondLst>
                                        </p:cTn>
                                        <p:tgtEl>
                                          <p:spTgt spid="2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7"/>
                                        </p:tgtEl>
                                      </p:cBhvr>
                                    </p:animEffect>
                                    <p:animScale>
                                      <p:cBhvr>
                                        <p:cTn id="72" dur="250" autoRev="1" fill="hold"/>
                                        <p:tgtEl>
                                          <p:spTgt spid="17"/>
                                        </p:tgtEl>
                                      </p:cBhvr>
                                      <p:by x="105000" y="105000"/>
                                    </p:animScale>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8"/>
                </p:tgtEl>
              </p:cMediaNode>
            </p:audio>
            <p:audio>
              <p:cMediaNode vol="80000">
                <p:cTn id="74" fill="hold" display="0">
                  <p:stCondLst>
                    <p:cond delay="indefinite"/>
                  </p:stCondLst>
                  <p:endCondLst>
                    <p:cond evt="onStopAudio" delay="0">
                      <p:tgtEl>
                        <p:sldTgt/>
                      </p:tgtEl>
                    </p:cond>
                  </p:endCondLst>
                </p:cTn>
                <p:tgtEl>
                  <p:spTgt spid="23"/>
                </p:tgtEl>
              </p:cMediaNode>
            </p:audio>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80F839E4-5932-8FFC-C73D-9D0030649872}"/>
              </a:ext>
            </a:extLst>
          </p:cNvPr>
          <p:cNvSpPr/>
          <p:nvPr/>
        </p:nvSpPr>
        <p:spPr>
          <a:xfrm>
            <a:off x="910936" y="590550"/>
            <a:ext cx="7322128" cy="1276804"/>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5</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Trộn 2 dung dịch muối nào sau đây sẽ </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không</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xuất hiện kết tủa?</a:t>
            </a:r>
          </a:p>
        </p:txBody>
      </p:sp>
      <p:sp>
        <p:nvSpPr>
          <p:cNvPr id="3" name="Đáp án đúng">
            <a:extLst>
              <a:ext uri="{FF2B5EF4-FFF2-40B4-BE49-F238E27FC236}">
                <a16:creationId xmlns:a16="http://schemas.microsoft.com/office/drawing/2014/main" id="{8B6ED696-E725-FF91-191F-97B43644DB5A}"/>
              </a:ext>
            </a:extLst>
          </p:cNvPr>
          <p:cNvSpPr/>
          <p:nvPr/>
        </p:nvSpPr>
        <p:spPr>
          <a:xfrm>
            <a:off x="4639733"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D. </a:t>
            </a:r>
            <a:r>
              <a:rPr lang="vi-VN" sz="2000">
                <a:solidFill>
                  <a:srgbClr val="000000"/>
                </a:solidFill>
              </a:rPr>
              <a:t>NaCl</a:t>
            </a:r>
            <a:r>
              <a:rPr lang="en-US" sz="2000">
                <a:solidFill>
                  <a:srgbClr val="000000"/>
                </a:solidFill>
              </a:rPr>
              <a:t> +</a:t>
            </a:r>
            <a:r>
              <a:rPr lang="vi-VN" sz="2000">
                <a:solidFill>
                  <a:srgbClr val="000000"/>
                </a:solidFill>
              </a:rPr>
              <a:t> K</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Đáp án sai 1">
            <a:extLst>
              <a:ext uri="{FF2B5EF4-FFF2-40B4-BE49-F238E27FC236}">
                <a16:creationId xmlns:a16="http://schemas.microsoft.com/office/drawing/2014/main" id="{841A200B-9A34-73CC-2D56-92F3FDE0398A}"/>
              </a:ext>
            </a:extLst>
          </p:cNvPr>
          <p:cNvSpPr/>
          <p:nvPr/>
        </p:nvSpPr>
        <p:spPr>
          <a:xfrm>
            <a:off x="718897" y="2001467"/>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 </a:t>
            </a:r>
            <a:r>
              <a:rPr lang="vi-VN" sz="2000">
                <a:solidFill>
                  <a:srgbClr val="000000"/>
                </a:solidFill>
              </a:rPr>
              <a:t>BaCl</a:t>
            </a:r>
            <a:r>
              <a:rPr lang="vi-VN" sz="2000" baseline="-25000">
                <a:solidFill>
                  <a:srgbClr val="000000"/>
                </a:solidFill>
              </a:rPr>
              <a:t>2</a:t>
            </a:r>
            <a:r>
              <a:rPr lang="en-US" sz="2000">
                <a:solidFill>
                  <a:srgbClr val="000000"/>
                </a:solidFill>
              </a:rPr>
              <a:t> +</a:t>
            </a:r>
            <a:r>
              <a:rPr lang="vi-VN" sz="2000">
                <a:solidFill>
                  <a:srgbClr val="000000"/>
                </a:solidFill>
              </a:rPr>
              <a:t> Na</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Đáp án sai 2">
            <a:extLst>
              <a:ext uri="{FF2B5EF4-FFF2-40B4-BE49-F238E27FC236}">
                <a16:creationId xmlns:a16="http://schemas.microsoft.com/office/drawing/2014/main" id="{74A6FE97-6448-5BF0-CBD9-B4F2717D97F0}"/>
              </a:ext>
            </a:extLst>
          </p:cNvPr>
          <p:cNvSpPr/>
          <p:nvPr/>
        </p:nvSpPr>
        <p:spPr>
          <a:xfrm>
            <a:off x="718897"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 </a:t>
            </a:r>
            <a:r>
              <a:rPr lang="vi-VN" sz="2000">
                <a:solidFill>
                  <a:srgbClr val="000000"/>
                </a:solidFill>
              </a:rPr>
              <a:t>Na</a:t>
            </a:r>
            <a:r>
              <a:rPr lang="vi-VN" sz="2000" baseline="-25000">
                <a:solidFill>
                  <a:srgbClr val="000000"/>
                </a:solidFill>
              </a:rPr>
              <a:t>2</a:t>
            </a:r>
            <a:r>
              <a:rPr lang="vi-VN" sz="2000">
                <a:solidFill>
                  <a:srgbClr val="000000"/>
                </a:solidFill>
              </a:rPr>
              <a:t>CO</a:t>
            </a:r>
            <a:r>
              <a:rPr lang="vi-VN" sz="2000" baseline="-25000">
                <a:solidFill>
                  <a:srgbClr val="000000"/>
                </a:solidFill>
              </a:rPr>
              <a:t>3</a:t>
            </a:r>
            <a:r>
              <a:rPr lang="en-US" sz="2000">
                <a:solidFill>
                  <a:srgbClr val="000000"/>
                </a:solidFill>
              </a:rPr>
              <a:t> +</a:t>
            </a:r>
            <a:r>
              <a:rPr lang="vi-VN" sz="2000">
                <a:solidFill>
                  <a:srgbClr val="000000"/>
                </a:solidFill>
              </a:rPr>
              <a:t> CaCl</a:t>
            </a:r>
            <a:r>
              <a:rPr lang="vi-VN" sz="2000" baseline="-25000">
                <a:solidFill>
                  <a:srgbClr val="000000"/>
                </a:solidFill>
              </a:rPr>
              <a:t>2</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Đáp án sai 3">
            <a:extLst>
              <a:ext uri="{FF2B5EF4-FFF2-40B4-BE49-F238E27FC236}">
                <a16:creationId xmlns:a16="http://schemas.microsoft.com/office/drawing/2014/main" id="{DCCE19E0-ADEC-31CC-7BC2-28A9828F34D1}"/>
              </a:ext>
            </a:extLst>
          </p:cNvPr>
          <p:cNvSpPr/>
          <p:nvPr/>
        </p:nvSpPr>
        <p:spPr>
          <a:xfrm>
            <a:off x="4639733" y="200146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 </a:t>
            </a:r>
            <a:r>
              <a:rPr lang="vi-VN" sz="2000">
                <a:solidFill>
                  <a:srgbClr val="000000"/>
                </a:solidFill>
              </a:rPr>
              <a:t>BaCl</a:t>
            </a:r>
            <a:r>
              <a:rPr lang="vi-VN" sz="2000" baseline="-25000">
                <a:solidFill>
                  <a:srgbClr val="000000"/>
                </a:solidFill>
              </a:rPr>
              <a:t>2</a:t>
            </a:r>
            <a:r>
              <a:rPr lang="en-US" sz="2000">
                <a:solidFill>
                  <a:srgbClr val="000000"/>
                </a:solidFill>
              </a:rPr>
              <a:t> +</a:t>
            </a:r>
            <a:r>
              <a:rPr lang="vi-VN" sz="2000">
                <a:solidFill>
                  <a:srgbClr val="000000"/>
                </a:solidFill>
              </a:rPr>
              <a:t> AgNO</a:t>
            </a:r>
            <a:r>
              <a:rPr lang="vi-VN" sz="2000" baseline="-25000">
                <a:solidFill>
                  <a:srgbClr val="000000"/>
                </a:solidFill>
              </a:rPr>
              <a:t>3</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7873BAD2-6E5E-8F26-C56F-6A6B24B6A4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3035728A-2BD1-AC51-2727-230A573248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71672" y="3734710"/>
            <a:ext cx="639785" cy="556871"/>
          </a:xfrm>
          <a:prstGeom prst="rect">
            <a:avLst/>
          </a:prstGeom>
        </p:spPr>
      </p:pic>
      <p:pic>
        <p:nvPicPr>
          <p:cNvPr id="9" name="Picture 10">
            <a:extLst>
              <a:ext uri="{FF2B5EF4-FFF2-40B4-BE49-F238E27FC236}">
                <a16:creationId xmlns:a16="http://schemas.microsoft.com/office/drawing/2014/main" id="{8C42094C-9F42-83E4-130E-19089ED6A4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723545"/>
            <a:ext cx="637592" cy="568036"/>
          </a:xfrm>
          <a:prstGeom prst="rect">
            <a:avLst/>
          </a:prstGeom>
        </p:spPr>
      </p:pic>
      <p:pic>
        <p:nvPicPr>
          <p:cNvPr id="10" name="Picture 10">
            <a:extLst>
              <a:ext uri="{FF2B5EF4-FFF2-40B4-BE49-F238E27FC236}">
                <a16:creationId xmlns:a16="http://schemas.microsoft.com/office/drawing/2014/main" id="{27AA659E-4E1E-6334-8261-021FCDA088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71672" y="2286314"/>
            <a:ext cx="637592" cy="568036"/>
          </a:xfrm>
          <a:prstGeom prst="rect">
            <a:avLst/>
          </a:prstGeom>
        </p:spPr>
      </p:pic>
      <p:pic>
        <p:nvPicPr>
          <p:cNvPr id="11" name="Picture 10">
            <a:extLst>
              <a:ext uri="{FF2B5EF4-FFF2-40B4-BE49-F238E27FC236}">
                <a16:creationId xmlns:a16="http://schemas.microsoft.com/office/drawing/2014/main" id="{EED2EB7D-644D-64D2-5C82-2834D4D374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204955"/>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05EAC5C7-7D1A-E5DD-975F-9860781738C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5" name="Picture 14">
            <a:hlinkClick r:id="rId12" action="ppaction://hlinksldjump"/>
            <a:extLst>
              <a:ext uri="{FF2B5EF4-FFF2-40B4-BE49-F238E27FC236}">
                <a16:creationId xmlns:a16="http://schemas.microsoft.com/office/drawing/2014/main" id="{2AE034E4-9DF2-E275-0E87-26FB33110A1C}"/>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299116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Câu </a:t>
            </a:r>
            <a:r>
              <a:rPr lang="en-US" sz="2000" b="1" i="1" kern="1200" noProof="1">
                <a:solidFill>
                  <a:srgbClr val="000000"/>
                </a:solidFill>
                <a:latin typeface="Arial" panose="020B0604020202020204" pitchFamily="34" charset="0"/>
                <a:cs typeface="Arial" panose="020B0604020202020204" pitchFamily="34" charset="0"/>
              </a:rPr>
              <a:t>6</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Cho Na</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vào từng dung dịch sau: NaCl, BaCl</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Ba(NO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Ca(NO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Số phản ứng xảy ra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3</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1</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2</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4</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A9E63C43-146C-C3DA-34BE-C3B7DE7D51EE}"/>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74106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28" name="TextBox 27">
            <a:extLst>
              <a:ext uri="{FF2B5EF4-FFF2-40B4-BE49-F238E27FC236}">
                <a16:creationId xmlns:a16="http://schemas.microsoft.com/office/drawing/2014/main" id="{BC1CD473-8DE4-583C-1A32-746EEBA91B19}"/>
              </a:ext>
            </a:extLst>
          </p:cNvPr>
          <p:cNvSpPr txBox="1"/>
          <p:nvPr/>
        </p:nvSpPr>
        <p:spPr>
          <a:xfrm>
            <a:off x="2266155" y="482020"/>
            <a:ext cx="4611690" cy="646331"/>
          </a:xfrm>
          <a:prstGeom prst="rect">
            <a:avLst/>
          </a:prstGeom>
          <a:noFill/>
        </p:spPr>
        <p:txBody>
          <a:bodyPr wrap="square">
            <a:spAutoFit/>
          </a:bodyPr>
          <a:lstStyle/>
          <a:p>
            <a:pPr algn="ctr"/>
            <a:r>
              <a:rPr lang="en" sz="3600" b="1">
                <a:solidFill>
                  <a:schemeClr val="accent2">
                    <a:lumMod val="75000"/>
                  </a:schemeClr>
                </a:solidFill>
                <a:latin typeface="+mj-lt"/>
              </a:rPr>
              <a:t>NỘI DUNG BÀI HỌC</a:t>
            </a:r>
            <a:endParaRPr lang="en-US" sz="3600">
              <a:solidFill>
                <a:schemeClr val="accent2">
                  <a:lumMod val="75000"/>
                </a:schemeClr>
              </a:solidFill>
            </a:endParaRPr>
          </a:p>
        </p:txBody>
      </p:sp>
      <p:grpSp>
        <p:nvGrpSpPr>
          <p:cNvPr id="30" name="Group 29">
            <a:extLst>
              <a:ext uri="{FF2B5EF4-FFF2-40B4-BE49-F238E27FC236}">
                <a16:creationId xmlns:a16="http://schemas.microsoft.com/office/drawing/2014/main" id="{C482E1B1-1630-D1E4-39CE-0E99ED292AF2}"/>
              </a:ext>
            </a:extLst>
          </p:cNvPr>
          <p:cNvGrpSpPr/>
          <p:nvPr/>
        </p:nvGrpSpPr>
        <p:grpSpPr>
          <a:xfrm>
            <a:off x="542106" y="1354832"/>
            <a:ext cx="2957521" cy="984900"/>
            <a:chOff x="753119" y="1432985"/>
            <a:chExt cx="2957521" cy="984900"/>
          </a:xfrm>
        </p:grpSpPr>
        <p:grpSp>
          <p:nvGrpSpPr>
            <p:cNvPr id="415" name="Google Shape;415;p35"/>
            <p:cNvGrpSpPr/>
            <p:nvPr/>
          </p:nvGrpSpPr>
          <p:grpSpPr>
            <a:xfrm>
              <a:off x="753119" y="1432985"/>
              <a:ext cx="985200" cy="984900"/>
              <a:chOff x="3478075" y="1668425"/>
              <a:chExt cx="985200" cy="984900"/>
            </a:xfrm>
          </p:grpSpPr>
          <p:sp>
            <p:nvSpPr>
              <p:cNvPr id="416" name="Google Shape;416;p35"/>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a:t>
                </a:r>
                <a:endParaRPr sz="3600" b="1">
                  <a:solidFill>
                    <a:srgbClr val="008FE9"/>
                  </a:solidFill>
                </a:endParaRPr>
              </a:p>
            </p:txBody>
          </p:sp>
          <p:sp>
            <p:nvSpPr>
              <p:cNvPr id="417" name="Google Shape;417;p35"/>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29" name="TextBox 28">
              <a:extLst>
                <a:ext uri="{FF2B5EF4-FFF2-40B4-BE49-F238E27FC236}">
                  <a16:creationId xmlns:a16="http://schemas.microsoft.com/office/drawing/2014/main" id="{30A03F0E-6DC5-55C1-2A62-37B906398535}"/>
                </a:ext>
              </a:extLst>
            </p:cNvPr>
            <p:cNvSpPr txBox="1"/>
            <p:nvPr/>
          </p:nvSpPr>
          <p:spPr>
            <a:xfrm>
              <a:off x="1803209" y="1663825"/>
              <a:ext cx="1907431" cy="523220"/>
            </a:xfrm>
            <a:prstGeom prst="rect">
              <a:avLst/>
            </a:prstGeom>
            <a:noFill/>
          </p:spPr>
          <p:txBody>
            <a:bodyPr wrap="square">
              <a:spAutoFit/>
            </a:bodyPr>
            <a:lstStyle/>
            <a:p>
              <a:pPr algn="just"/>
              <a:r>
                <a:rPr lang="en-US" sz="2800">
                  <a:latin typeface="+mn-lt"/>
                </a:rPr>
                <a:t>Khái niệm</a:t>
              </a:r>
            </a:p>
          </p:txBody>
        </p:sp>
      </p:grpSp>
      <p:grpSp>
        <p:nvGrpSpPr>
          <p:cNvPr id="31" name="Group 30">
            <a:extLst>
              <a:ext uri="{FF2B5EF4-FFF2-40B4-BE49-F238E27FC236}">
                <a16:creationId xmlns:a16="http://schemas.microsoft.com/office/drawing/2014/main" id="{054BEBA6-0E40-CA83-CA83-BDC731F96EA9}"/>
              </a:ext>
            </a:extLst>
          </p:cNvPr>
          <p:cNvGrpSpPr/>
          <p:nvPr/>
        </p:nvGrpSpPr>
        <p:grpSpPr>
          <a:xfrm>
            <a:off x="542106" y="2527136"/>
            <a:ext cx="4147127" cy="984900"/>
            <a:chOff x="753119" y="1432985"/>
            <a:chExt cx="4147127" cy="984900"/>
          </a:xfrm>
        </p:grpSpPr>
        <p:grpSp>
          <p:nvGrpSpPr>
            <p:cNvPr id="384" name="Google Shape;415;p35">
              <a:extLst>
                <a:ext uri="{FF2B5EF4-FFF2-40B4-BE49-F238E27FC236}">
                  <a16:creationId xmlns:a16="http://schemas.microsoft.com/office/drawing/2014/main" id="{43B68100-73BD-890F-2601-A1DF0AEAE314}"/>
                </a:ext>
              </a:extLst>
            </p:cNvPr>
            <p:cNvGrpSpPr/>
            <p:nvPr/>
          </p:nvGrpSpPr>
          <p:grpSpPr>
            <a:xfrm>
              <a:off x="753119" y="1432985"/>
              <a:ext cx="985200" cy="984900"/>
              <a:chOff x="3478075" y="1668425"/>
              <a:chExt cx="985200" cy="984900"/>
            </a:xfrm>
          </p:grpSpPr>
          <p:sp>
            <p:nvSpPr>
              <p:cNvPr id="386" name="Google Shape;416;p35">
                <a:extLst>
                  <a:ext uri="{FF2B5EF4-FFF2-40B4-BE49-F238E27FC236}">
                    <a16:creationId xmlns:a16="http://schemas.microsoft.com/office/drawing/2014/main" id="{1AFFDFD3-F0BD-668D-7FDF-688DC1DDA9A5}"/>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II</a:t>
                </a:r>
                <a:endParaRPr sz="3600" b="1">
                  <a:solidFill>
                    <a:srgbClr val="008FE9"/>
                  </a:solidFill>
                </a:endParaRPr>
              </a:p>
            </p:txBody>
          </p:sp>
          <p:sp>
            <p:nvSpPr>
              <p:cNvPr id="387" name="Google Shape;417;p35">
                <a:extLst>
                  <a:ext uri="{FF2B5EF4-FFF2-40B4-BE49-F238E27FC236}">
                    <a16:creationId xmlns:a16="http://schemas.microsoft.com/office/drawing/2014/main" id="{79D37A1B-0A94-6141-2FAC-BDEDAFA42B39}"/>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385" name="TextBox 384">
              <a:extLst>
                <a:ext uri="{FF2B5EF4-FFF2-40B4-BE49-F238E27FC236}">
                  <a16:creationId xmlns:a16="http://schemas.microsoft.com/office/drawing/2014/main" id="{EE9BDE0F-762E-784F-86B3-E72615781196}"/>
                </a:ext>
              </a:extLst>
            </p:cNvPr>
            <p:cNvSpPr txBox="1"/>
            <p:nvPr/>
          </p:nvSpPr>
          <p:spPr>
            <a:xfrm>
              <a:off x="1803209" y="1663825"/>
              <a:ext cx="3097037" cy="523220"/>
            </a:xfrm>
            <a:prstGeom prst="rect">
              <a:avLst/>
            </a:prstGeom>
            <a:noFill/>
          </p:spPr>
          <p:txBody>
            <a:bodyPr wrap="square">
              <a:spAutoFit/>
            </a:bodyPr>
            <a:lstStyle/>
            <a:p>
              <a:pPr algn="just"/>
              <a:r>
                <a:rPr lang="en-US" sz="2800">
                  <a:latin typeface="+mn-lt"/>
                </a:rPr>
                <a:t>Tính tan của muối</a:t>
              </a:r>
            </a:p>
          </p:txBody>
        </p:sp>
      </p:grpSp>
      <p:grpSp>
        <p:nvGrpSpPr>
          <p:cNvPr id="388" name="Group 387">
            <a:extLst>
              <a:ext uri="{FF2B5EF4-FFF2-40B4-BE49-F238E27FC236}">
                <a16:creationId xmlns:a16="http://schemas.microsoft.com/office/drawing/2014/main" id="{DED9F867-1AFC-FD4C-549F-2E207E9931BD}"/>
              </a:ext>
            </a:extLst>
          </p:cNvPr>
          <p:cNvGrpSpPr/>
          <p:nvPr/>
        </p:nvGrpSpPr>
        <p:grpSpPr>
          <a:xfrm>
            <a:off x="542106" y="3738517"/>
            <a:ext cx="4147127" cy="984900"/>
            <a:chOff x="753119" y="1432985"/>
            <a:chExt cx="4147127" cy="984900"/>
          </a:xfrm>
        </p:grpSpPr>
        <p:grpSp>
          <p:nvGrpSpPr>
            <p:cNvPr id="389" name="Google Shape;415;p35">
              <a:extLst>
                <a:ext uri="{FF2B5EF4-FFF2-40B4-BE49-F238E27FC236}">
                  <a16:creationId xmlns:a16="http://schemas.microsoft.com/office/drawing/2014/main" id="{B26C4C84-3A05-2C90-F0DD-64E34812B2C6}"/>
                </a:ext>
              </a:extLst>
            </p:cNvPr>
            <p:cNvGrpSpPr/>
            <p:nvPr/>
          </p:nvGrpSpPr>
          <p:grpSpPr>
            <a:xfrm>
              <a:off x="753119" y="1432985"/>
              <a:ext cx="985200" cy="984900"/>
              <a:chOff x="3478075" y="1668425"/>
              <a:chExt cx="985200" cy="984900"/>
            </a:xfrm>
          </p:grpSpPr>
          <p:sp>
            <p:nvSpPr>
              <p:cNvPr id="391" name="Google Shape;416;p35">
                <a:extLst>
                  <a:ext uri="{FF2B5EF4-FFF2-40B4-BE49-F238E27FC236}">
                    <a16:creationId xmlns:a16="http://schemas.microsoft.com/office/drawing/2014/main" id="{9A368DF6-C660-5060-2313-E76884B97697}"/>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III</a:t>
                </a:r>
                <a:endParaRPr sz="3600" b="1">
                  <a:solidFill>
                    <a:srgbClr val="008FE9"/>
                  </a:solidFill>
                </a:endParaRPr>
              </a:p>
            </p:txBody>
          </p:sp>
          <p:sp>
            <p:nvSpPr>
              <p:cNvPr id="392" name="Google Shape;417;p35">
                <a:extLst>
                  <a:ext uri="{FF2B5EF4-FFF2-40B4-BE49-F238E27FC236}">
                    <a16:creationId xmlns:a16="http://schemas.microsoft.com/office/drawing/2014/main" id="{300143F7-73FA-CF3C-C14D-E4DE633AE8B2}"/>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390" name="TextBox 389">
              <a:extLst>
                <a:ext uri="{FF2B5EF4-FFF2-40B4-BE49-F238E27FC236}">
                  <a16:creationId xmlns:a16="http://schemas.microsoft.com/office/drawing/2014/main" id="{6967AB45-02A3-C5D9-EDA9-114B4856D6E0}"/>
                </a:ext>
              </a:extLst>
            </p:cNvPr>
            <p:cNvSpPr txBox="1"/>
            <p:nvPr/>
          </p:nvSpPr>
          <p:spPr>
            <a:xfrm>
              <a:off x="1803209" y="1663825"/>
              <a:ext cx="3097037" cy="523220"/>
            </a:xfrm>
            <a:prstGeom prst="rect">
              <a:avLst/>
            </a:prstGeom>
            <a:noFill/>
          </p:spPr>
          <p:txBody>
            <a:bodyPr wrap="square">
              <a:spAutoFit/>
            </a:bodyPr>
            <a:lstStyle/>
            <a:p>
              <a:pPr algn="just"/>
              <a:r>
                <a:rPr lang="en-US" sz="2800">
                  <a:latin typeface="+mn-lt"/>
                </a:rPr>
                <a:t>Tính chất hoá học</a:t>
              </a:r>
            </a:p>
          </p:txBody>
        </p:sp>
      </p:grpSp>
      <p:grpSp>
        <p:nvGrpSpPr>
          <p:cNvPr id="393" name="Group 392">
            <a:extLst>
              <a:ext uri="{FF2B5EF4-FFF2-40B4-BE49-F238E27FC236}">
                <a16:creationId xmlns:a16="http://schemas.microsoft.com/office/drawing/2014/main" id="{4BDE8458-07F3-C4E1-007D-8DC188266BB3}"/>
              </a:ext>
            </a:extLst>
          </p:cNvPr>
          <p:cNvGrpSpPr/>
          <p:nvPr/>
        </p:nvGrpSpPr>
        <p:grpSpPr>
          <a:xfrm>
            <a:off x="5028599" y="1616442"/>
            <a:ext cx="2997805" cy="984900"/>
            <a:chOff x="753119" y="1432985"/>
            <a:chExt cx="2997805" cy="984900"/>
          </a:xfrm>
        </p:grpSpPr>
        <p:grpSp>
          <p:nvGrpSpPr>
            <p:cNvPr id="394" name="Google Shape;415;p35">
              <a:extLst>
                <a:ext uri="{FF2B5EF4-FFF2-40B4-BE49-F238E27FC236}">
                  <a16:creationId xmlns:a16="http://schemas.microsoft.com/office/drawing/2014/main" id="{AF18B307-19E8-1AE9-ECBB-641189394290}"/>
                </a:ext>
              </a:extLst>
            </p:cNvPr>
            <p:cNvGrpSpPr/>
            <p:nvPr/>
          </p:nvGrpSpPr>
          <p:grpSpPr>
            <a:xfrm>
              <a:off x="753119" y="1432985"/>
              <a:ext cx="985200" cy="984900"/>
              <a:chOff x="3478075" y="1668425"/>
              <a:chExt cx="985200" cy="984900"/>
            </a:xfrm>
          </p:grpSpPr>
          <p:sp>
            <p:nvSpPr>
              <p:cNvPr id="396" name="Google Shape;416;p35">
                <a:extLst>
                  <a:ext uri="{FF2B5EF4-FFF2-40B4-BE49-F238E27FC236}">
                    <a16:creationId xmlns:a16="http://schemas.microsoft.com/office/drawing/2014/main" id="{D814EA5F-98A6-5E2D-A13D-AA7E19868C2D}"/>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IV</a:t>
                </a:r>
                <a:endParaRPr sz="3600" b="1">
                  <a:solidFill>
                    <a:srgbClr val="008FE9"/>
                  </a:solidFill>
                </a:endParaRPr>
              </a:p>
            </p:txBody>
          </p:sp>
          <p:sp>
            <p:nvSpPr>
              <p:cNvPr id="397" name="Google Shape;417;p35">
                <a:extLst>
                  <a:ext uri="{FF2B5EF4-FFF2-40B4-BE49-F238E27FC236}">
                    <a16:creationId xmlns:a16="http://schemas.microsoft.com/office/drawing/2014/main" id="{A70AFC27-4AAB-5362-DC94-ECBA4C9A7D03}"/>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395" name="TextBox 394">
              <a:extLst>
                <a:ext uri="{FF2B5EF4-FFF2-40B4-BE49-F238E27FC236}">
                  <a16:creationId xmlns:a16="http://schemas.microsoft.com/office/drawing/2014/main" id="{D560C3B6-39E3-5B9D-D2B0-DE0B73AD4079}"/>
                </a:ext>
              </a:extLst>
            </p:cNvPr>
            <p:cNvSpPr txBox="1"/>
            <p:nvPr/>
          </p:nvSpPr>
          <p:spPr>
            <a:xfrm>
              <a:off x="1803210" y="1663825"/>
              <a:ext cx="1947714" cy="523220"/>
            </a:xfrm>
            <a:prstGeom prst="rect">
              <a:avLst/>
            </a:prstGeom>
            <a:noFill/>
          </p:spPr>
          <p:txBody>
            <a:bodyPr wrap="square">
              <a:spAutoFit/>
            </a:bodyPr>
            <a:lstStyle/>
            <a:p>
              <a:pPr algn="just"/>
              <a:r>
                <a:rPr lang="en-US" sz="2800">
                  <a:latin typeface="+mn-lt"/>
                </a:rPr>
                <a:t>Điều chế </a:t>
              </a:r>
            </a:p>
          </p:txBody>
        </p:sp>
      </p:grpSp>
      <p:grpSp>
        <p:nvGrpSpPr>
          <p:cNvPr id="398" name="Group 397">
            <a:extLst>
              <a:ext uri="{FF2B5EF4-FFF2-40B4-BE49-F238E27FC236}">
                <a16:creationId xmlns:a16="http://schemas.microsoft.com/office/drawing/2014/main" id="{ADF15882-D921-2540-40BD-884E33F28315}"/>
              </a:ext>
            </a:extLst>
          </p:cNvPr>
          <p:cNvGrpSpPr/>
          <p:nvPr/>
        </p:nvGrpSpPr>
        <p:grpSpPr>
          <a:xfrm>
            <a:off x="5028599" y="2707196"/>
            <a:ext cx="3724633" cy="1951496"/>
            <a:chOff x="753119" y="980201"/>
            <a:chExt cx="3724633" cy="1951496"/>
          </a:xfrm>
        </p:grpSpPr>
        <p:grpSp>
          <p:nvGrpSpPr>
            <p:cNvPr id="399" name="Google Shape;415;p35">
              <a:extLst>
                <a:ext uri="{FF2B5EF4-FFF2-40B4-BE49-F238E27FC236}">
                  <a16:creationId xmlns:a16="http://schemas.microsoft.com/office/drawing/2014/main" id="{B51BEC10-8BAF-7BFB-DE8A-6F37E2C902A1}"/>
                </a:ext>
              </a:extLst>
            </p:cNvPr>
            <p:cNvGrpSpPr/>
            <p:nvPr/>
          </p:nvGrpSpPr>
          <p:grpSpPr>
            <a:xfrm>
              <a:off x="753119" y="1432985"/>
              <a:ext cx="985200" cy="984900"/>
              <a:chOff x="3478075" y="1668425"/>
              <a:chExt cx="985200" cy="984900"/>
            </a:xfrm>
          </p:grpSpPr>
          <p:sp>
            <p:nvSpPr>
              <p:cNvPr id="401" name="Google Shape;416;p35">
                <a:extLst>
                  <a:ext uri="{FF2B5EF4-FFF2-40B4-BE49-F238E27FC236}">
                    <a16:creationId xmlns:a16="http://schemas.microsoft.com/office/drawing/2014/main" id="{05B34CF3-3C1E-0C6F-7BC3-B4EF2FFC32AE}"/>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V</a:t>
                </a:r>
                <a:endParaRPr sz="3600" b="1">
                  <a:solidFill>
                    <a:srgbClr val="008FE9"/>
                  </a:solidFill>
                </a:endParaRPr>
              </a:p>
            </p:txBody>
          </p:sp>
          <p:sp>
            <p:nvSpPr>
              <p:cNvPr id="402" name="Google Shape;417;p35">
                <a:extLst>
                  <a:ext uri="{FF2B5EF4-FFF2-40B4-BE49-F238E27FC236}">
                    <a16:creationId xmlns:a16="http://schemas.microsoft.com/office/drawing/2014/main" id="{89F522FF-1E5D-541A-9DE2-479EC953E1F8}"/>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400" name="TextBox 399">
              <a:extLst>
                <a:ext uri="{FF2B5EF4-FFF2-40B4-BE49-F238E27FC236}">
                  <a16:creationId xmlns:a16="http://schemas.microsoft.com/office/drawing/2014/main" id="{B583090E-6A9E-A409-2C92-A2A1B335AD6E}"/>
                </a:ext>
              </a:extLst>
            </p:cNvPr>
            <p:cNvSpPr txBox="1"/>
            <p:nvPr/>
          </p:nvSpPr>
          <p:spPr>
            <a:xfrm>
              <a:off x="1803209" y="980201"/>
              <a:ext cx="2674543" cy="1951496"/>
            </a:xfrm>
            <a:prstGeom prst="rect">
              <a:avLst/>
            </a:prstGeom>
            <a:noFill/>
          </p:spPr>
          <p:txBody>
            <a:bodyPr wrap="square">
              <a:spAutoFit/>
            </a:bodyPr>
            <a:lstStyle/>
            <a:p>
              <a:pPr algn="just">
                <a:lnSpc>
                  <a:spcPct val="150000"/>
                </a:lnSpc>
              </a:pPr>
              <a:r>
                <a:rPr lang="vi-VN" sz="2800">
                  <a:latin typeface="+mn-lt"/>
                </a:rPr>
                <a:t>Mối quan hệ giữa các hợp chất vô cơ</a:t>
              </a:r>
              <a:endParaRPr lang="en-US" sz="2800">
                <a:latin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ppt_x</p:attrName>
                                        </p:attrNameLst>
                                      </p:cBhvr>
                                      <p:tavLst>
                                        <p:tav tm="0">
                                          <p:val>
                                            <p:strVal val="#ppt_x-#ppt_w/2"/>
                                          </p:val>
                                        </p:tav>
                                        <p:tav tm="100000">
                                          <p:val>
                                            <p:strVal val="#ppt_x"/>
                                          </p:val>
                                        </p:tav>
                                      </p:tavLst>
                                    </p:anim>
                                    <p:anim calcmode="lin" valueType="num">
                                      <p:cBhvr>
                                        <p:cTn id="15" dur="500" fill="hold"/>
                                        <p:tgtEl>
                                          <p:spTgt spid="31"/>
                                        </p:tgtEl>
                                        <p:attrNameLst>
                                          <p:attrName>ppt_y</p:attrName>
                                        </p:attrNameLst>
                                      </p:cBhvr>
                                      <p:tavLst>
                                        <p:tav tm="0">
                                          <p:val>
                                            <p:strVal val="#ppt_y"/>
                                          </p:val>
                                        </p:tav>
                                        <p:tav tm="100000">
                                          <p:val>
                                            <p:strVal val="#ppt_y"/>
                                          </p:val>
                                        </p:tav>
                                      </p:tavLst>
                                    </p:anim>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388"/>
                                        </p:tgtEl>
                                        <p:attrNameLst>
                                          <p:attrName>style.visibility</p:attrName>
                                        </p:attrNameLst>
                                      </p:cBhvr>
                                      <p:to>
                                        <p:strVal val="visible"/>
                                      </p:to>
                                    </p:set>
                                    <p:anim calcmode="lin" valueType="num">
                                      <p:cBhvr>
                                        <p:cTn id="21" dur="500" fill="hold"/>
                                        <p:tgtEl>
                                          <p:spTgt spid="388"/>
                                        </p:tgtEl>
                                        <p:attrNameLst>
                                          <p:attrName>ppt_x</p:attrName>
                                        </p:attrNameLst>
                                      </p:cBhvr>
                                      <p:tavLst>
                                        <p:tav tm="0">
                                          <p:val>
                                            <p:strVal val="#ppt_x-#ppt_w/2"/>
                                          </p:val>
                                        </p:tav>
                                        <p:tav tm="100000">
                                          <p:val>
                                            <p:strVal val="#ppt_x"/>
                                          </p:val>
                                        </p:tav>
                                      </p:tavLst>
                                    </p:anim>
                                    <p:anim calcmode="lin" valueType="num">
                                      <p:cBhvr>
                                        <p:cTn id="22" dur="500" fill="hold"/>
                                        <p:tgtEl>
                                          <p:spTgt spid="388"/>
                                        </p:tgtEl>
                                        <p:attrNameLst>
                                          <p:attrName>ppt_y</p:attrName>
                                        </p:attrNameLst>
                                      </p:cBhvr>
                                      <p:tavLst>
                                        <p:tav tm="0">
                                          <p:val>
                                            <p:strVal val="#ppt_y"/>
                                          </p:val>
                                        </p:tav>
                                        <p:tav tm="100000">
                                          <p:val>
                                            <p:strVal val="#ppt_y"/>
                                          </p:val>
                                        </p:tav>
                                      </p:tavLst>
                                    </p:anim>
                                    <p:anim calcmode="lin" valueType="num">
                                      <p:cBhvr>
                                        <p:cTn id="23" dur="500" fill="hold"/>
                                        <p:tgtEl>
                                          <p:spTgt spid="388"/>
                                        </p:tgtEl>
                                        <p:attrNameLst>
                                          <p:attrName>ppt_w</p:attrName>
                                        </p:attrNameLst>
                                      </p:cBhvr>
                                      <p:tavLst>
                                        <p:tav tm="0">
                                          <p:val>
                                            <p:fltVal val="0"/>
                                          </p:val>
                                        </p:tav>
                                        <p:tav tm="100000">
                                          <p:val>
                                            <p:strVal val="#ppt_w"/>
                                          </p:val>
                                        </p:tav>
                                      </p:tavLst>
                                    </p:anim>
                                    <p:anim calcmode="lin" valueType="num">
                                      <p:cBhvr>
                                        <p:cTn id="24" dur="500" fill="hold"/>
                                        <p:tgtEl>
                                          <p:spTgt spid="38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393"/>
                                        </p:tgtEl>
                                        <p:attrNameLst>
                                          <p:attrName>style.visibility</p:attrName>
                                        </p:attrNameLst>
                                      </p:cBhvr>
                                      <p:to>
                                        <p:strVal val="visible"/>
                                      </p:to>
                                    </p:set>
                                    <p:anim calcmode="lin" valueType="num">
                                      <p:cBhvr>
                                        <p:cTn id="28" dur="500" fill="hold"/>
                                        <p:tgtEl>
                                          <p:spTgt spid="393"/>
                                        </p:tgtEl>
                                        <p:attrNameLst>
                                          <p:attrName>ppt_x</p:attrName>
                                        </p:attrNameLst>
                                      </p:cBhvr>
                                      <p:tavLst>
                                        <p:tav tm="0">
                                          <p:val>
                                            <p:strVal val="#ppt_x-#ppt_w/2"/>
                                          </p:val>
                                        </p:tav>
                                        <p:tav tm="100000">
                                          <p:val>
                                            <p:strVal val="#ppt_x"/>
                                          </p:val>
                                        </p:tav>
                                      </p:tavLst>
                                    </p:anim>
                                    <p:anim calcmode="lin" valueType="num">
                                      <p:cBhvr>
                                        <p:cTn id="29" dur="500" fill="hold"/>
                                        <p:tgtEl>
                                          <p:spTgt spid="393"/>
                                        </p:tgtEl>
                                        <p:attrNameLst>
                                          <p:attrName>ppt_y</p:attrName>
                                        </p:attrNameLst>
                                      </p:cBhvr>
                                      <p:tavLst>
                                        <p:tav tm="0">
                                          <p:val>
                                            <p:strVal val="#ppt_y"/>
                                          </p:val>
                                        </p:tav>
                                        <p:tav tm="100000">
                                          <p:val>
                                            <p:strVal val="#ppt_y"/>
                                          </p:val>
                                        </p:tav>
                                      </p:tavLst>
                                    </p:anim>
                                    <p:anim calcmode="lin" valueType="num">
                                      <p:cBhvr>
                                        <p:cTn id="30" dur="500" fill="hold"/>
                                        <p:tgtEl>
                                          <p:spTgt spid="393"/>
                                        </p:tgtEl>
                                        <p:attrNameLst>
                                          <p:attrName>ppt_w</p:attrName>
                                        </p:attrNameLst>
                                      </p:cBhvr>
                                      <p:tavLst>
                                        <p:tav tm="0">
                                          <p:val>
                                            <p:fltVal val="0"/>
                                          </p:val>
                                        </p:tav>
                                        <p:tav tm="100000">
                                          <p:val>
                                            <p:strVal val="#ppt_w"/>
                                          </p:val>
                                        </p:tav>
                                      </p:tavLst>
                                    </p:anim>
                                    <p:anim calcmode="lin" valueType="num">
                                      <p:cBhvr>
                                        <p:cTn id="31" dur="500" fill="hold"/>
                                        <p:tgtEl>
                                          <p:spTgt spid="393"/>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nodeType="afterEffect">
                                  <p:stCondLst>
                                    <p:cond delay="0"/>
                                  </p:stCondLst>
                                  <p:childTnLst>
                                    <p:set>
                                      <p:cBhvr>
                                        <p:cTn id="34" dur="1" fill="hold">
                                          <p:stCondLst>
                                            <p:cond delay="0"/>
                                          </p:stCondLst>
                                        </p:cTn>
                                        <p:tgtEl>
                                          <p:spTgt spid="398"/>
                                        </p:tgtEl>
                                        <p:attrNameLst>
                                          <p:attrName>style.visibility</p:attrName>
                                        </p:attrNameLst>
                                      </p:cBhvr>
                                      <p:to>
                                        <p:strVal val="visible"/>
                                      </p:to>
                                    </p:set>
                                    <p:anim calcmode="lin" valueType="num">
                                      <p:cBhvr>
                                        <p:cTn id="35" dur="500" fill="hold"/>
                                        <p:tgtEl>
                                          <p:spTgt spid="398"/>
                                        </p:tgtEl>
                                        <p:attrNameLst>
                                          <p:attrName>ppt_x</p:attrName>
                                        </p:attrNameLst>
                                      </p:cBhvr>
                                      <p:tavLst>
                                        <p:tav tm="0">
                                          <p:val>
                                            <p:strVal val="#ppt_x-#ppt_w/2"/>
                                          </p:val>
                                        </p:tav>
                                        <p:tav tm="100000">
                                          <p:val>
                                            <p:strVal val="#ppt_x"/>
                                          </p:val>
                                        </p:tav>
                                      </p:tavLst>
                                    </p:anim>
                                    <p:anim calcmode="lin" valueType="num">
                                      <p:cBhvr>
                                        <p:cTn id="36" dur="500" fill="hold"/>
                                        <p:tgtEl>
                                          <p:spTgt spid="398"/>
                                        </p:tgtEl>
                                        <p:attrNameLst>
                                          <p:attrName>ppt_y</p:attrName>
                                        </p:attrNameLst>
                                      </p:cBhvr>
                                      <p:tavLst>
                                        <p:tav tm="0">
                                          <p:val>
                                            <p:strVal val="#ppt_y"/>
                                          </p:val>
                                        </p:tav>
                                        <p:tav tm="100000">
                                          <p:val>
                                            <p:strVal val="#ppt_y"/>
                                          </p:val>
                                        </p:tav>
                                      </p:tavLst>
                                    </p:anim>
                                    <p:anim calcmode="lin" valueType="num">
                                      <p:cBhvr>
                                        <p:cTn id="37" dur="500" fill="hold"/>
                                        <p:tgtEl>
                                          <p:spTgt spid="398"/>
                                        </p:tgtEl>
                                        <p:attrNameLst>
                                          <p:attrName>ppt_w</p:attrName>
                                        </p:attrNameLst>
                                      </p:cBhvr>
                                      <p:tavLst>
                                        <p:tav tm="0">
                                          <p:val>
                                            <p:fltVal val="0"/>
                                          </p:val>
                                        </p:tav>
                                        <p:tav tm="100000">
                                          <p:val>
                                            <p:strVal val="#ppt_w"/>
                                          </p:val>
                                        </p:tav>
                                      </p:tavLst>
                                    </p:anim>
                                    <p:anim calcmode="lin" valueType="num">
                                      <p:cBhvr>
                                        <p:cTn id="38" dur="500" fill="hold"/>
                                        <p:tgtEl>
                                          <p:spTgt spid="3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7</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Cặp chất nào sau đây không thể tồn tại trong cùng một dung dịch?</a:t>
            </a: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 </a:t>
            </a:r>
            <a:r>
              <a:rPr lang="vi-VN" sz="2000">
                <a:solidFill>
                  <a:srgbClr val="000000"/>
                </a:solidFill>
              </a:rPr>
              <a:t>CaCl</a:t>
            </a:r>
            <a:r>
              <a:rPr lang="vi-VN" sz="2000" baseline="-25000">
                <a:solidFill>
                  <a:srgbClr val="000000"/>
                </a:solidFill>
              </a:rPr>
              <a:t>2</a:t>
            </a:r>
            <a:r>
              <a:rPr lang="vi-VN" sz="2000">
                <a:solidFill>
                  <a:srgbClr val="000000"/>
                </a:solidFill>
              </a:rPr>
              <a:t>, K</a:t>
            </a:r>
            <a:r>
              <a:rPr lang="vi-VN" sz="2000" baseline="-25000">
                <a:solidFill>
                  <a:srgbClr val="000000"/>
                </a:solidFill>
              </a:rPr>
              <a:t>2</a:t>
            </a:r>
            <a:r>
              <a:rPr lang="vi-VN" sz="2000">
                <a:solidFill>
                  <a:srgbClr val="000000"/>
                </a:solidFill>
              </a:rPr>
              <a:t>CO</a:t>
            </a:r>
            <a:r>
              <a:rPr lang="vi-VN" sz="2000" baseline="-25000">
                <a:solidFill>
                  <a:srgbClr val="000000"/>
                </a:solidFill>
              </a:rPr>
              <a:t>3</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 </a:t>
            </a:r>
            <a:r>
              <a:rPr lang="vi-VN" sz="2000">
                <a:solidFill>
                  <a:srgbClr val="000000"/>
                </a:solidFill>
              </a:rPr>
              <a:t>BaCl</a:t>
            </a:r>
            <a:r>
              <a:rPr lang="vi-VN" sz="2000" baseline="-25000">
                <a:solidFill>
                  <a:srgbClr val="000000"/>
                </a:solidFill>
              </a:rPr>
              <a:t>2</a:t>
            </a:r>
            <a:r>
              <a:rPr lang="vi-VN" sz="2000">
                <a:solidFill>
                  <a:srgbClr val="000000"/>
                </a:solidFill>
              </a:rPr>
              <a:t>, K</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 </a:t>
            </a:r>
            <a:r>
              <a:rPr lang="vi-VN" sz="2000">
                <a:solidFill>
                  <a:srgbClr val="000000"/>
                </a:solidFill>
              </a:rPr>
              <a:t>KCl, Na</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lang="en-US" sz="2000">
              <a:solidFill>
                <a:srgbClr val="000000"/>
              </a:solidFil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D. </a:t>
            </a:r>
            <a:r>
              <a:rPr lang="vi-VN" sz="2000">
                <a:solidFill>
                  <a:srgbClr val="000000"/>
                </a:solidFill>
              </a:rPr>
              <a:t>ZnSO</a:t>
            </a:r>
            <a:r>
              <a:rPr lang="vi-VN" sz="2000" baseline="-25000">
                <a:solidFill>
                  <a:srgbClr val="000000"/>
                </a:solidFill>
              </a:rPr>
              <a:t>4</a:t>
            </a:r>
            <a:r>
              <a:rPr lang="vi-VN" sz="2000">
                <a:solidFill>
                  <a:srgbClr val="000000"/>
                </a:solidFill>
              </a:rPr>
              <a:t>, H</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lang="en-US" sz="2000">
              <a:solidFill>
                <a:srgbClr val="000000"/>
              </a:solidFil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20C28F91-583E-3D43-CB71-C385C7452932}"/>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30092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8</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Nhỏ dung dịch sodium hydroxide vào ống nghiệm chứa dung dịch copper(II) chloride. </a:t>
            </a:r>
          </a:p>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Xuất hiện hiện tượng gì?</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2000" kern="1200" noProof="1">
                <a:solidFill>
                  <a:prstClr val="black"/>
                </a:solidFill>
                <a:latin typeface="Arial" panose="020B0604020202020204" pitchFamily="34" charset="0"/>
                <a:cs typeface="Arial" panose="020B0604020202020204" pitchFamily="34" charset="0"/>
              </a:rPr>
              <a:t>Kết tủa xanh</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Kết tủa nâu đỏ</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2000" kern="1200" noProof="1">
                <a:solidFill>
                  <a:prstClr val="black"/>
                </a:solidFill>
                <a:latin typeface="Arial" panose="020B0604020202020204" pitchFamily="34" charset="0"/>
                <a:cs typeface="Arial" panose="020B0604020202020204" pitchFamily="34" charset="0"/>
              </a:rPr>
              <a:t>Kết tủa trắng</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Kết tủa nâu vàng</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4" name="Picture 13">
            <a:hlinkClick r:id="rId12" action="ppaction://hlinksldjump"/>
            <a:extLst>
              <a:ext uri="{FF2B5EF4-FFF2-40B4-BE49-F238E27FC236}">
                <a16:creationId xmlns:a16="http://schemas.microsoft.com/office/drawing/2014/main" id="{FA297CE4-A1B2-0508-573D-3B097DC97412}"/>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6206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a:extLst>
              <a:ext uri="{FF2B5EF4-FFF2-40B4-BE49-F238E27FC236}">
                <a16:creationId xmlns:a16="http://schemas.microsoft.com/office/drawing/2014/main" id="{F36D0655-05EF-F953-67D1-D37FB2740479}"/>
              </a:ext>
            </a:extLst>
          </p:cNvPr>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a:t>
            </a: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rPr>
              <a:t>10,2 gam</a:t>
            </a:r>
            <a:endParaRPr lang="en-US" sz="2000">
              <a:solidFill>
                <a:srgbClr val="000000"/>
              </a:solidFill>
            </a:endParaRPr>
          </a:p>
        </p:txBody>
      </p:sp>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2982" y="2528125"/>
            <a:ext cx="637592" cy="568036"/>
          </a:xfrm>
          <a:prstGeom prst="rect">
            <a:avLst/>
          </a:prstGeom>
        </p:spPr>
      </p:pic>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Câu </a:t>
            </a:r>
            <a:r>
              <a:rPr lang="en-US" sz="2000" b="1" i="1" kern="1200" noProof="1">
                <a:solidFill>
                  <a:srgbClr val="000000"/>
                </a:solidFill>
                <a:latin typeface="Arial" panose="020B0604020202020204" pitchFamily="34" charset="0"/>
                <a:cs typeface="Arial" panose="020B0604020202020204" pitchFamily="34" charset="0"/>
              </a:rPr>
              <a:t>9</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Khi cho 200 gam dung dịch Na</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10,6% vào dung dịch HCl dư, khối lượng khí sinh ra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Đáp án đúng">
            <a:extLst>
              <a:ext uri="{FF2B5EF4-FFF2-40B4-BE49-F238E27FC236}">
                <a16:creationId xmlns:a16="http://schemas.microsoft.com/office/drawing/2014/main" id="{10A66639-A787-3E6D-2489-8872996E87BE}"/>
              </a:ext>
            </a:extLst>
          </p:cNvPr>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a:t>
            </a: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rPr>
              <a:t>8,8 gam</a:t>
            </a:r>
            <a:endParaRPr lang="en-US" sz="2000">
              <a:solidFill>
                <a:srgbClr val="000000"/>
              </a:solidFil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 </a:t>
            </a:r>
            <a:r>
              <a:rPr lang="vi-VN" sz="2000">
                <a:solidFill>
                  <a:srgbClr val="000000"/>
                </a:solidFill>
              </a:rPr>
              <a:t>8 gam</a:t>
            </a:r>
            <a:endParaRPr lang="en-US" sz="2000">
              <a:solidFill>
                <a:srgbClr val="000000"/>
              </a:solidFil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D. </a:t>
            </a:r>
            <a:r>
              <a:rPr lang="vi-VN" sz="2000">
                <a:solidFill>
                  <a:srgbClr val="000000"/>
                </a:solidFill>
              </a:rPr>
              <a:t>12 gam</a:t>
            </a:r>
            <a:endParaRPr lang="en-US" sz="2000">
              <a:solidFill>
                <a:srgbClr val="000000"/>
              </a:solidFil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32155" y="3991072"/>
            <a:ext cx="639785" cy="556871"/>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F86685B9-BC01-036C-7705-FE9DFD4AED14}"/>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23604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a:extLst>
              <a:ext uri="{FF2B5EF4-FFF2-40B4-BE49-F238E27FC236}">
                <a16:creationId xmlns:a16="http://schemas.microsoft.com/office/drawing/2014/main" id="{F36D0655-05EF-F953-67D1-D37FB2740479}"/>
              </a:ext>
            </a:extLst>
          </p:cNvPr>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145 gam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2982" y="2528125"/>
            <a:ext cx="637592" cy="568036"/>
          </a:xfrm>
          <a:prstGeom prst="rect">
            <a:avLst/>
          </a:prstGeom>
        </p:spPr>
      </p:pic>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Câu </a:t>
            </a:r>
            <a:r>
              <a:rPr lang="en-US" sz="2000" b="1" i="1" kern="1200" noProof="1">
                <a:solidFill>
                  <a:srgbClr val="000000"/>
                </a:solidFill>
                <a:latin typeface="Arial" panose="020B0604020202020204" pitchFamily="34" charset="0"/>
                <a:cs typeface="Arial" panose="020B0604020202020204" pitchFamily="34" charset="0"/>
              </a:rPr>
              <a:t>10</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Cho 500 ml dung dịch NaCl 2M tác dụng với 600 ml dung dịch AgNO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2M. Khối lượng kết tủa thu được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Đáp án đúng">
            <a:extLst>
              <a:ext uri="{FF2B5EF4-FFF2-40B4-BE49-F238E27FC236}">
                <a16:creationId xmlns:a16="http://schemas.microsoft.com/office/drawing/2014/main" id="{10A66639-A787-3E6D-2489-8872996E87BE}"/>
              </a:ext>
            </a:extLst>
          </p:cNvPr>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143,5 gam </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142 gam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vi-VN" sz="2000" kern="1200" noProof="1">
                <a:solidFill>
                  <a:prstClr val="black"/>
                </a:solidFill>
                <a:cs typeface="Arial" panose="020B0604020202020204" pitchFamily="34" charset="0"/>
              </a:rPr>
              <a:t>135 gam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32155" y="3991072"/>
            <a:ext cx="639785" cy="556871"/>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F86685B9-BC01-036C-7705-FE9DFD4AED14}"/>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9199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grpSp>
        <p:nvGrpSpPr>
          <p:cNvPr id="1121" name="Google Shape;1121;p48"/>
          <p:cNvGrpSpPr/>
          <p:nvPr/>
        </p:nvGrpSpPr>
        <p:grpSpPr>
          <a:xfrm rot="-770093">
            <a:off x="882035" y="3327790"/>
            <a:ext cx="1158575" cy="1250563"/>
            <a:chOff x="713225" y="-1539100"/>
            <a:chExt cx="414375" cy="447275"/>
          </a:xfrm>
        </p:grpSpPr>
        <p:sp>
          <p:nvSpPr>
            <p:cNvPr id="1122" name="Google Shape;1122;p48"/>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8"/>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8"/>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8"/>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8"/>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8"/>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8"/>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8"/>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8"/>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8"/>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8"/>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8"/>
          <p:cNvGrpSpPr/>
          <p:nvPr/>
        </p:nvGrpSpPr>
        <p:grpSpPr>
          <a:xfrm>
            <a:off x="7555065" y="2723979"/>
            <a:ext cx="1074821" cy="1328405"/>
            <a:chOff x="1238675" y="-1705950"/>
            <a:chExt cx="468250" cy="578725"/>
          </a:xfrm>
        </p:grpSpPr>
        <p:sp>
          <p:nvSpPr>
            <p:cNvPr id="1137" name="Google Shape;1137;p48"/>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8"/>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8"/>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8"/>
          <p:cNvGrpSpPr/>
          <p:nvPr/>
        </p:nvGrpSpPr>
        <p:grpSpPr>
          <a:xfrm rot="1699297">
            <a:off x="570868" y="2923854"/>
            <a:ext cx="667810" cy="928636"/>
            <a:chOff x="754175" y="-2051800"/>
            <a:chExt cx="263975" cy="367050"/>
          </a:xfrm>
        </p:grpSpPr>
        <p:sp>
          <p:nvSpPr>
            <p:cNvPr id="1148" name="Google Shape;1148;p48"/>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8"/>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8"/>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8"/>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8"/>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48"/>
          <p:cNvSpPr/>
          <p:nvPr/>
        </p:nvSpPr>
        <p:spPr>
          <a:xfrm>
            <a:off x="1464153" y="29067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48"/>
          <p:cNvGrpSpPr/>
          <p:nvPr/>
        </p:nvGrpSpPr>
        <p:grpSpPr>
          <a:xfrm rot="-699645">
            <a:off x="7429243" y="1026742"/>
            <a:ext cx="371075" cy="491260"/>
            <a:chOff x="1634870" y="-5372769"/>
            <a:chExt cx="3048801" cy="4036247"/>
          </a:xfrm>
        </p:grpSpPr>
        <p:sp>
          <p:nvSpPr>
            <p:cNvPr id="1159" name="Google Shape;1159;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48"/>
            <p:cNvGrpSpPr/>
            <p:nvPr/>
          </p:nvGrpSpPr>
          <p:grpSpPr>
            <a:xfrm>
              <a:off x="2350651" y="-4726440"/>
              <a:ext cx="1617712" cy="2740755"/>
              <a:chOff x="1279825" y="-1982000"/>
              <a:chExt cx="85600" cy="145025"/>
            </a:xfrm>
          </p:grpSpPr>
          <p:sp>
            <p:nvSpPr>
              <p:cNvPr id="1161" name="Google Shape;1161;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5" name="Google Shape;1165;p48"/>
          <p:cNvGrpSpPr/>
          <p:nvPr/>
        </p:nvGrpSpPr>
        <p:grpSpPr>
          <a:xfrm rot="3275949" flipH="1">
            <a:off x="7352934" y="3600396"/>
            <a:ext cx="371039" cy="491211"/>
            <a:chOff x="1634870" y="-5372769"/>
            <a:chExt cx="3048801" cy="4036247"/>
          </a:xfrm>
        </p:grpSpPr>
        <p:sp>
          <p:nvSpPr>
            <p:cNvPr id="1166" name="Google Shape;1166;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48"/>
            <p:cNvGrpSpPr/>
            <p:nvPr/>
          </p:nvGrpSpPr>
          <p:grpSpPr>
            <a:xfrm>
              <a:off x="2350651" y="-4726440"/>
              <a:ext cx="1617712" cy="2740755"/>
              <a:chOff x="1279825" y="-1982000"/>
              <a:chExt cx="85600" cy="145025"/>
            </a:xfrm>
          </p:grpSpPr>
          <p:sp>
            <p:nvSpPr>
              <p:cNvPr id="1168" name="Google Shape;1168;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2" name="Google Shape;1172;p48"/>
          <p:cNvSpPr/>
          <p:nvPr/>
        </p:nvSpPr>
        <p:spPr>
          <a:xfrm>
            <a:off x="6828703" y="38821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8"/>
          <p:cNvSpPr/>
          <p:nvPr/>
        </p:nvSpPr>
        <p:spPr>
          <a:xfrm>
            <a:off x="7307103" y="1894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48"/>
          <p:cNvGrpSpPr/>
          <p:nvPr/>
        </p:nvGrpSpPr>
        <p:grpSpPr>
          <a:xfrm>
            <a:off x="8045022" y="364720"/>
            <a:ext cx="584848" cy="547878"/>
            <a:chOff x="1221175" y="-304275"/>
            <a:chExt cx="193000" cy="180800"/>
          </a:xfrm>
        </p:grpSpPr>
        <p:sp>
          <p:nvSpPr>
            <p:cNvPr id="1175" name="Google Shape;1175;p48"/>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8"/>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8"/>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8"/>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48"/>
          <p:cNvSpPr/>
          <p:nvPr/>
        </p:nvSpPr>
        <p:spPr>
          <a:xfrm>
            <a:off x="216799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8"/>
          <p:cNvSpPr/>
          <p:nvPr/>
        </p:nvSpPr>
        <p:spPr>
          <a:xfrm>
            <a:off x="2938290" y="43806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48"/>
          <p:cNvGrpSpPr/>
          <p:nvPr/>
        </p:nvGrpSpPr>
        <p:grpSpPr>
          <a:xfrm rot="-1762500">
            <a:off x="1052305" y="485969"/>
            <a:ext cx="818039" cy="1234975"/>
            <a:chOff x="2689275" y="-2085950"/>
            <a:chExt cx="414575" cy="625875"/>
          </a:xfrm>
        </p:grpSpPr>
        <p:sp>
          <p:nvSpPr>
            <p:cNvPr id="1188" name="Google Shape;1188;p48"/>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8"/>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8"/>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8"/>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8"/>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8"/>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8"/>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48"/>
          <p:cNvGrpSpPr/>
          <p:nvPr/>
        </p:nvGrpSpPr>
        <p:grpSpPr>
          <a:xfrm rot="-2343850" flipH="1">
            <a:off x="7121486" y="870520"/>
            <a:ext cx="371067" cy="491249"/>
            <a:chOff x="1634870" y="-5372769"/>
            <a:chExt cx="3048801" cy="4036247"/>
          </a:xfrm>
        </p:grpSpPr>
        <p:sp>
          <p:nvSpPr>
            <p:cNvPr id="1199" name="Google Shape;1199;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48"/>
            <p:cNvGrpSpPr/>
            <p:nvPr/>
          </p:nvGrpSpPr>
          <p:grpSpPr>
            <a:xfrm>
              <a:off x="2350651" y="-4726440"/>
              <a:ext cx="1617712" cy="2740755"/>
              <a:chOff x="1279825" y="-1982000"/>
              <a:chExt cx="85600" cy="145025"/>
            </a:xfrm>
          </p:grpSpPr>
          <p:sp>
            <p:nvSpPr>
              <p:cNvPr id="1201" name="Google Shape;1201;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D7770CB-8E67-4A5A-E460-3230684E9926}"/>
              </a:ext>
            </a:extLst>
          </p:cNvPr>
          <p:cNvSpPr txBox="1"/>
          <p:nvPr/>
        </p:nvSpPr>
        <p:spPr>
          <a:xfrm>
            <a:off x="2976370" y="2242653"/>
            <a:ext cx="3191260" cy="707886"/>
          </a:xfrm>
          <a:prstGeom prst="rect">
            <a:avLst/>
          </a:prstGeom>
          <a:noFill/>
        </p:spPr>
        <p:txBody>
          <a:bodyPr wrap="square">
            <a:spAutoFit/>
          </a:bodyPr>
          <a:lstStyle/>
          <a:p>
            <a:pPr algn="ctr"/>
            <a:r>
              <a:rPr lang="en-US" sz="4000" b="1">
                <a:solidFill>
                  <a:srgbClr val="432349"/>
                </a:solidFill>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Shape 1932"/>
        <p:cNvGrpSpPr/>
        <p:nvPr/>
      </p:nvGrpSpPr>
      <p:grpSpPr>
        <a:xfrm>
          <a:off x="0" y="0"/>
          <a:ext cx="0" cy="0"/>
          <a:chOff x="0" y="0"/>
          <a:chExt cx="0" cy="0"/>
        </a:xfrm>
      </p:grpSpPr>
      <p:sp>
        <p:nvSpPr>
          <p:cNvPr id="4" name="Rectangle 3">
            <a:extLst>
              <a:ext uri="{FF2B5EF4-FFF2-40B4-BE49-F238E27FC236}">
                <a16:creationId xmlns:a16="http://schemas.microsoft.com/office/drawing/2014/main" id="{C8DE95F7-87F7-E2D6-6E9C-4F7F5BEDF5BF}"/>
              </a:ext>
            </a:extLst>
          </p:cNvPr>
          <p:cNvSpPr/>
          <p:nvPr/>
        </p:nvSpPr>
        <p:spPr>
          <a:xfrm>
            <a:off x="324338" y="227134"/>
            <a:ext cx="8495323" cy="4689231"/>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b="1">
                <a:solidFill>
                  <a:srgbClr val="000000"/>
                </a:solidFill>
                <a:effectLst/>
                <a:ea typeface="Calibri" panose="020F0502020204030204" pitchFamily="34" charset="0"/>
                <a:cs typeface="Times New Roman" panose="02020603050405020304" pitchFamily="18" charset="0"/>
              </a:rPr>
              <a:t>PHIẾU BÀI TẬP</a:t>
            </a:r>
            <a:endParaRPr lang="en-US" sz="1800">
              <a:solidFill>
                <a:srgbClr val="000000"/>
              </a:solidFill>
              <a:effectLst/>
              <a:ea typeface="Calibri" panose="020F0502020204030204" pitchFamily="34" charset="0"/>
              <a:cs typeface="Times New Roman" panose="02020603050405020304" pitchFamily="18" charset="0"/>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Họ và tên:</a:t>
            </a:r>
            <a:r>
              <a:rPr lang="en-US" sz="1800">
                <a:solidFill>
                  <a:srgbClr val="000000"/>
                </a:solidFill>
                <a:effectLst/>
                <a:ea typeface="Calibri" panose="020F0502020204030204" pitchFamily="34" charset="0"/>
                <a:cs typeface="Times New Roman" panose="02020603050405020304" pitchFamily="18" charset="0"/>
              </a:rPr>
              <a:t>…………………………………………………………………………………</a:t>
            </a:r>
            <a:endParaRPr lang="en-US" sz="1800" b="1">
              <a:solidFill>
                <a:srgbClr val="000000"/>
              </a:solidFill>
              <a:effectLst/>
              <a:ea typeface="Calibri" panose="020F0502020204030204" pitchFamily="34" charset="0"/>
              <a:cs typeface="Times New Roman" panose="02020603050405020304" pitchFamily="18" charset="0"/>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Lớp: </a:t>
            </a:r>
            <a:r>
              <a:rPr lang="en-US" sz="1800">
                <a:solidFill>
                  <a:srgbClr val="000000"/>
                </a:solidFill>
                <a:effectLst/>
                <a:ea typeface="Calibri" panose="020F0502020204030204" pitchFamily="34" charset="0"/>
                <a:cs typeface="Times New Roman" panose="02020603050405020304" pitchFamily="18" charset="0"/>
              </a:rPr>
              <a:t>………………………………………………………………………………………</a:t>
            </a:r>
            <a:endParaRPr lang="en-US" sz="1800">
              <a:solidFill>
                <a:srgbClr val="000000"/>
              </a:solidFill>
              <a:ea typeface="Calibri" panose="020F0502020204030204" pitchFamily="34" charset="0"/>
              <a:cs typeface="Times New Roman" panose="02020603050405020304" pitchFamily="18" charset="0"/>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Câu 1:</a:t>
            </a:r>
            <a:r>
              <a:rPr lang="vi-VN" sz="1800">
                <a:solidFill>
                  <a:srgbClr val="000000"/>
                </a:solidFill>
                <a:effectLst/>
                <a:ea typeface="Calibri" panose="020F0502020204030204" pitchFamily="34" charset="0"/>
                <a:cs typeface="Times New Roman" panose="02020603050405020304" pitchFamily="18" charset="0"/>
              </a:rPr>
              <a:t> </a:t>
            </a:r>
            <a:r>
              <a:rPr lang="vi-VN" sz="1800">
                <a:solidFill>
                  <a:srgbClr val="000000"/>
                </a:solidFill>
              </a:rPr>
              <a:t>Muối Al</a:t>
            </a:r>
            <a:r>
              <a:rPr lang="vi-VN" sz="1800" baseline="-25000">
                <a:solidFill>
                  <a:srgbClr val="000000"/>
                </a:solidFill>
              </a:rPr>
              <a:t>2</a:t>
            </a:r>
            <a:r>
              <a:rPr lang="vi-VN" sz="1800">
                <a:solidFill>
                  <a:srgbClr val="000000"/>
                </a:solidFill>
              </a:rPr>
              <a:t>(SO</a:t>
            </a:r>
            <a:r>
              <a:rPr lang="vi-VN" sz="1800" baseline="-25000">
                <a:solidFill>
                  <a:srgbClr val="000000"/>
                </a:solidFill>
              </a:rPr>
              <a:t>4</a:t>
            </a:r>
            <a:r>
              <a:rPr lang="vi-VN" sz="1800">
                <a:solidFill>
                  <a:srgbClr val="000000"/>
                </a:solidFill>
              </a:rPr>
              <a:t>)</a:t>
            </a:r>
            <a:r>
              <a:rPr lang="vi-VN" sz="1800" baseline="-25000">
                <a:solidFill>
                  <a:srgbClr val="000000"/>
                </a:solidFill>
              </a:rPr>
              <a:t>3</a:t>
            </a:r>
            <a:r>
              <a:rPr lang="vi-VN" sz="1800">
                <a:solidFill>
                  <a:srgbClr val="000000"/>
                </a:solidFill>
              </a:rPr>
              <a:t> được dùng trong công nghiệp để nhuộm vải, thuộc da, làm trong nước, … Tính khối lượng Al</a:t>
            </a:r>
            <a:r>
              <a:rPr lang="vi-VN" sz="1800" baseline="-25000">
                <a:solidFill>
                  <a:srgbClr val="000000"/>
                </a:solidFill>
              </a:rPr>
              <a:t>2</a:t>
            </a:r>
            <a:r>
              <a:rPr lang="vi-VN" sz="1800">
                <a:solidFill>
                  <a:srgbClr val="000000"/>
                </a:solidFill>
              </a:rPr>
              <a:t>(SO</a:t>
            </a:r>
            <a:r>
              <a:rPr lang="vi-VN" sz="1800" baseline="-25000">
                <a:solidFill>
                  <a:srgbClr val="000000"/>
                </a:solidFill>
              </a:rPr>
              <a:t>4</a:t>
            </a:r>
            <a:r>
              <a:rPr lang="vi-VN" sz="1800">
                <a:solidFill>
                  <a:srgbClr val="000000"/>
                </a:solidFill>
              </a:rPr>
              <a:t>)</a:t>
            </a:r>
            <a:r>
              <a:rPr lang="vi-VN" sz="1800" baseline="-25000">
                <a:solidFill>
                  <a:srgbClr val="000000"/>
                </a:solidFill>
              </a:rPr>
              <a:t>3</a:t>
            </a:r>
            <a:r>
              <a:rPr lang="vi-VN" sz="1800">
                <a:solidFill>
                  <a:srgbClr val="000000"/>
                </a:solidFill>
              </a:rPr>
              <a:t> tạo thành khi cho 51 kg Al</a:t>
            </a:r>
            <a:r>
              <a:rPr lang="vi-VN" sz="1800" baseline="-25000">
                <a:solidFill>
                  <a:srgbClr val="000000"/>
                </a:solidFill>
              </a:rPr>
              <a:t>2</a:t>
            </a:r>
            <a:r>
              <a:rPr lang="vi-VN" sz="1800">
                <a:solidFill>
                  <a:srgbClr val="000000"/>
                </a:solidFill>
              </a:rPr>
              <a:t>O</a:t>
            </a:r>
            <a:r>
              <a:rPr lang="vi-VN" sz="1800" baseline="-25000">
                <a:solidFill>
                  <a:srgbClr val="000000"/>
                </a:solidFill>
              </a:rPr>
              <a:t>3</a:t>
            </a:r>
            <a:r>
              <a:rPr lang="vi-VN" sz="1800">
                <a:solidFill>
                  <a:srgbClr val="000000"/>
                </a:solidFill>
              </a:rPr>
              <a:t> tác dụng hết với dung dịch H</a:t>
            </a:r>
            <a:r>
              <a:rPr lang="vi-VN" sz="1800" baseline="-25000">
                <a:solidFill>
                  <a:srgbClr val="000000"/>
                </a:solidFill>
              </a:rPr>
              <a:t>2</a:t>
            </a:r>
            <a:r>
              <a:rPr lang="vi-VN" sz="1800">
                <a:solidFill>
                  <a:srgbClr val="000000"/>
                </a:solidFill>
              </a:rPr>
              <a:t>SO</a:t>
            </a:r>
            <a:r>
              <a:rPr lang="vi-VN" sz="1800" baseline="-25000">
                <a:solidFill>
                  <a:srgbClr val="000000"/>
                </a:solidFill>
              </a:rPr>
              <a:t>4</a:t>
            </a:r>
            <a:r>
              <a:rPr lang="vi-VN" sz="1800">
                <a:solidFill>
                  <a:srgbClr val="000000"/>
                </a:solidFill>
              </a:rPr>
              <a:t>.</a:t>
            </a:r>
            <a:endParaRPr lang="en-US" sz="1800">
              <a:solidFill>
                <a:srgbClr val="000000"/>
              </a:solidFill>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Câu 2: </a:t>
            </a:r>
            <a:r>
              <a:rPr lang="vi-VN" sz="1800">
                <a:solidFill>
                  <a:srgbClr val="000000"/>
                </a:solidFill>
              </a:rPr>
              <a:t>(X) là muối carbonate của kim loại R hoá trị II. (X) có khối lượng phân tử bằng 197 amu.</a:t>
            </a:r>
            <a:endParaRPr lang="en-US" sz="1800">
              <a:solidFill>
                <a:srgbClr val="000000"/>
              </a:solidFill>
            </a:endParaRPr>
          </a:p>
          <a:p>
            <a:pPr algn="just">
              <a:lnSpc>
                <a:spcPct val="150000"/>
              </a:lnSpc>
            </a:pPr>
            <a:r>
              <a:rPr lang="vi-VN" sz="1800">
                <a:solidFill>
                  <a:srgbClr val="000000"/>
                </a:solidFill>
              </a:rPr>
              <a:t>a) Xác định công thức hoá học và tên gọi của muối (X). Dựa vào bảng tính tan cho biết muối này có tan được trong nước không.</a:t>
            </a:r>
            <a:endParaRPr lang="en-US" sz="1800">
              <a:solidFill>
                <a:srgbClr val="000000"/>
              </a:solidFill>
            </a:endParaRPr>
          </a:p>
          <a:p>
            <a:pPr algn="just">
              <a:lnSpc>
                <a:spcPct val="150000"/>
              </a:lnSpc>
            </a:pPr>
            <a:r>
              <a:rPr lang="vi-VN" sz="1800">
                <a:solidFill>
                  <a:srgbClr val="000000"/>
                </a:solidFill>
              </a:rPr>
              <a:t>b) Tìm hiểu qua sách, báo, internet, … hãy nêu một số ứng dụng của muối (X).</a:t>
            </a:r>
            <a:endParaRPr 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C47052C-4A7B-FDFE-A7C7-33F663D21207}"/>
              </a:ext>
            </a:extLst>
          </p:cNvPr>
          <p:cNvSpPr txBox="1"/>
          <p:nvPr/>
        </p:nvSpPr>
        <p:spPr>
          <a:xfrm>
            <a:off x="449905" y="215388"/>
            <a:ext cx="8234395" cy="1420325"/>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1:</a:t>
            </a:r>
            <a:r>
              <a:rPr lang="vi-VN" sz="2000" i="1">
                <a:solidFill>
                  <a:srgbClr val="FF0000"/>
                </a:solidFill>
                <a:effectLst/>
                <a:ea typeface="Calibri" panose="020F0502020204030204" pitchFamily="34" charset="0"/>
                <a:cs typeface="Times New Roman" panose="02020603050405020304" pitchFamily="18" charset="0"/>
              </a:rPr>
              <a:t> </a:t>
            </a:r>
            <a:r>
              <a:rPr lang="vi-VN" sz="2000">
                <a:solidFill>
                  <a:srgbClr val="000000"/>
                </a:solidFill>
              </a:rPr>
              <a:t>Muối Al</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r>
              <a:rPr lang="vi-VN" sz="2000" baseline="-25000">
                <a:solidFill>
                  <a:srgbClr val="000000"/>
                </a:solidFill>
              </a:rPr>
              <a:t>3</a:t>
            </a:r>
            <a:r>
              <a:rPr lang="vi-VN" sz="2000">
                <a:solidFill>
                  <a:srgbClr val="000000"/>
                </a:solidFill>
              </a:rPr>
              <a:t> được dùng trong công nghiệp để nhuộm vải, thuộc da, làm trong nước, … Tính khối lượng Al</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r>
              <a:rPr lang="vi-VN" sz="2000" baseline="-25000">
                <a:solidFill>
                  <a:srgbClr val="000000"/>
                </a:solidFill>
              </a:rPr>
              <a:t>3</a:t>
            </a:r>
            <a:r>
              <a:rPr lang="vi-VN" sz="2000">
                <a:solidFill>
                  <a:srgbClr val="000000"/>
                </a:solidFill>
              </a:rPr>
              <a:t> tạo thành khi cho 51 kg Al</a:t>
            </a:r>
            <a:r>
              <a:rPr lang="vi-VN" sz="2000" baseline="-25000">
                <a:solidFill>
                  <a:srgbClr val="000000"/>
                </a:solidFill>
              </a:rPr>
              <a:t>2</a:t>
            </a:r>
            <a:r>
              <a:rPr lang="vi-VN" sz="2000">
                <a:solidFill>
                  <a:srgbClr val="000000"/>
                </a:solidFill>
              </a:rPr>
              <a:t>O</a:t>
            </a:r>
            <a:r>
              <a:rPr lang="vi-VN" sz="2000" baseline="-25000">
                <a:solidFill>
                  <a:srgbClr val="000000"/>
                </a:solidFill>
              </a:rPr>
              <a:t>3</a:t>
            </a:r>
            <a:r>
              <a:rPr lang="vi-VN" sz="2000">
                <a:solidFill>
                  <a:srgbClr val="000000"/>
                </a:solidFill>
              </a:rPr>
              <a:t> tác dụng hết với dung dịch H</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endParaRPr lang="en-US" sz="2000">
              <a:solidFill>
                <a:srgbClr val="000000"/>
              </a:solidFill>
            </a:endParaRPr>
          </a:p>
        </p:txBody>
      </p:sp>
      <p:sp>
        <p:nvSpPr>
          <p:cNvPr id="18" name="Arrow: Pentagon 17">
            <a:extLst>
              <a:ext uri="{FF2B5EF4-FFF2-40B4-BE49-F238E27FC236}">
                <a16:creationId xmlns:a16="http://schemas.microsoft.com/office/drawing/2014/main" id="{E0F2E80B-D7F7-87CA-A7DC-31CF522E895F}"/>
              </a:ext>
            </a:extLst>
          </p:cNvPr>
          <p:cNvSpPr/>
          <p:nvPr/>
        </p:nvSpPr>
        <p:spPr>
          <a:xfrm>
            <a:off x="0" y="1962149"/>
            <a:ext cx="1961662" cy="609601"/>
          </a:xfrm>
          <a:prstGeom prst="homePlate">
            <a:avLst/>
          </a:prstGeom>
          <a:solidFill>
            <a:schemeClr val="tx1">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F0903D-E148-2F89-8CB3-73263CFDC89F}"/>
                  </a:ext>
                </a:extLst>
              </p:cNvPr>
              <p:cNvSpPr txBox="1"/>
              <p:nvPr/>
            </p:nvSpPr>
            <p:spPr>
              <a:xfrm>
                <a:off x="2747210" y="1738280"/>
                <a:ext cx="3649579" cy="1161215"/>
              </a:xfrm>
              <a:prstGeom prst="rect">
                <a:avLst/>
              </a:prstGeom>
              <a:noFill/>
            </p:spPr>
            <p:txBody>
              <a:bodyPr wrap="square">
                <a:spAutoFit/>
              </a:bodyPr>
              <a:lstStyle/>
              <a:p>
                <a:pPr algn="ctr">
                  <a:lnSpc>
                    <a:spcPct val="150000"/>
                  </a:lnSpc>
                </a:pPr>
                <a:r>
                  <a:rPr lang="pt-BR" sz="2000">
                    <a:latin typeface="Arial" panose="020B0604020202020204" pitchFamily="34" charset="0"/>
                    <a:cs typeface="Arial" panose="020B0604020202020204" pitchFamily="34" charset="0"/>
                  </a:rPr>
                  <a:t>Đổi: 51 kg = 51 000 gam.</a:t>
                </a:r>
              </a:p>
              <a:p>
                <a:pPr algn="ctr">
                  <a:lnSpc>
                    <a:spcPct val="150000"/>
                  </a:lnSpc>
                </a:pPr>
                <a14:m>
                  <m:oMath xmlns:m="http://schemas.openxmlformats.org/officeDocument/2006/math">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Al</m:t>
                            </m:r>
                          </m:e>
                          <m:sub>
                            <m:r>
                              <a:rPr lang="en-US" sz="2000" b="0" i="0" smtClean="0">
                                <a:latin typeface="Cambria Math" panose="02040503050406030204" pitchFamily="18" charset="0"/>
                              </a:rPr>
                              <m:t>2</m:t>
                            </m:r>
                          </m:sub>
                        </m:s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O</m:t>
                            </m:r>
                          </m:e>
                          <m:sub>
                            <m:r>
                              <a:rPr lang="en-US" sz="2000" b="0" i="0" smtClean="0">
                                <a:latin typeface="Cambria Math" panose="02040503050406030204" pitchFamily="18" charset="0"/>
                              </a:rPr>
                              <m:t>3</m:t>
                            </m:r>
                          </m:sub>
                        </m:sSub>
                      </m:sub>
                    </m:sSub>
                  </m:oMath>
                </a14:m>
                <a:r>
                  <a:rPr lang="pt-BR" sz="2000">
                    <a:latin typeface="Arial" panose="020B0604020202020204" pitchFamily="34" charset="0"/>
                    <a:cs typeface="Arial" panose="020B0604020202020204" pitchFamily="34" charset="0"/>
                  </a:rPr>
                  <a:t> = </a:t>
                </a:r>
                <a14:m>
                  <m:oMath xmlns:m="http://schemas.openxmlformats.org/officeDocument/2006/math">
                    <m:f>
                      <m:fPr>
                        <m:ctrlPr>
                          <a:rPr lang="pt-BR" sz="2000" i="1" smtClean="0">
                            <a:latin typeface="Cambria Math" panose="02040503050406030204" pitchFamily="18" charset="0"/>
                          </a:rPr>
                        </m:ctrlPr>
                      </m:fPr>
                      <m:num>
                        <m:r>
                          <a:rPr lang="en-US" sz="2000" b="0" i="0" smtClean="0">
                            <a:latin typeface="Cambria Math" panose="02040503050406030204" pitchFamily="18" charset="0"/>
                          </a:rPr>
                          <m:t>51000</m:t>
                        </m:r>
                      </m:num>
                      <m:den>
                        <m:r>
                          <a:rPr lang="en-US" sz="2000" b="0" i="0" smtClean="0">
                            <a:latin typeface="Cambria Math" panose="02040503050406030204" pitchFamily="18" charset="0"/>
                          </a:rPr>
                          <m:t>102</m:t>
                        </m:r>
                      </m:den>
                    </m:f>
                  </m:oMath>
                </a14:m>
                <a:r>
                  <a:rPr lang="pt-BR" sz="2000">
                    <a:latin typeface="Arial" panose="020B0604020202020204" pitchFamily="34" charset="0"/>
                    <a:cs typeface="Arial" panose="020B0604020202020204" pitchFamily="34" charset="0"/>
                  </a:rPr>
                  <a:t> = 500 (mol)</a:t>
                </a:r>
              </a:p>
            </p:txBody>
          </p:sp>
        </mc:Choice>
        <mc:Fallback xmlns="">
          <p:sp>
            <p:nvSpPr>
              <p:cNvPr id="20" name="TextBox 19">
                <a:extLst>
                  <a:ext uri="{FF2B5EF4-FFF2-40B4-BE49-F238E27FC236}">
                    <a16:creationId xmlns:a16="http://schemas.microsoft.com/office/drawing/2014/main" id="{DFF0903D-E148-2F89-8CB3-73263CFDC89F}"/>
                  </a:ext>
                </a:extLst>
              </p:cNvPr>
              <p:cNvSpPr txBox="1">
                <a:spLocks noRot="1" noChangeAspect="1" noMove="1" noResize="1" noEditPoints="1" noAdjustHandles="1" noChangeArrowheads="1" noChangeShapeType="1" noTextEdit="1"/>
              </p:cNvSpPr>
              <p:nvPr/>
            </p:nvSpPr>
            <p:spPr>
              <a:xfrm>
                <a:off x="2747210" y="1738280"/>
                <a:ext cx="3649579" cy="1161215"/>
              </a:xfrm>
              <a:prstGeom prst="rect">
                <a:avLst/>
              </a:prstGeom>
              <a:blipFill>
                <a:blip r:embed="rId3"/>
                <a:stretch>
                  <a:fillRect b="-2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DC4D73E-2695-F0E9-3FF5-B98690FD3AB0}"/>
                  </a:ext>
                </a:extLst>
              </p:cNvPr>
              <p:cNvSpPr txBox="1"/>
              <p:nvPr/>
            </p:nvSpPr>
            <p:spPr>
              <a:xfrm>
                <a:off x="694830" y="2896012"/>
                <a:ext cx="7754338" cy="1017907"/>
              </a:xfrm>
              <a:prstGeom prst="rect">
                <a:avLst/>
              </a:prstGeom>
              <a:noFill/>
            </p:spPr>
            <p:txBody>
              <a:bodyPr wrap="square">
                <a:spAutoFit/>
              </a:bodyPr>
              <a:lstStyle/>
              <a:p>
                <a:pPr indent="90170" algn="just">
                  <a:lnSpc>
                    <a:spcPct val="150000"/>
                  </a:lnSpc>
                  <a:tabLst>
                    <a:tab pos="90170" algn="l"/>
                  </a:tabLst>
                </a:pPr>
                <a:r>
                  <a:rPr lang="vi-VN" sz="2000">
                    <a:effectLst/>
                    <a:latin typeface="+mn-lt"/>
                    <a:ea typeface="SimSun" panose="02010600030101010101" pitchFamily="2" charset="-122"/>
                    <a:cs typeface="Times New Roman" panose="02020603050405020304" pitchFamily="18" charset="0"/>
                  </a:rPr>
                  <a:t>Phương trình hoá học:</a:t>
                </a:r>
                <a:r>
                  <a:rPr lang="en-US" sz="2000">
                    <a:effectLst/>
                    <a:latin typeface="+mn-lt"/>
                    <a:ea typeface="SimSun" panose="02010600030101010101" pitchFamily="2" charset="-122"/>
                    <a:cs typeface="Times New Roman" panose="02020603050405020304" pitchFamily="18" charset="0"/>
                  </a:rPr>
                  <a:t> </a:t>
                </a:r>
                <a:r>
                  <a:rPr lang="vi-VN" sz="2000">
                    <a:effectLst/>
                    <a:latin typeface="+mn-lt"/>
                    <a:ea typeface="SimSun" panose="02010600030101010101" pitchFamily="2" charset="-122"/>
                    <a:cs typeface="Times New Roman" panose="02020603050405020304" pitchFamily="18" charset="0"/>
                  </a:rPr>
                  <a:t>Al</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O</a:t>
                </a:r>
                <a:r>
                  <a:rPr lang="vi-VN" sz="2000" baseline="-25000">
                    <a:effectLst/>
                    <a:latin typeface="+mn-lt"/>
                    <a:ea typeface="SimSun" panose="02010600030101010101" pitchFamily="2" charset="-122"/>
                    <a:cs typeface="Times New Roman" panose="02020603050405020304" pitchFamily="18" charset="0"/>
                  </a:rPr>
                  <a:t>3</a:t>
                </a:r>
                <a:r>
                  <a:rPr lang="vi-VN" sz="2000">
                    <a:effectLst/>
                    <a:latin typeface="+mn-lt"/>
                    <a:ea typeface="SimSun" panose="02010600030101010101" pitchFamily="2" charset="-122"/>
                    <a:cs typeface="Times New Roman" panose="02020603050405020304" pitchFamily="18" charset="0"/>
                  </a:rPr>
                  <a:t> + 3H</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SO</a:t>
                </a:r>
                <a:r>
                  <a:rPr lang="vi-VN" sz="2000" baseline="-25000">
                    <a:effectLst/>
                    <a:latin typeface="+mn-lt"/>
                    <a:ea typeface="SimSun" panose="02010600030101010101" pitchFamily="2" charset="-122"/>
                    <a:cs typeface="Times New Roman" panose="02020603050405020304" pitchFamily="18" charset="0"/>
                  </a:rPr>
                  <a:t>4</a:t>
                </a:r>
                <a:r>
                  <a:rPr lang="vi-VN" sz="2000">
                    <a:effectLst/>
                    <a:latin typeface="+mn-lt"/>
                    <a:ea typeface="SimSun" panose="02010600030101010101" pitchFamily="2" charset="-122"/>
                    <a:cs typeface="Times New Roman" panose="02020603050405020304" pitchFamily="18" charset="0"/>
                  </a:rPr>
                  <a:t> → Al</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(SO</a:t>
                </a:r>
                <a:r>
                  <a:rPr lang="vi-VN" sz="2000" baseline="-25000">
                    <a:effectLst/>
                    <a:latin typeface="+mn-lt"/>
                    <a:ea typeface="SimSun" panose="02010600030101010101" pitchFamily="2" charset="-122"/>
                    <a:cs typeface="Times New Roman" panose="02020603050405020304" pitchFamily="18" charset="0"/>
                  </a:rPr>
                  <a:t>4</a:t>
                </a:r>
                <a:r>
                  <a:rPr lang="vi-VN" sz="2000">
                    <a:effectLst/>
                    <a:latin typeface="+mn-lt"/>
                    <a:ea typeface="SimSun" panose="02010600030101010101" pitchFamily="2" charset="-122"/>
                    <a:cs typeface="Times New Roman" panose="02020603050405020304" pitchFamily="18" charset="0"/>
                  </a:rPr>
                  <a:t>)</a:t>
                </a:r>
                <a:r>
                  <a:rPr lang="vi-VN" sz="2000" baseline="-25000">
                    <a:effectLst/>
                    <a:latin typeface="+mn-lt"/>
                    <a:ea typeface="SimSun" panose="02010600030101010101" pitchFamily="2" charset="-122"/>
                    <a:cs typeface="Times New Roman" panose="02020603050405020304" pitchFamily="18" charset="0"/>
                  </a:rPr>
                  <a:t>3</a:t>
                </a:r>
                <a:r>
                  <a:rPr lang="vi-VN" sz="2000">
                    <a:effectLst/>
                    <a:latin typeface="+mn-lt"/>
                    <a:ea typeface="SimSun" panose="02010600030101010101" pitchFamily="2" charset="-122"/>
                    <a:cs typeface="Times New Roman" panose="02020603050405020304" pitchFamily="18" charset="0"/>
                  </a:rPr>
                  <a:t> + 3H</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O</a:t>
                </a:r>
                <a:endParaRPr lang="en-US" sz="2000">
                  <a:effectLst/>
                  <a:latin typeface="+mn-lt"/>
                  <a:ea typeface="SimSun" panose="02010600030101010101" pitchFamily="2" charset="-122"/>
                  <a:cs typeface="Times New Roman" panose="02020603050405020304" pitchFamily="18" charset="0"/>
                </a:endParaRPr>
              </a:p>
              <a:p>
                <a:pPr indent="90170" algn="just">
                  <a:lnSpc>
                    <a:spcPct val="150000"/>
                  </a:lnSpc>
                  <a:tabLst>
                    <a:tab pos="90170" algn="l"/>
                  </a:tabLst>
                </a:pPr>
                <a:r>
                  <a:rPr lang="vi-VN" sz="2000">
                    <a:effectLst/>
                    <a:latin typeface="+mn-lt"/>
                    <a:ea typeface="SimSun" panose="02010600030101010101" pitchFamily="2" charset="-122"/>
                    <a:cs typeface="Times New Roman" panose="02020603050405020304" pitchFamily="18" charset="0"/>
                  </a:rPr>
                  <a:t>Theo phương trình hoá học có:</a:t>
                </a:r>
                <a:r>
                  <a:rPr lang="en-US" sz="2000">
                    <a:effectLst/>
                    <a:latin typeface="+mn-lt"/>
                    <a:ea typeface="SimSun" panose="02010600030101010101" pitchFamily="2" charset="-122"/>
                    <a:cs typeface="Times New Roman" panose="02020603050405020304" pitchFamily="18" charset="0"/>
                  </a:rPr>
                  <a:t> </a:t>
                </a:r>
                <a14:m>
                  <m:oMath xmlns:m="http://schemas.openxmlformats.org/officeDocument/2006/math">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Al</m:t>
                            </m:r>
                          </m:e>
                          <m:sub>
                            <m:r>
                              <a:rPr lang="en-US" sz="2000" b="0" i="0" smtClean="0">
                                <a:latin typeface="Cambria Math" panose="02040503050406030204" pitchFamily="18" charset="0"/>
                              </a:rPr>
                              <m:t>2</m:t>
                            </m:r>
                          </m:sub>
                        </m:sSub>
                        <m:sSub>
                          <m:sSubPr>
                            <m:ctrlPr>
                              <a:rPr lang="en-US" sz="2000" b="0" i="1" smtClean="0">
                                <a:latin typeface="Cambria Math" panose="02040503050406030204" pitchFamily="18" charset="0"/>
                              </a:rPr>
                            </m:ctrlPr>
                          </m:sSubPr>
                          <m:e>
                            <m:sSub>
                              <m:sSubPr>
                                <m:ctrlPr>
                                  <a:rPr lang="en-US" sz="2000" i="1" smtClean="0">
                                    <a:latin typeface="Cambria Math" panose="02040503050406030204" pitchFamily="18" charset="0"/>
                                  </a:rPr>
                                </m:ctrlPr>
                              </m:sSubPr>
                              <m:e>
                                <m:r>
                                  <a:rPr lang="en-US" sz="2000" i="0">
                                    <a:latin typeface="Cambria Math" panose="02040503050406030204" pitchFamily="18" charset="0"/>
                                  </a:rPr>
                                  <m:t>(</m:t>
                                </m:r>
                                <m:r>
                                  <m:rPr>
                                    <m:sty m:val="p"/>
                                  </m:rPr>
                                  <a:rPr lang="en-US" sz="2000" i="0">
                                    <a:latin typeface="Cambria Math" panose="02040503050406030204" pitchFamily="18" charset="0"/>
                                  </a:rPr>
                                  <m:t>SO</m:t>
                                </m:r>
                              </m:e>
                              <m:sub>
                                <m:r>
                                  <a:rPr lang="en-US" sz="2000" i="0">
                                    <a:latin typeface="Cambria Math" panose="02040503050406030204" pitchFamily="18" charset="0"/>
                                  </a:rPr>
                                  <m:t>4</m:t>
                                </m:r>
                              </m:sub>
                            </m:sSub>
                            <m:r>
                              <a:rPr lang="en-US" sz="2000" i="0">
                                <a:latin typeface="Cambria Math" panose="02040503050406030204" pitchFamily="18" charset="0"/>
                              </a:rPr>
                              <m:t>)</m:t>
                            </m:r>
                          </m:e>
                          <m:sub>
                            <m:r>
                              <a:rPr lang="en-US" sz="2000" b="0" i="0" smtClean="0">
                                <a:latin typeface="Cambria Math" panose="02040503050406030204" pitchFamily="18" charset="0"/>
                              </a:rPr>
                              <m:t>3</m:t>
                            </m:r>
                          </m:sub>
                        </m:sSub>
                      </m:sub>
                    </m:sSub>
                  </m:oMath>
                </a14:m>
                <a:r>
                  <a:rPr lang="en-US"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n</m:t>
                        </m:r>
                      </m:e>
                      <m:sub>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Al</m:t>
                            </m:r>
                          </m:e>
                          <m:sub>
                            <m:r>
                              <a:rPr lang="en-US" sz="2000" i="0">
                                <a:latin typeface="Cambria Math" panose="02040503050406030204" pitchFamily="18" charset="0"/>
                              </a:rPr>
                              <m:t>2</m:t>
                            </m:r>
                          </m:sub>
                        </m:sSub>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O</m:t>
                            </m:r>
                          </m:e>
                          <m:sub>
                            <m:r>
                              <a:rPr lang="en-US" sz="2000" i="0">
                                <a:latin typeface="Cambria Math" panose="02040503050406030204" pitchFamily="18" charset="0"/>
                              </a:rPr>
                              <m:t>3</m:t>
                            </m:r>
                          </m:sub>
                        </m:sSub>
                      </m:sub>
                    </m:sSub>
                  </m:oMath>
                </a14:m>
                <a:r>
                  <a:rPr lang="en-US" sz="2000">
                    <a:effectLst/>
                    <a:latin typeface="Arial" panose="020B0604020202020204" pitchFamily="34" charset="0"/>
                    <a:ea typeface="Calibri" panose="020F0502020204030204" pitchFamily="34" charset="0"/>
                    <a:cs typeface="Arial" panose="020B0604020202020204" pitchFamily="34" charset="0"/>
                  </a:rPr>
                  <a:t> = 500 (mol)</a:t>
                </a:r>
              </a:p>
            </p:txBody>
          </p:sp>
        </mc:Choice>
        <mc:Fallback xmlns="">
          <p:sp>
            <p:nvSpPr>
              <p:cNvPr id="22" name="TextBox 21">
                <a:extLst>
                  <a:ext uri="{FF2B5EF4-FFF2-40B4-BE49-F238E27FC236}">
                    <a16:creationId xmlns:a16="http://schemas.microsoft.com/office/drawing/2014/main" id="{ADC4D73E-2695-F0E9-3FF5-B98690FD3AB0}"/>
                  </a:ext>
                </a:extLst>
              </p:cNvPr>
              <p:cNvSpPr txBox="1">
                <a:spLocks noRot="1" noChangeAspect="1" noMove="1" noResize="1" noEditPoints="1" noAdjustHandles="1" noChangeArrowheads="1" noChangeShapeType="1" noTextEdit="1"/>
              </p:cNvSpPr>
              <p:nvPr/>
            </p:nvSpPr>
            <p:spPr>
              <a:xfrm>
                <a:off x="694830" y="2896012"/>
                <a:ext cx="7754338" cy="1017907"/>
              </a:xfrm>
              <a:prstGeom prst="rect">
                <a:avLst/>
              </a:prstGeom>
              <a:blipFill>
                <a:blip r:embed="rId4"/>
                <a:stretch>
                  <a:fillRect b="-6587"/>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D7EC5D5B-64B3-999D-4787-2040AD381621}"/>
              </a:ext>
            </a:extLst>
          </p:cNvPr>
          <p:cNvGrpSpPr/>
          <p:nvPr/>
        </p:nvGrpSpPr>
        <p:grpSpPr>
          <a:xfrm>
            <a:off x="333327" y="4011916"/>
            <a:ext cx="8477344" cy="916196"/>
            <a:chOff x="457811" y="4080920"/>
            <a:chExt cx="8477344" cy="916196"/>
          </a:xfrm>
        </p:grpSpPr>
        <p:sp>
          <p:nvSpPr>
            <p:cNvPr id="25" name="Arrow: Notched Right 24">
              <a:extLst>
                <a:ext uri="{FF2B5EF4-FFF2-40B4-BE49-F238E27FC236}">
                  <a16:creationId xmlns:a16="http://schemas.microsoft.com/office/drawing/2014/main" id="{DE1296B0-353B-D881-DEBE-888DB0919BEA}"/>
                </a:ext>
              </a:extLst>
            </p:cNvPr>
            <p:cNvSpPr/>
            <p:nvPr/>
          </p:nvSpPr>
          <p:spPr>
            <a:xfrm>
              <a:off x="457811" y="4282344"/>
              <a:ext cx="665747" cy="513347"/>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60291A5-5E63-A433-29DD-8EA93F753780}"/>
                </a:ext>
              </a:extLst>
            </p:cNvPr>
            <p:cNvSpPr/>
            <p:nvPr/>
          </p:nvSpPr>
          <p:spPr>
            <a:xfrm>
              <a:off x="1180817" y="4080920"/>
              <a:ext cx="7754338" cy="91619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Khối lượng </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Al</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2</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(SO</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4</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3</a:t>
              </a:r>
              <a:r>
                <a:rPr lang="en-US"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2000">
                  <a:solidFill>
                    <a:srgbClr val="000000"/>
                  </a:solidFill>
                  <a:effectLst/>
                  <a:latin typeface="Arial" panose="020B0604020202020204" pitchFamily="34" charset="0"/>
                  <a:ea typeface="SimSun" panose="02010600030101010101" pitchFamily="2" charset="-122"/>
                  <a:cs typeface="Arial" panose="020B0604020202020204" pitchFamily="34" charset="0"/>
                </a:rPr>
                <a:t>tạo thành là:</a:t>
              </a:r>
            </a:p>
            <a:p>
              <a:pPr algn="ctr">
                <a:lnSpc>
                  <a:spcPct val="150000"/>
                </a:lnSpc>
              </a:pP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m = 500 × [27 × 2 + (32 + 16 × 4) × 3] = 171 000 gam = 171 kg </a:t>
              </a:r>
              <a:endParaRPr lang="en-US" sz="200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C47052C-4A7B-FDFE-A7C7-33F663D21207}"/>
              </a:ext>
            </a:extLst>
          </p:cNvPr>
          <p:cNvSpPr txBox="1"/>
          <p:nvPr/>
        </p:nvSpPr>
        <p:spPr>
          <a:xfrm>
            <a:off x="449905" y="215388"/>
            <a:ext cx="8234395" cy="958660"/>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a:t>
            </a:r>
            <a:r>
              <a:rPr lang="en-US" sz="2000" b="1" i="1">
                <a:solidFill>
                  <a:srgbClr val="FF0000"/>
                </a:solidFill>
                <a:effectLst/>
                <a:ea typeface="Calibri" panose="020F0502020204030204" pitchFamily="34" charset="0"/>
                <a:cs typeface="Times New Roman" panose="02020603050405020304" pitchFamily="18" charset="0"/>
              </a:rPr>
              <a:t>2</a:t>
            </a:r>
            <a:r>
              <a:rPr lang="vi-VN" sz="2000" b="1" i="1">
                <a:solidFill>
                  <a:srgbClr val="FF0000"/>
                </a:solidFill>
                <a:effectLst/>
                <a:ea typeface="Calibri" panose="020F0502020204030204" pitchFamily="34" charset="0"/>
                <a:cs typeface="Times New Roman" panose="02020603050405020304" pitchFamily="18" charset="0"/>
              </a:rPr>
              <a:t>:</a:t>
            </a:r>
            <a:r>
              <a:rPr lang="vi-VN" sz="2000" i="1">
                <a:solidFill>
                  <a:srgbClr val="FF0000"/>
                </a:solidFill>
                <a:effectLst/>
                <a:ea typeface="Calibri" panose="020F0502020204030204" pitchFamily="34" charset="0"/>
                <a:cs typeface="Times New Roman" panose="02020603050405020304" pitchFamily="18" charset="0"/>
              </a:rPr>
              <a:t> </a:t>
            </a:r>
            <a:r>
              <a:rPr lang="vi-VN" sz="2000"/>
              <a:t>(X) là muối carbonate của kim loại R hoá trị II. (X) có khối lượng phân tử bằng 197 amu.</a:t>
            </a:r>
            <a:endParaRPr lang="en-US" sz="2000"/>
          </a:p>
        </p:txBody>
      </p:sp>
      <p:sp>
        <p:nvSpPr>
          <p:cNvPr id="18" name="Rectangle: Rounded Corners 17">
            <a:extLst>
              <a:ext uri="{FF2B5EF4-FFF2-40B4-BE49-F238E27FC236}">
                <a16:creationId xmlns:a16="http://schemas.microsoft.com/office/drawing/2014/main" id="{E0F2E80B-D7F7-87CA-A7DC-31CF522E895F}"/>
              </a:ext>
            </a:extLst>
          </p:cNvPr>
          <p:cNvSpPr/>
          <p:nvPr/>
        </p:nvSpPr>
        <p:spPr>
          <a:xfrm>
            <a:off x="3586271" y="1267275"/>
            <a:ext cx="1961662" cy="609601"/>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p>
        </p:txBody>
      </p:sp>
      <p:sp>
        <p:nvSpPr>
          <p:cNvPr id="22" name="TextBox 21">
            <a:extLst>
              <a:ext uri="{FF2B5EF4-FFF2-40B4-BE49-F238E27FC236}">
                <a16:creationId xmlns:a16="http://schemas.microsoft.com/office/drawing/2014/main" id="{ADC4D73E-2695-F0E9-3FF5-B98690FD3AB0}"/>
              </a:ext>
            </a:extLst>
          </p:cNvPr>
          <p:cNvSpPr txBox="1"/>
          <p:nvPr/>
        </p:nvSpPr>
        <p:spPr>
          <a:xfrm>
            <a:off x="329354" y="2095800"/>
            <a:ext cx="3368842" cy="2343655"/>
          </a:xfrm>
          <a:prstGeom prst="rect">
            <a:avLst/>
          </a:prstGeom>
          <a:noFill/>
        </p:spPr>
        <p:txBody>
          <a:bodyPr wrap="square">
            <a:spAutoFit/>
          </a:bodyPr>
          <a:lstStyle/>
          <a:p>
            <a:pPr indent="90170" algn="just">
              <a:lnSpc>
                <a:spcPct val="150000"/>
              </a:lnSpc>
              <a:tabLst>
                <a:tab pos="90170" algn="l"/>
              </a:tabLst>
            </a:pPr>
            <a:r>
              <a:rPr lang="vi-VN" sz="2000">
                <a:latin typeface="+mn-lt"/>
                <a:ea typeface="SimSun" panose="02010600030101010101" pitchFamily="2" charset="-122"/>
                <a:cs typeface="Times New Roman" panose="02020603050405020304" pitchFamily="18" charset="0"/>
              </a:rPr>
              <a:t>a) Đặt công thức tổng quát của muối: </a:t>
            </a:r>
            <a:r>
              <a:rPr lang="vi-VN" sz="2000" b="1" i="1">
                <a:solidFill>
                  <a:srgbClr val="FF0000"/>
                </a:solidFill>
                <a:latin typeface="+mn-lt"/>
                <a:ea typeface="SimSun" panose="02010600030101010101" pitchFamily="2" charset="-122"/>
                <a:cs typeface="Times New Roman" panose="02020603050405020304" pitchFamily="18" charset="0"/>
              </a:rPr>
              <a:t>R</a:t>
            </a:r>
            <a:r>
              <a:rPr lang="vi-VN" sz="2000" b="1" i="1">
                <a:latin typeface="+mn-lt"/>
                <a:ea typeface="SimSun" panose="02010600030101010101" pitchFamily="2" charset="-122"/>
                <a:cs typeface="Times New Roman" panose="02020603050405020304" pitchFamily="18" charset="0"/>
              </a:rPr>
              <a:t>CO</a:t>
            </a:r>
            <a:r>
              <a:rPr lang="en-US" sz="2000" b="1" i="1" baseline="-25000">
                <a:latin typeface="+mn-lt"/>
                <a:ea typeface="SimSun" panose="02010600030101010101" pitchFamily="2" charset="-122"/>
                <a:cs typeface="Times New Roman" panose="02020603050405020304" pitchFamily="18" charset="0"/>
              </a:rPr>
              <a:t>3</a:t>
            </a:r>
            <a:r>
              <a:rPr lang="vi-VN" sz="2000">
                <a:latin typeface="+mn-lt"/>
                <a:ea typeface="SimSun" panose="02010600030101010101" pitchFamily="2" charset="-122"/>
                <a:cs typeface="Times New Roman" panose="02020603050405020304" pitchFamily="18" charset="0"/>
              </a:rPr>
              <a:t>.</a:t>
            </a:r>
          </a:p>
          <a:p>
            <a:pPr indent="90170" algn="just">
              <a:lnSpc>
                <a:spcPct val="150000"/>
              </a:lnSpc>
              <a:tabLst>
                <a:tab pos="90170" algn="l"/>
              </a:tabLst>
            </a:pPr>
            <a:r>
              <a:rPr lang="vi-VN" sz="2000">
                <a:latin typeface="+mn-lt"/>
                <a:ea typeface="SimSun" panose="02010600030101010101" pitchFamily="2" charset="-122"/>
                <a:cs typeface="Times New Roman" panose="02020603050405020304" pitchFamily="18" charset="0"/>
              </a:rPr>
              <a:t>Theo bài ra: </a:t>
            </a:r>
            <a:endParaRPr lang="en-US" sz="2000">
              <a:latin typeface="+mn-lt"/>
              <a:ea typeface="SimSun" panose="02010600030101010101" pitchFamily="2" charset="-122"/>
              <a:cs typeface="Times New Roman" panose="02020603050405020304" pitchFamily="18" charset="0"/>
            </a:endParaRPr>
          </a:p>
          <a:p>
            <a:pPr indent="90170" algn="ctr">
              <a:lnSpc>
                <a:spcPct val="150000"/>
              </a:lnSpc>
              <a:tabLst>
                <a:tab pos="90170" algn="l"/>
              </a:tabLst>
            </a:pPr>
            <a:r>
              <a:rPr lang="vi-VN" sz="2000">
                <a:latin typeface="+mn-lt"/>
                <a:ea typeface="SimSun" panose="02010600030101010101" pitchFamily="2" charset="-122"/>
                <a:cs typeface="Times New Roman" panose="02020603050405020304" pitchFamily="18" charset="0"/>
              </a:rPr>
              <a:t>MR + 60 = 197 </a:t>
            </a:r>
            <a:endParaRPr lang="en-US" sz="2000">
              <a:latin typeface="+mn-lt"/>
              <a:ea typeface="SimSun" panose="02010600030101010101" pitchFamily="2" charset="-122"/>
              <a:cs typeface="Times New Roman" panose="02020603050405020304" pitchFamily="18" charset="0"/>
            </a:endParaRPr>
          </a:p>
          <a:p>
            <a:pPr indent="90170" algn="ctr">
              <a:lnSpc>
                <a:spcPct val="150000"/>
              </a:lnSpc>
              <a:tabLst>
                <a:tab pos="90170" algn="l"/>
              </a:tabLst>
            </a:pPr>
            <a:r>
              <a:rPr lang="vi-VN" sz="2000">
                <a:latin typeface="+mn-lt"/>
                <a:ea typeface="SimSun" panose="02010600030101010101" pitchFamily="2" charset="-122"/>
                <a:cs typeface="Times New Roman" panose="02020603050405020304" pitchFamily="18" charset="0"/>
              </a:rPr>
              <a:t>⇒ MR = 137 (amu).</a:t>
            </a:r>
            <a:endParaRPr lang="en-US" sz="2000">
              <a:latin typeface="+mn-lt"/>
              <a:ea typeface="SimSun" panose="02010600030101010101" pitchFamily="2" charset="-122"/>
              <a:cs typeface="Times New Roman" panose="02020603050405020304" pitchFamily="18" charset="0"/>
            </a:endParaRPr>
          </a:p>
        </p:txBody>
      </p:sp>
      <p:grpSp>
        <p:nvGrpSpPr>
          <p:cNvPr id="27" name="Group 26">
            <a:extLst>
              <a:ext uri="{FF2B5EF4-FFF2-40B4-BE49-F238E27FC236}">
                <a16:creationId xmlns:a16="http://schemas.microsoft.com/office/drawing/2014/main" id="{D7EC5D5B-64B3-999D-4787-2040AD381621}"/>
              </a:ext>
            </a:extLst>
          </p:cNvPr>
          <p:cNvGrpSpPr/>
          <p:nvPr/>
        </p:nvGrpSpPr>
        <p:grpSpPr>
          <a:xfrm>
            <a:off x="3789910" y="2326634"/>
            <a:ext cx="5024736" cy="1881990"/>
            <a:chOff x="457811" y="3115126"/>
            <a:chExt cx="5024736" cy="1881990"/>
          </a:xfrm>
        </p:grpSpPr>
        <p:sp>
          <p:nvSpPr>
            <p:cNvPr id="25" name="Arrow: Notched Right 24">
              <a:extLst>
                <a:ext uri="{FF2B5EF4-FFF2-40B4-BE49-F238E27FC236}">
                  <a16:creationId xmlns:a16="http://schemas.microsoft.com/office/drawing/2014/main" id="{DE1296B0-353B-D881-DEBE-888DB0919BEA}"/>
                </a:ext>
              </a:extLst>
            </p:cNvPr>
            <p:cNvSpPr/>
            <p:nvPr/>
          </p:nvSpPr>
          <p:spPr>
            <a:xfrm>
              <a:off x="457811" y="3799447"/>
              <a:ext cx="665747" cy="513347"/>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60291A5-5E63-A433-29DD-8EA93F753780}"/>
                </a:ext>
              </a:extLst>
            </p:cNvPr>
            <p:cNvSpPr/>
            <p:nvPr/>
          </p:nvSpPr>
          <p:spPr>
            <a:xfrm>
              <a:off x="1180817" y="3115126"/>
              <a:ext cx="4301730" cy="188199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latin typeface="Arial" panose="020B0604020202020204" pitchFamily="34" charset="0"/>
                  <a:cs typeface="Arial" panose="020B0604020202020204" pitchFamily="34" charset="0"/>
                </a:rPr>
                <a:t>R là Ba. </a:t>
              </a:r>
              <a:endParaRPr lang="en-US" sz="200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solidFill>
                    <a:srgbClr val="000000"/>
                  </a:solidFill>
                  <a:latin typeface="Arial" panose="020B0604020202020204" pitchFamily="34" charset="0"/>
                  <a:cs typeface="Arial" panose="020B0604020202020204" pitchFamily="34" charset="0"/>
                </a:rPr>
                <a:t>Công thức hoá học của muối là BaCO</a:t>
              </a:r>
              <a:r>
                <a:rPr lang="en-US" sz="2000" baseline="-25000">
                  <a:solidFill>
                    <a:srgbClr val="000000"/>
                  </a:solidFill>
                  <a:latin typeface="Arial" panose="020B0604020202020204" pitchFamily="34" charset="0"/>
                  <a:cs typeface="Arial" panose="020B0604020202020204" pitchFamily="34" charset="0"/>
                </a:rPr>
                <a:t>3</a:t>
              </a:r>
              <a:r>
                <a:rPr lang="vi-VN" sz="2000">
                  <a:solidFill>
                    <a:srgbClr val="000000"/>
                  </a:solidFill>
                  <a:latin typeface="Arial" panose="020B0604020202020204" pitchFamily="34" charset="0"/>
                  <a:cs typeface="Arial" panose="020B0604020202020204" pitchFamily="34" charset="0"/>
                </a:rPr>
                <a:t>. </a:t>
              </a:r>
              <a:endParaRPr lang="en-US" sz="200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solidFill>
                    <a:srgbClr val="000000"/>
                  </a:solidFill>
                  <a:latin typeface="Arial" panose="020B0604020202020204" pitchFamily="34" charset="0"/>
                  <a:cs typeface="Arial" panose="020B0604020202020204" pitchFamily="34" charset="0"/>
                </a:rPr>
                <a:t>Muối này không tan trong nước.</a:t>
              </a:r>
              <a:endParaRPr lang="en-US" sz="20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286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C47052C-4A7B-FDFE-A7C7-33F663D21207}"/>
              </a:ext>
            </a:extLst>
          </p:cNvPr>
          <p:cNvSpPr txBox="1"/>
          <p:nvPr/>
        </p:nvSpPr>
        <p:spPr>
          <a:xfrm>
            <a:off x="449905" y="215388"/>
            <a:ext cx="8234395" cy="958660"/>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a:t>
            </a:r>
            <a:r>
              <a:rPr lang="en-US" sz="2000" b="1" i="1">
                <a:solidFill>
                  <a:srgbClr val="FF0000"/>
                </a:solidFill>
                <a:effectLst/>
                <a:ea typeface="Calibri" panose="020F0502020204030204" pitchFamily="34" charset="0"/>
                <a:cs typeface="Times New Roman" panose="02020603050405020304" pitchFamily="18" charset="0"/>
              </a:rPr>
              <a:t>2</a:t>
            </a:r>
            <a:r>
              <a:rPr lang="vi-VN" sz="2000" b="1" i="1">
                <a:solidFill>
                  <a:srgbClr val="FF0000"/>
                </a:solidFill>
                <a:effectLst/>
                <a:ea typeface="Calibri" panose="020F0502020204030204" pitchFamily="34" charset="0"/>
                <a:cs typeface="Times New Roman" panose="02020603050405020304" pitchFamily="18" charset="0"/>
              </a:rPr>
              <a:t>:</a:t>
            </a:r>
            <a:r>
              <a:rPr lang="vi-VN" sz="2000" i="1">
                <a:solidFill>
                  <a:srgbClr val="FF0000"/>
                </a:solidFill>
                <a:effectLst/>
                <a:ea typeface="Calibri" panose="020F0502020204030204" pitchFamily="34" charset="0"/>
                <a:cs typeface="Times New Roman" panose="02020603050405020304" pitchFamily="18" charset="0"/>
              </a:rPr>
              <a:t> </a:t>
            </a:r>
            <a:r>
              <a:rPr lang="vi-VN" sz="2000"/>
              <a:t>(X) là muối carbonate của kim loại R hoá trị II. (X) có khối lượng phân tử bằng 197 amu.</a:t>
            </a:r>
            <a:endParaRPr lang="en-US" sz="2000"/>
          </a:p>
        </p:txBody>
      </p:sp>
      <p:sp>
        <p:nvSpPr>
          <p:cNvPr id="18" name="Arrow: Pentagon 17">
            <a:extLst>
              <a:ext uri="{FF2B5EF4-FFF2-40B4-BE49-F238E27FC236}">
                <a16:creationId xmlns:a16="http://schemas.microsoft.com/office/drawing/2014/main" id="{E0F2E80B-D7F7-87CA-A7DC-31CF522E895F}"/>
              </a:ext>
            </a:extLst>
          </p:cNvPr>
          <p:cNvSpPr/>
          <p:nvPr/>
        </p:nvSpPr>
        <p:spPr>
          <a:xfrm>
            <a:off x="0" y="1389437"/>
            <a:ext cx="1961662" cy="609601"/>
          </a:xfrm>
          <a:prstGeom prst="homePlate">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p>
        </p:txBody>
      </p:sp>
      <p:grpSp>
        <p:nvGrpSpPr>
          <p:cNvPr id="5" name="Group 4">
            <a:extLst>
              <a:ext uri="{FF2B5EF4-FFF2-40B4-BE49-F238E27FC236}">
                <a16:creationId xmlns:a16="http://schemas.microsoft.com/office/drawing/2014/main" id="{2BF8DD0E-8EB7-24B8-A358-B94CC2C7C526}"/>
              </a:ext>
            </a:extLst>
          </p:cNvPr>
          <p:cNvGrpSpPr/>
          <p:nvPr/>
        </p:nvGrpSpPr>
        <p:grpSpPr>
          <a:xfrm>
            <a:off x="574866" y="2215431"/>
            <a:ext cx="2320720" cy="2712681"/>
            <a:chOff x="3703582" y="1998470"/>
            <a:chExt cx="2320720" cy="2712681"/>
          </a:xfrm>
        </p:grpSpPr>
        <p:pic>
          <p:nvPicPr>
            <p:cNvPr id="3" name="Picture 2" descr="A group of different colors of powder&#10;&#10;Description automatically generated">
              <a:extLst>
                <a:ext uri="{FF2B5EF4-FFF2-40B4-BE49-F238E27FC236}">
                  <a16:creationId xmlns:a16="http://schemas.microsoft.com/office/drawing/2014/main" id="{67D899E9-5DBB-42A4-2EE6-297620C147F7}"/>
                </a:ext>
              </a:extLst>
            </p:cNvPr>
            <p:cNvPicPr>
              <a:picLocks noChangeAspect="1"/>
            </p:cNvPicPr>
            <p:nvPr/>
          </p:nvPicPr>
          <p:blipFill rotWithShape="1">
            <a:blip r:embed="rId3">
              <a:clrChange>
                <a:clrFrom>
                  <a:srgbClr val="FFFFFF"/>
                </a:clrFrom>
                <a:clrTo>
                  <a:srgbClr val="FFFFFF">
                    <a:alpha val="0"/>
                  </a:srgbClr>
                </a:clrTo>
              </a:clrChange>
            </a:blip>
            <a:srcRect l="5019" t="5325" r="6170" b="7498"/>
            <a:stretch/>
          </p:blipFill>
          <p:spPr>
            <a:xfrm>
              <a:off x="3941275" y="1998470"/>
              <a:ext cx="1845334" cy="1811401"/>
            </a:xfrm>
            <a:prstGeom prst="rect">
              <a:avLst/>
            </a:prstGeom>
          </p:spPr>
        </p:pic>
        <p:sp>
          <p:nvSpPr>
            <p:cNvPr id="4" name="TextBox 3">
              <a:extLst>
                <a:ext uri="{FF2B5EF4-FFF2-40B4-BE49-F238E27FC236}">
                  <a16:creationId xmlns:a16="http://schemas.microsoft.com/office/drawing/2014/main" id="{8E2ADBED-98C3-63EC-3E38-B4C37888EDB5}"/>
                </a:ext>
              </a:extLst>
            </p:cNvPr>
            <p:cNvSpPr txBox="1"/>
            <p:nvPr/>
          </p:nvSpPr>
          <p:spPr>
            <a:xfrm>
              <a:off x="3703582" y="3752491"/>
              <a:ext cx="2320720" cy="958660"/>
            </a:xfrm>
            <a:prstGeom prst="rect">
              <a:avLst/>
            </a:prstGeom>
            <a:noFill/>
          </p:spPr>
          <p:txBody>
            <a:bodyPr wrap="square">
              <a:spAutoFit/>
            </a:bodyPr>
            <a:lstStyle/>
            <a:p>
              <a:pPr indent="90170" algn="ctr">
                <a:lnSpc>
                  <a:spcPct val="150000"/>
                </a:lnSpc>
                <a:tabLst>
                  <a:tab pos="90170" algn="l"/>
                </a:tabLst>
              </a:pPr>
              <a:r>
                <a:rPr lang="en-US" sz="2000">
                  <a:latin typeface="+mn-lt"/>
                  <a:ea typeface="SimSun" panose="02010600030101010101" pitchFamily="2" charset="-122"/>
                  <a:cs typeface="Times New Roman" panose="02020603050405020304" pitchFamily="18" charset="0"/>
                </a:rPr>
                <a:t>T</a:t>
              </a:r>
              <a:r>
                <a:rPr lang="vi-VN" sz="2000">
                  <a:latin typeface="+mn-lt"/>
                  <a:ea typeface="SimSun" panose="02010600030101010101" pitchFamily="2" charset="-122"/>
                  <a:cs typeface="Times New Roman" panose="02020603050405020304" pitchFamily="18" charset="0"/>
                </a:rPr>
                <a:t>ạo màu trong công nghệ gốm sứ</a:t>
              </a:r>
              <a:endParaRPr lang="en-US" sz="2000">
                <a:latin typeface="+mn-lt"/>
                <a:ea typeface="SimSun" panose="02010600030101010101" pitchFamily="2" charset="-122"/>
                <a:cs typeface="Times New Roman" panose="02020603050405020304" pitchFamily="18" charset="0"/>
              </a:endParaRPr>
            </a:p>
          </p:txBody>
        </p:sp>
      </p:grpSp>
      <p:grpSp>
        <p:nvGrpSpPr>
          <p:cNvPr id="6" name="Group 5">
            <a:extLst>
              <a:ext uri="{FF2B5EF4-FFF2-40B4-BE49-F238E27FC236}">
                <a16:creationId xmlns:a16="http://schemas.microsoft.com/office/drawing/2014/main" id="{106315A0-20D7-C7B7-9ACC-DF7A559FAD67}"/>
              </a:ext>
            </a:extLst>
          </p:cNvPr>
          <p:cNvGrpSpPr/>
          <p:nvPr/>
        </p:nvGrpSpPr>
        <p:grpSpPr>
          <a:xfrm>
            <a:off x="3014685" y="2215477"/>
            <a:ext cx="2320720" cy="2712635"/>
            <a:chOff x="3703582" y="1998470"/>
            <a:chExt cx="2320720" cy="2712635"/>
          </a:xfrm>
        </p:grpSpPr>
        <p:pic>
          <p:nvPicPr>
            <p:cNvPr id="7" name="Picture 6">
              <a:extLst>
                <a:ext uri="{FF2B5EF4-FFF2-40B4-BE49-F238E27FC236}">
                  <a16:creationId xmlns:a16="http://schemas.microsoft.com/office/drawing/2014/main" id="{67BA4C5C-014F-39C3-0F07-D45BF7D66445}"/>
                </a:ext>
              </a:extLst>
            </p:cNvPr>
            <p:cNvPicPr>
              <a:picLocks noChangeAspect="1"/>
            </p:cNvPicPr>
            <p:nvPr/>
          </p:nvPicPr>
          <p:blipFill>
            <a:blip r:embed="rId4"/>
            <a:srcRect t="919" b="919"/>
            <a:stretch/>
          </p:blipFill>
          <p:spPr>
            <a:xfrm>
              <a:off x="3941275" y="1998470"/>
              <a:ext cx="1845334" cy="1811401"/>
            </a:xfrm>
            <a:prstGeom prst="rect">
              <a:avLst/>
            </a:prstGeom>
          </p:spPr>
        </p:pic>
        <p:sp>
          <p:nvSpPr>
            <p:cNvPr id="8" name="TextBox 7">
              <a:extLst>
                <a:ext uri="{FF2B5EF4-FFF2-40B4-BE49-F238E27FC236}">
                  <a16:creationId xmlns:a16="http://schemas.microsoft.com/office/drawing/2014/main" id="{076664DD-A663-53BB-F5C3-026E25F576C4}"/>
                </a:ext>
              </a:extLst>
            </p:cNvPr>
            <p:cNvSpPr txBox="1"/>
            <p:nvPr/>
          </p:nvSpPr>
          <p:spPr>
            <a:xfrm>
              <a:off x="3703582" y="3752445"/>
              <a:ext cx="2320720" cy="958660"/>
            </a:xfrm>
            <a:prstGeom prst="rect">
              <a:avLst/>
            </a:prstGeom>
            <a:noFill/>
          </p:spPr>
          <p:txBody>
            <a:bodyPr wrap="square">
              <a:spAutoFit/>
            </a:bodyPr>
            <a:lstStyle/>
            <a:p>
              <a:pPr indent="90170" algn="ctr">
                <a:lnSpc>
                  <a:spcPct val="150000"/>
                </a:lnSpc>
                <a:tabLst>
                  <a:tab pos="90170" algn="l"/>
                </a:tabLst>
              </a:pPr>
              <a:r>
                <a:rPr lang="en-US" sz="2000">
                  <a:latin typeface="+mn-lt"/>
                  <a:ea typeface="SimSun" panose="02010600030101010101" pitchFamily="2" charset="-122"/>
                  <a:cs typeface="Times New Roman" panose="02020603050405020304" pitchFamily="18" charset="0"/>
                </a:rPr>
                <a:t>Sản xuất thuốc diệt chuột</a:t>
              </a:r>
            </a:p>
          </p:txBody>
        </p:sp>
      </p:grpSp>
      <p:grpSp>
        <p:nvGrpSpPr>
          <p:cNvPr id="9" name="Group 8">
            <a:extLst>
              <a:ext uri="{FF2B5EF4-FFF2-40B4-BE49-F238E27FC236}">
                <a16:creationId xmlns:a16="http://schemas.microsoft.com/office/drawing/2014/main" id="{777F537D-F86F-CB46-DFEC-086FBA4EC709}"/>
              </a:ext>
            </a:extLst>
          </p:cNvPr>
          <p:cNvGrpSpPr/>
          <p:nvPr/>
        </p:nvGrpSpPr>
        <p:grpSpPr>
          <a:xfrm>
            <a:off x="5454504" y="2215431"/>
            <a:ext cx="3210734" cy="2712681"/>
            <a:chOff x="3228196" y="1998470"/>
            <a:chExt cx="3210734" cy="2712681"/>
          </a:xfrm>
        </p:grpSpPr>
        <p:pic>
          <p:nvPicPr>
            <p:cNvPr id="10" name="Picture 9">
              <a:extLst>
                <a:ext uri="{FF2B5EF4-FFF2-40B4-BE49-F238E27FC236}">
                  <a16:creationId xmlns:a16="http://schemas.microsoft.com/office/drawing/2014/main" id="{10422C50-141F-8DD6-82F4-FBD492408C23}"/>
                </a:ext>
              </a:extLst>
            </p:cNvPr>
            <p:cNvPicPr>
              <a:picLocks noChangeAspect="1"/>
            </p:cNvPicPr>
            <p:nvPr/>
          </p:nvPicPr>
          <p:blipFill>
            <a:blip r:embed="rId5"/>
            <a:srcRect l="16026" r="16026"/>
            <a:stretch/>
          </p:blipFill>
          <p:spPr>
            <a:xfrm>
              <a:off x="3941275" y="1998470"/>
              <a:ext cx="1845334" cy="1811401"/>
            </a:xfrm>
            <a:prstGeom prst="rect">
              <a:avLst/>
            </a:prstGeom>
          </p:spPr>
        </p:pic>
        <p:sp>
          <p:nvSpPr>
            <p:cNvPr id="11" name="TextBox 10">
              <a:extLst>
                <a:ext uri="{FF2B5EF4-FFF2-40B4-BE49-F238E27FC236}">
                  <a16:creationId xmlns:a16="http://schemas.microsoft.com/office/drawing/2014/main" id="{27E37F9E-F134-8FF4-1BED-C40D7A120DCA}"/>
                </a:ext>
              </a:extLst>
            </p:cNvPr>
            <p:cNvSpPr txBox="1"/>
            <p:nvPr/>
          </p:nvSpPr>
          <p:spPr>
            <a:xfrm>
              <a:off x="3228196" y="3752491"/>
              <a:ext cx="3210734" cy="958660"/>
            </a:xfrm>
            <a:prstGeom prst="rect">
              <a:avLst/>
            </a:prstGeom>
            <a:noFill/>
          </p:spPr>
          <p:txBody>
            <a:bodyPr wrap="square">
              <a:spAutoFit/>
            </a:bodyPr>
            <a:lstStyle/>
            <a:p>
              <a:pPr indent="90170" algn="ctr">
                <a:lnSpc>
                  <a:spcPct val="150000"/>
                </a:lnSpc>
                <a:tabLst>
                  <a:tab pos="90170" algn="l"/>
                </a:tabLst>
              </a:pPr>
              <a:r>
                <a:rPr lang="en-US" sz="2000">
                  <a:latin typeface="+mn-lt"/>
                  <a:ea typeface="SimSun" panose="02010600030101010101" pitchFamily="2" charset="-122"/>
                  <a:cs typeface="Times New Roman" panose="02020603050405020304" pitchFamily="18" charset="0"/>
                </a:rPr>
                <a:t>Thêm vào đất sét trong quá trình sản xuất gạch</a:t>
              </a:r>
            </a:p>
          </p:txBody>
        </p:sp>
      </p:grpSp>
      <p:sp>
        <p:nvSpPr>
          <p:cNvPr id="13" name="TextBox 12">
            <a:extLst>
              <a:ext uri="{FF2B5EF4-FFF2-40B4-BE49-F238E27FC236}">
                <a16:creationId xmlns:a16="http://schemas.microsoft.com/office/drawing/2014/main" id="{8797351E-1034-1C66-AEA8-A872AD57A4D8}"/>
              </a:ext>
            </a:extLst>
          </p:cNvPr>
          <p:cNvSpPr txBox="1"/>
          <p:nvPr/>
        </p:nvSpPr>
        <p:spPr>
          <a:xfrm>
            <a:off x="2213811" y="1494182"/>
            <a:ext cx="4211052" cy="400110"/>
          </a:xfrm>
          <a:prstGeom prst="rect">
            <a:avLst/>
          </a:prstGeom>
          <a:noFill/>
        </p:spPr>
        <p:txBody>
          <a:bodyPr wrap="square">
            <a:spAutoFit/>
          </a:bodyPr>
          <a:lstStyle/>
          <a:p>
            <a:r>
              <a:rPr lang="en-US" sz="2000"/>
              <a:t>Một số ứng dụng của muối BaCO</a:t>
            </a:r>
            <a:r>
              <a:rPr lang="en-US" sz="2000" baseline="-25000"/>
              <a:t>3</a:t>
            </a:r>
            <a:endParaRPr lang="en-US" sz="2000"/>
          </a:p>
        </p:txBody>
      </p:sp>
    </p:spTree>
    <p:extLst>
      <p:ext uri="{BB962C8B-B14F-4D97-AF65-F5344CB8AC3E}">
        <p14:creationId xmlns:p14="http://schemas.microsoft.com/office/powerpoint/2010/main" val="2629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grpSp>
        <p:nvGrpSpPr>
          <p:cNvPr id="1366" name="Google Shape;1366;p52"/>
          <p:cNvGrpSpPr/>
          <p:nvPr/>
        </p:nvGrpSpPr>
        <p:grpSpPr>
          <a:xfrm rot="8979396" flipH="1">
            <a:off x="8587915" y="4534432"/>
            <a:ext cx="584828" cy="547860"/>
            <a:chOff x="1221175" y="-304275"/>
            <a:chExt cx="193000" cy="180800"/>
          </a:xfrm>
        </p:grpSpPr>
        <p:sp>
          <p:nvSpPr>
            <p:cNvPr id="1367" name="Google Shape;1367;p52"/>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52"/>
          <p:cNvGrpSpPr/>
          <p:nvPr/>
        </p:nvGrpSpPr>
        <p:grpSpPr>
          <a:xfrm rot="-770093">
            <a:off x="-195491" y="3907772"/>
            <a:ext cx="1158575" cy="1250563"/>
            <a:chOff x="713225" y="-1539100"/>
            <a:chExt cx="414375" cy="447275"/>
          </a:xfrm>
        </p:grpSpPr>
        <p:sp>
          <p:nvSpPr>
            <p:cNvPr id="1382" name="Google Shape;1382;p52"/>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52"/>
          <p:cNvGrpSpPr/>
          <p:nvPr/>
        </p:nvGrpSpPr>
        <p:grpSpPr>
          <a:xfrm rot="325937">
            <a:off x="-475407" y="3230198"/>
            <a:ext cx="667820" cy="928622"/>
            <a:chOff x="754175" y="-2051800"/>
            <a:chExt cx="263975" cy="367050"/>
          </a:xfrm>
        </p:grpSpPr>
        <p:sp>
          <p:nvSpPr>
            <p:cNvPr id="1397" name="Google Shape;1397;p52"/>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52"/>
          <p:cNvGrpSpPr/>
          <p:nvPr/>
        </p:nvGrpSpPr>
        <p:grpSpPr>
          <a:xfrm rot="746031">
            <a:off x="8660851" y="392094"/>
            <a:ext cx="438957" cy="581127"/>
            <a:chOff x="1634870" y="-5372769"/>
            <a:chExt cx="3048801" cy="4036247"/>
          </a:xfrm>
        </p:grpSpPr>
        <p:sp>
          <p:nvSpPr>
            <p:cNvPr id="1408" name="Google Shape;1408;p5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9" name="Google Shape;1409;p52"/>
            <p:cNvGrpSpPr/>
            <p:nvPr/>
          </p:nvGrpSpPr>
          <p:grpSpPr>
            <a:xfrm>
              <a:off x="2350651" y="-4726440"/>
              <a:ext cx="1617712" cy="2740755"/>
              <a:chOff x="1279825" y="-1982000"/>
              <a:chExt cx="85600" cy="145025"/>
            </a:xfrm>
          </p:grpSpPr>
          <p:sp>
            <p:nvSpPr>
              <p:cNvPr id="1410" name="Google Shape;1410;p5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6" name="Google Shape;1416;p52"/>
          <p:cNvGrpSpPr/>
          <p:nvPr/>
        </p:nvGrpSpPr>
        <p:grpSpPr>
          <a:xfrm rot="-2343850" flipH="1">
            <a:off x="8201597" y="-95801"/>
            <a:ext cx="371067" cy="491249"/>
            <a:chOff x="1634870" y="-5372769"/>
            <a:chExt cx="3048801" cy="4036247"/>
          </a:xfrm>
        </p:grpSpPr>
        <p:sp>
          <p:nvSpPr>
            <p:cNvPr id="1417" name="Google Shape;1417;p5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52"/>
            <p:cNvGrpSpPr/>
            <p:nvPr/>
          </p:nvGrpSpPr>
          <p:grpSpPr>
            <a:xfrm>
              <a:off x="2350651" y="-4726440"/>
              <a:ext cx="1617712" cy="2740755"/>
              <a:chOff x="1279825" y="-1982000"/>
              <a:chExt cx="85600" cy="145025"/>
            </a:xfrm>
          </p:grpSpPr>
          <p:sp>
            <p:nvSpPr>
              <p:cNvPr id="1419" name="Google Shape;1419;p5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659FAC39-61E1-4AAF-7207-B8AD9A2B1A28}"/>
                  </a:ext>
                </a:extLst>
              </p:cNvPr>
              <p:cNvSpPr/>
              <p:nvPr/>
            </p:nvSpPr>
            <p:spPr>
              <a:xfrm>
                <a:off x="390769" y="591038"/>
                <a:ext cx="8362462" cy="4368800"/>
              </a:xfrm>
              <a:prstGeom prst="roundRect">
                <a:avLst>
                  <a:gd name="adj" fmla="val 288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
                </a:pPr>
                <a:r>
                  <a:rPr lang="en-US" sz="2000">
                    <a:solidFill>
                      <a:srgbClr val="000000"/>
                    </a:solidFill>
                  </a:rPr>
                  <a:t>Muối là hợp chất được hình thành từ sự thay thế ion H</a:t>
                </a:r>
                <a:r>
                  <a:rPr lang="en-US" sz="2000" baseline="30000">
                    <a:solidFill>
                      <a:srgbClr val="000000"/>
                    </a:solidFill>
                  </a:rPr>
                  <a:t>+</a:t>
                </a:r>
                <a:r>
                  <a:rPr lang="en-US" sz="2000">
                    <a:solidFill>
                      <a:srgbClr val="000000"/>
                    </a:solidFill>
                  </a:rPr>
                  <a:t> </a:t>
                </a:r>
                <a:r>
                  <a:rPr lang="vi-VN" sz="2000">
                    <a:solidFill>
                      <a:srgbClr val="000000"/>
                    </a:solidFill>
                  </a:rPr>
                  <a:t>của acid bằng ion kim loại hoặc ion ammonium</a:t>
                </a:r>
                <a:r>
                  <a:rPr lang="en-US" sz="2000">
                    <a:solidFill>
                      <a:srgbClr val="000000"/>
                    </a:solidFill>
                  </a:rPr>
                  <a:t> </a:t>
                </a:r>
                <a:r>
                  <a:rPr lang="vi-VN" sz="2000">
                    <a:solidFill>
                      <a:srgbClr val="000000"/>
                    </a:solidFill>
                    <a:latin typeface="Arial" panose="020B0604020202020204" pitchFamily="34" charset="0"/>
                    <a:cs typeface="Arial" panose="020B0604020202020204" pitchFamily="34" charset="0"/>
                  </a:rPr>
                  <a:t>(</a:t>
                </a:r>
                <a14:m>
                  <m:oMath xmlns:m="http://schemas.openxmlformats.org/officeDocument/2006/math">
                    <m:sSubSup>
                      <m:sSubSupPr>
                        <m:ctrlPr>
                          <a:rPr lang="vi-VN" sz="2000" i="1" smtClean="0">
                            <a:solidFill>
                              <a:srgbClr val="000000"/>
                            </a:solidFill>
                            <a:latin typeface="Cambria Math" panose="02040503050406030204" pitchFamily="18" charset="0"/>
                          </a:rPr>
                        </m:ctrlPr>
                      </m:sSubSupPr>
                      <m:e>
                        <m:r>
                          <m:rPr>
                            <m:sty m:val="p"/>
                          </m:rPr>
                          <a:rPr lang="en-US" sz="2000" b="0" i="0" smtClean="0">
                            <a:solidFill>
                              <a:srgbClr val="000000"/>
                            </a:solidFill>
                            <a:latin typeface="Cambria Math" panose="02040503050406030204" pitchFamily="18" charset="0"/>
                          </a:rPr>
                          <m:t>NH</m:t>
                        </m:r>
                      </m:e>
                      <m:sub>
                        <m:r>
                          <a:rPr lang="en-US" sz="2000" b="0" i="0" smtClean="0">
                            <a:solidFill>
                              <a:srgbClr val="000000"/>
                            </a:solidFill>
                            <a:latin typeface="Cambria Math" panose="02040503050406030204" pitchFamily="18" charset="0"/>
                          </a:rPr>
                          <m:t>4</m:t>
                        </m:r>
                      </m:sub>
                      <m:sup>
                        <m:r>
                          <a:rPr lang="en-US" sz="2000" b="0" i="0" smtClean="0">
                            <a:solidFill>
                              <a:srgbClr val="000000"/>
                            </a:solidFill>
                            <a:latin typeface="Cambria Math" panose="02040503050406030204" pitchFamily="18" charset="0"/>
                          </a:rPr>
                          <m:t>+</m:t>
                        </m:r>
                      </m:sup>
                    </m:sSubSup>
                  </m:oMath>
                </a14:m>
                <a:r>
                  <a:rPr lang="vi-VN" sz="2000">
                    <a:solidFill>
                      <a:srgbClr val="000000"/>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r>
                  <a:rPr lang="vi-VN" sz="2000">
                    <a:solidFill>
                      <a:srgbClr val="000000"/>
                    </a:solidFill>
                  </a:rPr>
                  <a:t>Các muối có khả năng tan trong nước khác nhau, có</a:t>
                </a:r>
                <a:r>
                  <a:rPr lang="en-US" sz="2000">
                    <a:solidFill>
                      <a:srgbClr val="000000"/>
                    </a:solidFill>
                  </a:rPr>
                  <a:t> </a:t>
                </a:r>
                <a:r>
                  <a:rPr lang="vi-VN" sz="2000">
                    <a:solidFill>
                      <a:srgbClr val="000000"/>
                    </a:solidFill>
                  </a:rPr>
                  <a:t>muối tan nhiều, muối tan ít, muối không tan.</a:t>
                </a:r>
              </a:p>
              <a:p>
                <a:pPr marL="285750" indent="-285750" algn="just">
                  <a:lnSpc>
                    <a:spcPct val="150000"/>
                  </a:lnSpc>
                  <a:buFont typeface="Wingdings" panose="05000000000000000000" pitchFamily="2" charset="2"/>
                  <a:buChar char="§"/>
                </a:pPr>
                <a:r>
                  <a:rPr lang="vi-VN" sz="2000">
                    <a:solidFill>
                      <a:srgbClr val="000000"/>
                    </a:solidFill>
                  </a:rPr>
                  <a:t>Tên muối (chứa cation kim loại): tên kim loại (thêm</a:t>
                </a:r>
                <a:r>
                  <a:rPr lang="en-US" sz="2000">
                    <a:solidFill>
                      <a:srgbClr val="000000"/>
                    </a:solidFill>
                  </a:rPr>
                  <a:t> </a:t>
                </a:r>
                <a:r>
                  <a:rPr lang="vi-VN" sz="2000">
                    <a:solidFill>
                      <a:srgbClr val="000000"/>
                    </a:solidFill>
                  </a:rPr>
                  <a:t>hoá trị nếu kim loại có nhiều hoá trị) + tên gốc acid.</a:t>
                </a:r>
              </a:p>
              <a:p>
                <a:pPr marL="285750" indent="-285750" algn="just">
                  <a:lnSpc>
                    <a:spcPct val="150000"/>
                  </a:lnSpc>
                  <a:buFont typeface="Wingdings" panose="05000000000000000000" pitchFamily="2" charset="2"/>
                  <a:buChar char="§"/>
                </a:pPr>
                <a:r>
                  <a:rPr lang="vi-VN" sz="2000">
                    <a:solidFill>
                      <a:srgbClr val="000000"/>
                    </a:solidFill>
                  </a:rPr>
                  <a:t>Tính chất hoá học của muối: phản ứng với kim loại,</a:t>
                </a:r>
                <a:r>
                  <a:rPr lang="en-US" sz="2000">
                    <a:solidFill>
                      <a:srgbClr val="000000"/>
                    </a:solidFill>
                  </a:rPr>
                  <a:t> </a:t>
                </a:r>
                <a:r>
                  <a:rPr lang="vi-VN" sz="2000">
                    <a:solidFill>
                      <a:srgbClr val="000000"/>
                    </a:solidFill>
                  </a:rPr>
                  <a:t>acid, muối, base.</a:t>
                </a:r>
              </a:p>
              <a:p>
                <a:pPr marL="285750" indent="-285750" algn="just">
                  <a:lnSpc>
                    <a:spcPct val="150000"/>
                  </a:lnSpc>
                  <a:buFont typeface="Wingdings" panose="05000000000000000000" pitchFamily="2" charset="2"/>
                  <a:buChar char="§"/>
                </a:pPr>
                <a:r>
                  <a:rPr lang="vi-VN" sz="2000">
                    <a:solidFill>
                      <a:srgbClr val="000000"/>
                    </a:solidFill>
                  </a:rPr>
                  <a:t>Các hợp chất vô cơ có thể chuyển đổi hoá học thành</a:t>
                </a:r>
                <a:r>
                  <a:rPr lang="en-US" sz="2000">
                    <a:solidFill>
                      <a:srgbClr val="000000"/>
                    </a:solidFill>
                  </a:rPr>
                  <a:t> </a:t>
                </a:r>
                <a:r>
                  <a:rPr lang="vi-VN" sz="2000">
                    <a:solidFill>
                      <a:srgbClr val="000000"/>
                    </a:solidFill>
                  </a:rPr>
                  <a:t>các hợp chất vô cơ khác.</a:t>
                </a:r>
                <a:endParaRPr lang="en-US" sz="2000">
                  <a:solidFill>
                    <a:srgbClr val="000000"/>
                  </a:solidFill>
                </a:endParaRPr>
              </a:p>
            </p:txBody>
          </p:sp>
        </mc:Choice>
        <mc:Fallback xmlns="">
          <p:sp>
            <p:nvSpPr>
              <p:cNvPr id="6" name="Rectangle: Rounded Corners 5">
                <a:extLst>
                  <a:ext uri="{FF2B5EF4-FFF2-40B4-BE49-F238E27FC236}">
                    <a16:creationId xmlns:a16="http://schemas.microsoft.com/office/drawing/2014/main" id="{659FAC39-61E1-4AAF-7207-B8AD9A2B1A28}"/>
                  </a:ext>
                </a:extLst>
              </p:cNvPr>
              <p:cNvSpPr>
                <a:spLocks noRot="1" noChangeAspect="1" noMove="1" noResize="1" noEditPoints="1" noAdjustHandles="1" noChangeArrowheads="1" noChangeShapeType="1" noTextEdit="1"/>
              </p:cNvSpPr>
              <p:nvPr/>
            </p:nvSpPr>
            <p:spPr>
              <a:xfrm>
                <a:off x="390769" y="591038"/>
                <a:ext cx="8362462" cy="4368800"/>
              </a:xfrm>
              <a:prstGeom prst="roundRect">
                <a:avLst>
                  <a:gd name="adj" fmla="val 2880"/>
                </a:avLst>
              </a:prstGeom>
              <a:blipFill>
                <a:blip r:embed="rId3"/>
                <a:stretch>
                  <a:fillRect l="-219" r="-364"/>
                </a:stretch>
              </a:blipFill>
              <a:ln>
                <a:noFill/>
              </a:ln>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3BE246B1-CAA9-1922-75FC-2FF497FEC5AD}"/>
              </a:ext>
            </a:extLst>
          </p:cNvPr>
          <p:cNvSpPr/>
          <p:nvPr/>
        </p:nvSpPr>
        <p:spPr>
          <a:xfrm>
            <a:off x="3313723" y="265722"/>
            <a:ext cx="2516554" cy="508001"/>
          </a:xfrm>
          <a:prstGeom prst="roundRect">
            <a:avLst>
              <a:gd name="adj" fmla="val 50000"/>
            </a:avLst>
          </a:prstGeom>
          <a:solidFill>
            <a:srgbClr val="1288A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EM ĐÃ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713220" y="988185"/>
            <a:ext cx="1219382" cy="1219011"/>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793534" y="2604995"/>
            <a:ext cx="3561433" cy="830997"/>
          </a:xfrm>
          <a:prstGeom prst="rect">
            <a:avLst/>
          </a:prstGeom>
          <a:noFill/>
        </p:spPr>
        <p:txBody>
          <a:bodyPr wrap="square">
            <a:spAutoFit/>
          </a:bodyPr>
          <a:lstStyle/>
          <a:p>
            <a:pPr algn="just"/>
            <a:r>
              <a:rPr lang="en-US" sz="4800" b="1">
                <a:solidFill>
                  <a:srgbClr val="432349"/>
                </a:solidFill>
                <a:latin typeface="+mn-lt"/>
              </a:rPr>
              <a:t>KHÁI NIỆM</a:t>
            </a:r>
          </a:p>
        </p:txBody>
      </p:sp>
    </p:spTree>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44" name="Google Shape;1744;p59"/>
          <p:cNvGrpSpPr/>
          <p:nvPr/>
        </p:nvGrpSpPr>
        <p:grpSpPr>
          <a:xfrm>
            <a:off x="8006696" y="799166"/>
            <a:ext cx="639051" cy="752115"/>
            <a:chOff x="771450" y="-959375"/>
            <a:chExt cx="330225" cy="388650"/>
          </a:xfrm>
        </p:grpSpPr>
        <p:sp>
          <p:nvSpPr>
            <p:cNvPr id="1745" name="Google Shape;1745;p59"/>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9"/>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9"/>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9"/>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9"/>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9"/>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9"/>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9"/>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9"/>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9"/>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6CF29068-ED81-3B34-E3B2-ADAF4CF69C56}"/>
              </a:ext>
            </a:extLst>
          </p:cNvPr>
          <p:cNvSpPr txBox="1"/>
          <p:nvPr/>
        </p:nvSpPr>
        <p:spPr>
          <a:xfrm>
            <a:off x="2052401" y="584478"/>
            <a:ext cx="50391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a:ln>
                  <a:noFill/>
                </a:ln>
                <a:solidFill>
                  <a:srgbClr val="432349"/>
                </a:solidFill>
                <a:effectLst/>
                <a:uLnTx/>
                <a:uFillTx/>
                <a:latin typeface="Arial"/>
                <a:cs typeface="Arial"/>
                <a:sym typeface="Arial"/>
              </a:rPr>
              <a:t>HƯỚNG DẪN VỀ NHÀ</a:t>
            </a:r>
            <a:endParaRPr kumimoji="0" lang="en-US" sz="3600" b="1" i="0" u="none" strike="noStrike" kern="0" cap="none" spc="0" normalizeH="0" baseline="0" noProof="0">
              <a:ln>
                <a:noFill/>
              </a:ln>
              <a:solidFill>
                <a:srgbClr val="432349"/>
              </a:solidFill>
              <a:effectLst/>
              <a:uLnTx/>
              <a:uFillTx/>
              <a:latin typeface="Arial"/>
              <a:cs typeface="Arial"/>
              <a:sym typeface="Arial"/>
            </a:endParaRPr>
          </a:p>
        </p:txBody>
      </p:sp>
      <p:grpSp>
        <p:nvGrpSpPr>
          <p:cNvPr id="26" name="Group 25">
            <a:extLst>
              <a:ext uri="{FF2B5EF4-FFF2-40B4-BE49-F238E27FC236}">
                <a16:creationId xmlns:a16="http://schemas.microsoft.com/office/drawing/2014/main" id="{088BA1B9-CB66-A927-3FB0-F5B447A4805D}"/>
              </a:ext>
            </a:extLst>
          </p:cNvPr>
          <p:cNvGrpSpPr/>
          <p:nvPr/>
        </p:nvGrpSpPr>
        <p:grpSpPr>
          <a:xfrm>
            <a:off x="1409303" y="1414410"/>
            <a:ext cx="6767400" cy="984900"/>
            <a:chOff x="1409303" y="1446494"/>
            <a:chExt cx="6767400" cy="984900"/>
          </a:xfrm>
        </p:grpSpPr>
        <p:grpSp>
          <p:nvGrpSpPr>
            <p:cNvPr id="1725" name="Google Shape;1725;p59"/>
            <p:cNvGrpSpPr/>
            <p:nvPr/>
          </p:nvGrpSpPr>
          <p:grpSpPr>
            <a:xfrm>
              <a:off x="1409303" y="1446494"/>
              <a:ext cx="985200" cy="984900"/>
              <a:chOff x="3478075" y="1668425"/>
              <a:chExt cx="985200" cy="984900"/>
            </a:xfrm>
          </p:grpSpPr>
          <p:sp>
            <p:nvSpPr>
              <p:cNvPr id="1726" name="Google Shape;1726;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432349"/>
                    </a:solidFill>
                  </a:rPr>
                  <a:t>01</a:t>
                </a:r>
                <a:endParaRPr sz="3600" b="1">
                  <a:solidFill>
                    <a:srgbClr val="432349"/>
                  </a:solidFill>
                </a:endParaRPr>
              </a:p>
            </p:txBody>
          </p:sp>
          <p:sp>
            <p:nvSpPr>
              <p:cNvPr id="1727" name="Google Shape;1727;p59"/>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432349"/>
                  </a:solidFill>
                </a:endParaRPr>
              </a:p>
            </p:txBody>
          </p:sp>
        </p:grpSp>
        <p:sp>
          <p:nvSpPr>
            <p:cNvPr id="1728" name="Google Shape;1728;p59"/>
            <p:cNvSpPr/>
            <p:nvPr/>
          </p:nvSpPr>
          <p:spPr>
            <a:xfrm>
              <a:off x="2651607" y="1652594"/>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9"/>
            <p:cNvSpPr/>
            <p:nvPr/>
          </p:nvSpPr>
          <p:spPr>
            <a:xfrm>
              <a:off x="2651600" y="1652600"/>
              <a:ext cx="1252200" cy="572700"/>
            </a:xfrm>
            <a:prstGeom prst="roundRect">
              <a:avLst>
                <a:gd name="adj" fmla="val 4059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5DE41FAF-6192-EF7B-9FB1-61A02CD26497}"/>
                </a:ext>
              </a:extLst>
            </p:cNvPr>
            <p:cNvSpPr txBox="1"/>
            <p:nvPr/>
          </p:nvSpPr>
          <p:spPr>
            <a:xfrm>
              <a:off x="5025696" y="1616156"/>
              <a:ext cx="3151007"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Ôn lại kiến thức đã học</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endParaRPr>
            </a:p>
          </p:txBody>
        </p:sp>
      </p:grpSp>
      <p:grpSp>
        <p:nvGrpSpPr>
          <p:cNvPr id="25" name="Group 24">
            <a:extLst>
              <a:ext uri="{FF2B5EF4-FFF2-40B4-BE49-F238E27FC236}">
                <a16:creationId xmlns:a16="http://schemas.microsoft.com/office/drawing/2014/main" id="{1701A044-E8C7-4138-16C5-81F0F4B2247D}"/>
              </a:ext>
            </a:extLst>
          </p:cNvPr>
          <p:cNvGrpSpPr/>
          <p:nvPr/>
        </p:nvGrpSpPr>
        <p:grpSpPr>
          <a:xfrm>
            <a:off x="1037033" y="2501702"/>
            <a:ext cx="6689642" cy="993850"/>
            <a:chOff x="1045055" y="2499953"/>
            <a:chExt cx="6689642" cy="993850"/>
          </a:xfrm>
        </p:grpSpPr>
        <p:grpSp>
          <p:nvGrpSpPr>
            <p:cNvPr id="1734" name="Google Shape;1734;p59"/>
            <p:cNvGrpSpPr/>
            <p:nvPr/>
          </p:nvGrpSpPr>
          <p:grpSpPr>
            <a:xfrm>
              <a:off x="6749497" y="2508903"/>
              <a:ext cx="985200" cy="984900"/>
              <a:chOff x="3478075" y="1668425"/>
              <a:chExt cx="985200" cy="984900"/>
            </a:xfrm>
          </p:grpSpPr>
          <p:sp>
            <p:nvSpPr>
              <p:cNvPr id="1735" name="Google Shape;1735;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3"/>
                    </a:solidFill>
                  </a:rPr>
                  <a:t>02</a:t>
                </a:r>
                <a:endParaRPr sz="3600" b="1">
                  <a:solidFill>
                    <a:schemeClr val="accent3"/>
                  </a:solidFill>
                </a:endParaRPr>
              </a:p>
            </p:txBody>
          </p:sp>
          <p:sp>
            <p:nvSpPr>
              <p:cNvPr id="1736" name="Google Shape;1736;p59"/>
              <p:cNvSpPr/>
              <p:nvPr/>
            </p:nvSpPr>
            <p:spPr>
              <a:xfrm>
                <a:off x="3542965" y="1733300"/>
                <a:ext cx="855600" cy="855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accent3"/>
                  </a:solidFill>
                </a:endParaRPr>
              </a:p>
            </p:txBody>
          </p:sp>
        </p:grpSp>
        <p:sp>
          <p:nvSpPr>
            <p:cNvPr id="1737" name="Google Shape;1737;p59"/>
            <p:cNvSpPr/>
            <p:nvPr/>
          </p:nvSpPr>
          <p:spPr>
            <a:xfrm>
              <a:off x="4221404" y="2715003"/>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9"/>
            <p:cNvSpPr/>
            <p:nvPr/>
          </p:nvSpPr>
          <p:spPr>
            <a:xfrm>
              <a:off x="4221396" y="2715003"/>
              <a:ext cx="804300" cy="572700"/>
            </a:xfrm>
            <a:prstGeom prst="roundRect">
              <a:avLst>
                <a:gd name="adj" fmla="val 4059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1793E169-79EE-83F4-8E1E-AADE72CB0EB0}"/>
                </a:ext>
              </a:extLst>
            </p:cNvPr>
            <p:cNvSpPr txBox="1"/>
            <p:nvPr/>
          </p:nvSpPr>
          <p:spPr>
            <a:xfrm>
              <a:off x="1045055" y="2499953"/>
              <a:ext cx="3176337" cy="958660"/>
            </a:xfrm>
            <a:prstGeom prst="rect">
              <a:avLst/>
            </a:prstGeom>
            <a:noFill/>
          </p:spPr>
          <p:txBody>
            <a:bodyPr wrap="square">
              <a:spAutoFit/>
            </a:bodyPr>
            <a:lstStyle/>
            <a:p>
              <a:pPr lvl="0" algn="ctr">
                <a:lnSpc>
                  <a:spcPct val="150000"/>
                </a:lnSpc>
                <a:spcAft>
                  <a:spcPts val="1000"/>
                </a:spcAft>
                <a:defRPr/>
              </a:pPr>
              <a:r>
                <a:rPr lang="en-US" sz="2000">
                  <a:latin typeface="Arial" panose="020B0604020202020204" pitchFamily="34" charset="0"/>
                  <a:ea typeface="Times New Roman" panose="02020603050405020304" pitchFamily="18" charset="0"/>
                </a:rPr>
                <a:t>L</a:t>
              </a:r>
              <a:r>
                <a:rPr lang="vi-VN" sz="2000">
                  <a:latin typeface="Arial" panose="020B0604020202020204" pitchFamily="34" charset="0"/>
                  <a:ea typeface="Times New Roman" panose="02020603050405020304" pitchFamily="18" charset="0"/>
                </a:rPr>
                <a:t>àm bài tập Bài </a:t>
              </a:r>
              <a:r>
                <a:rPr lang="en-US" sz="2000">
                  <a:latin typeface="Arial" panose="020B0604020202020204" pitchFamily="34" charset="0"/>
                  <a:ea typeface="Times New Roman" panose="02020603050405020304" pitchFamily="18" charset="0"/>
                </a:rPr>
                <a:t>11</a:t>
              </a:r>
              <a:r>
                <a:rPr lang="vi-VN" sz="2000">
                  <a:latin typeface="Arial" panose="020B0604020202020204" pitchFamily="34" charset="0"/>
                  <a:ea typeface="Times New Roman" panose="02020603050405020304" pitchFamily="18" charset="0"/>
                </a:rPr>
                <a:t> – </a:t>
              </a:r>
              <a:r>
                <a:rPr lang="en-US" sz="2000">
                  <a:latin typeface="Arial" panose="020B0604020202020204" pitchFamily="34" charset="0"/>
                  <a:ea typeface="Times New Roman" panose="02020603050405020304" pitchFamily="18" charset="0"/>
                </a:rPr>
                <a:t>SBT Khoa học tự nhiên 8.</a:t>
              </a:r>
              <a:endParaRPr lang="en-US" sz="2000">
                <a:ea typeface="Calibri" panose="020F0502020204030204" pitchFamily="34" charset="0"/>
              </a:endParaRPr>
            </a:p>
          </p:txBody>
        </p:sp>
      </p:grpSp>
      <p:grpSp>
        <p:nvGrpSpPr>
          <p:cNvPr id="28" name="Group 27">
            <a:extLst>
              <a:ext uri="{FF2B5EF4-FFF2-40B4-BE49-F238E27FC236}">
                <a16:creationId xmlns:a16="http://schemas.microsoft.com/office/drawing/2014/main" id="{A4A003E6-5BF7-70C7-5A87-AB34CE9E167C}"/>
              </a:ext>
            </a:extLst>
          </p:cNvPr>
          <p:cNvGrpSpPr/>
          <p:nvPr/>
        </p:nvGrpSpPr>
        <p:grpSpPr>
          <a:xfrm>
            <a:off x="1409303" y="3676475"/>
            <a:ext cx="7354335" cy="1023535"/>
            <a:chOff x="1409303" y="3571319"/>
            <a:chExt cx="7354335" cy="1023535"/>
          </a:xfrm>
        </p:grpSpPr>
        <p:sp>
          <p:nvSpPr>
            <p:cNvPr id="1739" name="Google Shape;1739;p59"/>
            <p:cNvSpPr/>
            <p:nvPr/>
          </p:nvSpPr>
          <p:spPr>
            <a:xfrm>
              <a:off x="2651604" y="3777419"/>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9"/>
            <p:cNvSpPr/>
            <p:nvPr/>
          </p:nvSpPr>
          <p:spPr>
            <a:xfrm>
              <a:off x="2651596" y="3777419"/>
              <a:ext cx="572700" cy="572700"/>
            </a:xfrm>
            <a:prstGeom prst="roundRect">
              <a:avLst>
                <a:gd name="adj" fmla="val 4059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1" name="Google Shape;1741;p59"/>
            <p:cNvGrpSpPr/>
            <p:nvPr/>
          </p:nvGrpSpPr>
          <p:grpSpPr>
            <a:xfrm>
              <a:off x="1409303" y="3571319"/>
              <a:ext cx="985200" cy="984900"/>
              <a:chOff x="3478075" y="1668425"/>
              <a:chExt cx="985200" cy="984900"/>
            </a:xfrm>
          </p:grpSpPr>
          <p:sp>
            <p:nvSpPr>
              <p:cNvPr id="1742" name="Google Shape;1742;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solidFill>
                  </a:rPr>
                  <a:t>03</a:t>
                </a:r>
                <a:endParaRPr sz="3600" b="1">
                  <a:solidFill>
                    <a:schemeClr val="accent2"/>
                  </a:solidFill>
                </a:endParaRPr>
              </a:p>
            </p:txBody>
          </p:sp>
          <p:sp>
            <p:nvSpPr>
              <p:cNvPr id="1743" name="Google Shape;1743;p59"/>
              <p:cNvSpPr/>
              <p:nvPr/>
            </p:nvSpPr>
            <p:spPr>
              <a:xfrm>
                <a:off x="3542965" y="1733300"/>
                <a:ext cx="855600" cy="855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accent2"/>
                  </a:solidFill>
                </a:endParaRPr>
              </a:p>
            </p:txBody>
          </p:sp>
        </p:grpSp>
        <p:sp>
          <p:nvSpPr>
            <p:cNvPr id="27" name="TextBox 26">
              <a:extLst>
                <a:ext uri="{FF2B5EF4-FFF2-40B4-BE49-F238E27FC236}">
                  <a16:creationId xmlns:a16="http://schemas.microsoft.com/office/drawing/2014/main" id="{3AAE7E49-58F8-E39B-2E49-55CDEC71E76D}"/>
                </a:ext>
              </a:extLst>
            </p:cNvPr>
            <p:cNvSpPr txBox="1"/>
            <p:nvPr/>
          </p:nvSpPr>
          <p:spPr>
            <a:xfrm>
              <a:off x="5025696" y="3636194"/>
              <a:ext cx="3737942" cy="958660"/>
            </a:xfrm>
            <a:prstGeom prst="rect">
              <a:avLst/>
            </a:prstGeom>
            <a:noFill/>
          </p:spPr>
          <p:txBody>
            <a:bodyPr wrap="square">
              <a:spAutoFit/>
            </a:bodyPr>
            <a:lstStyle/>
            <a:p>
              <a:pPr lvl="0" algn="ctr">
                <a:lnSpc>
                  <a:spcPct val="150000"/>
                </a:lnSpc>
                <a:spcAft>
                  <a:spcPts val="1000"/>
                </a:spcAft>
                <a:defRPr/>
              </a:pPr>
              <a:r>
                <a:rPr lang="vi-VN" sz="2000">
                  <a:latin typeface="Arial" panose="020B0604020202020204" pitchFamily="34" charset="0"/>
                  <a:ea typeface="Times New Roman" panose="02020603050405020304" pitchFamily="18" charset="0"/>
                </a:rPr>
                <a:t>Đọc và tìm hiểu trước nội dung </a:t>
              </a:r>
              <a:r>
                <a:rPr lang="vi-VN" sz="2000" b="1" i="1">
                  <a:latin typeface="Arial" panose="020B0604020202020204" pitchFamily="34" charset="0"/>
                  <a:ea typeface="Times New Roman" panose="02020603050405020304" pitchFamily="18" charset="0"/>
                </a:rPr>
                <a:t>Bài 1</a:t>
              </a:r>
              <a:r>
                <a:rPr lang="en-US" sz="2000" b="1" i="1">
                  <a:latin typeface="Arial" panose="020B0604020202020204" pitchFamily="34" charset="0"/>
                  <a:ea typeface="Times New Roman" panose="02020603050405020304" pitchFamily="18" charset="0"/>
                </a:rPr>
                <a:t>2</a:t>
              </a:r>
              <a:r>
                <a:rPr lang="vi-VN" sz="2000" b="1" i="1">
                  <a:latin typeface="Arial" panose="020B0604020202020204" pitchFamily="34" charset="0"/>
                  <a:ea typeface="Times New Roman" panose="02020603050405020304" pitchFamily="18" charset="0"/>
                </a:rPr>
                <a:t>: </a:t>
              </a:r>
              <a:r>
                <a:rPr lang="en-US" sz="2000" b="1" i="1">
                  <a:latin typeface="Arial" panose="020B0604020202020204" pitchFamily="34" charset="0"/>
                  <a:ea typeface="Times New Roman" panose="02020603050405020304" pitchFamily="18" charset="0"/>
                </a:rPr>
                <a:t>Phân bón hóa học.</a:t>
              </a:r>
              <a:endParaRPr lang="en-US" sz="2000" b="1" i="1">
                <a:ea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grpSp>
        <p:nvGrpSpPr>
          <p:cNvPr id="1998" name="Google Shape;1998;p67"/>
          <p:cNvGrpSpPr/>
          <p:nvPr/>
        </p:nvGrpSpPr>
        <p:grpSpPr>
          <a:xfrm rot="-770093">
            <a:off x="121514" y="3646090"/>
            <a:ext cx="1158575" cy="1250563"/>
            <a:chOff x="713225" y="-1539100"/>
            <a:chExt cx="414375" cy="447275"/>
          </a:xfrm>
        </p:grpSpPr>
        <p:sp>
          <p:nvSpPr>
            <p:cNvPr id="1999" name="Google Shape;1999;p67"/>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7"/>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7"/>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7"/>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7"/>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7"/>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7"/>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7"/>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7"/>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7"/>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7"/>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7"/>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7"/>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7"/>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67"/>
          <p:cNvGrpSpPr/>
          <p:nvPr/>
        </p:nvGrpSpPr>
        <p:grpSpPr>
          <a:xfrm>
            <a:off x="7994990" y="759429"/>
            <a:ext cx="1074821" cy="1328405"/>
            <a:chOff x="1238675" y="-1705950"/>
            <a:chExt cx="468250" cy="578725"/>
          </a:xfrm>
        </p:grpSpPr>
        <p:sp>
          <p:nvSpPr>
            <p:cNvPr id="2014" name="Google Shape;2014;p67"/>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7"/>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7"/>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7"/>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7"/>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7"/>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7"/>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7"/>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7"/>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7"/>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67"/>
          <p:cNvGrpSpPr/>
          <p:nvPr/>
        </p:nvGrpSpPr>
        <p:grpSpPr>
          <a:xfrm rot="-1257138">
            <a:off x="1229018" y="3396804"/>
            <a:ext cx="579860" cy="806313"/>
            <a:chOff x="754175" y="-2051800"/>
            <a:chExt cx="263975" cy="367050"/>
          </a:xfrm>
        </p:grpSpPr>
        <p:sp>
          <p:nvSpPr>
            <p:cNvPr id="2025" name="Google Shape;2025;p67"/>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7"/>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7"/>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7"/>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7"/>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7"/>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7"/>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7"/>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7"/>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4" name="Google Shape;2034;p67"/>
          <p:cNvSpPr/>
          <p:nvPr/>
        </p:nvSpPr>
        <p:spPr>
          <a:xfrm>
            <a:off x="1581903" y="29100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67"/>
          <p:cNvGrpSpPr/>
          <p:nvPr/>
        </p:nvGrpSpPr>
        <p:grpSpPr>
          <a:xfrm rot="-699645">
            <a:off x="7429243" y="1026742"/>
            <a:ext cx="371075" cy="491260"/>
            <a:chOff x="1634870" y="-5372769"/>
            <a:chExt cx="3048801" cy="4036247"/>
          </a:xfrm>
        </p:grpSpPr>
        <p:sp>
          <p:nvSpPr>
            <p:cNvPr id="2036" name="Google Shape;2036;p6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67"/>
            <p:cNvGrpSpPr/>
            <p:nvPr/>
          </p:nvGrpSpPr>
          <p:grpSpPr>
            <a:xfrm>
              <a:off x="2350651" y="-4726440"/>
              <a:ext cx="1617712" cy="2740755"/>
              <a:chOff x="1279825" y="-1982000"/>
              <a:chExt cx="85600" cy="145025"/>
            </a:xfrm>
          </p:grpSpPr>
          <p:sp>
            <p:nvSpPr>
              <p:cNvPr id="2038" name="Google Shape;2038;p6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2" name="Google Shape;2042;p67"/>
          <p:cNvSpPr/>
          <p:nvPr/>
        </p:nvSpPr>
        <p:spPr>
          <a:xfrm>
            <a:off x="7307103" y="1894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7"/>
          <p:cNvSpPr/>
          <p:nvPr/>
        </p:nvSpPr>
        <p:spPr>
          <a:xfrm>
            <a:off x="37914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7"/>
          <p:cNvSpPr/>
          <p:nvPr/>
        </p:nvSpPr>
        <p:spPr>
          <a:xfrm>
            <a:off x="7307090" y="41168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5" name="Google Shape;2045;p67"/>
          <p:cNvGrpSpPr/>
          <p:nvPr/>
        </p:nvGrpSpPr>
        <p:grpSpPr>
          <a:xfrm rot="-2343850" flipH="1">
            <a:off x="7121486" y="870520"/>
            <a:ext cx="371067" cy="491249"/>
            <a:chOff x="1634870" y="-5372769"/>
            <a:chExt cx="3048801" cy="4036247"/>
          </a:xfrm>
        </p:grpSpPr>
        <p:sp>
          <p:nvSpPr>
            <p:cNvPr id="2046" name="Google Shape;2046;p6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67"/>
            <p:cNvGrpSpPr/>
            <p:nvPr/>
          </p:nvGrpSpPr>
          <p:grpSpPr>
            <a:xfrm>
              <a:off x="2350651" y="-4726440"/>
              <a:ext cx="1617712" cy="2740755"/>
              <a:chOff x="1279825" y="-1982000"/>
              <a:chExt cx="85600" cy="145025"/>
            </a:xfrm>
          </p:grpSpPr>
          <p:sp>
            <p:nvSpPr>
              <p:cNvPr id="2048" name="Google Shape;2048;p6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4">
            <a:extLst>
              <a:ext uri="{FF2B5EF4-FFF2-40B4-BE49-F238E27FC236}">
                <a16:creationId xmlns:a16="http://schemas.microsoft.com/office/drawing/2014/main" id="{133C0354-54CB-B33A-B8EF-26B3112CC199}"/>
              </a:ext>
            </a:extLst>
          </p:cNvPr>
          <p:cNvSpPr txBox="1"/>
          <p:nvPr/>
        </p:nvSpPr>
        <p:spPr>
          <a:xfrm>
            <a:off x="1805515" y="1707825"/>
            <a:ext cx="5532970" cy="1867242"/>
          </a:xfrm>
          <a:prstGeom prst="rect">
            <a:avLst/>
          </a:prstGeom>
        </p:spPr>
        <p:txBody>
          <a:bodyPr wrap="square" lIns="0" tIns="0" rIns="0" bIns="0" rtlCol="0" anchor="t">
            <a:spAutoFit/>
          </a:bodyPr>
          <a:lstStyle/>
          <a:p>
            <a:pPr algn="ctr" defTabSz="457200">
              <a:lnSpc>
                <a:spcPts val="7772"/>
              </a:lnSpc>
              <a:buClrTx/>
            </a:pPr>
            <a:r>
              <a:rPr lang="vi-VN" sz="4000" b="1" kern="1200">
                <a:solidFill>
                  <a:srgbClr val="432349"/>
                </a:solidFill>
                <a:latin typeface="Arial" panose="020B0604020202020204" pitchFamily="34" charset="0"/>
                <a:ea typeface="+mn-ea"/>
                <a:cs typeface="Arial" panose="020B0604020202020204" pitchFamily="34" charset="0"/>
              </a:rPr>
              <a:t>CẢM ƠN CÁC EM ĐÃ </a:t>
            </a:r>
            <a:r>
              <a:rPr lang="en-US" sz="4000" b="1" kern="1200">
                <a:solidFill>
                  <a:srgbClr val="432349"/>
                </a:solidFill>
                <a:latin typeface="Arial" panose="020B0604020202020204" pitchFamily="34" charset="0"/>
                <a:ea typeface="+mn-ea"/>
                <a:cs typeface="Arial" panose="020B0604020202020204" pitchFamily="34" charset="0"/>
              </a:rPr>
              <a:t>CHÚ Ý LẮNG NGHE!</a:t>
            </a:r>
            <a:endParaRPr lang="vi-VN" sz="4000" b="1" kern="1200">
              <a:solidFill>
                <a:srgbClr val="432349"/>
              </a:solidFill>
              <a:latin typeface="Arial" panose="020B0604020202020204" pitchFamily="34" charset="0"/>
              <a:ea typeface="+mn-ea"/>
              <a:cs typeface="Arial" panose="020B0604020202020204" pitchFamily="34" charset="0"/>
            </a:endParaRPr>
          </a:p>
        </p:txBody>
      </p:sp>
      <p:grpSp>
        <p:nvGrpSpPr>
          <p:cNvPr id="7" name="Google Shape;1213;p49">
            <a:extLst>
              <a:ext uri="{FF2B5EF4-FFF2-40B4-BE49-F238E27FC236}">
                <a16:creationId xmlns:a16="http://schemas.microsoft.com/office/drawing/2014/main" id="{EFD00D19-2D59-7E33-796D-63E8869CEF55}"/>
              </a:ext>
            </a:extLst>
          </p:cNvPr>
          <p:cNvGrpSpPr/>
          <p:nvPr/>
        </p:nvGrpSpPr>
        <p:grpSpPr>
          <a:xfrm rot="663010" flipH="1">
            <a:off x="-162456" y="161078"/>
            <a:ext cx="1819470" cy="1862768"/>
            <a:chOff x="1823775" y="-1222075"/>
            <a:chExt cx="760600" cy="778700"/>
          </a:xfrm>
        </p:grpSpPr>
        <p:sp>
          <p:nvSpPr>
            <p:cNvPr id="8" name="Google Shape;1214;p49">
              <a:extLst>
                <a:ext uri="{FF2B5EF4-FFF2-40B4-BE49-F238E27FC236}">
                  <a16:creationId xmlns:a16="http://schemas.microsoft.com/office/drawing/2014/main" id="{BA9B0AE6-C008-53EE-3381-F61E20F0573E}"/>
                </a:ext>
              </a:extLst>
            </p:cNvPr>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5;p49">
              <a:extLst>
                <a:ext uri="{FF2B5EF4-FFF2-40B4-BE49-F238E27FC236}">
                  <a16:creationId xmlns:a16="http://schemas.microsoft.com/office/drawing/2014/main" id="{08C1D928-4D41-DECC-7ECA-7B84BCDDC42B}"/>
                </a:ext>
              </a:extLst>
            </p:cNvPr>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6;p49">
              <a:extLst>
                <a:ext uri="{FF2B5EF4-FFF2-40B4-BE49-F238E27FC236}">
                  <a16:creationId xmlns:a16="http://schemas.microsoft.com/office/drawing/2014/main" id="{7B2FECF1-83F4-14F7-FC45-68C92302D8A1}"/>
                </a:ext>
              </a:extLst>
            </p:cNvPr>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7;p49">
              <a:extLst>
                <a:ext uri="{FF2B5EF4-FFF2-40B4-BE49-F238E27FC236}">
                  <a16:creationId xmlns:a16="http://schemas.microsoft.com/office/drawing/2014/main" id="{C07ECF14-811C-7482-0AD8-13BBECDA2471}"/>
                </a:ext>
              </a:extLst>
            </p:cNvPr>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18;p49">
              <a:extLst>
                <a:ext uri="{FF2B5EF4-FFF2-40B4-BE49-F238E27FC236}">
                  <a16:creationId xmlns:a16="http://schemas.microsoft.com/office/drawing/2014/main" id="{BBD970BA-18D6-5B5A-5578-57FF7317CB67}"/>
                </a:ext>
              </a:extLst>
            </p:cNvPr>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19;p49">
              <a:extLst>
                <a:ext uri="{FF2B5EF4-FFF2-40B4-BE49-F238E27FC236}">
                  <a16:creationId xmlns:a16="http://schemas.microsoft.com/office/drawing/2014/main" id="{EEADDDC3-DF81-9120-EFEF-EAD648EEC2A9}"/>
                </a:ext>
              </a:extLst>
            </p:cNvPr>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0;p49">
              <a:extLst>
                <a:ext uri="{FF2B5EF4-FFF2-40B4-BE49-F238E27FC236}">
                  <a16:creationId xmlns:a16="http://schemas.microsoft.com/office/drawing/2014/main" id="{831837A9-F033-D10F-A2A5-2FEBDA07B2A7}"/>
                </a:ext>
              </a:extLst>
            </p:cNvPr>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1;p49">
              <a:extLst>
                <a:ext uri="{FF2B5EF4-FFF2-40B4-BE49-F238E27FC236}">
                  <a16:creationId xmlns:a16="http://schemas.microsoft.com/office/drawing/2014/main" id="{CE45D680-2C1F-112A-A344-573F9B714BF4}"/>
                </a:ext>
              </a:extLst>
            </p:cNvPr>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22;p49">
              <a:extLst>
                <a:ext uri="{FF2B5EF4-FFF2-40B4-BE49-F238E27FC236}">
                  <a16:creationId xmlns:a16="http://schemas.microsoft.com/office/drawing/2014/main" id="{09C004CE-E215-33A3-C432-3D7496D7B0EA}"/>
                </a:ext>
              </a:extLst>
            </p:cNvPr>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3;p49">
              <a:extLst>
                <a:ext uri="{FF2B5EF4-FFF2-40B4-BE49-F238E27FC236}">
                  <a16:creationId xmlns:a16="http://schemas.microsoft.com/office/drawing/2014/main" id="{6EE45438-1696-04E1-C028-C418CD44BD78}"/>
                </a:ext>
              </a:extLst>
            </p:cNvPr>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4;p49">
              <a:extLst>
                <a:ext uri="{FF2B5EF4-FFF2-40B4-BE49-F238E27FC236}">
                  <a16:creationId xmlns:a16="http://schemas.microsoft.com/office/drawing/2014/main" id="{B3231EC8-03C5-8661-010D-A9AB2869694B}"/>
                </a:ext>
              </a:extLst>
            </p:cNvPr>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5;p49">
              <a:extLst>
                <a:ext uri="{FF2B5EF4-FFF2-40B4-BE49-F238E27FC236}">
                  <a16:creationId xmlns:a16="http://schemas.microsoft.com/office/drawing/2014/main" id="{C4F2D3D5-332F-4BD9-56E6-70C0912B36CD}"/>
                </a:ext>
              </a:extLst>
            </p:cNvPr>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26;p49">
              <a:extLst>
                <a:ext uri="{FF2B5EF4-FFF2-40B4-BE49-F238E27FC236}">
                  <a16:creationId xmlns:a16="http://schemas.microsoft.com/office/drawing/2014/main" id="{6E1698A1-5EEB-FE54-DAD3-F5313DBA0420}"/>
                </a:ext>
              </a:extLst>
            </p:cNvPr>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27;p49">
              <a:extLst>
                <a:ext uri="{FF2B5EF4-FFF2-40B4-BE49-F238E27FC236}">
                  <a16:creationId xmlns:a16="http://schemas.microsoft.com/office/drawing/2014/main" id="{5A030CE1-9195-FAC1-9F31-1349B60EFCFA}"/>
                </a:ext>
              </a:extLst>
            </p:cNvPr>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28;p49">
              <a:extLst>
                <a:ext uri="{FF2B5EF4-FFF2-40B4-BE49-F238E27FC236}">
                  <a16:creationId xmlns:a16="http://schemas.microsoft.com/office/drawing/2014/main" id="{11705176-4C38-86B1-007B-A09FA3D710C0}"/>
                </a:ext>
              </a:extLst>
            </p:cNvPr>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29;p49">
              <a:extLst>
                <a:ext uri="{FF2B5EF4-FFF2-40B4-BE49-F238E27FC236}">
                  <a16:creationId xmlns:a16="http://schemas.microsoft.com/office/drawing/2014/main" id="{1AD4E953-0F17-7276-7CD7-3A29F529C226}"/>
                </a:ext>
              </a:extLst>
            </p:cNvPr>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30;p49">
              <a:extLst>
                <a:ext uri="{FF2B5EF4-FFF2-40B4-BE49-F238E27FC236}">
                  <a16:creationId xmlns:a16="http://schemas.microsoft.com/office/drawing/2014/main" id="{BC0D62FC-9D82-DF1B-BA28-A15DC59C90A0}"/>
                </a:ext>
              </a:extLst>
            </p:cNvPr>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31;p49">
              <a:extLst>
                <a:ext uri="{FF2B5EF4-FFF2-40B4-BE49-F238E27FC236}">
                  <a16:creationId xmlns:a16="http://schemas.microsoft.com/office/drawing/2014/main" id="{E3C3C959-EF26-DF69-C7C1-82FD797DC860}"/>
                </a:ext>
              </a:extLst>
            </p:cNvPr>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32;p49">
              <a:extLst>
                <a:ext uri="{FF2B5EF4-FFF2-40B4-BE49-F238E27FC236}">
                  <a16:creationId xmlns:a16="http://schemas.microsoft.com/office/drawing/2014/main" id="{D7590AE6-7832-BE18-FDD9-CC1D99125E92}"/>
                </a:ext>
              </a:extLst>
            </p:cNvPr>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33;p49">
              <a:extLst>
                <a:ext uri="{FF2B5EF4-FFF2-40B4-BE49-F238E27FC236}">
                  <a16:creationId xmlns:a16="http://schemas.microsoft.com/office/drawing/2014/main" id="{DEC85B1A-86C7-F1AE-18BC-E571113EE87F}"/>
                </a:ext>
              </a:extLst>
            </p:cNvPr>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4;p49">
              <a:extLst>
                <a:ext uri="{FF2B5EF4-FFF2-40B4-BE49-F238E27FC236}">
                  <a16:creationId xmlns:a16="http://schemas.microsoft.com/office/drawing/2014/main" id="{2885DAD5-45B8-BCDC-F1D8-2224C663400F}"/>
                </a:ext>
              </a:extLst>
            </p:cNvPr>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5;p49">
              <a:extLst>
                <a:ext uri="{FF2B5EF4-FFF2-40B4-BE49-F238E27FC236}">
                  <a16:creationId xmlns:a16="http://schemas.microsoft.com/office/drawing/2014/main" id="{60237646-3280-6AED-D6BF-6022286F30C8}"/>
                </a:ext>
              </a:extLst>
            </p:cNvPr>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36;p49">
              <a:extLst>
                <a:ext uri="{FF2B5EF4-FFF2-40B4-BE49-F238E27FC236}">
                  <a16:creationId xmlns:a16="http://schemas.microsoft.com/office/drawing/2014/main" id="{C3139E66-7541-2761-1C96-87622ADFAA11}"/>
                </a:ext>
              </a:extLst>
            </p:cNvPr>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37;p49">
              <a:extLst>
                <a:ext uri="{FF2B5EF4-FFF2-40B4-BE49-F238E27FC236}">
                  <a16:creationId xmlns:a16="http://schemas.microsoft.com/office/drawing/2014/main" id="{8284EB2E-2DD0-6284-D940-9765B37C192A}"/>
                </a:ext>
              </a:extLst>
            </p:cNvPr>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1238;p49">
              <a:extLst>
                <a:ext uri="{FF2B5EF4-FFF2-40B4-BE49-F238E27FC236}">
                  <a16:creationId xmlns:a16="http://schemas.microsoft.com/office/drawing/2014/main" id="{8D03EA2E-5EE1-5156-3CD1-470CE80EF03B}"/>
                </a:ext>
              </a:extLst>
            </p:cNvPr>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1239;p49">
              <a:extLst>
                <a:ext uri="{FF2B5EF4-FFF2-40B4-BE49-F238E27FC236}">
                  <a16:creationId xmlns:a16="http://schemas.microsoft.com/office/drawing/2014/main" id="{BAE67588-CEFE-544D-5085-14AFB21EA60F}"/>
                </a:ext>
              </a:extLst>
            </p:cNvPr>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1240;p49">
              <a:extLst>
                <a:ext uri="{FF2B5EF4-FFF2-40B4-BE49-F238E27FC236}">
                  <a16:creationId xmlns:a16="http://schemas.microsoft.com/office/drawing/2014/main" id="{DFB55163-AFBD-F4E4-7867-4228825DA03B}"/>
                </a:ext>
              </a:extLst>
            </p:cNvPr>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1241;p49">
              <a:extLst>
                <a:ext uri="{FF2B5EF4-FFF2-40B4-BE49-F238E27FC236}">
                  <a16:creationId xmlns:a16="http://schemas.microsoft.com/office/drawing/2014/main" id="{39FBE3AF-4608-4EFD-2B55-E7B101991335}"/>
                </a:ext>
              </a:extLst>
            </p:cNvPr>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1242;p49">
            <a:extLst>
              <a:ext uri="{FF2B5EF4-FFF2-40B4-BE49-F238E27FC236}">
                <a16:creationId xmlns:a16="http://schemas.microsoft.com/office/drawing/2014/main" id="{D5A50106-4C3B-0BA6-F8FD-162631EA305E}"/>
              </a:ext>
            </a:extLst>
          </p:cNvPr>
          <p:cNvGrpSpPr/>
          <p:nvPr/>
        </p:nvGrpSpPr>
        <p:grpSpPr>
          <a:xfrm rot="1762646" flipH="1">
            <a:off x="7517311" y="3402146"/>
            <a:ext cx="966208" cy="1458633"/>
            <a:chOff x="2689275" y="-2085950"/>
            <a:chExt cx="414575" cy="625875"/>
          </a:xfrm>
        </p:grpSpPr>
        <p:sp>
          <p:nvSpPr>
            <p:cNvPr id="2057" name="Google Shape;1243;p49">
              <a:extLst>
                <a:ext uri="{FF2B5EF4-FFF2-40B4-BE49-F238E27FC236}">
                  <a16:creationId xmlns:a16="http://schemas.microsoft.com/office/drawing/2014/main" id="{73C5E105-866A-AF1A-C328-15FA2DA3AAB6}"/>
                </a:ext>
              </a:extLst>
            </p:cNvPr>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244;p49">
              <a:extLst>
                <a:ext uri="{FF2B5EF4-FFF2-40B4-BE49-F238E27FC236}">
                  <a16:creationId xmlns:a16="http://schemas.microsoft.com/office/drawing/2014/main" id="{17CD8991-B0DF-DC51-64F4-77C6AC59D88F}"/>
                </a:ext>
              </a:extLst>
            </p:cNvPr>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1245;p49">
              <a:extLst>
                <a:ext uri="{FF2B5EF4-FFF2-40B4-BE49-F238E27FC236}">
                  <a16:creationId xmlns:a16="http://schemas.microsoft.com/office/drawing/2014/main" id="{66127948-AA50-17D9-4AEB-F2F25DD35D1F}"/>
                </a:ext>
              </a:extLst>
            </p:cNvPr>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246;p49">
              <a:extLst>
                <a:ext uri="{FF2B5EF4-FFF2-40B4-BE49-F238E27FC236}">
                  <a16:creationId xmlns:a16="http://schemas.microsoft.com/office/drawing/2014/main" id="{1A76D53C-64DD-1375-4DD5-ABA666BD28EE}"/>
                </a:ext>
              </a:extLst>
            </p:cNvPr>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247;p49">
              <a:extLst>
                <a:ext uri="{FF2B5EF4-FFF2-40B4-BE49-F238E27FC236}">
                  <a16:creationId xmlns:a16="http://schemas.microsoft.com/office/drawing/2014/main" id="{063B591F-EE05-E0E1-24EC-51226485854B}"/>
                </a:ext>
              </a:extLst>
            </p:cNvPr>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248;p49">
              <a:extLst>
                <a:ext uri="{FF2B5EF4-FFF2-40B4-BE49-F238E27FC236}">
                  <a16:creationId xmlns:a16="http://schemas.microsoft.com/office/drawing/2014/main" id="{0F686127-8460-FF27-3A46-05627CE3C21C}"/>
                </a:ext>
              </a:extLst>
            </p:cNvPr>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1249;p49">
              <a:extLst>
                <a:ext uri="{FF2B5EF4-FFF2-40B4-BE49-F238E27FC236}">
                  <a16:creationId xmlns:a16="http://schemas.microsoft.com/office/drawing/2014/main" id="{C1D082E1-E3DB-C326-2FE7-A8B6D2344B4F}"/>
                </a:ext>
              </a:extLst>
            </p:cNvPr>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250;p49">
              <a:extLst>
                <a:ext uri="{FF2B5EF4-FFF2-40B4-BE49-F238E27FC236}">
                  <a16:creationId xmlns:a16="http://schemas.microsoft.com/office/drawing/2014/main" id="{E1AE2783-FBF7-466D-8800-65BAD4A29EC2}"/>
                </a:ext>
              </a:extLst>
            </p:cNvPr>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1251;p49">
              <a:extLst>
                <a:ext uri="{FF2B5EF4-FFF2-40B4-BE49-F238E27FC236}">
                  <a16:creationId xmlns:a16="http://schemas.microsoft.com/office/drawing/2014/main" id="{4DDC8895-9758-F196-8A16-4BC98F71A1D9}"/>
                </a:ext>
              </a:extLst>
            </p:cNvPr>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1252;p49">
              <a:extLst>
                <a:ext uri="{FF2B5EF4-FFF2-40B4-BE49-F238E27FC236}">
                  <a16:creationId xmlns:a16="http://schemas.microsoft.com/office/drawing/2014/main" id="{D6967253-86F7-592B-501C-8A276A16084B}"/>
                </a:ext>
              </a:extLst>
            </p:cNvPr>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1253;p49">
            <a:extLst>
              <a:ext uri="{FF2B5EF4-FFF2-40B4-BE49-F238E27FC236}">
                <a16:creationId xmlns:a16="http://schemas.microsoft.com/office/drawing/2014/main" id="{FC3D8669-1F84-AC7A-D0DC-4C7E402DA0BC}"/>
              </a:ext>
            </a:extLst>
          </p:cNvPr>
          <p:cNvGrpSpPr/>
          <p:nvPr/>
        </p:nvGrpSpPr>
        <p:grpSpPr>
          <a:xfrm rot="323218">
            <a:off x="8997194" y="4499443"/>
            <a:ext cx="418926" cy="554608"/>
            <a:chOff x="1634870" y="-5372769"/>
            <a:chExt cx="3048801" cy="4036247"/>
          </a:xfrm>
        </p:grpSpPr>
        <p:sp>
          <p:nvSpPr>
            <p:cNvPr id="2068" name="Google Shape;1254;p49">
              <a:extLst>
                <a:ext uri="{FF2B5EF4-FFF2-40B4-BE49-F238E27FC236}">
                  <a16:creationId xmlns:a16="http://schemas.microsoft.com/office/drawing/2014/main" id="{34E84E5E-D301-2A71-C325-ADA550DBCE12}"/>
                </a:ext>
              </a:extLst>
            </p:cNvPr>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1255;p49">
              <a:extLst>
                <a:ext uri="{FF2B5EF4-FFF2-40B4-BE49-F238E27FC236}">
                  <a16:creationId xmlns:a16="http://schemas.microsoft.com/office/drawing/2014/main" id="{F449AB57-A67D-D8E2-AD62-AAEC6F6F7E01}"/>
                </a:ext>
              </a:extLst>
            </p:cNvPr>
            <p:cNvGrpSpPr/>
            <p:nvPr/>
          </p:nvGrpSpPr>
          <p:grpSpPr>
            <a:xfrm>
              <a:off x="2350651" y="-4726440"/>
              <a:ext cx="1617712" cy="2740755"/>
              <a:chOff x="1279825" y="-1982000"/>
              <a:chExt cx="85600" cy="145025"/>
            </a:xfrm>
          </p:grpSpPr>
          <p:sp>
            <p:nvSpPr>
              <p:cNvPr id="2070" name="Google Shape;1256;p49">
                <a:extLst>
                  <a:ext uri="{FF2B5EF4-FFF2-40B4-BE49-F238E27FC236}">
                    <a16:creationId xmlns:a16="http://schemas.microsoft.com/office/drawing/2014/main" id="{A9E3104C-3EF8-6C42-5E57-766C8D3DB7F6}"/>
                  </a:ext>
                </a:extLst>
              </p:cNvPr>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1257;p49">
                <a:extLst>
                  <a:ext uri="{FF2B5EF4-FFF2-40B4-BE49-F238E27FC236}">
                    <a16:creationId xmlns:a16="http://schemas.microsoft.com/office/drawing/2014/main" id="{DEBAE1D9-BE0A-AF26-F3C7-74082E7EA529}"/>
                  </a:ext>
                </a:extLst>
              </p:cNvPr>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1258;p49">
                <a:extLst>
                  <a:ext uri="{FF2B5EF4-FFF2-40B4-BE49-F238E27FC236}">
                    <a16:creationId xmlns:a16="http://schemas.microsoft.com/office/drawing/2014/main" id="{E8939798-6459-90C0-F2C5-AF0A9F2B2779}"/>
                  </a:ext>
                </a:extLst>
              </p:cNvPr>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1259;p49">
                <a:extLst>
                  <a:ext uri="{FF2B5EF4-FFF2-40B4-BE49-F238E27FC236}">
                    <a16:creationId xmlns:a16="http://schemas.microsoft.com/office/drawing/2014/main" id="{FBF05BBC-5EC6-53BF-E48C-3C7B3C8B5A1B}"/>
                  </a:ext>
                </a:extLst>
              </p:cNvPr>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4" name="Google Shape;1260;p49">
            <a:extLst>
              <a:ext uri="{FF2B5EF4-FFF2-40B4-BE49-F238E27FC236}">
                <a16:creationId xmlns:a16="http://schemas.microsoft.com/office/drawing/2014/main" id="{A05370A9-F26F-B17D-B5B1-90CA52C0C867}"/>
              </a:ext>
            </a:extLst>
          </p:cNvPr>
          <p:cNvGrpSpPr/>
          <p:nvPr/>
        </p:nvGrpSpPr>
        <p:grpSpPr>
          <a:xfrm rot="-2532048">
            <a:off x="8798340" y="4338328"/>
            <a:ext cx="370814" cy="490913"/>
            <a:chOff x="1634870" y="-5372769"/>
            <a:chExt cx="3048801" cy="4036247"/>
          </a:xfrm>
        </p:grpSpPr>
        <p:sp>
          <p:nvSpPr>
            <p:cNvPr id="2075" name="Google Shape;1261;p49">
              <a:extLst>
                <a:ext uri="{FF2B5EF4-FFF2-40B4-BE49-F238E27FC236}">
                  <a16:creationId xmlns:a16="http://schemas.microsoft.com/office/drawing/2014/main" id="{529A47E2-65B6-4093-0FBD-769796DDC9B8}"/>
                </a:ext>
              </a:extLst>
            </p:cNvPr>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1262;p49">
              <a:extLst>
                <a:ext uri="{FF2B5EF4-FFF2-40B4-BE49-F238E27FC236}">
                  <a16:creationId xmlns:a16="http://schemas.microsoft.com/office/drawing/2014/main" id="{4E838D0D-6B6F-87DF-1CF8-33630AE1D8D8}"/>
                </a:ext>
              </a:extLst>
            </p:cNvPr>
            <p:cNvGrpSpPr/>
            <p:nvPr/>
          </p:nvGrpSpPr>
          <p:grpSpPr>
            <a:xfrm>
              <a:off x="2350651" y="-4726440"/>
              <a:ext cx="1617712" cy="2740755"/>
              <a:chOff x="1279825" y="-1982000"/>
              <a:chExt cx="85600" cy="145025"/>
            </a:xfrm>
          </p:grpSpPr>
          <p:sp>
            <p:nvSpPr>
              <p:cNvPr id="2077" name="Google Shape;1263;p49">
                <a:extLst>
                  <a:ext uri="{FF2B5EF4-FFF2-40B4-BE49-F238E27FC236}">
                    <a16:creationId xmlns:a16="http://schemas.microsoft.com/office/drawing/2014/main" id="{CEA9EB58-1033-B0F2-B39B-46BB8F097F3F}"/>
                  </a:ext>
                </a:extLst>
              </p:cNvPr>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1264;p49">
                <a:extLst>
                  <a:ext uri="{FF2B5EF4-FFF2-40B4-BE49-F238E27FC236}">
                    <a16:creationId xmlns:a16="http://schemas.microsoft.com/office/drawing/2014/main" id="{B6594341-5327-9F9B-07D1-11CA70E3F860}"/>
                  </a:ext>
                </a:extLst>
              </p:cNvPr>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1265;p49">
                <a:extLst>
                  <a:ext uri="{FF2B5EF4-FFF2-40B4-BE49-F238E27FC236}">
                    <a16:creationId xmlns:a16="http://schemas.microsoft.com/office/drawing/2014/main" id="{758E97D4-1718-B218-ED11-36B3B3A1A41E}"/>
                  </a:ext>
                </a:extLst>
              </p:cNvPr>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266;p49">
                <a:extLst>
                  <a:ext uri="{FF2B5EF4-FFF2-40B4-BE49-F238E27FC236}">
                    <a16:creationId xmlns:a16="http://schemas.microsoft.com/office/drawing/2014/main" id="{FF5B2F05-492B-55CF-731D-AAE7CF0CF82E}"/>
                  </a:ext>
                </a:extLst>
              </p:cNvPr>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9" name="Google Shape;629;p38"/>
          <p:cNvGrpSpPr/>
          <p:nvPr/>
        </p:nvGrpSpPr>
        <p:grpSpPr>
          <a:xfrm rot="2437917" flipH="1">
            <a:off x="530218" y="4417909"/>
            <a:ext cx="370801" cy="490897"/>
            <a:chOff x="1634870" y="-5372769"/>
            <a:chExt cx="3048801" cy="4036247"/>
          </a:xfrm>
        </p:grpSpPr>
        <p:sp>
          <p:nvSpPr>
            <p:cNvPr id="630" name="Google Shape;630;p3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38"/>
            <p:cNvGrpSpPr/>
            <p:nvPr/>
          </p:nvGrpSpPr>
          <p:grpSpPr>
            <a:xfrm>
              <a:off x="2350651" y="-4726440"/>
              <a:ext cx="1617712" cy="2740755"/>
              <a:chOff x="1279825" y="-1982000"/>
              <a:chExt cx="85600" cy="145025"/>
            </a:xfrm>
          </p:grpSpPr>
          <p:sp>
            <p:nvSpPr>
              <p:cNvPr id="632" name="Google Shape;632;p3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6" name="Google Shape;636;p38"/>
          <p:cNvGrpSpPr/>
          <p:nvPr/>
        </p:nvGrpSpPr>
        <p:grpSpPr>
          <a:xfrm rot="-2147605">
            <a:off x="275250" y="4121954"/>
            <a:ext cx="444655" cy="588669"/>
            <a:chOff x="1634870" y="-5372769"/>
            <a:chExt cx="3048801" cy="4036247"/>
          </a:xfrm>
        </p:grpSpPr>
        <p:sp>
          <p:nvSpPr>
            <p:cNvPr id="637" name="Google Shape;637;p3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8"/>
            <p:cNvGrpSpPr/>
            <p:nvPr/>
          </p:nvGrpSpPr>
          <p:grpSpPr>
            <a:xfrm>
              <a:off x="2350651" y="-4726440"/>
              <a:ext cx="1617712" cy="2740755"/>
              <a:chOff x="1279825" y="-1982000"/>
              <a:chExt cx="85600" cy="145025"/>
            </a:xfrm>
          </p:grpSpPr>
          <p:sp>
            <p:nvSpPr>
              <p:cNvPr id="639" name="Google Shape;639;p3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2FA1CEA6-42E8-ED6D-021B-B3B47BB70A06}"/>
              </a:ext>
            </a:extLst>
          </p:cNvPr>
          <p:cNvSpPr txBox="1"/>
          <p:nvPr/>
        </p:nvSpPr>
        <p:spPr>
          <a:xfrm>
            <a:off x="2336800" y="171936"/>
            <a:ext cx="4736123" cy="523220"/>
          </a:xfrm>
          <a:prstGeom prst="rect">
            <a:avLst/>
          </a:prstGeom>
          <a:noFill/>
        </p:spPr>
        <p:txBody>
          <a:bodyPr wrap="square" rtlCol="0">
            <a:spAutoFit/>
          </a:bodyPr>
          <a:lstStyle/>
          <a:p>
            <a:pPr algn="ctr"/>
            <a:r>
              <a:rPr lang="en-US" sz="2800" b="1">
                <a:solidFill>
                  <a:srgbClr val="C00000"/>
                </a:solidFill>
              </a:rPr>
              <a:t>THẢO LUẬN NHÓM</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D2C4951A-CBFF-4CC5-0DEB-45051C7A6BAD}"/>
                  </a:ext>
                </a:extLst>
              </p:cNvPr>
              <p:cNvGraphicFramePr>
                <a:graphicFrameLocks noGrp="1"/>
              </p:cNvGraphicFramePr>
              <p:nvPr>
                <p:extLst>
                  <p:ext uri="{D42A27DB-BD31-4B8C-83A1-F6EECF244321}">
                    <p14:modId xmlns:p14="http://schemas.microsoft.com/office/powerpoint/2010/main" val="996257596"/>
                  </p:ext>
                </p:extLst>
              </p:nvPr>
            </p:nvGraphicFramePr>
            <p:xfrm>
              <a:off x="193841" y="861274"/>
              <a:ext cx="8756318" cy="4005019"/>
            </p:xfrm>
            <a:graphic>
              <a:graphicData uri="http://schemas.openxmlformats.org/drawingml/2006/table">
                <a:tbl>
                  <a:tblPr firstRow="1" firstCol="1" bandRow="1">
                    <a:tableStyleId>{0505E3EF-67EA-436B-97B2-0124C06EBD24}</a:tableStyleId>
                  </a:tblPr>
                  <a:tblGrid>
                    <a:gridCol w="3630865">
                      <a:extLst>
                        <a:ext uri="{9D8B030D-6E8A-4147-A177-3AD203B41FA5}">
                          <a16:colId xmlns:a16="http://schemas.microsoft.com/office/drawing/2014/main" val="909241295"/>
                        </a:ext>
                      </a:extLst>
                    </a:gridCol>
                    <a:gridCol w="1892969">
                      <a:extLst>
                        <a:ext uri="{9D8B030D-6E8A-4147-A177-3AD203B41FA5}">
                          <a16:colId xmlns:a16="http://schemas.microsoft.com/office/drawing/2014/main" val="2461626462"/>
                        </a:ext>
                      </a:extLst>
                    </a:gridCol>
                    <a:gridCol w="1628273">
                      <a:extLst>
                        <a:ext uri="{9D8B030D-6E8A-4147-A177-3AD203B41FA5}">
                          <a16:colId xmlns:a16="http://schemas.microsoft.com/office/drawing/2014/main" val="3697181869"/>
                        </a:ext>
                      </a:extLst>
                    </a:gridCol>
                    <a:gridCol w="1604211">
                      <a:extLst>
                        <a:ext uri="{9D8B030D-6E8A-4147-A177-3AD203B41FA5}">
                          <a16:colId xmlns:a16="http://schemas.microsoft.com/office/drawing/2014/main" val="655500675"/>
                        </a:ext>
                      </a:extLst>
                    </a:gridCol>
                  </a:tblGrid>
                  <a:tr h="557022">
                    <a:tc gridSpan="4">
                      <a:txBody>
                        <a:bodyPr/>
                        <a:lstStyle/>
                        <a:p>
                          <a:pPr algn="ctr">
                            <a:lnSpc>
                              <a:spcPct val="150000"/>
                            </a:lnSpc>
                            <a:spcAft>
                              <a:spcPts val="0"/>
                            </a:spcAft>
                          </a:pPr>
                          <a:r>
                            <a:rPr lang="en-US" sz="1600" i="0">
                              <a:solidFill>
                                <a:srgbClr val="000000"/>
                              </a:solidFill>
                              <a:effectLst/>
                              <a:latin typeface="Arial" panose="020B0604020202020204" pitchFamily="34" charset="0"/>
                              <a:cs typeface="Arial" panose="020B0604020202020204" pitchFamily="34" charset="0"/>
                            </a:rPr>
                            <a:t>BẢNG 11.1. PHẢN ỨNG TẠO THÀNH MUỐI, TÊN GỌI VÀ THÀNH PHẦN PHÂN TỬ CỦA MỘT SỐ MUỐI</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8324"/>
                      </a:ext>
                    </a:extLst>
                  </a:tr>
                  <a:tr h="557022">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Phản ứng</a:t>
                          </a:r>
                        </a:p>
                      </a:txBody>
                      <a:tcPr marL="68580" marR="68580" marT="0" marB="0" anchor="ctr"/>
                    </a:tc>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Công thức phân tử của muối tạo thành và tên gọi</a:t>
                          </a:r>
                        </a:p>
                      </a:txBody>
                      <a:tcPr marL="68580" marR="68580" marT="0" marB="0" anchor="ctr"/>
                    </a:tc>
                    <a:tc grid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Thành phần phân tử của muối tạo thành</a:t>
                          </a:r>
                        </a:p>
                      </a:txBody>
                      <a:tcPr marL="68580" marR="68580" marT="0" marB="0" anchor="ctr"/>
                    </a:tc>
                    <a:tc hMerge="1">
                      <a:txBody>
                        <a:bodyPr/>
                        <a:lstStyle/>
                        <a:p>
                          <a:pPr algn="ctr">
                            <a:lnSpc>
                              <a:spcPct val="150000"/>
                            </a:lnSpc>
                            <a:spcAft>
                              <a:spcPts val="0"/>
                            </a:spcAft>
                          </a:pPr>
                          <a:endPar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1475636"/>
                      </a:ext>
                    </a:extLst>
                  </a:tr>
                  <a:tr h="516672">
                    <a:tc vMerge="1">
                      <a:txBody>
                        <a:bodyPr/>
                        <a:lstStyle/>
                        <a:p>
                          <a:pPr algn="ctr">
                            <a:lnSpc>
                              <a:spcPct val="150000"/>
                            </a:lnSpc>
                            <a:spcAft>
                              <a:spcPts val="0"/>
                            </a:spcAft>
                          </a:pPr>
                          <a:endParaRPr lang="en-US" sz="18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50000"/>
                            </a:lnSpc>
                            <a:spcAft>
                              <a:spcPts val="0"/>
                            </a:spcAft>
                          </a:pP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Cation kim loại</a:t>
                          </a: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Anion gốc acid</a:t>
                          </a:r>
                        </a:p>
                      </a:txBody>
                      <a:tcPr marL="68580" marR="68580" marT="0" marB="0" anchor="ctr"/>
                    </a:tc>
                    <a:extLst>
                      <a:ext uri="{0D108BD9-81ED-4DB2-BD59-A6C34878D82A}">
                        <a16:rowId xmlns:a16="http://schemas.microsoft.com/office/drawing/2014/main" val="1015729407"/>
                      </a:ext>
                    </a:extLst>
                  </a:tr>
                  <a:tr h="557022">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Kim loại + Acid → Muối + Hydrogen</a:t>
                          </a:r>
                        </a:p>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Zn + </a:t>
                          </a: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2HCl</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 ZnCl</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ZnCl</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Zinc chloride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Zn</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Cl</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8959667"/>
                      </a:ext>
                    </a:extLst>
                  </a:tr>
                  <a:tr h="743115">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Cu(OH)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CuSO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+ 2H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CuSO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Copper(II)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Cu</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n-US" sz="16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SO</m:t>
                                    </m:r>
                                  </m:e>
                                  <m:sub>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up>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bSup>
                              </m:oMath>
                            </m:oMathPara>
                          </a14:m>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0713916"/>
                      </a:ext>
                    </a:extLst>
                  </a:tr>
                  <a:tr h="557022">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Oxide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FeO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FeSO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FeSO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Iron(II)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Fe</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n-US" sz="16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SO</m:t>
                                    </m:r>
                                  </m:e>
                                  <m:sub>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up>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bSup>
                              </m:oMath>
                            </m:oMathPara>
                          </a14:m>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3643175"/>
                      </a:ext>
                    </a:extLst>
                  </a:tr>
                </a:tbl>
              </a:graphicData>
            </a:graphic>
          </p:graphicFrame>
        </mc:Choice>
        <mc:Fallback xmlns="">
          <p:graphicFrame>
            <p:nvGraphicFramePr>
              <p:cNvPr id="9" name="Table 8">
                <a:extLst>
                  <a:ext uri="{FF2B5EF4-FFF2-40B4-BE49-F238E27FC236}">
                    <a16:creationId xmlns:a16="http://schemas.microsoft.com/office/drawing/2014/main" id="{D2C4951A-CBFF-4CC5-0DEB-45051C7A6BAD}"/>
                  </a:ext>
                </a:extLst>
              </p:cNvPr>
              <p:cNvGraphicFramePr>
                <a:graphicFrameLocks noGrp="1"/>
              </p:cNvGraphicFramePr>
              <p:nvPr>
                <p:extLst>
                  <p:ext uri="{D42A27DB-BD31-4B8C-83A1-F6EECF244321}">
                    <p14:modId xmlns:p14="http://schemas.microsoft.com/office/powerpoint/2010/main" val="996257596"/>
                  </p:ext>
                </p:extLst>
              </p:nvPr>
            </p:nvGraphicFramePr>
            <p:xfrm>
              <a:off x="193841" y="861274"/>
              <a:ext cx="8756318" cy="4005019"/>
            </p:xfrm>
            <a:graphic>
              <a:graphicData uri="http://schemas.openxmlformats.org/drawingml/2006/table">
                <a:tbl>
                  <a:tblPr firstRow="1" firstCol="1" bandRow="1">
                    <a:tableStyleId>{0505E3EF-67EA-436B-97B2-0124C06EBD24}</a:tableStyleId>
                  </a:tblPr>
                  <a:tblGrid>
                    <a:gridCol w="3630865">
                      <a:extLst>
                        <a:ext uri="{9D8B030D-6E8A-4147-A177-3AD203B41FA5}">
                          <a16:colId xmlns:a16="http://schemas.microsoft.com/office/drawing/2014/main" val="909241295"/>
                        </a:ext>
                      </a:extLst>
                    </a:gridCol>
                    <a:gridCol w="1892969">
                      <a:extLst>
                        <a:ext uri="{9D8B030D-6E8A-4147-A177-3AD203B41FA5}">
                          <a16:colId xmlns:a16="http://schemas.microsoft.com/office/drawing/2014/main" val="2461626462"/>
                        </a:ext>
                      </a:extLst>
                    </a:gridCol>
                    <a:gridCol w="1628273">
                      <a:extLst>
                        <a:ext uri="{9D8B030D-6E8A-4147-A177-3AD203B41FA5}">
                          <a16:colId xmlns:a16="http://schemas.microsoft.com/office/drawing/2014/main" val="3697181869"/>
                        </a:ext>
                      </a:extLst>
                    </a:gridCol>
                    <a:gridCol w="1604211">
                      <a:extLst>
                        <a:ext uri="{9D8B030D-6E8A-4147-A177-3AD203B41FA5}">
                          <a16:colId xmlns:a16="http://schemas.microsoft.com/office/drawing/2014/main" val="655500675"/>
                        </a:ext>
                      </a:extLst>
                    </a:gridCol>
                  </a:tblGrid>
                  <a:tr h="686308">
                    <a:tc gridSpan="4">
                      <a:txBody>
                        <a:bodyPr/>
                        <a:lstStyle/>
                        <a:p>
                          <a:pPr algn="ctr">
                            <a:lnSpc>
                              <a:spcPct val="150000"/>
                            </a:lnSpc>
                            <a:spcAft>
                              <a:spcPts val="0"/>
                            </a:spcAft>
                          </a:pPr>
                          <a:r>
                            <a:rPr lang="en-US" sz="1600" i="0">
                              <a:solidFill>
                                <a:srgbClr val="000000"/>
                              </a:solidFill>
                              <a:effectLst/>
                              <a:latin typeface="Arial" panose="020B0604020202020204" pitchFamily="34" charset="0"/>
                              <a:cs typeface="Arial" panose="020B0604020202020204" pitchFamily="34" charset="0"/>
                            </a:rPr>
                            <a:t>BẢNG 11.1. PHẢN ỨNG TẠO THÀNH MUỐI, TÊN GỌI VÀ THÀNH PHẦN PHÂN TỬ CỦA MỘT SỐ MUỐI</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8324"/>
                      </a:ext>
                    </a:extLst>
                  </a:tr>
                  <a:tr h="686308">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Phản ứng</a:t>
                          </a:r>
                        </a:p>
                      </a:txBody>
                      <a:tcPr marL="68580" marR="68580" marT="0" marB="0" anchor="ctr"/>
                    </a:tc>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Công thức phân tử của muối tạo thành và tên gọi</a:t>
                          </a:r>
                        </a:p>
                      </a:txBody>
                      <a:tcPr marL="68580" marR="68580" marT="0" marB="0" anchor="ctr"/>
                    </a:tc>
                    <a:tc grid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Thành phần phân tử của muối tạo thành</a:t>
                          </a:r>
                        </a:p>
                      </a:txBody>
                      <a:tcPr marL="68580" marR="68580" marT="0" marB="0" anchor="ctr"/>
                    </a:tc>
                    <a:tc hMerge="1">
                      <a:txBody>
                        <a:bodyPr/>
                        <a:lstStyle/>
                        <a:p>
                          <a:pPr algn="ctr">
                            <a:lnSpc>
                              <a:spcPct val="150000"/>
                            </a:lnSpc>
                            <a:spcAft>
                              <a:spcPts val="0"/>
                            </a:spcAft>
                          </a:pPr>
                          <a:endPar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1475636"/>
                      </a:ext>
                    </a:extLst>
                  </a:tr>
                  <a:tr h="516672">
                    <a:tc vMerge="1">
                      <a:txBody>
                        <a:bodyPr/>
                        <a:lstStyle/>
                        <a:p>
                          <a:pPr algn="ctr">
                            <a:lnSpc>
                              <a:spcPct val="150000"/>
                            </a:lnSpc>
                            <a:spcAft>
                              <a:spcPts val="0"/>
                            </a:spcAft>
                          </a:pPr>
                          <a:endParaRPr lang="en-US" sz="18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50000"/>
                            </a:lnSpc>
                            <a:spcAft>
                              <a:spcPts val="0"/>
                            </a:spcAft>
                          </a:pP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Cation kim loại</a:t>
                          </a: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Anion gốc acid</a:t>
                          </a:r>
                        </a:p>
                      </a:txBody>
                      <a:tcPr marL="68580" marR="68580" marT="0" marB="0" anchor="ctr"/>
                    </a:tc>
                    <a:extLst>
                      <a:ext uri="{0D108BD9-81ED-4DB2-BD59-A6C34878D82A}">
                        <a16:rowId xmlns:a16="http://schemas.microsoft.com/office/drawing/2014/main" val="1015729407"/>
                      </a:ext>
                    </a:extLst>
                  </a:tr>
                  <a:tr h="686308">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Kim loại + Acid → Muối + Hydrogen</a:t>
                          </a:r>
                        </a:p>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Zn + </a:t>
                          </a: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2HCl</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 ZnCl</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ZnCl</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Zinc chloride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Zn</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Cl</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8959667"/>
                      </a:ext>
                    </a:extLst>
                  </a:tr>
                  <a:tr h="743115">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Cu(OH)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CuSO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+ 2H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CuSO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Copper(II)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Cu</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3"/>
                          <a:stretch>
                            <a:fillRect l="-447148" t="-347541" r="-760" b="-109016"/>
                          </a:stretch>
                        </a:blipFill>
                      </a:tcPr>
                    </a:tc>
                    <a:extLst>
                      <a:ext uri="{0D108BD9-81ED-4DB2-BD59-A6C34878D82A}">
                        <a16:rowId xmlns:a16="http://schemas.microsoft.com/office/drawing/2014/main" val="1230713916"/>
                      </a:ext>
                    </a:extLst>
                  </a:tr>
                  <a:tr h="686308">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Oxide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FeO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FeSO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FeSO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Iron(II)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Fe</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3"/>
                          <a:stretch>
                            <a:fillRect l="-447148" t="-483186" r="-760" b="-17699"/>
                          </a:stretch>
                        </a:blipFill>
                      </a:tcPr>
                    </a:tc>
                    <a:extLst>
                      <a:ext uri="{0D108BD9-81ED-4DB2-BD59-A6C34878D82A}">
                        <a16:rowId xmlns:a16="http://schemas.microsoft.com/office/drawing/2014/main" val="193364317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50" name="Google Shape;650;p39"/>
          <p:cNvGrpSpPr/>
          <p:nvPr/>
        </p:nvGrpSpPr>
        <p:grpSpPr>
          <a:xfrm flipH="1">
            <a:off x="8182442" y="3995909"/>
            <a:ext cx="794389" cy="934936"/>
            <a:chOff x="771450" y="-959375"/>
            <a:chExt cx="330225" cy="388650"/>
          </a:xfrm>
        </p:grpSpPr>
        <p:sp>
          <p:nvSpPr>
            <p:cNvPr id="651" name="Google Shape;651;p39"/>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14">
            <a:extLst>
              <a:ext uri="{FF2B5EF4-FFF2-40B4-BE49-F238E27FC236}">
                <a16:creationId xmlns:a16="http://schemas.microsoft.com/office/drawing/2014/main" id="{5DD435A7-1A7E-56B4-892F-50D9B27C4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169" y="527893"/>
            <a:ext cx="3340544" cy="4615607"/>
          </a:xfrm>
          <a:prstGeom prst="rect">
            <a:avLst/>
          </a:prstGeom>
        </p:spPr>
      </p:pic>
      <p:sp>
        <p:nvSpPr>
          <p:cNvPr id="9" name="TextBox 8">
            <a:extLst>
              <a:ext uri="{FF2B5EF4-FFF2-40B4-BE49-F238E27FC236}">
                <a16:creationId xmlns:a16="http://schemas.microsoft.com/office/drawing/2014/main" id="{441B1240-542E-F6A7-933A-02511A53FA46}"/>
              </a:ext>
            </a:extLst>
          </p:cNvPr>
          <p:cNvSpPr txBox="1"/>
          <p:nvPr/>
        </p:nvSpPr>
        <p:spPr>
          <a:xfrm>
            <a:off x="3540104" y="702839"/>
            <a:ext cx="4954954" cy="3266985"/>
          </a:xfrm>
          <a:prstGeom prst="rect">
            <a:avLst/>
          </a:prstGeom>
          <a:noFill/>
        </p:spPr>
        <p:txBody>
          <a:bodyPr wrap="square" rtlCol="0">
            <a:spAutoFit/>
          </a:bodyPr>
          <a:lstStyle/>
          <a:p>
            <a:pPr algn="just">
              <a:lnSpc>
                <a:spcPct val="150000"/>
              </a:lnSpc>
            </a:pPr>
            <a:r>
              <a:rPr lang="en-US" sz="2000" b="1" i="1">
                <a:solidFill>
                  <a:srgbClr val="FF0000"/>
                </a:solidFill>
              </a:rPr>
              <a:t>Em hãy quan sát Bảng 11.1 và thực hiện các yêu cầu sau:</a:t>
            </a:r>
          </a:p>
          <a:p>
            <a:pPr algn="just">
              <a:lnSpc>
                <a:spcPct val="150000"/>
              </a:lnSpc>
            </a:pPr>
            <a:r>
              <a:rPr lang="en-US" sz="2000"/>
              <a:t>1. Nhận xét về sự khác nhau giữa thành phần phân tử của acid (chất phản ứng) và muối (chất sản phẩm). Đặc điểm chung của các phản ứng ở Bảng 11.1 là gì?</a:t>
            </a:r>
          </a:p>
          <a:p>
            <a:pPr algn="just">
              <a:lnSpc>
                <a:spcPct val="150000"/>
              </a:lnSpc>
            </a:pPr>
            <a:r>
              <a:rPr lang="en-US" sz="2000"/>
              <a:t>2. Nhận xét về cách gọi tên muối.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pSp>
        <p:nvGrpSpPr>
          <p:cNvPr id="692" name="Google Shape;692;p40"/>
          <p:cNvGrpSpPr/>
          <p:nvPr/>
        </p:nvGrpSpPr>
        <p:grpSpPr>
          <a:xfrm rot="-2437917">
            <a:off x="7983981" y="1116959"/>
            <a:ext cx="370801" cy="490897"/>
            <a:chOff x="1634870" y="-5372769"/>
            <a:chExt cx="3048801" cy="4036247"/>
          </a:xfrm>
        </p:grpSpPr>
        <p:sp>
          <p:nvSpPr>
            <p:cNvPr id="693" name="Google Shape;693;p40"/>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0"/>
            <p:cNvGrpSpPr/>
            <p:nvPr/>
          </p:nvGrpSpPr>
          <p:grpSpPr>
            <a:xfrm>
              <a:off x="2350651" y="-4726440"/>
              <a:ext cx="1617712" cy="2740755"/>
              <a:chOff x="1279825" y="-1982000"/>
              <a:chExt cx="85600" cy="145025"/>
            </a:xfrm>
          </p:grpSpPr>
          <p:sp>
            <p:nvSpPr>
              <p:cNvPr id="695" name="Google Shape;695;p40"/>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40"/>
          <p:cNvGrpSpPr/>
          <p:nvPr/>
        </p:nvGrpSpPr>
        <p:grpSpPr>
          <a:xfrm rot="2147605" flipH="1">
            <a:off x="8165097" y="821004"/>
            <a:ext cx="444655" cy="588669"/>
            <a:chOff x="1634870" y="-5372769"/>
            <a:chExt cx="3048801" cy="4036247"/>
          </a:xfrm>
        </p:grpSpPr>
        <p:sp>
          <p:nvSpPr>
            <p:cNvPr id="700" name="Google Shape;700;p40"/>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40"/>
            <p:cNvGrpSpPr/>
            <p:nvPr/>
          </p:nvGrpSpPr>
          <p:grpSpPr>
            <a:xfrm>
              <a:off x="2350651" y="-4726440"/>
              <a:ext cx="1617712" cy="2740755"/>
              <a:chOff x="1279825" y="-1982000"/>
              <a:chExt cx="85600" cy="145025"/>
            </a:xfrm>
          </p:grpSpPr>
          <p:sp>
            <p:nvSpPr>
              <p:cNvPr id="702" name="Google Shape;702;p40"/>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TextBox 12">
            <a:extLst>
              <a:ext uri="{FF2B5EF4-FFF2-40B4-BE49-F238E27FC236}">
                <a16:creationId xmlns:a16="http://schemas.microsoft.com/office/drawing/2014/main" id="{F4E4DF14-57A6-C9C5-01F4-385D94D6E061}"/>
              </a:ext>
            </a:extLst>
          </p:cNvPr>
          <p:cNvSpPr txBox="1"/>
          <p:nvPr/>
        </p:nvSpPr>
        <p:spPr>
          <a:xfrm>
            <a:off x="3292833" y="2515025"/>
            <a:ext cx="5371901" cy="496996"/>
          </a:xfrm>
          <a:prstGeom prst="rect">
            <a:avLst/>
          </a:prstGeom>
          <a:noFill/>
        </p:spPr>
        <p:txBody>
          <a:bodyPr wrap="square">
            <a:spAutoFit/>
          </a:bodyPr>
          <a:lstStyle/>
          <a:p>
            <a:pPr lvl="0" algn="just">
              <a:lnSpc>
                <a:spcPct val="150000"/>
              </a:lnSpc>
            </a:pPr>
            <a:r>
              <a:rPr lang="en-US" sz="2000">
                <a:effectLst/>
                <a:latin typeface="+mn-lt"/>
                <a:ea typeface="Calibri" panose="020F0502020204030204" pitchFamily="34" charset="0"/>
                <a:cs typeface="Times New Roman" panose="02020603050405020304" pitchFamily="18" charset="0"/>
              </a:rPr>
              <a:t>S</a:t>
            </a:r>
            <a:r>
              <a:rPr lang="vi-VN" sz="2000">
                <a:effectLst/>
                <a:latin typeface="+mn-lt"/>
                <a:ea typeface="Calibri" panose="020F0502020204030204" pitchFamily="34" charset="0"/>
                <a:cs typeface="Times New Roman" panose="02020603050405020304" pitchFamily="18" charset="0"/>
              </a:rPr>
              <a:t>ự thay thế ion H+ của acid bằng ion kim loại.</a:t>
            </a:r>
            <a:endParaRPr lang="en-US" sz="2000">
              <a:effectLst/>
              <a:latin typeface="+mn-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CBAF9ED9-E2C2-37D3-4650-9F9843D1C445}"/>
              </a:ext>
            </a:extLst>
          </p:cNvPr>
          <p:cNvSpPr/>
          <p:nvPr/>
        </p:nvSpPr>
        <p:spPr>
          <a:xfrm>
            <a:off x="816636" y="749357"/>
            <a:ext cx="2143132"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latin typeface="Arial" panose="020B0604020202020204" pitchFamily="34" charset="0"/>
                <a:cs typeface="Arial" panose="020B0604020202020204" pitchFamily="34" charset="0"/>
              </a:rPr>
              <a:t>Sự khác nhau</a:t>
            </a:r>
          </a:p>
        </p:txBody>
      </p:sp>
      <p:sp>
        <p:nvSpPr>
          <p:cNvPr id="15" name="Rectangle: Rounded Corners 14">
            <a:extLst>
              <a:ext uri="{FF2B5EF4-FFF2-40B4-BE49-F238E27FC236}">
                <a16:creationId xmlns:a16="http://schemas.microsoft.com/office/drawing/2014/main" id="{00BAE815-8EC6-57CB-1A1B-9E3581B1DE01}"/>
              </a:ext>
            </a:extLst>
          </p:cNvPr>
          <p:cNvSpPr/>
          <p:nvPr/>
        </p:nvSpPr>
        <p:spPr>
          <a:xfrm>
            <a:off x="3946357" y="302108"/>
            <a:ext cx="4064859"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Muối chứa nguyên tử kim loại. </a:t>
            </a:r>
          </a:p>
        </p:txBody>
      </p:sp>
      <p:sp>
        <p:nvSpPr>
          <p:cNvPr id="16" name="Rectangle: Rounded Corners 15">
            <a:extLst>
              <a:ext uri="{FF2B5EF4-FFF2-40B4-BE49-F238E27FC236}">
                <a16:creationId xmlns:a16="http://schemas.microsoft.com/office/drawing/2014/main" id="{A0364F9B-2F7A-7419-4C5F-E7B18CBBE0F6}"/>
              </a:ext>
            </a:extLst>
          </p:cNvPr>
          <p:cNvSpPr/>
          <p:nvPr/>
        </p:nvSpPr>
        <p:spPr>
          <a:xfrm>
            <a:off x="3946357" y="1221133"/>
            <a:ext cx="4064859"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Acid chứa nguyên tử hydrogen.</a:t>
            </a:r>
          </a:p>
        </p:txBody>
      </p:sp>
      <p:sp>
        <p:nvSpPr>
          <p:cNvPr id="17" name="Rectangle: Rounded Corners 16">
            <a:extLst>
              <a:ext uri="{FF2B5EF4-FFF2-40B4-BE49-F238E27FC236}">
                <a16:creationId xmlns:a16="http://schemas.microsoft.com/office/drawing/2014/main" id="{41F6913B-3DAB-1F98-EB44-4B8EEBEB1F40}"/>
              </a:ext>
            </a:extLst>
          </p:cNvPr>
          <p:cNvSpPr/>
          <p:nvPr/>
        </p:nvSpPr>
        <p:spPr>
          <a:xfrm>
            <a:off x="816636" y="2445878"/>
            <a:ext cx="2143132"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latin typeface="Arial" panose="020B0604020202020204" pitchFamily="34" charset="0"/>
                <a:cs typeface="Arial" panose="020B0604020202020204" pitchFamily="34" charset="0"/>
              </a:rPr>
              <a:t>Đặc điểm chung</a:t>
            </a:r>
          </a:p>
        </p:txBody>
      </p:sp>
      <p:sp>
        <p:nvSpPr>
          <p:cNvPr id="20" name="TextBox 19">
            <a:extLst>
              <a:ext uri="{FF2B5EF4-FFF2-40B4-BE49-F238E27FC236}">
                <a16:creationId xmlns:a16="http://schemas.microsoft.com/office/drawing/2014/main" id="{1D0BD573-7DC7-7A46-7165-D7DC0080CAF5}"/>
              </a:ext>
            </a:extLst>
          </p:cNvPr>
          <p:cNvSpPr txBox="1"/>
          <p:nvPr/>
        </p:nvSpPr>
        <p:spPr>
          <a:xfrm>
            <a:off x="4144876" y="3365218"/>
            <a:ext cx="3667817" cy="577850"/>
          </a:xfrm>
          <a:prstGeom prst="rect">
            <a:avLst/>
          </a:prstGeom>
          <a:noFill/>
        </p:spPr>
        <p:txBody>
          <a:bodyPr wrap="square">
            <a:spAutoFit/>
          </a:bodyPr>
          <a:lstStyle/>
          <a:p>
            <a:pPr algn="ctr">
              <a:lnSpc>
                <a:spcPct val="150000"/>
              </a:lnSpc>
              <a:spcAft>
                <a:spcPts val="0"/>
              </a:spcAft>
            </a:pPr>
            <a:r>
              <a:rPr lang="en-US" sz="2400" b="0" i="0">
                <a:solidFill>
                  <a:srgbClr val="000000"/>
                </a:solidFill>
                <a:effectLst/>
                <a:latin typeface="Arial" panose="020B0604020202020204" pitchFamily="34" charset="0"/>
                <a:ea typeface="Calibri" panose="020F0502020204030204" pitchFamily="34" charset="0"/>
                <a:cs typeface="Arial" panose="020B0604020202020204" pitchFamily="34" charset="0"/>
              </a:rPr>
              <a:t>Zn + 2HCl → ZnCl</a:t>
            </a:r>
            <a:r>
              <a:rPr lang="en-US" sz="24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24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24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24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Arrow: Circular 20">
            <a:extLst>
              <a:ext uri="{FF2B5EF4-FFF2-40B4-BE49-F238E27FC236}">
                <a16:creationId xmlns:a16="http://schemas.microsoft.com/office/drawing/2014/main" id="{29BBE7E6-4DE4-4FD9-C89B-4DEDAE5FC2EE}"/>
              </a:ext>
            </a:extLst>
          </p:cNvPr>
          <p:cNvSpPr/>
          <p:nvPr/>
        </p:nvSpPr>
        <p:spPr>
          <a:xfrm>
            <a:off x="4411579" y="3016148"/>
            <a:ext cx="978408" cy="978408"/>
          </a:xfrm>
          <a:prstGeom prst="circular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2B3D7DA6-6475-B3B0-C45B-893913E1AA47}"/>
              </a:ext>
            </a:extLst>
          </p:cNvPr>
          <p:cNvCxnSpPr/>
          <p:nvPr/>
        </p:nvCxnSpPr>
        <p:spPr>
          <a:xfrm>
            <a:off x="4267200" y="3915715"/>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75B98AE-AD66-9B47-EA93-C709A0B3AE75}"/>
              </a:ext>
            </a:extLst>
          </p:cNvPr>
          <p:cNvCxnSpPr/>
          <p:nvPr/>
        </p:nvCxnSpPr>
        <p:spPr>
          <a:xfrm>
            <a:off x="4964871" y="3915715"/>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6CC996-E456-8904-1213-F2F9AA423FA4}"/>
              </a:ext>
            </a:extLst>
          </p:cNvPr>
          <p:cNvCxnSpPr/>
          <p:nvPr/>
        </p:nvCxnSpPr>
        <p:spPr>
          <a:xfrm>
            <a:off x="6172200" y="3943068"/>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FF27BDE-1896-46D1-546B-1243960F02B2}"/>
              </a:ext>
            </a:extLst>
          </p:cNvPr>
          <p:cNvCxnSpPr/>
          <p:nvPr/>
        </p:nvCxnSpPr>
        <p:spPr>
          <a:xfrm>
            <a:off x="7239000" y="3943068"/>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Arrow: Circular 27">
            <a:extLst>
              <a:ext uri="{FF2B5EF4-FFF2-40B4-BE49-F238E27FC236}">
                <a16:creationId xmlns:a16="http://schemas.microsoft.com/office/drawing/2014/main" id="{A709CEB0-A51D-8975-B8A1-6559A896BACC}"/>
              </a:ext>
            </a:extLst>
          </p:cNvPr>
          <p:cNvSpPr/>
          <p:nvPr/>
        </p:nvSpPr>
        <p:spPr>
          <a:xfrm flipH="1" flipV="1">
            <a:off x="4355592" y="3505352"/>
            <a:ext cx="978408" cy="978408"/>
          </a:xfrm>
          <a:prstGeom prst="circular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Rounded Corners 28">
            <a:extLst>
              <a:ext uri="{FF2B5EF4-FFF2-40B4-BE49-F238E27FC236}">
                <a16:creationId xmlns:a16="http://schemas.microsoft.com/office/drawing/2014/main" id="{A5EC027B-1341-309F-327A-248FA908A6E2}"/>
              </a:ext>
            </a:extLst>
          </p:cNvPr>
          <p:cNvSpPr/>
          <p:nvPr/>
        </p:nvSpPr>
        <p:spPr>
          <a:xfrm>
            <a:off x="837610" y="3653195"/>
            <a:ext cx="2143132" cy="97840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Cách gọi tên của muối</a:t>
            </a:r>
          </a:p>
        </p:txBody>
      </p:sp>
      <p:sp>
        <p:nvSpPr>
          <p:cNvPr id="30" name="Rectangle: Rounded Corners 29">
            <a:extLst>
              <a:ext uri="{FF2B5EF4-FFF2-40B4-BE49-F238E27FC236}">
                <a16:creationId xmlns:a16="http://schemas.microsoft.com/office/drawing/2014/main" id="{07A759AD-63FF-726E-AB21-AE55C2754C34}"/>
              </a:ext>
            </a:extLst>
          </p:cNvPr>
          <p:cNvSpPr/>
          <p:nvPr/>
        </p:nvSpPr>
        <p:spPr>
          <a:xfrm>
            <a:off x="3946357" y="3653195"/>
            <a:ext cx="4064859" cy="97840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Tên kim loại (hóa trị đối với kim loại nhiều hóa trị) + tên gốc acid.</a:t>
            </a:r>
          </a:p>
        </p:txBody>
      </p:sp>
      <p:cxnSp>
        <p:nvCxnSpPr>
          <p:cNvPr id="706" name="Straight Arrow Connector 705">
            <a:extLst>
              <a:ext uri="{FF2B5EF4-FFF2-40B4-BE49-F238E27FC236}">
                <a16:creationId xmlns:a16="http://schemas.microsoft.com/office/drawing/2014/main" id="{E12C255D-1B59-6CA7-68D0-1FEAEF02F5CF}"/>
              </a:ext>
            </a:extLst>
          </p:cNvPr>
          <p:cNvCxnSpPr>
            <a:stCxn id="14" idx="3"/>
            <a:endCxn id="15" idx="1"/>
          </p:cNvCxnSpPr>
          <p:nvPr/>
        </p:nvCxnSpPr>
        <p:spPr>
          <a:xfrm flipV="1">
            <a:off x="2959768" y="668089"/>
            <a:ext cx="986589" cy="44724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07" name="Straight Arrow Connector 706">
            <a:extLst>
              <a:ext uri="{FF2B5EF4-FFF2-40B4-BE49-F238E27FC236}">
                <a16:creationId xmlns:a16="http://schemas.microsoft.com/office/drawing/2014/main" id="{CC6CFC88-1B6F-6767-5047-68150A05E81E}"/>
              </a:ext>
            </a:extLst>
          </p:cNvPr>
          <p:cNvCxnSpPr>
            <a:cxnSpLocks/>
            <a:stCxn id="14" idx="3"/>
            <a:endCxn id="16" idx="1"/>
          </p:cNvCxnSpPr>
          <p:nvPr/>
        </p:nvCxnSpPr>
        <p:spPr>
          <a:xfrm>
            <a:off x="2959768" y="1115338"/>
            <a:ext cx="986589" cy="47177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10" name="Straight Arrow Connector 709">
            <a:extLst>
              <a:ext uri="{FF2B5EF4-FFF2-40B4-BE49-F238E27FC236}">
                <a16:creationId xmlns:a16="http://schemas.microsoft.com/office/drawing/2014/main" id="{A4197D83-030A-B0FB-98AA-7D8DD0575B2A}"/>
              </a:ext>
            </a:extLst>
          </p:cNvPr>
          <p:cNvCxnSpPr>
            <a:cxnSpLocks/>
            <a:stCxn id="29" idx="3"/>
            <a:endCxn id="30" idx="1"/>
          </p:cNvCxnSpPr>
          <p:nvPr/>
        </p:nvCxnSpPr>
        <p:spPr>
          <a:xfrm>
            <a:off x="2980742" y="4142399"/>
            <a:ext cx="965615"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wipe(left)">
                                      <p:cBhvr>
                                        <p:cTn id="12" dur="500"/>
                                        <p:tgtEl>
                                          <p:spTgt spid="70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07"/>
                                        </p:tgtEl>
                                        <p:attrNameLst>
                                          <p:attrName>style.visibility</p:attrName>
                                        </p:attrNameLst>
                                      </p:cBhvr>
                                      <p:to>
                                        <p:strVal val="visible"/>
                                      </p:to>
                                    </p:set>
                                    <p:animEffect transition="in" filter="wipe(left)">
                                      <p:cBhvr>
                                        <p:cTn id="21" dur="500"/>
                                        <p:tgtEl>
                                          <p:spTgt spid="707"/>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1000"/>
                            </p:stCondLst>
                            <p:childTnLst>
                              <p:par>
                                <p:cTn id="50" presetID="16" presetClass="entr" presetSubtype="21"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randombar(horizontal)">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710"/>
                                        </p:tgtEl>
                                        <p:attrNameLst>
                                          <p:attrName>style.visibility</p:attrName>
                                        </p:attrNameLst>
                                      </p:cBhvr>
                                      <p:to>
                                        <p:strVal val="visible"/>
                                      </p:to>
                                    </p:set>
                                    <p:animEffect transition="in" filter="wipe(left)">
                                      <p:cBhvr>
                                        <p:cTn id="96" dur="500"/>
                                        <p:tgtEl>
                                          <p:spTgt spid="710"/>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randombar(horizontal)">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20" grpId="0"/>
      <p:bldP spid="20" grpId="1"/>
      <p:bldP spid="21" grpId="0" animBg="1"/>
      <p:bldP spid="21" grpId="1" animBg="1"/>
      <p:bldP spid="28" grpId="0" animBg="1"/>
      <p:bldP spid="28" grpId="1" animBg="1"/>
      <p:bldP spid="29" grpId="0" animBg="1"/>
      <p:bldP spid="30" grpId="0" animBg="1"/>
    </p:bldLst>
  </p:timing>
</p:sld>
</file>

<file path=ppt/theme/theme1.xml><?xml version="1.0" encoding="utf-8"?>
<a:theme xmlns:a="http://schemas.openxmlformats.org/drawingml/2006/main" name="Science Subject for Middle School: Chemical Elements by Slidesgo">
  <a:themeElements>
    <a:clrScheme name="Simple Light">
      <a:dk1>
        <a:srgbClr val="432349"/>
      </a:dk1>
      <a:lt1>
        <a:srgbClr val="FFFFFF"/>
      </a:lt1>
      <a:dk2>
        <a:srgbClr val="98F1FF"/>
      </a:dk2>
      <a:lt2>
        <a:srgbClr val="51D6FF"/>
      </a:lt2>
      <a:accent1>
        <a:srgbClr val="008FE9"/>
      </a:accent1>
      <a:accent2>
        <a:srgbClr val="00E3DA"/>
      </a:accent2>
      <a:accent3>
        <a:srgbClr val="FFC900"/>
      </a:accent3>
      <a:accent4>
        <a:srgbClr val="FFFFFF"/>
      </a:accent4>
      <a:accent5>
        <a:srgbClr val="FFFFFF"/>
      </a:accent5>
      <a:accent6>
        <a:srgbClr val="FFFFFF"/>
      </a:accent6>
      <a:hlink>
        <a:srgbClr val="4323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3291</Words>
  <Application>Microsoft Office PowerPoint</Application>
  <PresentationFormat>On-screen Show (16:9)</PresentationFormat>
  <Paragraphs>583</Paragraphs>
  <Slides>61</Slides>
  <Notes>59</Notes>
  <HiddenSlides>0</HiddenSlides>
  <MMClips>20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Cambria Math</vt:lpstr>
      <vt:lpstr>Montserrat Black</vt:lpstr>
      <vt:lpstr>Montserrat</vt:lpstr>
      <vt:lpstr>Bebas Neue</vt:lpstr>
      <vt:lpstr>Wingdings</vt:lpstr>
      <vt:lpstr>Anaheim</vt:lpstr>
      <vt:lpstr>Arial</vt:lpstr>
      <vt:lpstr>Calibri</vt:lpstr>
      <vt:lpstr>Nunito Light</vt:lpstr>
      <vt:lpstr>Montserrat Medium</vt:lpstr>
      <vt:lpstr>Science Subject for Middle School: Chemical Elements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11</cp:revision>
  <dcterms:modified xsi:type="dcterms:W3CDTF">2026-01-16T03:30:35Z</dcterms:modified>
</cp:coreProperties>
</file>