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98" r:id="rId5"/>
    <p:sldId id="259" r:id="rId6"/>
    <p:sldId id="258" r:id="rId7"/>
    <p:sldId id="260" r:id="rId8"/>
    <p:sldId id="271" r:id="rId9"/>
    <p:sldId id="263" r:id="rId10"/>
    <p:sldId id="273" r:id="rId11"/>
    <p:sldId id="274" r:id="rId12"/>
    <p:sldId id="276" r:id="rId13"/>
    <p:sldId id="277" r:id="rId14"/>
    <p:sldId id="280" r:id="rId15"/>
    <p:sldId id="300" r:id="rId16"/>
    <p:sldId id="301" r:id="rId17"/>
    <p:sldId id="278" r:id="rId18"/>
    <p:sldId id="269" r:id="rId19"/>
    <p:sldId id="279" r:id="rId20"/>
    <p:sldId id="302" r:id="rId21"/>
    <p:sldId id="303" r:id="rId22"/>
    <p:sldId id="304" r:id="rId23"/>
    <p:sldId id="284" r:id="rId24"/>
    <p:sldId id="305" r:id="rId25"/>
    <p:sldId id="299" r:id="rId26"/>
    <p:sldId id="286" r:id="rId27"/>
    <p:sldId id="282" r:id="rId28"/>
    <p:sldId id="283" r:id="rId29"/>
    <p:sldId id="332" r:id="rId30"/>
    <p:sldId id="359" r:id="rId31"/>
    <p:sldId id="344" r:id="rId32"/>
    <p:sldId id="346" r:id="rId33"/>
    <p:sldId id="345" r:id="rId34"/>
    <p:sldId id="360" r:id="rId35"/>
    <p:sldId id="361" r:id="rId36"/>
    <p:sldId id="362" r:id="rId37"/>
    <p:sldId id="266" r:id="rId38"/>
    <p:sldId id="272" r:id="rId39"/>
    <p:sldId id="291" r:id="rId40"/>
    <p:sldId id="264" r:id="rId41"/>
    <p:sldId id="265" r:id="rId42"/>
    <p:sldId id="270" r:id="rId43"/>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Nexa Script 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BA5"/>
    <a:srgbClr val="C96B4F"/>
    <a:srgbClr val="FFF6E6"/>
    <a:srgbClr val="E8B181"/>
    <a:srgbClr val="4A3933"/>
    <a:srgbClr val="D9AF6C"/>
    <a:srgbClr val="E9C5B5"/>
    <a:srgbClr val="478F6A"/>
    <a:srgbClr val="E6E6E6"/>
    <a:srgbClr val="A74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6" d="100"/>
          <a:sy n="56" d="100"/>
        </p:scale>
        <p:origin x="63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D47D3F-A945-436B-95D8-DFE2054B3229}" type="doc">
      <dgm:prSet loTypeId="urn:microsoft.com/office/officeart/2005/8/layout/rings+Icon" loCatId="officeonline" qsTypeId="urn:microsoft.com/office/officeart/2005/8/quickstyle/3d1" qsCatId="3D" csTypeId="urn:microsoft.com/office/officeart/2005/8/colors/colorful5" csCatId="colorful" phldr="1"/>
      <dgm:spPr/>
    </dgm:pt>
    <dgm:pt modelId="{FA9BB935-AE3B-4572-ACC0-6797DBCC3696}">
      <dgm:prSet phldrT="[Text]" custT="1"/>
      <dgm:spPr/>
      <dgm:t>
        <a:bodyPr/>
        <a:lstStyle/>
        <a:p>
          <a:pPr>
            <a:lnSpc>
              <a:spcPct val="150000"/>
            </a:lnSpc>
            <a:spcAft>
              <a:spcPts val="0"/>
            </a:spcAft>
          </a:pPr>
          <a:r>
            <a:rPr lang="en-US" sz="4000">
              <a:latin typeface="Arial" panose="020B0604020202020204" pitchFamily="34" charset="0"/>
              <a:cs typeface="Arial" panose="020B0604020202020204" pitchFamily="34" charset="0"/>
            </a:rPr>
            <a:t>Về chính trị, quân sự</a:t>
          </a:r>
        </a:p>
      </dgm:t>
    </dgm:pt>
    <dgm:pt modelId="{4C6B5FBD-FB88-4018-90D4-F09B5DCC0220}" type="parTrans" cxnId="{D28DE938-4BC9-4D91-BEE3-5D74A1A659E4}">
      <dgm:prSet/>
      <dgm:spPr/>
      <dgm:t>
        <a:bodyPr/>
        <a:lstStyle/>
        <a:p>
          <a:endParaRPr lang="en-US">
            <a:latin typeface="Arial" panose="020B0604020202020204" pitchFamily="34" charset="0"/>
            <a:cs typeface="Arial" panose="020B0604020202020204" pitchFamily="34" charset="0"/>
          </a:endParaRPr>
        </a:p>
      </dgm:t>
    </dgm:pt>
    <dgm:pt modelId="{9ADAFC96-4EDD-4CC1-8792-4B6F9071E569}" type="sibTrans" cxnId="{D28DE938-4BC9-4D91-BEE3-5D74A1A659E4}">
      <dgm:prSet/>
      <dgm:spPr/>
      <dgm:t>
        <a:bodyPr/>
        <a:lstStyle/>
        <a:p>
          <a:endParaRPr lang="en-US">
            <a:latin typeface="Arial" panose="020B0604020202020204" pitchFamily="34" charset="0"/>
            <a:cs typeface="Arial" panose="020B0604020202020204" pitchFamily="34" charset="0"/>
          </a:endParaRPr>
        </a:p>
      </dgm:t>
    </dgm:pt>
    <dgm:pt modelId="{30DD0092-F0DD-4B17-9E52-19BD6102DDD3}">
      <dgm:prSet phldrT="[Text]" custT="1"/>
      <dgm:spPr/>
      <dgm:t>
        <a:bodyPr/>
        <a:lstStyle/>
        <a:p>
          <a:pPr>
            <a:lnSpc>
              <a:spcPct val="150000"/>
            </a:lnSpc>
            <a:spcAft>
              <a:spcPts val="0"/>
            </a:spcAft>
          </a:pPr>
          <a:r>
            <a:rPr lang="en-US" sz="4000">
              <a:latin typeface="Arial" panose="020B0604020202020204" pitchFamily="34" charset="0"/>
              <a:cs typeface="Arial" panose="020B0604020202020204" pitchFamily="34" charset="0"/>
            </a:rPr>
            <a:t>Về kinh tế, xã hội</a:t>
          </a:r>
        </a:p>
      </dgm:t>
    </dgm:pt>
    <dgm:pt modelId="{C581706C-5790-4AAA-B62F-DB203A134435}" type="parTrans" cxnId="{13FF9745-7316-47EF-9C0B-452269C2326B}">
      <dgm:prSet/>
      <dgm:spPr/>
      <dgm:t>
        <a:bodyPr/>
        <a:lstStyle/>
        <a:p>
          <a:endParaRPr lang="en-US">
            <a:latin typeface="Arial" panose="020B0604020202020204" pitchFamily="34" charset="0"/>
            <a:cs typeface="Arial" panose="020B0604020202020204" pitchFamily="34" charset="0"/>
          </a:endParaRPr>
        </a:p>
      </dgm:t>
    </dgm:pt>
    <dgm:pt modelId="{C6EA32F1-8E1A-4127-AFDC-C01AEA8B3CC9}" type="sibTrans" cxnId="{13FF9745-7316-47EF-9C0B-452269C2326B}">
      <dgm:prSet/>
      <dgm:spPr/>
      <dgm:t>
        <a:bodyPr/>
        <a:lstStyle/>
        <a:p>
          <a:endParaRPr lang="en-US">
            <a:latin typeface="Arial" panose="020B0604020202020204" pitchFamily="34" charset="0"/>
            <a:cs typeface="Arial" panose="020B0604020202020204" pitchFamily="34" charset="0"/>
          </a:endParaRPr>
        </a:p>
      </dgm:t>
    </dgm:pt>
    <dgm:pt modelId="{D3C22CE2-58E4-4958-9F3B-5BABA32B47A7}">
      <dgm:prSet phldrT="[Text]" custT="1"/>
      <dgm:spPr/>
      <dgm:t>
        <a:bodyPr/>
        <a:lstStyle/>
        <a:p>
          <a:pPr>
            <a:lnSpc>
              <a:spcPct val="150000"/>
            </a:lnSpc>
            <a:spcAft>
              <a:spcPts val="0"/>
            </a:spcAft>
          </a:pPr>
          <a:r>
            <a:rPr lang="en-US" sz="4000">
              <a:latin typeface="Arial" panose="020B0604020202020204" pitchFamily="34" charset="0"/>
              <a:cs typeface="Arial" panose="020B0604020202020204" pitchFamily="34" charset="0"/>
            </a:rPr>
            <a:t>Về văn hóa, giáo dục</a:t>
          </a:r>
        </a:p>
      </dgm:t>
    </dgm:pt>
    <dgm:pt modelId="{CE2D233E-9B8B-4649-A49D-65E747E575F9}" type="parTrans" cxnId="{D00F3B0E-7FD8-43AC-A424-A4628B1949FD}">
      <dgm:prSet/>
      <dgm:spPr/>
      <dgm:t>
        <a:bodyPr/>
        <a:lstStyle/>
        <a:p>
          <a:endParaRPr lang="en-US">
            <a:latin typeface="Arial" panose="020B0604020202020204" pitchFamily="34" charset="0"/>
            <a:cs typeface="Arial" panose="020B0604020202020204" pitchFamily="34" charset="0"/>
          </a:endParaRPr>
        </a:p>
      </dgm:t>
    </dgm:pt>
    <dgm:pt modelId="{53EC3993-F852-4458-B1D6-2207443F1440}" type="sibTrans" cxnId="{D00F3B0E-7FD8-43AC-A424-A4628B1949FD}">
      <dgm:prSet/>
      <dgm:spPr/>
      <dgm:t>
        <a:bodyPr/>
        <a:lstStyle/>
        <a:p>
          <a:endParaRPr lang="en-US">
            <a:latin typeface="Arial" panose="020B0604020202020204" pitchFamily="34" charset="0"/>
            <a:cs typeface="Arial" panose="020B0604020202020204" pitchFamily="34" charset="0"/>
          </a:endParaRPr>
        </a:p>
      </dgm:t>
    </dgm:pt>
    <dgm:pt modelId="{7B5188DA-43C0-4DA4-8A5F-BB8958CCB455}" type="pres">
      <dgm:prSet presAssocID="{A2D47D3F-A945-436B-95D8-DFE2054B3229}" presName="Name0" presStyleCnt="0">
        <dgm:presLayoutVars>
          <dgm:chMax val="7"/>
          <dgm:dir/>
          <dgm:resizeHandles val="exact"/>
        </dgm:presLayoutVars>
      </dgm:prSet>
      <dgm:spPr/>
    </dgm:pt>
    <dgm:pt modelId="{6A56DF78-0C48-482D-875B-32EBCFFD8DE1}" type="pres">
      <dgm:prSet presAssocID="{A2D47D3F-A945-436B-95D8-DFE2054B3229}" presName="ellipse1" presStyleLbl="vennNode1" presStyleIdx="0" presStyleCnt="3">
        <dgm:presLayoutVars>
          <dgm:bulletEnabled val="1"/>
        </dgm:presLayoutVars>
      </dgm:prSet>
      <dgm:spPr/>
    </dgm:pt>
    <dgm:pt modelId="{97FFE758-FBEC-4D4C-87AC-7485B659296A}" type="pres">
      <dgm:prSet presAssocID="{A2D47D3F-A945-436B-95D8-DFE2054B3229}" presName="ellipse2" presStyleLbl="vennNode1" presStyleIdx="1" presStyleCnt="3">
        <dgm:presLayoutVars>
          <dgm:bulletEnabled val="1"/>
        </dgm:presLayoutVars>
      </dgm:prSet>
      <dgm:spPr/>
    </dgm:pt>
    <dgm:pt modelId="{F8FBC5BE-83AF-4495-AFB4-3D70F355A3F0}" type="pres">
      <dgm:prSet presAssocID="{A2D47D3F-A945-436B-95D8-DFE2054B3229}" presName="ellipse3" presStyleLbl="vennNode1" presStyleIdx="2" presStyleCnt="3">
        <dgm:presLayoutVars>
          <dgm:bulletEnabled val="1"/>
        </dgm:presLayoutVars>
      </dgm:prSet>
      <dgm:spPr/>
    </dgm:pt>
  </dgm:ptLst>
  <dgm:cxnLst>
    <dgm:cxn modelId="{D00F3B0E-7FD8-43AC-A424-A4628B1949FD}" srcId="{A2D47D3F-A945-436B-95D8-DFE2054B3229}" destId="{D3C22CE2-58E4-4958-9F3B-5BABA32B47A7}" srcOrd="2" destOrd="0" parTransId="{CE2D233E-9B8B-4649-A49D-65E747E575F9}" sibTransId="{53EC3993-F852-4458-B1D6-2207443F1440}"/>
    <dgm:cxn modelId="{FA902412-919F-46BC-8EC6-83566B018042}" type="presOf" srcId="{A2D47D3F-A945-436B-95D8-DFE2054B3229}" destId="{7B5188DA-43C0-4DA4-8A5F-BB8958CCB455}" srcOrd="0" destOrd="0" presId="urn:microsoft.com/office/officeart/2005/8/layout/rings+Icon"/>
    <dgm:cxn modelId="{A21BC61F-D878-4068-86D0-FF04A433C174}" type="presOf" srcId="{D3C22CE2-58E4-4958-9F3B-5BABA32B47A7}" destId="{F8FBC5BE-83AF-4495-AFB4-3D70F355A3F0}" srcOrd="0" destOrd="0" presId="urn:microsoft.com/office/officeart/2005/8/layout/rings+Icon"/>
    <dgm:cxn modelId="{D28DE938-4BC9-4D91-BEE3-5D74A1A659E4}" srcId="{A2D47D3F-A945-436B-95D8-DFE2054B3229}" destId="{FA9BB935-AE3B-4572-ACC0-6797DBCC3696}" srcOrd="0" destOrd="0" parTransId="{4C6B5FBD-FB88-4018-90D4-F09B5DCC0220}" sibTransId="{9ADAFC96-4EDD-4CC1-8792-4B6F9071E569}"/>
    <dgm:cxn modelId="{13FF9745-7316-47EF-9C0B-452269C2326B}" srcId="{A2D47D3F-A945-436B-95D8-DFE2054B3229}" destId="{30DD0092-F0DD-4B17-9E52-19BD6102DDD3}" srcOrd="1" destOrd="0" parTransId="{C581706C-5790-4AAA-B62F-DB203A134435}" sibTransId="{C6EA32F1-8E1A-4127-AFDC-C01AEA8B3CC9}"/>
    <dgm:cxn modelId="{BEE53A7E-C1D0-4B4C-A821-000BFF00009D}" type="presOf" srcId="{FA9BB935-AE3B-4572-ACC0-6797DBCC3696}" destId="{6A56DF78-0C48-482D-875B-32EBCFFD8DE1}" srcOrd="0" destOrd="0" presId="urn:microsoft.com/office/officeart/2005/8/layout/rings+Icon"/>
    <dgm:cxn modelId="{B92AC3D1-772A-4A02-B2B3-C9CA59A5533B}" type="presOf" srcId="{30DD0092-F0DD-4B17-9E52-19BD6102DDD3}" destId="{97FFE758-FBEC-4D4C-87AC-7485B659296A}" srcOrd="0" destOrd="0" presId="urn:microsoft.com/office/officeart/2005/8/layout/rings+Icon"/>
    <dgm:cxn modelId="{E64E5A8B-E3CA-4C2C-90AC-E35FF94F80CD}" type="presParOf" srcId="{7B5188DA-43C0-4DA4-8A5F-BB8958CCB455}" destId="{6A56DF78-0C48-482D-875B-32EBCFFD8DE1}" srcOrd="0" destOrd="0" presId="urn:microsoft.com/office/officeart/2005/8/layout/rings+Icon"/>
    <dgm:cxn modelId="{9AA4455A-70E6-4C9F-8DDA-ED4D9658A105}" type="presParOf" srcId="{7B5188DA-43C0-4DA4-8A5F-BB8958CCB455}" destId="{97FFE758-FBEC-4D4C-87AC-7485B659296A}" srcOrd="1" destOrd="0" presId="urn:microsoft.com/office/officeart/2005/8/layout/rings+Icon"/>
    <dgm:cxn modelId="{D7A01527-22C8-4C01-A365-45B6A9DE84C4}" type="presParOf" srcId="{7B5188DA-43C0-4DA4-8A5F-BB8958CCB455}" destId="{F8FBC5BE-83AF-4495-AFB4-3D70F355A3F0}"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6DF78-0C48-482D-875B-32EBCFFD8DE1}">
      <dsp:nvSpPr>
        <dsp:cNvPr id="0" name=""/>
        <dsp:cNvSpPr/>
      </dsp:nvSpPr>
      <dsp:spPr>
        <a:xfrm>
          <a:off x="985936" y="0"/>
          <a:ext cx="3535141" cy="3535090"/>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ts val="0"/>
            </a:spcAft>
            <a:buNone/>
          </a:pPr>
          <a:r>
            <a:rPr lang="en-US" sz="4000" kern="1200">
              <a:latin typeface="Arial" panose="020B0604020202020204" pitchFamily="34" charset="0"/>
              <a:cs typeface="Arial" panose="020B0604020202020204" pitchFamily="34" charset="0"/>
            </a:rPr>
            <a:t>Về chính trị, quân sự</a:t>
          </a:r>
        </a:p>
      </dsp:txBody>
      <dsp:txXfrm>
        <a:off x="1503645" y="517702"/>
        <a:ext cx="2499723" cy="2499686"/>
      </dsp:txXfrm>
    </dsp:sp>
    <dsp:sp modelId="{97FFE758-FBEC-4D4C-87AC-7485B659296A}">
      <dsp:nvSpPr>
        <dsp:cNvPr id="0" name=""/>
        <dsp:cNvSpPr/>
      </dsp:nvSpPr>
      <dsp:spPr>
        <a:xfrm>
          <a:off x="2805505" y="2357709"/>
          <a:ext cx="3535141" cy="3535090"/>
        </a:xfrm>
        <a:prstGeom prst="ellipse">
          <a:avLst/>
        </a:prstGeom>
        <a:solidFill>
          <a:schemeClr val="accent5">
            <a:alpha val="50000"/>
            <a:hueOff val="-4966938"/>
            <a:satOff val="19906"/>
            <a:lumOff val="4314"/>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ts val="0"/>
            </a:spcAft>
            <a:buNone/>
          </a:pPr>
          <a:r>
            <a:rPr lang="en-US" sz="4000" kern="1200">
              <a:latin typeface="Arial" panose="020B0604020202020204" pitchFamily="34" charset="0"/>
              <a:cs typeface="Arial" panose="020B0604020202020204" pitchFamily="34" charset="0"/>
            </a:rPr>
            <a:t>Về kinh tế, xã hội</a:t>
          </a:r>
        </a:p>
      </dsp:txBody>
      <dsp:txXfrm>
        <a:off x="3323214" y="2875411"/>
        <a:ext cx="2499723" cy="2499686"/>
      </dsp:txXfrm>
    </dsp:sp>
    <dsp:sp modelId="{F8FBC5BE-83AF-4495-AFB4-3D70F355A3F0}">
      <dsp:nvSpPr>
        <dsp:cNvPr id="0" name=""/>
        <dsp:cNvSpPr/>
      </dsp:nvSpPr>
      <dsp:spPr>
        <a:xfrm>
          <a:off x="4622922" y="0"/>
          <a:ext cx="3535141" cy="3535090"/>
        </a:xfrm>
        <a:prstGeom prst="ellipse">
          <a:avLst/>
        </a:prstGeom>
        <a:solidFill>
          <a:schemeClr val="accent5">
            <a:alpha val="50000"/>
            <a:hueOff val="-9933876"/>
            <a:satOff val="39811"/>
            <a:lumOff val="8628"/>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ts val="0"/>
            </a:spcAft>
            <a:buNone/>
          </a:pPr>
          <a:r>
            <a:rPr lang="en-US" sz="4000" kern="1200">
              <a:latin typeface="Arial" panose="020B0604020202020204" pitchFamily="34" charset="0"/>
              <a:cs typeface="Arial" panose="020B0604020202020204" pitchFamily="34" charset="0"/>
            </a:rPr>
            <a:t>Về văn hóa, giáo dục</a:t>
          </a:r>
        </a:p>
      </dsp:txBody>
      <dsp:txXfrm>
        <a:off x="5140631" y="517702"/>
        <a:ext cx="2499723" cy="2499686"/>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0892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01607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8475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42642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749371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90914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148868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0738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42083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7694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79904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12/27/2022</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03516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jpg"/><Relationship Id="rId5" Type="http://schemas.openxmlformats.org/officeDocument/2006/relationships/image" Target="../media/image4.svg"/><Relationship Id="rId10" Type="http://schemas.openxmlformats.org/officeDocument/2006/relationships/image" Target="../media/image66.jfif"/><Relationship Id="rId4" Type="http://schemas.openxmlformats.org/officeDocument/2006/relationships/image" Target="../media/image3.png"/><Relationship Id="rId9" Type="http://schemas.openxmlformats.org/officeDocument/2006/relationships/image" Target="../media/image65.svg"/></Relationships>
</file>

<file path=ppt/slides/_rels/slide1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74.sv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1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svg"/><Relationship Id="rId7" Type="http://schemas.openxmlformats.org/officeDocument/2006/relationships/image" Target="../media/image81.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5.svg"/><Relationship Id="rId10" Type="http://schemas.openxmlformats.org/officeDocument/2006/relationships/image" Target="../media/image84.png"/><Relationship Id="rId4" Type="http://schemas.openxmlformats.org/officeDocument/2006/relationships/image" Target="../media/image64.png"/><Relationship Id="rId9" Type="http://schemas.openxmlformats.org/officeDocument/2006/relationships/image" Target="../media/image83.sv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sv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93.svg"/></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95.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2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6.mp3"/><Relationship Id="rId7" Type="http://schemas.openxmlformats.org/officeDocument/2006/relationships/image" Target="../media/image10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1.png"/><Relationship Id="rId5" Type="http://schemas.openxmlformats.org/officeDocument/2006/relationships/slideLayout" Target="../slideLayouts/slideLayout18.xml"/><Relationship Id="rId10" Type="http://schemas.openxmlformats.org/officeDocument/2006/relationships/image" Target="../media/image105.svg"/><Relationship Id="rId4" Type="http://schemas.openxmlformats.org/officeDocument/2006/relationships/audio" Target="../media/media6.mp3"/><Relationship Id="rId9" Type="http://schemas.openxmlformats.org/officeDocument/2006/relationships/image" Target="../media/image104.png"/></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6.mp3"/><Relationship Id="rId7" Type="http://schemas.openxmlformats.org/officeDocument/2006/relationships/image" Target="../media/image10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1.png"/><Relationship Id="rId5" Type="http://schemas.openxmlformats.org/officeDocument/2006/relationships/slideLayout" Target="../slideLayouts/slideLayout18.xml"/><Relationship Id="rId10" Type="http://schemas.openxmlformats.org/officeDocument/2006/relationships/image" Target="../media/image105.svg"/><Relationship Id="rId4" Type="http://schemas.openxmlformats.org/officeDocument/2006/relationships/audio" Target="../media/media6.mp3"/><Relationship Id="rId9"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6.mp3"/><Relationship Id="rId7" Type="http://schemas.openxmlformats.org/officeDocument/2006/relationships/image" Target="../media/image10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1.png"/><Relationship Id="rId5" Type="http://schemas.openxmlformats.org/officeDocument/2006/relationships/slideLayout" Target="../slideLayouts/slideLayout18.xml"/><Relationship Id="rId10" Type="http://schemas.openxmlformats.org/officeDocument/2006/relationships/image" Target="../media/image105.svg"/><Relationship Id="rId4" Type="http://schemas.openxmlformats.org/officeDocument/2006/relationships/audio" Target="../media/media6.mp3"/><Relationship Id="rId9"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6.mp3"/><Relationship Id="rId7" Type="http://schemas.openxmlformats.org/officeDocument/2006/relationships/image" Target="../media/image10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1.png"/><Relationship Id="rId5" Type="http://schemas.openxmlformats.org/officeDocument/2006/relationships/slideLayout" Target="../slideLayouts/slideLayout18.xml"/><Relationship Id="rId10" Type="http://schemas.openxmlformats.org/officeDocument/2006/relationships/image" Target="../media/image105.svg"/><Relationship Id="rId4" Type="http://schemas.openxmlformats.org/officeDocument/2006/relationships/audio" Target="../media/media6.mp3"/><Relationship Id="rId9"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6.mp3"/><Relationship Id="rId7" Type="http://schemas.openxmlformats.org/officeDocument/2006/relationships/image" Target="../media/image10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1.png"/><Relationship Id="rId5" Type="http://schemas.openxmlformats.org/officeDocument/2006/relationships/slideLayout" Target="../slideLayouts/slideLayout18.xml"/><Relationship Id="rId10" Type="http://schemas.openxmlformats.org/officeDocument/2006/relationships/image" Target="../media/image105.svg"/><Relationship Id="rId4" Type="http://schemas.openxmlformats.org/officeDocument/2006/relationships/audio" Target="../media/media6.mp3"/><Relationship Id="rId9" Type="http://schemas.openxmlformats.org/officeDocument/2006/relationships/image" Target="../media/image104.png"/></Relationships>
</file>

<file path=ppt/slides/_rels/slide34.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6.mp3"/><Relationship Id="rId7" Type="http://schemas.openxmlformats.org/officeDocument/2006/relationships/image" Target="../media/image10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1.png"/><Relationship Id="rId5" Type="http://schemas.openxmlformats.org/officeDocument/2006/relationships/slideLayout" Target="../slideLayouts/slideLayout18.xml"/><Relationship Id="rId10" Type="http://schemas.openxmlformats.org/officeDocument/2006/relationships/image" Target="../media/image107.svg"/><Relationship Id="rId4" Type="http://schemas.openxmlformats.org/officeDocument/2006/relationships/audio" Target="../media/media6.mp3"/><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6.mp3"/><Relationship Id="rId7" Type="http://schemas.openxmlformats.org/officeDocument/2006/relationships/image" Target="../media/image10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1.png"/><Relationship Id="rId5" Type="http://schemas.openxmlformats.org/officeDocument/2006/relationships/slideLayout" Target="../slideLayouts/slideLayout18.xml"/><Relationship Id="rId10" Type="http://schemas.openxmlformats.org/officeDocument/2006/relationships/image" Target="../media/image105.svg"/><Relationship Id="rId4" Type="http://schemas.openxmlformats.org/officeDocument/2006/relationships/audio" Target="../media/media6.mp3"/><Relationship Id="rId9"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4.svg"/><Relationship Id="rId7" Type="http://schemas.openxmlformats.org/officeDocument/2006/relationships/image" Target="../media/image81.svg"/><Relationship Id="rId12" Type="http://schemas.openxmlformats.org/officeDocument/2006/relationships/image" Target="../media/image1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13.svg"/><Relationship Id="rId5" Type="http://schemas.openxmlformats.org/officeDocument/2006/relationships/image" Target="../media/image109.svg"/><Relationship Id="rId10" Type="http://schemas.openxmlformats.org/officeDocument/2006/relationships/image" Target="../media/image112.png"/><Relationship Id="rId4" Type="http://schemas.openxmlformats.org/officeDocument/2006/relationships/image" Target="../media/image108.png"/><Relationship Id="rId9" Type="http://schemas.openxmlformats.org/officeDocument/2006/relationships/image" Target="../media/image111.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4.svg"/><Relationship Id="rId3" Type="http://schemas.openxmlformats.org/officeDocument/2006/relationships/image" Target="../media/image120.svg"/><Relationship Id="rId7" Type="http://schemas.openxmlformats.org/officeDocument/2006/relationships/image" Target="../media/image14.svg"/><Relationship Id="rId12"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15.svg"/><Relationship Id="rId5" Type="http://schemas.openxmlformats.org/officeDocument/2006/relationships/image" Target="../media/image61.svg"/><Relationship Id="rId15" Type="http://schemas.openxmlformats.org/officeDocument/2006/relationships/image" Target="../media/image126.svg"/><Relationship Id="rId10" Type="http://schemas.openxmlformats.org/officeDocument/2006/relationships/image" Target="../media/image114.png"/><Relationship Id="rId4" Type="http://schemas.openxmlformats.org/officeDocument/2006/relationships/image" Target="../media/image60.png"/><Relationship Id="rId9" Type="http://schemas.openxmlformats.org/officeDocument/2006/relationships/image" Target="../media/image122.svg"/><Relationship Id="rId14" Type="http://schemas.openxmlformats.org/officeDocument/2006/relationships/image" Target="../media/image125.pn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12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0.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22.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34.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2.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4.svg"/><Relationship Id="rId10"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2.svg"/></Relationships>
</file>

<file path=ppt/slides/_rels/slide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707" r="25038"/>
          <a:stretch>
            <a:fillRect/>
          </a:stretch>
        </p:blipFill>
        <p:spPr>
          <a:xfrm>
            <a:off x="14827170" y="0"/>
            <a:ext cx="3460830" cy="308919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590" r="40536" b="7692"/>
          <a:stretch>
            <a:fillRect/>
          </a:stretch>
        </p:blipFill>
        <p:spPr>
          <a:xfrm rot="5400000">
            <a:off x="8395869" y="379265"/>
            <a:ext cx="1496262" cy="183192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849" r="290" b="27111"/>
          <a:stretch>
            <a:fillRect/>
          </a:stretch>
        </p:blipFill>
        <p:spPr>
          <a:xfrm>
            <a:off x="0" y="6145855"/>
            <a:ext cx="4802914" cy="414114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945" b="17569"/>
          <a:stretch>
            <a:fillRect/>
          </a:stretch>
        </p:blipFill>
        <p:spPr>
          <a:xfrm>
            <a:off x="14827170" y="4781117"/>
            <a:ext cx="3460830" cy="55058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028700"/>
            <a:ext cx="5623067" cy="1293305"/>
          </a:xfrm>
          <a:prstGeom prst="rect">
            <a:avLst/>
          </a:prstGeom>
        </p:spPr>
      </p:pic>
      <p:sp>
        <p:nvSpPr>
          <p:cNvPr id="9" name="TextBox 3">
            <a:extLst>
              <a:ext uri="{FF2B5EF4-FFF2-40B4-BE49-F238E27FC236}">
                <a16:creationId xmlns:a16="http://schemas.microsoft.com/office/drawing/2014/main" id="{6CE9D801-BEAE-4233-AA77-12354653B185}"/>
              </a:ext>
            </a:extLst>
          </p:cNvPr>
          <p:cNvSpPr txBox="1"/>
          <p:nvPr/>
        </p:nvSpPr>
        <p:spPr>
          <a:xfrm>
            <a:off x="1279456" y="3108279"/>
            <a:ext cx="15729087" cy="3465179"/>
          </a:xfrm>
          <a:prstGeom prst="rect">
            <a:avLst/>
          </a:prstGeom>
        </p:spPr>
        <p:txBody>
          <a:bodyPr wrap="square" lIns="0" tIns="0" rIns="0" bIns="0" rtlCol="0" anchor="t">
            <a:spAutoFit/>
          </a:bodyPr>
          <a:lstStyle/>
          <a:p>
            <a:pPr algn="ctr">
              <a:lnSpc>
                <a:spcPct val="150000"/>
              </a:lnSpc>
            </a:pPr>
            <a:r>
              <a:rPr lang="en-US" sz="8000" b="1" dirty="0">
                <a:solidFill>
                  <a:srgbClr val="4A3933"/>
                </a:solidFill>
                <a:latin typeface="Arial" panose="020B0604020202020204" pitchFamily="34" charset="0"/>
                <a:cs typeface="Arial" panose="020B0604020202020204" pitchFamily="34" charset="0"/>
              </a:rPr>
              <a:t>CHÀO MỪNG CÁC EM ĐẾN VỚI BÀI HỌC NGÀY HÔM </a:t>
            </a:r>
            <a:r>
              <a:rPr lang="en-US" sz="8000" b="1">
                <a:solidFill>
                  <a:srgbClr val="4A3933"/>
                </a:solidFill>
                <a:latin typeface="Arial" panose="020B0604020202020204" pitchFamily="34" charset="0"/>
                <a:cs typeface="Arial" panose="020B0604020202020204" pitchFamily="34" charset="0"/>
              </a:rPr>
              <a:t>NAY! </a:t>
            </a:r>
            <a:endParaRPr lang="en-US" sz="8000" b="1" dirty="0">
              <a:solidFill>
                <a:srgbClr val="4A3933"/>
              </a:solidFill>
              <a:latin typeface="Arial" panose="020B0604020202020204" pitchFamily="34" charset="0"/>
              <a:cs typeface="Arial" panose="020B0604020202020204" pitchFamily="34" charset="0"/>
            </a:endParaRP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7D2C23-6ABA-7BB2-4CF1-3667C436BC4D}"/>
              </a:ext>
            </a:extLst>
          </p:cNvPr>
          <p:cNvSpPr txBox="1"/>
          <p:nvPr/>
        </p:nvSpPr>
        <p:spPr>
          <a:xfrm>
            <a:off x="533400" y="1943100"/>
            <a:ext cx="7924800" cy="7468648"/>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Sinh năm </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1292</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 – mất năm </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1370</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Quê quán: Thanh Trì – Hà Nội.</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L</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à một nhà giáo, thầy thuốc, quan viên Đại Việt cuối thời Trần</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latin typeface="Arial" panose="020B0604020202020204" pitchFamily="34" charset="0"/>
                <a:ea typeface="Arial" panose="020B0604020202020204" pitchFamily="34" charset="0"/>
                <a:cs typeface="Arial" panose="020B0604020202020204" pitchFamily="34" charset="0"/>
              </a:rPr>
              <a:t>Đời</a:t>
            </a:r>
            <a:r>
              <a:rPr lang="en-US" sz="3600">
                <a:latin typeface="Arial" panose="020B0604020202020204" pitchFamily="34" charset="0"/>
                <a:ea typeface="Arial" panose="020B0604020202020204" pitchFamily="34" charset="0"/>
                <a:cs typeface="Arial" panose="020B0604020202020204" pitchFamily="34" charset="0"/>
              </a:rPr>
              <a:t> vua</a:t>
            </a:r>
            <a:r>
              <a:rPr lang="vi-VN" sz="3600">
                <a:latin typeface="Arial" panose="020B0604020202020204" pitchFamily="34" charset="0"/>
                <a:ea typeface="Arial" panose="020B0604020202020204" pitchFamily="34" charset="0"/>
                <a:cs typeface="Arial" panose="020B0604020202020204" pitchFamily="34" charset="0"/>
              </a:rPr>
              <a:t> Dụ Tông, ông dâng Thất trảm sớ xin chém bảy tên </a:t>
            </a:r>
            <a:r>
              <a:rPr lang="en-US" sz="3600">
                <a:latin typeface="Arial" panose="020B0604020202020204" pitchFamily="34" charset="0"/>
                <a:ea typeface="Arial" panose="020B0604020202020204" pitchFamily="34" charset="0"/>
                <a:cs typeface="Arial" panose="020B0604020202020204" pitchFamily="34" charset="0"/>
              </a:rPr>
              <a:t>nịnh thần</a:t>
            </a:r>
            <a:r>
              <a:rPr lang="vi-VN" sz="3600">
                <a:latin typeface="Arial" panose="020B0604020202020204" pitchFamily="34" charset="0"/>
                <a:ea typeface="Arial" panose="020B0604020202020204" pitchFamily="34" charset="0"/>
                <a:cs typeface="Arial" panose="020B0604020202020204" pitchFamily="34" charset="0"/>
              </a:rPr>
              <a:t>, nhưng vua không nghe. Ông từ quan về ở núi Phượng Hoàng dạy học, viết sách cho tới khi mất.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22A141-8A79-7FFB-B4CA-D1688EA48277}"/>
              </a:ext>
            </a:extLst>
          </p:cNvPr>
          <p:cNvSpPr txBox="1"/>
          <p:nvPr/>
        </p:nvSpPr>
        <p:spPr>
          <a:xfrm>
            <a:off x="7152244" y="571500"/>
            <a:ext cx="3983512" cy="1063433"/>
          </a:xfrm>
          <a:prstGeom prst="rect">
            <a:avLst/>
          </a:prstGeom>
          <a:noFill/>
        </p:spPr>
        <p:txBody>
          <a:bodyPr wrap="square">
            <a:spAutoFit/>
          </a:bodyPr>
          <a:lstStyle/>
          <a:p>
            <a:pPr algn="ctr">
              <a:lnSpc>
                <a:spcPct val="150000"/>
              </a:lnSpc>
              <a:spcBef>
                <a:spcPts val="400"/>
              </a:spcBef>
              <a:spcAft>
                <a:spcPts val="400"/>
              </a:spcAft>
            </a:pPr>
            <a:r>
              <a:rPr lang="en-US" sz="4800" b="1">
                <a:solidFill>
                  <a:srgbClr val="002060"/>
                </a:solidFill>
                <a:effectLst/>
                <a:latin typeface="Arial" panose="020B0604020202020204" pitchFamily="34" charset="0"/>
                <a:ea typeface="Arial" panose="020B0604020202020204" pitchFamily="34" charset="0"/>
                <a:cs typeface="Arial" panose="020B0604020202020204" pitchFamily="34" charset="0"/>
              </a:rPr>
              <a:t>Chu Văn An</a:t>
            </a:r>
          </a:p>
        </p:txBody>
      </p:sp>
      <p:grpSp>
        <p:nvGrpSpPr>
          <p:cNvPr id="11" name="Group 10">
            <a:extLst>
              <a:ext uri="{FF2B5EF4-FFF2-40B4-BE49-F238E27FC236}">
                <a16:creationId xmlns:a16="http://schemas.microsoft.com/office/drawing/2014/main" id="{B5DDC37C-497A-FF5B-0073-EE178EA505E5}"/>
              </a:ext>
            </a:extLst>
          </p:cNvPr>
          <p:cNvGrpSpPr/>
          <p:nvPr/>
        </p:nvGrpSpPr>
        <p:grpSpPr>
          <a:xfrm>
            <a:off x="8839200" y="2247900"/>
            <a:ext cx="8839200" cy="7242367"/>
            <a:chOff x="8991600" y="2247900"/>
            <a:chExt cx="8839200" cy="7242367"/>
          </a:xfrm>
        </p:grpSpPr>
        <p:pic>
          <p:nvPicPr>
            <p:cNvPr id="6" name="Picture 5">
              <a:extLst>
                <a:ext uri="{FF2B5EF4-FFF2-40B4-BE49-F238E27FC236}">
                  <a16:creationId xmlns:a16="http://schemas.microsoft.com/office/drawing/2014/main" id="{F73578DC-FB07-188E-9E74-561DFC3DB7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91600" y="2247900"/>
              <a:ext cx="8839200" cy="6629400"/>
            </a:xfrm>
            <a:prstGeom prst="rect">
              <a:avLst/>
            </a:prstGeom>
          </p:spPr>
        </p:pic>
        <p:sp>
          <p:nvSpPr>
            <p:cNvPr id="10" name="TextBox 9">
              <a:extLst>
                <a:ext uri="{FF2B5EF4-FFF2-40B4-BE49-F238E27FC236}">
                  <a16:creationId xmlns:a16="http://schemas.microsoft.com/office/drawing/2014/main" id="{33769AF8-37EC-B7A6-0ABA-947BB7185AD7}"/>
                </a:ext>
              </a:extLst>
            </p:cNvPr>
            <p:cNvSpPr txBox="1"/>
            <p:nvPr/>
          </p:nvSpPr>
          <p:spPr>
            <a:xfrm>
              <a:off x="8991600" y="8967047"/>
              <a:ext cx="8839200" cy="523220"/>
            </a:xfrm>
            <a:prstGeom prst="rect">
              <a:avLst/>
            </a:prstGeom>
            <a:noFill/>
          </p:spPr>
          <p:txBody>
            <a:bodyPr wrap="square">
              <a:spAutoFit/>
            </a:bodyPr>
            <a:lstStyle/>
            <a:p>
              <a:r>
                <a:rPr lang="vi-VN" sz="2800" b="0" i="0">
                  <a:solidFill>
                    <a:srgbClr val="000000"/>
                  </a:solidFill>
                  <a:effectLst/>
                  <a:latin typeface="Arial" panose="020B0604020202020204" pitchFamily="34" charset="0"/>
                </a:rPr>
                <a:t>Tượng thờ Chu Văn An tại Văn Miếu – Quốc Tử Giám</a:t>
              </a:r>
              <a:endParaRPr lang="en-US" sz="2800"/>
            </a:p>
          </p:txBody>
        </p:sp>
      </p:grpSp>
    </p:spTree>
    <p:extLst>
      <p:ext uri="{BB962C8B-B14F-4D97-AF65-F5344CB8AC3E}">
        <p14:creationId xmlns:p14="http://schemas.microsoft.com/office/powerpoint/2010/main" val="1838313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A3817-8202-5398-EFB9-C4809DB6FF9F}"/>
              </a:ext>
            </a:extLst>
          </p:cNvPr>
          <p:cNvSpPr txBox="1"/>
          <p:nvPr/>
        </p:nvSpPr>
        <p:spPr>
          <a:xfrm>
            <a:off x="1438275" y="342900"/>
            <a:ext cx="1541145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3933"/>
                </a:solidFill>
                <a:effectLst/>
                <a:uLnTx/>
                <a:uFillTx/>
                <a:latin typeface="Arial" panose="020B0604020202020204" pitchFamily="34" charset="0"/>
                <a:ea typeface="+mn-ea"/>
                <a:cs typeface="Arial" panose="020B0604020202020204" pitchFamily="34" charset="0"/>
              </a:rPr>
              <a:t>Các em hãy theo dõi video sau về việc Chu Văn An dâng Thất trảm sớ</a:t>
            </a:r>
          </a:p>
        </p:txBody>
      </p:sp>
      <p:pic>
        <p:nvPicPr>
          <p:cNvPr id="4" name="CHU VĂN AN VÀ THẤT TRẢM SỚ_480p">
            <a:hlinkClick r:id="" action="ppaction://media"/>
            <a:extLst>
              <a:ext uri="{FF2B5EF4-FFF2-40B4-BE49-F238E27FC236}">
                <a16:creationId xmlns:a16="http://schemas.microsoft.com/office/drawing/2014/main" id="{C0551711-3BE3-4BD0-4EB1-2C26BF3EC5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8275" y="1333500"/>
            <a:ext cx="15411450" cy="8681658"/>
          </a:xfrm>
          <a:prstGeom prst="rect">
            <a:avLst/>
          </a:prstGeom>
        </p:spPr>
      </p:pic>
    </p:spTree>
    <p:extLst>
      <p:ext uri="{BB962C8B-B14F-4D97-AF65-F5344CB8AC3E}">
        <p14:creationId xmlns:p14="http://schemas.microsoft.com/office/powerpoint/2010/main" val="4275004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18188B8D-3394-11C0-51EB-7B7955D74B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2242" y="21040"/>
            <a:ext cx="2365758" cy="544124"/>
          </a:xfrm>
          <a:prstGeom prst="rect">
            <a:avLst/>
          </a:prstGeom>
        </p:spPr>
      </p:pic>
      <p:pic>
        <p:nvPicPr>
          <p:cNvPr id="4" name="Picture 15">
            <a:extLst>
              <a:ext uri="{FF2B5EF4-FFF2-40B4-BE49-F238E27FC236}">
                <a16:creationId xmlns:a16="http://schemas.microsoft.com/office/drawing/2014/main" id="{EF19BFF3-D1E0-6F88-63EA-F2B2D43E97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590" r="40536" b="7692"/>
          <a:stretch>
            <a:fillRect/>
          </a:stretch>
        </p:blipFill>
        <p:spPr>
          <a:xfrm rot="-10800000" flipV="1">
            <a:off x="401058" y="0"/>
            <a:ext cx="840214" cy="10287000"/>
          </a:xfrm>
          <a:prstGeom prst="rect">
            <a:avLst/>
          </a:prstGeom>
        </p:spPr>
      </p:pic>
      <p:pic>
        <p:nvPicPr>
          <p:cNvPr id="5" name="Picture 16">
            <a:extLst>
              <a:ext uri="{FF2B5EF4-FFF2-40B4-BE49-F238E27FC236}">
                <a16:creationId xmlns:a16="http://schemas.microsoft.com/office/drawing/2014/main" id="{3E1570D3-2222-2CA0-1668-7E1C15D5E8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90" r="40536" b="7692"/>
          <a:stretch>
            <a:fillRect/>
          </a:stretch>
        </p:blipFill>
        <p:spPr>
          <a:xfrm rot="-10800000">
            <a:off x="0" y="0"/>
            <a:ext cx="840214" cy="10287000"/>
          </a:xfrm>
          <a:prstGeom prst="rect">
            <a:avLst/>
          </a:prstGeom>
        </p:spPr>
      </p:pic>
      <p:pic>
        <p:nvPicPr>
          <p:cNvPr id="11" name="Picture 17">
            <a:extLst>
              <a:ext uri="{FF2B5EF4-FFF2-40B4-BE49-F238E27FC236}">
                <a16:creationId xmlns:a16="http://schemas.microsoft.com/office/drawing/2014/main" id="{2A17F7AE-83A5-373B-DE4C-228FDF0DD2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22242" y="9742876"/>
            <a:ext cx="2365758" cy="544124"/>
          </a:xfrm>
          <a:prstGeom prst="rect">
            <a:avLst/>
          </a:prstGeom>
        </p:spPr>
      </p:pic>
      <p:sp>
        <p:nvSpPr>
          <p:cNvPr id="14" name="TextBox 13">
            <a:extLst>
              <a:ext uri="{FF2B5EF4-FFF2-40B4-BE49-F238E27FC236}">
                <a16:creationId xmlns:a16="http://schemas.microsoft.com/office/drawing/2014/main" id="{C8FF9578-4EFC-DB9E-276F-67F2D765324E}"/>
              </a:ext>
            </a:extLst>
          </p:cNvPr>
          <p:cNvSpPr txBox="1"/>
          <p:nvPr/>
        </p:nvSpPr>
        <p:spPr>
          <a:xfrm>
            <a:off x="1460724" y="1074437"/>
            <a:ext cx="7848600" cy="8138125"/>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200">
                <a:solidFill>
                  <a:srgbClr val="000000"/>
                </a:solidFill>
                <a:effectLst/>
                <a:ea typeface="Calibri" panose="020F0502020204030204" pitchFamily="34" charset="0"/>
              </a:rPr>
              <a:t>Thành nhà Hồ gồm ba bộ phận: La thành, Hào thành và Hoàng thành. </a:t>
            </a:r>
            <a:endParaRPr lang="en-US" sz="3200">
              <a:solidFill>
                <a:srgbClr val="000000"/>
              </a:solidFill>
              <a:effectLst/>
              <a:ea typeface="Calibri" panose="020F0502020204030204" pitchFamily="34" charset="0"/>
            </a:endParaRPr>
          </a:p>
          <a:p>
            <a:pPr marL="457200" indent="-457200" algn="just">
              <a:lnSpc>
                <a:spcPct val="150000"/>
              </a:lnSpc>
              <a:buFont typeface="Arial" panose="020B0604020202020204" pitchFamily="34" charset="0"/>
              <a:buChar char="•"/>
            </a:pPr>
            <a:r>
              <a:rPr lang="vi-VN" sz="3200">
                <a:solidFill>
                  <a:srgbClr val="000000"/>
                </a:solidFill>
                <a:effectLst/>
                <a:ea typeface="Calibri" panose="020F0502020204030204" pitchFamily="34" charset="0"/>
              </a:rPr>
              <a:t>Tường thành cao trung bình 5 - 6 m, chỗ cao nhất là cổng tiền cao 10 m. </a:t>
            </a:r>
            <a:endParaRPr lang="en-US" sz="3200">
              <a:solidFill>
                <a:srgbClr val="000000"/>
              </a:solidFill>
              <a:effectLst/>
              <a:ea typeface="Calibri" panose="020F0502020204030204" pitchFamily="34" charset="0"/>
            </a:endParaRPr>
          </a:p>
          <a:p>
            <a:pPr marL="457200" indent="-457200" algn="just">
              <a:lnSpc>
                <a:spcPct val="150000"/>
              </a:lnSpc>
              <a:buFont typeface="Arial" panose="020B0604020202020204" pitchFamily="34" charset="0"/>
              <a:buChar char="•"/>
            </a:pPr>
            <a:r>
              <a:rPr lang="vi-VN" sz="3200">
                <a:solidFill>
                  <a:srgbClr val="000000"/>
                </a:solidFill>
                <a:effectLst/>
                <a:ea typeface="Calibri" panose="020F0502020204030204" pitchFamily="34" charset="0"/>
              </a:rPr>
              <a:t>Toàn bộ tường thành được xây dựng bằng những phiến đá vôi màu xanh, vuông vức, xếp chồng lên nhau mà không cần chất kết dính vẫn đảm bảo độ bền vững. </a:t>
            </a:r>
            <a:endParaRPr lang="en-US" sz="3200">
              <a:solidFill>
                <a:srgbClr val="000000"/>
              </a:solidFill>
              <a:effectLst/>
              <a:ea typeface="Calibri" panose="020F0502020204030204" pitchFamily="34" charset="0"/>
            </a:endParaRPr>
          </a:p>
          <a:p>
            <a:pPr marL="457200" indent="-457200" algn="just">
              <a:lnSpc>
                <a:spcPct val="150000"/>
              </a:lnSpc>
              <a:buFont typeface="Arial" panose="020B0604020202020204" pitchFamily="34" charset="0"/>
              <a:buChar char="•"/>
            </a:pPr>
            <a:r>
              <a:rPr lang="vi-VN" sz="3200"/>
              <a:t>Qua hơn 600 năm, hệ thống tường thành còn khá nguyên vẹn. </a:t>
            </a:r>
            <a:endParaRPr lang="en-US" sz="3200"/>
          </a:p>
        </p:txBody>
      </p:sp>
      <p:grpSp>
        <p:nvGrpSpPr>
          <p:cNvPr id="26" name="Group 25">
            <a:extLst>
              <a:ext uri="{FF2B5EF4-FFF2-40B4-BE49-F238E27FC236}">
                <a16:creationId xmlns:a16="http://schemas.microsoft.com/office/drawing/2014/main" id="{1DE6DFCB-7D2A-AE2C-C54D-5CF8C903C9F3}"/>
              </a:ext>
            </a:extLst>
          </p:cNvPr>
          <p:cNvGrpSpPr/>
          <p:nvPr/>
        </p:nvGrpSpPr>
        <p:grpSpPr>
          <a:xfrm>
            <a:off x="9144000" y="355313"/>
            <a:ext cx="9144000" cy="9741187"/>
            <a:chOff x="9144000" y="419100"/>
            <a:chExt cx="9144000" cy="9741187"/>
          </a:xfrm>
        </p:grpSpPr>
        <p:pic>
          <p:nvPicPr>
            <p:cNvPr id="18" name="Picture 17" descr="A picture containing building, grass, outdoor, stone&#10;&#10;Description automatically generated">
              <a:extLst>
                <a:ext uri="{FF2B5EF4-FFF2-40B4-BE49-F238E27FC236}">
                  <a16:creationId xmlns:a16="http://schemas.microsoft.com/office/drawing/2014/main" id="{952EAE68-417A-A7A1-BB0B-A60993777C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4400" y="419100"/>
              <a:ext cx="7620000" cy="4876800"/>
            </a:xfrm>
            <a:prstGeom prst="rect">
              <a:avLst/>
            </a:prstGeom>
          </p:spPr>
        </p:pic>
        <p:pic>
          <p:nvPicPr>
            <p:cNvPr id="21" name="Picture 20" descr="A picture containing grass, sky, outdoor, building&#10;&#10;Description automatically generated">
              <a:extLst>
                <a:ext uri="{FF2B5EF4-FFF2-40B4-BE49-F238E27FC236}">
                  <a16:creationId xmlns:a16="http://schemas.microsoft.com/office/drawing/2014/main" id="{F3453B1D-629F-3F02-3A98-8AD6B3D093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4400" y="5295900"/>
              <a:ext cx="7620000" cy="4165600"/>
            </a:xfrm>
            <a:prstGeom prst="rect">
              <a:avLst/>
            </a:prstGeom>
          </p:spPr>
        </p:pic>
        <p:sp>
          <p:nvSpPr>
            <p:cNvPr id="24" name="TextBox 23">
              <a:extLst>
                <a:ext uri="{FF2B5EF4-FFF2-40B4-BE49-F238E27FC236}">
                  <a16:creationId xmlns:a16="http://schemas.microsoft.com/office/drawing/2014/main" id="{5818A421-B6F1-0030-52A0-55B1134BD924}"/>
                </a:ext>
              </a:extLst>
            </p:cNvPr>
            <p:cNvSpPr txBox="1"/>
            <p:nvPr/>
          </p:nvSpPr>
          <p:spPr>
            <a:xfrm>
              <a:off x="9144000" y="9575512"/>
              <a:ext cx="9144000" cy="584775"/>
            </a:xfrm>
            <a:prstGeom prst="rect">
              <a:avLst/>
            </a:prstGeom>
            <a:noFill/>
          </p:spPr>
          <p:txBody>
            <a:bodyPr wrap="square">
              <a:spAutoFit/>
            </a:bodyPr>
            <a:lstStyle/>
            <a:p>
              <a:pPr algn="ct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Cửa Nam thành Tây Đô (Thanh Hóa)</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27807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5E123A-1541-AD26-2D7A-57EC4754D3E6}"/>
              </a:ext>
            </a:extLst>
          </p:cNvPr>
          <p:cNvSpPr txBox="1"/>
          <p:nvPr/>
        </p:nvSpPr>
        <p:spPr>
          <a:xfrm>
            <a:off x="2095500" y="1638300"/>
            <a:ext cx="14097000" cy="182492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em hãy thảo luận nhóm và tranh luận về vấn đề: </a:t>
            </a:r>
          </a:p>
          <a:p>
            <a:pPr algn="ctr">
              <a:lnSpc>
                <a:spcPct val="150000"/>
              </a:lnSpc>
            </a:pPr>
            <a:r>
              <a:rPr lang="vi-VN"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Tại sao Hồ Quý Ly xây dựng kinh đô mới ở Thanh Hóa?</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32">
            <a:extLst>
              <a:ext uri="{FF2B5EF4-FFF2-40B4-BE49-F238E27FC236}">
                <a16:creationId xmlns:a16="http://schemas.microsoft.com/office/drawing/2014/main" id="{9939F83F-B5F3-DF0B-1D7A-EA595EAA78E1}"/>
              </a:ext>
            </a:extLst>
          </p:cNvPr>
          <p:cNvSpPr txBox="1"/>
          <p:nvPr/>
        </p:nvSpPr>
        <p:spPr>
          <a:xfrm>
            <a:off x="4080952" y="647700"/>
            <a:ext cx="10126096" cy="717184"/>
          </a:xfrm>
          <a:prstGeom prst="rect">
            <a:avLst/>
          </a:prstGeom>
        </p:spPr>
        <p:txBody>
          <a:bodyPr lIns="0" tIns="0" rIns="0" bIns="0" rtlCol="0" anchor="t">
            <a:spAutoFit/>
          </a:bodyPr>
          <a:lstStyle/>
          <a:p>
            <a:pPr marL="0" lvl="0" indent="0" algn="ctr">
              <a:lnSpc>
                <a:spcPts val="6000"/>
              </a:lnSpc>
              <a:spcBef>
                <a:spcPct val="0"/>
              </a:spcBef>
            </a:pPr>
            <a:r>
              <a:rPr lang="en-US" sz="4800" b="1" dirty="0">
                <a:solidFill>
                  <a:srgbClr val="C00000"/>
                </a:solidFill>
                <a:latin typeface="Arial" panose="020B0604020202020204" pitchFamily="34" charset="0"/>
                <a:cs typeface="Arial" panose="020B0604020202020204" pitchFamily="34" charset="0"/>
              </a:rPr>
              <a:t>THẢO LUẬN  NHÓM</a:t>
            </a:r>
          </a:p>
        </p:txBody>
      </p:sp>
      <p:grpSp>
        <p:nvGrpSpPr>
          <p:cNvPr id="13" name="Group 12">
            <a:extLst>
              <a:ext uri="{FF2B5EF4-FFF2-40B4-BE49-F238E27FC236}">
                <a16:creationId xmlns:a16="http://schemas.microsoft.com/office/drawing/2014/main" id="{0C080DA0-A504-64BA-2D45-31AD2CA77655}"/>
              </a:ext>
            </a:extLst>
          </p:cNvPr>
          <p:cNvGrpSpPr/>
          <p:nvPr/>
        </p:nvGrpSpPr>
        <p:grpSpPr>
          <a:xfrm>
            <a:off x="609600" y="3619500"/>
            <a:ext cx="6629400" cy="3274662"/>
            <a:chOff x="609600" y="3773838"/>
            <a:chExt cx="6629400" cy="3274662"/>
          </a:xfrm>
        </p:grpSpPr>
        <p:sp>
          <p:nvSpPr>
            <p:cNvPr id="8" name="Rectangle: Rounded Corners 7">
              <a:extLst>
                <a:ext uri="{FF2B5EF4-FFF2-40B4-BE49-F238E27FC236}">
                  <a16:creationId xmlns:a16="http://schemas.microsoft.com/office/drawing/2014/main" id="{DBCB2D6E-F3FD-C27F-F24B-A6A6BBC35446}"/>
                </a:ext>
              </a:extLst>
            </p:cNvPr>
            <p:cNvSpPr/>
            <p:nvPr/>
          </p:nvSpPr>
          <p:spPr>
            <a:xfrm>
              <a:off x="1411688" y="4686300"/>
              <a:ext cx="5827312" cy="2362200"/>
            </a:xfrm>
            <a:prstGeom prst="roundRect">
              <a:avLst>
                <a:gd name="adj" fmla="val 6298"/>
              </a:avLst>
            </a:prstGeom>
            <a:solidFill>
              <a:srgbClr val="FFF6E6"/>
            </a:solidFill>
            <a:ln w="57150">
              <a:solidFill>
                <a:srgbClr val="C96B4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 1: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ồng ý dời đô</a:t>
              </a:r>
              <a:endParaRPr lang="en-US" sz="7200">
                <a:solidFill>
                  <a:schemeClr val="tx1"/>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FC564DD8-6EFA-76D1-47BC-8DF6750DBC7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3773838"/>
              <a:ext cx="1963631" cy="1824924"/>
            </a:xfrm>
            <a:prstGeom prst="rect">
              <a:avLst/>
            </a:prstGeom>
          </p:spPr>
        </p:pic>
      </p:grpSp>
      <p:grpSp>
        <p:nvGrpSpPr>
          <p:cNvPr id="21" name="Group 20">
            <a:extLst>
              <a:ext uri="{FF2B5EF4-FFF2-40B4-BE49-F238E27FC236}">
                <a16:creationId xmlns:a16="http://schemas.microsoft.com/office/drawing/2014/main" id="{8A884A64-4CDB-6D8F-5685-9BB10C6A2D9E}"/>
              </a:ext>
            </a:extLst>
          </p:cNvPr>
          <p:cNvGrpSpPr/>
          <p:nvPr/>
        </p:nvGrpSpPr>
        <p:grpSpPr>
          <a:xfrm>
            <a:off x="4080952" y="6038863"/>
            <a:ext cx="6460848" cy="3615648"/>
            <a:chOff x="3316688" y="6286500"/>
            <a:chExt cx="6460848" cy="3615648"/>
          </a:xfrm>
        </p:grpSpPr>
        <p:sp>
          <p:nvSpPr>
            <p:cNvPr id="17" name="Rectangle: Rounded Corners 16">
              <a:extLst>
                <a:ext uri="{FF2B5EF4-FFF2-40B4-BE49-F238E27FC236}">
                  <a16:creationId xmlns:a16="http://schemas.microsoft.com/office/drawing/2014/main" id="{C774978C-E7A3-B508-FC1F-EDE10BC7DD4B}"/>
                </a:ext>
              </a:extLst>
            </p:cNvPr>
            <p:cNvSpPr/>
            <p:nvPr/>
          </p:nvSpPr>
          <p:spPr>
            <a:xfrm>
              <a:off x="3316688" y="7539948"/>
              <a:ext cx="5827312" cy="2362200"/>
            </a:xfrm>
            <a:prstGeom prst="roundRect">
              <a:avLst>
                <a:gd name="adj" fmla="val 6298"/>
              </a:avLst>
            </a:prstGeom>
            <a:solidFill>
              <a:srgbClr val="FFF6E6"/>
            </a:solidFill>
            <a:ln w="57150">
              <a:solidFill>
                <a:srgbClr val="C96B4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Nhóm 2: Không đồng ý dời đô</a:t>
              </a:r>
              <a:endParaRPr lang="en-US" sz="7200">
                <a:solidFill>
                  <a:schemeClr val="tx1"/>
                </a:solidFill>
                <a:latin typeface="Arial" panose="020B0604020202020204" pitchFamily="34" charset="0"/>
                <a:cs typeface="Arial" panose="020B0604020202020204" pitchFamily="34" charset="0"/>
              </a:endParaRPr>
            </a:p>
          </p:txBody>
        </p:sp>
        <p:pic>
          <p:nvPicPr>
            <p:cNvPr id="7" name="Picture 21">
              <a:extLst>
                <a:ext uri="{FF2B5EF4-FFF2-40B4-BE49-F238E27FC236}">
                  <a16:creationId xmlns:a16="http://schemas.microsoft.com/office/drawing/2014/main" id="{90522B57-6D90-5504-25AC-E3DC612CB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01000" y="6286500"/>
              <a:ext cx="1776536" cy="1776536"/>
            </a:xfrm>
            <a:prstGeom prst="rect">
              <a:avLst/>
            </a:prstGeom>
          </p:spPr>
        </p:pic>
      </p:grpSp>
      <p:pic>
        <p:nvPicPr>
          <p:cNvPr id="22" name="Picture 28">
            <a:extLst>
              <a:ext uri="{FF2B5EF4-FFF2-40B4-BE49-F238E27FC236}">
                <a16:creationId xmlns:a16="http://schemas.microsoft.com/office/drawing/2014/main" id="{57F8AD4A-731B-3D5A-3B4A-F93A4FF66ADD}"/>
              </a:ext>
            </a:extLst>
          </p:cNvPr>
          <p:cNvPicPr>
            <a:picLocks noChangeAspect="1"/>
          </p:cNvPicPr>
          <p:nvPr/>
        </p:nvPicPr>
        <p:blipFill>
          <a:blip r:embed="rId6"/>
          <a:srcRect/>
          <a:stretch>
            <a:fillRect/>
          </a:stretch>
        </p:blipFill>
        <p:spPr>
          <a:xfrm>
            <a:off x="10668000" y="3610103"/>
            <a:ext cx="7391400" cy="6676898"/>
          </a:xfrm>
          <a:prstGeom prst="rect">
            <a:avLst/>
          </a:prstGeom>
        </p:spPr>
      </p:pic>
    </p:spTree>
    <p:extLst>
      <p:ext uri="{BB962C8B-B14F-4D97-AF65-F5344CB8AC3E}">
        <p14:creationId xmlns:p14="http://schemas.microsoft.com/office/powerpoint/2010/main" val="1892749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450" decel="100000" fill="hold"/>
                                        <p:tgtEl>
                                          <p:spTgt spid="13"/>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450" decel="100000" fill="hold"/>
                                        <p:tgtEl>
                                          <p:spTgt spid="21"/>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73427" y="4731583"/>
            <a:ext cx="5775795" cy="644440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90619" flipH="1">
            <a:off x="15516521" y="-438111"/>
            <a:ext cx="3880426" cy="3249857"/>
          </a:xfrm>
          <a:prstGeom prst="rect">
            <a:avLst/>
          </a:prstGeom>
        </p:spPr>
      </p:pic>
      <p:grpSp>
        <p:nvGrpSpPr>
          <p:cNvPr id="16" name="Group 15">
            <a:extLst>
              <a:ext uri="{FF2B5EF4-FFF2-40B4-BE49-F238E27FC236}">
                <a16:creationId xmlns:a16="http://schemas.microsoft.com/office/drawing/2014/main" id="{8A7A2EB8-8546-4B9D-A3D3-3203513EEB18}"/>
              </a:ext>
            </a:extLst>
          </p:cNvPr>
          <p:cNvGrpSpPr/>
          <p:nvPr/>
        </p:nvGrpSpPr>
        <p:grpSpPr>
          <a:xfrm>
            <a:off x="2819400" y="723900"/>
            <a:ext cx="12326102" cy="5715000"/>
            <a:chOff x="2552700" y="2411107"/>
            <a:chExt cx="13182600" cy="5672659"/>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2700" y="2411107"/>
              <a:ext cx="13182600" cy="5672659"/>
            </a:xfrm>
            <a:prstGeom prst="rect">
              <a:avLst/>
            </a:prstGeom>
          </p:spPr>
        </p:pic>
        <p:sp>
          <p:nvSpPr>
            <p:cNvPr id="15" name="TextBox 14">
              <a:extLst>
                <a:ext uri="{FF2B5EF4-FFF2-40B4-BE49-F238E27FC236}">
                  <a16:creationId xmlns:a16="http://schemas.microsoft.com/office/drawing/2014/main" id="{61E2418A-4413-4719-BF95-ED6B5FEFCE8A}"/>
                </a:ext>
              </a:extLst>
            </p:cNvPr>
            <p:cNvSpPr txBox="1"/>
            <p:nvPr/>
          </p:nvSpPr>
          <p:spPr>
            <a:xfrm>
              <a:off x="2801516" y="2411107"/>
              <a:ext cx="12592479" cy="5329129"/>
            </a:xfrm>
            <a:prstGeom prst="rect">
              <a:avLst/>
            </a:prstGeom>
          </p:spPr>
          <p:txBody>
            <a:bodyPr wrap="square" lIns="0" tIns="0" rIns="0" bIns="0" rtlCol="0" anchor="t">
              <a:spAutoFit/>
            </a:bodyPr>
            <a:lstStyle/>
            <a:p>
              <a:pPr marL="0" lvl="0" indent="0" algn="ctr">
                <a:lnSpc>
                  <a:spcPct val="150000"/>
                </a:lnSpc>
              </a:pPr>
              <a:r>
                <a:rPr lang="en-US" sz="6000" b="1">
                  <a:latin typeface="Arial" panose="020B0604020202020204" pitchFamily="34" charset="0"/>
                  <a:cs typeface="Arial" panose="020B0604020202020204" pitchFamily="34" charset="0"/>
                </a:rPr>
                <a:t>PHẦN 2</a:t>
              </a:r>
              <a:endParaRPr lang="en-US" sz="6000" b="1" u="none" dirty="0">
                <a:latin typeface="Arial" panose="020B0604020202020204" pitchFamily="34" charset="0"/>
                <a:cs typeface="Arial" panose="020B0604020202020204" pitchFamily="34" charset="0"/>
              </a:endParaRPr>
            </a:p>
            <a:p>
              <a:pPr marL="0" lvl="0" indent="0" algn="ctr">
                <a:lnSpc>
                  <a:spcPct val="150000"/>
                </a:lnSpc>
              </a:pPr>
              <a:r>
                <a:rPr lang="en-US" sz="6000" b="1" u="none">
                  <a:latin typeface="Arial" panose="020B0604020202020204" pitchFamily="34" charset="0"/>
                  <a:cs typeface="Arial" panose="020B0604020202020204" pitchFamily="34" charset="0"/>
                </a:rPr>
                <a:t>MỘT SỐ NỘI DUNG VÀ TÁC ĐỘNG CỦA NHỮNG CẢI CÁCH CỦA HỒ QUÝ LY</a:t>
              </a:r>
              <a:endParaRPr lang="en-US" sz="6000" b="1" u="none" dirty="0">
                <a:latin typeface="Arial" panose="020B0604020202020204" pitchFamily="34" charset="0"/>
                <a:cs typeface="Arial" panose="020B0604020202020204" pitchFamily="34" charset="0"/>
              </a:endParaRPr>
            </a:p>
          </p:txBody>
        </p:sp>
      </p:grpSp>
      <p:pic>
        <p:nvPicPr>
          <p:cNvPr id="3" name="Picture 21">
            <a:extLst>
              <a:ext uri="{FF2B5EF4-FFF2-40B4-BE49-F238E27FC236}">
                <a16:creationId xmlns:a16="http://schemas.microsoft.com/office/drawing/2014/main" id="{71E3133D-4A82-266A-9DBE-F6221C85BC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52900" y="6788660"/>
            <a:ext cx="9982200" cy="3593591"/>
          </a:xfrm>
          <a:prstGeom prst="rect">
            <a:avLst/>
          </a:prstGeom>
        </p:spPr>
      </p:pic>
    </p:spTree>
    <p:extLst>
      <p:ext uri="{BB962C8B-B14F-4D97-AF65-F5344CB8AC3E}">
        <p14:creationId xmlns:p14="http://schemas.microsoft.com/office/powerpoint/2010/main" val="252815047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5E123A-1541-AD26-2D7A-57EC4754D3E6}"/>
              </a:ext>
            </a:extLst>
          </p:cNvPr>
          <p:cNvSpPr txBox="1"/>
          <p:nvPr/>
        </p:nvSpPr>
        <p:spPr>
          <a:xfrm>
            <a:off x="2409825" y="1400771"/>
            <a:ext cx="13468350" cy="2748253"/>
          </a:xfrm>
          <a:prstGeom prst="rect">
            <a:avLst/>
          </a:prstGeom>
          <a:noFill/>
        </p:spPr>
        <p:txBody>
          <a:bodyPr wrap="square">
            <a:spAutoFit/>
          </a:bodyPr>
          <a:lstStyle/>
          <a:p>
            <a:pPr algn="ctr">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hãy cho biết sự khác nhau giữa tiền giấy và tiền đồng. Liên hệ và cho biết ở Việt Nam hiện nay đang lưu hành phổ biến loại ti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ề</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 nào. Vì sao?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32">
            <a:extLst>
              <a:ext uri="{FF2B5EF4-FFF2-40B4-BE49-F238E27FC236}">
                <a16:creationId xmlns:a16="http://schemas.microsoft.com/office/drawing/2014/main" id="{9939F83F-B5F3-DF0B-1D7A-EA595EAA78E1}"/>
              </a:ext>
            </a:extLst>
          </p:cNvPr>
          <p:cNvSpPr txBox="1"/>
          <p:nvPr/>
        </p:nvSpPr>
        <p:spPr>
          <a:xfrm>
            <a:off x="4080952" y="647700"/>
            <a:ext cx="10126096" cy="717184"/>
          </a:xfrm>
          <a:prstGeom prst="rect">
            <a:avLst/>
          </a:prstGeom>
        </p:spPr>
        <p:txBody>
          <a:bodyPr lIns="0" tIns="0" rIns="0" bIns="0" rtlCol="0" anchor="t">
            <a:spAutoFit/>
          </a:bodyPr>
          <a:lstStyle/>
          <a:p>
            <a:pPr marL="0" lvl="0" indent="0" algn="ctr">
              <a:lnSpc>
                <a:spcPts val="6000"/>
              </a:lnSpc>
              <a:spcBef>
                <a:spcPct val="0"/>
              </a:spcBef>
            </a:pPr>
            <a:r>
              <a:rPr lang="en-US" sz="4800" b="1" dirty="0">
                <a:solidFill>
                  <a:srgbClr val="C00000"/>
                </a:solidFill>
                <a:latin typeface="Arial" panose="020B0604020202020204" pitchFamily="34" charset="0"/>
                <a:cs typeface="Arial" panose="020B0604020202020204" pitchFamily="34" charset="0"/>
              </a:rPr>
              <a:t>THẢO LUẬN  NHÓM</a:t>
            </a:r>
          </a:p>
        </p:txBody>
      </p:sp>
      <p:pic>
        <p:nvPicPr>
          <p:cNvPr id="2" name="Picture 18">
            <a:extLst>
              <a:ext uri="{FF2B5EF4-FFF2-40B4-BE49-F238E27FC236}">
                <a16:creationId xmlns:a16="http://schemas.microsoft.com/office/drawing/2014/main" id="{9575CE77-E6DD-CCBF-96F1-95A69370E7EE}"/>
              </a:ext>
            </a:extLst>
          </p:cNvPr>
          <p:cNvPicPr>
            <a:picLocks noChangeAspect="1"/>
          </p:cNvPicPr>
          <p:nvPr/>
        </p:nvPicPr>
        <p:blipFill>
          <a:blip r:embed="rId2"/>
          <a:srcRect/>
          <a:stretch>
            <a:fillRect/>
          </a:stretch>
        </p:blipFill>
        <p:spPr>
          <a:xfrm>
            <a:off x="12630541" y="3589821"/>
            <a:ext cx="3737958" cy="6608682"/>
          </a:xfrm>
          <a:prstGeom prst="rect">
            <a:avLst/>
          </a:prstGeom>
        </p:spPr>
      </p:pic>
      <p:grpSp>
        <p:nvGrpSpPr>
          <p:cNvPr id="12" name="Group 11">
            <a:extLst>
              <a:ext uri="{FF2B5EF4-FFF2-40B4-BE49-F238E27FC236}">
                <a16:creationId xmlns:a16="http://schemas.microsoft.com/office/drawing/2014/main" id="{85DE0770-AE53-F7B1-D85F-60430102527D}"/>
              </a:ext>
            </a:extLst>
          </p:cNvPr>
          <p:cNvGrpSpPr/>
          <p:nvPr/>
        </p:nvGrpSpPr>
        <p:grpSpPr>
          <a:xfrm>
            <a:off x="533400" y="4531962"/>
            <a:ext cx="7187648" cy="3813497"/>
            <a:chOff x="533400" y="4531962"/>
            <a:chExt cx="7187648" cy="3813497"/>
          </a:xfrm>
        </p:grpSpPr>
        <p:sp>
          <p:nvSpPr>
            <p:cNvPr id="8" name="Rectangle: Rounded Corners 7">
              <a:extLst>
                <a:ext uri="{FF2B5EF4-FFF2-40B4-BE49-F238E27FC236}">
                  <a16:creationId xmlns:a16="http://schemas.microsoft.com/office/drawing/2014/main" id="{DBCB2D6E-F3FD-C27F-F24B-A6A6BBC35446}"/>
                </a:ext>
              </a:extLst>
            </p:cNvPr>
            <p:cNvSpPr/>
            <p:nvPr/>
          </p:nvSpPr>
          <p:spPr>
            <a:xfrm>
              <a:off x="1411688" y="4531962"/>
              <a:ext cx="6309360" cy="2362200"/>
            </a:xfrm>
            <a:prstGeom prst="roundRect">
              <a:avLst>
                <a:gd name="adj" fmla="val 6298"/>
              </a:avLst>
            </a:prstGeom>
            <a:solidFill>
              <a:srgbClr val="FFF6E6"/>
            </a:solidFill>
            <a:ln w="57150">
              <a:solidFill>
                <a:srgbClr val="C96B4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 1: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Đề cao tiền đồng</a:t>
              </a:r>
              <a:endParaRPr lang="en-US" sz="720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13D4ABF-46AA-6340-833B-7EA8C23C47BA}"/>
                </a:ext>
              </a:extLst>
            </p:cNvPr>
            <p:cNvPicPr>
              <a:picLocks noChangeAspect="1"/>
            </p:cNvPicPr>
            <p:nvPr/>
          </p:nvPicPr>
          <p:blipFill rotWithShape="1">
            <a:blip r:embed="rId3">
              <a:extLst>
                <a:ext uri="{28A0092B-C50C-407E-A947-70E740481C1C}">
                  <a14:useLocalDpi xmlns:a14="http://schemas.microsoft.com/office/drawing/2010/main" val="0"/>
                </a:ext>
              </a:extLst>
            </a:blip>
            <a:srcRect l="20861" t="3825" r="21040" b="35135"/>
            <a:stretch/>
          </p:blipFill>
          <p:spPr>
            <a:xfrm>
              <a:off x="533400" y="6210299"/>
              <a:ext cx="2268608" cy="2135160"/>
            </a:xfrm>
            <a:prstGeom prst="rect">
              <a:avLst/>
            </a:prstGeom>
          </p:spPr>
        </p:pic>
      </p:grpSp>
      <p:grpSp>
        <p:nvGrpSpPr>
          <p:cNvPr id="14" name="Group 13">
            <a:extLst>
              <a:ext uri="{FF2B5EF4-FFF2-40B4-BE49-F238E27FC236}">
                <a16:creationId xmlns:a16="http://schemas.microsoft.com/office/drawing/2014/main" id="{F1DDC4E8-057C-010C-E1DC-9CD478ACCB98}"/>
              </a:ext>
            </a:extLst>
          </p:cNvPr>
          <p:cNvGrpSpPr/>
          <p:nvPr/>
        </p:nvGrpSpPr>
        <p:grpSpPr>
          <a:xfrm>
            <a:off x="5867400" y="5920215"/>
            <a:ext cx="6483446" cy="3719085"/>
            <a:chOff x="5867400" y="5920215"/>
            <a:chExt cx="6483446" cy="3719085"/>
          </a:xfrm>
        </p:grpSpPr>
        <p:sp>
          <p:nvSpPr>
            <p:cNvPr id="17" name="Rectangle: Rounded Corners 16">
              <a:extLst>
                <a:ext uri="{FF2B5EF4-FFF2-40B4-BE49-F238E27FC236}">
                  <a16:creationId xmlns:a16="http://schemas.microsoft.com/office/drawing/2014/main" id="{C774978C-E7A3-B508-FC1F-EDE10BC7DD4B}"/>
                </a:ext>
              </a:extLst>
            </p:cNvPr>
            <p:cNvSpPr/>
            <p:nvPr/>
          </p:nvSpPr>
          <p:spPr>
            <a:xfrm>
              <a:off x="5867400" y="7277100"/>
              <a:ext cx="6309360" cy="2362200"/>
            </a:xfrm>
            <a:prstGeom prst="roundRect">
              <a:avLst>
                <a:gd name="adj" fmla="val 6298"/>
              </a:avLst>
            </a:prstGeom>
            <a:solidFill>
              <a:srgbClr val="FFF6E6"/>
            </a:solidFill>
            <a:ln w="57150">
              <a:solidFill>
                <a:srgbClr val="C96B4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 2: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Đề cao tiền giấy</a:t>
              </a:r>
              <a:endParaRPr lang="en-US" sz="7200">
                <a:solidFill>
                  <a:schemeClr val="tx1"/>
                </a:solidFill>
                <a:latin typeface="Arial" panose="020B0604020202020204" pitchFamily="34" charset="0"/>
                <a:cs typeface="Arial" panose="020B0604020202020204" pitchFamily="34" charset="0"/>
              </a:endParaRPr>
            </a:p>
          </p:txBody>
        </p:sp>
        <p:pic>
          <p:nvPicPr>
            <p:cNvPr id="11" name="Picture 10" descr="A close-up of a stamp&#10;&#10;Description automatically generated with medium confidence">
              <a:extLst>
                <a:ext uri="{FF2B5EF4-FFF2-40B4-BE49-F238E27FC236}">
                  <a16:creationId xmlns:a16="http://schemas.microsoft.com/office/drawing/2014/main" id="{90C304FC-4F9A-17A0-9AB6-0C267597A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3061" y="5920215"/>
              <a:ext cx="3567785" cy="2135161"/>
            </a:xfrm>
            <a:prstGeom prst="rect">
              <a:avLst/>
            </a:prstGeom>
          </p:spPr>
        </p:pic>
      </p:grpSp>
    </p:spTree>
    <p:extLst>
      <p:ext uri="{BB962C8B-B14F-4D97-AF65-F5344CB8AC3E}">
        <p14:creationId xmlns:p14="http://schemas.microsoft.com/office/powerpoint/2010/main" val="3473886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B1CA90-8906-9B55-2BBE-2F0837B9A1B8}"/>
              </a:ext>
            </a:extLst>
          </p:cNvPr>
          <p:cNvSpPr txBox="1"/>
          <p:nvPr/>
        </p:nvSpPr>
        <p:spPr>
          <a:xfrm>
            <a:off x="2057400" y="266700"/>
            <a:ext cx="14173200" cy="1063433"/>
          </a:xfrm>
          <a:prstGeom prst="rect">
            <a:avLst/>
          </a:prstGeom>
          <a:noFill/>
        </p:spPr>
        <p:txBody>
          <a:bodyPr wrap="square">
            <a:spAutoFit/>
          </a:bodyPr>
          <a:lstStyle/>
          <a:p>
            <a:pPr marL="685800" indent="-685800" algn="ctr">
              <a:lnSpc>
                <a:spcPct val="150000"/>
              </a:lnSpc>
              <a:spcBef>
                <a:spcPts val="400"/>
              </a:spcBef>
              <a:spcAft>
                <a:spcPts val="400"/>
              </a:spcAft>
              <a:buFont typeface="Arial" panose="020B0604020202020204" pitchFamily="34" charset="0"/>
              <a:buChar char="•"/>
            </a:pPr>
            <a:r>
              <a:rPr lang="en-US" sz="4800" b="1">
                <a:solidFill>
                  <a:srgbClr val="002060"/>
                </a:solidFill>
                <a:effectLst/>
                <a:latin typeface="Arial" panose="020B0604020202020204" pitchFamily="34" charset="0"/>
                <a:ea typeface="Arial" panose="020B0604020202020204" pitchFamily="34" charset="0"/>
                <a:cs typeface="Arial" panose="020B0604020202020204" pitchFamily="34" charset="0"/>
              </a:rPr>
              <a:t>Sự khác nhau giữa tiền đồng và tiền giấy</a:t>
            </a:r>
          </a:p>
        </p:txBody>
      </p:sp>
      <p:sp>
        <p:nvSpPr>
          <p:cNvPr id="6" name="TextBox 5">
            <a:extLst>
              <a:ext uri="{FF2B5EF4-FFF2-40B4-BE49-F238E27FC236}">
                <a16:creationId xmlns:a16="http://schemas.microsoft.com/office/drawing/2014/main" id="{B65D7231-CA2A-E0DC-5E63-8389E4A51E48}"/>
              </a:ext>
            </a:extLst>
          </p:cNvPr>
          <p:cNvSpPr txBox="1"/>
          <p:nvPr/>
        </p:nvSpPr>
        <p:spPr>
          <a:xfrm>
            <a:off x="463151" y="4864466"/>
            <a:ext cx="3780693" cy="1651671"/>
          </a:xfrm>
          <a:prstGeom prst="rect">
            <a:avLst/>
          </a:prstGeom>
          <a:noFill/>
        </p:spPr>
        <p:txBody>
          <a:bodyPr wrap="square">
            <a:spAutoFit/>
          </a:bodyPr>
          <a:lstStyle/>
          <a:p>
            <a:pPr algn="ctr">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á thành n</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guyên liệu</a:t>
            </a:r>
            <a:endParaRPr lang="en-US" sz="360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DC83FB8B-7A15-577B-B2D9-9B3A66176151}"/>
              </a:ext>
            </a:extLst>
          </p:cNvPr>
          <p:cNvGrpSpPr/>
          <p:nvPr/>
        </p:nvGrpSpPr>
        <p:grpSpPr>
          <a:xfrm>
            <a:off x="6386512" y="1535330"/>
            <a:ext cx="2833688" cy="3180260"/>
            <a:chOff x="1974056" y="1485899"/>
            <a:chExt cx="2833688" cy="3180260"/>
          </a:xfrm>
        </p:grpSpPr>
        <p:pic>
          <p:nvPicPr>
            <p:cNvPr id="8" name="Picture 7">
              <a:extLst>
                <a:ext uri="{FF2B5EF4-FFF2-40B4-BE49-F238E27FC236}">
                  <a16:creationId xmlns:a16="http://schemas.microsoft.com/office/drawing/2014/main" id="{5A65EA1E-9F03-70DE-5AA7-88025FD0F25C}"/>
                </a:ext>
              </a:extLst>
            </p:cNvPr>
            <p:cNvPicPr>
              <a:picLocks noChangeAspect="1"/>
            </p:cNvPicPr>
            <p:nvPr/>
          </p:nvPicPr>
          <p:blipFill rotWithShape="1">
            <a:blip r:embed="rId2">
              <a:extLst>
                <a:ext uri="{28A0092B-C50C-407E-A947-70E740481C1C}">
                  <a14:useLocalDpi xmlns:a14="http://schemas.microsoft.com/office/drawing/2010/main" val="0"/>
                </a:ext>
              </a:extLst>
            </a:blip>
            <a:srcRect l="20861" t="3825" r="21040" b="35135"/>
            <a:stretch/>
          </p:blipFill>
          <p:spPr>
            <a:xfrm>
              <a:off x="2057400" y="1485899"/>
              <a:ext cx="2667000" cy="2510117"/>
            </a:xfrm>
            <a:prstGeom prst="rect">
              <a:avLst/>
            </a:prstGeom>
          </p:spPr>
        </p:pic>
        <p:sp>
          <p:nvSpPr>
            <p:cNvPr id="14" name="TextBox 13">
              <a:extLst>
                <a:ext uri="{FF2B5EF4-FFF2-40B4-BE49-F238E27FC236}">
                  <a16:creationId xmlns:a16="http://schemas.microsoft.com/office/drawing/2014/main" id="{FF6774D6-ADCC-69E3-152F-0E3AA28BB3A1}"/>
                </a:ext>
              </a:extLst>
            </p:cNvPr>
            <p:cNvSpPr txBox="1"/>
            <p:nvPr/>
          </p:nvSpPr>
          <p:spPr>
            <a:xfrm>
              <a:off x="1974056" y="4019828"/>
              <a:ext cx="2833688" cy="646331"/>
            </a:xfrm>
            <a:prstGeom prst="rect">
              <a:avLst/>
            </a:prstGeom>
            <a:noFill/>
          </p:spPr>
          <p:txBody>
            <a:bodyPr wrap="square">
              <a:spAutoFit/>
            </a:bodyPr>
            <a:lstStyle/>
            <a:p>
              <a:pPr algn="ct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Tiền đồng</a:t>
              </a:r>
              <a:endParaRPr lang="en-US" sz="3600"/>
            </a:p>
          </p:txBody>
        </p:sp>
      </p:grpSp>
      <p:grpSp>
        <p:nvGrpSpPr>
          <p:cNvPr id="17" name="Group 16">
            <a:extLst>
              <a:ext uri="{FF2B5EF4-FFF2-40B4-BE49-F238E27FC236}">
                <a16:creationId xmlns:a16="http://schemas.microsoft.com/office/drawing/2014/main" id="{5489A348-0B83-9454-6340-1F0AA16531F5}"/>
              </a:ext>
            </a:extLst>
          </p:cNvPr>
          <p:cNvGrpSpPr/>
          <p:nvPr/>
        </p:nvGrpSpPr>
        <p:grpSpPr>
          <a:xfrm>
            <a:off x="12877800" y="1535330"/>
            <a:ext cx="4114800" cy="3180260"/>
            <a:chOff x="1288256" y="1485899"/>
            <a:chExt cx="4114800" cy="3180260"/>
          </a:xfrm>
        </p:grpSpPr>
        <p:pic>
          <p:nvPicPr>
            <p:cNvPr id="18" name="Picture 17">
              <a:extLst>
                <a:ext uri="{FF2B5EF4-FFF2-40B4-BE49-F238E27FC236}">
                  <a16:creationId xmlns:a16="http://schemas.microsoft.com/office/drawing/2014/main" id="{5F0EE723-786F-DD49-1E62-09862BA8ACFA}"/>
                </a:ext>
              </a:extLst>
            </p:cNvPr>
            <p:cNvPicPr>
              <a:picLocks noChangeAspect="1"/>
            </p:cNvPicPr>
            <p:nvPr/>
          </p:nvPicPr>
          <p:blipFill rotWithShape="1">
            <a:blip r:embed="rId3">
              <a:extLst>
                <a:ext uri="{28A0092B-C50C-407E-A947-70E740481C1C}">
                  <a14:useLocalDpi xmlns:a14="http://schemas.microsoft.com/office/drawing/2010/main" val="0"/>
                </a:ext>
              </a:extLst>
            </a:blip>
            <a:srcRect l="-131" r="2027"/>
            <a:stretch/>
          </p:blipFill>
          <p:spPr>
            <a:xfrm>
              <a:off x="1288256" y="1485899"/>
              <a:ext cx="4114800" cy="2510117"/>
            </a:xfrm>
            <a:prstGeom prst="rect">
              <a:avLst/>
            </a:prstGeom>
          </p:spPr>
        </p:pic>
        <p:sp>
          <p:nvSpPr>
            <p:cNvPr id="19" name="TextBox 18">
              <a:extLst>
                <a:ext uri="{FF2B5EF4-FFF2-40B4-BE49-F238E27FC236}">
                  <a16:creationId xmlns:a16="http://schemas.microsoft.com/office/drawing/2014/main" id="{E96E7D44-2282-F48E-2B2A-1B41B0B5C96E}"/>
                </a:ext>
              </a:extLst>
            </p:cNvPr>
            <p:cNvSpPr txBox="1"/>
            <p:nvPr/>
          </p:nvSpPr>
          <p:spPr>
            <a:xfrm>
              <a:off x="1974056" y="4019828"/>
              <a:ext cx="2833688" cy="646331"/>
            </a:xfrm>
            <a:prstGeom prst="rect">
              <a:avLst/>
            </a:prstGeom>
            <a:noFill/>
          </p:spPr>
          <p:txBody>
            <a:bodyPr wrap="square">
              <a:spAutoFit/>
            </a:bodyPr>
            <a:lstStyle/>
            <a:p>
              <a:pPr algn="ct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Tiền giấy</a:t>
              </a:r>
              <a:endParaRPr lang="en-US" sz="3600"/>
            </a:p>
          </p:txBody>
        </p:sp>
      </p:grpSp>
      <p:cxnSp>
        <p:nvCxnSpPr>
          <p:cNvPr id="22" name="Straight Connector 21">
            <a:extLst>
              <a:ext uri="{FF2B5EF4-FFF2-40B4-BE49-F238E27FC236}">
                <a16:creationId xmlns:a16="http://schemas.microsoft.com/office/drawing/2014/main" id="{A3EE7BD5-F7FF-6028-0556-C851C1BF5F66}"/>
              </a:ext>
            </a:extLst>
          </p:cNvPr>
          <p:cNvCxnSpPr>
            <a:cxnSpLocks/>
          </p:cNvCxnSpPr>
          <p:nvPr/>
        </p:nvCxnSpPr>
        <p:spPr>
          <a:xfrm flipH="1">
            <a:off x="469106" y="4838700"/>
            <a:ext cx="17361694" cy="0"/>
          </a:xfrm>
          <a:prstGeom prst="line">
            <a:avLst/>
          </a:prstGeom>
          <a:ln w="7620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2CCB6F5-6CD6-E585-2634-35843FD2F4E3}"/>
              </a:ext>
            </a:extLst>
          </p:cNvPr>
          <p:cNvCxnSpPr>
            <a:cxnSpLocks/>
          </p:cNvCxnSpPr>
          <p:nvPr/>
        </p:nvCxnSpPr>
        <p:spPr>
          <a:xfrm>
            <a:off x="4495800" y="1714500"/>
            <a:ext cx="0" cy="6248400"/>
          </a:xfrm>
          <a:prstGeom prst="line">
            <a:avLst/>
          </a:prstGeom>
          <a:ln w="7620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E47A86A-DEB4-5016-5069-4B717AA156BA}"/>
              </a:ext>
            </a:extLst>
          </p:cNvPr>
          <p:cNvCxnSpPr>
            <a:cxnSpLocks/>
          </p:cNvCxnSpPr>
          <p:nvPr/>
        </p:nvCxnSpPr>
        <p:spPr>
          <a:xfrm flipH="1">
            <a:off x="463153" y="6591300"/>
            <a:ext cx="17361694" cy="0"/>
          </a:xfrm>
          <a:prstGeom prst="line">
            <a:avLst/>
          </a:prstGeom>
          <a:ln w="7620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1F3F428-41E4-2973-BFDF-C6644153352B}"/>
              </a:ext>
            </a:extLst>
          </p:cNvPr>
          <p:cNvSpPr txBox="1"/>
          <p:nvPr/>
        </p:nvSpPr>
        <p:spPr>
          <a:xfrm>
            <a:off x="6781800" y="5237226"/>
            <a:ext cx="9144000" cy="820674"/>
          </a:xfrm>
          <a:prstGeom prst="rect">
            <a:avLst/>
          </a:prstGeom>
          <a:noFill/>
        </p:spPr>
        <p:txBody>
          <a:bodyPr wrap="square">
            <a:spAutoFit/>
          </a:bodyPr>
          <a:lstStyle/>
          <a:p>
            <a:pPr algn="ctr">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tiền giấy rẻ hơn tiền đồng</a:t>
            </a:r>
            <a:endParaRPr lang="en-US" sz="36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AFB4361-CB03-95C8-6659-078B2DB12A92}"/>
              </a:ext>
            </a:extLst>
          </p:cNvPr>
          <p:cNvSpPr txBox="1"/>
          <p:nvPr/>
        </p:nvSpPr>
        <p:spPr>
          <a:xfrm>
            <a:off x="463152" y="6819900"/>
            <a:ext cx="3780693" cy="820674"/>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cs typeface="Arial" panose="020B0604020202020204" pitchFamily="34" charset="0"/>
              </a:rPr>
              <a:t>Độ bền</a:t>
            </a:r>
            <a:endParaRPr lang="en-US" sz="3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CC47A9D-22D7-8F24-1E95-0134D69CC3AC}"/>
              </a:ext>
            </a:extLst>
          </p:cNvPr>
          <p:cNvSpPr txBox="1"/>
          <p:nvPr/>
        </p:nvSpPr>
        <p:spPr>
          <a:xfrm>
            <a:off x="6781800" y="6819899"/>
            <a:ext cx="9144000" cy="820674"/>
          </a:xfrm>
          <a:prstGeom prst="rect">
            <a:avLst/>
          </a:prstGeom>
          <a:noFill/>
        </p:spPr>
        <p:txBody>
          <a:bodyPr wrap="square">
            <a:spAutoFit/>
          </a:bodyPr>
          <a:lstStyle/>
          <a:p>
            <a:pPr algn="ctr">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Tiền đồng dễ bị oxi hóa hơn tiền giấy</a:t>
            </a:r>
            <a:endParaRPr lang="en-US" sz="36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8494842-7E0B-4CBB-78F7-4E08420DBC04}"/>
              </a:ext>
            </a:extLst>
          </p:cNvPr>
          <p:cNvSpPr txBox="1"/>
          <p:nvPr/>
        </p:nvSpPr>
        <p:spPr>
          <a:xfrm>
            <a:off x="463151" y="8115300"/>
            <a:ext cx="17361694" cy="1839606"/>
          </a:xfrm>
          <a:prstGeom prst="rect">
            <a:avLst/>
          </a:prstGeom>
          <a:noFill/>
        </p:spPr>
        <p:txBody>
          <a:bodyPr wrap="square">
            <a:spAutoFit/>
          </a:bodyPr>
          <a:lstStyle/>
          <a:p>
            <a:pPr marL="571500" indent="-571500" algn="just">
              <a:lnSpc>
                <a:spcPct val="150000"/>
              </a:lnSpc>
              <a:buFont typeface="Wingdings" panose="05000000000000000000" pitchFamily="2" charset="2"/>
              <a:buChar char="ð"/>
            </a:pPr>
            <a:r>
              <a:rPr lang="vi-VN" sz="4000">
                <a:solidFill>
                  <a:srgbClr val="FF0000"/>
                </a:solidFill>
                <a:effectLst/>
                <a:ea typeface="Calibri" panose="020F0502020204030204" pitchFamily="34" charset="0"/>
              </a:rPr>
              <a:t>Hiện nay nước ta đang lưu hành phổ biến tiền giấy vì tiền giấy có nhiều điểm ưu việt hơn tiền đồng</a:t>
            </a:r>
            <a:endParaRPr lang="en-US" sz="4000">
              <a:solidFill>
                <a:srgbClr val="FF0000"/>
              </a:solidFill>
            </a:endParaRPr>
          </a:p>
        </p:txBody>
      </p:sp>
      <p:cxnSp>
        <p:nvCxnSpPr>
          <p:cNvPr id="36" name="Straight Connector 35">
            <a:extLst>
              <a:ext uri="{FF2B5EF4-FFF2-40B4-BE49-F238E27FC236}">
                <a16:creationId xmlns:a16="http://schemas.microsoft.com/office/drawing/2014/main" id="{80010A7E-4BBD-B1EA-A940-451E70D5C4A5}"/>
              </a:ext>
            </a:extLst>
          </p:cNvPr>
          <p:cNvCxnSpPr>
            <a:cxnSpLocks/>
          </p:cNvCxnSpPr>
          <p:nvPr/>
        </p:nvCxnSpPr>
        <p:spPr>
          <a:xfrm flipH="1">
            <a:off x="463153" y="7962900"/>
            <a:ext cx="17361694" cy="0"/>
          </a:xfrm>
          <a:prstGeom prst="line">
            <a:avLst/>
          </a:prstGeom>
          <a:ln w="7620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1F5FD6-30FD-17A7-3F1B-6AD8658103BD}"/>
              </a:ext>
            </a:extLst>
          </p:cNvPr>
          <p:cNvCxnSpPr>
            <a:cxnSpLocks/>
          </p:cNvCxnSpPr>
          <p:nvPr/>
        </p:nvCxnSpPr>
        <p:spPr>
          <a:xfrm>
            <a:off x="11201400" y="1714500"/>
            <a:ext cx="0" cy="3124200"/>
          </a:xfrm>
          <a:prstGeom prst="line">
            <a:avLst/>
          </a:prstGeom>
          <a:ln w="76200">
            <a:solidFill>
              <a:srgbClr val="C0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482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0-#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29" grpId="0"/>
      <p:bldP spid="30"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1945" b="17569"/>
          <a:stretch>
            <a:fillRect/>
          </a:stretch>
        </p:blipFill>
        <p:spPr>
          <a:xfrm>
            <a:off x="15625700" y="6051511"/>
            <a:ext cx="2662300" cy="4235489"/>
          </a:xfrm>
          <a:prstGeom prst="rect">
            <a:avLst/>
          </a:prstGeom>
        </p:spPr>
      </p:pic>
      <p:grpSp>
        <p:nvGrpSpPr>
          <p:cNvPr id="26" name="Group 25">
            <a:extLst>
              <a:ext uri="{FF2B5EF4-FFF2-40B4-BE49-F238E27FC236}">
                <a16:creationId xmlns:a16="http://schemas.microsoft.com/office/drawing/2014/main" id="{EB2B49E2-4D9B-487C-8561-320573D80BC2}"/>
              </a:ext>
            </a:extLst>
          </p:cNvPr>
          <p:cNvGrpSpPr/>
          <p:nvPr/>
        </p:nvGrpSpPr>
        <p:grpSpPr>
          <a:xfrm>
            <a:off x="8001000" y="3803942"/>
            <a:ext cx="8305800" cy="5425725"/>
            <a:chOff x="1634406" y="3616796"/>
            <a:chExt cx="8305800" cy="5425725"/>
          </a:xfrm>
        </p:grpSpPr>
        <p:grpSp>
          <p:nvGrpSpPr>
            <p:cNvPr id="24" name="Group 2">
              <a:extLst>
                <a:ext uri="{FF2B5EF4-FFF2-40B4-BE49-F238E27FC236}">
                  <a16:creationId xmlns:a16="http://schemas.microsoft.com/office/drawing/2014/main" id="{15B6B88C-BF45-4144-90FA-26643B4078E0}"/>
                </a:ext>
              </a:extLst>
            </p:cNvPr>
            <p:cNvGrpSpPr/>
            <p:nvPr/>
          </p:nvGrpSpPr>
          <p:grpSpPr>
            <a:xfrm>
              <a:off x="1634406" y="3616796"/>
              <a:ext cx="8305800" cy="5425725"/>
              <a:chOff x="258883" y="-20841"/>
              <a:chExt cx="5219759" cy="5160097"/>
            </a:xfrm>
          </p:grpSpPr>
          <p:sp>
            <p:nvSpPr>
              <p:cNvPr id="25" name="Freeform 3">
                <a:extLst>
                  <a:ext uri="{FF2B5EF4-FFF2-40B4-BE49-F238E27FC236}">
                    <a16:creationId xmlns:a16="http://schemas.microsoft.com/office/drawing/2014/main" id="{CD51411A-98FB-4D20-BBAF-F72683B359D9}"/>
                  </a:ext>
                </a:extLst>
              </p:cNvPr>
              <p:cNvSpPr/>
              <p:nvPr/>
            </p:nvSpPr>
            <p:spPr>
              <a:xfrm>
                <a:off x="258883" y="-20841"/>
                <a:ext cx="5219759" cy="5160097"/>
              </a:xfrm>
              <a:custGeom>
                <a:avLst/>
                <a:gdLst/>
                <a:ahLst/>
                <a:cxnLst/>
                <a:rect l="l" t="t" r="r" b="b"/>
                <a:pathLst>
                  <a:path w="5648696" h="2880509">
                    <a:moveTo>
                      <a:pt x="5524236" y="2880509"/>
                    </a:moveTo>
                    <a:lnTo>
                      <a:pt x="124460" y="2880509"/>
                    </a:lnTo>
                    <a:cubicBezTo>
                      <a:pt x="55880" y="2880509"/>
                      <a:pt x="0" y="2824629"/>
                      <a:pt x="0" y="2756049"/>
                    </a:cubicBezTo>
                    <a:lnTo>
                      <a:pt x="0" y="124460"/>
                    </a:lnTo>
                    <a:cubicBezTo>
                      <a:pt x="0" y="55880"/>
                      <a:pt x="55880" y="0"/>
                      <a:pt x="124460" y="0"/>
                    </a:cubicBezTo>
                    <a:lnTo>
                      <a:pt x="5524236" y="0"/>
                    </a:lnTo>
                    <a:cubicBezTo>
                      <a:pt x="5592816" y="0"/>
                      <a:pt x="5648696" y="55880"/>
                      <a:pt x="5648696" y="124460"/>
                    </a:cubicBezTo>
                    <a:lnTo>
                      <a:pt x="5648696" y="2756049"/>
                    </a:lnTo>
                    <a:cubicBezTo>
                      <a:pt x="5648696" y="2824629"/>
                      <a:pt x="5592816" y="2880509"/>
                      <a:pt x="5524236" y="2880509"/>
                    </a:cubicBezTo>
                    <a:close/>
                  </a:path>
                </a:pathLst>
              </a:custGeom>
              <a:solidFill>
                <a:srgbClr val="FFFFFF"/>
              </a:solidFill>
            </p:spPr>
          </p:sp>
        </p:grpSp>
        <p:sp>
          <p:nvSpPr>
            <p:cNvPr id="12" name="TextBox 12"/>
            <p:cNvSpPr txBox="1"/>
            <p:nvPr/>
          </p:nvSpPr>
          <p:spPr>
            <a:xfrm>
              <a:off x="1965448" y="4086668"/>
              <a:ext cx="7643718" cy="4502579"/>
            </a:xfrm>
            <a:prstGeom prst="rect">
              <a:avLst/>
            </a:prstGeom>
          </p:spPr>
          <p:txBody>
            <a:bodyPr wrap="square" lIns="0" tIns="0" rIns="0" bIns="0" rtlCol="0" anchor="t">
              <a:spAutoFit/>
            </a:bodyPr>
            <a:lstStyle/>
            <a:p>
              <a:pPr marL="571500" lvl="0" indent="-571500" algn="just">
                <a:lnSpc>
                  <a:spcPct val="150000"/>
                </a:lnSpc>
                <a:spcBef>
                  <a:spcPct val="0"/>
                </a:spcBef>
                <a:buFont typeface="Arial" panose="020B0604020202020204" pitchFamily="34" charset="0"/>
                <a:buChar char="•"/>
              </a:pPr>
              <a:r>
                <a:rPr lang="vi-VN" sz="4000">
                  <a:effectLst/>
                  <a:latin typeface="Arial" panose="020B0604020202020204" pitchFamily="34" charset="0"/>
                  <a:ea typeface="Calibri" panose="020F0502020204030204" pitchFamily="34" charset="0"/>
                  <a:cs typeface="Arial" panose="020B0604020202020204" pitchFamily="34" charset="0"/>
                </a:rPr>
                <a:t>Trình bày những nét chính của cải cách Hồ Quý Ly trên các lĩnh vực.</a:t>
              </a:r>
            </a:p>
            <a:p>
              <a:pPr marL="571500" lvl="0" indent="-571500" algn="just">
                <a:lnSpc>
                  <a:spcPct val="150000"/>
                </a:lnSpc>
                <a:spcBef>
                  <a:spcPct val="0"/>
                </a:spcBef>
                <a:buFont typeface="Arial" panose="020B0604020202020204" pitchFamily="34" charset="0"/>
                <a:buChar char="•"/>
              </a:pPr>
              <a:r>
                <a:rPr lang="vi-VN" sz="4000">
                  <a:effectLst/>
                  <a:latin typeface="Arial" panose="020B0604020202020204" pitchFamily="34" charset="0"/>
                  <a:ea typeface="Calibri" panose="020F0502020204030204" pitchFamily="34" charset="0"/>
                  <a:cs typeface="Arial" panose="020B0604020202020204" pitchFamily="34" charset="0"/>
                </a:rPr>
                <a:t>Tác động của những cải cách đó đối với xã hội như thế nào? </a:t>
              </a:r>
              <a:endParaRPr lang="vi-VN" sz="4000" dirty="0" err="1">
                <a:effectLst/>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59700"/>
            <a:ext cx="4078261" cy="938000"/>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707" r="25038"/>
          <a:stretch>
            <a:fillRect/>
          </a:stretch>
        </p:blipFill>
        <p:spPr>
          <a:xfrm>
            <a:off x="15644650" y="0"/>
            <a:ext cx="2643350" cy="23595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43985">
            <a:off x="-278825" y="9480042"/>
            <a:ext cx="1024879" cy="967230"/>
          </a:xfrm>
          <a:prstGeom prst="rect">
            <a:avLst/>
          </a:prstGeom>
        </p:spPr>
      </p:pic>
      <p:sp>
        <p:nvSpPr>
          <p:cNvPr id="23" name="TextBox 22">
            <a:extLst>
              <a:ext uri="{FF2B5EF4-FFF2-40B4-BE49-F238E27FC236}">
                <a16:creationId xmlns:a16="http://schemas.microsoft.com/office/drawing/2014/main" id="{7B4E6B31-1449-4731-907A-E7DE8B55EDFB}"/>
              </a:ext>
            </a:extLst>
          </p:cNvPr>
          <p:cNvSpPr txBox="1"/>
          <p:nvPr/>
        </p:nvSpPr>
        <p:spPr>
          <a:xfrm>
            <a:off x="2430214" y="1194326"/>
            <a:ext cx="13427571" cy="1824923"/>
          </a:xfrm>
          <a:prstGeom prst="rect">
            <a:avLst/>
          </a:prstGeom>
          <a:noFill/>
        </p:spPr>
        <p:txBody>
          <a:bodyPr wrap="square">
            <a:spAutoFit/>
          </a:bodyPr>
          <a:lstStyle/>
          <a:p>
            <a:pPr algn="ctr">
              <a:lnSpc>
                <a:spcPct val="150000"/>
              </a:lnSpc>
            </a:pPr>
            <a:r>
              <a:rPr lang="en-US" sz="4000" b="1" i="1" dirty="0">
                <a:solidFill>
                  <a:srgbClr val="FF0000"/>
                </a:solidFill>
                <a:latin typeface="Arial" panose="020B0604020202020204" pitchFamily="34" charset="0"/>
                <a:cs typeface="Arial" panose="020B0604020202020204" pitchFamily="34" charset="0"/>
              </a:rPr>
              <a:t>Các </a:t>
            </a:r>
            <a:r>
              <a:rPr lang="en-US" sz="4000" b="1" i="1" dirty="0" err="1">
                <a:solidFill>
                  <a:srgbClr val="FF0000"/>
                </a:solidFill>
                <a:latin typeface="Arial" panose="020B0604020202020204" pitchFamily="34" charset="0"/>
                <a:cs typeface="Arial" panose="020B0604020202020204" pitchFamily="34" charset="0"/>
              </a:rPr>
              <a:t>em</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đọc</a:t>
            </a:r>
            <a:r>
              <a:rPr lang="en-US" sz="4000" b="1" i="1" dirty="0">
                <a:solidFill>
                  <a:srgbClr val="FF0000"/>
                </a:solidFill>
                <a:latin typeface="Arial" panose="020B0604020202020204" pitchFamily="34" charset="0"/>
                <a:cs typeface="Arial" panose="020B0604020202020204" pitchFamily="34" charset="0"/>
              </a:rPr>
              <a:t> </a:t>
            </a:r>
            <a:r>
              <a:rPr lang="en-US" sz="4000" b="1" i="1" err="1">
                <a:solidFill>
                  <a:srgbClr val="FF0000"/>
                </a:solidFill>
                <a:latin typeface="Arial" panose="020B0604020202020204" pitchFamily="34" charset="0"/>
                <a:cs typeface="Arial" panose="020B0604020202020204" pitchFamily="34" charset="0"/>
              </a:rPr>
              <a:t>mục</a:t>
            </a:r>
            <a:r>
              <a:rPr lang="en-US" sz="4000" b="1" i="1">
                <a:solidFill>
                  <a:srgbClr val="FF0000"/>
                </a:solidFill>
                <a:latin typeface="Arial" panose="020B0604020202020204" pitchFamily="34" charset="0"/>
                <a:cs typeface="Arial" panose="020B0604020202020204" pitchFamily="34" charset="0"/>
              </a:rPr>
              <a:t> 2 </a:t>
            </a:r>
            <a:r>
              <a:rPr lang="en-US" sz="4000" b="1" i="1" dirty="0">
                <a:solidFill>
                  <a:srgbClr val="FF0000"/>
                </a:solidFill>
                <a:latin typeface="Arial" panose="020B0604020202020204" pitchFamily="34" charset="0"/>
                <a:cs typeface="Arial" panose="020B0604020202020204" pitchFamily="34" charset="0"/>
              </a:rPr>
              <a:t>– SGK </a:t>
            </a:r>
            <a:r>
              <a:rPr lang="en-US" sz="4000" b="1" i="1" err="1">
                <a:solidFill>
                  <a:srgbClr val="FF0000"/>
                </a:solidFill>
                <a:latin typeface="Arial" panose="020B0604020202020204" pitchFamily="34" charset="0"/>
                <a:cs typeface="Arial" panose="020B0604020202020204" pitchFamily="34" charset="0"/>
              </a:rPr>
              <a:t>trang</a:t>
            </a:r>
            <a:r>
              <a:rPr lang="en-US" sz="4000" b="1" i="1">
                <a:solidFill>
                  <a:srgbClr val="FF0000"/>
                </a:solidFill>
                <a:latin typeface="Arial" panose="020B0604020202020204" pitchFamily="34" charset="0"/>
                <a:cs typeface="Arial" panose="020B0604020202020204" pitchFamily="34" charset="0"/>
              </a:rPr>
              <a:t> 75, mục Em có biết? </a:t>
            </a:r>
            <a:r>
              <a:rPr lang="en-US" sz="4000" b="1" i="1" dirty="0">
                <a:solidFill>
                  <a:srgbClr val="FF0000"/>
                </a:solidFill>
                <a:latin typeface="Arial" panose="020B0604020202020204" pitchFamily="34" charset="0"/>
                <a:cs typeface="Arial" panose="020B0604020202020204" pitchFamily="34" charset="0"/>
              </a:rPr>
              <a:t>và </a:t>
            </a:r>
            <a:r>
              <a:rPr lang="en-US" sz="4000" b="1" i="1" dirty="0" err="1">
                <a:solidFill>
                  <a:srgbClr val="FF0000"/>
                </a:solidFill>
                <a:latin typeface="Arial" panose="020B0604020202020204" pitchFamily="34" charset="0"/>
                <a:cs typeface="Arial" panose="020B0604020202020204" pitchFamily="34" charset="0"/>
              </a:rPr>
              <a:t>trả</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lời</a:t>
            </a:r>
            <a:r>
              <a:rPr lang="en-US" sz="4000" b="1" i="1" dirty="0">
                <a:solidFill>
                  <a:srgbClr val="FF0000"/>
                </a:solidFill>
                <a:latin typeface="Arial" panose="020B0604020202020204" pitchFamily="34" charset="0"/>
                <a:cs typeface="Arial" panose="020B0604020202020204" pitchFamily="34" charset="0"/>
              </a:rPr>
              <a:t> </a:t>
            </a:r>
            <a:r>
              <a:rPr lang="en-US" sz="4000" b="1" i="1" err="1">
                <a:solidFill>
                  <a:srgbClr val="FF0000"/>
                </a:solidFill>
                <a:latin typeface="Arial" panose="020B0604020202020204" pitchFamily="34" charset="0"/>
                <a:cs typeface="Arial" panose="020B0604020202020204" pitchFamily="34" charset="0"/>
              </a:rPr>
              <a:t>câu</a:t>
            </a:r>
            <a:r>
              <a:rPr lang="en-US" sz="4000" b="1" i="1">
                <a:solidFill>
                  <a:srgbClr val="FF0000"/>
                </a:solidFill>
                <a:latin typeface="Arial" panose="020B0604020202020204" pitchFamily="34" charset="0"/>
                <a:cs typeface="Arial" panose="020B0604020202020204" pitchFamily="34" charset="0"/>
              </a:rPr>
              <a:t> hỏi:</a:t>
            </a:r>
            <a:endParaRPr lang="en-US" sz="4000" b="1" i="1" dirty="0">
              <a:solidFill>
                <a:srgbClr val="FF0000"/>
              </a:solidFill>
              <a:latin typeface="Arial" panose="020B0604020202020204" pitchFamily="34" charset="0"/>
              <a:cs typeface="Arial" panose="020B0604020202020204" pitchFamily="34" charset="0"/>
            </a:endParaRPr>
          </a:p>
        </p:txBody>
      </p:sp>
      <p:pic>
        <p:nvPicPr>
          <p:cNvPr id="3" name="Picture 31">
            <a:extLst>
              <a:ext uri="{FF2B5EF4-FFF2-40B4-BE49-F238E27FC236}">
                <a16:creationId xmlns:a16="http://schemas.microsoft.com/office/drawing/2014/main" id="{022D06F5-E7CF-2CDC-0826-45F67EB839D3}"/>
              </a:ext>
            </a:extLst>
          </p:cNvPr>
          <p:cNvPicPr>
            <a:picLocks noChangeAspect="1"/>
          </p:cNvPicPr>
          <p:nvPr/>
        </p:nvPicPr>
        <p:blipFill>
          <a:blip r:embed="rId10"/>
          <a:srcRect/>
          <a:stretch>
            <a:fillRect/>
          </a:stretch>
        </p:blipFill>
        <p:spPr>
          <a:xfrm>
            <a:off x="1044906" y="3630969"/>
            <a:ext cx="6066710" cy="57716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CA47CA-B6AF-C429-DDF8-B8A837519393}"/>
              </a:ext>
            </a:extLst>
          </p:cNvPr>
          <p:cNvSpPr txBox="1"/>
          <p:nvPr/>
        </p:nvSpPr>
        <p:spPr>
          <a:xfrm>
            <a:off x="3437152" y="495300"/>
            <a:ext cx="11413696" cy="830997"/>
          </a:xfrm>
          <a:prstGeom prst="rect">
            <a:avLst/>
          </a:prstGeom>
          <a:noFill/>
        </p:spPr>
        <p:txBody>
          <a:bodyPr wrap="square">
            <a:spAutoFit/>
          </a:bodyPr>
          <a:lstStyle/>
          <a:p>
            <a:pPr algn="ctr"/>
            <a:r>
              <a:rPr lang="en-US" sz="4800" b="1" i="1">
                <a:solidFill>
                  <a:srgbClr val="C00000"/>
                </a:solidFill>
                <a:latin typeface="Arial" panose="020B0604020202020204" pitchFamily="34" charset="0"/>
                <a:cs typeface="Arial" panose="020B0604020202020204" pitchFamily="34" charset="0"/>
              </a:rPr>
              <a:t>a) Nội dung</a:t>
            </a:r>
            <a:endParaRPr lang="en-US" sz="4800">
              <a:solidFill>
                <a:srgbClr val="C00000"/>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9EBE44E1-69E1-0225-3F96-D870188A0410}"/>
              </a:ext>
            </a:extLst>
          </p:cNvPr>
          <p:cNvGraphicFramePr/>
          <p:nvPr>
            <p:extLst>
              <p:ext uri="{D42A27DB-BD31-4B8C-83A1-F6EECF244321}">
                <p14:modId xmlns:p14="http://schemas.microsoft.com/office/powerpoint/2010/main" val="2270872280"/>
              </p:ext>
            </p:extLst>
          </p:nvPr>
        </p:nvGraphicFramePr>
        <p:xfrm>
          <a:off x="4876800" y="1714500"/>
          <a:ext cx="9144000" cy="589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91618413-967E-3B79-6317-E667403D9D14}"/>
              </a:ext>
            </a:extLst>
          </p:cNvPr>
          <p:cNvSpPr txBox="1"/>
          <p:nvPr/>
        </p:nvSpPr>
        <p:spPr>
          <a:xfrm>
            <a:off x="355979" y="1563541"/>
            <a:ext cx="5257800" cy="5910401"/>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iến hành các biện pháp củng cố chế độ quân chủ tập quyền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ăng cường lực lượng quân đội chính quy</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X</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ây dựng thành luỹ</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hế tạo súng thần cơ, đóng thuyền chiến.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CC4408C-83D7-E152-DA14-54476F92C1DD}"/>
              </a:ext>
            </a:extLst>
          </p:cNvPr>
          <p:cNvSpPr txBox="1"/>
          <p:nvPr/>
        </p:nvSpPr>
        <p:spPr>
          <a:xfrm>
            <a:off x="6047096" y="7607300"/>
            <a:ext cx="9525000" cy="2217082"/>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Thực hiện các chính sách hạn điền, hạn nô.</a:t>
            </a:r>
          </a:p>
          <a:p>
            <a:pPr marL="457200" indent="-457200" algn="just">
              <a:lnSpc>
                <a:spcPct val="150000"/>
              </a:lnSpc>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át hành tiền giấy Thông bảo hội sao, cải cách thuế khóa, thống nhất đơn vị đo lường.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80D71C-E55F-7849-89F5-18FA65C23E17}"/>
              </a:ext>
            </a:extLst>
          </p:cNvPr>
          <p:cNvSpPr txBox="1"/>
          <p:nvPr/>
        </p:nvSpPr>
        <p:spPr>
          <a:xfrm>
            <a:off x="13182600" y="1866900"/>
            <a:ext cx="4724400" cy="2955746"/>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Thực hiện cả cách chế độ học tập, thi cử.</a:t>
            </a:r>
          </a:p>
          <a:p>
            <a:pPr marL="457200" indent="-457200" algn="just">
              <a:lnSpc>
                <a:spcPct val="150000"/>
              </a:lnSpc>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Khuyến khích sử dụng chữ Nôm.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0951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graphicEl>
                                              <a:dgm id="{6A56DF78-0C48-482D-875B-32EBCFFD8DE1}"/>
                                            </p:graphicEl>
                                          </p:spTgt>
                                        </p:tgtEl>
                                        <p:attrNameLst>
                                          <p:attrName>style.visibility</p:attrName>
                                        </p:attrNameLst>
                                      </p:cBhvr>
                                      <p:to>
                                        <p:strVal val="visible"/>
                                      </p:to>
                                    </p:set>
                                    <p:anim calcmode="lin" valueType="num">
                                      <p:cBhvr>
                                        <p:cTn id="7" dur="500" fill="hold"/>
                                        <p:tgtEl>
                                          <p:spTgt spid="6">
                                            <p:graphicEl>
                                              <a:dgm id="{6A56DF78-0C48-482D-875B-32EBCFFD8DE1}"/>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6A56DF78-0C48-482D-875B-32EBCFFD8DE1}"/>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6A56DF78-0C48-482D-875B-32EBCFFD8DE1}"/>
                                            </p:graphicEl>
                                          </p:spTgt>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graphicEl>
                                              <a:dgm id="{97FFE758-FBEC-4D4C-87AC-7485B659296A}"/>
                                            </p:graphicEl>
                                          </p:spTgt>
                                        </p:tgtEl>
                                        <p:attrNameLst>
                                          <p:attrName>style.visibility</p:attrName>
                                        </p:attrNameLst>
                                      </p:cBhvr>
                                      <p:to>
                                        <p:strVal val="visible"/>
                                      </p:to>
                                    </p:set>
                                    <p:anim calcmode="lin" valueType="num">
                                      <p:cBhvr>
                                        <p:cTn id="18" dur="500" fill="hold"/>
                                        <p:tgtEl>
                                          <p:spTgt spid="6">
                                            <p:graphicEl>
                                              <a:dgm id="{97FFE758-FBEC-4D4C-87AC-7485B659296A}"/>
                                            </p:graphicEl>
                                          </p:spTgt>
                                        </p:tgtEl>
                                        <p:attrNameLst>
                                          <p:attrName>ppt_w</p:attrName>
                                        </p:attrNameLst>
                                      </p:cBhvr>
                                      <p:tavLst>
                                        <p:tav tm="0">
                                          <p:val>
                                            <p:fltVal val="0"/>
                                          </p:val>
                                        </p:tav>
                                        <p:tav tm="100000">
                                          <p:val>
                                            <p:strVal val="#ppt_w"/>
                                          </p:val>
                                        </p:tav>
                                      </p:tavLst>
                                    </p:anim>
                                    <p:anim calcmode="lin" valueType="num">
                                      <p:cBhvr>
                                        <p:cTn id="19" dur="500" fill="hold"/>
                                        <p:tgtEl>
                                          <p:spTgt spid="6">
                                            <p:graphicEl>
                                              <a:dgm id="{97FFE758-FBEC-4D4C-87AC-7485B659296A}"/>
                                            </p:graphicEl>
                                          </p:spTgt>
                                        </p:tgtEl>
                                        <p:attrNameLst>
                                          <p:attrName>ppt_h</p:attrName>
                                        </p:attrNameLst>
                                      </p:cBhvr>
                                      <p:tavLst>
                                        <p:tav tm="0">
                                          <p:val>
                                            <p:fltVal val="0"/>
                                          </p:val>
                                        </p:tav>
                                        <p:tav tm="100000">
                                          <p:val>
                                            <p:strVal val="#ppt_h"/>
                                          </p:val>
                                        </p:tav>
                                      </p:tavLst>
                                    </p:anim>
                                    <p:animEffect transition="in" filter="fade">
                                      <p:cBhvr>
                                        <p:cTn id="20" dur="500"/>
                                        <p:tgtEl>
                                          <p:spTgt spid="6">
                                            <p:graphicEl>
                                              <a:dgm id="{97FFE758-FBEC-4D4C-87AC-7485B659296A}"/>
                                            </p:graphic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graphicEl>
                                              <a:dgm id="{F8FBC5BE-83AF-4495-AFB4-3D70F355A3F0}"/>
                                            </p:graphicEl>
                                          </p:spTgt>
                                        </p:tgtEl>
                                        <p:attrNameLst>
                                          <p:attrName>style.visibility</p:attrName>
                                        </p:attrNameLst>
                                      </p:cBhvr>
                                      <p:to>
                                        <p:strVal val="visible"/>
                                      </p:to>
                                    </p:set>
                                    <p:anim calcmode="lin" valueType="num">
                                      <p:cBhvr>
                                        <p:cTn id="29" dur="500" fill="hold"/>
                                        <p:tgtEl>
                                          <p:spTgt spid="6">
                                            <p:graphicEl>
                                              <a:dgm id="{F8FBC5BE-83AF-4495-AFB4-3D70F355A3F0}"/>
                                            </p:graphicEl>
                                          </p:spTgt>
                                        </p:tgtEl>
                                        <p:attrNameLst>
                                          <p:attrName>ppt_w</p:attrName>
                                        </p:attrNameLst>
                                      </p:cBhvr>
                                      <p:tavLst>
                                        <p:tav tm="0">
                                          <p:val>
                                            <p:fltVal val="0"/>
                                          </p:val>
                                        </p:tav>
                                        <p:tav tm="100000">
                                          <p:val>
                                            <p:strVal val="#ppt_w"/>
                                          </p:val>
                                        </p:tav>
                                      </p:tavLst>
                                    </p:anim>
                                    <p:anim calcmode="lin" valueType="num">
                                      <p:cBhvr>
                                        <p:cTn id="30" dur="500" fill="hold"/>
                                        <p:tgtEl>
                                          <p:spTgt spid="6">
                                            <p:graphicEl>
                                              <a:dgm id="{F8FBC5BE-83AF-4495-AFB4-3D70F355A3F0}"/>
                                            </p:graphicEl>
                                          </p:spTgt>
                                        </p:tgtEl>
                                        <p:attrNameLst>
                                          <p:attrName>ppt_h</p:attrName>
                                        </p:attrNameLst>
                                      </p:cBhvr>
                                      <p:tavLst>
                                        <p:tav tm="0">
                                          <p:val>
                                            <p:fltVal val="0"/>
                                          </p:val>
                                        </p:tav>
                                        <p:tav tm="100000">
                                          <p:val>
                                            <p:strVal val="#ppt_h"/>
                                          </p:val>
                                        </p:tav>
                                      </p:tavLst>
                                    </p:anim>
                                    <p:animEffect transition="in" filter="fade">
                                      <p:cBhvr>
                                        <p:cTn id="31" dur="500"/>
                                        <p:tgtEl>
                                          <p:spTgt spid="6">
                                            <p:graphicEl>
                                              <a:dgm id="{F8FBC5BE-83AF-4495-AFB4-3D70F355A3F0}"/>
                                            </p:graphicEl>
                                          </p:spTgt>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9"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A3817-8202-5398-EFB9-C4809DB6FF9F}"/>
              </a:ext>
            </a:extLst>
          </p:cNvPr>
          <p:cNvSpPr txBox="1"/>
          <p:nvPr/>
        </p:nvSpPr>
        <p:spPr>
          <a:xfrm>
            <a:off x="1438275" y="342900"/>
            <a:ext cx="1541145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3933"/>
                </a:solidFill>
                <a:effectLst/>
                <a:uLnTx/>
                <a:uFillTx/>
                <a:latin typeface="Arial" panose="020B0604020202020204" pitchFamily="34" charset="0"/>
                <a:ea typeface="+mn-ea"/>
                <a:cs typeface="Arial" panose="020B0604020202020204" pitchFamily="34" charset="0"/>
              </a:rPr>
              <a:t>Các em hãy theo dõi video sau về việc chế tạo súng thần cơ</a:t>
            </a:r>
          </a:p>
        </p:txBody>
      </p:sp>
      <p:pic>
        <p:nvPicPr>
          <p:cNvPr id="2" name="Hồ Nguyên Trừng và việc chế tạo súng thần cơ_360p">
            <a:hlinkClick r:id="" action="ppaction://media"/>
            <a:extLst>
              <a:ext uri="{FF2B5EF4-FFF2-40B4-BE49-F238E27FC236}">
                <a16:creationId xmlns:a16="http://schemas.microsoft.com/office/drawing/2014/main" id="{9D8BD170-F9DB-6F9A-93BE-6F1B2835CC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1838" y="1333500"/>
            <a:ext cx="15124324" cy="8458200"/>
          </a:xfrm>
          <a:prstGeom prst="rect">
            <a:avLst/>
          </a:prstGeom>
        </p:spPr>
      </p:pic>
    </p:spTree>
    <p:extLst>
      <p:ext uri="{BB962C8B-B14F-4D97-AF65-F5344CB8AC3E}">
        <p14:creationId xmlns:p14="http://schemas.microsoft.com/office/powerpoint/2010/main" val="123919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4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834" b="3482"/>
          <a:stretch>
            <a:fillRect/>
          </a:stretch>
        </p:blipFill>
        <p:spPr>
          <a:xfrm>
            <a:off x="12075909" y="-596426"/>
            <a:ext cx="6230020" cy="207401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484" r="26303" b="18174"/>
          <a:stretch>
            <a:fillRect/>
          </a:stretch>
        </p:blipFill>
        <p:spPr>
          <a:xfrm rot="-10800000">
            <a:off x="0" y="0"/>
            <a:ext cx="4610783" cy="484046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9025"/>
          <a:stretch>
            <a:fillRect/>
          </a:stretch>
        </p:blipFill>
        <p:spPr>
          <a:xfrm>
            <a:off x="3232614" y="8052922"/>
            <a:ext cx="15055386" cy="2234078"/>
          </a:xfrm>
          <a:prstGeom prst="rect">
            <a:avLst/>
          </a:prstGeom>
        </p:spPr>
      </p:pic>
      <p:sp>
        <p:nvSpPr>
          <p:cNvPr id="14" name="TextBox 11">
            <a:extLst>
              <a:ext uri="{FF2B5EF4-FFF2-40B4-BE49-F238E27FC236}">
                <a16:creationId xmlns:a16="http://schemas.microsoft.com/office/drawing/2014/main" id="{73310CB0-21F3-428B-AA96-C438AEA58DD1}"/>
              </a:ext>
            </a:extLst>
          </p:cNvPr>
          <p:cNvSpPr txBox="1"/>
          <p:nvPr/>
        </p:nvSpPr>
        <p:spPr>
          <a:xfrm>
            <a:off x="5007649" y="1014033"/>
            <a:ext cx="8272701" cy="962058"/>
          </a:xfrm>
          <a:prstGeom prst="rect">
            <a:avLst/>
          </a:prstGeom>
        </p:spPr>
        <p:txBody>
          <a:bodyPr lIns="0" tIns="0" rIns="0" bIns="0" rtlCol="0" anchor="t">
            <a:spAutoFit/>
          </a:bodyPr>
          <a:lstStyle/>
          <a:p>
            <a:pPr marL="0" lvl="0" indent="0" algn="ctr">
              <a:lnSpc>
                <a:spcPts val="8000"/>
              </a:lnSpc>
              <a:spcBef>
                <a:spcPct val="0"/>
              </a:spcBef>
            </a:pPr>
            <a:r>
              <a:rPr lang="en-US" sz="6600" b="1" dirty="0">
                <a:solidFill>
                  <a:srgbClr val="B6614E"/>
                </a:solidFill>
                <a:latin typeface="Arial" panose="020B0604020202020204" pitchFamily="34" charset="0"/>
                <a:cs typeface="Arial" panose="020B0604020202020204" pitchFamily="34" charset="0"/>
              </a:rPr>
              <a:t>KHỞI ĐỘNG</a:t>
            </a:r>
          </a:p>
        </p:txBody>
      </p:sp>
      <p:sp>
        <p:nvSpPr>
          <p:cNvPr id="15" name="TextBox 7">
            <a:extLst>
              <a:ext uri="{FF2B5EF4-FFF2-40B4-BE49-F238E27FC236}">
                <a16:creationId xmlns:a16="http://schemas.microsoft.com/office/drawing/2014/main" id="{DF50415B-29F6-45E2-92B0-0DEA7465A8D2}"/>
              </a:ext>
            </a:extLst>
          </p:cNvPr>
          <p:cNvSpPr txBox="1"/>
          <p:nvPr/>
        </p:nvSpPr>
        <p:spPr>
          <a:xfrm>
            <a:off x="1983538" y="2173718"/>
            <a:ext cx="14320921" cy="809261"/>
          </a:xfrm>
          <a:prstGeom prst="rect">
            <a:avLst/>
          </a:prstGeom>
        </p:spPr>
        <p:txBody>
          <a:bodyPr wrap="square" lIns="0" tIns="0" rIns="0" bIns="0" rtlCol="0" anchor="t">
            <a:spAutoFit/>
          </a:bodyPr>
          <a:lstStyle/>
          <a:p>
            <a:pPr algn="ctr">
              <a:lnSpc>
                <a:spcPct val="150000"/>
              </a:lnSpc>
            </a:pPr>
            <a:r>
              <a:rPr lang="en-US" sz="4000">
                <a:latin typeface="Arial" panose="020B0604020202020204" pitchFamily="34" charset="0"/>
                <a:cs typeface="Arial" panose="020B0604020202020204" pitchFamily="34" charset="0"/>
              </a:rPr>
              <a:t>Em hãy </a:t>
            </a:r>
            <a:r>
              <a:rPr lang="vi-VN" sz="4000">
                <a:latin typeface="Arial" panose="020B0604020202020204" pitchFamily="34" charset="0"/>
                <a:cs typeface="Arial" panose="020B0604020202020204" pitchFamily="34" charset="0"/>
              </a:rPr>
              <a:t>quan sát hình ảnh</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thảo luận cặp đôi</a:t>
            </a:r>
            <a:r>
              <a:rPr lang="en-US" sz="4000">
                <a:latin typeface="Arial" panose="020B0604020202020204" pitchFamily="34" charset="0"/>
                <a:cs typeface="Arial" panose="020B0604020202020204" pitchFamily="34" charset="0"/>
              </a:rPr>
              <a:t> và</a:t>
            </a:r>
            <a:r>
              <a:rPr lang="vi-VN" sz="4000">
                <a:latin typeface="Arial" panose="020B0604020202020204" pitchFamily="34" charset="0"/>
                <a:cs typeface="Arial" panose="020B0604020202020204" pitchFamily="34" charset="0"/>
              </a:rPr>
              <a:t> trả lời câu hỏi: </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5A5148D-BFF4-5687-C505-FE9D7C27C2D4}"/>
              </a:ext>
            </a:extLst>
          </p:cNvPr>
          <p:cNvSpPr txBox="1"/>
          <p:nvPr/>
        </p:nvSpPr>
        <p:spPr>
          <a:xfrm>
            <a:off x="914400" y="4146554"/>
            <a:ext cx="6854588" cy="3788858"/>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Calibri" panose="020F0502020204030204" pitchFamily="34" charset="0"/>
                <a:cs typeface="Times New Roman" panose="02020603050405020304" pitchFamily="18" charset="0"/>
              </a:rPr>
              <a:t>Em có biết hình ảnh này nói với di sản nào không?</a:t>
            </a:r>
            <a:endParaRPr lang="en-US" sz="4000">
              <a:effectLst/>
              <a:ea typeface="Calibri" panose="020F050202020403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Calibri" panose="020F0502020204030204" pitchFamily="34" charset="0"/>
                <a:cs typeface="Times New Roman" panose="02020603050405020304" pitchFamily="18" charset="0"/>
              </a:rPr>
              <a:t>Nêu một vài hiểu biết của em về di sản này.</a:t>
            </a:r>
            <a:r>
              <a:rPr lang="vi-VN" sz="4000">
                <a:effectLst/>
                <a:ea typeface="Calibri" panose="020F0502020204030204" pitchFamily="34" charset="0"/>
                <a:cs typeface="Times New Roman" panose="02020603050405020304" pitchFamily="18" charset="0"/>
              </a:rPr>
              <a:t> </a:t>
            </a:r>
            <a:endParaRPr lang="en-US" sz="4000">
              <a:effectLs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8DCF798-9E5B-0C82-CD28-A322AE475CC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29600" y="3520665"/>
            <a:ext cx="9533442" cy="60537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A3817-8202-5398-EFB9-C4809DB6FF9F}"/>
              </a:ext>
            </a:extLst>
          </p:cNvPr>
          <p:cNvSpPr txBox="1"/>
          <p:nvPr/>
        </p:nvSpPr>
        <p:spPr>
          <a:xfrm>
            <a:off x="1438275" y="342900"/>
            <a:ext cx="1541145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3933"/>
                </a:solidFill>
                <a:effectLst/>
                <a:uLnTx/>
                <a:uFillTx/>
                <a:latin typeface="Arial" panose="020B0604020202020204" pitchFamily="34" charset="0"/>
                <a:ea typeface="+mn-ea"/>
                <a:cs typeface="Arial" panose="020B0604020202020204" pitchFamily="34" charset="0"/>
              </a:rPr>
              <a:t>Các em hãy theo dõi video sau về việc phát</a:t>
            </a:r>
            <a:r>
              <a:rPr kumimoji="0" lang="en-US" sz="3600" b="1" i="0" u="none" strike="noStrike" kern="1200" cap="none" spc="0" normalizeH="0" noProof="0">
                <a:ln>
                  <a:noFill/>
                </a:ln>
                <a:solidFill>
                  <a:srgbClr val="4A3933"/>
                </a:solidFill>
                <a:effectLst/>
                <a:uLnTx/>
                <a:uFillTx/>
                <a:latin typeface="Arial" panose="020B0604020202020204" pitchFamily="34" charset="0"/>
                <a:ea typeface="+mn-ea"/>
                <a:cs typeface="Arial" panose="020B0604020202020204" pitchFamily="34" charset="0"/>
              </a:rPr>
              <a:t> hành tiền giấy</a:t>
            </a:r>
            <a:endParaRPr kumimoji="0" lang="en-US" sz="3600" b="1" i="0" u="none" strike="noStrike" kern="1200" cap="none" spc="0" normalizeH="0" baseline="0" noProof="0">
              <a:ln>
                <a:noFill/>
              </a:ln>
              <a:solidFill>
                <a:srgbClr val="4A3933"/>
              </a:solidFill>
              <a:effectLst/>
              <a:uLnTx/>
              <a:uFillTx/>
              <a:latin typeface="Arial" panose="020B0604020202020204" pitchFamily="34" charset="0"/>
              <a:ea typeface="+mn-ea"/>
              <a:cs typeface="Arial" panose="020B0604020202020204" pitchFamily="34" charset="0"/>
            </a:endParaRPr>
          </a:p>
        </p:txBody>
      </p:sp>
      <p:pic>
        <p:nvPicPr>
          <p:cNvPr id="5" name="LÊ QUÝ LY VÀ VIỆC BAN HÀNH TIỀN GIẤY_360p">
            <a:hlinkClick r:id="" action="ppaction://media"/>
            <a:extLst>
              <a:ext uri="{FF2B5EF4-FFF2-40B4-BE49-F238E27FC236}">
                <a16:creationId xmlns:a16="http://schemas.microsoft.com/office/drawing/2014/main" id="{A2A7E63B-02D4-4DEE-80EC-E360711ECB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5900" y="1378595"/>
            <a:ext cx="15316200" cy="8565505"/>
          </a:xfrm>
          <a:prstGeom prst="rect">
            <a:avLst/>
          </a:prstGeom>
        </p:spPr>
      </p:pic>
    </p:spTree>
    <p:extLst>
      <p:ext uri="{BB962C8B-B14F-4D97-AF65-F5344CB8AC3E}">
        <p14:creationId xmlns:p14="http://schemas.microsoft.com/office/powerpoint/2010/main" val="3186327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4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A3817-8202-5398-EFB9-C4809DB6FF9F}"/>
              </a:ext>
            </a:extLst>
          </p:cNvPr>
          <p:cNvSpPr txBox="1"/>
          <p:nvPr/>
        </p:nvSpPr>
        <p:spPr>
          <a:xfrm>
            <a:off x="1438275" y="342900"/>
            <a:ext cx="1541145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3933"/>
                </a:solidFill>
                <a:effectLst/>
                <a:uLnTx/>
                <a:uFillTx/>
                <a:latin typeface="Arial" panose="020B0604020202020204" pitchFamily="34" charset="0"/>
                <a:ea typeface="+mn-ea"/>
                <a:cs typeface="Arial" panose="020B0604020202020204" pitchFamily="34" charset="0"/>
              </a:rPr>
              <a:t>Các em hãy theo dõi video sau về việc đề</a:t>
            </a:r>
            <a:r>
              <a:rPr kumimoji="0" lang="en-US" sz="3600" b="1" i="0" u="none" strike="noStrike" kern="1200" cap="none" spc="0" normalizeH="0" noProof="0">
                <a:ln>
                  <a:noFill/>
                </a:ln>
                <a:solidFill>
                  <a:srgbClr val="4A3933"/>
                </a:solidFill>
                <a:effectLst/>
                <a:uLnTx/>
                <a:uFillTx/>
                <a:latin typeface="Arial" panose="020B0604020202020204" pitchFamily="34" charset="0"/>
                <a:ea typeface="+mn-ea"/>
                <a:cs typeface="Arial" panose="020B0604020202020204" pitchFamily="34" charset="0"/>
              </a:rPr>
              <a:t> cao chữ Nôm</a:t>
            </a:r>
            <a:endParaRPr kumimoji="0" lang="en-US" sz="3600" b="1" i="0" u="none" strike="noStrike" kern="1200" cap="none" spc="0" normalizeH="0" baseline="0" noProof="0">
              <a:ln>
                <a:noFill/>
              </a:ln>
              <a:solidFill>
                <a:srgbClr val="4A3933"/>
              </a:solidFill>
              <a:effectLst/>
              <a:uLnTx/>
              <a:uFillTx/>
              <a:latin typeface="Arial" panose="020B0604020202020204" pitchFamily="34" charset="0"/>
              <a:ea typeface="+mn-ea"/>
              <a:cs typeface="Arial" panose="020B0604020202020204" pitchFamily="34" charset="0"/>
            </a:endParaRPr>
          </a:p>
        </p:txBody>
      </p:sp>
      <p:pic>
        <p:nvPicPr>
          <p:cNvPr id="2" name="LÊ QUÝ LY VÀ VIỆC ĐỀ CAO CHỮ NÔM_360p">
            <a:hlinkClick r:id="" action="ppaction://media"/>
            <a:extLst>
              <a:ext uri="{FF2B5EF4-FFF2-40B4-BE49-F238E27FC236}">
                <a16:creationId xmlns:a16="http://schemas.microsoft.com/office/drawing/2014/main" id="{563AEADC-9713-7755-8CA7-2292D055B4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333500"/>
            <a:ext cx="14935200" cy="8453334"/>
          </a:xfrm>
          <a:prstGeom prst="rect">
            <a:avLst/>
          </a:prstGeom>
        </p:spPr>
      </p:pic>
    </p:spTree>
    <p:extLst>
      <p:ext uri="{BB962C8B-B14F-4D97-AF65-F5344CB8AC3E}">
        <p14:creationId xmlns:p14="http://schemas.microsoft.com/office/powerpoint/2010/main" val="419532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5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B622F-D917-6DF8-A81D-C92FE8BB01D2}"/>
              </a:ext>
            </a:extLst>
          </p:cNvPr>
          <p:cNvSpPr txBox="1"/>
          <p:nvPr/>
        </p:nvSpPr>
        <p:spPr>
          <a:xfrm>
            <a:off x="3437152" y="495300"/>
            <a:ext cx="11413696" cy="830997"/>
          </a:xfrm>
          <a:prstGeom prst="rect">
            <a:avLst/>
          </a:prstGeom>
          <a:noFill/>
        </p:spPr>
        <p:txBody>
          <a:bodyPr wrap="square">
            <a:spAutoFit/>
          </a:bodyPr>
          <a:lstStyle/>
          <a:p>
            <a:pPr algn="ctr"/>
            <a:r>
              <a:rPr lang="en-US" sz="4800" b="1" i="1">
                <a:solidFill>
                  <a:srgbClr val="C00000"/>
                </a:solidFill>
                <a:latin typeface="Arial" panose="020B0604020202020204" pitchFamily="34" charset="0"/>
                <a:cs typeface="Arial" panose="020B0604020202020204" pitchFamily="34" charset="0"/>
              </a:rPr>
              <a:t>b) Tác động</a:t>
            </a:r>
            <a:endParaRPr lang="en-US" sz="4800">
              <a:solidFill>
                <a:srgbClr val="C000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F439C9F-5528-CDA6-0A43-ECFB8F8D221C}"/>
              </a:ext>
            </a:extLst>
          </p:cNvPr>
          <p:cNvGrpSpPr/>
          <p:nvPr/>
        </p:nvGrpSpPr>
        <p:grpSpPr>
          <a:xfrm>
            <a:off x="3219449" y="1943100"/>
            <a:ext cx="2833688" cy="2570946"/>
            <a:chOff x="3406672" y="1943100"/>
            <a:chExt cx="2833688" cy="2570946"/>
          </a:xfrm>
        </p:grpSpPr>
        <p:pic>
          <p:nvPicPr>
            <p:cNvPr id="5" name="Picture 5">
              <a:extLst>
                <a:ext uri="{FF2B5EF4-FFF2-40B4-BE49-F238E27FC236}">
                  <a16:creationId xmlns:a16="http://schemas.microsoft.com/office/drawing/2014/main" id="{8510FAA8-DAAF-F4CF-EFA5-55B4FBB953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62400" y="1943100"/>
              <a:ext cx="1838459" cy="1600200"/>
            </a:xfrm>
            <a:prstGeom prst="rect">
              <a:avLst/>
            </a:prstGeom>
          </p:spPr>
        </p:pic>
        <p:sp>
          <p:nvSpPr>
            <p:cNvPr id="8" name="TextBox 7">
              <a:extLst>
                <a:ext uri="{FF2B5EF4-FFF2-40B4-BE49-F238E27FC236}">
                  <a16:creationId xmlns:a16="http://schemas.microsoft.com/office/drawing/2014/main" id="{2572E18E-2685-A19D-9551-B1A7CE77D829}"/>
                </a:ext>
              </a:extLst>
            </p:cNvPr>
            <p:cNvSpPr txBox="1"/>
            <p:nvPr/>
          </p:nvSpPr>
          <p:spPr>
            <a:xfrm>
              <a:off x="3406672" y="3806160"/>
              <a:ext cx="2833688" cy="707886"/>
            </a:xfrm>
            <a:prstGeom prst="rect">
              <a:avLst/>
            </a:prstGeom>
            <a:noFill/>
          </p:spPr>
          <p:txBody>
            <a:bodyPr wrap="square">
              <a:spAutoFit/>
            </a:bodyPr>
            <a:lstStyle/>
            <a:p>
              <a:pPr algn="ctr"/>
              <a:r>
                <a:rPr lang="en-US" sz="4000">
                  <a:solidFill>
                    <a:srgbClr val="000000"/>
                  </a:solidFill>
                  <a:latin typeface="Arial" panose="020B0604020202020204" pitchFamily="34" charset="0"/>
                  <a:cs typeface="Arial" panose="020B0604020202020204" pitchFamily="34" charset="0"/>
                </a:rPr>
                <a:t>Ưu điểm</a:t>
              </a:r>
              <a:endParaRPr lang="en-US" sz="4000"/>
            </a:p>
          </p:txBody>
        </p:sp>
      </p:grpSp>
      <p:grpSp>
        <p:nvGrpSpPr>
          <p:cNvPr id="12" name="Group 11">
            <a:extLst>
              <a:ext uri="{FF2B5EF4-FFF2-40B4-BE49-F238E27FC236}">
                <a16:creationId xmlns:a16="http://schemas.microsoft.com/office/drawing/2014/main" id="{7B2C1FC5-972C-7C98-AB0A-74675A701BC5}"/>
              </a:ext>
            </a:extLst>
          </p:cNvPr>
          <p:cNvGrpSpPr/>
          <p:nvPr/>
        </p:nvGrpSpPr>
        <p:grpSpPr>
          <a:xfrm>
            <a:off x="12946854" y="1943100"/>
            <a:ext cx="2833688" cy="2570946"/>
            <a:chOff x="13238614" y="1943100"/>
            <a:chExt cx="2833688" cy="2570946"/>
          </a:xfrm>
        </p:grpSpPr>
        <p:pic>
          <p:nvPicPr>
            <p:cNvPr id="7" name="Picture 23">
              <a:extLst>
                <a:ext uri="{FF2B5EF4-FFF2-40B4-BE49-F238E27FC236}">
                  <a16:creationId xmlns:a16="http://schemas.microsoft.com/office/drawing/2014/main" id="{C207264A-0D61-8DA1-7A13-90590D0976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8400" y="1943100"/>
              <a:ext cx="1574116" cy="1540666"/>
            </a:xfrm>
            <a:prstGeom prst="rect">
              <a:avLst/>
            </a:prstGeom>
          </p:spPr>
        </p:pic>
        <p:sp>
          <p:nvSpPr>
            <p:cNvPr id="11" name="TextBox 10">
              <a:extLst>
                <a:ext uri="{FF2B5EF4-FFF2-40B4-BE49-F238E27FC236}">
                  <a16:creationId xmlns:a16="http://schemas.microsoft.com/office/drawing/2014/main" id="{E2D6E0B7-A41B-AB98-D2A2-514678B84896}"/>
                </a:ext>
              </a:extLst>
            </p:cNvPr>
            <p:cNvSpPr txBox="1"/>
            <p:nvPr/>
          </p:nvSpPr>
          <p:spPr>
            <a:xfrm>
              <a:off x="13238614" y="3806160"/>
              <a:ext cx="2833688" cy="707886"/>
            </a:xfrm>
            <a:prstGeom prst="rect">
              <a:avLst/>
            </a:prstGeom>
            <a:noFill/>
          </p:spPr>
          <p:txBody>
            <a:bodyPr wrap="square">
              <a:spAutoFit/>
            </a:bodyPr>
            <a:lstStyle/>
            <a:p>
              <a:pPr algn="ctr"/>
              <a:r>
                <a:rPr lang="en-US" sz="4000">
                  <a:solidFill>
                    <a:srgbClr val="000000"/>
                  </a:solidFill>
                  <a:latin typeface="Arial" panose="020B0604020202020204" pitchFamily="34" charset="0"/>
                  <a:cs typeface="Arial" panose="020B0604020202020204" pitchFamily="34" charset="0"/>
                </a:rPr>
                <a:t>Hạn chế</a:t>
              </a:r>
              <a:endParaRPr lang="en-US" sz="4000"/>
            </a:p>
          </p:txBody>
        </p:sp>
      </p:grpSp>
      <p:cxnSp>
        <p:nvCxnSpPr>
          <p:cNvPr id="13" name="Straight Connector 12">
            <a:extLst>
              <a:ext uri="{FF2B5EF4-FFF2-40B4-BE49-F238E27FC236}">
                <a16:creationId xmlns:a16="http://schemas.microsoft.com/office/drawing/2014/main" id="{8F941C0D-8078-35A9-634C-522DE84C58C9}"/>
              </a:ext>
            </a:extLst>
          </p:cNvPr>
          <p:cNvCxnSpPr>
            <a:cxnSpLocks/>
          </p:cNvCxnSpPr>
          <p:nvPr/>
        </p:nvCxnSpPr>
        <p:spPr>
          <a:xfrm>
            <a:off x="10896600" y="1770678"/>
            <a:ext cx="0" cy="8001000"/>
          </a:xfrm>
          <a:prstGeom prst="line">
            <a:avLst/>
          </a:prstGeom>
          <a:ln w="7620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B9305D-919C-E7F9-96DC-F9FDD400042E}"/>
              </a:ext>
            </a:extLst>
          </p:cNvPr>
          <p:cNvSpPr txBox="1"/>
          <p:nvPr/>
        </p:nvSpPr>
        <p:spPr>
          <a:xfrm>
            <a:off x="685800" y="4921578"/>
            <a:ext cx="9524999" cy="4594912"/>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Góp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phần củng cố quyền lực của chính quyền trung ương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iảm bớt thế lực tầng lớp quý tộc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ăng cường ti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ề</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 lực kinh tế đất nước và phát triển văn hoá dân tộc.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9E1C65F-A4C1-C3B7-B853-D8D4BDA02AF1}"/>
              </a:ext>
            </a:extLst>
          </p:cNvPr>
          <p:cNvSpPr txBox="1"/>
          <p:nvPr/>
        </p:nvSpPr>
        <p:spPr>
          <a:xfrm>
            <a:off x="11353799" y="4921578"/>
            <a:ext cx="6019799"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hưa triệt để</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ết quả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òn hạn chế.</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587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73427" y="4731583"/>
            <a:ext cx="5775795" cy="644440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90619" flipH="1">
            <a:off x="15516521" y="-438111"/>
            <a:ext cx="3880426" cy="3249857"/>
          </a:xfrm>
          <a:prstGeom prst="rect">
            <a:avLst/>
          </a:prstGeom>
        </p:spPr>
      </p:pic>
      <p:grpSp>
        <p:nvGrpSpPr>
          <p:cNvPr id="16" name="Group 15">
            <a:extLst>
              <a:ext uri="{FF2B5EF4-FFF2-40B4-BE49-F238E27FC236}">
                <a16:creationId xmlns:a16="http://schemas.microsoft.com/office/drawing/2014/main" id="{8A7A2EB8-8546-4B9D-A3D3-3203513EEB18}"/>
              </a:ext>
            </a:extLst>
          </p:cNvPr>
          <p:cNvGrpSpPr/>
          <p:nvPr/>
        </p:nvGrpSpPr>
        <p:grpSpPr>
          <a:xfrm>
            <a:off x="2819400" y="723900"/>
            <a:ext cx="12326102" cy="4902314"/>
            <a:chOff x="2552700" y="2411107"/>
            <a:chExt cx="13182600" cy="4865994"/>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2700" y="2411107"/>
              <a:ext cx="13182600" cy="4865994"/>
            </a:xfrm>
            <a:prstGeom prst="rect">
              <a:avLst/>
            </a:prstGeom>
          </p:spPr>
        </p:pic>
        <p:sp>
          <p:nvSpPr>
            <p:cNvPr id="15" name="TextBox 14">
              <a:extLst>
                <a:ext uri="{FF2B5EF4-FFF2-40B4-BE49-F238E27FC236}">
                  <a16:creationId xmlns:a16="http://schemas.microsoft.com/office/drawing/2014/main" id="{61E2418A-4413-4719-BF95-ED6B5FEFCE8A}"/>
                </a:ext>
              </a:extLst>
            </p:cNvPr>
            <p:cNvSpPr txBox="1"/>
            <p:nvPr/>
          </p:nvSpPr>
          <p:spPr>
            <a:xfrm>
              <a:off x="2847761" y="2812720"/>
              <a:ext cx="12592479" cy="3954395"/>
            </a:xfrm>
            <a:prstGeom prst="rect">
              <a:avLst/>
            </a:prstGeom>
          </p:spPr>
          <p:txBody>
            <a:bodyPr wrap="square" lIns="0" tIns="0" rIns="0" bIns="0" rtlCol="0" anchor="t">
              <a:spAutoFit/>
            </a:bodyPr>
            <a:lstStyle/>
            <a:p>
              <a:pPr marL="0" lvl="0" indent="0" algn="ctr">
                <a:lnSpc>
                  <a:spcPct val="150000"/>
                </a:lnSpc>
              </a:pPr>
              <a:r>
                <a:rPr lang="en-US" sz="6000" b="1">
                  <a:latin typeface="Arial" panose="020B0604020202020204" pitchFamily="34" charset="0"/>
                  <a:cs typeface="Arial" panose="020B0604020202020204" pitchFamily="34" charset="0"/>
                </a:rPr>
                <a:t>PHẦN 3</a:t>
              </a:r>
              <a:endParaRPr lang="en-US" sz="6000" b="1" u="none" dirty="0">
                <a:latin typeface="Arial" panose="020B0604020202020204" pitchFamily="34" charset="0"/>
                <a:cs typeface="Arial" panose="020B0604020202020204" pitchFamily="34" charset="0"/>
              </a:endParaRPr>
            </a:p>
            <a:p>
              <a:pPr marL="0" lvl="0" indent="0" algn="ctr">
                <a:lnSpc>
                  <a:spcPct val="150000"/>
                </a:lnSpc>
              </a:pPr>
              <a:r>
                <a:rPr lang="en-US" sz="6000" b="1" u="none">
                  <a:latin typeface="Arial" panose="020B0604020202020204" pitchFamily="34" charset="0"/>
                  <a:cs typeface="Arial" panose="020B0604020202020204" pitchFamily="34" charset="0"/>
                </a:rPr>
                <a:t>KHÁNG CHIẾN CHỐNG MINH CỦA NHÀ HỒ</a:t>
              </a:r>
              <a:endParaRPr lang="en-US" sz="6000" b="1" u="none" dirty="0">
                <a:latin typeface="Arial" panose="020B0604020202020204" pitchFamily="34" charset="0"/>
                <a:cs typeface="Arial" panose="020B0604020202020204" pitchFamily="34" charset="0"/>
              </a:endParaRPr>
            </a:p>
          </p:txBody>
        </p:sp>
      </p:grpSp>
      <p:pic>
        <p:nvPicPr>
          <p:cNvPr id="3" name="Picture 20">
            <a:extLst>
              <a:ext uri="{FF2B5EF4-FFF2-40B4-BE49-F238E27FC236}">
                <a16:creationId xmlns:a16="http://schemas.microsoft.com/office/drawing/2014/main" id="{DD9A9AB5-B60D-3981-C53B-06FA6281EC9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48570" y="5382724"/>
            <a:ext cx="8190860" cy="4904276"/>
          </a:xfrm>
          <a:prstGeom prst="rect">
            <a:avLst/>
          </a:prstGeom>
        </p:spPr>
      </p:pic>
    </p:spTree>
    <p:extLst>
      <p:ext uri="{BB962C8B-B14F-4D97-AF65-F5344CB8AC3E}">
        <p14:creationId xmlns:p14="http://schemas.microsoft.com/office/powerpoint/2010/main" val="423370761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90" r="40536" b="7692"/>
          <a:stretch>
            <a:fillRect/>
          </a:stretch>
        </p:blipFill>
        <p:spPr>
          <a:xfrm rot="5400000">
            <a:off x="8341372" y="340372"/>
            <a:ext cx="1605256" cy="18288000"/>
          </a:xfrm>
          <a:prstGeom prst="rect">
            <a:avLst/>
          </a:prstGeom>
        </p:spPr>
      </p:pic>
      <p:sp>
        <p:nvSpPr>
          <p:cNvPr id="2" name="TextBox 1">
            <a:extLst>
              <a:ext uri="{FF2B5EF4-FFF2-40B4-BE49-F238E27FC236}">
                <a16:creationId xmlns:a16="http://schemas.microsoft.com/office/drawing/2014/main" id="{CCEB67FE-42A7-FA41-C344-617C00631C26}"/>
              </a:ext>
            </a:extLst>
          </p:cNvPr>
          <p:cNvSpPr txBox="1"/>
          <p:nvPr/>
        </p:nvSpPr>
        <p:spPr>
          <a:xfrm>
            <a:off x="1295400" y="1028700"/>
            <a:ext cx="9372600" cy="7076489"/>
          </a:xfrm>
          <a:prstGeom prst="rect">
            <a:avLst/>
          </a:prstGeom>
          <a:noFill/>
        </p:spPr>
        <p:txBody>
          <a:bodyPr wrap="square">
            <a:spAutoFit/>
          </a:bodyPr>
          <a:lstStyle/>
          <a:p>
            <a:pPr algn="just">
              <a:lnSpc>
                <a:spcPct val="150000"/>
              </a:lnSpc>
            </a:pPr>
            <a:r>
              <a:rPr lang="en-US" sz="44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hãy </a:t>
            </a:r>
            <a:r>
              <a:rPr lang="vi-VN" sz="4400" b="1" i="1">
                <a:solidFill>
                  <a:srgbClr val="FF0000"/>
                </a:solidFill>
                <a:latin typeface="Arial" panose="020B0604020202020204" pitchFamily="34" charset="0"/>
                <a:ea typeface="Calibri" panose="020F0502020204030204" pitchFamily="34" charset="0"/>
                <a:cs typeface="Arial" panose="020B0604020202020204" pitchFamily="34" charset="0"/>
              </a:rPr>
              <a:t>đọc thông tin mục </a:t>
            </a: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3 -</a:t>
            </a:r>
            <a:r>
              <a:rPr lang="vi-VN" sz="4400" b="1" i="1">
                <a:solidFill>
                  <a:srgbClr val="FF0000"/>
                </a:solidFill>
                <a:latin typeface="Arial" panose="020B0604020202020204" pitchFamily="34" charset="0"/>
                <a:ea typeface="Calibri" panose="020F0502020204030204" pitchFamily="34" charset="0"/>
                <a:cs typeface="Arial" panose="020B0604020202020204" pitchFamily="34" charset="0"/>
              </a:rPr>
              <a:t> SGK tr.7</a:t>
            </a: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6 </a:t>
            </a:r>
            <a:r>
              <a:rPr lang="vi-VN" sz="4400" b="1" i="1">
                <a:solidFill>
                  <a:srgbClr val="FF0000"/>
                </a:solidFill>
                <a:latin typeface="Arial" panose="020B0604020202020204" pitchFamily="34" charset="0"/>
                <a:ea typeface="Calibri" panose="020F0502020204030204" pitchFamily="34" charset="0"/>
                <a:cs typeface="Arial" panose="020B0604020202020204" pitchFamily="34" charset="0"/>
              </a:rPr>
              <a:t>và trả lời câu hỏi: </a:t>
            </a:r>
            <a:r>
              <a:rPr lang="vi-VN" sz="4400">
                <a:solidFill>
                  <a:schemeClr val="tx1"/>
                </a:solidFill>
                <a:latin typeface="Arial" panose="020B0604020202020204" pitchFamily="34" charset="0"/>
                <a:ea typeface="Calibri" panose="020F0502020204030204" pitchFamily="34" charset="0"/>
                <a:cs typeface="Arial" panose="020B0604020202020204" pitchFamily="34" charset="0"/>
              </a:rPr>
              <a:t>Mô tả được những nét chính của cuộc kháng chiến chống quân Minh</a:t>
            </a:r>
            <a:r>
              <a:rPr lang="en-US" sz="4400">
                <a:solidFill>
                  <a:schemeClr val="tx1"/>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400">
                <a:solidFill>
                  <a:schemeClr val="tx1"/>
                </a:solidFill>
                <a:latin typeface="Arial" panose="020B0604020202020204" pitchFamily="34" charset="0"/>
                <a:cs typeface="Arial" panose="020B0604020202020204" pitchFamily="34" charset="0"/>
              </a:rPr>
              <a:t>Nguy</a:t>
            </a:r>
            <a:r>
              <a:rPr lang="en-US" sz="4400">
                <a:latin typeface="Arial" panose="020B0604020202020204" pitchFamily="34" charset="0"/>
                <a:cs typeface="Arial" panose="020B0604020202020204" pitchFamily="34" charset="0"/>
              </a:rPr>
              <a:t>ên nhân</a:t>
            </a:r>
          </a:p>
          <a:p>
            <a:pPr marL="571500" indent="-571500" algn="just">
              <a:lnSpc>
                <a:spcPct val="150000"/>
              </a:lnSpc>
              <a:buFont typeface="Arial" panose="020B0604020202020204" pitchFamily="34" charset="0"/>
              <a:buChar char="•"/>
            </a:pPr>
            <a:r>
              <a:rPr lang="en-US" sz="4400">
                <a:solidFill>
                  <a:schemeClr val="tx1"/>
                </a:solidFill>
                <a:latin typeface="Arial" panose="020B0604020202020204" pitchFamily="34" charset="0"/>
                <a:cs typeface="Arial" panose="020B0604020202020204" pitchFamily="34" charset="0"/>
              </a:rPr>
              <a:t>Diễn biến</a:t>
            </a:r>
          </a:p>
          <a:p>
            <a:pPr marL="571500" indent="-571500" algn="just">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Kết quả</a:t>
            </a:r>
            <a:endParaRPr lang="en-US" sz="4400" dirty="0">
              <a:solidFill>
                <a:schemeClr val="tx1"/>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590" r="40536" b="7692"/>
          <a:stretch>
            <a:fillRect/>
          </a:stretch>
        </p:blipFill>
        <p:spPr>
          <a:xfrm rot="5400000" flipV="1">
            <a:off x="8723893" y="722893"/>
            <a:ext cx="840214" cy="18288000"/>
          </a:xfrm>
          <a:prstGeom prst="rect">
            <a:avLst/>
          </a:prstGeom>
        </p:spPr>
      </p:pic>
      <p:pic>
        <p:nvPicPr>
          <p:cNvPr id="11" name="Picture 14">
            <a:extLst>
              <a:ext uri="{FF2B5EF4-FFF2-40B4-BE49-F238E27FC236}">
                <a16:creationId xmlns:a16="http://schemas.microsoft.com/office/drawing/2014/main" id="{FAB24C68-325E-7415-298B-F7672E4610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81360" y="1028700"/>
            <a:ext cx="6324600" cy="8738656"/>
          </a:xfrm>
          <a:prstGeom prst="rect">
            <a:avLst/>
          </a:prstGeom>
        </p:spPr>
      </p:pic>
    </p:spTree>
    <p:extLst>
      <p:ext uri="{BB962C8B-B14F-4D97-AF65-F5344CB8AC3E}">
        <p14:creationId xmlns:p14="http://schemas.microsoft.com/office/powerpoint/2010/main" val="1690463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26117" flipH="1">
            <a:off x="15982869" y="-844232"/>
            <a:ext cx="3880426" cy="3249857"/>
          </a:xfrm>
          <a:prstGeom prst="rect">
            <a:avLst/>
          </a:prstGeom>
        </p:spPr>
      </p:pic>
      <p:sp>
        <p:nvSpPr>
          <p:cNvPr id="4" name="TextBox 3">
            <a:extLst>
              <a:ext uri="{FF2B5EF4-FFF2-40B4-BE49-F238E27FC236}">
                <a16:creationId xmlns:a16="http://schemas.microsoft.com/office/drawing/2014/main" id="{BC558B07-E57F-F474-33A2-C9EDAAD949A7}"/>
              </a:ext>
            </a:extLst>
          </p:cNvPr>
          <p:cNvSpPr txBox="1"/>
          <p:nvPr/>
        </p:nvSpPr>
        <p:spPr>
          <a:xfrm>
            <a:off x="4511040" y="266700"/>
            <a:ext cx="6233160" cy="3671583"/>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Noto Sans Symbols"/>
                <a:cs typeface="Arial" panose="020B0604020202020204" pitchFamily="34" charset="0"/>
              </a:rPr>
              <a:t>Lấy cớ Hồ Quý Ly cướp ngôi nhà Trần</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Noto Sans Symbols"/>
                <a:cs typeface="Arial" panose="020B0604020202020204" pitchFamily="34" charset="0"/>
              </a:rPr>
              <a:t>C</a:t>
            </a:r>
            <a:r>
              <a:rPr lang="vi-VN" sz="4000">
                <a:solidFill>
                  <a:srgbClr val="000000"/>
                </a:solidFill>
                <a:latin typeface="Arial" panose="020B0604020202020204" pitchFamily="34" charset="0"/>
                <a:ea typeface="Noto Sans Symbols"/>
                <a:cs typeface="Arial" panose="020B0604020202020204" pitchFamily="34" charset="0"/>
              </a:rPr>
              <a:t>uối 1406</a:t>
            </a:r>
            <a:r>
              <a:rPr lang="en-US" sz="4000">
                <a:solidFill>
                  <a:srgbClr val="000000"/>
                </a:solidFill>
                <a:latin typeface="Arial" panose="020B0604020202020204" pitchFamily="34" charset="0"/>
                <a:ea typeface="Noto Sans Symbols"/>
                <a:cs typeface="Arial" panose="020B0604020202020204" pitchFamily="34" charset="0"/>
              </a:rPr>
              <a:t>,</a:t>
            </a:r>
            <a:r>
              <a:rPr lang="vi-VN" sz="4000">
                <a:solidFill>
                  <a:srgbClr val="000000"/>
                </a:solidFill>
                <a:latin typeface="Arial" panose="020B0604020202020204" pitchFamily="34" charset="0"/>
                <a:ea typeface="Noto Sans Symbols"/>
                <a:cs typeface="Arial" panose="020B0604020202020204" pitchFamily="34" charset="0"/>
              </a:rPr>
              <a:t> nhà Minh xâm lược Đại Ngu.</a:t>
            </a:r>
          </a:p>
        </p:txBody>
      </p:sp>
      <p:sp>
        <p:nvSpPr>
          <p:cNvPr id="5" name="Arrow: Pentagon 4">
            <a:extLst>
              <a:ext uri="{FF2B5EF4-FFF2-40B4-BE49-F238E27FC236}">
                <a16:creationId xmlns:a16="http://schemas.microsoft.com/office/drawing/2014/main" id="{D475F153-4312-BAD9-5F85-D67D8B6CE1A2}"/>
              </a:ext>
            </a:extLst>
          </p:cNvPr>
          <p:cNvSpPr/>
          <p:nvPr/>
        </p:nvSpPr>
        <p:spPr>
          <a:xfrm>
            <a:off x="0" y="1635774"/>
            <a:ext cx="4495800" cy="1371600"/>
          </a:xfrm>
          <a:prstGeom prst="homePlate">
            <a:avLst/>
          </a:prstGeom>
          <a:solidFill>
            <a:srgbClr val="E8B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Nguyên nhân</a:t>
            </a:r>
          </a:p>
        </p:txBody>
      </p:sp>
      <p:sp>
        <p:nvSpPr>
          <p:cNvPr id="7" name="TextBox 6">
            <a:extLst>
              <a:ext uri="{FF2B5EF4-FFF2-40B4-BE49-F238E27FC236}">
                <a16:creationId xmlns:a16="http://schemas.microsoft.com/office/drawing/2014/main" id="{D52874E8-9190-1374-8A70-44AC71DC8683}"/>
              </a:ext>
            </a:extLst>
          </p:cNvPr>
          <p:cNvSpPr txBox="1"/>
          <p:nvPr/>
        </p:nvSpPr>
        <p:spPr>
          <a:xfrm>
            <a:off x="4572000" y="4142031"/>
            <a:ext cx="6172200" cy="3671583"/>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Noto Sans Symbols"/>
                <a:cs typeface="Arial" panose="020B0604020202020204" pitchFamily="34" charset="0"/>
              </a:rPr>
              <a:t>Cuối 1</a:t>
            </a:r>
            <a:r>
              <a:rPr lang="en-US" sz="4000">
                <a:solidFill>
                  <a:srgbClr val="000000"/>
                </a:solidFill>
                <a:latin typeface="Arial" panose="020B0604020202020204" pitchFamily="34" charset="0"/>
                <a:ea typeface="Noto Sans Symbols"/>
                <a:cs typeface="Arial" panose="020B0604020202020204" pitchFamily="34" charset="0"/>
              </a:rPr>
              <a:t>/</a:t>
            </a:r>
            <a:r>
              <a:rPr lang="vi-VN" sz="4000">
                <a:solidFill>
                  <a:srgbClr val="000000"/>
                </a:solidFill>
                <a:latin typeface="Arial" panose="020B0604020202020204" pitchFamily="34" charset="0"/>
                <a:ea typeface="Noto Sans Symbols"/>
                <a:cs typeface="Arial" panose="020B0604020202020204" pitchFamily="34" charset="0"/>
              </a:rPr>
              <a:t>1407, quân Minh chiếm được thành Đa Bang và Đông Đô, nhà Hồ rút về Tây Đô. </a:t>
            </a:r>
            <a:endParaRPr lang="en-US" sz="4000">
              <a:solidFill>
                <a:srgbClr val="000000"/>
              </a:solidFill>
              <a:latin typeface="Arial" panose="020B0604020202020204" pitchFamily="34" charset="0"/>
              <a:ea typeface="Noto Sans Symbols"/>
              <a:cs typeface="Arial" panose="020B0604020202020204" pitchFamily="34" charset="0"/>
            </a:endParaRPr>
          </a:p>
        </p:txBody>
      </p:sp>
      <p:sp>
        <p:nvSpPr>
          <p:cNvPr id="8" name="Arrow: Pentagon 7">
            <a:extLst>
              <a:ext uri="{FF2B5EF4-FFF2-40B4-BE49-F238E27FC236}">
                <a16:creationId xmlns:a16="http://schemas.microsoft.com/office/drawing/2014/main" id="{9D6B4948-2AB6-060F-9FBE-53D42AC28A2C}"/>
              </a:ext>
            </a:extLst>
          </p:cNvPr>
          <p:cNvSpPr/>
          <p:nvPr/>
        </p:nvSpPr>
        <p:spPr>
          <a:xfrm>
            <a:off x="0" y="5139623"/>
            <a:ext cx="4495800" cy="1371600"/>
          </a:xfrm>
          <a:prstGeom prst="homePlate">
            <a:avLst/>
          </a:prstGeom>
          <a:solidFill>
            <a:srgbClr val="E8B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Diễn biến</a:t>
            </a:r>
          </a:p>
        </p:txBody>
      </p:sp>
      <p:sp>
        <p:nvSpPr>
          <p:cNvPr id="9" name="TextBox 8">
            <a:extLst>
              <a:ext uri="{FF2B5EF4-FFF2-40B4-BE49-F238E27FC236}">
                <a16:creationId xmlns:a16="http://schemas.microsoft.com/office/drawing/2014/main" id="{62DC5DA8-B0B6-7C38-5FE9-6EE750D77275}"/>
              </a:ext>
            </a:extLst>
          </p:cNvPr>
          <p:cNvSpPr txBox="1"/>
          <p:nvPr/>
        </p:nvSpPr>
        <p:spPr>
          <a:xfrm>
            <a:off x="4648200" y="7962900"/>
            <a:ext cx="6096000" cy="1824923"/>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Noto Sans Symbols"/>
                <a:cs typeface="Arial" panose="020B0604020202020204" pitchFamily="34" charset="0"/>
              </a:rPr>
              <a:t>6</a:t>
            </a:r>
            <a:r>
              <a:rPr lang="en-US" sz="4000">
                <a:solidFill>
                  <a:srgbClr val="000000"/>
                </a:solidFill>
                <a:latin typeface="Arial" panose="020B0604020202020204" pitchFamily="34" charset="0"/>
                <a:ea typeface="Noto Sans Symbols"/>
                <a:cs typeface="Arial" panose="020B0604020202020204" pitchFamily="34" charset="0"/>
              </a:rPr>
              <a:t>/</a:t>
            </a:r>
            <a:r>
              <a:rPr lang="vi-VN" sz="4000">
                <a:solidFill>
                  <a:srgbClr val="000000"/>
                </a:solidFill>
                <a:latin typeface="Arial" panose="020B0604020202020204" pitchFamily="34" charset="0"/>
                <a:ea typeface="Noto Sans Symbols"/>
                <a:cs typeface="Arial" panose="020B0604020202020204" pitchFamily="34" charset="0"/>
              </a:rPr>
              <a:t>1407, cuộc kháng chiến thất bại.</a:t>
            </a:r>
            <a:endParaRPr lang="en-US" sz="4000">
              <a:solidFill>
                <a:srgbClr val="000000"/>
              </a:solidFill>
              <a:latin typeface="Arial" panose="020B0604020202020204" pitchFamily="34" charset="0"/>
              <a:ea typeface="Noto Sans Symbols"/>
              <a:cs typeface="Arial" panose="020B0604020202020204" pitchFamily="34" charset="0"/>
            </a:endParaRPr>
          </a:p>
        </p:txBody>
      </p:sp>
      <p:sp>
        <p:nvSpPr>
          <p:cNvPr id="12" name="Arrow: Pentagon 11">
            <a:extLst>
              <a:ext uri="{FF2B5EF4-FFF2-40B4-BE49-F238E27FC236}">
                <a16:creationId xmlns:a16="http://schemas.microsoft.com/office/drawing/2014/main" id="{645C8275-5AB6-0E7C-3CA2-DB800829C02F}"/>
              </a:ext>
            </a:extLst>
          </p:cNvPr>
          <p:cNvSpPr/>
          <p:nvPr/>
        </p:nvSpPr>
        <p:spPr>
          <a:xfrm>
            <a:off x="0" y="8265173"/>
            <a:ext cx="4495800" cy="1371600"/>
          </a:xfrm>
          <a:prstGeom prst="homePlate">
            <a:avLst/>
          </a:prstGeom>
          <a:solidFill>
            <a:srgbClr val="E8B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Kết quả</a:t>
            </a:r>
          </a:p>
        </p:txBody>
      </p:sp>
      <p:grpSp>
        <p:nvGrpSpPr>
          <p:cNvPr id="23" name="Group 22">
            <a:extLst>
              <a:ext uri="{FF2B5EF4-FFF2-40B4-BE49-F238E27FC236}">
                <a16:creationId xmlns:a16="http://schemas.microsoft.com/office/drawing/2014/main" id="{63C3781A-BD32-753F-06F9-F91365D38741}"/>
              </a:ext>
            </a:extLst>
          </p:cNvPr>
          <p:cNvGrpSpPr/>
          <p:nvPr/>
        </p:nvGrpSpPr>
        <p:grpSpPr>
          <a:xfrm>
            <a:off x="11277600" y="453760"/>
            <a:ext cx="6467446" cy="9371726"/>
            <a:chOff x="11440396" y="1584417"/>
            <a:chExt cx="6467446" cy="9371726"/>
          </a:xfrm>
        </p:grpSpPr>
        <p:pic>
          <p:nvPicPr>
            <p:cNvPr id="14" name="Picture 13" descr="Map&#10;&#10;Description automatically generated">
              <a:extLst>
                <a:ext uri="{FF2B5EF4-FFF2-40B4-BE49-F238E27FC236}">
                  <a16:creationId xmlns:a16="http://schemas.microsoft.com/office/drawing/2014/main" id="{315AC884-90AF-F19C-8C83-284A02B55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0396" y="1584417"/>
              <a:ext cx="6467446" cy="8060054"/>
            </a:xfrm>
            <a:prstGeom prst="rect">
              <a:avLst/>
            </a:prstGeom>
          </p:spPr>
        </p:pic>
        <p:sp>
          <p:nvSpPr>
            <p:cNvPr id="20" name="TextBox 19">
              <a:extLst>
                <a:ext uri="{FF2B5EF4-FFF2-40B4-BE49-F238E27FC236}">
                  <a16:creationId xmlns:a16="http://schemas.microsoft.com/office/drawing/2014/main" id="{57F0A4ED-F782-403E-537A-A6B373602E4B}"/>
                </a:ext>
              </a:extLst>
            </p:cNvPr>
            <p:cNvSpPr txBox="1"/>
            <p:nvPr/>
          </p:nvSpPr>
          <p:spPr>
            <a:xfrm>
              <a:off x="11966895" y="9640718"/>
              <a:ext cx="5433060" cy="131542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Bản đồ cuộc kháng chiến chống quân Minh của nhà Hồ</a:t>
              </a:r>
              <a:endParaRPr lang="en-US" sz="2800"/>
            </a:p>
          </p:txBody>
        </p:sp>
      </p:grpSp>
    </p:spTree>
    <p:extLst>
      <p:ext uri="{BB962C8B-B14F-4D97-AF65-F5344CB8AC3E}">
        <p14:creationId xmlns:p14="http://schemas.microsoft.com/office/powerpoint/2010/main" val="345299216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1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ppt_x</p:attrName>
                                        </p:attrNameLst>
                                      </p:cBhvr>
                                      <p:tavLst>
                                        <p:tav tm="0">
                                          <p:val>
                                            <p:strVal val="#ppt_x-#ppt_w*1.125000"/>
                                          </p:val>
                                        </p:tav>
                                        <p:tav tm="100000">
                                          <p:val>
                                            <p:strVal val="#ppt_x"/>
                                          </p:val>
                                        </p:tav>
                                      </p:tavLst>
                                    </p:anim>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500"/>
                            </p:stCondLst>
                            <p:childTnLst>
                              <p:par>
                                <p:cTn id="29" presetID="1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ppt_x</p:attrName>
                                        </p:attrNameLst>
                                      </p:cBhvr>
                                      <p:tavLst>
                                        <p:tav tm="0">
                                          <p:val>
                                            <p:strVal val="#ppt_x-#ppt_w*1.125000"/>
                                          </p:val>
                                        </p:tav>
                                        <p:tav tm="100000">
                                          <p:val>
                                            <p:strVal val="#ppt_x"/>
                                          </p:val>
                                        </p:tav>
                                      </p:tavLst>
                                    </p:anim>
                                    <p:animEffect transition="in" filter="wipe(righ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P spid="9"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8F341A-B425-4729-82AF-BC5EBD52F0C3}"/>
              </a:ext>
            </a:extLst>
          </p:cNvPr>
          <p:cNvGrpSpPr/>
          <p:nvPr/>
        </p:nvGrpSpPr>
        <p:grpSpPr>
          <a:xfrm>
            <a:off x="8739137" y="1614890"/>
            <a:ext cx="8991600" cy="7057219"/>
            <a:chOff x="1222380" y="957257"/>
            <a:chExt cx="8485068" cy="7057219"/>
          </a:xfrm>
        </p:grpSpPr>
        <p:grpSp>
          <p:nvGrpSpPr>
            <p:cNvPr id="32" name="Group 31">
              <a:extLst>
                <a:ext uri="{FF2B5EF4-FFF2-40B4-BE49-F238E27FC236}">
                  <a16:creationId xmlns:a16="http://schemas.microsoft.com/office/drawing/2014/main" id="{F8810AC1-C95B-424E-8D0B-2A945132F9FE}"/>
                </a:ext>
              </a:extLst>
            </p:cNvPr>
            <p:cNvGrpSpPr/>
            <p:nvPr/>
          </p:nvGrpSpPr>
          <p:grpSpPr>
            <a:xfrm>
              <a:off x="1222380" y="957257"/>
              <a:ext cx="8485068" cy="7057219"/>
              <a:chOff x="1222380" y="957257"/>
              <a:chExt cx="8485069" cy="7057219"/>
            </a:xfrm>
          </p:grpSpPr>
          <p:grpSp>
            <p:nvGrpSpPr>
              <p:cNvPr id="2" name="Group 2"/>
              <p:cNvGrpSpPr/>
              <p:nvPr/>
            </p:nvGrpSpPr>
            <p:grpSpPr>
              <a:xfrm>
                <a:off x="1222380" y="957257"/>
                <a:ext cx="8485069" cy="7057219"/>
                <a:chOff x="175153" y="0"/>
                <a:chExt cx="5167025" cy="2427998"/>
              </a:xfrm>
            </p:grpSpPr>
            <p:sp>
              <p:nvSpPr>
                <p:cNvPr id="3" name="Freeform 3"/>
                <p:cNvSpPr/>
                <p:nvPr/>
              </p:nvSpPr>
              <p:spPr>
                <a:xfrm>
                  <a:off x="175153" y="0"/>
                  <a:ext cx="5167025" cy="2427998"/>
                </a:xfrm>
                <a:custGeom>
                  <a:avLst/>
                  <a:gdLst/>
                  <a:ahLst/>
                  <a:cxnLst/>
                  <a:rect l="l" t="t" r="r" b="b"/>
                  <a:pathLst>
                    <a:path w="5648696" h="2880509">
                      <a:moveTo>
                        <a:pt x="5524236" y="2880509"/>
                      </a:moveTo>
                      <a:lnTo>
                        <a:pt x="124460" y="2880509"/>
                      </a:lnTo>
                      <a:cubicBezTo>
                        <a:pt x="55880" y="2880509"/>
                        <a:pt x="0" y="2824629"/>
                        <a:pt x="0" y="2756049"/>
                      </a:cubicBezTo>
                      <a:lnTo>
                        <a:pt x="0" y="124460"/>
                      </a:lnTo>
                      <a:cubicBezTo>
                        <a:pt x="0" y="55880"/>
                        <a:pt x="55880" y="0"/>
                        <a:pt x="124460" y="0"/>
                      </a:cubicBezTo>
                      <a:lnTo>
                        <a:pt x="5524236" y="0"/>
                      </a:lnTo>
                      <a:cubicBezTo>
                        <a:pt x="5592816" y="0"/>
                        <a:pt x="5648696" y="55880"/>
                        <a:pt x="5648696" y="124460"/>
                      </a:cubicBezTo>
                      <a:lnTo>
                        <a:pt x="5648696" y="2756049"/>
                      </a:lnTo>
                      <a:cubicBezTo>
                        <a:pt x="5648696" y="2824629"/>
                        <a:pt x="5592816" y="2880509"/>
                        <a:pt x="5524236" y="2880509"/>
                      </a:cubicBezTo>
                      <a:close/>
                    </a:path>
                  </a:pathLst>
                </a:custGeom>
                <a:solidFill>
                  <a:srgbClr val="FFFFFF"/>
                </a:solidFill>
              </p:spPr>
            </p:sp>
          </p:grpSp>
          <p:sp>
            <p:nvSpPr>
              <p:cNvPr id="23" name="TextBox 22">
                <a:extLst>
                  <a:ext uri="{FF2B5EF4-FFF2-40B4-BE49-F238E27FC236}">
                    <a16:creationId xmlns:a16="http://schemas.microsoft.com/office/drawing/2014/main" id="{A1404F52-9DD6-49E6-968E-5D7180D64743}"/>
                  </a:ext>
                </a:extLst>
              </p:cNvPr>
              <p:cNvSpPr txBox="1"/>
              <p:nvPr/>
            </p:nvSpPr>
            <p:spPr>
              <a:xfrm>
                <a:off x="1761575" y="2514952"/>
                <a:ext cx="7622396" cy="5045164"/>
              </a:xfrm>
              <a:prstGeom prst="rect">
                <a:avLst/>
              </a:prstGeom>
              <a:noFill/>
            </p:spPr>
            <p:txBody>
              <a:bodyPr wrap="square">
                <a:spAutoFit/>
              </a:bodyPr>
              <a:lstStyle/>
              <a:p>
                <a:pPr algn="just">
                  <a:lnSpc>
                    <a:spcPct val="150000"/>
                  </a:lnSpc>
                </a:pPr>
                <a:r>
                  <a:rPr lang="en-US" sz="44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hãy đọc Tư liệu 1, 2 </a:t>
                </a: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400" b="1" i="1">
                    <a:solidFill>
                      <a:srgbClr val="FF0000"/>
                    </a:solidFill>
                    <a:latin typeface="Arial" panose="020B0604020202020204" pitchFamily="34" charset="0"/>
                    <a:ea typeface="Calibri" panose="020F0502020204030204" pitchFamily="34" charset="0"/>
                    <a:cs typeface="Arial" panose="020B0604020202020204" pitchFamily="34" charset="0"/>
                  </a:rPr>
                  <a:t> SGK tr.7</a:t>
                </a: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6 </a:t>
                </a:r>
                <a:r>
                  <a:rPr lang="vi-VN" sz="4400" b="1" i="1">
                    <a:solidFill>
                      <a:srgbClr val="FF0000"/>
                    </a:solidFill>
                    <a:latin typeface="Arial" panose="020B0604020202020204" pitchFamily="34" charset="0"/>
                    <a:ea typeface="Calibri" panose="020F0502020204030204" pitchFamily="34" charset="0"/>
                    <a:cs typeface="Arial" panose="020B0604020202020204" pitchFamily="34" charset="0"/>
                  </a:rPr>
                  <a:t>và trả lời câu hỏi: </a:t>
                </a:r>
                <a:r>
                  <a:rPr lang="vi-VN" sz="4400">
                    <a:solidFill>
                      <a:schemeClr val="tx1"/>
                    </a:solidFill>
                    <a:latin typeface="Arial" panose="020B0604020202020204" pitchFamily="34" charset="0"/>
                    <a:ea typeface="Calibri" panose="020F0502020204030204" pitchFamily="34" charset="0"/>
                    <a:cs typeface="Arial" panose="020B0604020202020204" pitchFamily="34" charset="0"/>
                  </a:rPr>
                  <a:t>Vì sao cuộc kháng chiến chống quân Minh của nhà Hồ lại nhanh chóng bị thất bại. </a:t>
                </a:r>
                <a:endParaRPr lang="en-US" sz="44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9017A9EF-91E2-4BED-9507-1B6442442C8B}"/>
                </a:ext>
              </a:extLst>
            </p:cNvPr>
            <p:cNvSpPr txBox="1"/>
            <p:nvPr/>
          </p:nvSpPr>
          <p:spPr>
            <a:xfrm>
              <a:off x="2179479" y="1204388"/>
              <a:ext cx="6786590" cy="1063433"/>
            </a:xfrm>
            <a:prstGeom prst="rect">
              <a:avLst/>
            </a:prstGeom>
            <a:noFill/>
          </p:spPr>
          <p:txBody>
            <a:bodyPr wrap="square">
              <a:spAutoFit/>
            </a:bodyPr>
            <a:lstStyle/>
            <a:p>
              <a:pPr marR="154305" algn="ctr">
                <a:lnSpc>
                  <a:spcPct val="150000"/>
                </a:lnSpc>
                <a:spcBef>
                  <a:spcPts val="600"/>
                </a:spcBef>
                <a:spcAft>
                  <a:spcPts val="600"/>
                </a:spcAft>
              </a:pPr>
              <a:r>
                <a:rPr lang="en-US" sz="4800" b="1">
                  <a:solidFill>
                    <a:srgbClr val="B6614E"/>
                  </a:solidFill>
                  <a:effectLst/>
                  <a:latin typeface="Arial" panose="020B0604020202020204" pitchFamily="34" charset="0"/>
                  <a:ea typeface="Times New Roman" panose="02020603050405020304" pitchFamily="18" charset="0"/>
                  <a:cs typeface="Arial" panose="020B0604020202020204" pitchFamily="34" charset="0"/>
                </a:rPr>
                <a:t>THẢO LUẬN NHÓM</a:t>
              </a:r>
              <a:endParaRPr lang="en-US" sz="4800" b="1" dirty="0">
                <a:solidFill>
                  <a:srgbClr val="B6614E"/>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19">
            <a:extLst>
              <a:ext uri="{FF2B5EF4-FFF2-40B4-BE49-F238E27FC236}">
                <a16:creationId xmlns:a16="http://schemas.microsoft.com/office/drawing/2014/main" id="{B2EF0723-1B89-8EF7-03E0-6E8DEEB78F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9616" y="1759299"/>
            <a:ext cx="7912403" cy="6768399"/>
          </a:xfrm>
          <a:prstGeom prst="rect">
            <a:avLst/>
          </a:prstGeom>
        </p:spPr>
      </p:pic>
    </p:spTree>
    <p:extLst>
      <p:ext uri="{BB962C8B-B14F-4D97-AF65-F5344CB8AC3E}">
        <p14:creationId xmlns:p14="http://schemas.microsoft.com/office/powerpoint/2010/main" val="4197020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AC4F7F-4393-C15C-E355-F469F3460647}"/>
              </a:ext>
            </a:extLst>
          </p:cNvPr>
          <p:cNvSpPr txBox="1"/>
          <p:nvPr/>
        </p:nvSpPr>
        <p:spPr>
          <a:xfrm>
            <a:off x="533400" y="2324100"/>
            <a:ext cx="83058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hú trọng vào việc xây dựng các phòng tuyến quân sự và lực lượng quân đội chính quy nên phòng ngự bị động.</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Chưa kế thừa được truyền thống đánh giặc giữ nước của dân tộc ta là chiến tranh nhân dân.</a:t>
            </a:r>
          </a:p>
        </p:txBody>
      </p:sp>
      <p:sp>
        <p:nvSpPr>
          <p:cNvPr id="3" name="TextBox 2">
            <a:extLst>
              <a:ext uri="{FF2B5EF4-FFF2-40B4-BE49-F238E27FC236}">
                <a16:creationId xmlns:a16="http://schemas.microsoft.com/office/drawing/2014/main" id="{F31DB616-17FC-9955-8B53-BBD3FD674FED}"/>
              </a:ext>
            </a:extLst>
          </p:cNvPr>
          <p:cNvSpPr txBox="1"/>
          <p:nvPr/>
        </p:nvSpPr>
        <p:spPr>
          <a:xfrm>
            <a:off x="5900222" y="495300"/>
            <a:ext cx="6487556" cy="1063433"/>
          </a:xfrm>
          <a:prstGeom prst="rect">
            <a:avLst/>
          </a:prstGeom>
          <a:noFill/>
        </p:spPr>
        <p:txBody>
          <a:bodyPr wrap="square">
            <a:spAutoFit/>
          </a:bodyPr>
          <a:lstStyle/>
          <a:p>
            <a:pPr algn="ctr">
              <a:lnSpc>
                <a:spcPct val="150000"/>
              </a:lnSpc>
              <a:spcBef>
                <a:spcPts val="400"/>
              </a:spcBef>
              <a:spcAft>
                <a:spcPts val="400"/>
              </a:spcAft>
            </a:pPr>
            <a:r>
              <a:rPr lang="en-US" sz="4800" b="1">
                <a:solidFill>
                  <a:srgbClr val="002060"/>
                </a:solidFill>
                <a:effectLst/>
                <a:latin typeface="Arial" panose="020B0604020202020204" pitchFamily="34" charset="0"/>
                <a:ea typeface="Arial" panose="020B0604020202020204" pitchFamily="34" charset="0"/>
                <a:cs typeface="Arial" panose="020B0604020202020204" pitchFamily="34" charset="0"/>
              </a:rPr>
              <a:t>Nguyên nhân thất bại</a:t>
            </a:r>
          </a:p>
        </p:txBody>
      </p:sp>
      <p:grpSp>
        <p:nvGrpSpPr>
          <p:cNvPr id="5" name="Group 4">
            <a:extLst>
              <a:ext uri="{FF2B5EF4-FFF2-40B4-BE49-F238E27FC236}">
                <a16:creationId xmlns:a16="http://schemas.microsoft.com/office/drawing/2014/main" id="{D41B939D-0389-2A0B-142B-13F8E2279EFA}"/>
              </a:ext>
            </a:extLst>
          </p:cNvPr>
          <p:cNvGrpSpPr/>
          <p:nvPr/>
        </p:nvGrpSpPr>
        <p:grpSpPr>
          <a:xfrm>
            <a:off x="9143736" y="2324100"/>
            <a:ext cx="8610864" cy="6847723"/>
            <a:chOff x="9291292" y="3477617"/>
            <a:chExt cx="8610864" cy="6847723"/>
          </a:xfrm>
        </p:grpSpPr>
        <p:pic>
          <p:nvPicPr>
            <p:cNvPr id="7" name="Picture 6">
              <a:extLst>
                <a:ext uri="{FF2B5EF4-FFF2-40B4-BE49-F238E27FC236}">
                  <a16:creationId xmlns:a16="http://schemas.microsoft.com/office/drawing/2014/main" id="{0F24F205-5066-15CF-A412-3FB1FFCABF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91292" y="3477617"/>
              <a:ext cx="8610864" cy="6059496"/>
            </a:xfrm>
            <a:prstGeom prst="rect">
              <a:avLst/>
            </a:prstGeom>
          </p:spPr>
        </p:pic>
        <p:sp>
          <p:nvSpPr>
            <p:cNvPr id="9" name="TextBox 8">
              <a:extLst>
                <a:ext uri="{FF2B5EF4-FFF2-40B4-BE49-F238E27FC236}">
                  <a16:creationId xmlns:a16="http://schemas.microsoft.com/office/drawing/2014/main" id="{5EAF3DFD-C927-0A4A-F0BE-672219A28336}"/>
                </a:ext>
              </a:extLst>
            </p:cNvPr>
            <p:cNvSpPr txBox="1"/>
            <p:nvPr/>
          </p:nvSpPr>
          <p:spPr>
            <a:xfrm>
              <a:off x="9811423" y="9573852"/>
              <a:ext cx="7570602" cy="751488"/>
            </a:xfrm>
            <a:prstGeom prst="rect">
              <a:avLst/>
            </a:prstGeom>
            <a:noFill/>
          </p:spPr>
          <p:txBody>
            <a:bodyPr wrap="square">
              <a:spAutoFit/>
            </a:bodyPr>
            <a:lstStyle/>
            <a:p>
              <a:pPr algn="ctr">
                <a:lnSpc>
                  <a:spcPct val="150000"/>
                </a:lnSpc>
              </a:pPr>
              <a:r>
                <a:rPr lang="en-US" sz="3200">
                  <a:solidFill>
                    <a:srgbClr val="000000"/>
                  </a:solidFill>
                  <a:latin typeface="Arial" panose="020B0604020202020204" pitchFamily="34" charset="0"/>
                  <a:ea typeface="Noto Sans Symbols"/>
                  <a:cs typeface="Arial" panose="020B0604020202020204" pitchFamily="34" charset="0"/>
                </a:rPr>
                <a:t>Đôi rồng đá bị mất đầu ở thành nhà Hồ.</a:t>
              </a:r>
              <a:endParaRPr lang="en-US" sz="3200"/>
            </a:p>
          </p:txBody>
        </p:sp>
      </p:grpSp>
    </p:spTree>
    <p:extLst>
      <p:ext uri="{BB962C8B-B14F-4D97-AF65-F5344CB8AC3E}">
        <p14:creationId xmlns:p14="http://schemas.microsoft.com/office/powerpoint/2010/main" val="3514145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DBA5"/>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8B0515-8A11-6665-3C35-C9CF5843AD31}"/>
              </a:ext>
            </a:extLst>
          </p:cNvPr>
          <p:cNvGrpSpPr/>
          <p:nvPr/>
        </p:nvGrpSpPr>
        <p:grpSpPr>
          <a:xfrm>
            <a:off x="502920" y="388620"/>
            <a:ext cx="17282160" cy="9509760"/>
            <a:chOff x="595722" y="535530"/>
            <a:chExt cx="17096555" cy="9422315"/>
          </a:xfrm>
          <a:solidFill>
            <a:srgbClr val="FFF6E6"/>
          </a:solidFill>
        </p:grpSpPr>
        <p:sp>
          <p:nvSpPr>
            <p:cNvPr id="9" name="AutoShape 2">
              <a:extLst>
                <a:ext uri="{FF2B5EF4-FFF2-40B4-BE49-F238E27FC236}">
                  <a16:creationId xmlns:a16="http://schemas.microsoft.com/office/drawing/2014/main" id="{06C9B2CC-A673-6A81-9C10-D55AFB7614EF}"/>
                </a:ext>
              </a:extLst>
            </p:cNvPr>
            <p:cNvSpPr/>
            <p:nvPr/>
          </p:nvSpPr>
          <p:spPr>
            <a:xfrm>
              <a:off x="783767" y="703031"/>
              <a:ext cx="16720463" cy="9080414"/>
            </a:xfrm>
            <a:prstGeom prst="rect">
              <a:avLst/>
            </a:prstGeom>
            <a:grpFill/>
          </p:spPr>
        </p:sp>
        <p:grpSp>
          <p:nvGrpSpPr>
            <p:cNvPr id="10" name="Group 3">
              <a:extLst>
                <a:ext uri="{FF2B5EF4-FFF2-40B4-BE49-F238E27FC236}">
                  <a16:creationId xmlns:a16="http://schemas.microsoft.com/office/drawing/2014/main" id="{271FBC72-D857-4558-0E1D-89369F77D59E}"/>
                </a:ext>
              </a:extLst>
            </p:cNvPr>
            <p:cNvGrpSpPr/>
            <p:nvPr/>
          </p:nvGrpSpPr>
          <p:grpSpPr>
            <a:xfrm>
              <a:off x="595722" y="535530"/>
              <a:ext cx="17096555" cy="9422315"/>
              <a:chOff x="0" y="0"/>
              <a:chExt cx="6295575" cy="3469640"/>
            </a:xfrm>
            <a:grpFill/>
          </p:grpSpPr>
          <p:sp>
            <p:nvSpPr>
              <p:cNvPr id="11" name="Freeform 4">
                <a:extLst>
                  <a:ext uri="{FF2B5EF4-FFF2-40B4-BE49-F238E27FC236}">
                    <a16:creationId xmlns:a16="http://schemas.microsoft.com/office/drawing/2014/main" id="{EB243E75-DD35-28AA-C3DD-83641E48D055}"/>
                  </a:ext>
                </a:extLst>
              </p:cNvPr>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grpSp>
      <p:sp>
        <p:nvSpPr>
          <p:cNvPr id="3" name="TextBox 2">
            <a:extLst>
              <a:ext uri="{FF2B5EF4-FFF2-40B4-BE49-F238E27FC236}">
                <a16:creationId xmlns:a16="http://schemas.microsoft.com/office/drawing/2014/main" id="{C35C78F8-DD8B-4D94-19BB-9520107FD2DD}"/>
              </a:ext>
            </a:extLst>
          </p:cNvPr>
          <p:cNvSpPr txBox="1"/>
          <p:nvPr/>
        </p:nvSpPr>
        <p:spPr>
          <a:xfrm>
            <a:off x="1142996" y="2235617"/>
            <a:ext cx="16002000" cy="301383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Luật chơi: </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hia lớp thành 2 đội và thi đua nhau trả lời, khoanh tròn vào đáp án đặt trước câu trả lời đúng. Đội nào trả lời được đúng và nhanh nhất sẽ là đội chiến thắng</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TextBox 11">
            <a:extLst>
              <a:ext uri="{FF2B5EF4-FFF2-40B4-BE49-F238E27FC236}">
                <a16:creationId xmlns:a16="http://schemas.microsoft.com/office/drawing/2014/main" id="{3713F6BD-5F7C-7699-F6C2-E03DD55C47A9}"/>
              </a:ext>
            </a:extLst>
          </p:cNvPr>
          <p:cNvSpPr txBox="1"/>
          <p:nvPr/>
        </p:nvSpPr>
        <p:spPr>
          <a:xfrm>
            <a:off x="3487991" y="979985"/>
            <a:ext cx="11312010"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197" normalizeH="0" baseline="0" noProof="0">
                <a:ln>
                  <a:noFill/>
                </a:ln>
                <a:solidFill>
                  <a:srgbClr val="057F97"/>
                </a:solidFill>
                <a:effectLst/>
                <a:uLnTx/>
                <a:uFillTx/>
                <a:latin typeface="Arial" panose="020B0604020202020204" pitchFamily="34" charset="0"/>
                <a:ea typeface="+mn-ea"/>
                <a:cs typeface="Arial" panose="020B0604020202020204" pitchFamily="34" charset="0"/>
              </a:rPr>
              <a:t>TRÒ CHƠI “AI NHANH HƠN”</a:t>
            </a:r>
            <a:endParaRPr kumimoji="0" lang="en-US" sz="6000" b="1" i="0" u="none" strike="noStrike" kern="1200" cap="none" spc="197" normalizeH="0" baseline="0" noProof="0" dirty="0">
              <a:ln>
                <a:noFill/>
              </a:ln>
              <a:solidFill>
                <a:srgbClr val="057F97"/>
              </a:solidFill>
              <a:effectLst/>
              <a:uLnTx/>
              <a:uFillTx/>
              <a:latin typeface="Arial" panose="020B0604020202020204" pitchFamily="34" charset="0"/>
              <a:ea typeface="+mn-ea"/>
              <a:cs typeface="Arial" panose="020B0604020202020204" pitchFamily="34" charset="0"/>
            </a:endParaRPr>
          </a:p>
        </p:txBody>
      </p:sp>
      <p:pic>
        <p:nvPicPr>
          <p:cNvPr id="2" name="Picture 13">
            <a:extLst>
              <a:ext uri="{FF2B5EF4-FFF2-40B4-BE49-F238E27FC236}">
                <a16:creationId xmlns:a16="http://schemas.microsoft.com/office/drawing/2014/main" id="{A2E735AD-16E7-DF86-C502-53FFE3812F66}"/>
              </a:ext>
            </a:extLst>
          </p:cNvPr>
          <p:cNvPicPr>
            <a:picLocks noChangeAspect="1"/>
          </p:cNvPicPr>
          <p:nvPr/>
        </p:nvPicPr>
        <p:blipFill>
          <a:blip r:embed="rId2"/>
          <a:srcRect/>
          <a:stretch>
            <a:fillRect/>
          </a:stretch>
        </p:blipFill>
        <p:spPr>
          <a:xfrm>
            <a:off x="2619525" y="5589377"/>
            <a:ext cx="13048949" cy="4697623"/>
          </a:xfrm>
          <a:prstGeom prst="rect">
            <a:avLst/>
          </a:prstGeom>
        </p:spPr>
      </p:pic>
    </p:spTree>
    <p:extLst>
      <p:ext uri="{BB962C8B-B14F-4D97-AF65-F5344CB8AC3E}">
        <p14:creationId xmlns:p14="http://schemas.microsoft.com/office/powerpoint/2010/main" val="3363173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48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kumimoji="0" lang="en-US" sz="48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1</a:t>
            </a:r>
            <a:r>
              <a:rPr kumimoji="0" lang="vi-VN" sz="48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Nhà Hồ thành lập </a:t>
            </a:r>
            <a:r>
              <a:rPr lang="en-US" sz="4800" noProof="1">
                <a:solidFill>
                  <a:prstClr val="black"/>
                </a:solidFill>
                <a:latin typeface="Arial" panose="020B0604020202020204" pitchFamily="34" charset="0"/>
                <a:cs typeface="Arial" panose="020B0604020202020204" pitchFamily="34" charset="0"/>
              </a:rPr>
              <a:t>trong hoàn cảnh nào?</a:t>
            </a:r>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4400" noProof="1">
                <a:solidFill>
                  <a:prstClr val="black"/>
                </a:solidFill>
                <a:cs typeface="Arial" panose="020B0604020202020204" pitchFamily="34" charset="0"/>
              </a:rPr>
              <a:t>Sau khi nhà Trần ngày càng suy yếu.</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lang="vi-VN" sz="4400" noProof="1">
                <a:solidFill>
                  <a:prstClr val="black"/>
                </a:solidFill>
                <a:cs typeface="Arial" panose="020B0604020202020204" pitchFamily="34" charset="0"/>
              </a:rPr>
              <a:t>Trong khi nhà Trần thành lập không lâu.</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lang="vi-VN" sz="4400" noProof="1">
                <a:solidFill>
                  <a:prstClr val="black"/>
                </a:solidFill>
                <a:cs typeface="Arial" panose="020B0604020202020204" pitchFamily="34" charset="0"/>
              </a:rPr>
              <a:t>Trong khi nhà Trần bắt đầu suy yếu.</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lang="vi-VN" sz="4400" noProof="1">
                <a:solidFill>
                  <a:prstClr val="black"/>
                </a:solidFill>
                <a:cs typeface="Arial" panose="020B0604020202020204" pitchFamily="34" charset="0"/>
              </a:rPr>
              <a:t>Trong khi nhà Trần hưng thịnh.</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68699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4751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68699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02530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15019" y="1543050"/>
            <a:ext cx="15657957" cy="72009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78A1A41-0CBD-CEE9-F6D9-6F4848B19FB8}"/>
              </a:ext>
            </a:extLst>
          </p:cNvPr>
          <p:cNvSpPr txBox="1"/>
          <p:nvPr/>
        </p:nvSpPr>
        <p:spPr>
          <a:xfrm>
            <a:off x="1457179" y="2781300"/>
            <a:ext cx="15373636"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L</a:t>
            </a:r>
            <a:r>
              <a:rPr lang="vi-VN" sz="4000">
                <a:solidFill>
                  <a:srgbClr val="000000"/>
                </a:solidFill>
                <a:latin typeface="Arial" panose="020B0604020202020204" pitchFamily="34" charset="0"/>
                <a:ea typeface="Noto Sans Symbols"/>
                <a:cs typeface="Arial" panose="020B0604020202020204" pitchFamily="34" charset="0"/>
              </a:rPr>
              <a:t>à kinh đô nước Đại Ngu (thời nhà Hồ)</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T</a:t>
            </a:r>
            <a:r>
              <a:rPr lang="vi-VN" sz="4000">
                <a:solidFill>
                  <a:srgbClr val="000000"/>
                </a:solidFill>
                <a:latin typeface="Arial" panose="020B0604020202020204" pitchFamily="34" charset="0"/>
                <a:ea typeface="Noto Sans Symbols"/>
                <a:cs typeface="Arial" panose="020B0604020202020204" pitchFamily="34" charset="0"/>
              </a:rPr>
              <a:t>huộc tỉnh Thanh Hóa. </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L</a:t>
            </a:r>
            <a:r>
              <a:rPr lang="vi-VN" sz="4000">
                <a:solidFill>
                  <a:srgbClr val="000000"/>
                </a:solidFill>
                <a:latin typeface="Arial" panose="020B0604020202020204" pitchFamily="34" charset="0"/>
                <a:ea typeface="Noto Sans Symbols"/>
                <a:cs typeface="Arial" panose="020B0604020202020204" pitchFamily="34" charset="0"/>
              </a:rPr>
              <a:t>à tòa thành kiên cố với kiến trúc độc đáo bằng đá có quy mô lớn hiếm hoi ở Việt Nam</a:t>
            </a:r>
            <a:r>
              <a:rPr lang="en-US" sz="4000">
                <a:solidFill>
                  <a:srgbClr val="000000"/>
                </a:solidFill>
                <a:latin typeface="Arial" panose="020B0604020202020204" pitchFamily="34" charset="0"/>
                <a:ea typeface="Noto Sans Symbols"/>
                <a:cs typeface="Arial" panose="020B0604020202020204" pitchFamily="34" charset="0"/>
              </a:rPr>
              <a:t> và </a:t>
            </a:r>
            <a:r>
              <a:rPr lang="vi-VN" sz="4000">
                <a:solidFill>
                  <a:srgbClr val="000000"/>
                </a:solidFill>
                <a:latin typeface="Arial" panose="020B0604020202020204" pitchFamily="34" charset="0"/>
                <a:ea typeface="Noto Sans Symbols"/>
                <a:cs typeface="Arial" panose="020B0604020202020204" pitchFamily="34" charset="0"/>
              </a:rPr>
              <a:t>duy nhất còn lại ở tại Đông Nam Á</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L</a:t>
            </a:r>
            <a:r>
              <a:rPr lang="vi-VN" sz="4000">
                <a:solidFill>
                  <a:srgbClr val="000000"/>
                </a:solidFill>
                <a:latin typeface="Arial" panose="020B0604020202020204" pitchFamily="34" charset="0"/>
                <a:ea typeface="Noto Sans Symbols"/>
                <a:cs typeface="Arial" panose="020B0604020202020204" pitchFamily="34" charset="0"/>
              </a:rPr>
              <a:t>à một trong rất ít những thành lũy bằng đá còn lại trên thế giới.</a:t>
            </a:r>
          </a:p>
          <a:p>
            <a:pPr marL="571500" lvl="0" indent="-571500" algn="just">
              <a:lnSpc>
                <a:spcPct val="150000"/>
              </a:lnSpc>
              <a:buFont typeface="Wingdings" panose="05000000000000000000" pitchFamily="2" charset="2"/>
              <a:buChar char="ü"/>
            </a:pPr>
            <a:r>
              <a:rPr lang="vi-VN" sz="4000">
                <a:solidFill>
                  <a:srgbClr val="000000"/>
                </a:solidFill>
                <a:latin typeface="Arial" panose="020B0604020202020204" pitchFamily="34" charset="0"/>
                <a:ea typeface="Noto Sans Symbols"/>
                <a:cs typeface="Arial" panose="020B0604020202020204" pitchFamily="34" charset="0"/>
              </a:rPr>
              <a:t>27</a:t>
            </a:r>
            <a:r>
              <a:rPr lang="en-US" sz="4000">
                <a:solidFill>
                  <a:srgbClr val="000000"/>
                </a:solidFill>
                <a:latin typeface="Arial" panose="020B0604020202020204" pitchFamily="34" charset="0"/>
                <a:ea typeface="Noto Sans Symbols"/>
                <a:cs typeface="Arial" panose="020B0604020202020204" pitchFamily="34" charset="0"/>
              </a:rPr>
              <a:t>/</a:t>
            </a:r>
            <a:r>
              <a:rPr lang="vi-VN" sz="4000">
                <a:solidFill>
                  <a:srgbClr val="000000"/>
                </a:solidFill>
                <a:latin typeface="Arial" panose="020B0604020202020204" pitchFamily="34" charset="0"/>
                <a:ea typeface="Noto Sans Symbols"/>
                <a:cs typeface="Arial" panose="020B0604020202020204" pitchFamily="34" charset="0"/>
              </a:rPr>
              <a:t>6</a:t>
            </a:r>
            <a:r>
              <a:rPr lang="en-US" sz="4000">
                <a:solidFill>
                  <a:srgbClr val="000000"/>
                </a:solidFill>
                <a:latin typeface="Arial" panose="020B0604020202020204" pitchFamily="34" charset="0"/>
                <a:ea typeface="Noto Sans Symbols"/>
                <a:cs typeface="Arial" panose="020B0604020202020204" pitchFamily="34" charset="0"/>
              </a:rPr>
              <a:t>/</a:t>
            </a:r>
            <a:r>
              <a:rPr lang="vi-VN" sz="4000">
                <a:solidFill>
                  <a:srgbClr val="000000"/>
                </a:solidFill>
                <a:latin typeface="Arial" panose="020B0604020202020204" pitchFamily="34" charset="0"/>
                <a:ea typeface="Noto Sans Symbols"/>
                <a:cs typeface="Arial" panose="020B0604020202020204" pitchFamily="34" charset="0"/>
              </a:rPr>
              <a:t>2011, được UNESCO công nhận là di sản văn hóa thế giới.</a:t>
            </a:r>
          </a:p>
        </p:txBody>
      </p:sp>
      <p:sp>
        <p:nvSpPr>
          <p:cNvPr id="10" name="TextBox 9">
            <a:extLst>
              <a:ext uri="{FF2B5EF4-FFF2-40B4-BE49-F238E27FC236}">
                <a16:creationId xmlns:a16="http://schemas.microsoft.com/office/drawing/2014/main" id="{AACA72DD-2C4E-6633-CB37-643DDF386958}"/>
              </a:ext>
            </a:extLst>
          </p:cNvPr>
          <p:cNvSpPr txBox="1"/>
          <p:nvPr/>
        </p:nvSpPr>
        <p:spPr>
          <a:xfrm>
            <a:off x="4457698" y="1717867"/>
            <a:ext cx="9372601" cy="1063433"/>
          </a:xfrm>
          <a:prstGeom prst="rect">
            <a:avLst/>
          </a:prstGeom>
          <a:noFill/>
        </p:spPr>
        <p:txBody>
          <a:bodyPr wrap="square">
            <a:spAutoFit/>
          </a:bodyPr>
          <a:lstStyle/>
          <a:p>
            <a:pPr marR="0" lvl="0" algn="ctr" defTabSz="914400" rtl="0" eaLnBrk="1" fontAlgn="auto" latinLnBrk="0" hangingPunct="1">
              <a:lnSpc>
                <a:spcPct val="150000"/>
              </a:lnSpc>
              <a:spcBef>
                <a:spcPct val="0"/>
              </a:spcBef>
              <a:spcAft>
                <a:spcPts val="600"/>
              </a:spcAft>
              <a:buClrTx/>
              <a:buSzTx/>
              <a:tabLst/>
              <a:defRPr/>
            </a:pP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Thành</a:t>
            </a:r>
            <a:r>
              <a:rPr kumimoji="0" lang="en-US" sz="48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Tây Đô (Thành nhà Hồ)</a:t>
            </a:r>
            <a:endPar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9051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831277"/>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48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kumimoji="0" lang="en-US" sz="48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2</a:t>
            </a:r>
            <a:r>
              <a:rPr kumimoji="0" lang="vi-VN" sz="48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lang="vi-VN" sz="4800" noProof="1">
                <a:solidFill>
                  <a:prstClr val="black"/>
                </a:solidFill>
                <a:cs typeface="Arial" panose="020B0604020202020204" pitchFamily="34" charset="0"/>
              </a:rPr>
              <a:t>Nhà Hồ đã dời kinh đô từ Thăng Long về</a:t>
            </a:r>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lang="vi-VN" sz="4400" noProof="1">
                <a:solidFill>
                  <a:prstClr val="black"/>
                </a:solidFill>
                <a:cs typeface="Arial" panose="020B0604020202020204" pitchFamily="34" charset="0"/>
              </a:rPr>
              <a:t>Tây Đô (Thanh Hóa).</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4400" noProof="1">
                <a:solidFill>
                  <a:prstClr val="black"/>
                </a:solidFill>
                <a:cs typeface="Arial" panose="020B0604020202020204" pitchFamily="34" charset="0"/>
              </a:rPr>
              <a:t>Hoa Lư (Ninh Bình).</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lang="vi-VN" sz="4400" noProof="1">
                <a:solidFill>
                  <a:prstClr val="black"/>
                </a:solidFill>
                <a:cs typeface="Arial" panose="020B0604020202020204" pitchFamily="34" charset="0"/>
              </a:rPr>
              <a:t>Phú Xuân (Huế).</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lang="en-US" sz="4400" noProof="1">
                <a:solidFill>
                  <a:prstClr val="black"/>
                </a:solidFill>
                <a:latin typeface="Arial" panose="020B0604020202020204" pitchFamily="34" charset="0"/>
                <a:cs typeface="Arial" panose="020B0604020202020204" pitchFamily="34" charset="0"/>
              </a:rPr>
              <a:t>Lam Kinh </a:t>
            </a:r>
          </a:p>
          <a:p>
            <a:pPr lvl="0"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(Thanh Hóa).</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519692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16324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959435"/>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7959435"/>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0" y="595150"/>
            <a:ext cx="14644256" cy="3465098"/>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a:t>
            </a:r>
            <a:r>
              <a:rPr kumimoji="0" lang="en-US"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lang="vi-VN" sz="4800" noProof="1">
                <a:solidFill>
                  <a:prstClr val="black"/>
                </a:solidFill>
                <a:cs typeface="Arial" panose="020B0604020202020204" pitchFamily="34" charset="0"/>
              </a:rPr>
              <a:t>Cuộc kháng chiến chống quân xâm lược Minh của nhà Hồ đã</a:t>
            </a:r>
            <a:endParaRPr kumimoji="0" lang="vi-VN" sz="4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372600" y="43815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lang="vi-VN" sz="3600" noProof="1">
                <a:solidFill>
                  <a:prstClr val="black"/>
                </a:solidFill>
                <a:cs typeface="Arial" panose="020B0604020202020204" pitchFamily="34" charset="0"/>
              </a:rPr>
              <a:t>thất bại, nhà Hồ sụp đổ, giặc Minh đặt ách cai trị ở nước ta.</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17325" y="437285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lang="vi-VN" sz="3600" noProof="1">
                <a:solidFill>
                  <a:prstClr val="black"/>
                </a:solidFill>
                <a:cs typeface="Arial" panose="020B0604020202020204" pitchFamily="34" charset="0"/>
              </a:rPr>
              <a:t>thắng lợi, buộc nhà Minh phải thần phục Đại Ngu.</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17325"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3600" noProof="1">
                <a:solidFill>
                  <a:prstClr val="black"/>
                </a:solidFill>
                <a:cs typeface="Arial" panose="020B0604020202020204" pitchFamily="34" charset="0"/>
              </a:rPr>
              <a:t>thắng lợi, bảo vệ được độc lập chủ quyền đất nước.</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2600"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lang="vi-VN" sz="3600" noProof="1">
                <a:solidFill>
                  <a:prstClr val="black"/>
                </a:solidFill>
                <a:cs typeface="Arial" panose="020B0604020202020204" pitchFamily="34" charset="0"/>
              </a:rPr>
              <a:t>thất bại, nhà Hồ buộc phải lệ thuộc vào nhà Minh.</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5184" y="518357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455090" y="788429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72668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467600" y="4950076"/>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622900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a:t>
            </a:r>
            <a:r>
              <a:rPr kumimoji="0" lang="en-US"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a:t>
            </a:r>
            <a:r>
              <a:rPr kumimoji="0" lang="vi-VN"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lang="vi-VN" sz="4800" noProof="1">
                <a:solidFill>
                  <a:prstClr val="black"/>
                </a:solidFill>
                <a:cs typeface="Arial" panose="020B0604020202020204" pitchFamily="34" charset="0"/>
              </a:rPr>
              <a:t>Đâu không phải nét chính trong cải cách của Hồ Quý Ly:</a:t>
            </a:r>
            <a:endParaRPr kumimoji="0" lang="vi-VN" sz="4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3600" noProof="1">
                <a:solidFill>
                  <a:prstClr val="black"/>
                </a:solidFill>
                <a:cs typeface="Arial" panose="020B0604020202020204" pitchFamily="34" charset="0"/>
              </a:rPr>
              <a:t>Củng cố chế độ tam quyền phân lập.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lang="vi-VN" sz="3600" noProof="1">
                <a:solidFill>
                  <a:prstClr val="black"/>
                </a:solidFill>
                <a:cs typeface="Arial" panose="020B0604020202020204" pitchFamily="34" charset="0"/>
              </a:rPr>
              <a:t>Tiến hành các biện pháp để củng cố chế độ quân chủ tập quyền.</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lang="vi-VN" sz="3600" noProof="1">
                <a:solidFill>
                  <a:prstClr val="black"/>
                </a:solidFill>
                <a:cs typeface="Arial" panose="020B0604020202020204" pitchFamily="34" charset="0"/>
              </a:rPr>
              <a:t>Cải cách chế độ học tập và thi cử.</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Phát</a:t>
            </a:r>
            <a:r>
              <a:rPr kumimoji="0" lang="en-US" sz="36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hành tiền giấy Thông bảo hội sao</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68699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4751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68699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4450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647700"/>
            <a:ext cx="14644256" cy="3465576"/>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a:t>
            </a:r>
            <a:r>
              <a:rPr kumimoji="0" lang="en-US"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5: </a:t>
            </a:r>
            <a:r>
              <a:rPr lang="vi-VN" sz="4800" noProof="1">
                <a:solidFill>
                  <a:prstClr val="black"/>
                </a:solidFill>
                <a:cs typeface="Arial" panose="020B0604020202020204" pitchFamily="34" charset="0"/>
              </a:rPr>
              <a:t>Công trình kiến trúc nào thời nhà Hồ đã được UNESCO công nhận là Di sản thế giới vào năm 2011?</a:t>
            </a:r>
            <a:endParaRPr kumimoji="0" lang="vi-VN" sz="4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1704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r>
              <a:rPr lang="en-US" sz="4000" noProof="1">
                <a:solidFill>
                  <a:prstClr val="black"/>
                </a:solidFill>
                <a:latin typeface="Arial" panose="020B0604020202020204" pitchFamily="34" charset="0"/>
                <a:cs typeface="Arial" panose="020B0604020202020204" pitchFamily="34" charset="0"/>
              </a:rPr>
              <a:t>Thành nhà Hồ.</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381502"/>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r>
              <a:rPr lang="vi-VN" sz="4000" noProof="1">
                <a:solidFill>
                  <a:prstClr val="black"/>
                </a:solidFill>
                <a:cs typeface="Arial" panose="020B0604020202020204" pitchFamily="34" charset="0"/>
              </a:rPr>
              <a:t>Hoàng thành Thăng Long.</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1704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r>
              <a:rPr lang="vi-VN" sz="4000" noProof="1">
                <a:solidFill>
                  <a:prstClr val="black"/>
                </a:solidFill>
                <a:cs typeface="Arial" panose="020B0604020202020204" pitchFamily="34" charset="0"/>
              </a:rPr>
              <a:t>Văn Miếu – Quốc Tử Giám.</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3815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r>
              <a:rPr lang="en-US" sz="4000" noProof="1">
                <a:solidFill>
                  <a:prstClr val="black"/>
                </a:solidFill>
                <a:latin typeface="Arial" panose="020B0604020202020204" pitchFamily="34" charset="0"/>
                <a:cs typeface="Arial" panose="020B0604020202020204" pitchFamily="34" charset="0"/>
              </a:rPr>
              <a:t>Phố cổ Hội An.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761359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591260"/>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78847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788478"/>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41577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831277"/>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44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a:t>
            </a:r>
            <a:r>
              <a:rPr kumimoji="0" lang="en-US" sz="44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6</a:t>
            </a:r>
            <a:r>
              <a:rPr kumimoji="0" lang="vi-VN" sz="44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lang="vi-VN" sz="4400" noProof="1">
                <a:solidFill>
                  <a:prstClr val="black"/>
                </a:solidFill>
                <a:cs typeface="Arial" panose="020B0604020202020204" pitchFamily="34" charset="0"/>
              </a:rPr>
              <a:t>Dưới triều đại nhà Hồ đã ban hành chính sách ruộng đất gì?</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r>
              <a:rPr lang="en-US" sz="4400" noProof="1">
                <a:solidFill>
                  <a:prstClr val="black"/>
                </a:solidFill>
                <a:latin typeface="Arial" panose="020B0604020202020204" pitchFamily="34" charset="0"/>
                <a:cs typeface="Arial" panose="020B0604020202020204" pitchFamily="34" charset="0"/>
              </a:rPr>
              <a:t>Hạn</a:t>
            </a:r>
            <a:r>
              <a:rPr lang="vi-VN" sz="4400" noProof="1">
                <a:solidFill>
                  <a:prstClr val="black"/>
                </a:solidFill>
                <a:latin typeface="Arial" panose="020B0604020202020204" pitchFamily="34" charset="0"/>
                <a:cs typeface="Arial" panose="020B0604020202020204" pitchFamily="34" charset="0"/>
              </a:rPr>
              <a:t> điền.</a:t>
            </a:r>
            <a:endParaRPr kumimoji="0" lang="vi-VN" sz="4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Phú</a:t>
            </a:r>
            <a:r>
              <a:rPr kumimoji="0" lang="en-US" sz="4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điền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Lộc</a:t>
            </a:r>
            <a:r>
              <a:rPr kumimoji="0" lang="en-US" sz="4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điền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Quân</a:t>
            </a:r>
            <a:r>
              <a:rPr kumimoji="0" lang="en-US" sz="4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điền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519692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16324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959435"/>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7959435"/>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382701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vi-VN"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a:t>
            </a:r>
            <a:r>
              <a:rPr kumimoji="0" lang="en-US"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7</a:t>
            </a:r>
            <a:r>
              <a:rPr kumimoji="0" lang="vi-VN" sz="48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lang="vi-VN" sz="4800" noProof="1">
                <a:solidFill>
                  <a:prstClr val="black"/>
                </a:solidFill>
                <a:cs typeface="Arial" panose="020B0604020202020204" pitchFamily="34" charset="0"/>
              </a:rPr>
              <a:t>Người đã dâng sớ yêu cầu vua Trần Dụ Tông chém đầu 7 tên nịnh thần là:</a:t>
            </a:r>
            <a:endParaRPr kumimoji="0" lang="vi-VN" sz="4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4400" noProof="1">
                <a:solidFill>
                  <a:prstClr val="black"/>
                </a:solidFill>
                <a:cs typeface="Arial" panose="020B0604020202020204" pitchFamily="34" charset="0"/>
              </a:rPr>
              <a:t>Chu Văn An.</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lang="vi-VN" sz="4400" noProof="1">
                <a:solidFill>
                  <a:prstClr val="black"/>
                </a:solidFill>
                <a:cs typeface="Arial" panose="020B0604020202020204" pitchFamily="34" charset="0"/>
              </a:rPr>
              <a:t>Nguyễn Trãi.</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lang="vi-VN" sz="4400" noProof="1">
                <a:solidFill>
                  <a:prstClr val="black"/>
                </a:solidFill>
                <a:cs typeface="Arial" panose="020B0604020202020204" pitchFamily="34" charset="0"/>
              </a:rPr>
              <a:t>Nguyễn Bỉnh Khiêm.</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kumimoji="0" lang="en-US"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lang="vi-VN" sz="4400" noProof="1">
                <a:solidFill>
                  <a:prstClr val="black"/>
                </a:solidFill>
                <a:cs typeface="Arial" panose="020B0604020202020204" pitchFamily="34" charset="0"/>
              </a:rPr>
              <a:t>Trần Quốc Tuấn.</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68699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4751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68699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714218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6" name="TextBox 9">
            <a:extLst>
              <a:ext uri="{FF2B5EF4-FFF2-40B4-BE49-F238E27FC236}">
                <a16:creationId xmlns:a16="http://schemas.microsoft.com/office/drawing/2014/main" id="{41735BBD-24A7-4C2F-87C2-0E0B4DC57FD6}"/>
              </a:ext>
            </a:extLst>
          </p:cNvPr>
          <p:cNvSpPr txBox="1"/>
          <p:nvPr/>
        </p:nvSpPr>
        <p:spPr>
          <a:xfrm>
            <a:off x="5111422" y="698837"/>
            <a:ext cx="8065155" cy="1015663"/>
          </a:xfrm>
          <a:prstGeom prst="rect">
            <a:avLst/>
          </a:prstGeom>
        </p:spPr>
        <p:txBody>
          <a:bodyPr wrap="square" lIns="0" tIns="0" rIns="0" bIns="0" rtlCol="0" anchor="t">
            <a:spAutoFit/>
          </a:bodyPr>
          <a:lstStyle/>
          <a:p>
            <a:pPr marL="0" lvl="0" indent="0" algn="ctr">
              <a:spcBef>
                <a:spcPct val="0"/>
              </a:spcBef>
            </a:pPr>
            <a:r>
              <a:rPr lang="en-US" sz="6600" b="1">
                <a:solidFill>
                  <a:srgbClr val="C96B4F"/>
                </a:solidFill>
                <a:latin typeface="Arial" panose="020B0604020202020204" pitchFamily="34" charset="0"/>
                <a:cs typeface="Arial" panose="020B0604020202020204" pitchFamily="34" charset="0"/>
              </a:rPr>
              <a:t>LUYỆN TẬP</a:t>
            </a:r>
            <a:endParaRPr lang="en-US" sz="6600" b="1" dirty="0">
              <a:solidFill>
                <a:srgbClr val="C96B4F"/>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90" r="40536" b="7692"/>
          <a:stretch>
            <a:fillRect/>
          </a:stretch>
        </p:blipFill>
        <p:spPr>
          <a:xfrm rot="5400000">
            <a:off x="8395869" y="379265"/>
            <a:ext cx="1496262" cy="18319207"/>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191"/>
          <a:stretch>
            <a:fillRect/>
          </a:stretch>
        </p:blipFill>
        <p:spPr>
          <a:xfrm>
            <a:off x="9119" y="5707965"/>
            <a:ext cx="3264162" cy="411480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707" r="25038"/>
          <a:stretch>
            <a:fillRect/>
          </a:stretch>
        </p:blipFill>
        <p:spPr>
          <a:xfrm>
            <a:off x="15644650" y="0"/>
            <a:ext cx="2643350" cy="2359501"/>
          </a:xfrm>
          <a:prstGeom prst="rect">
            <a:avLst/>
          </a:prstGeom>
        </p:spPr>
      </p:pic>
      <p:grpSp>
        <p:nvGrpSpPr>
          <p:cNvPr id="30" name="Group 29">
            <a:extLst>
              <a:ext uri="{FF2B5EF4-FFF2-40B4-BE49-F238E27FC236}">
                <a16:creationId xmlns:a16="http://schemas.microsoft.com/office/drawing/2014/main" id="{C757B597-1DD1-437E-BAA0-04A965EABDA6}"/>
              </a:ext>
            </a:extLst>
          </p:cNvPr>
          <p:cNvGrpSpPr/>
          <p:nvPr/>
        </p:nvGrpSpPr>
        <p:grpSpPr>
          <a:xfrm>
            <a:off x="749145" y="2342495"/>
            <a:ext cx="8366429" cy="6555673"/>
            <a:chOff x="749145" y="2342495"/>
            <a:chExt cx="8366429" cy="6555673"/>
          </a:xfrm>
        </p:grpSpPr>
        <p:pic>
          <p:nvPicPr>
            <p:cNvPr id="31" name="Picture 2">
              <a:extLst>
                <a:ext uri="{FF2B5EF4-FFF2-40B4-BE49-F238E27FC236}">
                  <a16:creationId xmlns:a16="http://schemas.microsoft.com/office/drawing/2014/main" id="{3F5872D3-12F9-4B58-A035-33F3385733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53269" y="2388249"/>
              <a:ext cx="8262305" cy="6509919"/>
            </a:xfrm>
            <a:prstGeom prst="rect">
              <a:avLst/>
            </a:prstGeom>
          </p:spPr>
        </p:pic>
        <p:grpSp>
          <p:nvGrpSpPr>
            <p:cNvPr id="32" name="Group 11">
              <a:extLst>
                <a:ext uri="{FF2B5EF4-FFF2-40B4-BE49-F238E27FC236}">
                  <a16:creationId xmlns:a16="http://schemas.microsoft.com/office/drawing/2014/main" id="{4402B7AE-833E-4032-9334-935334A91218}"/>
                </a:ext>
              </a:extLst>
            </p:cNvPr>
            <p:cNvGrpSpPr/>
            <p:nvPr/>
          </p:nvGrpSpPr>
          <p:grpSpPr>
            <a:xfrm>
              <a:off x="749145" y="2342495"/>
              <a:ext cx="1509014" cy="1452927"/>
              <a:chOff x="0" y="0"/>
              <a:chExt cx="2012019" cy="1937236"/>
            </a:xfrm>
          </p:grpSpPr>
          <p:pic>
            <p:nvPicPr>
              <p:cNvPr id="34" name="Picture 12">
                <a:extLst>
                  <a:ext uri="{FF2B5EF4-FFF2-40B4-BE49-F238E27FC236}">
                    <a16:creationId xmlns:a16="http://schemas.microsoft.com/office/drawing/2014/main" id="{EB6AC02F-B67C-4212-81D1-F361CC0FC2E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2012019" cy="1937236"/>
              </a:xfrm>
              <a:prstGeom prst="rect">
                <a:avLst/>
              </a:prstGeom>
            </p:spPr>
          </p:pic>
          <p:sp>
            <p:nvSpPr>
              <p:cNvPr id="35" name="TextBox 13">
                <a:extLst>
                  <a:ext uri="{FF2B5EF4-FFF2-40B4-BE49-F238E27FC236}">
                    <a16:creationId xmlns:a16="http://schemas.microsoft.com/office/drawing/2014/main" id="{4BCEC5B0-4E79-47E3-8430-A32C93FB37CE}"/>
                  </a:ext>
                </a:extLst>
              </p:cNvPr>
              <p:cNvSpPr txBox="1"/>
              <p:nvPr/>
            </p:nvSpPr>
            <p:spPr>
              <a:xfrm>
                <a:off x="51501" y="569437"/>
                <a:ext cx="1960518" cy="955003"/>
              </a:xfrm>
              <a:prstGeom prst="rect">
                <a:avLst/>
              </a:prstGeom>
            </p:spPr>
            <p:txBody>
              <a:bodyPr lIns="0" tIns="0" rIns="0" bIns="0" rtlCol="0" anchor="t">
                <a:spAutoFit/>
              </a:bodyPr>
              <a:lstStyle/>
              <a:p>
                <a:pPr marL="0" lvl="0" indent="0" algn="ctr">
                  <a:lnSpc>
                    <a:spcPts val="5178"/>
                  </a:lnSpc>
                  <a:spcBef>
                    <a:spcPct val="0"/>
                  </a:spcBef>
                </a:pPr>
                <a:r>
                  <a:rPr lang="en-US" sz="5178" dirty="0">
                    <a:solidFill>
                      <a:srgbClr val="FFFFFF"/>
                    </a:solidFill>
                    <a:latin typeface="Nexa Script Bold"/>
                  </a:rPr>
                  <a:t>01</a:t>
                </a:r>
              </a:p>
            </p:txBody>
          </p:sp>
        </p:grpSp>
        <p:sp>
          <p:nvSpPr>
            <p:cNvPr id="33" name="TextBox 32">
              <a:extLst>
                <a:ext uri="{FF2B5EF4-FFF2-40B4-BE49-F238E27FC236}">
                  <a16:creationId xmlns:a16="http://schemas.microsoft.com/office/drawing/2014/main" id="{4E48EDA3-9B25-43B8-A0FF-B2F7F91E0368}"/>
                </a:ext>
              </a:extLst>
            </p:cNvPr>
            <p:cNvSpPr txBox="1"/>
            <p:nvPr/>
          </p:nvSpPr>
          <p:spPr>
            <a:xfrm>
              <a:off x="1651334" y="3021334"/>
              <a:ext cx="6920176" cy="5518242"/>
            </a:xfrm>
            <a:prstGeom prst="rect">
              <a:avLst/>
            </a:prstGeom>
            <a:noFill/>
          </p:spPr>
          <p:txBody>
            <a:bodyPr wrap="square">
              <a:spAutoFit/>
            </a:bodyPr>
            <a:lstStyle/>
            <a:p>
              <a:pPr algn="just">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Lập bảng thống kê hoặc (sơ đồ tư duy) về nội dung chủ yếu trong cải cách của Hồ Quý Ly. Từ đó hãy chỉ ra những mặt tích cực và hạn chế  trong những cải cách đó.</a:t>
              </a:r>
              <a:endParaRPr lang="en-US" sz="400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D89342DF-38AD-49B1-9C54-46C4C8E82D48}"/>
              </a:ext>
            </a:extLst>
          </p:cNvPr>
          <p:cNvGrpSpPr/>
          <p:nvPr/>
        </p:nvGrpSpPr>
        <p:grpSpPr>
          <a:xfrm>
            <a:off x="9237924" y="2294871"/>
            <a:ext cx="8262304" cy="6612498"/>
            <a:chOff x="9237924" y="2294871"/>
            <a:chExt cx="8262304" cy="6612498"/>
          </a:xfrm>
        </p:grpSpPr>
        <p:pic>
          <p:nvPicPr>
            <p:cNvPr id="38" name="Picture 3">
              <a:extLst>
                <a:ext uri="{FF2B5EF4-FFF2-40B4-BE49-F238E27FC236}">
                  <a16:creationId xmlns:a16="http://schemas.microsoft.com/office/drawing/2014/main" id="{DA0CDBF9-60C7-4CCF-BC75-1075C38B83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9237924" y="2397450"/>
              <a:ext cx="8262304" cy="6509919"/>
            </a:xfrm>
            <a:prstGeom prst="rect">
              <a:avLst/>
            </a:prstGeom>
          </p:spPr>
        </p:pic>
        <p:pic>
          <p:nvPicPr>
            <p:cNvPr id="39" name="Picture 4">
              <a:extLst>
                <a:ext uri="{FF2B5EF4-FFF2-40B4-BE49-F238E27FC236}">
                  <a16:creationId xmlns:a16="http://schemas.microsoft.com/office/drawing/2014/main" id="{A2D55D21-0DB4-4DBB-89B4-7C42FBC17F4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52404" y="2294871"/>
              <a:ext cx="1509014" cy="1452927"/>
            </a:xfrm>
            <a:prstGeom prst="rect">
              <a:avLst/>
            </a:prstGeom>
          </p:spPr>
        </p:pic>
        <p:sp>
          <p:nvSpPr>
            <p:cNvPr id="40" name="TextBox 14">
              <a:extLst>
                <a:ext uri="{FF2B5EF4-FFF2-40B4-BE49-F238E27FC236}">
                  <a16:creationId xmlns:a16="http://schemas.microsoft.com/office/drawing/2014/main" id="{57807ECE-745A-4930-A5A1-B2054CDD9955}"/>
                </a:ext>
              </a:extLst>
            </p:cNvPr>
            <p:cNvSpPr txBox="1"/>
            <p:nvPr/>
          </p:nvSpPr>
          <p:spPr>
            <a:xfrm>
              <a:off x="9271717" y="2722740"/>
              <a:ext cx="1470389" cy="692439"/>
            </a:xfrm>
            <a:prstGeom prst="rect">
              <a:avLst/>
            </a:prstGeom>
          </p:spPr>
          <p:txBody>
            <a:bodyPr lIns="0" tIns="0" rIns="0" bIns="0" rtlCol="0" anchor="t">
              <a:spAutoFit/>
            </a:bodyPr>
            <a:lstStyle/>
            <a:p>
              <a:pPr marL="0" lvl="0" indent="0" algn="ctr">
                <a:lnSpc>
                  <a:spcPts val="5178"/>
                </a:lnSpc>
                <a:spcBef>
                  <a:spcPct val="0"/>
                </a:spcBef>
              </a:pPr>
              <a:r>
                <a:rPr lang="en-US" sz="5178">
                  <a:solidFill>
                    <a:srgbClr val="FFFFFF"/>
                  </a:solidFill>
                  <a:latin typeface="Nexa Script Bold"/>
                </a:rPr>
                <a:t>02</a:t>
              </a:r>
            </a:p>
          </p:txBody>
        </p:sp>
        <p:sp>
          <p:nvSpPr>
            <p:cNvPr id="41" name="TextBox 40">
              <a:extLst>
                <a:ext uri="{FF2B5EF4-FFF2-40B4-BE49-F238E27FC236}">
                  <a16:creationId xmlns:a16="http://schemas.microsoft.com/office/drawing/2014/main" id="{5E29CF97-AC92-4D35-95B2-7CDEE616ABB5}"/>
                </a:ext>
              </a:extLst>
            </p:cNvPr>
            <p:cNvSpPr txBox="1"/>
            <p:nvPr/>
          </p:nvSpPr>
          <p:spPr>
            <a:xfrm>
              <a:off x="9550892" y="3725523"/>
              <a:ext cx="7636367" cy="4594912"/>
            </a:xfrm>
            <a:prstGeom prst="rect">
              <a:avLst/>
            </a:prstGeom>
            <a:noFill/>
          </p:spPr>
          <p:txBody>
            <a:bodyPr wrap="square">
              <a:spAutoFit/>
            </a:bodyPr>
            <a:lstStyle/>
            <a:p>
              <a:pPr marL="0" marR="0" algn="just">
                <a:lnSpc>
                  <a:spcPct val="150000"/>
                </a:lnSpc>
                <a:spcBef>
                  <a:spcPts val="600"/>
                </a:spcBef>
                <a:spcAft>
                  <a:spcPts val="600"/>
                </a:spcAft>
              </a:pPr>
              <a:r>
                <a:rPr lang="vi-VN" sz="4000">
                  <a:effectLst/>
                  <a:latin typeface="Arial" panose="020B0604020202020204" pitchFamily="34" charset="0"/>
                  <a:ea typeface="Times New Roman" panose="02020603050405020304" pitchFamily="18" charset="0"/>
                  <a:cs typeface="Arial" panose="020B0604020202020204" pitchFamily="34" charset="0"/>
                </a:rPr>
                <a:t>Theo em, đường lối kháng chiến của nhà Hồ có gì khác so với đường lối kháng chiến của nhà Trần trong ba lần kháng chiến chống quân Mông – Nguyên.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19" name="TextBox 19"/>
          <p:cNvSpPr txBox="1"/>
          <p:nvPr/>
        </p:nvSpPr>
        <p:spPr>
          <a:xfrm>
            <a:off x="3953840" y="335567"/>
            <a:ext cx="10380320" cy="738664"/>
          </a:xfrm>
          <a:prstGeom prst="rect">
            <a:avLst/>
          </a:prstGeom>
        </p:spPr>
        <p:txBody>
          <a:bodyPr lIns="0" tIns="0" rIns="0" bIns="0" rtlCol="0" anchor="t">
            <a:spAutoFit/>
          </a:bodyPr>
          <a:lstStyle/>
          <a:p>
            <a:pPr marL="0" lvl="0" indent="0" algn="ctr">
              <a:spcBef>
                <a:spcPct val="0"/>
              </a:spcBef>
            </a:pPr>
            <a:r>
              <a:rPr lang="en-US" sz="4800" b="1">
                <a:solidFill>
                  <a:srgbClr val="FF0000"/>
                </a:solidFill>
                <a:latin typeface="Arial" panose="020B0604020202020204" pitchFamily="34" charset="0"/>
                <a:cs typeface="Arial" panose="020B0604020202020204" pitchFamily="34" charset="0"/>
              </a:rPr>
              <a:t>Câu 1</a:t>
            </a:r>
            <a:endParaRPr lang="en-US" sz="4800" b="1"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D3A3E715-845F-6EB5-AEF9-559F11FD6EB2}"/>
              </a:ext>
            </a:extLst>
          </p:cNvPr>
          <p:cNvGraphicFramePr>
            <a:graphicFrameLocks noGrp="1"/>
          </p:cNvGraphicFramePr>
          <p:nvPr>
            <p:extLst>
              <p:ext uri="{D42A27DB-BD31-4B8C-83A1-F6EECF244321}">
                <p14:modId xmlns:p14="http://schemas.microsoft.com/office/powerpoint/2010/main" val="4028335031"/>
              </p:ext>
            </p:extLst>
          </p:nvPr>
        </p:nvGraphicFramePr>
        <p:xfrm>
          <a:off x="380999" y="1181100"/>
          <a:ext cx="17526001" cy="8778264"/>
        </p:xfrm>
        <a:graphic>
          <a:graphicData uri="http://schemas.openxmlformats.org/drawingml/2006/table">
            <a:tbl>
              <a:tblPr firstRow="1" firstCol="1" bandRow="1">
                <a:tableStyleId>{E8B1032C-EA38-4F05-BA0D-38AFFFC7BED3}</a:tableStyleId>
              </a:tblPr>
              <a:tblGrid>
                <a:gridCol w="2133600">
                  <a:extLst>
                    <a:ext uri="{9D8B030D-6E8A-4147-A177-3AD203B41FA5}">
                      <a16:colId xmlns:a16="http://schemas.microsoft.com/office/drawing/2014/main" val="2590641007"/>
                    </a:ext>
                  </a:extLst>
                </a:gridCol>
                <a:gridCol w="6019801">
                  <a:extLst>
                    <a:ext uri="{9D8B030D-6E8A-4147-A177-3AD203B41FA5}">
                      <a16:colId xmlns:a16="http://schemas.microsoft.com/office/drawing/2014/main" val="2286248298"/>
                    </a:ext>
                  </a:extLst>
                </a:gridCol>
                <a:gridCol w="4953000">
                  <a:extLst>
                    <a:ext uri="{9D8B030D-6E8A-4147-A177-3AD203B41FA5}">
                      <a16:colId xmlns:a16="http://schemas.microsoft.com/office/drawing/2014/main" val="1303680694"/>
                    </a:ext>
                  </a:extLst>
                </a:gridCol>
                <a:gridCol w="4419600">
                  <a:extLst>
                    <a:ext uri="{9D8B030D-6E8A-4147-A177-3AD203B41FA5}">
                      <a16:colId xmlns:a16="http://schemas.microsoft.com/office/drawing/2014/main" val="1999258611"/>
                    </a:ext>
                  </a:extLst>
                </a:gridCol>
              </a:tblGrid>
              <a:tr h="557490">
                <a:tc>
                  <a:txBody>
                    <a:bodyPr/>
                    <a:lstStyle/>
                    <a:p>
                      <a:pPr algn="ctr">
                        <a:lnSpc>
                          <a:spcPct val="150000"/>
                        </a:lnSpc>
                        <a:spcAft>
                          <a:spcPts val="1000"/>
                        </a:spcAft>
                      </a:pPr>
                      <a:r>
                        <a:rPr lang="vi-VN" sz="3200">
                          <a:effectLst/>
                        </a:rPr>
                        <a:t>Lĩnh vực</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vi-VN" sz="3200">
                          <a:effectLst/>
                        </a:rPr>
                        <a:t>Nội dung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vi-VN" sz="3200">
                          <a:effectLst/>
                        </a:rPr>
                        <a:t>Tích cực</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r>
                        <a:rPr lang="vi-VN" sz="3200">
                          <a:effectLst/>
                        </a:rPr>
                        <a:t>Hạn chế</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477825"/>
                  </a:ext>
                </a:extLst>
              </a:tr>
              <a:tr h="2465664">
                <a:tc>
                  <a:txBody>
                    <a:bodyPr/>
                    <a:lstStyle/>
                    <a:p>
                      <a:pPr algn="ctr">
                        <a:lnSpc>
                          <a:spcPct val="150000"/>
                        </a:lnSpc>
                        <a:spcAft>
                          <a:spcPts val="1000"/>
                        </a:spcAft>
                      </a:pPr>
                      <a:r>
                        <a:rPr lang="vi-VN" sz="3200">
                          <a:effectLst/>
                        </a:rPr>
                        <a:t>Chính trị</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vi-VN" sz="3200">
                          <a:effectLst/>
                        </a:rPr>
                        <a:t>Tiến hành cải tổ quy chế quan lại, lập lại kỉ cương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vi-VN" sz="3200">
                          <a:effectLst/>
                        </a:rPr>
                        <a:t>Tăng cường quyền lực của nhà nước trung ương tập quyền, giảm bớt thế lực của tầng lớp quý tộc</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vi-VN" sz="3200">
                          <a:effectLst/>
                        </a:rPr>
                        <a:t>Chưa tiến hành triệt để các biện pháp</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9496021"/>
                  </a:ext>
                </a:extLst>
              </a:tr>
              <a:tr h="2668902">
                <a:tc>
                  <a:txBody>
                    <a:bodyPr/>
                    <a:lstStyle/>
                    <a:p>
                      <a:pPr algn="ctr">
                        <a:lnSpc>
                          <a:spcPct val="150000"/>
                        </a:lnSpc>
                        <a:spcAft>
                          <a:spcPts val="1000"/>
                        </a:spcAft>
                      </a:pPr>
                      <a:r>
                        <a:rPr lang="vi-VN" sz="3200">
                          <a:effectLst/>
                        </a:rPr>
                        <a:t>Quân sự</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en-US" sz="3200">
                          <a:effectLst/>
                        </a:rPr>
                        <a:t>T</a:t>
                      </a:r>
                      <a:r>
                        <a:rPr lang="vi-VN" sz="3200">
                          <a:effectLst/>
                        </a:rPr>
                        <a:t>ăng cường lực lượng quân đội chính quy, xây dựng thành lũy kiên cố, chế tạo súng thần cơ, đóng thuyền chiến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vi-VN" sz="3200">
                          <a:effectLst/>
                        </a:rPr>
                        <a:t>Chú trọng tăng cường tiềm lực quân sự cho đất nước</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vi-VN" sz="3200">
                          <a:effectLst/>
                        </a:rPr>
                        <a:t>Chưa tiến hành triệt để các biện pháp</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67559685"/>
                  </a:ext>
                </a:extLst>
              </a:tr>
              <a:tr h="2465664">
                <a:tc>
                  <a:txBody>
                    <a:bodyPr/>
                    <a:lstStyle/>
                    <a:p>
                      <a:pPr algn="ctr">
                        <a:lnSpc>
                          <a:spcPct val="150000"/>
                        </a:lnSpc>
                        <a:spcAft>
                          <a:spcPts val="1000"/>
                        </a:spcAft>
                      </a:pPr>
                      <a:r>
                        <a:rPr lang="vi-VN" sz="3200">
                          <a:effectLst/>
                        </a:rPr>
                        <a:t>Kinh tế - xã hội</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vi-VN" sz="3200">
                          <a:effectLst/>
                        </a:rPr>
                        <a:t>Thực hiện các chính sách hạn điền, hạn nô</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vi-VN" sz="3200">
                          <a:effectLst/>
                        </a:rPr>
                        <a:t>Làm giảm bớt thế lực của tầng lớp quý tộc Trần.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r>
                        <a:rPr lang="vi-VN" sz="3200">
                          <a:effectLst/>
                        </a:rPr>
                        <a:t>Chưa tiến hành triệt để và giải phóng được thân phận cho nô tì.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81368155"/>
                  </a:ext>
                </a:extLst>
              </a:tr>
            </a:tbl>
          </a:graphicData>
        </a:graphic>
      </p:graphicFrame>
    </p:spTree>
    <p:extLst>
      <p:ext uri="{BB962C8B-B14F-4D97-AF65-F5344CB8AC3E}">
        <p14:creationId xmlns:p14="http://schemas.microsoft.com/office/powerpoint/2010/main" val="3696299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AE611F20-5C8A-40CA-3901-633EFB5424FD}"/>
              </a:ext>
            </a:extLst>
          </p:cNvPr>
          <p:cNvSpPr txBox="1"/>
          <p:nvPr/>
        </p:nvSpPr>
        <p:spPr>
          <a:xfrm>
            <a:off x="3953840" y="800100"/>
            <a:ext cx="10380320" cy="738664"/>
          </a:xfrm>
          <a:prstGeom prst="rect">
            <a:avLst/>
          </a:prstGeom>
        </p:spPr>
        <p:txBody>
          <a:bodyPr lIns="0" tIns="0" rIns="0" bIns="0" rtlCol="0" anchor="t">
            <a:spAutoFit/>
          </a:bodyPr>
          <a:lstStyle/>
          <a:p>
            <a:pPr marL="0" lvl="0" indent="0" algn="ctr">
              <a:spcBef>
                <a:spcPct val="0"/>
              </a:spcBef>
            </a:pPr>
            <a:r>
              <a:rPr lang="en-US" sz="4800" b="1">
                <a:solidFill>
                  <a:srgbClr val="FF0000"/>
                </a:solidFill>
                <a:latin typeface="Arial" panose="020B0604020202020204" pitchFamily="34" charset="0"/>
                <a:cs typeface="Arial" panose="020B0604020202020204" pitchFamily="34" charset="0"/>
              </a:rPr>
              <a:t>Câu 2</a:t>
            </a:r>
            <a:endParaRPr lang="en-US" sz="48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4A696A-D1F4-E338-0499-74E93CE20974}"/>
              </a:ext>
            </a:extLst>
          </p:cNvPr>
          <p:cNvSpPr txBox="1"/>
          <p:nvPr/>
        </p:nvSpPr>
        <p:spPr>
          <a:xfrm>
            <a:off x="571500" y="1714500"/>
            <a:ext cx="17145000" cy="7738337"/>
          </a:xfrm>
          <a:prstGeom prst="rect">
            <a:avLst/>
          </a:prstGeom>
          <a:noFill/>
        </p:spPr>
        <p:txBody>
          <a:bodyPr wrap="square">
            <a:spAutoFit/>
          </a:bodyPr>
          <a:lstStyle/>
          <a:p>
            <a:pPr algn="just">
              <a:lnSpc>
                <a:spcPct val="150000"/>
              </a:lnSpc>
              <a:spcAft>
                <a:spcPts val="1000"/>
              </a:spcAft>
            </a:pPr>
            <a:r>
              <a:rPr lang="vi-VN" sz="3600">
                <a:effectLst/>
                <a:ea typeface="Calibri" panose="020F0502020204030204" pitchFamily="34" charset="0"/>
                <a:cs typeface="Times New Roman" panose="02020603050405020304" pitchFamily="18" charset="0"/>
              </a:rPr>
              <a:t>Đường lối kháng chiến của nhà Hồ chống quân Minh khác so với đường lối kháng chiến của nhà Trần trong ba lần chống quân Mông - Nguyên:</a:t>
            </a:r>
            <a:endParaRPr lang="en-US" sz="3600">
              <a:effectLst/>
              <a:ea typeface="Calibri" panose="020F0502020204030204" pitchFamily="34" charset="0"/>
              <a:cs typeface="Times New Roman" panose="02020603050405020304" pitchFamily="18" charset="0"/>
            </a:endParaRPr>
          </a:p>
          <a:p>
            <a:pPr marL="571500" indent="-571500" algn="just">
              <a:lnSpc>
                <a:spcPct val="150000"/>
              </a:lnSpc>
              <a:spcAft>
                <a:spcPts val="1000"/>
              </a:spcAft>
              <a:buFont typeface="Arial" panose="020B0604020202020204" pitchFamily="34" charset="0"/>
              <a:buChar char="•"/>
            </a:pPr>
            <a:r>
              <a:rPr lang="vi-VN" sz="3600">
                <a:effectLst/>
                <a:ea typeface="Calibri" panose="020F0502020204030204" pitchFamily="34" charset="0"/>
                <a:cs typeface="Times New Roman" panose="02020603050405020304" pitchFamily="18" charset="0"/>
              </a:rPr>
              <a:t>Nhấn mạnh đến chủ trương xây dựng nhiều thành luỹ và phòng tuyến quân sự. Trong đó nổi bật nhất là thành Đông Đô, Tây Đô (thành nhà Hồ), Đa Bang,... và phòng tuyến lớn nhất và trọng yếu nhất dài khoảng 400 km từ Đa Bang (Ba Vì, Hà Nội) qua Đông Đô (Hà Nội) đến Bình Than (Chí Linh, Hải Dương).</a:t>
            </a:r>
            <a:endParaRPr lang="en-US" sz="3600">
              <a:effectLst/>
              <a:ea typeface="Calibri" panose="020F0502020204030204" pitchFamily="34" charset="0"/>
              <a:cs typeface="Times New Roman" panose="02020603050405020304" pitchFamily="18" charset="0"/>
            </a:endParaRPr>
          </a:p>
          <a:p>
            <a:pPr marL="571500" indent="-571500" algn="just">
              <a:lnSpc>
                <a:spcPct val="150000"/>
              </a:lnSpc>
              <a:spcAft>
                <a:spcPts val="1000"/>
              </a:spcAft>
              <a:buFont typeface="Arial" panose="020B0604020202020204" pitchFamily="34" charset="0"/>
              <a:buChar char="•"/>
            </a:pPr>
            <a:r>
              <a:rPr lang="vi-VN" sz="3600">
                <a:effectLst/>
                <a:ea typeface="Calibri" panose="020F0502020204030204" pitchFamily="34" charset="0"/>
                <a:cs typeface="Times New Roman" panose="02020603050405020304" pitchFamily="18" charset="0"/>
              </a:rPr>
              <a:t>Việc không đoàn kết, không huy động được sức dân, lòng dân là nguyên nhân quan trọng nhất dẫn đến thất bại của nhà Hồ trong cuộc kháng chiến chống quân Minh xâm lược.</a:t>
            </a:r>
            <a:endParaRPr lang="en-US" sz="36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087045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grpSp>
        <p:nvGrpSpPr>
          <p:cNvPr id="2" name="Group 2"/>
          <p:cNvGrpSpPr/>
          <p:nvPr/>
        </p:nvGrpSpPr>
        <p:grpSpPr>
          <a:xfrm>
            <a:off x="762000" y="536464"/>
            <a:ext cx="16764000" cy="9214071"/>
            <a:chOff x="0" y="0"/>
            <a:chExt cx="5648696" cy="2880509"/>
          </a:xfrm>
        </p:grpSpPr>
        <p:sp>
          <p:nvSpPr>
            <p:cNvPr id="3" name="Freeform 3"/>
            <p:cNvSpPr/>
            <p:nvPr/>
          </p:nvSpPr>
          <p:spPr>
            <a:xfrm>
              <a:off x="0" y="0"/>
              <a:ext cx="5648696" cy="2880509"/>
            </a:xfrm>
            <a:custGeom>
              <a:avLst/>
              <a:gdLst/>
              <a:ahLst/>
              <a:cxnLst/>
              <a:rect l="l" t="t" r="r" b="b"/>
              <a:pathLst>
                <a:path w="5648696" h="2880509">
                  <a:moveTo>
                    <a:pt x="5524236" y="2880509"/>
                  </a:moveTo>
                  <a:lnTo>
                    <a:pt x="124460" y="2880509"/>
                  </a:lnTo>
                  <a:cubicBezTo>
                    <a:pt x="55880" y="2880509"/>
                    <a:pt x="0" y="2824629"/>
                    <a:pt x="0" y="2756049"/>
                  </a:cubicBezTo>
                  <a:lnTo>
                    <a:pt x="0" y="124460"/>
                  </a:lnTo>
                  <a:cubicBezTo>
                    <a:pt x="0" y="55880"/>
                    <a:pt x="55880" y="0"/>
                    <a:pt x="124460" y="0"/>
                  </a:cubicBezTo>
                  <a:lnTo>
                    <a:pt x="5524236" y="0"/>
                  </a:lnTo>
                  <a:cubicBezTo>
                    <a:pt x="5592816" y="0"/>
                    <a:pt x="5648696" y="55880"/>
                    <a:pt x="5648696" y="124460"/>
                  </a:cubicBezTo>
                  <a:lnTo>
                    <a:pt x="5648696" y="2756049"/>
                  </a:lnTo>
                  <a:cubicBezTo>
                    <a:pt x="5648696" y="2824629"/>
                    <a:pt x="5592816" y="2880509"/>
                    <a:pt x="5524236" y="2880509"/>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27079" flipH="1">
            <a:off x="-393932" y="-844759"/>
            <a:ext cx="3731076" cy="3124776"/>
          </a:xfrm>
          <a:prstGeom prst="rect">
            <a:avLst/>
          </a:prstGeom>
        </p:spPr>
      </p:pic>
      <p:sp>
        <p:nvSpPr>
          <p:cNvPr id="5" name="TextBox 5"/>
          <p:cNvSpPr txBox="1"/>
          <p:nvPr/>
        </p:nvSpPr>
        <p:spPr>
          <a:xfrm>
            <a:off x="3151578" y="952500"/>
            <a:ext cx="11984844" cy="1039002"/>
          </a:xfrm>
          <a:prstGeom prst="rect">
            <a:avLst/>
          </a:prstGeom>
        </p:spPr>
        <p:txBody>
          <a:bodyPr lIns="0" tIns="0" rIns="0" bIns="0" rtlCol="0" anchor="t">
            <a:spAutoFit/>
          </a:bodyPr>
          <a:lstStyle/>
          <a:p>
            <a:pPr marL="0" lvl="0" indent="0" algn="ctr">
              <a:lnSpc>
                <a:spcPts val="8800"/>
              </a:lnSpc>
              <a:spcBef>
                <a:spcPct val="0"/>
              </a:spcBef>
            </a:pPr>
            <a:r>
              <a:rPr lang="en-US" sz="6600" b="1" dirty="0">
                <a:solidFill>
                  <a:srgbClr val="B6614E"/>
                </a:solidFill>
                <a:latin typeface="Arial" panose="020B0604020202020204" pitchFamily="34" charset="0"/>
                <a:cs typeface="Arial" panose="020B0604020202020204" pitchFamily="34" charset="0"/>
              </a:rPr>
              <a:t>VẬN DỤNG</a:t>
            </a:r>
          </a:p>
        </p:txBody>
      </p:sp>
      <p:grpSp>
        <p:nvGrpSpPr>
          <p:cNvPr id="7" name="Group 6">
            <a:extLst>
              <a:ext uri="{FF2B5EF4-FFF2-40B4-BE49-F238E27FC236}">
                <a16:creationId xmlns:a16="http://schemas.microsoft.com/office/drawing/2014/main" id="{9C980715-D4FA-DCC4-CB8F-59CB92421F5F}"/>
              </a:ext>
            </a:extLst>
          </p:cNvPr>
          <p:cNvGrpSpPr/>
          <p:nvPr/>
        </p:nvGrpSpPr>
        <p:grpSpPr>
          <a:xfrm>
            <a:off x="1496627" y="2407538"/>
            <a:ext cx="7138994" cy="6503162"/>
            <a:chOff x="1752600" y="1562833"/>
            <a:chExt cx="7138994" cy="6503162"/>
          </a:xfrm>
        </p:grpSpPr>
        <p:sp>
          <p:nvSpPr>
            <p:cNvPr id="52" name="TextBox 51">
              <a:extLst>
                <a:ext uri="{FF2B5EF4-FFF2-40B4-BE49-F238E27FC236}">
                  <a16:creationId xmlns:a16="http://schemas.microsoft.com/office/drawing/2014/main" id="{E7EA66D0-3130-44C8-820D-9AB9F9922AB6}"/>
                </a:ext>
              </a:extLst>
            </p:cNvPr>
            <p:cNvSpPr txBox="1"/>
            <p:nvPr/>
          </p:nvSpPr>
          <p:spPr>
            <a:xfrm>
              <a:off x="1752600" y="3471083"/>
              <a:ext cx="7138994" cy="4594912"/>
            </a:xfrm>
            <a:prstGeom prst="rect">
              <a:avLst/>
            </a:prstGeom>
            <a:noFill/>
          </p:spPr>
          <p:txBody>
            <a:bodyPr wrap="square">
              <a:spAutoFit/>
            </a:bodyPr>
            <a:lstStyle/>
            <a:p>
              <a:pPr algn="just">
                <a:lnSpc>
                  <a:spcPct val="150000"/>
                </a:lnSpc>
              </a:pPr>
              <a:r>
                <a:rPr lang="vi-VN" sz="4000">
                  <a:solidFill>
                    <a:srgbClr val="000000"/>
                  </a:solidFill>
                  <a:cs typeface="Arial" panose="020B0604020202020204" pitchFamily="34" charset="0"/>
                </a:rPr>
                <a:t>Từ sự thất bại của cuộc kháng chiến chống Minh của nhà Hồ đã để lại bài học gì cho công cuộc đấu tranh chống ngoại xâm, bảo vệ Tổ quốc.</a:t>
              </a:r>
              <a:endParaRPr lang="en-US" sz="4000" dirty="0">
                <a:latin typeface="Arial" panose="020B0604020202020204" pitchFamily="34" charset="0"/>
                <a:cs typeface="Arial" panose="020B0604020202020204" pitchFamily="34" charset="0"/>
              </a:endParaRPr>
            </a:p>
          </p:txBody>
        </p:sp>
        <p:pic>
          <p:nvPicPr>
            <p:cNvPr id="6" name="Picture 30">
              <a:extLst>
                <a:ext uri="{FF2B5EF4-FFF2-40B4-BE49-F238E27FC236}">
                  <a16:creationId xmlns:a16="http://schemas.microsoft.com/office/drawing/2014/main" id="{41FD6B69-7591-C5C0-7ED2-0EFD29F19D2C}"/>
                </a:ext>
              </a:extLst>
            </p:cNvPr>
            <p:cNvPicPr>
              <a:picLocks noChangeAspect="1"/>
            </p:cNvPicPr>
            <p:nvPr/>
          </p:nvPicPr>
          <p:blipFill>
            <a:blip r:embed="rId4"/>
            <a:srcRect/>
            <a:stretch>
              <a:fillRect/>
            </a:stretch>
          </p:blipFill>
          <p:spPr>
            <a:xfrm>
              <a:off x="3663732" y="1562833"/>
              <a:ext cx="3031772" cy="2035076"/>
            </a:xfrm>
            <a:prstGeom prst="rect">
              <a:avLst/>
            </a:prstGeom>
          </p:spPr>
        </p:pic>
      </p:grpSp>
      <p:pic>
        <p:nvPicPr>
          <p:cNvPr id="8" name="Picture 3">
            <a:extLst>
              <a:ext uri="{FF2B5EF4-FFF2-40B4-BE49-F238E27FC236}">
                <a16:creationId xmlns:a16="http://schemas.microsoft.com/office/drawing/2014/main" id="{47390A65-E4AF-0511-6BB5-08205BB2FE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74103" y="8097860"/>
            <a:ext cx="3356555" cy="948227"/>
          </a:xfrm>
          <a:prstGeom prst="rect">
            <a:avLst/>
          </a:prstGeom>
        </p:spPr>
      </p:pic>
      <p:grpSp>
        <p:nvGrpSpPr>
          <p:cNvPr id="12" name="Group 11">
            <a:extLst>
              <a:ext uri="{FF2B5EF4-FFF2-40B4-BE49-F238E27FC236}">
                <a16:creationId xmlns:a16="http://schemas.microsoft.com/office/drawing/2014/main" id="{1B4DCB9A-81BC-ACB3-68C7-218887DC8746}"/>
              </a:ext>
            </a:extLst>
          </p:cNvPr>
          <p:cNvGrpSpPr/>
          <p:nvPr/>
        </p:nvGrpSpPr>
        <p:grpSpPr>
          <a:xfrm>
            <a:off x="10738976" y="3238500"/>
            <a:ext cx="6034138" cy="4443967"/>
            <a:chOff x="10738976" y="3238500"/>
            <a:chExt cx="6034138" cy="4443967"/>
          </a:xfrm>
        </p:grpSpPr>
        <p:sp>
          <p:nvSpPr>
            <p:cNvPr id="9" name="TextBox 19">
              <a:extLst>
                <a:ext uri="{FF2B5EF4-FFF2-40B4-BE49-F238E27FC236}">
                  <a16:creationId xmlns:a16="http://schemas.microsoft.com/office/drawing/2014/main" id="{49ED39A2-FB28-6737-D600-DF6761D2262E}"/>
                </a:ext>
              </a:extLst>
            </p:cNvPr>
            <p:cNvSpPr txBox="1"/>
            <p:nvPr/>
          </p:nvSpPr>
          <p:spPr>
            <a:xfrm>
              <a:off x="11880316" y="3238500"/>
              <a:ext cx="3742360" cy="738664"/>
            </a:xfrm>
            <a:prstGeom prst="rect">
              <a:avLst/>
            </a:prstGeom>
          </p:spPr>
          <p:txBody>
            <a:bodyPr wrap="square" lIns="0" tIns="0" rIns="0" bIns="0" rtlCol="0" anchor="t">
              <a:spAutoFit/>
            </a:bodyPr>
            <a:lstStyle/>
            <a:p>
              <a:pPr marL="0" lvl="0" indent="0" algn="ctr">
                <a:spcBef>
                  <a:spcPct val="0"/>
                </a:spcBef>
              </a:pPr>
              <a:r>
                <a:rPr lang="en-US" sz="4800" b="1">
                  <a:solidFill>
                    <a:srgbClr val="FF0000"/>
                  </a:solidFill>
                  <a:latin typeface="Arial" panose="020B0604020202020204" pitchFamily="34" charset="0"/>
                  <a:cs typeface="Arial" panose="020B0604020202020204" pitchFamily="34" charset="0"/>
                </a:rPr>
                <a:t>Câu trả lời</a:t>
              </a:r>
              <a:endParaRPr lang="en-US" sz="48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50C68C8-E615-45DE-28B5-9A388943260C}"/>
                </a:ext>
              </a:extLst>
            </p:cNvPr>
            <p:cNvSpPr txBox="1"/>
            <p:nvPr/>
          </p:nvSpPr>
          <p:spPr>
            <a:xfrm>
              <a:off x="10738976" y="4355594"/>
              <a:ext cx="6034138" cy="3326873"/>
            </a:xfrm>
            <a:prstGeom prst="rect">
              <a:avLst/>
            </a:prstGeom>
            <a:noFill/>
          </p:spPr>
          <p:txBody>
            <a:bodyPr wrap="square">
              <a:spAutoFit/>
            </a:bodyPr>
            <a:lstStyle/>
            <a:p>
              <a:pPr algn="just">
                <a:lnSpc>
                  <a:spcPct val="150000"/>
                </a:lnSpc>
              </a:pPr>
              <a:r>
                <a:rPr lang="en-US" sz="3600">
                  <a:effectLst/>
                  <a:latin typeface="Arial" panose="020B0604020202020204" pitchFamily="34" charset="0"/>
                  <a:ea typeface="Calibri" panose="020F0502020204030204" pitchFamily="34" charset="0"/>
                  <a:cs typeface="Arial" panose="020B0604020202020204" pitchFamily="34" charset="0"/>
                </a:rPr>
                <a:t>Bài học:</a:t>
              </a:r>
            </a:p>
            <a:p>
              <a:pPr marL="571500" indent="-571500" algn="just">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P</a:t>
              </a:r>
              <a:r>
                <a:rPr lang="vi-VN" sz="3600">
                  <a:effectLst/>
                  <a:latin typeface="Arial" panose="020B0604020202020204" pitchFamily="34" charset="0"/>
                  <a:ea typeface="Calibri" panose="020F0502020204030204" pitchFamily="34" charset="0"/>
                  <a:cs typeface="Arial" panose="020B0604020202020204" pitchFamily="34" charset="0"/>
                </a:rPr>
                <a:t>hải dựa vào sức dân.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Phải huy động được tinh thần đoàn kết toàn dân. </a:t>
              </a:r>
              <a:endParaRPr lang="en-US" sz="36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849" r="290" b="27111"/>
          <a:stretch>
            <a:fillRect/>
          </a:stretch>
        </p:blipFill>
        <p:spPr>
          <a:xfrm flipV="1">
            <a:off x="0" y="0"/>
            <a:ext cx="4802914" cy="414114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870" flipH="1">
            <a:off x="15066534" y="7052939"/>
            <a:ext cx="4196459" cy="35145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707" r="25038"/>
          <a:stretch>
            <a:fillRect/>
          </a:stretch>
        </p:blipFill>
        <p:spPr>
          <a:xfrm flipH="1">
            <a:off x="0" y="7388708"/>
            <a:ext cx="3246957" cy="2898292"/>
          </a:xfrm>
          <a:prstGeom prst="rect">
            <a:avLst/>
          </a:prstGeom>
        </p:spPr>
      </p:pic>
      <p:grpSp>
        <p:nvGrpSpPr>
          <p:cNvPr id="9" name="Group 8">
            <a:extLst>
              <a:ext uri="{FF2B5EF4-FFF2-40B4-BE49-F238E27FC236}">
                <a16:creationId xmlns:a16="http://schemas.microsoft.com/office/drawing/2014/main" id="{CFA1BE24-D133-49A0-BC1F-A9F90583FF49}"/>
              </a:ext>
            </a:extLst>
          </p:cNvPr>
          <p:cNvGrpSpPr/>
          <p:nvPr/>
        </p:nvGrpSpPr>
        <p:grpSpPr>
          <a:xfrm>
            <a:off x="1818319" y="1879950"/>
            <a:ext cx="14651362" cy="6527100"/>
            <a:chOff x="1818319" y="2601691"/>
            <a:chExt cx="14651362" cy="6527100"/>
          </a:xfrm>
        </p:grpSpPr>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18319" y="2601691"/>
              <a:ext cx="14651362" cy="6208515"/>
            </a:xfrm>
            <a:prstGeom prst="rect">
              <a:avLst/>
            </a:prstGeom>
          </p:spPr>
        </p:pic>
        <p:pic>
          <p:nvPicPr>
            <p:cNvPr id="3"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58848" y="8491621"/>
              <a:ext cx="2770304" cy="637170"/>
            </a:xfrm>
            <a:prstGeom prst="rect">
              <a:avLst/>
            </a:prstGeom>
          </p:spPr>
        </p:pic>
        <p:sp>
          <p:nvSpPr>
            <p:cNvPr id="8" name="TextBox 12">
              <a:extLst>
                <a:ext uri="{FF2B5EF4-FFF2-40B4-BE49-F238E27FC236}">
                  <a16:creationId xmlns:a16="http://schemas.microsoft.com/office/drawing/2014/main" id="{E286BDAD-CA70-4F41-BFA9-00A630731A4F}"/>
                </a:ext>
              </a:extLst>
            </p:cNvPr>
            <p:cNvSpPr txBox="1"/>
            <p:nvPr/>
          </p:nvSpPr>
          <p:spPr>
            <a:xfrm>
              <a:off x="2209800" y="2738965"/>
              <a:ext cx="13868400" cy="5088444"/>
            </a:xfrm>
            <a:prstGeom prst="rect">
              <a:avLst/>
            </a:prstGeom>
          </p:spPr>
          <p:txBody>
            <a:bodyPr wrap="square" lIns="0" tIns="0" rIns="0" bIns="0" rtlCol="0" anchor="t">
              <a:spAutoFit/>
            </a:bodyPr>
            <a:lstStyle/>
            <a:p>
              <a:pPr marL="0" marR="0" algn="ctr">
                <a:lnSpc>
                  <a:spcPct val="150000"/>
                </a:lnSpc>
                <a:spcBef>
                  <a:spcPts val="600"/>
                </a:spcBef>
                <a:spcAft>
                  <a:spcPts val="600"/>
                </a:spcAft>
              </a:pPr>
              <a:r>
                <a:rPr lang="en-US" sz="7200" b="1" spc="-5">
                  <a:solidFill>
                    <a:srgbClr val="C96B4F"/>
                  </a:solidFill>
                  <a:effectLst/>
                  <a:latin typeface="Arial" panose="020B0604020202020204" pitchFamily="34" charset="0"/>
                  <a:ea typeface="Times New Roman" panose="02020603050405020304" pitchFamily="18" charset="0"/>
                  <a:cs typeface="Arial" panose="020B0604020202020204" pitchFamily="34" charset="0"/>
                </a:rPr>
                <a:t>BÀI</a:t>
              </a:r>
              <a:r>
                <a:rPr lang="en-US" sz="7200" b="1" spc="-35">
                  <a:solidFill>
                    <a:srgbClr val="C96B4F"/>
                  </a:solidFill>
                  <a:effectLst/>
                  <a:latin typeface="Arial" panose="020B0604020202020204" pitchFamily="34" charset="0"/>
                  <a:ea typeface="Times New Roman" panose="02020603050405020304" pitchFamily="18" charset="0"/>
                  <a:cs typeface="Arial" panose="020B0604020202020204" pitchFamily="34" charset="0"/>
                </a:rPr>
                <a:t> </a:t>
              </a:r>
              <a:r>
                <a:rPr lang="en-US" sz="7200" b="1" spc="-5">
                  <a:solidFill>
                    <a:srgbClr val="C96B4F"/>
                  </a:solidFill>
                  <a:effectLst/>
                  <a:latin typeface="Arial" panose="020B0604020202020204" pitchFamily="34" charset="0"/>
                  <a:ea typeface="Times New Roman" panose="02020603050405020304" pitchFamily="18" charset="0"/>
                  <a:cs typeface="Arial" panose="020B0604020202020204" pitchFamily="34" charset="0"/>
                </a:rPr>
                <a:t>15.</a:t>
              </a:r>
            </a:p>
            <a:p>
              <a:pPr marL="0" marR="0" algn="ctr">
                <a:lnSpc>
                  <a:spcPct val="150000"/>
                </a:lnSpc>
                <a:spcBef>
                  <a:spcPts val="600"/>
                </a:spcBef>
                <a:spcAft>
                  <a:spcPts val="600"/>
                </a:spcAft>
              </a:pPr>
              <a:r>
                <a:rPr lang="en-US" sz="7200" b="1" spc="-5">
                  <a:solidFill>
                    <a:srgbClr val="C96B4F"/>
                  </a:solidFill>
                  <a:latin typeface="Arial" panose="020B0604020202020204" pitchFamily="34" charset="0"/>
                  <a:ea typeface="Times New Roman" panose="02020603050405020304" pitchFamily="18" charset="0"/>
                  <a:cs typeface="Arial" panose="020B0604020202020204" pitchFamily="34" charset="0"/>
                </a:rPr>
                <a:t>NƯỚC ĐẠI NGU THỜI HỒ </a:t>
              </a:r>
            </a:p>
            <a:p>
              <a:pPr marL="0" marR="0" algn="ctr">
                <a:lnSpc>
                  <a:spcPct val="150000"/>
                </a:lnSpc>
                <a:spcBef>
                  <a:spcPts val="600"/>
                </a:spcBef>
                <a:spcAft>
                  <a:spcPts val="600"/>
                </a:spcAft>
              </a:pPr>
              <a:r>
                <a:rPr lang="en-US" sz="7200" b="1" spc="-5">
                  <a:solidFill>
                    <a:srgbClr val="C96B4F"/>
                  </a:solidFill>
                  <a:latin typeface="Arial" panose="020B0604020202020204" pitchFamily="34" charset="0"/>
                  <a:ea typeface="Times New Roman" panose="02020603050405020304" pitchFamily="18" charset="0"/>
                  <a:cs typeface="Arial" panose="020B0604020202020204" pitchFamily="34" charset="0"/>
                </a:rPr>
                <a:t>(1400 – 1407)</a:t>
              </a:r>
              <a:endParaRPr lang="en-US" sz="7200" b="1" dirty="0">
                <a:solidFill>
                  <a:srgbClr val="C96B4F"/>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1" name="Picture 8">
            <a:extLst>
              <a:ext uri="{FF2B5EF4-FFF2-40B4-BE49-F238E27FC236}">
                <a16:creationId xmlns:a16="http://schemas.microsoft.com/office/drawing/2014/main" id="{5B2A78A8-0403-4BAB-A475-3C17EA6675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2360" y="4767090"/>
            <a:ext cx="2770304" cy="5519910"/>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grpSp>
        <p:nvGrpSpPr>
          <p:cNvPr id="2" name="Group 2"/>
          <p:cNvGrpSpPr/>
          <p:nvPr/>
        </p:nvGrpSpPr>
        <p:grpSpPr>
          <a:xfrm>
            <a:off x="708391" y="611978"/>
            <a:ext cx="16871216" cy="9063043"/>
            <a:chOff x="0" y="0"/>
            <a:chExt cx="5648696" cy="2880509"/>
          </a:xfrm>
        </p:grpSpPr>
        <p:sp>
          <p:nvSpPr>
            <p:cNvPr id="3" name="Freeform 3"/>
            <p:cNvSpPr/>
            <p:nvPr/>
          </p:nvSpPr>
          <p:spPr>
            <a:xfrm>
              <a:off x="0" y="0"/>
              <a:ext cx="5648696" cy="2880509"/>
            </a:xfrm>
            <a:custGeom>
              <a:avLst/>
              <a:gdLst/>
              <a:ahLst/>
              <a:cxnLst/>
              <a:rect l="l" t="t" r="r" b="b"/>
              <a:pathLst>
                <a:path w="5648696" h="2880509">
                  <a:moveTo>
                    <a:pt x="5524236" y="2880509"/>
                  </a:moveTo>
                  <a:lnTo>
                    <a:pt x="124460" y="2880509"/>
                  </a:lnTo>
                  <a:cubicBezTo>
                    <a:pt x="55880" y="2880509"/>
                    <a:pt x="0" y="2824629"/>
                    <a:pt x="0" y="2756049"/>
                  </a:cubicBezTo>
                  <a:lnTo>
                    <a:pt x="0" y="124460"/>
                  </a:lnTo>
                  <a:cubicBezTo>
                    <a:pt x="0" y="55880"/>
                    <a:pt x="55880" y="0"/>
                    <a:pt x="124460" y="0"/>
                  </a:cubicBezTo>
                  <a:lnTo>
                    <a:pt x="5524236" y="0"/>
                  </a:lnTo>
                  <a:cubicBezTo>
                    <a:pt x="5592816" y="0"/>
                    <a:pt x="5648696" y="55880"/>
                    <a:pt x="5648696" y="124460"/>
                  </a:cubicBezTo>
                  <a:lnTo>
                    <a:pt x="5648696" y="2756049"/>
                  </a:lnTo>
                  <a:cubicBezTo>
                    <a:pt x="5648696" y="2824629"/>
                    <a:pt x="5592816" y="2880509"/>
                    <a:pt x="5524236" y="2880509"/>
                  </a:cubicBezTo>
                  <a:close/>
                </a:path>
              </a:pathLst>
            </a:custGeom>
            <a:solidFill>
              <a:srgbClr val="FFFFF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3450">
            <a:off x="-39856" y="8602613"/>
            <a:ext cx="1838182" cy="2262378"/>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033" y="643645"/>
            <a:ext cx="3654811" cy="840607"/>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2484" r="26303" b="18174"/>
          <a:stretch>
            <a:fillRect/>
          </a:stretch>
        </p:blipFill>
        <p:spPr>
          <a:xfrm rot="-10800000" flipH="1">
            <a:off x="13677217" y="0"/>
            <a:ext cx="4610783" cy="4840460"/>
          </a:xfrm>
          <a:prstGeom prst="rect">
            <a:avLst/>
          </a:prstGeom>
        </p:spPr>
      </p:pic>
      <p:grpSp>
        <p:nvGrpSpPr>
          <p:cNvPr id="37" name="Group 36">
            <a:extLst>
              <a:ext uri="{FF2B5EF4-FFF2-40B4-BE49-F238E27FC236}">
                <a16:creationId xmlns:a16="http://schemas.microsoft.com/office/drawing/2014/main" id="{60AB9A92-BCE7-4F90-8B25-AFD0E73A67CF}"/>
              </a:ext>
            </a:extLst>
          </p:cNvPr>
          <p:cNvGrpSpPr/>
          <p:nvPr/>
        </p:nvGrpSpPr>
        <p:grpSpPr>
          <a:xfrm>
            <a:off x="1240809" y="3390717"/>
            <a:ext cx="5043328" cy="3795308"/>
            <a:chOff x="1273836" y="4552749"/>
            <a:chExt cx="4745572" cy="3795308"/>
          </a:xfrm>
        </p:grpSpPr>
        <p:grpSp>
          <p:nvGrpSpPr>
            <p:cNvPr id="34" name="Group 33">
              <a:extLst>
                <a:ext uri="{FF2B5EF4-FFF2-40B4-BE49-F238E27FC236}">
                  <a16:creationId xmlns:a16="http://schemas.microsoft.com/office/drawing/2014/main" id="{72082672-4345-4644-B18B-0DEB2DF0306E}"/>
                </a:ext>
              </a:extLst>
            </p:cNvPr>
            <p:cNvGrpSpPr/>
            <p:nvPr/>
          </p:nvGrpSpPr>
          <p:grpSpPr>
            <a:xfrm>
              <a:off x="1273836" y="5336774"/>
              <a:ext cx="4745572" cy="3011283"/>
              <a:chOff x="4495800" y="4076700"/>
              <a:chExt cx="10363200" cy="1651671"/>
            </a:xfrm>
          </p:grpSpPr>
          <p:grpSp>
            <p:nvGrpSpPr>
              <p:cNvPr id="10" name="Group 10"/>
              <p:cNvGrpSpPr/>
              <p:nvPr/>
            </p:nvGrpSpPr>
            <p:grpSpPr>
              <a:xfrm>
                <a:off x="4495800" y="4076700"/>
                <a:ext cx="10363200" cy="1651671"/>
                <a:chOff x="0" y="0"/>
                <a:chExt cx="4093780" cy="660400"/>
              </a:xfrm>
            </p:grpSpPr>
            <p:sp>
              <p:nvSpPr>
                <p:cNvPr id="11" name="Freeform 11"/>
                <p:cNvSpPr/>
                <p:nvPr/>
              </p:nvSpPr>
              <p:spPr>
                <a:xfrm>
                  <a:off x="0" y="0"/>
                  <a:ext cx="4093780" cy="660400"/>
                </a:xfrm>
                <a:custGeom>
                  <a:avLst/>
                  <a:gdLst/>
                  <a:ahLst/>
                  <a:cxnLst/>
                  <a:rect l="l" t="t" r="r" b="b"/>
                  <a:pathLst>
                    <a:path w="4093780" h="660400">
                      <a:moveTo>
                        <a:pt x="3969320" y="660400"/>
                      </a:moveTo>
                      <a:lnTo>
                        <a:pt x="124460" y="660400"/>
                      </a:lnTo>
                      <a:cubicBezTo>
                        <a:pt x="55880" y="660400"/>
                        <a:pt x="0" y="604520"/>
                        <a:pt x="0" y="535940"/>
                      </a:cubicBezTo>
                      <a:lnTo>
                        <a:pt x="0" y="124460"/>
                      </a:lnTo>
                      <a:cubicBezTo>
                        <a:pt x="0" y="55880"/>
                        <a:pt x="55880" y="0"/>
                        <a:pt x="124460" y="0"/>
                      </a:cubicBezTo>
                      <a:lnTo>
                        <a:pt x="3969320" y="0"/>
                      </a:lnTo>
                      <a:cubicBezTo>
                        <a:pt x="4037900" y="0"/>
                        <a:pt x="4093780" y="55880"/>
                        <a:pt x="4093780" y="124460"/>
                      </a:cubicBezTo>
                      <a:lnTo>
                        <a:pt x="4093780" y="535940"/>
                      </a:lnTo>
                      <a:cubicBezTo>
                        <a:pt x="4093780" y="604520"/>
                        <a:pt x="4037900" y="660400"/>
                        <a:pt x="3969320" y="660400"/>
                      </a:cubicBezTo>
                      <a:close/>
                    </a:path>
                  </a:pathLst>
                </a:custGeom>
                <a:solidFill>
                  <a:srgbClr val="E9C5B5"/>
                </a:solidFill>
              </p:spPr>
            </p:sp>
          </p:grpSp>
          <p:sp>
            <p:nvSpPr>
              <p:cNvPr id="31" name="TextBox 30">
                <a:extLst>
                  <a:ext uri="{FF2B5EF4-FFF2-40B4-BE49-F238E27FC236}">
                    <a16:creationId xmlns:a16="http://schemas.microsoft.com/office/drawing/2014/main" id="{498BF1CA-218B-4A70-9005-5AA62C0855F8}"/>
                  </a:ext>
                </a:extLst>
              </p:cNvPr>
              <p:cNvSpPr txBox="1"/>
              <p:nvPr/>
            </p:nvSpPr>
            <p:spPr>
              <a:xfrm>
                <a:off x="5536234" y="4449163"/>
                <a:ext cx="8282332" cy="905932"/>
              </a:xfrm>
              <a:prstGeom prst="rect">
                <a:avLst/>
              </a:prstGeom>
              <a:noFill/>
            </p:spPr>
            <p:txBody>
              <a:bodyPr wrap="square">
                <a:spAutoFit/>
              </a:bodyPr>
              <a:lstStyle/>
              <a:p>
                <a:pPr algn="ctr">
                  <a:lnSpc>
                    <a:spcPct val="150000"/>
                  </a:lnSpc>
                </a:pPr>
                <a:r>
                  <a:rPr lang="en-US" sz="3600">
                    <a:effectLst/>
                    <a:latin typeface="Arial" panose="020B0604020202020204" pitchFamily="34" charset="0"/>
                    <a:ea typeface="Times New Roman" panose="02020603050405020304" pitchFamily="18" charset="0"/>
                    <a:cs typeface="Arial" panose="020B0604020202020204" pitchFamily="34" charset="0"/>
                  </a:rPr>
                  <a:t>Ôn lại nội dung kiến thức đã học</a:t>
                </a:r>
                <a:endParaRPr lang="en-US" sz="3600" dirty="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7FE17FEC-A98A-42F4-8708-3073192C3981}"/>
                </a:ext>
              </a:extLst>
            </p:cNvPr>
            <p:cNvGrpSpPr/>
            <p:nvPr/>
          </p:nvGrpSpPr>
          <p:grpSpPr>
            <a:xfrm>
              <a:off x="3074368" y="4552749"/>
              <a:ext cx="1337591" cy="1294062"/>
              <a:chOff x="1813987" y="3596371"/>
              <a:chExt cx="1337591" cy="1294062"/>
            </a:xfrm>
          </p:grpSpPr>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239" r="239"/>
              <a:stretch>
                <a:fillRect/>
              </a:stretch>
            </p:blipFill>
            <p:spPr>
              <a:xfrm>
                <a:off x="1813987" y="3596371"/>
                <a:ext cx="1337591" cy="1294062"/>
              </a:xfrm>
              <a:prstGeom prst="rect">
                <a:avLst/>
              </a:prstGeom>
            </p:spPr>
          </p:pic>
          <p:sp>
            <p:nvSpPr>
              <p:cNvPr id="21" name="TextBox 21"/>
              <p:cNvSpPr txBox="1"/>
              <p:nvPr/>
            </p:nvSpPr>
            <p:spPr>
              <a:xfrm>
                <a:off x="1848225" y="4000429"/>
                <a:ext cx="1303353" cy="612483"/>
              </a:xfrm>
              <a:prstGeom prst="rect">
                <a:avLst/>
              </a:prstGeom>
            </p:spPr>
            <p:txBody>
              <a:bodyPr lIns="0" tIns="0" rIns="0" bIns="0" rtlCol="0" anchor="t">
                <a:spAutoFit/>
              </a:bodyPr>
              <a:lstStyle/>
              <a:p>
                <a:pPr marL="0" lvl="0" indent="0" algn="ctr">
                  <a:lnSpc>
                    <a:spcPts val="4590"/>
                  </a:lnSpc>
                  <a:spcBef>
                    <a:spcPct val="0"/>
                  </a:spcBef>
                </a:pPr>
                <a:r>
                  <a:rPr lang="en-US" sz="4590">
                    <a:solidFill>
                      <a:srgbClr val="FFFFFF"/>
                    </a:solidFill>
                    <a:latin typeface="Nexa Script Bold"/>
                  </a:rPr>
                  <a:t>01</a:t>
                </a:r>
              </a:p>
            </p:txBody>
          </p:sp>
        </p:grpSp>
      </p:grpSp>
      <p:grpSp>
        <p:nvGrpSpPr>
          <p:cNvPr id="39" name="Group 38">
            <a:extLst>
              <a:ext uri="{FF2B5EF4-FFF2-40B4-BE49-F238E27FC236}">
                <a16:creationId xmlns:a16="http://schemas.microsoft.com/office/drawing/2014/main" id="{14D28EBA-3446-4892-83A6-20576F3AD498}"/>
              </a:ext>
            </a:extLst>
          </p:cNvPr>
          <p:cNvGrpSpPr/>
          <p:nvPr/>
        </p:nvGrpSpPr>
        <p:grpSpPr>
          <a:xfrm>
            <a:off x="6550139" y="3389975"/>
            <a:ext cx="5080374" cy="3795313"/>
            <a:chOff x="6689237" y="4552749"/>
            <a:chExt cx="4780430" cy="3795313"/>
          </a:xfrm>
        </p:grpSpPr>
        <p:grpSp>
          <p:nvGrpSpPr>
            <p:cNvPr id="35" name="Group 34">
              <a:extLst>
                <a:ext uri="{FF2B5EF4-FFF2-40B4-BE49-F238E27FC236}">
                  <a16:creationId xmlns:a16="http://schemas.microsoft.com/office/drawing/2014/main" id="{79D939AE-F7D8-42D0-9AA2-5806F03AA4C0}"/>
                </a:ext>
              </a:extLst>
            </p:cNvPr>
            <p:cNvGrpSpPr/>
            <p:nvPr/>
          </p:nvGrpSpPr>
          <p:grpSpPr>
            <a:xfrm>
              <a:off x="6689237" y="5336778"/>
              <a:ext cx="4780430" cy="3011284"/>
              <a:chOff x="4495800" y="5928239"/>
              <a:chExt cx="10439321" cy="1651671"/>
            </a:xfrm>
          </p:grpSpPr>
          <p:grpSp>
            <p:nvGrpSpPr>
              <p:cNvPr id="16" name="Group 16"/>
              <p:cNvGrpSpPr/>
              <p:nvPr/>
            </p:nvGrpSpPr>
            <p:grpSpPr>
              <a:xfrm>
                <a:off x="4495800" y="5928239"/>
                <a:ext cx="10363200" cy="1651671"/>
                <a:chOff x="0" y="0"/>
                <a:chExt cx="4093780" cy="660400"/>
              </a:xfrm>
            </p:grpSpPr>
            <p:sp>
              <p:nvSpPr>
                <p:cNvPr id="17" name="Freeform 17"/>
                <p:cNvSpPr/>
                <p:nvPr/>
              </p:nvSpPr>
              <p:spPr>
                <a:xfrm>
                  <a:off x="0" y="0"/>
                  <a:ext cx="4093780" cy="660400"/>
                </a:xfrm>
                <a:custGeom>
                  <a:avLst/>
                  <a:gdLst/>
                  <a:ahLst/>
                  <a:cxnLst/>
                  <a:rect l="l" t="t" r="r" b="b"/>
                  <a:pathLst>
                    <a:path w="4093780" h="660400">
                      <a:moveTo>
                        <a:pt x="3969320" y="660400"/>
                      </a:moveTo>
                      <a:lnTo>
                        <a:pt x="124460" y="660400"/>
                      </a:lnTo>
                      <a:cubicBezTo>
                        <a:pt x="55880" y="660400"/>
                        <a:pt x="0" y="604520"/>
                        <a:pt x="0" y="535940"/>
                      </a:cubicBezTo>
                      <a:lnTo>
                        <a:pt x="0" y="124460"/>
                      </a:lnTo>
                      <a:cubicBezTo>
                        <a:pt x="0" y="55880"/>
                        <a:pt x="55880" y="0"/>
                        <a:pt x="124460" y="0"/>
                      </a:cubicBezTo>
                      <a:lnTo>
                        <a:pt x="3969320" y="0"/>
                      </a:lnTo>
                      <a:cubicBezTo>
                        <a:pt x="4037900" y="0"/>
                        <a:pt x="4093780" y="55880"/>
                        <a:pt x="4093780" y="124460"/>
                      </a:cubicBezTo>
                      <a:lnTo>
                        <a:pt x="4093780" y="535940"/>
                      </a:lnTo>
                      <a:cubicBezTo>
                        <a:pt x="4093780" y="604520"/>
                        <a:pt x="4037900" y="660400"/>
                        <a:pt x="3969320" y="660400"/>
                      </a:cubicBezTo>
                      <a:close/>
                    </a:path>
                  </a:pathLst>
                </a:custGeom>
                <a:solidFill>
                  <a:srgbClr val="FADBA5"/>
                </a:solidFill>
              </p:spPr>
            </p:sp>
          </p:grpSp>
          <p:sp>
            <p:nvSpPr>
              <p:cNvPr id="32" name="TextBox 31">
                <a:extLst>
                  <a:ext uri="{FF2B5EF4-FFF2-40B4-BE49-F238E27FC236}">
                    <a16:creationId xmlns:a16="http://schemas.microsoft.com/office/drawing/2014/main" id="{2E0BD7EF-0AA9-4BD9-AB97-1839F79D4674}"/>
                  </a:ext>
                </a:extLst>
              </p:cNvPr>
              <p:cNvSpPr txBox="1"/>
              <p:nvPr/>
            </p:nvSpPr>
            <p:spPr>
              <a:xfrm>
                <a:off x="4730432" y="6060320"/>
                <a:ext cx="10204689" cy="1361728"/>
              </a:xfrm>
              <a:prstGeom prst="rect">
                <a:avLst/>
              </a:prstGeom>
              <a:noFill/>
            </p:spPr>
            <p:txBody>
              <a:bodyPr wrap="square">
                <a:spAutoFit/>
              </a:bodyPr>
              <a:lstStyle/>
              <a:p>
                <a:pPr algn="ctr">
                  <a:lnSpc>
                    <a:spcPct val="150000"/>
                  </a:lnSpc>
                </a:pPr>
                <a:r>
                  <a:rPr lang="en-US" sz="3600">
                    <a:effectLst/>
                    <a:latin typeface="Arial" panose="020B0604020202020204" pitchFamily="34" charset="0"/>
                    <a:ea typeface="Times New Roman" panose="02020603050405020304" pitchFamily="18" charset="0"/>
                    <a:cs typeface="Arial" panose="020B0604020202020204" pitchFamily="34" charset="0"/>
                  </a:rPr>
                  <a:t>Làm bài tập Bài 15 - Sách bài tập Lịch sử Địa lí 7 – phần Lịch sử.</a:t>
                </a:r>
                <a:endParaRPr lang="en-US" sz="3600"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7A1831E-B929-4974-8F44-BD03C49DFF6D}"/>
                </a:ext>
              </a:extLst>
            </p:cNvPr>
            <p:cNvGrpSpPr/>
            <p:nvPr/>
          </p:nvGrpSpPr>
          <p:grpSpPr>
            <a:xfrm>
              <a:off x="8442061" y="4552749"/>
              <a:ext cx="1337591" cy="1294062"/>
              <a:chOff x="1813987" y="5470756"/>
              <a:chExt cx="1337591" cy="1294062"/>
            </a:xfrm>
          </p:grpSpPr>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39" r="239"/>
              <a:stretch>
                <a:fillRect/>
              </a:stretch>
            </p:blipFill>
            <p:spPr>
              <a:xfrm>
                <a:off x="1813987" y="5470756"/>
                <a:ext cx="1337591" cy="1294062"/>
              </a:xfrm>
              <a:prstGeom prst="rect">
                <a:avLst/>
              </a:prstGeom>
            </p:spPr>
          </p:pic>
          <p:sp>
            <p:nvSpPr>
              <p:cNvPr id="23" name="TextBox 23"/>
              <p:cNvSpPr txBox="1"/>
              <p:nvPr/>
            </p:nvSpPr>
            <p:spPr>
              <a:xfrm>
                <a:off x="1848225" y="5874814"/>
                <a:ext cx="1303353" cy="612483"/>
              </a:xfrm>
              <a:prstGeom prst="rect">
                <a:avLst/>
              </a:prstGeom>
            </p:spPr>
            <p:txBody>
              <a:bodyPr lIns="0" tIns="0" rIns="0" bIns="0" rtlCol="0" anchor="t">
                <a:spAutoFit/>
              </a:bodyPr>
              <a:lstStyle/>
              <a:p>
                <a:pPr marL="0" lvl="0" indent="0" algn="ctr">
                  <a:lnSpc>
                    <a:spcPts val="4590"/>
                  </a:lnSpc>
                  <a:spcBef>
                    <a:spcPct val="0"/>
                  </a:spcBef>
                </a:pPr>
                <a:r>
                  <a:rPr lang="en-US" sz="4590" dirty="0">
                    <a:solidFill>
                      <a:srgbClr val="FFFFFF"/>
                    </a:solidFill>
                    <a:latin typeface="Nexa Script Bold"/>
                  </a:rPr>
                  <a:t>02</a:t>
                </a:r>
              </a:p>
            </p:txBody>
          </p:sp>
        </p:grpSp>
      </p:grpSp>
      <p:grpSp>
        <p:nvGrpSpPr>
          <p:cNvPr id="38" name="Group 37">
            <a:extLst>
              <a:ext uri="{FF2B5EF4-FFF2-40B4-BE49-F238E27FC236}">
                <a16:creationId xmlns:a16="http://schemas.microsoft.com/office/drawing/2014/main" id="{031D150F-8573-4AC8-8A5E-A2276E0C438C}"/>
              </a:ext>
            </a:extLst>
          </p:cNvPr>
          <p:cNvGrpSpPr/>
          <p:nvPr/>
        </p:nvGrpSpPr>
        <p:grpSpPr>
          <a:xfrm>
            <a:off x="11952181" y="3386700"/>
            <a:ext cx="5159459" cy="3798584"/>
            <a:chOff x="12104638" y="4555794"/>
            <a:chExt cx="4854846" cy="3798584"/>
          </a:xfrm>
        </p:grpSpPr>
        <p:grpSp>
          <p:nvGrpSpPr>
            <p:cNvPr id="36" name="Group 35">
              <a:extLst>
                <a:ext uri="{FF2B5EF4-FFF2-40B4-BE49-F238E27FC236}">
                  <a16:creationId xmlns:a16="http://schemas.microsoft.com/office/drawing/2014/main" id="{B9E2B25A-AE0D-4B7E-BD47-6BD691DF27AE}"/>
                </a:ext>
              </a:extLst>
            </p:cNvPr>
            <p:cNvGrpSpPr/>
            <p:nvPr/>
          </p:nvGrpSpPr>
          <p:grpSpPr>
            <a:xfrm>
              <a:off x="12104638" y="5343095"/>
              <a:ext cx="4854846" cy="3011283"/>
              <a:chOff x="4495800" y="7779778"/>
              <a:chExt cx="10363200" cy="1651671"/>
            </a:xfrm>
          </p:grpSpPr>
          <p:grpSp>
            <p:nvGrpSpPr>
              <p:cNvPr id="18" name="Group 18"/>
              <p:cNvGrpSpPr/>
              <p:nvPr/>
            </p:nvGrpSpPr>
            <p:grpSpPr>
              <a:xfrm>
                <a:off x="4495800" y="7779778"/>
                <a:ext cx="10363200" cy="1651671"/>
                <a:chOff x="0" y="0"/>
                <a:chExt cx="4093780" cy="660400"/>
              </a:xfrm>
            </p:grpSpPr>
            <p:sp>
              <p:nvSpPr>
                <p:cNvPr id="19" name="Freeform 19"/>
                <p:cNvSpPr/>
                <p:nvPr/>
              </p:nvSpPr>
              <p:spPr>
                <a:xfrm>
                  <a:off x="0" y="0"/>
                  <a:ext cx="4093780" cy="660400"/>
                </a:xfrm>
                <a:custGeom>
                  <a:avLst/>
                  <a:gdLst/>
                  <a:ahLst/>
                  <a:cxnLst/>
                  <a:rect l="l" t="t" r="r" b="b"/>
                  <a:pathLst>
                    <a:path w="4093780" h="660400">
                      <a:moveTo>
                        <a:pt x="3969320" y="660400"/>
                      </a:moveTo>
                      <a:lnTo>
                        <a:pt x="124460" y="660400"/>
                      </a:lnTo>
                      <a:cubicBezTo>
                        <a:pt x="55880" y="660400"/>
                        <a:pt x="0" y="604520"/>
                        <a:pt x="0" y="535940"/>
                      </a:cubicBezTo>
                      <a:lnTo>
                        <a:pt x="0" y="124460"/>
                      </a:lnTo>
                      <a:cubicBezTo>
                        <a:pt x="0" y="55880"/>
                        <a:pt x="55880" y="0"/>
                        <a:pt x="124460" y="0"/>
                      </a:cubicBezTo>
                      <a:lnTo>
                        <a:pt x="3969320" y="0"/>
                      </a:lnTo>
                      <a:cubicBezTo>
                        <a:pt x="4037900" y="0"/>
                        <a:pt x="4093780" y="55880"/>
                        <a:pt x="4093780" y="124460"/>
                      </a:cubicBezTo>
                      <a:lnTo>
                        <a:pt x="4093780" y="535940"/>
                      </a:lnTo>
                      <a:cubicBezTo>
                        <a:pt x="4093780" y="604520"/>
                        <a:pt x="4037900" y="660400"/>
                        <a:pt x="3969320" y="660400"/>
                      </a:cubicBezTo>
                      <a:close/>
                    </a:path>
                  </a:pathLst>
                </a:custGeom>
                <a:solidFill>
                  <a:srgbClr val="E8B181"/>
                </a:solidFill>
              </p:spPr>
            </p:sp>
          </p:grpSp>
          <p:sp>
            <p:nvSpPr>
              <p:cNvPr id="33" name="TextBox 32">
                <a:extLst>
                  <a:ext uri="{FF2B5EF4-FFF2-40B4-BE49-F238E27FC236}">
                    <a16:creationId xmlns:a16="http://schemas.microsoft.com/office/drawing/2014/main" id="{48D406D4-776A-4786-A01C-C14AEF7E4C42}"/>
                  </a:ext>
                </a:extLst>
              </p:cNvPr>
              <p:cNvSpPr txBox="1"/>
              <p:nvPr/>
            </p:nvSpPr>
            <p:spPr>
              <a:xfrm>
                <a:off x="4683253" y="7933588"/>
                <a:ext cx="10129943" cy="1361728"/>
              </a:xfrm>
              <a:prstGeom prst="rect">
                <a:avLst/>
              </a:prstGeom>
              <a:noFill/>
            </p:spPr>
            <p:txBody>
              <a:bodyPr wrap="square">
                <a:spAutoFit/>
              </a:bodyPr>
              <a:lstStyle/>
              <a:p>
                <a:pPr algn="ctr">
                  <a:lnSpc>
                    <a:spcPct val="150000"/>
                  </a:lnSpc>
                </a:pPr>
                <a:r>
                  <a:rPr lang="vi-VN" sz="3600">
                    <a:effectLst/>
                    <a:latin typeface="Arial" panose="020B0604020202020204" pitchFamily="34" charset="0"/>
                    <a:ea typeface="Times New Roman" panose="02020603050405020304" pitchFamily="18" charset="0"/>
                    <a:cs typeface="Arial" panose="020B0604020202020204" pitchFamily="34" charset="0"/>
                  </a:rPr>
                  <a:t>Đọc và tìm hiểu trước </a:t>
                </a:r>
                <a:r>
                  <a:rPr lang="vi-VN" sz="3600" b="1" i="1">
                    <a:effectLst/>
                    <a:latin typeface="Arial" panose="020B0604020202020204" pitchFamily="34" charset="0"/>
                    <a:ea typeface="Times New Roman" panose="02020603050405020304" pitchFamily="18" charset="0"/>
                    <a:cs typeface="Arial" panose="020B0604020202020204" pitchFamily="34" charset="0"/>
                  </a:rPr>
                  <a:t>Bài 16: Khởi nghĩa Lam Sơn (1418 </a:t>
                </a:r>
                <a:r>
                  <a:rPr lang="en-US" sz="3600" b="1" i="1">
                    <a:effectLst/>
                    <a:latin typeface="Arial" panose="020B0604020202020204" pitchFamily="34" charset="0"/>
                    <a:ea typeface="Times New Roman" panose="02020603050405020304" pitchFamily="18" charset="0"/>
                    <a:cs typeface="Arial" panose="020B0604020202020204" pitchFamily="34" charset="0"/>
                  </a:rPr>
                  <a:t>-</a:t>
                </a:r>
                <a:r>
                  <a:rPr lang="vi-VN" sz="3600" b="1" i="1">
                    <a:effectLst/>
                    <a:latin typeface="Arial" panose="020B0604020202020204" pitchFamily="34" charset="0"/>
                    <a:ea typeface="Times New Roman" panose="02020603050405020304" pitchFamily="18" charset="0"/>
                    <a:cs typeface="Arial" panose="020B0604020202020204" pitchFamily="34" charset="0"/>
                  </a:rPr>
                  <a:t> 1427)</a:t>
                </a:r>
                <a:endParaRPr lang="en-US" sz="3600" b="1" i="1"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BEE4D715-2264-4DDC-8F6A-31A641E7B261}"/>
                </a:ext>
              </a:extLst>
            </p:cNvPr>
            <p:cNvGrpSpPr/>
            <p:nvPr/>
          </p:nvGrpSpPr>
          <p:grpSpPr>
            <a:xfrm>
              <a:off x="13994783" y="4555794"/>
              <a:ext cx="1337591" cy="1294062"/>
              <a:chOff x="1813987" y="7344057"/>
              <a:chExt cx="1337591" cy="1294062"/>
            </a:xfrm>
          </p:grpSpPr>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39" r="239"/>
              <a:stretch>
                <a:fillRect/>
              </a:stretch>
            </p:blipFill>
            <p:spPr>
              <a:xfrm>
                <a:off x="1813987" y="7344057"/>
                <a:ext cx="1337591" cy="1294062"/>
              </a:xfrm>
              <a:prstGeom prst="rect">
                <a:avLst/>
              </a:prstGeom>
            </p:spPr>
          </p:pic>
          <p:sp>
            <p:nvSpPr>
              <p:cNvPr id="25" name="TextBox 25"/>
              <p:cNvSpPr txBox="1"/>
              <p:nvPr/>
            </p:nvSpPr>
            <p:spPr>
              <a:xfrm>
                <a:off x="1848225" y="7748115"/>
                <a:ext cx="1303353" cy="612483"/>
              </a:xfrm>
              <a:prstGeom prst="rect">
                <a:avLst/>
              </a:prstGeom>
            </p:spPr>
            <p:txBody>
              <a:bodyPr lIns="0" tIns="0" rIns="0" bIns="0" rtlCol="0" anchor="t">
                <a:spAutoFit/>
              </a:bodyPr>
              <a:lstStyle/>
              <a:p>
                <a:pPr marL="0" lvl="0" indent="0" algn="ctr">
                  <a:lnSpc>
                    <a:spcPts val="4590"/>
                  </a:lnSpc>
                  <a:spcBef>
                    <a:spcPct val="0"/>
                  </a:spcBef>
                </a:pPr>
                <a:r>
                  <a:rPr lang="en-US" sz="4590" dirty="0">
                    <a:solidFill>
                      <a:srgbClr val="FFFFFF"/>
                    </a:solidFill>
                    <a:latin typeface="Nexa Script Bold"/>
                  </a:rPr>
                  <a:t>03</a:t>
                </a:r>
              </a:p>
            </p:txBody>
          </p:sp>
        </p:grpSp>
      </p:grpSp>
      <p:sp>
        <p:nvSpPr>
          <p:cNvPr id="4" name="TextBox 24">
            <a:extLst>
              <a:ext uri="{FF2B5EF4-FFF2-40B4-BE49-F238E27FC236}">
                <a16:creationId xmlns:a16="http://schemas.microsoft.com/office/drawing/2014/main" id="{E33DA6BF-EB13-D0DE-FF2B-8DFE0398C770}"/>
              </a:ext>
            </a:extLst>
          </p:cNvPr>
          <p:cNvSpPr txBox="1"/>
          <p:nvPr/>
        </p:nvSpPr>
        <p:spPr>
          <a:xfrm>
            <a:off x="1681705" y="1467275"/>
            <a:ext cx="14965502" cy="1085425"/>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HƯỚNG DẪN VỀ NHÀ</a:t>
            </a:r>
          </a:p>
        </p:txBody>
      </p:sp>
      <p:pic>
        <p:nvPicPr>
          <p:cNvPr id="5" name="Picture 18">
            <a:extLst>
              <a:ext uri="{FF2B5EF4-FFF2-40B4-BE49-F238E27FC236}">
                <a16:creationId xmlns:a16="http://schemas.microsoft.com/office/drawing/2014/main" id="{B30D02E7-8DA8-464F-F196-457020DA8C9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477000" y="7378424"/>
            <a:ext cx="5058679" cy="29340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500"/>
                                        <p:tgtEl>
                                          <p:spTgt spid="39"/>
                                        </p:tgtEl>
                                      </p:cBhvr>
                                    </p:animEffect>
                                  </p:childTnLst>
                                </p:cTn>
                              </p:par>
                              <p:par>
                                <p:cTn id="11" presetID="22" presetClass="entr" presetSubtype="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up)">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sp>
        <p:nvSpPr>
          <p:cNvPr id="2" name="TextBox 2"/>
          <p:cNvSpPr txBox="1"/>
          <p:nvPr/>
        </p:nvSpPr>
        <p:spPr>
          <a:xfrm>
            <a:off x="2735333" y="2487580"/>
            <a:ext cx="12817334" cy="5311839"/>
          </a:xfrm>
          <a:prstGeom prst="rect">
            <a:avLst/>
          </a:prstGeom>
        </p:spPr>
        <p:txBody>
          <a:bodyPr wrap="square" lIns="0" tIns="0" rIns="0" bIns="0" rtlCol="0" anchor="t">
            <a:spAutoFit/>
          </a:bodyPr>
          <a:lstStyle/>
          <a:p>
            <a:pPr algn="ctr">
              <a:lnSpc>
                <a:spcPct val="150000"/>
              </a:lnSpc>
            </a:pPr>
            <a:r>
              <a:rPr lang="en-US" sz="8000" b="1">
                <a:solidFill>
                  <a:srgbClr val="9B532F"/>
                </a:solidFill>
                <a:latin typeface="Arial" panose="020B0604020202020204" pitchFamily="34" charset="0"/>
                <a:cs typeface="Arial" panose="020B0604020202020204" pitchFamily="34" charset="0"/>
              </a:rPr>
              <a:t>BÀI HỌC KẾT THÚC!</a:t>
            </a:r>
          </a:p>
          <a:p>
            <a:pPr algn="ctr">
              <a:lnSpc>
                <a:spcPct val="150000"/>
              </a:lnSpc>
            </a:pPr>
            <a:r>
              <a:rPr lang="en-US" sz="8000" b="1">
                <a:solidFill>
                  <a:srgbClr val="9B532F"/>
                </a:solidFill>
                <a:latin typeface="Arial" panose="020B0604020202020204" pitchFamily="34" charset="0"/>
                <a:cs typeface="Arial" panose="020B0604020202020204" pitchFamily="34" charset="0"/>
              </a:rPr>
              <a:t>CẢM ƠN CÁC EM ĐÃ LẮNG NGHE!</a:t>
            </a:r>
            <a:endParaRPr lang="en-US" sz="8000" b="1" dirty="0">
              <a:solidFill>
                <a:srgbClr val="9B532F"/>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90" r="40536" b="7692"/>
          <a:stretch>
            <a:fillRect/>
          </a:stretch>
        </p:blipFill>
        <p:spPr>
          <a:xfrm rot="5400000">
            <a:off x="8395869" y="379265"/>
            <a:ext cx="1496262" cy="1831920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191"/>
          <a:stretch>
            <a:fillRect/>
          </a:stretch>
        </p:blipFill>
        <p:spPr>
          <a:xfrm>
            <a:off x="9119" y="5707965"/>
            <a:ext cx="3264162"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2484" r="26303" b="18174"/>
          <a:stretch>
            <a:fillRect/>
          </a:stretch>
        </p:blipFill>
        <p:spPr>
          <a:xfrm rot="-10800000" flipH="1">
            <a:off x="13677217" y="0"/>
            <a:ext cx="4610783" cy="484046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7707" r="25038"/>
          <a:stretch>
            <a:fillRect/>
          </a:stretch>
        </p:blipFill>
        <p:spPr>
          <a:xfrm flipH="1">
            <a:off x="9119" y="8140"/>
            <a:ext cx="3856701" cy="3442560"/>
          </a:xfrm>
          <a:prstGeom prst="rect">
            <a:avLst/>
          </a:prstGeom>
        </p:spPr>
      </p:pic>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grpSp>
        <p:nvGrpSpPr>
          <p:cNvPr id="2" name="Group 2"/>
          <p:cNvGrpSpPr/>
          <p:nvPr/>
        </p:nvGrpSpPr>
        <p:grpSpPr>
          <a:xfrm>
            <a:off x="934751" y="957257"/>
            <a:ext cx="16418497" cy="8372487"/>
            <a:chOff x="0" y="0"/>
            <a:chExt cx="5648696" cy="2880509"/>
          </a:xfrm>
        </p:grpSpPr>
        <p:sp>
          <p:nvSpPr>
            <p:cNvPr id="3" name="Freeform 3"/>
            <p:cNvSpPr/>
            <p:nvPr/>
          </p:nvSpPr>
          <p:spPr>
            <a:xfrm>
              <a:off x="0" y="0"/>
              <a:ext cx="5648696" cy="2880509"/>
            </a:xfrm>
            <a:custGeom>
              <a:avLst/>
              <a:gdLst/>
              <a:ahLst/>
              <a:cxnLst/>
              <a:rect l="l" t="t" r="r" b="b"/>
              <a:pathLst>
                <a:path w="5648696" h="2880509">
                  <a:moveTo>
                    <a:pt x="5524236" y="2880509"/>
                  </a:moveTo>
                  <a:lnTo>
                    <a:pt x="124460" y="2880509"/>
                  </a:lnTo>
                  <a:cubicBezTo>
                    <a:pt x="55880" y="2880509"/>
                    <a:pt x="0" y="2824629"/>
                    <a:pt x="0" y="2756049"/>
                  </a:cubicBezTo>
                  <a:lnTo>
                    <a:pt x="0" y="124460"/>
                  </a:lnTo>
                  <a:cubicBezTo>
                    <a:pt x="0" y="55880"/>
                    <a:pt x="55880" y="0"/>
                    <a:pt x="124460" y="0"/>
                  </a:cubicBezTo>
                  <a:lnTo>
                    <a:pt x="5524236" y="0"/>
                  </a:lnTo>
                  <a:cubicBezTo>
                    <a:pt x="5592816" y="0"/>
                    <a:pt x="5648696" y="55880"/>
                    <a:pt x="5648696" y="124460"/>
                  </a:cubicBezTo>
                  <a:lnTo>
                    <a:pt x="5648696" y="2756049"/>
                  </a:lnTo>
                  <a:cubicBezTo>
                    <a:pt x="5648696" y="2824629"/>
                    <a:pt x="5592816" y="2880509"/>
                    <a:pt x="5524236" y="2880509"/>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9746" y="3528442"/>
            <a:ext cx="1821654" cy="493503"/>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0835" y="3514154"/>
            <a:ext cx="1821654" cy="49350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2292" flipH="1">
            <a:off x="-455541" y="7755986"/>
            <a:ext cx="3587616" cy="300462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14372199" y="-2728219"/>
            <a:ext cx="4571409" cy="6349180"/>
          </a:xfrm>
          <a:prstGeom prst="rect">
            <a:avLst/>
          </a:prstGeom>
        </p:spPr>
      </p:pic>
      <p:sp>
        <p:nvSpPr>
          <p:cNvPr id="11" name="TextBox 11"/>
          <p:cNvSpPr txBox="1"/>
          <p:nvPr/>
        </p:nvSpPr>
        <p:spPr>
          <a:xfrm>
            <a:off x="5007649" y="1659719"/>
            <a:ext cx="8272701" cy="962058"/>
          </a:xfrm>
          <a:prstGeom prst="rect">
            <a:avLst/>
          </a:prstGeom>
        </p:spPr>
        <p:txBody>
          <a:bodyPr lIns="0" tIns="0" rIns="0" bIns="0" rtlCol="0" anchor="t">
            <a:spAutoFit/>
          </a:bodyPr>
          <a:lstStyle/>
          <a:p>
            <a:pPr marL="0" lvl="0" indent="0" algn="ctr">
              <a:lnSpc>
                <a:spcPts val="8000"/>
              </a:lnSpc>
              <a:spcBef>
                <a:spcPct val="0"/>
              </a:spcBef>
            </a:pPr>
            <a:r>
              <a:rPr lang="en-US" sz="6600" b="1" dirty="0">
                <a:solidFill>
                  <a:srgbClr val="B6614E"/>
                </a:solidFill>
                <a:latin typeface="Arial" panose="020B0604020202020204" pitchFamily="34" charset="0"/>
                <a:cs typeface="Arial" panose="020B0604020202020204" pitchFamily="34" charset="0"/>
              </a:rPr>
              <a:t>NỘI DUNG BÀI HỌC</a:t>
            </a:r>
          </a:p>
        </p:txBody>
      </p:sp>
      <p:grpSp>
        <p:nvGrpSpPr>
          <p:cNvPr id="29" name="Group 28">
            <a:extLst>
              <a:ext uri="{FF2B5EF4-FFF2-40B4-BE49-F238E27FC236}">
                <a16:creationId xmlns:a16="http://schemas.microsoft.com/office/drawing/2014/main" id="{6057D31D-DA1A-4327-9DB5-B57E702BB42C}"/>
              </a:ext>
            </a:extLst>
          </p:cNvPr>
          <p:cNvGrpSpPr/>
          <p:nvPr/>
        </p:nvGrpSpPr>
        <p:grpSpPr>
          <a:xfrm>
            <a:off x="6861830" y="3238500"/>
            <a:ext cx="4461190" cy="5277244"/>
            <a:chOff x="6861830" y="3557572"/>
            <a:chExt cx="4461190" cy="5277244"/>
          </a:xfrm>
        </p:grpSpPr>
        <p:grpSp>
          <p:nvGrpSpPr>
            <p:cNvPr id="22" name="Group 21">
              <a:extLst>
                <a:ext uri="{FF2B5EF4-FFF2-40B4-BE49-F238E27FC236}">
                  <a16:creationId xmlns:a16="http://schemas.microsoft.com/office/drawing/2014/main" id="{C0B36F25-260F-4F01-9297-D3398D368D9A}"/>
                </a:ext>
              </a:extLst>
            </p:cNvPr>
            <p:cNvGrpSpPr/>
            <p:nvPr/>
          </p:nvGrpSpPr>
          <p:grpSpPr>
            <a:xfrm>
              <a:off x="7584164" y="3557572"/>
              <a:ext cx="3119671" cy="1162078"/>
              <a:chOff x="7584164" y="3557572"/>
              <a:chExt cx="3119671" cy="1162078"/>
            </a:xfrm>
          </p:grpSpPr>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84164" y="3557572"/>
                <a:ext cx="3119671" cy="1162078"/>
              </a:xfrm>
              <a:prstGeom prst="rect">
                <a:avLst/>
              </a:prstGeom>
            </p:spPr>
          </p:pic>
          <p:sp>
            <p:nvSpPr>
              <p:cNvPr id="13" name="TextBox 13"/>
              <p:cNvSpPr txBox="1"/>
              <p:nvPr/>
            </p:nvSpPr>
            <p:spPr>
              <a:xfrm>
                <a:off x="8012152" y="3847514"/>
                <a:ext cx="2263694" cy="615553"/>
              </a:xfrm>
              <a:prstGeom prst="rect">
                <a:avLst/>
              </a:prstGeom>
            </p:spPr>
            <p:txBody>
              <a:bodyPr wrap="square" lIns="0" tIns="0" rIns="0" bIns="0" rtlCol="0" anchor="t">
                <a:spAutoFit/>
              </a:bodyPr>
              <a:lstStyle/>
              <a:p>
                <a:pPr marL="0" lvl="0" indent="0" algn="ctr">
                  <a:spcBef>
                    <a:spcPct val="0"/>
                  </a:spcBef>
                </a:pPr>
                <a:r>
                  <a:rPr lang="en-US" sz="4000" b="1" u="none" dirty="0">
                    <a:latin typeface="Arial" panose="020B0604020202020204" pitchFamily="34" charset="0"/>
                    <a:cs typeface="Arial" panose="020B0604020202020204" pitchFamily="34" charset="0"/>
                  </a:rPr>
                  <a:t>PHẦN 2</a:t>
                </a:r>
              </a:p>
            </p:txBody>
          </p:sp>
        </p:grpSp>
        <p:sp>
          <p:nvSpPr>
            <p:cNvPr id="24" name="TextBox 11">
              <a:extLst>
                <a:ext uri="{FF2B5EF4-FFF2-40B4-BE49-F238E27FC236}">
                  <a16:creationId xmlns:a16="http://schemas.microsoft.com/office/drawing/2014/main" id="{FC44E92F-C3E2-4933-AFC0-131C25C2727D}"/>
                </a:ext>
              </a:extLst>
            </p:cNvPr>
            <p:cNvSpPr txBox="1"/>
            <p:nvPr/>
          </p:nvSpPr>
          <p:spPr>
            <a:xfrm>
              <a:off x="6861830" y="5255566"/>
              <a:ext cx="4461190" cy="3579250"/>
            </a:xfrm>
            <a:prstGeom prst="rect">
              <a:avLst/>
            </a:prstGeom>
          </p:spPr>
          <p:txBody>
            <a:bodyPr wrap="square" lIns="0" tIns="0" rIns="0" bIns="0" rtlCol="0" anchor="t">
              <a:spAutoFit/>
            </a:bodyPr>
            <a:lstStyle/>
            <a:p>
              <a:pPr algn="ctr">
                <a:lnSpc>
                  <a:spcPct val="150000"/>
                </a:lnSpc>
              </a:pPr>
              <a:r>
                <a:rPr lang="en-US" sz="4000">
                  <a:latin typeface="Arial" panose="020B0604020202020204" pitchFamily="34" charset="0"/>
                  <a:cs typeface="Arial" panose="020B0604020202020204" pitchFamily="34" charset="0"/>
                </a:rPr>
                <a:t>Một số nội dung và tác động của những cải cách của Hồ Quý Ly</a:t>
              </a:r>
              <a:endParaRPr lang="en-US" sz="4000"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DA897239-07D6-4D7E-A5C0-CEE516D27A04}"/>
              </a:ext>
            </a:extLst>
          </p:cNvPr>
          <p:cNvGrpSpPr/>
          <p:nvPr/>
        </p:nvGrpSpPr>
        <p:grpSpPr>
          <a:xfrm>
            <a:off x="12012650" y="3238500"/>
            <a:ext cx="5132350" cy="3432000"/>
            <a:chOff x="11936450" y="3557572"/>
            <a:chExt cx="5132350" cy="3432000"/>
          </a:xfrm>
        </p:grpSpPr>
        <p:grpSp>
          <p:nvGrpSpPr>
            <p:cNvPr id="23" name="Group 22">
              <a:extLst>
                <a:ext uri="{FF2B5EF4-FFF2-40B4-BE49-F238E27FC236}">
                  <a16:creationId xmlns:a16="http://schemas.microsoft.com/office/drawing/2014/main" id="{EEBB3EBD-69C5-4274-8933-DD441959B7E3}"/>
                </a:ext>
              </a:extLst>
            </p:cNvPr>
            <p:cNvGrpSpPr/>
            <p:nvPr/>
          </p:nvGrpSpPr>
          <p:grpSpPr>
            <a:xfrm>
              <a:off x="12703928" y="3557572"/>
              <a:ext cx="3119671" cy="1162078"/>
              <a:chOff x="12703928" y="3557572"/>
              <a:chExt cx="3119671" cy="1162078"/>
            </a:xfrm>
          </p:grpSpPr>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703928" y="3557572"/>
                <a:ext cx="3119671" cy="1162078"/>
              </a:xfrm>
              <a:prstGeom prst="rect">
                <a:avLst/>
              </a:prstGeom>
            </p:spPr>
          </p:pic>
          <p:sp>
            <p:nvSpPr>
              <p:cNvPr id="14" name="TextBox 14"/>
              <p:cNvSpPr txBox="1"/>
              <p:nvPr/>
            </p:nvSpPr>
            <p:spPr>
              <a:xfrm>
                <a:off x="13161294" y="3837989"/>
                <a:ext cx="2204938" cy="615553"/>
              </a:xfrm>
              <a:prstGeom prst="rect">
                <a:avLst/>
              </a:prstGeom>
            </p:spPr>
            <p:txBody>
              <a:bodyPr wrap="square" lIns="0" tIns="0" rIns="0" bIns="0" rtlCol="0" anchor="t">
                <a:spAutoFit/>
              </a:bodyPr>
              <a:lstStyle/>
              <a:p>
                <a:pPr marL="0" lvl="0" indent="0" algn="ctr">
                  <a:spcBef>
                    <a:spcPct val="0"/>
                  </a:spcBef>
                </a:pPr>
                <a:r>
                  <a:rPr lang="en-US" sz="4000" b="1" u="none" dirty="0">
                    <a:solidFill>
                      <a:srgbClr val="FFFFFF"/>
                    </a:solidFill>
                    <a:latin typeface="Arial" panose="020B0604020202020204" pitchFamily="34" charset="0"/>
                    <a:cs typeface="Arial" panose="020B0604020202020204" pitchFamily="34" charset="0"/>
                  </a:rPr>
                  <a:t>PHẦN 3</a:t>
                </a:r>
              </a:p>
            </p:txBody>
          </p:sp>
        </p:grpSp>
        <p:sp>
          <p:nvSpPr>
            <p:cNvPr id="25" name="TextBox 12">
              <a:extLst>
                <a:ext uri="{FF2B5EF4-FFF2-40B4-BE49-F238E27FC236}">
                  <a16:creationId xmlns:a16="http://schemas.microsoft.com/office/drawing/2014/main" id="{AAAF04DA-04A4-4A3C-8662-6A493A3FE0BC}"/>
                </a:ext>
              </a:extLst>
            </p:cNvPr>
            <p:cNvSpPr txBox="1"/>
            <p:nvPr/>
          </p:nvSpPr>
          <p:spPr>
            <a:xfrm>
              <a:off x="11936450" y="5256982"/>
              <a:ext cx="5132350" cy="1732590"/>
            </a:xfrm>
            <a:prstGeom prst="rect">
              <a:avLst/>
            </a:prstGeom>
          </p:spPr>
          <p:txBody>
            <a:bodyPr wrap="square" lIns="0" tIns="0" rIns="0" bIns="0" rtlCol="0" anchor="t">
              <a:spAutoFit/>
            </a:bodyPr>
            <a:lstStyle/>
            <a:p>
              <a:pPr algn="ctr">
                <a:lnSpc>
                  <a:spcPct val="150000"/>
                </a:lnSpc>
              </a:pPr>
              <a:r>
                <a:rPr lang="en-US" sz="4000">
                  <a:latin typeface="Arial" panose="020B0604020202020204" pitchFamily="34" charset="0"/>
                  <a:cs typeface="Arial" panose="020B0604020202020204" pitchFamily="34" charset="0"/>
                </a:rPr>
                <a:t>Kháng chiến chống quân Minh của nhà Hồ</a:t>
              </a:r>
              <a:endParaRPr lang="en-US" sz="4000"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E32F33D9-FE34-4B23-A0D0-ED7A33DC9ABF}"/>
              </a:ext>
            </a:extLst>
          </p:cNvPr>
          <p:cNvGrpSpPr/>
          <p:nvPr/>
        </p:nvGrpSpPr>
        <p:grpSpPr>
          <a:xfrm>
            <a:off x="1307670" y="3238500"/>
            <a:ext cx="4864530" cy="2503845"/>
            <a:chOff x="1566385" y="3557572"/>
            <a:chExt cx="4864530" cy="2503845"/>
          </a:xfrm>
        </p:grpSpPr>
        <p:grpSp>
          <p:nvGrpSpPr>
            <p:cNvPr id="21" name="Group 20">
              <a:extLst>
                <a:ext uri="{FF2B5EF4-FFF2-40B4-BE49-F238E27FC236}">
                  <a16:creationId xmlns:a16="http://schemas.microsoft.com/office/drawing/2014/main" id="{8E623B4A-D355-4172-8C33-851959E371E1}"/>
                </a:ext>
              </a:extLst>
            </p:cNvPr>
            <p:cNvGrpSpPr/>
            <p:nvPr/>
          </p:nvGrpSpPr>
          <p:grpSpPr>
            <a:xfrm>
              <a:off x="2464400" y="3557572"/>
              <a:ext cx="3119671" cy="1162078"/>
              <a:chOff x="2464400" y="3557572"/>
              <a:chExt cx="3119671" cy="1162078"/>
            </a:xfrm>
          </p:grpSpPr>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464400" y="3557572"/>
                <a:ext cx="3119671" cy="1162078"/>
              </a:xfrm>
              <a:prstGeom prst="rect">
                <a:avLst/>
              </a:prstGeom>
            </p:spPr>
          </p:pic>
          <p:sp>
            <p:nvSpPr>
              <p:cNvPr id="12" name="TextBox 12"/>
              <p:cNvSpPr txBox="1"/>
              <p:nvPr/>
            </p:nvSpPr>
            <p:spPr>
              <a:xfrm>
                <a:off x="2896002" y="3817586"/>
                <a:ext cx="2256465" cy="615553"/>
              </a:xfrm>
              <a:prstGeom prst="rect">
                <a:avLst/>
              </a:prstGeom>
            </p:spPr>
            <p:txBody>
              <a:bodyPr wrap="square" lIns="0" tIns="0" rIns="0" bIns="0" rtlCol="0" anchor="t">
                <a:spAutoFit/>
              </a:bodyPr>
              <a:lstStyle/>
              <a:p>
                <a:pPr algn="ctr"/>
                <a:r>
                  <a:rPr lang="en-US" sz="4000" b="1" dirty="0">
                    <a:solidFill>
                      <a:srgbClr val="FFFFFF"/>
                    </a:solidFill>
                    <a:latin typeface="Arial" panose="020B0604020202020204" pitchFamily="34" charset="0"/>
                    <a:cs typeface="Arial" panose="020B0604020202020204" pitchFamily="34" charset="0"/>
                  </a:rPr>
                  <a:t>PHẦN 1</a:t>
                </a:r>
              </a:p>
            </p:txBody>
          </p:sp>
        </p:grpSp>
        <p:sp>
          <p:nvSpPr>
            <p:cNvPr id="26" name="TextBox 14">
              <a:extLst>
                <a:ext uri="{FF2B5EF4-FFF2-40B4-BE49-F238E27FC236}">
                  <a16:creationId xmlns:a16="http://schemas.microsoft.com/office/drawing/2014/main" id="{EB38A218-75DC-4CA4-B894-30FE6781AEFB}"/>
                </a:ext>
              </a:extLst>
            </p:cNvPr>
            <p:cNvSpPr txBox="1"/>
            <p:nvPr/>
          </p:nvSpPr>
          <p:spPr>
            <a:xfrm>
              <a:off x="1566385" y="5252156"/>
              <a:ext cx="4864530" cy="809261"/>
            </a:xfrm>
            <a:prstGeom prst="rect">
              <a:avLst/>
            </a:prstGeom>
          </p:spPr>
          <p:txBody>
            <a:bodyPr wrap="square" lIns="0" tIns="0" rIns="0" bIns="0" rtlCol="0" anchor="t">
              <a:spAutoFit/>
            </a:bodyPr>
            <a:lstStyle/>
            <a:p>
              <a:pPr algn="ctr">
                <a:lnSpc>
                  <a:spcPct val="150000"/>
                </a:lnSpc>
              </a:pPr>
              <a:r>
                <a:rPr lang="en-US" sz="4000">
                  <a:latin typeface="Arial" panose="020B0604020202020204" pitchFamily="34" charset="0"/>
                  <a:cs typeface="Arial" panose="020B0604020202020204" pitchFamily="34" charset="0"/>
                </a:rPr>
                <a:t>Sự thành lập nhà Hồ</a:t>
              </a:r>
              <a:endParaRPr lang="en-US" sz="4000" dirty="0">
                <a:latin typeface="Arial" panose="020B0604020202020204" pitchFamily="34" charset="0"/>
                <a:cs typeface="Arial" panose="020B0604020202020204" pitchFamily="34" charset="0"/>
              </a:endParaRPr>
            </a:p>
          </p:txBody>
        </p:sp>
      </p:grpSp>
      <p:pic>
        <p:nvPicPr>
          <p:cNvPr id="27" name="Picture 13">
            <a:extLst>
              <a:ext uri="{FF2B5EF4-FFF2-40B4-BE49-F238E27FC236}">
                <a16:creationId xmlns:a16="http://schemas.microsoft.com/office/drawing/2014/main" id="{BC16A080-8170-4D51-9E02-E421EB640BC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763825" y="6811495"/>
            <a:ext cx="4524175" cy="34465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73427" y="4731583"/>
            <a:ext cx="5775795" cy="644440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90619" flipH="1">
            <a:off x="15516521" y="-438111"/>
            <a:ext cx="3880426" cy="3249857"/>
          </a:xfrm>
          <a:prstGeom prst="rect">
            <a:avLst/>
          </a:prstGeom>
        </p:spPr>
      </p:pic>
      <p:grpSp>
        <p:nvGrpSpPr>
          <p:cNvPr id="16" name="Group 15">
            <a:extLst>
              <a:ext uri="{FF2B5EF4-FFF2-40B4-BE49-F238E27FC236}">
                <a16:creationId xmlns:a16="http://schemas.microsoft.com/office/drawing/2014/main" id="{8A7A2EB8-8546-4B9D-A3D3-3203513EEB18}"/>
              </a:ext>
            </a:extLst>
          </p:cNvPr>
          <p:cNvGrpSpPr/>
          <p:nvPr/>
        </p:nvGrpSpPr>
        <p:grpSpPr>
          <a:xfrm>
            <a:off x="2819400" y="723900"/>
            <a:ext cx="12326102" cy="4902314"/>
            <a:chOff x="2552700" y="2411107"/>
            <a:chExt cx="13182600" cy="4865994"/>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2700" y="2411107"/>
              <a:ext cx="13182600" cy="4865994"/>
            </a:xfrm>
            <a:prstGeom prst="rect">
              <a:avLst/>
            </a:prstGeom>
          </p:spPr>
        </p:pic>
        <p:sp>
          <p:nvSpPr>
            <p:cNvPr id="15" name="TextBox 14">
              <a:extLst>
                <a:ext uri="{FF2B5EF4-FFF2-40B4-BE49-F238E27FC236}">
                  <a16:creationId xmlns:a16="http://schemas.microsoft.com/office/drawing/2014/main" id="{61E2418A-4413-4719-BF95-ED6B5FEFCE8A}"/>
                </a:ext>
              </a:extLst>
            </p:cNvPr>
            <p:cNvSpPr txBox="1"/>
            <p:nvPr/>
          </p:nvSpPr>
          <p:spPr>
            <a:xfrm>
              <a:off x="2847761" y="3404200"/>
              <a:ext cx="12592479" cy="2579662"/>
            </a:xfrm>
            <a:prstGeom prst="rect">
              <a:avLst/>
            </a:prstGeom>
          </p:spPr>
          <p:txBody>
            <a:bodyPr wrap="square" lIns="0" tIns="0" rIns="0" bIns="0" rtlCol="0" anchor="t">
              <a:spAutoFit/>
            </a:bodyPr>
            <a:lstStyle/>
            <a:p>
              <a:pPr marL="0" lvl="0" indent="0" algn="ctr">
                <a:lnSpc>
                  <a:spcPct val="150000"/>
                </a:lnSpc>
              </a:pPr>
              <a:r>
                <a:rPr lang="en-US" sz="6000" b="1" dirty="0">
                  <a:latin typeface="Arial" panose="020B0604020202020204" pitchFamily="34" charset="0"/>
                  <a:cs typeface="Arial" panose="020B0604020202020204" pitchFamily="34" charset="0"/>
                </a:rPr>
                <a:t>PHẦN 1</a:t>
              </a:r>
              <a:endParaRPr lang="en-US" sz="6000" b="1" u="none" dirty="0">
                <a:latin typeface="Arial" panose="020B0604020202020204" pitchFamily="34" charset="0"/>
                <a:cs typeface="Arial" panose="020B0604020202020204" pitchFamily="34" charset="0"/>
              </a:endParaRPr>
            </a:p>
            <a:p>
              <a:pPr marL="0" lvl="0" indent="0" algn="ctr">
                <a:lnSpc>
                  <a:spcPct val="150000"/>
                </a:lnSpc>
              </a:pPr>
              <a:r>
                <a:rPr lang="en-US" sz="6000" b="1" u="none">
                  <a:latin typeface="Arial" panose="020B0604020202020204" pitchFamily="34" charset="0"/>
                  <a:cs typeface="Arial" panose="020B0604020202020204" pitchFamily="34" charset="0"/>
                </a:rPr>
                <a:t>SỰ THÀNH LẬP NHÀ HỒ</a:t>
              </a:r>
              <a:endParaRPr lang="en-US" sz="6000" b="1" u="none" dirty="0">
                <a:latin typeface="Arial" panose="020B0604020202020204" pitchFamily="34" charset="0"/>
                <a:cs typeface="Arial" panose="020B0604020202020204" pitchFamily="34" charset="0"/>
              </a:endParaRPr>
            </a:p>
          </p:txBody>
        </p:sp>
      </p:grpSp>
      <p:pic>
        <p:nvPicPr>
          <p:cNvPr id="4" name="Picture 23">
            <a:extLst>
              <a:ext uri="{FF2B5EF4-FFF2-40B4-BE49-F238E27FC236}">
                <a16:creationId xmlns:a16="http://schemas.microsoft.com/office/drawing/2014/main" id="{8741EC19-32EF-707F-3917-32BFA8791AB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11313" y="5657222"/>
            <a:ext cx="9065374" cy="459312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92200" y="5685607"/>
            <a:ext cx="5775795" cy="644440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129937" flipH="1">
            <a:off x="-125742" y="-769860"/>
            <a:ext cx="3880426" cy="3249857"/>
          </a:xfrm>
          <a:prstGeom prst="rect">
            <a:avLst/>
          </a:prstGeom>
        </p:spPr>
      </p:pic>
      <p:grpSp>
        <p:nvGrpSpPr>
          <p:cNvPr id="2" name="Group 1">
            <a:extLst>
              <a:ext uri="{FF2B5EF4-FFF2-40B4-BE49-F238E27FC236}">
                <a16:creationId xmlns:a16="http://schemas.microsoft.com/office/drawing/2014/main" id="{4FC9EF41-A755-5A85-63D2-F32B966A8AB2}"/>
              </a:ext>
            </a:extLst>
          </p:cNvPr>
          <p:cNvGrpSpPr/>
          <p:nvPr/>
        </p:nvGrpSpPr>
        <p:grpSpPr>
          <a:xfrm>
            <a:off x="-381000" y="1485900"/>
            <a:ext cx="6549768" cy="8314507"/>
            <a:chOff x="-132507" y="2026800"/>
            <a:chExt cx="6549768" cy="8314507"/>
          </a:xfrm>
        </p:grpSpPr>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3426">
              <a:off x="4428799" y="2026800"/>
              <a:ext cx="998827" cy="1516246"/>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83426">
              <a:off x="3667483" y="2430368"/>
              <a:ext cx="587775" cy="892258"/>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507" y="6226507"/>
              <a:ext cx="5665818" cy="4114800"/>
            </a:xfrm>
            <a:prstGeom prst="rect">
              <a:avLst/>
            </a:prstGeom>
          </p:spPr>
        </p:pic>
        <p:pic>
          <p:nvPicPr>
            <p:cNvPr id="12" name="Picture 13">
              <a:extLst>
                <a:ext uri="{FF2B5EF4-FFF2-40B4-BE49-F238E27FC236}">
                  <a16:creationId xmlns:a16="http://schemas.microsoft.com/office/drawing/2014/main" id="{B48D6503-B234-4CA1-B8D6-756A9FD7DC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051890" y="3506124"/>
              <a:ext cx="5365371" cy="6780877"/>
            </a:xfrm>
            <a:prstGeom prst="rect">
              <a:avLst/>
            </a:prstGeom>
          </p:spPr>
        </p:pic>
      </p:grpSp>
      <p:sp>
        <p:nvSpPr>
          <p:cNvPr id="17" name="TextBox 16">
            <a:extLst>
              <a:ext uri="{FF2B5EF4-FFF2-40B4-BE49-F238E27FC236}">
                <a16:creationId xmlns:a16="http://schemas.microsoft.com/office/drawing/2014/main" id="{3F093AED-9E4A-DB04-DB78-AC200D0FC310}"/>
              </a:ext>
            </a:extLst>
          </p:cNvPr>
          <p:cNvSpPr txBox="1"/>
          <p:nvPr/>
        </p:nvSpPr>
        <p:spPr>
          <a:xfrm>
            <a:off x="6324600" y="2697843"/>
            <a:ext cx="11353800" cy="5045164"/>
          </a:xfrm>
          <a:prstGeom prst="rect">
            <a:avLst/>
          </a:prstGeom>
          <a:noFill/>
        </p:spPr>
        <p:txBody>
          <a:bodyPr wrap="square">
            <a:spAutoFit/>
          </a:bodyPr>
          <a:lstStyle/>
          <a:p>
            <a:pPr algn="just">
              <a:lnSpc>
                <a:spcPct val="150000"/>
              </a:lnSpc>
            </a:pPr>
            <a:r>
              <a:rPr lang="en-US" sz="44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hãy </a:t>
            </a:r>
            <a:r>
              <a:rPr lang="vi-VN" sz="4400" b="1" i="1">
                <a:solidFill>
                  <a:srgbClr val="FF0000"/>
                </a:solidFill>
                <a:latin typeface="Arial" panose="020B0604020202020204" pitchFamily="34" charset="0"/>
                <a:ea typeface="Calibri" panose="020F0502020204030204" pitchFamily="34" charset="0"/>
                <a:cs typeface="Arial" panose="020B0604020202020204" pitchFamily="34" charset="0"/>
              </a:rPr>
              <a:t>đọc thông tin mục 1</a:t>
            </a: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400" b="1" i="1">
                <a:solidFill>
                  <a:srgbClr val="FF0000"/>
                </a:solidFill>
                <a:latin typeface="Arial" panose="020B0604020202020204" pitchFamily="34" charset="0"/>
                <a:ea typeface="Calibri" panose="020F0502020204030204" pitchFamily="34" charset="0"/>
                <a:cs typeface="Arial" panose="020B0604020202020204" pitchFamily="34" charset="0"/>
              </a:rPr>
              <a:t> SGK tr.74, 75,</a:t>
            </a: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 quan sát Hình</a:t>
            </a:r>
            <a:r>
              <a:rPr lang="vi-VN" sz="4400" b="1" i="1">
                <a:solidFill>
                  <a:srgbClr val="FF0000"/>
                </a:solidFill>
                <a:latin typeface="Arial" panose="020B0604020202020204" pitchFamily="34" charset="0"/>
                <a:ea typeface="Calibri" panose="020F0502020204030204" pitchFamily="34" charset="0"/>
                <a:cs typeface="Arial" panose="020B0604020202020204" pitchFamily="34" charset="0"/>
              </a:rPr>
              <a:t> và trả lời câu hỏi: </a:t>
            </a:r>
            <a:endParaRPr lang="en-US" sz="4400" b="1" i="1">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400">
                <a:solidFill>
                  <a:schemeClr val="tx1"/>
                </a:solidFill>
                <a:latin typeface="Arial" panose="020B0604020202020204" pitchFamily="34" charset="0"/>
                <a:ea typeface="Calibri" panose="020F0502020204030204" pitchFamily="34" charset="0"/>
                <a:cs typeface="Arial" panose="020B0604020202020204" pitchFamily="34" charset="0"/>
              </a:rPr>
              <a:t>Nhà Hồ được thành lập như thế nào?</a:t>
            </a:r>
            <a:endParaRPr lang="en-US" sz="440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a:solidFill>
                  <a:schemeClr val="tx1"/>
                </a:solidFill>
                <a:latin typeface="Arial" panose="020B0604020202020204" pitchFamily="34" charset="0"/>
                <a:cs typeface="Arial" panose="020B0604020202020204" pitchFamily="34" charset="0"/>
              </a:rPr>
              <a:t>Tình hình nhà Trần và giới quý tộc Trần nửa sau thế kỉ XIV như thế nào?</a:t>
            </a:r>
            <a:endParaRPr lang="en-US"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547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29937" flipH="1">
            <a:off x="-1218375" y="-996583"/>
            <a:ext cx="3880426" cy="3249857"/>
          </a:xfrm>
          <a:prstGeom prst="rect">
            <a:avLst/>
          </a:prstGeom>
        </p:spPr>
      </p:pic>
      <p:sp>
        <p:nvSpPr>
          <p:cNvPr id="4" name="TextBox 3">
            <a:extLst>
              <a:ext uri="{FF2B5EF4-FFF2-40B4-BE49-F238E27FC236}">
                <a16:creationId xmlns:a16="http://schemas.microsoft.com/office/drawing/2014/main" id="{D036F10C-CBB4-A9B8-FBEA-036B48B149C8}"/>
              </a:ext>
            </a:extLst>
          </p:cNvPr>
          <p:cNvSpPr txBox="1"/>
          <p:nvPr/>
        </p:nvSpPr>
        <p:spPr>
          <a:xfrm>
            <a:off x="7152244" y="571500"/>
            <a:ext cx="3983512" cy="1063433"/>
          </a:xfrm>
          <a:prstGeom prst="rect">
            <a:avLst/>
          </a:prstGeom>
          <a:noFill/>
        </p:spPr>
        <p:txBody>
          <a:bodyPr wrap="square">
            <a:spAutoFit/>
          </a:bodyPr>
          <a:lstStyle/>
          <a:p>
            <a:pPr marL="571500" indent="-571500" algn="ctr">
              <a:lnSpc>
                <a:spcPct val="150000"/>
              </a:lnSpc>
              <a:spcBef>
                <a:spcPts val="400"/>
              </a:spcBef>
              <a:spcAft>
                <a:spcPts val="400"/>
              </a:spcAft>
              <a:buFont typeface="Arial" panose="020B0604020202020204" pitchFamily="34" charset="0"/>
              <a:buChar char="•"/>
            </a:pPr>
            <a:r>
              <a:rPr lang="en-US" sz="4800" b="1">
                <a:solidFill>
                  <a:srgbClr val="002060"/>
                </a:solidFill>
                <a:effectLst/>
                <a:latin typeface="Arial" panose="020B0604020202020204" pitchFamily="34" charset="0"/>
                <a:ea typeface="Arial" panose="020B0604020202020204" pitchFamily="34" charset="0"/>
                <a:cs typeface="Arial" panose="020B0604020202020204" pitchFamily="34" charset="0"/>
              </a:rPr>
              <a:t>Bối cảnh</a:t>
            </a:r>
          </a:p>
        </p:txBody>
      </p:sp>
      <p:sp>
        <p:nvSpPr>
          <p:cNvPr id="6" name="Rectangle: Rounded Corners 5">
            <a:extLst>
              <a:ext uri="{FF2B5EF4-FFF2-40B4-BE49-F238E27FC236}">
                <a16:creationId xmlns:a16="http://schemas.microsoft.com/office/drawing/2014/main" id="{40897F88-DF77-3507-729A-E51028A8C45E}"/>
              </a:ext>
            </a:extLst>
          </p:cNvPr>
          <p:cNvSpPr/>
          <p:nvPr/>
        </p:nvSpPr>
        <p:spPr>
          <a:xfrm>
            <a:off x="1066800" y="2247900"/>
            <a:ext cx="4948880" cy="2248646"/>
          </a:xfrm>
          <a:prstGeom prst="roundRect">
            <a:avLst>
              <a:gd name="adj" fmla="val 10313"/>
            </a:avLst>
          </a:prstGeom>
          <a:solidFill>
            <a:srgbClr val="FA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a:solidFill>
                  <a:schemeClr val="tx1"/>
                </a:solidFill>
                <a:latin typeface="Arial" panose="020B0604020202020204" pitchFamily="34" charset="0"/>
                <a:cs typeface="Arial" panose="020B0604020202020204" pitchFamily="34" charset="0"/>
              </a:rPr>
              <a:t>Nửa sau TK XIV, nhà Trần suy yếu.</a:t>
            </a:r>
            <a:endParaRPr kumimoji="0" lang="en-US" sz="40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Arrow: Right 6">
            <a:extLst>
              <a:ext uri="{FF2B5EF4-FFF2-40B4-BE49-F238E27FC236}">
                <a16:creationId xmlns:a16="http://schemas.microsoft.com/office/drawing/2014/main" id="{3057DFDB-A45A-92B5-1E1E-34C1AAADE4DF}"/>
              </a:ext>
            </a:extLst>
          </p:cNvPr>
          <p:cNvSpPr/>
          <p:nvPr/>
        </p:nvSpPr>
        <p:spPr>
          <a:xfrm>
            <a:off x="6259987" y="2971191"/>
            <a:ext cx="1476375" cy="876909"/>
          </a:xfrm>
          <a:prstGeom prst="rightArrow">
            <a:avLst/>
          </a:prstGeom>
          <a:solidFill>
            <a:srgbClr val="C9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7E212A1-A52F-0594-C525-D030F2E9AD23}"/>
              </a:ext>
            </a:extLst>
          </p:cNvPr>
          <p:cNvSpPr/>
          <p:nvPr/>
        </p:nvSpPr>
        <p:spPr>
          <a:xfrm>
            <a:off x="7980669" y="2247900"/>
            <a:ext cx="4175293" cy="2248646"/>
          </a:xfrm>
          <a:prstGeom prst="roundRect">
            <a:avLst>
              <a:gd name="adj" fmla="val 10313"/>
            </a:avLst>
          </a:prstGeom>
          <a:solidFill>
            <a:srgbClr val="FA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a:solidFill>
                  <a:schemeClr val="tx1"/>
                </a:solidFill>
                <a:latin typeface="Arial" panose="020B0604020202020204" pitchFamily="34" charset="0"/>
                <a:cs typeface="Arial" panose="020B0604020202020204" pitchFamily="34" charset="0"/>
              </a:rPr>
              <a:t>Quý tộc ăn chơi hưởng lạc.</a:t>
            </a:r>
            <a:endParaRPr kumimoji="0" lang="en-US" sz="40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Arrow: Right 8">
            <a:extLst>
              <a:ext uri="{FF2B5EF4-FFF2-40B4-BE49-F238E27FC236}">
                <a16:creationId xmlns:a16="http://schemas.microsoft.com/office/drawing/2014/main" id="{1F0A1215-86EC-08B3-1BBB-798BB3FD181E}"/>
              </a:ext>
            </a:extLst>
          </p:cNvPr>
          <p:cNvSpPr/>
          <p:nvPr/>
        </p:nvSpPr>
        <p:spPr>
          <a:xfrm>
            <a:off x="12400269" y="2971191"/>
            <a:ext cx="1476375" cy="876909"/>
          </a:xfrm>
          <a:prstGeom prst="rightArrow">
            <a:avLst/>
          </a:prstGeom>
          <a:solidFill>
            <a:srgbClr val="C9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20E717F-4437-4A53-376B-86230A6D642C}"/>
              </a:ext>
            </a:extLst>
          </p:cNvPr>
          <p:cNvSpPr/>
          <p:nvPr/>
        </p:nvSpPr>
        <p:spPr>
          <a:xfrm>
            <a:off x="14120951" y="2247900"/>
            <a:ext cx="3292811" cy="2248646"/>
          </a:xfrm>
          <a:prstGeom prst="roundRect">
            <a:avLst>
              <a:gd name="adj" fmla="val 10313"/>
            </a:avLst>
          </a:prstGeom>
          <a:solidFill>
            <a:srgbClr val="FA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a:solidFill>
                  <a:schemeClr val="tx1"/>
                </a:solidFill>
                <a:latin typeface="Arial" panose="020B0604020202020204" pitchFamily="34" charset="0"/>
                <a:cs typeface="Arial" panose="020B0604020202020204" pitchFamily="34" charset="0"/>
              </a:rPr>
              <a:t>Nhân dân bất bình</a:t>
            </a:r>
            <a:endParaRPr kumimoji="0" lang="en-US" sz="40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1" name="Arrow: Right 10">
            <a:extLst>
              <a:ext uri="{FF2B5EF4-FFF2-40B4-BE49-F238E27FC236}">
                <a16:creationId xmlns:a16="http://schemas.microsoft.com/office/drawing/2014/main" id="{3E51E598-EE12-39A5-BDF6-AA905B829067}"/>
              </a:ext>
            </a:extLst>
          </p:cNvPr>
          <p:cNvSpPr/>
          <p:nvPr/>
        </p:nvSpPr>
        <p:spPr>
          <a:xfrm rot="5400000">
            <a:off x="15029168" y="4986033"/>
            <a:ext cx="1476375" cy="876909"/>
          </a:xfrm>
          <a:prstGeom prst="rightArrow">
            <a:avLst/>
          </a:prstGeom>
          <a:solidFill>
            <a:srgbClr val="C9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BEB6AD2-DF72-49B8-B774-780E2DE14E8A}"/>
              </a:ext>
            </a:extLst>
          </p:cNvPr>
          <p:cNvSpPr/>
          <p:nvPr/>
        </p:nvSpPr>
        <p:spPr>
          <a:xfrm>
            <a:off x="13772370" y="6438900"/>
            <a:ext cx="4134630" cy="2819399"/>
          </a:xfrm>
          <a:prstGeom prst="roundRect">
            <a:avLst>
              <a:gd name="adj" fmla="val 10313"/>
            </a:avLst>
          </a:prstGeom>
          <a:solidFill>
            <a:srgbClr val="FA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a:solidFill>
                  <a:schemeClr val="tx1"/>
                </a:solidFill>
                <a:latin typeface="Arial" panose="020B0604020202020204" pitchFamily="34" charset="0"/>
                <a:cs typeface="Arial" panose="020B0604020202020204" pitchFamily="34" charset="0"/>
              </a:rPr>
              <a:t>Khởi nghĩa nông dân, nô tì nổ ra ở nhiều nơi</a:t>
            </a:r>
            <a:endParaRPr kumimoji="0" lang="en-US" sz="40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3" name="Arrow: Right 12">
            <a:extLst>
              <a:ext uri="{FF2B5EF4-FFF2-40B4-BE49-F238E27FC236}">
                <a16:creationId xmlns:a16="http://schemas.microsoft.com/office/drawing/2014/main" id="{E0A3C026-3D2E-6736-C12F-D2FB00816CDB}"/>
              </a:ext>
            </a:extLst>
          </p:cNvPr>
          <p:cNvSpPr/>
          <p:nvPr/>
        </p:nvSpPr>
        <p:spPr>
          <a:xfrm flipH="1">
            <a:off x="12039600" y="7410143"/>
            <a:ext cx="1476375" cy="876909"/>
          </a:xfrm>
          <a:prstGeom prst="rightArrow">
            <a:avLst/>
          </a:prstGeom>
          <a:solidFill>
            <a:srgbClr val="C9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76B534C-684F-B147-403D-2C37B952B007}"/>
              </a:ext>
            </a:extLst>
          </p:cNvPr>
          <p:cNvSpPr/>
          <p:nvPr/>
        </p:nvSpPr>
        <p:spPr>
          <a:xfrm>
            <a:off x="7243120" y="6438899"/>
            <a:ext cx="4644080" cy="2819399"/>
          </a:xfrm>
          <a:prstGeom prst="roundRect">
            <a:avLst>
              <a:gd name="adj" fmla="val 10313"/>
            </a:avLst>
          </a:prstGeom>
          <a:solidFill>
            <a:srgbClr val="FA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a:solidFill>
                  <a:schemeClr val="tx1"/>
                </a:solidFill>
                <a:latin typeface="Arial" panose="020B0604020202020204" pitchFamily="34" charset="0"/>
                <a:cs typeface="Arial" panose="020B0604020202020204" pitchFamily="34" charset="0"/>
              </a:rPr>
              <a:t>Năm 1400, Hồ Quý Ly buộc vua Trần nhường ngôi</a:t>
            </a:r>
            <a:endParaRPr kumimoji="0" lang="en-US" sz="40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Arrow: Right 14">
            <a:extLst>
              <a:ext uri="{FF2B5EF4-FFF2-40B4-BE49-F238E27FC236}">
                <a16:creationId xmlns:a16="http://schemas.microsoft.com/office/drawing/2014/main" id="{DEEEC8B8-ABA8-A045-B348-989E3C3E11D3}"/>
              </a:ext>
            </a:extLst>
          </p:cNvPr>
          <p:cNvSpPr/>
          <p:nvPr/>
        </p:nvSpPr>
        <p:spPr>
          <a:xfrm flipH="1">
            <a:off x="5534025" y="7410142"/>
            <a:ext cx="1476375" cy="876909"/>
          </a:xfrm>
          <a:prstGeom prst="rightArrow">
            <a:avLst/>
          </a:prstGeom>
          <a:solidFill>
            <a:srgbClr val="C9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6725CC0-3CBA-602F-4738-419F643E191B}"/>
              </a:ext>
            </a:extLst>
          </p:cNvPr>
          <p:cNvSpPr/>
          <p:nvPr/>
        </p:nvSpPr>
        <p:spPr>
          <a:xfrm>
            <a:off x="523094" y="6438899"/>
            <a:ext cx="4810906" cy="2819399"/>
          </a:xfrm>
          <a:prstGeom prst="roundRect">
            <a:avLst>
              <a:gd name="adj" fmla="val 10313"/>
            </a:avLst>
          </a:prstGeom>
          <a:solidFill>
            <a:srgbClr val="FA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a:solidFill>
                  <a:schemeClr val="tx1"/>
                </a:solidFill>
                <a:latin typeface="Arial" panose="020B0604020202020204" pitchFamily="34" charset="0"/>
                <a:cs typeface="Arial" panose="020B0604020202020204" pitchFamily="34" charset="0"/>
              </a:rPr>
              <a:t>Nhà Hồ thành lập.</a:t>
            </a:r>
          </a:p>
          <a:p>
            <a:pPr lvl="0" algn="ctr">
              <a:lnSpc>
                <a:spcPct val="150000"/>
              </a:lnSpc>
              <a:defRPr/>
            </a:pPr>
            <a:r>
              <a:rPr lang="en-US" sz="4000">
                <a:solidFill>
                  <a:schemeClr val="tx1"/>
                </a:solidFill>
                <a:latin typeface="Arial" panose="020B0604020202020204" pitchFamily="34" charset="0"/>
                <a:cs typeface="Arial" panose="020B0604020202020204" pitchFamily="34" charset="0"/>
              </a:rPr>
              <a:t>Quốc hiệu: Đại Ngu</a:t>
            </a:r>
          </a:p>
          <a:p>
            <a:pPr lvl="0" algn="ctr">
              <a:lnSpc>
                <a:spcPct val="150000"/>
              </a:lnSpc>
              <a:defRPr/>
            </a:pPr>
            <a:r>
              <a:rPr kumimoji="0" lang="en-US" sz="40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Tồn</a:t>
            </a:r>
            <a:r>
              <a:rPr kumimoji="0" lang="en-US" sz="4000" i="0" u="none" strike="noStrike" kern="1200" cap="none" spc="0" normalizeH="0" noProof="0">
                <a:ln>
                  <a:noFill/>
                </a:ln>
                <a:solidFill>
                  <a:schemeClr val="tx1"/>
                </a:solidFill>
                <a:effectLst/>
                <a:uLnTx/>
                <a:uFillTx/>
                <a:latin typeface="Arial" panose="020B0604020202020204" pitchFamily="34" charset="0"/>
                <a:ea typeface="+mn-ea"/>
                <a:cs typeface="Arial" panose="020B0604020202020204" pitchFamily="34" charset="0"/>
              </a:rPr>
              <a:t> tại trong 7 năm</a:t>
            </a:r>
            <a:endParaRPr kumimoji="0" lang="en-US" sz="40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right)">
                                      <p:cBhvr>
                                        <p:cTn id="54" dur="500"/>
                                        <p:tgtEl>
                                          <p:spTgt spid="15"/>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8D4F2A09-F26B-4FC4-8ADA-F70C495280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29937" flipH="1">
            <a:off x="-1218375" y="-996583"/>
            <a:ext cx="3880426" cy="3249857"/>
          </a:xfrm>
          <a:prstGeom prst="rect">
            <a:avLst/>
          </a:prstGeom>
        </p:spPr>
      </p:pic>
      <p:sp>
        <p:nvSpPr>
          <p:cNvPr id="4" name="TextBox 3">
            <a:extLst>
              <a:ext uri="{FF2B5EF4-FFF2-40B4-BE49-F238E27FC236}">
                <a16:creationId xmlns:a16="http://schemas.microsoft.com/office/drawing/2014/main" id="{3DC91C36-8338-A9AA-2672-3F2EB84B0B2F}"/>
              </a:ext>
            </a:extLst>
          </p:cNvPr>
          <p:cNvSpPr txBox="1"/>
          <p:nvPr/>
        </p:nvSpPr>
        <p:spPr>
          <a:xfrm>
            <a:off x="1295400" y="3128748"/>
            <a:ext cx="8001000" cy="4029501"/>
          </a:xfrm>
          <a:prstGeom prst="rect">
            <a:avLst/>
          </a:prstGeom>
          <a:noFill/>
        </p:spPr>
        <p:txBody>
          <a:bodyPr wrap="square">
            <a:spAutoFit/>
          </a:bodyPr>
          <a:lstStyle/>
          <a:p>
            <a:pPr algn="just">
              <a:lnSpc>
                <a:spcPct val="150000"/>
              </a:lnSpc>
            </a:pPr>
            <a:r>
              <a:rPr lang="en-US" sz="4400">
                <a:effectLst/>
                <a:latin typeface="Arial" panose="020B0604020202020204" pitchFamily="34" charset="0"/>
                <a:ea typeface="Calibri" panose="020F0502020204030204" pitchFamily="34" charset="0"/>
                <a:cs typeface="Arial" panose="020B0604020202020204" pitchFamily="34" charset="0"/>
              </a:rPr>
              <a:t>Các em hãy </a:t>
            </a:r>
            <a:r>
              <a:rPr lang="vi-VN" sz="4400">
                <a:latin typeface="Arial" panose="020B0604020202020204" pitchFamily="34" charset="0"/>
                <a:ea typeface="Calibri" panose="020F0502020204030204" pitchFamily="34" charset="0"/>
                <a:cs typeface="Arial" panose="020B0604020202020204" pitchFamily="34" charset="0"/>
              </a:rPr>
              <a:t>đọc thông tin mục </a:t>
            </a:r>
            <a:r>
              <a:rPr lang="en-US" sz="4400" b="1" i="1">
                <a:latin typeface="Arial" panose="020B0604020202020204" pitchFamily="34" charset="0"/>
                <a:ea typeface="Calibri" panose="020F0502020204030204" pitchFamily="34" charset="0"/>
                <a:cs typeface="Arial" panose="020B0604020202020204" pitchFamily="34" charset="0"/>
              </a:rPr>
              <a:t>Em có biết </a:t>
            </a:r>
            <a:r>
              <a:rPr lang="en-US" sz="4400">
                <a:latin typeface="Arial" panose="020B0604020202020204" pitchFamily="34" charset="0"/>
                <a:ea typeface="Calibri" panose="020F0502020204030204" pitchFamily="34" charset="0"/>
                <a:cs typeface="Arial" panose="020B0604020202020204" pitchFamily="34" charset="0"/>
              </a:rPr>
              <a:t>- SGK tr.74 và nêu một vài hiểu biết của mình về nhà giáo Chu Văn An.</a:t>
            </a:r>
            <a:endParaRPr lang="en-US" sz="4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08651FF-28F7-026B-4A8C-C28C91EFE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8217" y="0"/>
            <a:ext cx="7394070" cy="10287000"/>
          </a:xfrm>
          <a:prstGeom prst="rect">
            <a:avLst/>
          </a:prstGeom>
        </p:spPr>
      </p:pic>
    </p:spTree>
    <p:extLst>
      <p:ext uri="{BB962C8B-B14F-4D97-AF65-F5344CB8AC3E}">
        <p14:creationId xmlns:p14="http://schemas.microsoft.com/office/powerpoint/2010/main" val="3969624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14 - CÁC QUỐC GIA CỔ ĐẠI TRÊN ĐẤT NƯỚC VIỆT NAM</Template>
  <TotalTime>1548</TotalTime>
  <Words>2131</Words>
  <Application>Microsoft Office PowerPoint</Application>
  <PresentationFormat>Custom</PresentationFormat>
  <Paragraphs>192</Paragraphs>
  <Slides>41</Slides>
  <Notes>0</Notes>
  <HiddenSlides>0</HiddenSlides>
  <MMClips>18</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Nexa Script Bold</vt:lpstr>
      <vt:lpstr>Wingdings</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8</cp:revision>
  <dcterms:created xsi:type="dcterms:W3CDTF">2022-12-17T04:47:29Z</dcterms:created>
  <dcterms:modified xsi:type="dcterms:W3CDTF">2022-12-27T01:08:14Z</dcterms:modified>
  <dc:identifier>DAErNrRR3zg</dc:identifier>
</cp:coreProperties>
</file>