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9" r:id="rId5"/>
    <p:sldId id="271" r:id="rId6"/>
    <p:sldId id="260" r:id="rId7"/>
    <p:sldId id="284" r:id="rId8"/>
    <p:sldId id="275" r:id="rId9"/>
    <p:sldId id="274" r:id="rId10"/>
    <p:sldId id="276" r:id="rId11"/>
    <p:sldId id="278" r:id="rId12"/>
    <p:sldId id="279" r:id="rId13"/>
    <p:sldId id="270" r:id="rId14"/>
    <p:sldId id="282" r:id="rId15"/>
    <p:sldId id="321" r:id="rId16"/>
    <p:sldId id="258" r:id="rId17"/>
    <p:sldId id="285" r:id="rId18"/>
    <p:sldId id="286" r:id="rId19"/>
    <p:sldId id="268" r:id="rId20"/>
    <p:sldId id="323" r:id="rId21"/>
    <p:sldId id="324" r:id="rId22"/>
    <p:sldId id="330" r:id="rId23"/>
    <p:sldId id="325" r:id="rId24"/>
    <p:sldId id="326" r:id="rId25"/>
    <p:sldId id="327" r:id="rId26"/>
    <p:sldId id="331" r:id="rId27"/>
    <p:sldId id="333" r:id="rId28"/>
    <p:sldId id="334" r:id="rId29"/>
    <p:sldId id="338" r:id="rId30"/>
    <p:sldId id="342" r:id="rId31"/>
    <p:sldId id="339" r:id="rId32"/>
    <p:sldId id="340" r:id="rId33"/>
    <p:sldId id="328" r:id="rId34"/>
    <p:sldId id="343" r:id="rId35"/>
    <p:sldId id="322" r:id="rId36"/>
    <p:sldId id="336" r:id="rId37"/>
    <p:sldId id="344" r:id="rId38"/>
    <p:sldId id="337" r:id="rId39"/>
    <p:sldId id="287" r:id="rId40"/>
    <p:sldId id="345" r:id="rId41"/>
    <p:sldId id="288" r:id="rId42"/>
    <p:sldId id="281" r:id="rId43"/>
    <p:sldId id="289" r:id="rId44"/>
    <p:sldId id="346" r:id="rId45"/>
    <p:sldId id="348" r:id="rId46"/>
    <p:sldId id="347" r:id="rId47"/>
    <p:sldId id="300" r:id="rId48"/>
    <p:sldId id="298" r:id="rId49"/>
    <p:sldId id="349" r:id="rId50"/>
    <p:sldId id="294" r:id="rId51"/>
    <p:sldId id="262" r:id="rId52"/>
    <p:sldId id="272" r:id="rId53"/>
  </p:sldIdLst>
  <p:sldSz cx="18288000" cy="10287000"/>
  <p:notesSz cx="6858000" cy="9144000"/>
  <p:embeddedFontLs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DCC"/>
    <a:srgbClr val="F9DB99"/>
    <a:srgbClr val="FDF7F0"/>
    <a:srgbClr val="5E3023"/>
    <a:srgbClr val="C08552"/>
    <a:srgbClr val="FBE5B3"/>
    <a:srgbClr val="E6C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8" d="100"/>
          <a:sy n="58" d="100"/>
        </p:scale>
        <p:origin x="54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3.svg"/><Relationship Id="rId5" Type="http://schemas.openxmlformats.org/officeDocument/2006/relationships/image" Target="../media/image6.svg"/><Relationship Id="rId10"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9.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3.svg"/><Relationship Id="rId3" Type="http://schemas.openxmlformats.org/officeDocument/2006/relationships/image" Target="../media/image49.svg"/><Relationship Id="rId7" Type="http://schemas.openxmlformats.org/officeDocument/2006/relationships/image" Target="../media/image2.svg"/><Relationship Id="rId12"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6.svg"/><Relationship Id="rId5" Type="http://schemas.openxmlformats.org/officeDocument/2006/relationships/image" Target="../media/image51.sv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svg"/><Relationship Id="rId10" Type="http://schemas.openxmlformats.org/officeDocument/2006/relationships/image" Target="../media/image50.jpeg"/><Relationship Id="rId4" Type="http://schemas.openxmlformats.org/officeDocument/2006/relationships/image" Target="../media/image20.png"/><Relationship Id="rId9" Type="http://schemas.openxmlformats.org/officeDocument/2006/relationships/image" Target="../media/image39.sv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6.svg"/><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8.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8.jfif"/><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9.svg"/><Relationship Id="rId7" Type="http://schemas.openxmlformats.org/officeDocument/2006/relationships/image" Target="../media/image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3.jpg"/><Relationship Id="rId5" Type="http://schemas.openxmlformats.org/officeDocument/2006/relationships/image" Target="../media/image51.svg"/><Relationship Id="rId10" Type="http://schemas.openxmlformats.org/officeDocument/2006/relationships/image" Target="../media/image62.jpg"/><Relationship Id="rId4" Type="http://schemas.openxmlformats.org/officeDocument/2006/relationships/image" Target="../media/image42.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7.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9.svg"/><Relationship Id="rId7" Type="http://schemas.openxmlformats.org/officeDocument/2006/relationships/image" Target="../media/image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1.svg"/><Relationship Id="rId4" Type="http://schemas.openxmlformats.org/officeDocument/2006/relationships/image" Target="../media/image42.png"/><Relationship Id="rId9"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10.sv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10.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7.svg"/><Relationship Id="rId10" Type="http://schemas.openxmlformats.org/officeDocument/2006/relationships/image" Target="../media/image12.svg"/><Relationship Id="rId4" Type="http://schemas.openxmlformats.org/officeDocument/2006/relationships/image" Target="../media/image69.png"/><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svg"/><Relationship Id="rId7" Type="http://schemas.openxmlformats.org/officeDocument/2006/relationships/image" Target="../media/image4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2.svg"/><Relationship Id="rId4" Type="http://schemas.openxmlformats.org/officeDocument/2006/relationships/image" Target="../media/image70.png"/><Relationship Id="rId9" Type="http://schemas.openxmlformats.org/officeDocument/2006/relationships/image" Target="../media/image79.svg"/></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8.svg"/><Relationship Id="rId18" Type="http://schemas.openxmlformats.org/officeDocument/2006/relationships/image" Target="../media/image79.png"/><Relationship Id="rId3" Type="http://schemas.openxmlformats.org/officeDocument/2006/relationships/image" Target="../media/image10.svg"/><Relationship Id="rId21" Type="http://schemas.openxmlformats.org/officeDocument/2006/relationships/image" Target="../media/image38.png"/><Relationship Id="rId7" Type="http://schemas.openxmlformats.org/officeDocument/2006/relationships/image" Target="../media/image2.svg"/><Relationship Id="rId12" Type="http://schemas.openxmlformats.org/officeDocument/2006/relationships/image" Target="../media/image76.png"/><Relationship Id="rId17" Type="http://schemas.openxmlformats.org/officeDocument/2006/relationships/image" Target="../media/image41.svg"/><Relationship Id="rId2" Type="http://schemas.openxmlformats.org/officeDocument/2006/relationships/image" Target="../media/image5.png"/><Relationship Id="rId16" Type="http://schemas.openxmlformats.org/officeDocument/2006/relationships/image" Target="../media/image78.png"/><Relationship Id="rId20"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3.svg"/><Relationship Id="rId5" Type="http://schemas.openxmlformats.org/officeDocument/2006/relationships/image" Target="../media/image81.svg"/><Relationship Id="rId15" Type="http://schemas.openxmlformats.org/officeDocument/2006/relationships/image" Target="../media/image39.svg"/><Relationship Id="rId10" Type="http://schemas.openxmlformats.org/officeDocument/2006/relationships/image" Target="../media/image75.png"/><Relationship Id="rId19" Type="http://schemas.openxmlformats.org/officeDocument/2006/relationships/image" Target="../media/image20.png"/><Relationship Id="rId4" Type="http://schemas.openxmlformats.org/officeDocument/2006/relationships/image" Target="../media/image73.png"/><Relationship Id="rId9" Type="http://schemas.openxmlformats.org/officeDocument/2006/relationships/image" Target="../media/image51.svg"/><Relationship Id="rId14" Type="http://schemas.openxmlformats.org/officeDocument/2006/relationships/image" Target="../media/image77.png"/><Relationship Id="rId22"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025939">
            <a:off x="15019116" y="178706"/>
            <a:ext cx="5270649" cy="41686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92908" flipH="1" flipV="1">
            <a:off x="-2320134" y="43268"/>
            <a:ext cx="5724514" cy="275817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45221" y="1638030"/>
            <a:ext cx="1366814" cy="136681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884216">
            <a:off x="15948876" y="1060955"/>
            <a:ext cx="655368" cy="1927553"/>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4066411" y="8929396"/>
            <a:ext cx="7237673" cy="161942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4645465" y="9191222"/>
            <a:ext cx="4897332" cy="1095778"/>
          </a:xfrm>
          <a:prstGeom prst="rect">
            <a:avLst/>
          </a:prstGeom>
        </p:spPr>
      </p:pic>
      <p:sp>
        <p:nvSpPr>
          <p:cNvPr id="15" name="TextBox 3">
            <a:extLst>
              <a:ext uri="{FF2B5EF4-FFF2-40B4-BE49-F238E27FC236}">
                <a16:creationId xmlns:a16="http://schemas.microsoft.com/office/drawing/2014/main" id="{0D2B47A9-BE81-4A4E-8EC8-B9449E4D2AA5}"/>
              </a:ext>
            </a:extLst>
          </p:cNvPr>
          <p:cNvSpPr txBox="1"/>
          <p:nvPr/>
        </p:nvSpPr>
        <p:spPr>
          <a:xfrm>
            <a:off x="1276877" y="3294614"/>
            <a:ext cx="15734246" cy="3465179"/>
          </a:xfrm>
          <a:prstGeom prst="rect">
            <a:avLst/>
          </a:prstGeom>
        </p:spPr>
        <p:txBody>
          <a:bodyPr wrap="square" lIns="0" tIns="0" rIns="0" bIns="0" rtlCol="0" anchor="t">
            <a:spAutoFit/>
          </a:bodyPr>
          <a:lstStyle/>
          <a:p>
            <a:pPr algn="ctr">
              <a:lnSpc>
                <a:spcPct val="150000"/>
              </a:lnSpc>
            </a:pPr>
            <a:r>
              <a:rPr lang="en-US" sz="8000" b="1" dirty="0">
                <a:solidFill>
                  <a:srgbClr val="5E3023"/>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id="{8A72C59C-6EEC-D9CB-CADA-E33118C196F6}"/>
              </a:ext>
            </a:extLst>
          </p:cNvPr>
          <p:cNvSpPr txBox="1"/>
          <p:nvPr/>
        </p:nvSpPr>
        <p:spPr>
          <a:xfrm>
            <a:off x="8991600" y="1416925"/>
            <a:ext cx="8839200" cy="829964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1</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1258, 3 vạn quân Mông Cổ từ Vân Nam tiến vào Đại Việt .</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Vua Trần Thái Tông trực tiếp chỉ huy chặn giặc ở Bình Lệ Nguyên (Vĩnh Phúc). Trước thế giặc mạnh, quân ta tạm rút lui để bảo toàn lực lượng.</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Nhà Trần đã thi hành kế sách “vườn không nhà trống”</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N</a:t>
            </a:r>
            <a:r>
              <a:rPr lang="vi-VN" sz="3600">
                <a:solidFill>
                  <a:srgbClr val="000000"/>
                </a:solidFill>
                <a:latin typeface="Arial" panose="020B0604020202020204" pitchFamily="34" charset="0"/>
                <a:ea typeface="Noto Sans Symbols"/>
                <a:cs typeface="Arial" panose="020B0604020202020204" pitchFamily="34" charset="0"/>
              </a:rPr>
              <a:t>hà Trần mở cuộc tấn công quyết định vào Đông Bộ Đầu (Hà Nội ngày nay). </a:t>
            </a:r>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53492"/>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id="{8468DA63-1943-E753-1906-79AFFB5DF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260151"/>
            <a:ext cx="8228954" cy="5766697"/>
          </a:xfrm>
          <a:prstGeom prst="rect">
            <a:avLst/>
          </a:prstGeom>
        </p:spPr>
      </p:pic>
      <p:sp>
        <p:nvSpPr>
          <p:cNvPr id="14" name="Oval 13">
            <a:extLst>
              <a:ext uri="{FF2B5EF4-FFF2-40B4-BE49-F238E27FC236}">
                <a16:creationId xmlns:a16="http://schemas.microsoft.com/office/drawing/2014/main" id="{781DF292-AFCE-B617-55D4-5DEA44591C9F}"/>
              </a:ext>
            </a:extLst>
          </p:cNvPr>
          <p:cNvSpPr/>
          <p:nvPr/>
        </p:nvSpPr>
        <p:spPr>
          <a:xfrm>
            <a:off x="5486400" y="5300047"/>
            <a:ext cx="1155978" cy="533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ED8E93-AB69-7E27-7856-16E403274AF1}"/>
              </a:ext>
            </a:extLst>
          </p:cNvPr>
          <p:cNvSpPr/>
          <p:nvPr/>
        </p:nvSpPr>
        <p:spPr>
          <a:xfrm>
            <a:off x="6301098" y="5971358"/>
            <a:ext cx="1155978" cy="533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612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2" dur="500" fill="hold"/>
                                        <p:tgtEl>
                                          <p:spTgt spid="14"/>
                                        </p:tgtEl>
                                        <p:attrNameLst>
                                          <p:attrName>style.color</p:attrName>
                                        </p:attrNameLst>
                                      </p:cBhvr>
                                      <p:by>
                                        <p:hsl h="7200000" s="0" l="0"/>
                                      </p:by>
                                    </p:animClr>
                                    <p:animClr clrSpc="hsl" dir="cw">
                                      <p:cBhvr>
                                        <p:cTn id="23" dur="500" fill="hold"/>
                                        <p:tgtEl>
                                          <p:spTgt spid="14"/>
                                        </p:tgtEl>
                                        <p:attrNameLst>
                                          <p:attrName>fillcolor</p:attrName>
                                        </p:attrNameLst>
                                      </p:cBhvr>
                                      <p:by>
                                        <p:hsl h="7200000" s="0" l="0"/>
                                      </p:by>
                                    </p:animClr>
                                    <p:animClr clrSpc="hsl" dir="cw">
                                      <p:cBhvr>
                                        <p:cTn id="24" dur="500" fill="hold"/>
                                        <p:tgtEl>
                                          <p:spTgt spid="14"/>
                                        </p:tgtEl>
                                        <p:attrNameLst>
                                          <p:attrName>stroke.color</p:attrName>
                                        </p:attrNameLst>
                                      </p:cBhvr>
                                      <p:by>
                                        <p:hsl h="7200000" s="0" l="0"/>
                                      </p:by>
                                    </p:animClr>
                                    <p:set>
                                      <p:cBhvr>
                                        <p:cTn id="25" dur="500" fill="hold"/>
                                        <p:tgtEl>
                                          <p:spTgt spid="1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barn(inVertical)">
                                      <p:cBhvr>
                                        <p:cTn id="35" dur="500"/>
                                        <p:tgtEl>
                                          <p:spTgt spid="4">
                                            <p:txEl>
                                              <p:pRg st="3" end="3"/>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40" dur="500" fill="hold"/>
                                        <p:tgtEl>
                                          <p:spTgt spid="15"/>
                                        </p:tgtEl>
                                        <p:attrNameLst>
                                          <p:attrName>style.color</p:attrName>
                                        </p:attrNameLst>
                                      </p:cBhvr>
                                      <p:by>
                                        <p:hsl h="7200000" s="0" l="0"/>
                                      </p:by>
                                    </p:animClr>
                                    <p:animClr clrSpc="hsl" dir="cw">
                                      <p:cBhvr>
                                        <p:cTn id="41" dur="500" fill="hold"/>
                                        <p:tgtEl>
                                          <p:spTgt spid="15"/>
                                        </p:tgtEl>
                                        <p:attrNameLst>
                                          <p:attrName>fillcolor</p:attrName>
                                        </p:attrNameLst>
                                      </p:cBhvr>
                                      <p:by>
                                        <p:hsl h="7200000" s="0" l="0"/>
                                      </p:by>
                                    </p:animClr>
                                    <p:animClr clrSpc="hsl" dir="cw">
                                      <p:cBhvr>
                                        <p:cTn id="42" dur="500" fill="hold"/>
                                        <p:tgtEl>
                                          <p:spTgt spid="15"/>
                                        </p:tgtEl>
                                        <p:attrNameLst>
                                          <p:attrName>stroke.color</p:attrName>
                                        </p:attrNameLst>
                                      </p:cBhvr>
                                      <p:by>
                                        <p:hsl h="7200000" s="0" l="0"/>
                                      </p:by>
                                    </p:animClr>
                                    <p:set>
                                      <p:cBhvr>
                                        <p:cTn id="43"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4" grpId="0" animBg="1"/>
      <p:bldP spid="14"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454" y="0"/>
            <a:ext cx="14663092" cy="10275621"/>
          </a:xfrm>
          <a:prstGeom prst="rect">
            <a:avLst/>
          </a:prstGeom>
        </p:spPr>
      </p:pic>
    </p:spTree>
    <p:extLst>
      <p:ext uri="{BB962C8B-B14F-4D97-AF65-F5344CB8AC3E}">
        <p14:creationId xmlns:p14="http://schemas.microsoft.com/office/powerpoint/2010/main" val="209379089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id="{89DCBA16-8C83-A130-F148-6C1C56E13B1A}"/>
              </a:ext>
            </a:extLst>
          </p:cNvPr>
          <p:cNvSpPr txBox="1"/>
          <p:nvPr/>
        </p:nvSpPr>
        <p:spPr>
          <a:xfrm>
            <a:off x="685800" y="3009900"/>
            <a:ext cx="8305800"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Quân Mông Cổ thua trận, rút chạy khỏi Thăng Long</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Đ</a:t>
            </a:r>
            <a:r>
              <a:rPr lang="vi-VN" sz="4000">
                <a:solidFill>
                  <a:srgbClr val="000000"/>
                </a:solidFill>
                <a:latin typeface="Arial" panose="020B0604020202020204" pitchFamily="34" charset="0"/>
                <a:ea typeface="Noto Sans Symbols"/>
                <a:cs typeface="Arial" panose="020B0604020202020204" pitchFamily="34" charset="0"/>
              </a:rPr>
              <a:t>ến phủ Quy Hoá lại bị dân binh địa phương chặn đánh.</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Sau chưa đầy 1 tháng: </a:t>
            </a:r>
            <a:r>
              <a:rPr lang="vi-VN" sz="4000">
                <a:solidFill>
                  <a:srgbClr val="000000"/>
                </a:solidFill>
                <a:latin typeface="Arial" panose="020B0604020202020204" pitchFamily="34" charset="0"/>
                <a:ea typeface="Noto Sans Symbols"/>
                <a:cs typeface="Arial" panose="020B0604020202020204" pitchFamily="34" charset="0"/>
              </a:rPr>
              <a:t>Cuộc kháng chiến kết thúc thắng lợi</a:t>
            </a:r>
            <a:r>
              <a:rPr lang="en-US" sz="4000">
                <a:solidFill>
                  <a:srgbClr val="000000"/>
                </a:solidFill>
                <a:latin typeface="Arial" panose="020B0604020202020204" pitchFamily="34" charset="0"/>
                <a:ea typeface="Noto Sans Symbols"/>
                <a:cs typeface="Arial" panose="020B0604020202020204" pitchFamily="34" charset="0"/>
              </a:rPr>
              <a:t>.</a:t>
            </a:r>
          </a:p>
        </p:txBody>
      </p:sp>
      <p:sp>
        <p:nvSpPr>
          <p:cNvPr id="7" name="TextBox 6">
            <a:extLst>
              <a:ext uri="{FF2B5EF4-FFF2-40B4-BE49-F238E27FC236}">
                <a16:creationId xmlns:a16="http://schemas.microsoft.com/office/drawing/2014/main" id="{EE846510-A16B-1C96-A6B6-2C144EDD8753}"/>
              </a:ext>
            </a:extLst>
          </p:cNvPr>
          <p:cNvSpPr txBox="1"/>
          <p:nvPr/>
        </p:nvSpPr>
        <p:spPr>
          <a:xfrm>
            <a:off x="6879087" y="1104900"/>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12" name="Picture 11" descr="Diagram&#10;&#10;Description automatically generated">
            <a:extLst>
              <a:ext uri="{FF2B5EF4-FFF2-40B4-BE49-F238E27FC236}">
                <a16:creationId xmlns:a16="http://schemas.microsoft.com/office/drawing/2014/main" id="{A447CC51-B0CF-41D1-6744-B41B1A6D8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2552700"/>
            <a:ext cx="8228954" cy="5766697"/>
          </a:xfrm>
          <a:prstGeom prst="rect">
            <a:avLst/>
          </a:prstGeom>
        </p:spPr>
      </p:pic>
      <p:sp>
        <p:nvSpPr>
          <p:cNvPr id="16" name="Arrow: Right 15">
            <a:extLst>
              <a:ext uri="{FF2B5EF4-FFF2-40B4-BE49-F238E27FC236}">
                <a16:creationId xmlns:a16="http://schemas.microsoft.com/office/drawing/2014/main" id="{3F573A75-5411-D2C8-A78B-F1FA1730DECD}"/>
              </a:ext>
            </a:extLst>
          </p:cNvPr>
          <p:cNvSpPr/>
          <p:nvPr/>
        </p:nvSpPr>
        <p:spPr>
          <a:xfrm rot="19003613">
            <a:off x="13270491" y="5879411"/>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4237C66-4160-AB4A-9B75-CCE59DCDF11D}"/>
              </a:ext>
            </a:extLst>
          </p:cNvPr>
          <p:cNvSpPr/>
          <p:nvPr/>
        </p:nvSpPr>
        <p:spPr>
          <a:xfrm rot="19003613">
            <a:off x="11226963" y="5311309"/>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343BA4F-F357-B368-A52C-7ED3A2519052}"/>
              </a:ext>
            </a:extLst>
          </p:cNvPr>
          <p:cNvSpPr/>
          <p:nvPr/>
        </p:nvSpPr>
        <p:spPr>
          <a:xfrm>
            <a:off x="10439400" y="3895725"/>
            <a:ext cx="1155978" cy="533400"/>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0005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12" dur="500" fill="hold"/>
                                        <p:tgtEl>
                                          <p:spTgt spid="16"/>
                                        </p:tgtEl>
                                        <p:attrNameLst>
                                          <p:attrName>style.color</p:attrName>
                                        </p:attrNameLst>
                                      </p:cBhvr>
                                      <p:by>
                                        <p:hsl h="7200000" s="0" l="0"/>
                                      </p:by>
                                    </p:animClr>
                                    <p:animClr clrSpc="hsl" dir="cw">
                                      <p:cBhvr>
                                        <p:cTn id="13" dur="500" fill="hold"/>
                                        <p:tgtEl>
                                          <p:spTgt spid="16"/>
                                        </p:tgtEl>
                                        <p:attrNameLst>
                                          <p:attrName>fillcolor</p:attrName>
                                        </p:attrNameLst>
                                      </p:cBhvr>
                                      <p:by>
                                        <p:hsl h="7200000" s="0" l="0"/>
                                      </p:by>
                                    </p:animClr>
                                    <p:animClr clrSpc="hsl" dir="cw">
                                      <p:cBhvr>
                                        <p:cTn id="14" dur="500" fill="hold"/>
                                        <p:tgtEl>
                                          <p:spTgt spid="16"/>
                                        </p:tgtEl>
                                        <p:attrNameLst>
                                          <p:attrName>stroke.color</p:attrName>
                                        </p:attrNameLst>
                                      </p:cBhvr>
                                      <p:by>
                                        <p:hsl h="7200000" s="0" l="0"/>
                                      </p:by>
                                    </p:animClr>
                                    <p:set>
                                      <p:cBhvr>
                                        <p:cTn id="15" dur="500" fill="hold"/>
                                        <p:tgtEl>
                                          <p:spTgt spid="16"/>
                                        </p:tgtEl>
                                        <p:attrNameLst>
                                          <p:attrName>fill.type</p:attrName>
                                        </p:attrNameLst>
                                      </p:cBhvr>
                                      <p:to>
                                        <p:strVal val="solid"/>
                                      </p:to>
                                    </p:se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0" dur="500" fill="hold"/>
                                        <p:tgtEl>
                                          <p:spTgt spid="17"/>
                                        </p:tgtEl>
                                        <p:attrNameLst>
                                          <p:attrName>style.color</p:attrName>
                                        </p:attrNameLst>
                                      </p:cBhvr>
                                      <p:by>
                                        <p:hsl h="7200000" s="0" l="0"/>
                                      </p:by>
                                    </p:animClr>
                                    <p:animClr clrSpc="hsl" dir="cw">
                                      <p:cBhvr>
                                        <p:cTn id="21" dur="500" fill="hold"/>
                                        <p:tgtEl>
                                          <p:spTgt spid="17"/>
                                        </p:tgtEl>
                                        <p:attrNameLst>
                                          <p:attrName>fillcolor</p:attrName>
                                        </p:attrNameLst>
                                      </p:cBhvr>
                                      <p:by>
                                        <p:hsl h="7200000" s="0" l="0"/>
                                      </p:by>
                                    </p:animClr>
                                    <p:animClr clrSpc="hsl" dir="cw">
                                      <p:cBhvr>
                                        <p:cTn id="22" dur="500" fill="hold"/>
                                        <p:tgtEl>
                                          <p:spTgt spid="17"/>
                                        </p:tgtEl>
                                        <p:attrNameLst>
                                          <p:attrName>stroke.color</p:attrName>
                                        </p:attrNameLst>
                                      </p:cBhvr>
                                      <p:by>
                                        <p:hsl h="7200000" s="0" l="0"/>
                                      </p:by>
                                    </p:animClr>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33" dur="500" fill="hold"/>
                                        <p:tgtEl>
                                          <p:spTgt spid="19"/>
                                        </p:tgtEl>
                                        <p:attrNameLst>
                                          <p:attrName>style.color</p:attrName>
                                        </p:attrNameLst>
                                      </p:cBhvr>
                                      <p:by>
                                        <p:hsl h="7200000" s="0" l="0"/>
                                      </p:by>
                                    </p:animClr>
                                    <p:animClr clrSpc="hsl" dir="cw">
                                      <p:cBhvr>
                                        <p:cTn id="34" dur="500" fill="hold"/>
                                        <p:tgtEl>
                                          <p:spTgt spid="19"/>
                                        </p:tgtEl>
                                        <p:attrNameLst>
                                          <p:attrName>fillcolor</p:attrName>
                                        </p:attrNameLst>
                                      </p:cBhvr>
                                      <p:by>
                                        <p:hsl h="7200000" s="0" l="0"/>
                                      </p:by>
                                    </p:animClr>
                                    <p:animClr clrSpc="hsl" dir="cw">
                                      <p:cBhvr>
                                        <p:cTn id="35" dur="500" fill="hold"/>
                                        <p:tgtEl>
                                          <p:spTgt spid="19"/>
                                        </p:tgtEl>
                                        <p:attrNameLst>
                                          <p:attrName>stroke.color</p:attrName>
                                        </p:attrNameLst>
                                      </p:cBhvr>
                                      <p:by>
                                        <p:hsl h="7200000" s="0" l="0"/>
                                      </p:by>
                                    </p:animClr>
                                    <p:set>
                                      <p:cBhvr>
                                        <p:cTn id="36" dur="500" fill="hold"/>
                                        <p:tgtEl>
                                          <p:spTgt spid="19"/>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barn(inVertical)">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03729">
            <a:off x="-3317390" y="5734873"/>
            <a:ext cx="4760594" cy="3765197"/>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62120">
            <a:off x="15907703" y="-156344"/>
            <a:ext cx="4760594" cy="376519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flipV="1">
            <a:off x="16959726" y="4249162"/>
            <a:ext cx="968916" cy="96891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4635">
            <a:off x="17192276" y="1999809"/>
            <a:ext cx="503815" cy="47908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flipV="1">
            <a:off x="-28575" y="418598"/>
            <a:ext cx="968916" cy="96891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31730">
            <a:off x="17634778" y="9350966"/>
            <a:ext cx="716786" cy="79966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04409">
            <a:off x="486869" y="6238896"/>
            <a:ext cx="503815" cy="479083"/>
          </a:xfrm>
          <a:prstGeom prst="rect">
            <a:avLst/>
          </a:prstGeom>
        </p:spPr>
      </p:pic>
      <p:sp>
        <p:nvSpPr>
          <p:cNvPr id="2" name="Rectangle 1">
            <a:extLst>
              <a:ext uri="{FF2B5EF4-FFF2-40B4-BE49-F238E27FC236}">
                <a16:creationId xmlns:a16="http://schemas.microsoft.com/office/drawing/2014/main" id="{E4E329D6-D9AC-F10A-AF07-B1662AE91CAB}"/>
              </a:ext>
            </a:extLst>
          </p:cNvPr>
          <p:cNvSpPr/>
          <p:nvPr/>
        </p:nvSpPr>
        <p:spPr>
          <a:xfrm>
            <a:off x="949438" y="5647993"/>
            <a:ext cx="16389124" cy="3938956"/>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1. </a:t>
            </a:r>
            <a:r>
              <a:rPr lang="vi-VN" sz="4000" i="1">
                <a:solidFill>
                  <a:schemeClr val="tx1"/>
                </a:solidFill>
                <a:latin typeface="Arial" panose="020B0604020202020204" pitchFamily="34" charset="0"/>
                <a:cs typeface="Arial" panose="020B0604020202020204" pitchFamily="34" charset="0"/>
              </a:rPr>
              <a:t>Sau trận Bình Lệ Nguyên, vua Trần Thái Tông tỏ ý lo lắng và hỏi ý kiến Thái sư Trần Thủ Độ, ông đã trả lời: “Đầu thần chưa rơi xuống đất, xin bệ hạ đừng lo.”</a:t>
            </a:r>
          </a:p>
          <a:p>
            <a:pPr algn="r">
              <a:lnSpc>
                <a:spcPct val="150000"/>
              </a:lnSpc>
            </a:pPr>
            <a:r>
              <a:rPr lang="vi-VN" sz="4000">
                <a:solidFill>
                  <a:schemeClr val="tx1"/>
                </a:solidFill>
                <a:latin typeface="Arial" panose="020B0604020202020204" pitchFamily="34" charset="0"/>
                <a:cs typeface="Arial" panose="020B0604020202020204" pitchFamily="34" charset="0"/>
              </a:rPr>
              <a:t>(Theo Lịch sử Việt Nam, Tập 1, Sđd tr.746)</a:t>
            </a:r>
          </a:p>
        </p:txBody>
      </p:sp>
      <p:grpSp>
        <p:nvGrpSpPr>
          <p:cNvPr id="3" name="Group 2">
            <a:extLst>
              <a:ext uri="{FF2B5EF4-FFF2-40B4-BE49-F238E27FC236}">
                <a16:creationId xmlns:a16="http://schemas.microsoft.com/office/drawing/2014/main" id="{7F927CAB-172B-E9CF-923F-19CB233A1FF2}"/>
              </a:ext>
            </a:extLst>
          </p:cNvPr>
          <p:cNvGrpSpPr/>
          <p:nvPr/>
        </p:nvGrpSpPr>
        <p:grpSpPr>
          <a:xfrm>
            <a:off x="1017033" y="954830"/>
            <a:ext cx="16718436" cy="4931539"/>
            <a:chOff x="1017033" y="954830"/>
            <a:chExt cx="16718436" cy="4931539"/>
          </a:xfrm>
        </p:grpSpPr>
        <p:sp>
          <p:nvSpPr>
            <p:cNvPr id="4" name="TextBox 3">
              <a:extLst>
                <a:ext uri="{FF2B5EF4-FFF2-40B4-BE49-F238E27FC236}">
                  <a16:creationId xmlns:a16="http://schemas.microsoft.com/office/drawing/2014/main" id="{8AF8AB2E-8D85-CF21-7A7F-A2DFE28FA1E2}"/>
                </a:ext>
              </a:extLst>
            </p:cNvPr>
            <p:cNvSpPr txBox="1"/>
            <p:nvPr/>
          </p:nvSpPr>
          <p:spPr>
            <a:xfrm>
              <a:off x="1017033" y="954830"/>
              <a:ext cx="15098039" cy="367158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tư liệu 1, thảo luận cặp đôi và trả lời câu hỏi: </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Câu nói của Trần Thủ Độ thể hiện điều gì về tinh thần đánh giặc của quân dân nhà Trần?</a:t>
              </a: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Vì sao quân Mông Cổ mạnh mà vẫn bị quân ta đánh bại?</a:t>
              </a:r>
            </a:p>
          </p:txBody>
        </p:sp>
        <p:pic>
          <p:nvPicPr>
            <p:cNvPr id="5" name="Picture 12">
              <a:extLst>
                <a:ext uri="{FF2B5EF4-FFF2-40B4-BE49-F238E27FC236}">
                  <a16:creationId xmlns:a16="http://schemas.microsoft.com/office/drawing/2014/main" id="{70793908-136E-924C-0557-6812D28148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63800" y="3314700"/>
              <a:ext cx="2571669" cy="257166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4" name="Rectangle 3">
            <a:extLst>
              <a:ext uri="{FF2B5EF4-FFF2-40B4-BE49-F238E27FC236}">
                <a16:creationId xmlns:a16="http://schemas.microsoft.com/office/drawing/2014/main" id="{7E9D5C0F-C6FA-9B39-7E27-D517B6656817}"/>
              </a:ext>
            </a:extLst>
          </p:cNvPr>
          <p:cNvSpPr/>
          <p:nvPr/>
        </p:nvSpPr>
        <p:spPr>
          <a:xfrm>
            <a:off x="949438" y="495300"/>
            <a:ext cx="16389124" cy="35052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1. </a:t>
            </a:r>
            <a:r>
              <a:rPr lang="vi-VN" sz="4000" i="1">
                <a:solidFill>
                  <a:schemeClr val="tx1"/>
                </a:solidFill>
                <a:latin typeface="Arial" panose="020B0604020202020204" pitchFamily="34" charset="0"/>
                <a:cs typeface="Arial" panose="020B0604020202020204" pitchFamily="34" charset="0"/>
              </a:rPr>
              <a:t>Sau trận Bình Lệ Nguyên, vua Trần Thái Tông tỏ ý lo lắng và hỏi ý kiến Thái sư Trần Thủ Độ, ông đã trả lời: “Đầu thần chưa rơi xuống đất, xin bệ hạ đừng lo.”</a:t>
            </a:r>
          </a:p>
          <a:p>
            <a:pPr algn="r">
              <a:lnSpc>
                <a:spcPct val="150000"/>
              </a:lnSpc>
            </a:pPr>
            <a:r>
              <a:rPr lang="vi-VN" sz="4000">
                <a:solidFill>
                  <a:schemeClr val="tx1"/>
                </a:solidFill>
                <a:latin typeface="Arial" panose="020B0604020202020204" pitchFamily="34" charset="0"/>
                <a:cs typeface="Arial" panose="020B0604020202020204" pitchFamily="34" charset="0"/>
              </a:rPr>
              <a:t>(Theo Lịch sử Việt Nam, Tập 1, Sđd tr.746)</a:t>
            </a:r>
          </a:p>
        </p:txBody>
      </p:sp>
      <p:cxnSp>
        <p:nvCxnSpPr>
          <p:cNvPr id="7" name="Straight Connector 6">
            <a:extLst>
              <a:ext uri="{FF2B5EF4-FFF2-40B4-BE49-F238E27FC236}">
                <a16:creationId xmlns:a16="http://schemas.microsoft.com/office/drawing/2014/main" id="{BA7D14CE-A9E6-C9DD-5B5C-6F7CA9596030}"/>
              </a:ext>
            </a:extLst>
          </p:cNvPr>
          <p:cNvCxnSpPr>
            <a:cxnSpLocks/>
          </p:cNvCxnSpPr>
          <p:nvPr/>
        </p:nvCxnSpPr>
        <p:spPr>
          <a:xfrm>
            <a:off x="10591800" y="2245703"/>
            <a:ext cx="6553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0D79D5-CC92-460E-60CD-5530D2B3AFF3}"/>
              </a:ext>
            </a:extLst>
          </p:cNvPr>
          <p:cNvSpPr txBox="1"/>
          <p:nvPr/>
        </p:nvSpPr>
        <p:spPr>
          <a:xfrm>
            <a:off x="1181100" y="4061246"/>
            <a:ext cx="159258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Câu nói đó đã thể hiện tinh thần quyết tâm đánh giặc và bộc lộ niềm tin chiến thắng của quân dân nhà Trần.</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Q</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uân Mông Cổ mạnh mà vẫn bị quân ta đánh bại</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 vì:</a:t>
            </a:r>
          </a:p>
          <a:p>
            <a:pPr marL="57150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cs typeface="Arial" panose="020B0604020202020204" pitchFamily="34" charset="0"/>
              </a:rPr>
              <a:t>Quân dân nhà Trần có sự chuẩn bị chu đáo</a:t>
            </a:r>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có ý chí kiên quyết, đoàn kết đánh giặc. </a:t>
            </a:r>
            <a:endParaRPr lang="vi-VN" sz="3600">
              <a:solidFill>
                <a:srgbClr val="00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cs typeface="Arial" panose="020B0604020202020204" pitchFamily="34" charset="0"/>
              </a:rPr>
              <a:t>Vua quan nhà Trần có kế sách đánh giặc phù hợp, đúng đắn: “vườn không nhà trống”</a:t>
            </a:r>
            <a:r>
              <a:rPr lang="en-US" sz="360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7AC7B952-0852-FAEA-21B5-92CBF50A7030}"/>
              </a:ext>
            </a:extLst>
          </p:cNvPr>
          <p:cNvCxnSpPr>
            <a:cxnSpLocks/>
          </p:cNvCxnSpPr>
          <p:nvPr/>
        </p:nvCxnSpPr>
        <p:spPr>
          <a:xfrm>
            <a:off x="949438" y="3238500"/>
            <a:ext cx="43845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5205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570482"/>
          </a:xfrm>
          <a:prstGeom prst="rect">
            <a:avLst/>
          </a:prstGeom>
        </p:spPr>
        <p:txBody>
          <a:bodyPr wrap="square" lIns="0" tIns="0" rIns="0" bIns="0" rtlCol="0" anchor="t">
            <a:spAutoFit/>
          </a:bodyPr>
          <a:lstStyle/>
          <a:p>
            <a:pPr algn="ctr">
              <a:lnSpc>
                <a:spcPct val="150000"/>
              </a:lnSpc>
              <a:spcBef>
                <a:spcPct val="0"/>
              </a:spcBef>
            </a:pPr>
            <a:r>
              <a:rPr lang="en-US" sz="6600" b="1" u="none" dirty="0">
                <a:solidFill>
                  <a:srgbClr val="5E3023"/>
                </a:solidFill>
                <a:latin typeface="Arial" panose="020B0604020202020204" pitchFamily="34" charset="0"/>
                <a:cs typeface="Arial" panose="020B0604020202020204" pitchFamily="34" charset="0"/>
              </a:rPr>
              <a:t>CUỘC KHÁNG CHIẾN CHỐNG QUÂN </a:t>
            </a:r>
            <a:r>
              <a:rPr lang="en-US" sz="6600" b="1" dirty="0" smtClean="0">
                <a:solidFill>
                  <a:srgbClr val="5E3023"/>
                </a:solidFill>
                <a:latin typeface="Arial" panose="020B0604020202020204" pitchFamily="34" charset="0"/>
                <a:cs typeface="Arial" panose="020B0604020202020204" pitchFamily="34" charset="0"/>
              </a:rPr>
              <a:t>NGUYÊN</a:t>
            </a:r>
            <a:r>
              <a:rPr lang="en-US" sz="6600" b="1" u="none" dirty="0" smtClean="0">
                <a:solidFill>
                  <a:srgbClr val="5E3023"/>
                </a:solidFill>
                <a:latin typeface="Arial" panose="020B0604020202020204" pitchFamily="34" charset="0"/>
                <a:cs typeface="Arial" panose="020B0604020202020204" pitchFamily="34" charset="0"/>
              </a:rPr>
              <a:t> </a:t>
            </a:r>
            <a:r>
              <a:rPr lang="en-US" sz="6600" b="1" u="none" dirty="0">
                <a:solidFill>
                  <a:srgbClr val="5E3023"/>
                </a:solidFill>
                <a:latin typeface="Arial" panose="020B0604020202020204" pitchFamily="34" charset="0"/>
                <a:cs typeface="Arial" panose="020B0604020202020204" pitchFamily="34" charset="0"/>
              </a:rPr>
              <a:t>NĂM 1285</a:t>
            </a: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2</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913311505"/>
      </p:ext>
    </p:extLst>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54808">
            <a:off x="-3536415" y="-1247252"/>
            <a:ext cx="5901821" cy="4667804"/>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924859">
            <a:off x="16360467" y="7202226"/>
            <a:ext cx="5284319" cy="4179416"/>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25408">
            <a:off x="17298164" y="183822"/>
            <a:ext cx="1094368" cy="917280"/>
          </a:xfrm>
          <a:prstGeom prst="rect">
            <a:avLst/>
          </a:prstGeom>
        </p:spPr>
      </p:pic>
      <p:sp>
        <p:nvSpPr>
          <p:cNvPr id="2" name="TextBox 1">
            <a:extLst>
              <a:ext uri="{FF2B5EF4-FFF2-40B4-BE49-F238E27FC236}">
                <a16:creationId xmlns:a16="http://schemas.microsoft.com/office/drawing/2014/main" id="{56800828-7C49-CBBD-CC6F-5E7008CB4E1E}"/>
              </a:ext>
            </a:extLst>
          </p:cNvPr>
          <p:cNvSpPr txBox="1"/>
          <p:nvPr/>
        </p:nvSpPr>
        <p:spPr>
          <a:xfrm>
            <a:off x="762000" y="2384379"/>
            <a:ext cx="9130495" cy="5518242"/>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tr.69 và trả lời câu hỏi: </a:t>
            </a:r>
          </a:p>
          <a:p>
            <a:pPr marL="571500" indent="-571500" algn="just">
              <a:lnSpc>
                <a:spcPct val="150000"/>
              </a:lnSpc>
              <a:buFont typeface="Arial" panose="020B0604020202020204" pitchFamily="34" charset="0"/>
              <a:buChar char="•"/>
            </a:pPr>
            <a:r>
              <a:rPr lang="vi-VN" sz="4000">
                <a:solidFill>
                  <a:srgbClr val="000000"/>
                </a:solidFill>
                <a:ea typeface="Arial" panose="020B0604020202020204" pitchFamily="34" charset="0"/>
                <a:cs typeface="Arial" panose="020B0604020202020204" pitchFamily="34" charset="0"/>
              </a:rPr>
              <a:t>Hốt Tất Liệt chủ trương xâm lược Chăm-pa và Đại Việt để làm gì? </a:t>
            </a:r>
            <a:endParaRPr lang="en-US" sz="4000">
              <a:solidFill>
                <a:srgbClr val="000000"/>
              </a:solidFill>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Arial" panose="020B0604020202020204" pitchFamily="34" charset="0"/>
                <a:cs typeface="Arial" panose="020B0604020202020204" pitchFamily="34" charset="0"/>
              </a:rPr>
              <a:t>Tại sao quân Nguyên đánh Chăm-pa trước Đại Việt?</a:t>
            </a:r>
            <a:endPar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87DE218-ACF5-C56C-9CBD-E9B69E0C4D34}"/>
              </a:ext>
            </a:extLst>
          </p:cNvPr>
          <p:cNvGrpSpPr/>
          <p:nvPr/>
        </p:nvGrpSpPr>
        <p:grpSpPr>
          <a:xfrm>
            <a:off x="10324405" y="586281"/>
            <a:ext cx="6998285" cy="9114438"/>
            <a:chOff x="10363200" y="647700"/>
            <a:chExt cx="6998285" cy="9114438"/>
          </a:xfrm>
        </p:grpSpPr>
        <p:pic>
          <p:nvPicPr>
            <p:cNvPr id="4" name="Picture 3" descr="Text&#10;&#10;Description automatically generated">
              <a:extLst>
                <a:ext uri="{FF2B5EF4-FFF2-40B4-BE49-F238E27FC236}">
                  <a16:creationId xmlns:a16="http://schemas.microsoft.com/office/drawing/2014/main" id="{66C4ED3B-69BD-BC95-6F5B-F27DEB590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200" y="647700"/>
              <a:ext cx="6998285" cy="8362950"/>
            </a:xfrm>
            <a:prstGeom prst="rect">
              <a:avLst/>
            </a:prstGeom>
          </p:spPr>
        </p:pic>
        <p:sp>
          <p:nvSpPr>
            <p:cNvPr id="5" name="TextBox 4">
              <a:extLst>
                <a:ext uri="{FF2B5EF4-FFF2-40B4-BE49-F238E27FC236}">
                  <a16:creationId xmlns:a16="http://schemas.microsoft.com/office/drawing/2014/main" id="{418035B8-C475-2143-BB84-F2C2F4CED9EA}"/>
                </a:ext>
              </a:extLst>
            </p:cNvPr>
            <p:cNvSpPr txBox="1"/>
            <p:nvPr/>
          </p:nvSpPr>
          <p:spPr>
            <a:xfrm>
              <a:off x="10500359" y="9010650"/>
              <a:ext cx="6644640" cy="751488"/>
            </a:xfrm>
            <a:prstGeom prst="rect">
              <a:avLst/>
            </a:prstGeom>
            <a:noFill/>
          </p:spPr>
          <p:txBody>
            <a:bodyPr wrap="square">
              <a:spAutoFit/>
            </a:bodyPr>
            <a:lstStyle/>
            <a:p>
              <a:pPr algn="ctr">
                <a:lnSpc>
                  <a:spcPct val="150000"/>
                </a:lnSpc>
              </a:pPr>
              <a:r>
                <a:rPr lang="fr-FR" sz="3200">
                  <a:solidFill>
                    <a:srgbClr val="000000"/>
                  </a:solidFill>
                  <a:latin typeface="Arial" panose="020B0604020202020204" pitchFamily="34" charset="0"/>
                  <a:ea typeface="Calibri" panose="020F0502020204030204" pitchFamily="34" charset="0"/>
                  <a:cs typeface="Arial" panose="020B0604020202020204" pitchFamily="34" charset="0"/>
                </a:rPr>
                <a:t>Hốt Tất Liệt</a:t>
              </a:r>
              <a:endParaRPr lang="en-US" sz="32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7" name="TextBox 6">
            <a:extLst>
              <a:ext uri="{FF2B5EF4-FFF2-40B4-BE49-F238E27FC236}">
                <a16:creationId xmlns:a16="http://schemas.microsoft.com/office/drawing/2014/main" id="{257473B3-5D89-5C23-6252-D857A1A0EB7B}"/>
              </a:ext>
            </a:extLst>
          </p:cNvPr>
          <p:cNvSpPr txBox="1"/>
          <p:nvPr/>
        </p:nvSpPr>
        <p:spPr>
          <a:xfrm>
            <a:off x="457200" y="1409753"/>
            <a:ext cx="7924800" cy="7467493"/>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Mục đích xâm lược Chăm-pa và Đại Việt của nhà Nguyên</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 mở rộng phạm vi thống trị, đô hộ và thôn tính các nước khác. </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Nhà Nguyên đánh Chăm-pa trước là để phối hợp thực hiện kế hoạch “gọng kìm”, nhanh chóng đánh bại Đại Việt.</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descr="A picture containing text, outdoor&#10;&#10;Description automatically generated">
            <a:extLst>
              <a:ext uri="{FF2B5EF4-FFF2-40B4-BE49-F238E27FC236}">
                <a16:creationId xmlns:a16="http://schemas.microsoft.com/office/drawing/2014/main" id="{E43A0A31-F3F8-AB66-B618-3608AE524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012" y="1712118"/>
            <a:ext cx="8924268" cy="6862762"/>
          </a:xfrm>
          <a:prstGeom prst="rect">
            <a:avLst/>
          </a:prstGeom>
        </p:spPr>
      </p:pic>
    </p:spTree>
    <p:extLst>
      <p:ext uri="{BB962C8B-B14F-4D97-AF65-F5344CB8AC3E}">
        <p14:creationId xmlns:p14="http://schemas.microsoft.com/office/powerpoint/2010/main" val="1136940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4" name="TextBox 3">
            <a:extLst>
              <a:ext uri="{FF2B5EF4-FFF2-40B4-BE49-F238E27FC236}">
                <a16:creationId xmlns:a16="http://schemas.microsoft.com/office/drawing/2014/main" id="{9E7FE203-F58D-F61F-0C3F-7D37D891E6ED}"/>
              </a:ext>
            </a:extLst>
          </p:cNvPr>
          <p:cNvSpPr txBox="1"/>
          <p:nvPr/>
        </p:nvSpPr>
        <p:spPr>
          <a:xfrm>
            <a:off x="1023937" y="1714500"/>
            <a:ext cx="16240125"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đọc tư liệu 2, 3 SGK tr.69, 70 và trả lời câu hỏi</a:t>
            </a:r>
            <a:r>
              <a:rPr lang="en-US" sz="4000" b="1" i="1">
                <a:solidFill>
                  <a:srgbClr val="FF0000"/>
                </a:solidFill>
                <a:latin typeface="Arial" panose="020B0604020202020204" pitchFamily="34" charset="0"/>
                <a:cs typeface="Arial" panose="020B0604020202020204" pitchFamily="34" charset="0"/>
              </a:rPr>
              <a:t>: </a:t>
            </a:r>
          </a:p>
          <a:p>
            <a:pPr algn="ctr">
              <a:lnSpc>
                <a:spcPct val="150000"/>
              </a:lnSpc>
            </a:pPr>
            <a:r>
              <a:rPr lang="en-US" sz="4000">
                <a:latin typeface="Arial" panose="020B0604020202020204" pitchFamily="34" charset="0"/>
                <a:cs typeface="Arial" panose="020B0604020202020204" pitchFamily="34" charset="0"/>
              </a:rPr>
              <a:t>Em hãy rút ra điểm chung về tinh thần chiến đấu của vua tôi nhà Trần</a:t>
            </a:r>
            <a:endParaRPr lang="en-US" sz="4000"/>
          </a:p>
        </p:txBody>
      </p:sp>
      <p:sp>
        <p:nvSpPr>
          <p:cNvPr id="8" name="TextBox 7">
            <a:extLst>
              <a:ext uri="{FF2B5EF4-FFF2-40B4-BE49-F238E27FC236}">
                <a16:creationId xmlns:a16="http://schemas.microsoft.com/office/drawing/2014/main" id="{9F8CF4F4-04A3-BF89-E48C-0E7946DB9350}"/>
              </a:ext>
            </a:extLst>
          </p:cNvPr>
          <p:cNvSpPr txBox="1"/>
          <p:nvPr/>
        </p:nvSpPr>
        <p:spPr>
          <a:xfrm>
            <a:off x="4438649" y="79117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a:t>
            </a:r>
            <a:endParaRPr kumimoji="0" lang="en-US" sz="5400" b="1" i="0" u="none" strike="noStrike" kern="1200" cap="none" spc="0" normalizeH="0" baseline="0" noProof="0">
              <a:ln>
                <a:noFill/>
              </a:ln>
              <a:solidFill>
                <a:srgbClr val="002060"/>
              </a:solidFill>
              <a:effectLst/>
              <a:uLnTx/>
              <a:uFillTx/>
              <a:latin typeface="Calibri"/>
              <a:ea typeface="+mn-ea"/>
            </a:endParaRPr>
          </a:p>
        </p:txBody>
      </p:sp>
      <p:sp>
        <p:nvSpPr>
          <p:cNvPr id="9" name="Rectangle 8">
            <a:extLst>
              <a:ext uri="{FF2B5EF4-FFF2-40B4-BE49-F238E27FC236}">
                <a16:creationId xmlns:a16="http://schemas.microsoft.com/office/drawing/2014/main" id="{2FCC4BDF-6FDF-EE0C-6827-26645010604F}"/>
              </a:ext>
            </a:extLst>
          </p:cNvPr>
          <p:cNvSpPr/>
          <p:nvPr/>
        </p:nvSpPr>
        <p:spPr>
          <a:xfrm>
            <a:off x="949437" y="3848099"/>
            <a:ext cx="7889763" cy="5715001"/>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2. </a:t>
            </a:r>
            <a:r>
              <a:rPr lang="vi-VN" sz="3600" i="1">
                <a:solidFill>
                  <a:schemeClr val="tx1"/>
                </a:solidFill>
                <a:cs typeface="Arial" panose="020B0604020202020204" pitchFamily="34" charset="0"/>
              </a:rPr>
              <a:t>Khắp nơi quân ta tự động thích vào cánh tay của mình hay chữ “Sát Thát”... Tại điện Diên Hồng, khi được hỏi về kế đánh giặc, tất cả các bô lão đều đồng thanh hô lớn “Đánh!”</a:t>
            </a:r>
          </a:p>
          <a:p>
            <a:pPr algn="r">
              <a:lnSpc>
                <a:spcPct val="150000"/>
              </a:lnSpc>
            </a:pPr>
            <a:r>
              <a:rPr lang="vi-VN" sz="2800">
                <a:solidFill>
                  <a:schemeClr val="tx1"/>
                </a:solidFill>
                <a:cs typeface="Arial" panose="020B0604020202020204" pitchFamily="34" charset="0"/>
              </a:rPr>
              <a:t>(Theo </a:t>
            </a:r>
            <a:r>
              <a:rPr lang="vi-VN" sz="2800" i="1">
                <a:solidFill>
                  <a:schemeClr val="tx1"/>
                </a:solidFill>
                <a:cs typeface="Arial" panose="020B0604020202020204" pitchFamily="34" charset="0"/>
              </a:rPr>
              <a:t>Lịch sử Việt Nam</a:t>
            </a:r>
            <a:r>
              <a:rPr lang="vi-VN" sz="2800">
                <a:solidFill>
                  <a:schemeClr val="tx1"/>
                </a:solidFill>
                <a:cs typeface="Arial" panose="020B0604020202020204" pitchFamily="34" charset="0"/>
              </a:rPr>
              <a:t>, Tập 1, Sđd tr.764)</a:t>
            </a:r>
          </a:p>
        </p:txBody>
      </p:sp>
      <p:sp>
        <p:nvSpPr>
          <p:cNvPr id="10" name="Rectangle 9">
            <a:extLst>
              <a:ext uri="{FF2B5EF4-FFF2-40B4-BE49-F238E27FC236}">
                <a16:creationId xmlns:a16="http://schemas.microsoft.com/office/drawing/2014/main" id="{5B1FD6BA-D50A-E287-C576-2D2E0C174F44}"/>
              </a:ext>
            </a:extLst>
          </p:cNvPr>
          <p:cNvSpPr/>
          <p:nvPr/>
        </p:nvSpPr>
        <p:spPr>
          <a:xfrm>
            <a:off x="9448797" y="3848100"/>
            <a:ext cx="7889763" cy="57150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3. </a:t>
            </a:r>
            <a:r>
              <a:rPr lang="vi-VN" sz="3600" i="1">
                <a:solidFill>
                  <a:schemeClr val="tx1"/>
                </a:solidFill>
                <a:cs typeface="Arial" panose="020B0604020202020204" pitchFamily="34" charset="0"/>
              </a:rPr>
              <a:t>Thượng hoàng Trần Thánh Tông đến gặp Trần Quốc Tuấn và có ý dòi hỏi: “Thế giặc như thế, ta phải hàng thôi”. Trần Quốc Tuấn trả lời: “Xin bệ hạ chém đầu thần rồi hãy hàng”</a:t>
            </a:r>
          </a:p>
          <a:p>
            <a:pPr algn="r">
              <a:lnSpc>
                <a:spcPct val="150000"/>
              </a:lnSpc>
            </a:pPr>
            <a:r>
              <a:rPr lang="vi-VN" sz="2800">
                <a:solidFill>
                  <a:schemeClr val="tx1"/>
                </a:solidFill>
                <a:cs typeface="Arial" panose="020B0604020202020204" pitchFamily="34" charset="0"/>
              </a:rPr>
              <a:t>(Theo </a:t>
            </a:r>
            <a:r>
              <a:rPr lang="vi-VN" sz="2800" i="1">
                <a:solidFill>
                  <a:schemeClr val="tx1"/>
                </a:solidFill>
                <a:cs typeface="Arial" panose="020B0604020202020204" pitchFamily="34" charset="0"/>
              </a:rPr>
              <a:t>Lịch sử Việt Nam</a:t>
            </a:r>
            <a:r>
              <a:rPr lang="vi-VN" sz="2800">
                <a:solidFill>
                  <a:schemeClr val="tx1"/>
                </a:solidFill>
                <a:cs typeface="Arial" panose="020B0604020202020204" pitchFamily="34" charset="0"/>
              </a:rPr>
              <a:t>, Tập 1, Sđd tr.767)</a:t>
            </a:r>
          </a:p>
        </p:txBody>
      </p:sp>
    </p:spTree>
    <p:extLst>
      <p:ext uri="{BB962C8B-B14F-4D97-AF65-F5344CB8AC3E}">
        <p14:creationId xmlns:p14="http://schemas.microsoft.com/office/powerpoint/2010/main" val="4245164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213" y="657814"/>
            <a:ext cx="1173006" cy="1173006"/>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2037" y="2545062"/>
            <a:ext cx="999656" cy="1021953"/>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5887">
            <a:off x="1852298" y="895558"/>
            <a:ext cx="656627" cy="624392"/>
          </a:xfrm>
          <a:prstGeom prst="rect">
            <a:avLst/>
          </a:prstGeom>
        </p:spPr>
      </p:pic>
      <p:grpSp>
        <p:nvGrpSpPr>
          <p:cNvPr id="31" name="Group 30">
            <a:extLst>
              <a:ext uri="{FF2B5EF4-FFF2-40B4-BE49-F238E27FC236}">
                <a16:creationId xmlns:a16="http://schemas.microsoft.com/office/drawing/2014/main" id="{7B3A200E-3F1C-4305-A1C8-57D0970F7D72}"/>
              </a:ext>
            </a:extLst>
          </p:cNvPr>
          <p:cNvGrpSpPr/>
          <p:nvPr/>
        </p:nvGrpSpPr>
        <p:grpSpPr>
          <a:xfrm>
            <a:off x="2150131" y="1485900"/>
            <a:ext cx="14644525" cy="7315200"/>
            <a:chOff x="2507483" y="2911475"/>
            <a:chExt cx="13265907" cy="2232025"/>
          </a:xfrm>
        </p:grpSpPr>
        <p:grpSp>
          <p:nvGrpSpPr>
            <p:cNvPr id="26" name="Group 3">
              <a:extLst>
                <a:ext uri="{FF2B5EF4-FFF2-40B4-BE49-F238E27FC236}">
                  <a16:creationId xmlns:a16="http://schemas.microsoft.com/office/drawing/2014/main" id="{72084058-99E4-4AC0-A282-BC69839FB9A9}"/>
                </a:ext>
              </a:extLst>
            </p:cNvPr>
            <p:cNvGrpSpPr/>
            <p:nvPr/>
          </p:nvGrpSpPr>
          <p:grpSpPr>
            <a:xfrm>
              <a:off x="2507483" y="2911475"/>
              <a:ext cx="13265907" cy="2232025"/>
              <a:chOff x="0" y="0"/>
              <a:chExt cx="13480836" cy="3300935"/>
            </a:xfrm>
            <a:solidFill>
              <a:srgbClr val="FBE5B3"/>
            </a:solidFill>
          </p:grpSpPr>
          <p:sp>
            <p:nvSpPr>
              <p:cNvPr id="27" name="Freeform 4">
                <a:extLst>
                  <a:ext uri="{FF2B5EF4-FFF2-40B4-BE49-F238E27FC236}">
                    <a16:creationId xmlns:a16="http://schemas.microsoft.com/office/drawing/2014/main" id="{A6F29ABC-0BF9-4AA5-AC70-CF051B18CB4E}"/>
                  </a:ext>
                </a:extLst>
              </p:cNvPr>
              <p:cNvSpPr/>
              <p:nvPr/>
            </p:nvSpPr>
            <p:spPr>
              <a:xfrm>
                <a:off x="0" y="0"/>
                <a:ext cx="13480836" cy="3399995"/>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grpFill/>
            </p:spPr>
          </p:sp>
        </p:grpSp>
        <p:sp>
          <p:nvSpPr>
            <p:cNvPr id="29" name="TextBox 28">
              <a:extLst>
                <a:ext uri="{FF2B5EF4-FFF2-40B4-BE49-F238E27FC236}">
                  <a16:creationId xmlns:a16="http://schemas.microsoft.com/office/drawing/2014/main" id="{91A71495-C5DD-4D16-A3F8-EB87069969B2}"/>
                </a:ext>
              </a:extLst>
            </p:cNvPr>
            <p:cNvSpPr txBox="1"/>
            <p:nvPr/>
          </p:nvSpPr>
          <p:spPr>
            <a:xfrm>
              <a:off x="2766426" y="3050977"/>
              <a:ext cx="12037195" cy="1965462"/>
            </a:xfrm>
            <a:prstGeom prst="rect">
              <a:avLst/>
            </a:prstGeom>
            <a:noFill/>
          </p:spPr>
          <p:txBody>
            <a:bodyPr wrap="square">
              <a:spAutoFit/>
            </a:bodyPr>
            <a:lstStyle/>
            <a:p>
              <a:pPr marL="457200" marR="0" algn="just">
                <a:lnSpc>
                  <a:spcPct val="150000"/>
                </a:lnSpc>
                <a:spcBef>
                  <a:spcPts val="600"/>
                </a:spcBef>
                <a:spcAft>
                  <a:spcPts val="600"/>
                </a:spcAft>
              </a:pPr>
              <a:r>
                <a:rPr lang="vi-VN" sz="4000">
                  <a:latin typeface="Arial" panose="020B0604020202020204" pitchFamily="34" charset="0"/>
                  <a:ea typeface="Calibri" panose="020F0502020204030204" pitchFamily="34" charset="0"/>
                  <a:cs typeface="Arial" panose="020B0604020202020204" pitchFamily="34" charset="0"/>
                </a:rPr>
                <a:t>Nội dung tư liệu 2, 3 đều thể hiện ý chí quyết chiến của quân dân nhà Trần. Trong bối cảnh khó khăn của cuộc kháng</a:t>
              </a:r>
              <a:r>
                <a:rPr lang="en-US" sz="4000">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chiến lần thứ hai, chính tinh thần quyết tâm, đồng lòng đánh giặc của cả triều đình và quân dân Đại Việt đã trở thành một trong những nhân tố quan trọng nhất dẫn đến thắng lợi vẻ vang của quân dân Đại Việt trong cuộc kháng chiến này.</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2835927" y="9258300"/>
            <a:ext cx="5607324" cy="125463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2335" y="-114300"/>
            <a:ext cx="1067869" cy="1091688"/>
          </a:xfrm>
          <a:prstGeom prst="rect">
            <a:avLst/>
          </a:prstGeom>
        </p:spPr>
      </p:pic>
      <p:sp>
        <p:nvSpPr>
          <p:cNvPr id="14" name="TextBox 8">
            <a:extLst>
              <a:ext uri="{FF2B5EF4-FFF2-40B4-BE49-F238E27FC236}">
                <a16:creationId xmlns:a16="http://schemas.microsoft.com/office/drawing/2014/main" id="{F687AF13-8A56-4CCF-8D65-02EC240ABC8E}"/>
              </a:ext>
            </a:extLst>
          </p:cNvPr>
          <p:cNvSpPr txBox="1"/>
          <p:nvPr/>
        </p:nvSpPr>
        <p:spPr>
          <a:xfrm>
            <a:off x="5516167" y="764274"/>
            <a:ext cx="7539885" cy="962058"/>
          </a:xfrm>
          <a:prstGeom prst="rect">
            <a:avLst/>
          </a:prstGeom>
        </p:spPr>
        <p:txBody>
          <a:bodyPr wrap="square" lIns="0" tIns="0" rIns="0" bIns="0" rtlCol="0" anchor="t">
            <a:spAutoFit/>
          </a:bodyPr>
          <a:lstStyle/>
          <a:p>
            <a:pPr marL="0" lvl="0" indent="0" algn="ctr">
              <a:lnSpc>
                <a:spcPts val="8000"/>
              </a:lnSpc>
              <a:spcBef>
                <a:spcPct val="0"/>
              </a:spcBef>
            </a:pPr>
            <a:r>
              <a:rPr lang="en-US" sz="6600" b="1" spc="-80" dirty="0">
                <a:solidFill>
                  <a:srgbClr val="C00000"/>
                </a:solidFill>
                <a:latin typeface="Arial" panose="020B0604020202020204" pitchFamily="34" charset="0"/>
                <a:cs typeface="Arial" panose="020B0604020202020204" pitchFamily="34" charset="0"/>
              </a:rPr>
              <a:t>KHỞI ĐỘNG</a:t>
            </a:r>
          </a:p>
        </p:txBody>
      </p:sp>
      <p:pic>
        <p:nvPicPr>
          <p:cNvPr id="8" name="Picture 7" descr="A picture containing ground, outdoor, stone&#10;&#10;Description automatically generated">
            <a:extLst>
              <a:ext uri="{FF2B5EF4-FFF2-40B4-BE49-F238E27FC236}">
                <a16:creationId xmlns:a16="http://schemas.microsoft.com/office/drawing/2014/main" id="{7FC981FE-9EDC-A571-6E14-666F1637F1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114" y="1917439"/>
            <a:ext cx="6775224" cy="4478423"/>
          </a:xfrm>
          <a:prstGeom prst="rect">
            <a:avLst/>
          </a:prstGeom>
        </p:spPr>
      </p:pic>
      <p:sp>
        <p:nvSpPr>
          <p:cNvPr id="13" name="TextBox 12">
            <a:extLst>
              <a:ext uri="{FF2B5EF4-FFF2-40B4-BE49-F238E27FC236}">
                <a16:creationId xmlns:a16="http://schemas.microsoft.com/office/drawing/2014/main" id="{BDFF4770-E0A7-2773-6E10-D239BEFA850E}"/>
              </a:ext>
            </a:extLst>
          </p:cNvPr>
          <p:cNvSpPr txBox="1"/>
          <p:nvPr/>
        </p:nvSpPr>
        <p:spPr>
          <a:xfrm>
            <a:off x="1734042" y="6456154"/>
            <a:ext cx="15275257" cy="3429465"/>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Em có biết sông Bạch Đằng đã từng gắn với những sự kiện lịch sử và những vị anh hùng nào trong lịch sử dân tộc? </a:t>
            </a:r>
            <a:endParaRPr lang="en-US" sz="36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Hãy chia sẻ những hiểu biết của em về sông Bạch Đằng và sự kiện lịch sử liên quan đến địa danh đó.</a:t>
            </a:r>
            <a:endParaRPr lang="en-US" sz="3600">
              <a:effectLst/>
              <a:ea typeface="Arial" panose="020B0604020202020204" pitchFamily="34" charset="0"/>
              <a:cs typeface="Times New Roman" panose="02020603050405020304" pitchFamily="18" charset="0"/>
            </a:endParaRPr>
          </a:p>
        </p:txBody>
      </p:sp>
      <p:pic>
        <p:nvPicPr>
          <p:cNvPr id="21" name="Picture 20" descr="A picture containing water, boat, nature, shore&#10;&#10;Description automatically generated">
            <a:extLst>
              <a:ext uri="{FF2B5EF4-FFF2-40B4-BE49-F238E27FC236}">
                <a16:creationId xmlns:a16="http://schemas.microsoft.com/office/drawing/2014/main" id="{B0DB6CB1-7DAB-F975-4667-E38284E9B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5663" y="1917439"/>
            <a:ext cx="6775224" cy="44784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id="{96852210-D5B2-4C15-9987-FEB5645886C5}"/>
              </a:ext>
            </a:extLst>
          </p:cNvPr>
          <p:cNvSpPr txBox="1"/>
          <p:nvPr/>
        </p:nvSpPr>
        <p:spPr>
          <a:xfrm>
            <a:off x="838200" y="3071169"/>
            <a:ext cx="8077200" cy="4144661"/>
          </a:xfrm>
          <a:prstGeom prst="rect">
            <a:avLst/>
          </a:prstGeom>
          <a:noFill/>
        </p:spPr>
        <p:txBody>
          <a:bodyPr wrap="square">
            <a:spAutoFit/>
          </a:bodyPr>
          <a:lstStyle/>
          <a:p>
            <a:pPr algn="just">
              <a:lnSpc>
                <a:spcPct val="150000"/>
              </a:lnSpc>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2,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quan sát lược đồ Hình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2</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SGK tr.6</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9, 70</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và thực hiện nhiệm vụ:  </a:t>
            </a:r>
            <a:r>
              <a:rPr lang="vi-VN" sz="3600">
                <a:ea typeface="Calibri" panose="020F0502020204030204" pitchFamily="34" charset="0"/>
                <a:cs typeface="Arial" panose="020B0604020202020204" pitchFamily="34" charset="0"/>
              </a:rPr>
              <a:t>Trình bày tóm lược những nét chính của cuộc kháng chiến chống quân Nguyên năm 1285. </a:t>
            </a:r>
            <a:endParaRPr lang="en-US" sz="3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1685EC7-6933-E545-C399-B80B85B362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72602" y="266700"/>
            <a:ext cx="8327217" cy="9771875"/>
          </a:xfrm>
          <a:prstGeom prst="rect">
            <a:avLst/>
          </a:prstGeom>
        </p:spPr>
      </p:pic>
    </p:spTree>
    <p:extLst>
      <p:ext uri="{BB962C8B-B14F-4D97-AF65-F5344CB8AC3E}">
        <p14:creationId xmlns:p14="http://schemas.microsoft.com/office/powerpoint/2010/main" val="3290393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72C59C-6EEC-D9CB-CADA-E33118C196F6}"/>
              </a:ext>
            </a:extLst>
          </p:cNvPr>
          <p:cNvSpPr txBox="1"/>
          <p:nvPr/>
        </p:nvSpPr>
        <p:spPr>
          <a:xfrm>
            <a:off x="7696200" y="2324100"/>
            <a:ext cx="9982200"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Triệu tập Hội nghị Bình Than (Bắc Ninh).</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Mở Hội nghị Diên Hồng (Thăng Long).</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Cử Trần Quốc Tuấn làm Quốc công tiết chế để chỉ huy kháng chiến.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Tổ chức cuộc tập trận lớn và duyệt binh ở Đông Bộ Đầu.</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Chia quân đóng giữ nơi trọng yếu.</a:t>
            </a:r>
            <a:endParaRPr lang="vi-VN" sz="4000">
              <a:solidFill>
                <a:srgbClr val="000000"/>
              </a:solidFill>
              <a:latin typeface="Arial" panose="020B0604020202020204" pitchFamily="34" charset="0"/>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CF50CFE9-1F39-A1C6-37DD-DA770DAE921D}"/>
              </a:ext>
            </a:extLst>
          </p:cNvPr>
          <p:cNvSpPr txBox="1"/>
          <p:nvPr/>
        </p:nvSpPr>
        <p:spPr>
          <a:xfrm>
            <a:off x="9753600" y="83721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Chuẩn bị</a:t>
            </a:r>
            <a:endParaRPr lang="en-US" sz="4800" b="1" dirty="0">
              <a:solidFill>
                <a:srgbClr val="9F472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BF7CFEB-7C00-489C-B9A8-C35092C84E89}"/>
              </a:ext>
            </a:extLst>
          </p:cNvPr>
          <p:cNvGrpSpPr/>
          <p:nvPr/>
        </p:nvGrpSpPr>
        <p:grpSpPr>
          <a:xfrm>
            <a:off x="994675" y="457200"/>
            <a:ext cx="6019800" cy="9452108"/>
            <a:chOff x="952500" y="571500"/>
            <a:chExt cx="6019800" cy="9452108"/>
          </a:xfrm>
        </p:grpSpPr>
        <p:pic>
          <p:nvPicPr>
            <p:cNvPr id="10" name="Picture 9">
              <a:extLst>
                <a:ext uri="{FF2B5EF4-FFF2-40B4-BE49-F238E27FC236}">
                  <a16:creationId xmlns:a16="http://schemas.microsoft.com/office/drawing/2014/main" id="{8468DA63-1943-E753-1906-79AFFB5DFD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0" y="571500"/>
              <a:ext cx="6019800" cy="8028909"/>
            </a:xfrm>
            <a:prstGeom prst="rect">
              <a:avLst/>
            </a:prstGeom>
          </p:spPr>
        </p:pic>
        <p:sp>
          <p:nvSpPr>
            <p:cNvPr id="3" name="TextBox 2">
              <a:extLst>
                <a:ext uri="{FF2B5EF4-FFF2-40B4-BE49-F238E27FC236}">
                  <a16:creationId xmlns:a16="http://schemas.microsoft.com/office/drawing/2014/main" id="{E9E6ECE2-276A-60B9-24A0-14C9F3D2BEFD}"/>
                </a:ext>
              </a:extLst>
            </p:cNvPr>
            <p:cNvSpPr txBox="1"/>
            <p:nvPr/>
          </p:nvSpPr>
          <p:spPr>
            <a:xfrm>
              <a:off x="952500" y="8453948"/>
              <a:ext cx="6019800" cy="1569660"/>
            </a:xfrm>
            <a:prstGeom prst="rect">
              <a:avLst/>
            </a:prstGeom>
            <a:noFill/>
          </p:spPr>
          <p:txBody>
            <a:bodyPr wrap="square">
              <a:spAutoFit/>
            </a:bodyPr>
            <a:lstStyle/>
            <a:p>
              <a:pPr algn="ctr">
                <a:lnSpc>
                  <a:spcPct val="150000"/>
                </a:lnSpc>
              </a:pPr>
              <a:r>
                <a:rPr lang="en-US" sz="3200" b="0" i="0" dirty="0" err="1">
                  <a:solidFill>
                    <a:srgbClr val="202122"/>
                  </a:solidFill>
                  <a:effectLst/>
                  <a:latin typeface="Arial" panose="020B0604020202020204" pitchFamily="34" charset="0"/>
                </a:rPr>
                <a:t>Phù</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điêu</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Hội</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nghị</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Diên</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Hồng</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tại</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Đền</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thờ</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Đức</a:t>
              </a:r>
              <a:r>
                <a:rPr lang="en-US" sz="3200" b="0" i="0" dirty="0">
                  <a:solidFill>
                    <a:srgbClr val="202122"/>
                  </a:solidFill>
                  <a:effectLst/>
                  <a:latin typeface="Arial" panose="020B0604020202020204" pitchFamily="34" charset="0"/>
                </a:rPr>
                <a:t> </a:t>
              </a:r>
              <a:r>
                <a:rPr lang="en-US" sz="3200" b="0" i="0" dirty="0" err="1">
                  <a:solidFill>
                    <a:srgbClr val="202122"/>
                  </a:solidFill>
                  <a:effectLst/>
                  <a:latin typeface="Arial" panose="020B0604020202020204" pitchFamily="34" charset="0"/>
                </a:rPr>
                <a:t>Thánh</a:t>
              </a:r>
              <a:r>
                <a:rPr lang="en-US" sz="3200" b="0" i="0" dirty="0">
                  <a:solidFill>
                    <a:srgbClr val="202122"/>
                  </a:solidFill>
                  <a:effectLst/>
                  <a:latin typeface="Arial" panose="020B0604020202020204" pitchFamily="34" charset="0"/>
                </a:rPr>
                <a:t> </a:t>
              </a:r>
              <a:r>
                <a:rPr lang="en-US" sz="3200" b="0" i="0" dirty="0" err="1" smtClean="0">
                  <a:solidFill>
                    <a:srgbClr val="202122"/>
                  </a:solidFill>
                  <a:effectLst/>
                  <a:latin typeface="Arial" panose="020B0604020202020204" pitchFamily="34" charset="0"/>
                </a:rPr>
                <a:t>Trần</a:t>
              </a:r>
              <a:endParaRPr lang="en-US" sz="3200" dirty="0"/>
            </a:p>
          </p:txBody>
        </p:sp>
      </p:grpSp>
    </p:spTree>
    <p:extLst>
      <p:ext uri="{BB962C8B-B14F-4D97-AF65-F5344CB8AC3E}">
        <p14:creationId xmlns:p14="http://schemas.microsoft.com/office/powerpoint/2010/main" val="3344300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72C59C-6EEC-D9CB-CADA-E33118C196F6}"/>
              </a:ext>
            </a:extLst>
          </p:cNvPr>
          <p:cNvSpPr txBox="1"/>
          <p:nvPr/>
        </p:nvSpPr>
        <p:spPr>
          <a:xfrm>
            <a:off x="9178025" y="2400300"/>
            <a:ext cx="8576575" cy="7481856"/>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Trần Quốc Tuấn cho lui quân về đóng ở Vạn Kiếp (Chí Linh, Hải Dương).</a:t>
            </a: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Nhà Trần tiếp tục thực hiện kế sách “vườn không nhà trống”</a:t>
            </a:r>
            <a:r>
              <a:rPr lang="en-US" sz="3600">
                <a:solidFill>
                  <a:srgbClr val="000000"/>
                </a:solidFill>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Quân dân nhà Trần chiến đấu, phá vỡ kế hoạch hội quân của Toa Đô và Thoát Hoan tại vùng Thiên Trường, làm tiêu hao lực lượng địch.</a:t>
            </a:r>
            <a:endParaRPr lang="en-US" sz="36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5</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ea typeface="Noto Sans Symbols"/>
                <a:cs typeface="Arial" panose="020B0604020202020204" pitchFamily="34" charset="0"/>
              </a:rPr>
              <a:t>1285, nhà Trần tổ chức phản công</a:t>
            </a:r>
            <a:r>
              <a:rPr lang="en-US" sz="3600">
                <a:solidFill>
                  <a:srgbClr val="000000"/>
                </a:solidFill>
                <a:ea typeface="Noto Sans Symbols"/>
                <a:cs typeface="Arial" panose="020B0604020202020204" pitchFamily="34" charset="0"/>
              </a:rPr>
              <a:t>.</a:t>
            </a:r>
            <a:endParaRPr lang="vi-VN" sz="3600">
              <a:solidFill>
                <a:srgbClr val="000000"/>
              </a:solidFill>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90373FB-A691-4FFF-BCFE-A7D55C5C9236}"/>
              </a:ext>
            </a:extLst>
          </p:cNvPr>
          <p:cNvCxnSpPr/>
          <p:nvPr/>
        </p:nvCxnSpPr>
        <p:spPr>
          <a:xfrm>
            <a:off x="8610600" y="1638300"/>
            <a:ext cx="0" cy="7924800"/>
          </a:xfrm>
          <a:prstGeom prst="line">
            <a:avLst/>
          </a:prstGeom>
          <a:ln w="76200">
            <a:solidFill>
              <a:srgbClr val="5E3023"/>
            </a:solidFill>
            <a:prstDash val="lg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4CA496-FE26-F68F-A0FF-FB2DCA42227D}"/>
              </a:ext>
            </a:extLst>
          </p:cNvPr>
          <p:cNvSpPr txBox="1"/>
          <p:nvPr/>
        </p:nvSpPr>
        <p:spPr>
          <a:xfrm>
            <a:off x="2082566" y="1645920"/>
            <a:ext cx="4529823" cy="769441"/>
          </a:xfrm>
          <a:prstGeom prst="rect">
            <a:avLst/>
          </a:prstGeom>
          <a:noFill/>
        </p:spPr>
        <p:txBody>
          <a:bodyPr wrap="square">
            <a:spAutoFit/>
          </a:bodyPr>
          <a:lstStyle/>
          <a:p>
            <a:pPr algn="ctr"/>
            <a:r>
              <a:rPr lang="en-US" sz="4400" b="1">
                <a:solidFill>
                  <a:srgbClr val="FF0000"/>
                </a:solidFill>
                <a:latin typeface="Arial" panose="020B0604020202020204" pitchFamily="34" charset="0"/>
                <a:ea typeface="Noto Sans Symbols"/>
                <a:cs typeface="Arial" panose="020B0604020202020204" pitchFamily="34" charset="0"/>
              </a:rPr>
              <a:t>Q</a:t>
            </a:r>
            <a:r>
              <a:rPr lang="vi-VN" sz="4400" b="1">
                <a:solidFill>
                  <a:srgbClr val="FF0000"/>
                </a:solidFill>
                <a:latin typeface="Arial" panose="020B0604020202020204" pitchFamily="34" charset="0"/>
                <a:ea typeface="Noto Sans Symbols"/>
                <a:cs typeface="Arial" panose="020B0604020202020204" pitchFamily="34" charset="0"/>
              </a:rPr>
              <a:t>uân Nguyên </a:t>
            </a:r>
            <a:endParaRPr lang="en-US" sz="4400"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F5E500-1E24-D986-2334-7BF0D93E0A27}"/>
              </a:ext>
            </a:extLst>
          </p:cNvPr>
          <p:cNvSpPr txBox="1"/>
          <p:nvPr/>
        </p:nvSpPr>
        <p:spPr>
          <a:xfrm>
            <a:off x="10972800" y="1645920"/>
            <a:ext cx="4529823" cy="769441"/>
          </a:xfrm>
          <a:prstGeom prst="rect">
            <a:avLst/>
          </a:prstGeom>
          <a:noFill/>
        </p:spPr>
        <p:txBody>
          <a:bodyPr wrap="square">
            <a:spAutoFit/>
          </a:bodyPr>
          <a:lstStyle/>
          <a:p>
            <a:pPr algn="ctr"/>
            <a:r>
              <a:rPr lang="en-US" sz="4400" b="1">
                <a:solidFill>
                  <a:srgbClr val="0070C0"/>
                </a:solidFill>
                <a:latin typeface="Arial" panose="020B0604020202020204" pitchFamily="34" charset="0"/>
                <a:ea typeface="Noto Sans Symbols"/>
                <a:cs typeface="Arial" panose="020B0604020202020204" pitchFamily="34" charset="0"/>
              </a:rPr>
              <a:t>Q</a:t>
            </a:r>
            <a:r>
              <a:rPr lang="vi-VN" sz="4400" b="1">
                <a:solidFill>
                  <a:srgbClr val="0070C0"/>
                </a:solidFill>
                <a:latin typeface="Arial" panose="020B0604020202020204" pitchFamily="34" charset="0"/>
                <a:ea typeface="Noto Sans Symbols"/>
                <a:cs typeface="Arial" panose="020B0604020202020204" pitchFamily="34" charset="0"/>
              </a:rPr>
              <a:t>uân </a:t>
            </a:r>
            <a:r>
              <a:rPr lang="en-US" sz="4400" b="1">
                <a:solidFill>
                  <a:srgbClr val="0070C0"/>
                </a:solidFill>
                <a:latin typeface="Arial" panose="020B0604020202020204" pitchFamily="34" charset="0"/>
                <a:ea typeface="Noto Sans Symbols"/>
                <a:cs typeface="Arial" panose="020B0604020202020204" pitchFamily="34" charset="0"/>
              </a:rPr>
              <a:t>Đại Việt</a:t>
            </a:r>
            <a:endParaRPr lang="en-US" sz="4400" b="1">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A3D7EDB-DCA8-0AD9-E269-2C151C02F6D6}"/>
              </a:ext>
            </a:extLst>
          </p:cNvPr>
          <p:cNvSpPr txBox="1"/>
          <p:nvPr/>
        </p:nvSpPr>
        <p:spPr>
          <a:xfrm>
            <a:off x="499377" y="2400300"/>
            <a:ext cx="7696199" cy="4144661"/>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1</a:t>
            </a:r>
            <a:r>
              <a:rPr lang="en-US" sz="3600">
                <a:solidFill>
                  <a:srgbClr val="000000"/>
                </a:solidFill>
                <a:ea typeface="Noto Sans Symbols"/>
                <a:cs typeface="Arial" panose="020B0604020202020204" pitchFamily="34" charset="0"/>
              </a:rPr>
              <a:t>/</a:t>
            </a:r>
            <a:r>
              <a:rPr lang="vi-VN" sz="3600">
                <a:solidFill>
                  <a:srgbClr val="000000"/>
                </a:solidFill>
                <a:ea typeface="Noto Sans Symbols"/>
                <a:cs typeface="Arial" panose="020B0604020202020204" pitchFamily="34" charset="0"/>
              </a:rPr>
              <a:t>1285, hơn 50 vạn quân Nguyên do Thoát Hoan chỉ huy tràn vào xâm lược Đại Việt. </a:t>
            </a:r>
            <a:endParaRPr lang="en-US" sz="36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Quân Nguyên rút về Thăng Long chờ tiếp viện</a:t>
            </a:r>
            <a:r>
              <a:rPr lang="en-US" sz="3600">
                <a:solidFill>
                  <a:srgbClr val="000000"/>
                </a:solidFill>
                <a:ea typeface="Noto Sans Symbols"/>
                <a:cs typeface="Arial" panose="020B0604020202020204" pitchFamily="34" charset="0"/>
              </a:rPr>
              <a:t>.</a:t>
            </a:r>
            <a:endParaRPr lang="vi-VN" sz="3600">
              <a:solidFill>
                <a:srgbClr val="000000"/>
              </a:solidFill>
              <a:ea typeface="Noto Sans Symbols"/>
              <a:cs typeface="Arial" panose="020B0604020202020204" pitchFamily="34" charset="0"/>
            </a:endParaRPr>
          </a:p>
        </p:txBody>
      </p:sp>
    </p:spTree>
    <p:extLst>
      <p:ext uri="{BB962C8B-B14F-4D97-AF65-F5344CB8AC3E}">
        <p14:creationId xmlns:p14="http://schemas.microsoft.com/office/powerpoint/2010/main" val="207130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barn(inVertical)">
                                      <p:cBhvr>
                                        <p:cTn id="4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6" grpId="0"/>
      <p:bldP spid="8" grpId="0"/>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53955" y="0"/>
            <a:ext cx="7180090" cy="10275621"/>
          </a:xfrm>
          <a:prstGeom prst="rect">
            <a:avLst/>
          </a:prstGeom>
        </p:spPr>
      </p:pic>
    </p:spTree>
    <p:extLst>
      <p:ext uri="{BB962C8B-B14F-4D97-AF65-F5344CB8AC3E}">
        <p14:creationId xmlns:p14="http://schemas.microsoft.com/office/powerpoint/2010/main" val="26587414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id="{89DCBA16-8C83-A130-F148-6C1C56E13B1A}"/>
              </a:ext>
            </a:extLst>
          </p:cNvPr>
          <p:cNvSpPr txBox="1"/>
          <p:nvPr/>
        </p:nvSpPr>
        <p:spPr>
          <a:xfrm>
            <a:off x="778048" y="3086100"/>
            <a:ext cx="9144000" cy="459491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5</a:t>
            </a:r>
            <a:r>
              <a:rPr lang="en-US" sz="4000">
                <a:solidFill>
                  <a:srgbClr val="000000"/>
                </a:solidFill>
                <a:latin typeface="Arial" panose="020B0604020202020204" pitchFamily="34" charset="0"/>
                <a:ea typeface="Noto Sans Symbols"/>
                <a:cs typeface="Arial" panose="020B0604020202020204" pitchFamily="34" charset="0"/>
              </a:rPr>
              <a:t>/</a:t>
            </a:r>
            <a:r>
              <a:rPr lang="vi-VN" sz="4000">
                <a:solidFill>
                  <a:srgbClr val="000000"/>
                </a:solidFill>
                <a:latin typeface="Arial" panose="020B0604020202020204" pitchFamily="34" charset="0"/>
                <a:ea typeface="Noto Sans Symbols"/>
                <a:cs typeface="Arial" panose="020B0604020202020204" pitchFamily="34" charset="0"/>
              </a:rPr>
              <a:t>1285, nhà Trần tổ chức phản công, đánh bại quân giặc ở nhiều nơi rồi tiến vào giải phóng Thăng Long.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Quân giặc phải rút chạy về nước.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Cuộc kháng chiến kết thúc thắng lợi.</a:t>
            </a:r>
          </a:p>
        </p:txBody>
      </p:sp>
      <p:sp>
        <p:nvSpPr>
          <p:cNvPr id="7" name="TextBox 6">
            <a:extLst>
              <a:ext uri="{FF2B5EF4-FFF2-40B4-BE49-F238E27FC236}">
                <a16:creationId xmlns:a16="http://schemas.microsoft.com/office/drawing/2014/main" id="{EE846510-A16B-1C96-A6B6-2C144EDD8753}"/>
              </a:ext>
            </a:extLst>
          </p:cNvPr>
          <p:cNvSpPr txBox="1"/>
          <p:nvPr/>
        </p:nvSpPr>
        <p:spPr>
          <a:xfrm>
            <a:off x="2584976" y="1485900"/>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447CC51-B0CF-41D1-6744-B41B1A6D83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15277" y="367856"/>
            <a:ext cx="6553199" cy="9551288"/>
          </a:xfrm>
          <a:prstGeom prst="rect">
            <a:avLst/>
          </a:prstGeom>
        </p:spPr>
      </p:pic>
      <p:sp>
        <p:nvSpPr>
          <p:cNvPr id="16" name="Arrow: Right 15">
            <a:extLst>
              <a:ext uri="{FF2B5EF4-FFF2-40B4-BE49-F238E27FC236}">
                <a16:creationId xmlns:a16="http://schemas.microsoft.com/office/drawing/2014/main" id="{3F573A75-5411-D2C8-A78B-F1FA1730DECD}"/>
              </a:ext>
            </a:extLst>
          </p:cNvPr>
          <p:cNvSpPr/>
          <p:nvPr/>
        </p:nvSpPr>
        <p:spPr>
          <a:xfrm rot="13601032">
            <a:off x="14143852" y="1926788"/>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4237C66-4160-AB4A-9B75-CCE59DCDF11D}"/>
              </a:ext>
            </a:extLst>
          </p:cNvPr>
          <p:cNvSpPr/>
          <p:nvPr/>
        </p:nvSpPr>
        <p:spPr>
          <a:xfrm rot="19003613">
            <a:off x="9993891" y="1623262"/>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343BA4F-F357-B368-A52C-7ED3A2519052}"/>
              </a:ext>
            </a:extLst>
          </p:cNvPr>
          <p:cNvSpPr/>
          <p:nvPr/>
        </p:nvSpPr>
        <p:spPr>
          <a:xfrm>
            <a:off x="13119577" y="2897654"/>
            <a:ext cx="1136474" cy="822488"/>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2E1EC4E-94AF-9782-CA4E-9AC8330F638B}"/>
              </a:ext>
            </a:extLst>
          </p:cNvPr>
          <p:cNvSpPr/>
          <p:nvPr/>
        </p:nvSpPr>
        <p:spPr>
          <a:xfrm>
            <a:off x="11649079" y="2486410"/>
            <a:ext cx="1470498" cy="822488"/>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9534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12" dur="500" fill="hold"/>
                                        <p:tgtEl>
                                          <p:spTgt spid="19"/>
                                        </p:tgtEl>
                                        <p:attrNameLst>
                                          <p:attrName>style.color</p:attrName>
                                        </p:attrNameLst>
                                      </p:cBhvr>
                                      <p:by>
                                        <p:hsl h="7200000" s="0" l="0"/>
                                      </p:by>
                                    </p:animClr>
                                    <p:animClr clrSpc="hsl" dir="cw">
                                      <p:cBhvr>
                                        <p:cTn id="13" dur="500" fill="hold"/>
                                        <p:tgtEl>
                                          <p:spTgt spid="19"/>
                                        </p:tgtEl>
                                        <p:attrNameLst>
                                          <p:attrName>fillcolor</p:attrName>
                                        </p:attrNameLst>
                                      </p:cBhvr>
                                      <p:by>
                                        <p:hsl h="7200000" s="0" l="0"/>
                                      </p:by>
                                    </p:animClr>
                                    <p:animClr clrSpc="hsl" dir="cw">
                                      <p:cBhvr>
                                        <p:cTn id="14" dur="500" fill="hold"/>
                                        <p:tgtEl>
                                          <p:spTgt spid="19"/>
                                        </p:tgtEl>
                                        <p:attrNameLst>
                                          <p:attrName>stroke.color</p:attrName>
                                        </p:attrNameLst>
                                      </p:cBhvr>
                                      <p:by>
                                        <p:hsl h="7200000" s="0" l="0"/>
                                      </p:by>
                                    </p:animClr>
                                    <p:set>
                                      <p:cBhvr>
                                        <p:cTn id="15" dur="500" fill="hold"/>
                                        <p:tgtEl>
                                          <p:spTgt spid="19"/>
                                        </p:tgtEl>
                                        <p:attrNameLst>
                                          <p:attrName>fill.type</p:attrName>
                                        </p:attrNameLst>
                                      </p:cBhvr>
                                      <p:to>
                                        <p:strVal val="solid"/>
                                      </p:to>
                                    </p:se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0" dur="500" fill="hold"/>
                                        <p:tgtEl>
                                          <p:spTgt spid="2"/>
                                        </p:tgtEl>
                                        <p:attrNameLst>
                                          <p:attrName>style.color</p:attrName>
                                        </p:attrNameLst>
                                      </p:cBhvr>
                                      <p:by>
                                        <p:hsl h="7200000" s="0" l="0"/>
                                      </p:by>
                                    </p:animClr>
                                    <p:animClr clrSpc="hsl" dir="cw">
                                      <p:cBhvr>
                                        <p:cTn id="21" dur="500" fill="hold"/>
                                        <p:tgtEl>
                                          <p:spTgt spid="2"/>
                                        </p:tgtEl>
                                        <p:attrNameLst>
                                          <p:attrName>fillcolor</p:attrName>
                                        </p:attrNameLst>
                                      </p:cBhvr>
                                      <p:by>
                                        <p:hsl h="7200000" s="0" l="0"/>
                                      </p:by>
                                    </p:animClr>
                                    <p:animClr clrSpc="hsl" dir="cw">
                                      <p:cBhvr>
                                        <p:cTn id="22" dur="500" fill="hold"/>
                                        <p:tgtEl>
                                          <p:spTgt spid="2"/>
                                        </p:tgtEl>
                                        <p:attrNameLst>
                                          <p:attrName>stroke.color</p:attrName>
                                        </p:attrNameLst>
                                      </p:cBhvr>
                                      <p:by>
                                        <p:hsl h="7200000" s="0" l="0"/>
                                      </p:by>
                                    </p:animClr>
                                    <p:set>
                                      <p:cBhvr>
                                        <p:cTn id="23" dur="500" fill="hold"/>
                                        <p:tgtEl>
                                          <p:spTgt spid="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33" dur="500" fill="hold"/>
                                        <p:tgtEl>
                                          <p:spTgt spid="16"/>
                                        </p:tgtEl>
                                        <p:attrNameLst>
                                          <p:attrName>style.color</p:attrName>
                                        </p:attrNameLst>
                                      </p:cBhvr>
                                      <p:by>
                                        <p:hsl h="7200000" s="0" l="0"/>
                                      </p:by>
                                    </p:animClr>
                                    <p:animClr clrSpc="hsl" dir="cw">
                                      <p:cBhvr>
                                        <p:cTn id="34" dur="500" fill="hold"/>
                                        <p:tgtEl>
                                          <p:spTgt spid="16"/>
                                        </p:tgtEl>
                                        <p:attrNameLst>
                                          <p:attrName>fillcolor</p:attrName>
                                        </p:attrNameLst>
                                      </p:cBhvr>
                                      <p:by>
                                        <p:hsl h="7200000" s="0" l="0"/>
                                      </p:by>
                                    </p:animClr>
                                    <p:animClr clrSpc="hsl" dir="cw">
                                      <p:cBhvr>
                                        <p:cTn id="35" dur="500" fill="hold"/>
                                        <p:tgtEl>
                                          <p:spTgt spid="16"/>
                                        </p:tgtEl>
                                        <p:attrNameLst>
                                          <p:attrName>stroke.color</p:attrName>
                                        </p:attrNameLst>
                                      </p:cBhvr>
                                      <p:by>
                                        <p:hsl h="7200000" s="0" l="0"/>
                                      </p:by>
                                    </p:animClr>
                                    <p:set>
                                      <p:cBhvr>
                                        <p:cTn id="36" dur="500" fill="hold"/>
                                        <p:tgtEl>
                                          <p:spTgt spid="16"/>
                                        </p:tgtEl>
                                        <p:attrNameLst>
                                          <p:attrName>fill.type</p:attrName>
                                        </p:attrNameLst>
                                      </p:cBhvr>
                                      <p:to>
                                        <p:strVal val="solid"/>
                                      </p:to>
                                    </p:se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41" dur="500" fill="hold"/>
                                        <p:tgtEl>
                                          <p:spTgt spid="17"/>
                                        </p:tgtEl>
                                        <p:attrNameLst>
                                          <p:attrName>style.color</p:attrName>
                                        </p:attrNameLst>
                                      </p:cBhvr>
                                      <p:by>
                                        <p:hsl h="7200000" s="0" l="0"/>
                                      </p:by>
                                    </p:animClr>
                                    <p:animClr clrSpc="hsl" dir="cw">
                                      <p:cBhvr>
                                        <p:cTn id="42" dur="500" fill="hold"/>
                                        <p:tgtEl>
                                          <p:spTgt spid="17"/>
                                        </p:tgtEl>
                                        <p:attrNameLst>
                                          <p:attrName>fillcolor</p:attrName>
                                        </p:attrNameLst>
                                      </p:cBhvr>
                                      <p:by>
                                        <p:hsl h="7200000" s="0" l="0"/>
                                      </p:by>
                                    </p:animClr>
                                    <p:animClr clrSpc="hsl" dir="cw">
                                      <p:cBhvr>
                                        <p:cTn id="43" dur="500" fill="hold"/>
                                        <p:tgtEl>
                                          <p:spTgt spid="17"/>
                                        </p:tgtEl>
                                        <p:attrNameLst>
                                          <p:attrName>stroke.color</p:attrName>
                                        </p:attrNameLst>
                                      </p:cBhvr>
                                      <p:by>
                                        <p:hsl h="7200000" s="0" l="0"/>
                                      </p:by>
                                    </p:animClr>
                                    <p:set>
                                      <p:cBhvr>
                                        <p:cTn id="44" dur="500" fill="hold"/>
                                        <p:tgtEl>
                                          <p:spTgt spid="1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barn(inVertical)">
                                      <p:cBhvr>
                                        <p:cTn id="4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03729">
            <a:off x="-3317390" y="5734873"/>
            <a:ext cx="4760594" cy="376519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flipV="1">
            <a:off x="-28575" y="418598"/>
            <a:ext cx="968916" cy="96891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31730">
            <a:off x="17634778" y="9350966"/>
            <a:ext cx="716786" cy="79966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4409">
            <a:off x="486869" y="6238896"/>
            <a:ext cx="503815" cy="479083"/>
          </a:xfrm>
          <a:prstGeom prst="rect">
            <a:avLst/>
          </a:prstGeom>
        </p:spPr>
      </p:pic>
      <p:pic>
        <p:nvPicPr>
          <p:cNvPr id="8" name="Picture 7" descr="A picture containing indoor, altar, painting&#10;&#10;Description automatically generated">
            <a:extLst>
              <a:ext uri="{FF2B5EF4-FFF2-40B4-BE49-F238E27FC236}">
                <a16:creationId xmlns:a16="http://schemas.microsoft.com/office/drawing/2014/main" id="{A6211BF3-C24D-1ADD-25E2-D77D7D471B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0341" y="628650"/>
            <a:ext cx="7334219" cy="9029700"/>
          </a:xfrm>
          <a:prstGeom prst="rect">
            <a:avLst/>
          </a:prstGeom>
        </p:spPr>
      </p:pic>
      <p:sp>
        <p:nvSpPr>
          <p:cNvPr id="10" name="TextBox 9">
            <a:extLst>
              <a:ext uri="{FF2B5EF4-FFF2-40B4-BE49-F238E27FC236}">
                <a16:creationId xmlns:a16="http://schemas.microsoft.com/office/drawing/2014/main" id="{48E455E9-E1C8-4CCD-BFA4-898F879F62D4}"/>
              </a:ext>
            </a:extLst>
          </p:cNvPr>
          <p:cNvSpPr txBox="1"/>
          <p:nvPr/>
        </p:nvSpPr>
        <p:spPr>
          <a:xfrm>
            <a:off x="8673961" y="463055"/>
            <a:ext cx="8789271"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Trần Bình Trọng</a:t>
            </a:r>
            <a:endParaRPr lang="en-US" sz="48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7DDFCD1-3533-2310-5C76-F89C669D244A}"/>
              </a:ext>
            </a:extLst>
          </p:cNvPr>
          <p:cNvSpPr txBox="1"/>
          <p:nvPr/>
        </p:nvSpPr>
        <p:spPr>
          <a:xfrm>
            <a:off x="8440567" y="1549348"/>
            <a:ext cx="9256057" cy="829964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Sinh năm 1259 – mất năm 1285.</a:t>
            </a:r>
          </a:p>
          <a:p>
            <a:pPr marL="571500" lvl="0" indent="-571500" algn="just">
              <a:lnSpc>
                <a:spcPct val="150000"/>
              </a:lnSpc>
              <a:buFont typeface="Arial" panose="020B0604020202020204" pitchFamily="34" charset="0"/>
              <a:buChar char="•"/>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à một danh tướng nhà Trần, có công lớn hộ giá bảo vệ cho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vua</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trong cuộc chiến với quân Nguyên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Mông vào năm 1285.</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Sau khi b</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ị bắt</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 tướng Nguyên tìm mọi cách để khai thác thông tin,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nhưng ông </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khẳng khái trả lời:</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i="1">
                <a:solidFill>
                  <a:prstClr val="black"/>
                </a:solidFill>
                <a:latin typeface="Arial" panose="020B0604020202020204" pitchFamily="34" charset="0"/>
                <a:ea typeface="Calibri" panose="020F0502020204030204" pitchFamily="34" charset="0"/>
                <a:cs typeface="Arial" panose="020B0604020202020204" pitchFamily="34" charset="0"/>
              </a:rPr>
              <a:t>“Ta thà làm quỷ nước Nam, chứ không thèm làm vương đất Bắc. Ta đã bị bắt thì có một chết mà thôi, can gì mà phải hỏi lôi thôi</a:t>
            </a:r>
            <a:r>
              <a:rPr lang="en-US" sz="3600" i="1">
                <a:solidFill>
                  <a:prstClr val="black"/>
                </a:solidFill>
                <a:latin typeface="Arial" panose="020B0604020202020204" pitchFamily="34" charset="0"/>
                <a:ea typeface="Calibri" panose="020F0502020204030204" pitchFamily="34" charset="0"/>
                <a:cs typeface="Arial" panose="020B0604020202020204" pitchFamily="34" charset="0"/>
              </a:rPr>
              <a:t>”.</a:t>
            </a:r>
            <a:endParaRPr lang="vi-VN" sz="3600" i="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839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048000" y="4241683"/>
            <a:ext cx="12224083" cy="4570482"/>
          </a:xfrm>
          <a:prstGeom prst="rect">
            <a:avLst/>
          </a:prstGeom>
        </p:spPr>
        <p:txBody>
          <a:bodyPr wrap="square" lIns="0" tIns="0" rIns="0" bIns="0" rtlCol="0" anchor="t">
            <a:spAutoFit/>
          </a:bodyPr>
          <a:lstStyle/>
          <a:p>
            <a:pPr algn="ctr">
              <a:lnSpc>
                <a:spcPct val="150000"/>
              </a:lnSpc>
              <a:spcBef>
                <a:spcPct val="0"/>
              </a:spcBef>
            </a:pPr>
            <a:r>
              <a:rPr lang="en-US" sz="6600" b="1" u="none" dirty="0">
                <a:solidFill>
                  <a:srgbClr val="5E3023"/>
                </a:solidFill>
                <a:latin typeface="Arial" panose="020B0604020202020204" pitchFamily="34" charset="0"/>
                <a:cs typeface="Arial" panose="020B0604020202020204" pitchFamily="34" charset="0"/>
              </a:rPr>
              <a:t>CUỘC KHÁNG CHIẾN CHỐNG QUÂN </a:t>
            </a:r>
            <a:r>
              <a:rPr lang="en-US" sz="6600" b="1" u="none" dirty="0" smtClean="0">
                <a:solidFill>
                  <a:srgbClr val="5E3023"/>
                </a:solidFill>
                <a:latin typeface="Arial" panose="020B0604020202020204" pitchFamily="34" charset="0"/>
                <a:cs typeface="Arial" panose="020B0604020202020204" pitchFamily="34" charset="0"/>
              </a:rPr>
              <a:t>MÔNG - </a:t>
            </a:r>
            <a:r>
              <a:rPr lang="en-US" sz="6600" b="1" dirty="0" smtClean="0">
                <a:solidFill>
                  <a:srgbClr val="5E3023"/>
                </a:solidFill>
                <a:latin typeface="Arial" panose="020B0604020202020204" pitchFamily="34" charset="0"/>
                <a:cs typeface="Arial" panose="020B0604020202020204" pitchFamily="34" charset="0"/>
              </a:rPr>
              <a:t>NGUYÊN</a:t>
            </a:r>
            <a:r>
              <a:rPr lang="en-US" sz="6600" b="1" u="none" dirty="0" smtClean="0">
                <a:solidFill>
                  <a:srgbClr val="5E3023"/>
                </a:solidFill>
                <a:latin typeface="Arial" panose="020B0604020202020204" pitchFamily="34" charset="0"/>
                <a:cs typeface="Arial" panose="020B0604020202020204" pitchFamily="34" charset="0"/>
              </a:rPr>
              <a:t> </a:t>
            </a:r>
            <a:r>
              <a:rPr lang="en-US" sz="6600" b="1" u="none" dirty="0">
                <a:solidFill>
                  <a:srgbClr val="5E3023"/>
                </a:solidFill>
                <a:latin typeface="Arial" panose="020B0604020202020204" pitchFamily="34" charset="0"/>
                <a:cs typeface="Arial" panose="020B0604020202020204" pitchFamily="34" charset="0"/>
              </a:rPr>
              <a:t>NĂM 1287 – 1288</a:t>
            </a: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3</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530835157"/>
      </p:ext>
    </p:extLst>
  </p:cSld>
  <p:clrMapOvr>
    <a:masterClrMapping/>
  </p:clrMapOvr>
  <p:transition>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7" name="TextBox 6">
            <a:extLst>
              <a:ext uri="{FF2B5EF4-FFF2-40B4-BE49-F238E27FC236}">
                <a16:creationId xmlns:a16="http://schemas.microsoft.com/office/drawing/2014/main" id="{257473B3-5D89-5C23-6252-D857A1A0EB7B}"/>
              </a:ext>
            </a:extLst>
          </p:cNvPr>
          <p:cNvSpPr txBox="1"/>
          <p:nvPr/>
        </p:nvSpPr>
        <p:spPr>
          <a:xfrm>
            <a:off x="457200" y="3314700"/>
            <a:ext cx="7924800" cy="4594912"/>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a typeface="Arial" panose="020B0604020202020204" pitchFamily="34" charset="0"/>
                <a:cs typeface="Arial" panose="020B0604020202020204" pitchFamily="34" charset="0"/>
              </a:rPr>
              <a:t>Cuộc xâm lược Đại Việt lần thứ ba của nhà Nguyên được chuẩn bị rất công phu, kĩ lưỡng, thể hiện ý đồ quyết tâm thôn tính nước ta của chúng.</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244425B-14C2-287B-4C2A-32AFE765BDBF}"/>
              </a:ext>
            </a:extLst>
          </p:cNvPr>
          <p:cNvSpPr txBox="1"/>
          <p:nvPr/>
        </p:nvSpPr>
        <p:spPr>
          <a:xfrm>
            <a:off x="4145280" y="497291"/>
            <a:ext cx="9997440" cy="1824923"/>
          </a:xfrm>
          <a:prstGeom prst="rect">
            <a:avLst/>
          </a:prstGeom>
          <a:noFill/>
        </p:spPr>
        <p:txBody>
          <a:bodyPr wrap="square">
            <a:spAutoFit/>
          </a:bodyPr>
          <a:lstStyle/>
          <a:p>
            <a:pPr marL="571500" indent="-571500" algn="ctr">
              <a:lnSpc>
                <a:spcPct val="150000"/>
              </a:lnSpc>
              <a:buFont typeface="Arial" panose="020B0604020202020204" pitchFamily="34" charset="0"/>
              <a:buChar char="•"/>
            </a:pPr>
            <a:r>
              <a:rPr lang="en-US" sz="4000" b="1">
                <a:solidFill>
                  <a:srgbClr val="FF0000"/>
                </a:solidFill>
                <a:latin typeface="Arial" panose="020B0604020202020204" pitchFamily="34" charset="0"/>
                <a:ea typeface="Arial" panose="020B0604020202020204" pitchFamily="34" charset="0"/>
                <a:cs typeface="Arial" panose="020B0604020202020204" pitchFamily="34" charset="0"/>
              </a:rPr>
              <a:t>T</a:t>
            </a:r>
            <a:r>
              <a:rPr lang="vi-VN" sz="4000" b="1">
                <a:solidFill>
                  <a:srgbClr val="FF0000"/>
                </a:solidFill>
                <a:effectLst/>
                <a:latin typeface="Arial" panose="020B0604020202020204" pitchFamily="34" charset="0"/>
                <a:ea typeface="Arial" panose="020B0604020202020204" pitchFamily="34" charset="0"/>
                <a:cs typeface="Arial" panose="020B0604020202020204" pitchFamily="34" charset="0"/>
              </a:rPr>
              <a:t>ham vọng của nhà Nguyên trong cuộc xâm lược Đại Việt lần thứ ba</a:t>
            </a:r>
            <a:endParaRPr lang="en-US" sz="4000" b="1">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23A29E1-5317-6413-1A0C-C2F4429F15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91600" y="2781300"/>
            <a:ext cx="8702239" cy="6717776"/>
          </a:xfrm>
          <a:prstGeom prst="rect">
            <a:avLst/>
          </a:prstGeom>
        </p:spPr>
      </p:pic>
    </p:spTree>
    <p:extLst>
      <p:ext uri="{BB962C8B-B14F-4D97-AF65-F5344CB8AC3E}">
        <p14:creationId xmlns:p14="http://schemas.microsoft.com/office/powerpoint/2010/main" val="316249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4" name="TextBox 3">
            <a:extLst>
              <a:ext uri="{FF2B5EF4-FFF2-40B4-BE49-F238E27FC236}">
                <a16:creationId xmlns:a16="http://schemas.microsoft.com/office/drawing/2014/main" id="{9E7FE203-F58D-F61F-0C3F-7D37D891E6ED}"/>
              </a:ext>
            </a:extLst>
          </p:cNvPr>
          <p:cNvSpPr txBox="1"/>
          <p:nvPr/>
        </p:nvSpPr>
        <p:spPr>
          <a:xfrm>
            <a:off x="1023937" y="1542364"/>
            <a:ext cx="16240125" cy="276293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quan sát lược đồ Hình 3 kết hợp đọc thông tin SGK tr.71, 72 và thực hiện nhiệm vụ: </a:t>
            </a:r>
            <a:r>
              <a:rPr lang="vi-VN" sz="4000">
                <a:cs typeface="Arial" panose="020B0604020202020204" pitchFamily="34" charset="0"/>
              </a:rPr>
              <a:t>Lập sơ đồ diễn biến cuộc kháng chiến chống quân Nguyên lần thứ ba.</a:t>
            </a:r>
            <a:endParaRPr lang="en-US" sz="4000"/>
          </a:p>
        </p:txBody>
      </p:sp>
      <p:sp>
        <p:nvSpPr>
          <p:cNvPr id="8" name="TextBox 7">
            <a:extLst>
              <a:ext uri="{FF2B5EF4-FFF2-40B4-BE49-F238E27FC236}">
                <a16:creationId xmlns:a16="http://schemas.microsoft.com/office/drawing/2014/main" id="{9F8CF4F4-04A3-BF89-E48C-0E7946DB9350}"/>
              </a:ext>
            </a:extLst>
          </p:cNvPr>
          <p:cNvSpPr txBox="1"/>
          <p:nvPr/>
        </p:nvSpPr>
        <p:spPr>
          <a:xfrm>
            <a:off x="4438649" y="57150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 ĐÔI</a:t>
            </a:r>
            <a:endParaRPr kumimoji="0" lang="en-US" sz="5400" b="1" i="0" u="none" strike="noStrike" kern="1200" cap="none" spc="0" normalizeH="0" baseline="0" noProof="0">
              <a:ln>
                <a:noFill/>
              </a:ln>
              <a:solidFill>
                <a:srgbClr val="002060"/>
              </a:solidFill>
              <a:effectLst/>
              <a:uLnTx/>
              <a:uFillTx/>
              <a:latin typeface="Calibri"/>
              <a:ea typeface="+mn-ea"/>
            </a:endParaRPr>
          </a:p>
        </p:txBody>
      </p:sp>
      <p:grpSp>
        <p:nvGrpSpPr>
          <p:cNvPr id="12" name="Group 11">
            <a:extLst>
              <a:ext uri="{FF2B5EF4-FFF2-40B4-BE49-F238E27FC236}">
                <a16:creationId xmlns:a16="http://schemas.microsoft.com/office/drawing/2014/main" id="{8D61514D-7C48-61E1-35B6-933E433A20CF}"/>
              </a:ext>
            </a:extLst>
          </p:cNvPr>
          <p:cNvGrpSpPr/>
          <p:nvPr/>
        </p:nvGrpSpPr>
        <p:grpSpPr>
          <a:xfrm>
            <a:off x="760063" y="4762500"/>
            <a:ext cx="8164551" cy="4495800"/>
            <a:chOff x="609600" y="4381500"/>
            <a:chExt cx="7315200" cy="4495800"/>
          </a:xfrm>
        </p:grpSpPr>
        <p:sp>
          <p:nvSpPr>
            <p:cNvPr id="11" name="Freeform 3">
              <a:extLst>
                <a:ext uri="{FF2B5EF4-FFF2-40B4-BE49-F238E27FC236}">
                  <a16:creationId xmlns:a16="http://schemas.microsoft.com/office/drawing/2014/main" id="{C414B6A8-BBD6-BFF7-6626-F40412B6D243}"/>
                </a:ext>
              </a:extLst>
            </p:cNvPr>
            <p:cNvSpPr/>
            <p:nvPr/>
          </p:nvSpPr>
          <p:spPr>
            <a:xfrm>
              <a:off x="609600" y="4381500"/>
              <a:ext cx="7315200" cy="4495800"/>
            </a:xfrm>
            <a:custGeom>
              <a:avLst/>
              <a:gdLst/>
              <a:ahLst/>
              <a:cxnLst/>
              <a:rect l="l" t="t" r="r" b="b"/>
              <a:pathLst>
                <a:path w="2939693" h="2659006">
                  <a:moveTo>
                    <a:pt x="2815233" y="2659006"/>
                  </a:moveTo>
                  <a:lnTo>
                    <a:pt x="124460" y="2659006"/>
                  </a:lnTo>
                  <a:cubicBezTo>
                    <a:pt x="55880" y="2659006"/>
                    <a:pt x="0" y="2603126"/>
                    <a:pt x="0" y="2534546"/>
                  </a:cubicBezTo>
                  <a:lnTo>
                    <a:pt x="0" y="124460"/>
                  </a:lnTo>
                  <a:cubicBezTo>
                    <a:pt x="0" y="55880"/>
                    <a:pt x="55880" y="0"/>
                    <a:pt x="124460" y="0"/>
                  </a:cubicBezTo>
                  <a:lnTo>
                    <a:pt x="2815233" y="0"/>
                  </a:lnTo>
                  <a:cubicBezTo>
                    <a:pt x="2883813" y="0"/>
                    <a:pt x="2939693" y="55880"/>
                    <a:pt x="2939693" y="124460"/>
                  </a:cubicBezTo>
                  <a:lnTo>
                    <a:pt x="2939693" y="2534546"/>
                  </a:lnTo>
                  <a:cubicBezTo>
                    <a:pt x="2939693" y="2603126"/>
                    <a:pt x="2883813" y="2659006"/>
                    <a:pt x="2815233" y="2659006"/>
                  </a:cubicBezTo>
                  <a:close/>
                </a:path>
              </a:pathLst>
            </a:custGeom>
            <a:solidFill>
              <a:srgbClr val="E6CCBC"/>
            </a:solidFill>
          </p:spPr>
        </p:sp>
        <p:sp>
          <p:nvSpPr>
            <p:cNvPr id="3" name="TextBox 2">
              <a:extLst>
                <a:ext uri="{FF2B5EF4-FFF2-40B4-BE49-F238E27FC236}">
                  <a16:creationId xmlns:a16="http://schemas.microsoft.com/office/drawing/2014/main" id="{763F5133-BB0C-4D0D-5543-A99F851CCE10}"/>
                </a:ext>
              </a:extLst>
            </p:cNvPr>
            <p:cNvSpPr txBox="1"/>
            <p:nvPr/>
          </p:nvSpPr>
          <p:spPr>
            <a:xfrm>
              <a:off x="993457" y="4527793"/>
              <a:ext cx="6553200" cy="4144661"/>
            </a:xfrm>
            <a:prstGeom prst="rect">
              <a:avLst/>
            </a:prstGeom>
            <a:noFill/>
          </p:spPr>
          <p:txBody>
            <a:bodyPr wrap="square">
              <a:spAutoFit/>
            </a:bodyPr>
            <a:lstStyle/>
            <a:p>
              <a:pPr algn="just">
                <a:lnSpc>
                  <a:spcPct val="150000"/>
                </a:lnSpc>
                <a:spcBef>
                  <a:spcPts val="400"/>
                </a:spcBef>
                <a:spcAft>
                  <a:spcPts val="400"/>
                </a:spcAft>
              </a:pP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Gợi ý: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ham khảo sơ đồ trong SGK về cuộc kháng chiến năm 1258. Chú ý đến trận chiến Bạch Đằng năm 1288 và sự rút chạy của cánh quân bộ của Thoát Hoan.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 descr="Map&#10;&#10;Description automatically generated">
            <a:extLst>
              <a:ext uri="{FF2B5EF4-FFF2-40B4-BE49-F238E27FC236}">
                <a16:creationId xmlns:a16="http://schemas.microsoft.com/office/drawing/2014/main" id="{31983109-2F2E-EF9A-3E70-1257C557D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850" y="4381500"/>
            <a:ext cx="7750212" cy="5502117"/>
          </a:xfrm>
          <a:prstGeom prst="rect">
            <a:avLst/>
          </a:prstGeom>
        </p:spPr>
      </p:pic>
    </p:spTree>
    <p:extLst>
      <p:ext uri="{BB962C8B-B14F-4D97-AF65-F5344CB8AC3E}">
        <p14:creationId xmlns:p14="http://schemas.microsoft.com/office/powerpoint/2010/main" val="826451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8D9893A-6205-3259-7486-42866CDDB7FE}"/>
              </a:ext>
            </a:extLst>
          </p:cNvPr>
          <p:cNvSpPr/>
          <p:nvPr/>
        </p:nvSpPr>
        <p:spPr>
          <a:xfrm>
            <a:off x="16078200" y="0"/>
            <a:ext cx="10363200" cy="10287000"/>
          </a:xfrm>
          <a:prstGeom prst="rect">
            <a:avLst/>
          </a:pr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90373FB-A691-4FFF-BCFE-A7D55C5C9236}"/>
              </a:ext>
            </a:extLst>
          </p:cNvPr>
          <p:cNvCxnSpPr>
            <a:cxnSpLocks/>
          </p:cNvCxnSpPr>
          <p:nvPr/>
        </p:nvCxnSpPr>
        <p:spPr>
          <a:xfrm>
            <a:off x="685800" y="5706590"/>
            <a:ext cx="20421600" cy="0"/>
          </a:xfrm>
          <a:prstGeom prst="line">
            <a:avLst/>
          </a:prstGeom>
          <a:ln w="76200">
            <a:solidFill>
              <a:srgbClr val="5E3023"/>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61308E4-16CA-E1A5-8B2E-8A3637C6CC6E}"/>
              </a:ext>
            </a:extLst>
          </p:cNvPr>
          <p:cNvSpPr/>
          <p:nvPr/>
        </p:nvSpPr>
        <p:spPr>
          <a:xfrm>
            <a:off x="20193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nvGrpSpPr>
          <p:cNvPr id="36" name="Group 35">
            <a:extLst>
              <a:ext uri="{FF2B5EF4-FFF2-40B4-BE49-F238E27FC236}">
                <a16:creationId xmlns:a16="http://schemas.microsoft.com/office/drawing/2014/main" id="{DB8C5D9A-1770-6404-63E9-0B8B5AD5BB9F}"/>
              </a:ext>
            </a:extLst>
          </p:cNvPr>
          <p:cNvGrpSpPr/>
          <p:nvPr/>
        </p:nvGrpSpPr>
        <p:grpSpPr>
          <a:xfrm>
            <a:off x="304800" y="1956760"/>
            <a:ext cx="4343400" cy="3307870"/>
            <a:chOff x="304800" y="1790700"/>
            <a:chExt cx="4343400" cy="3307870"/>
          </a:xfrm>
        </p:grpSpPr>
        <p:cxnSp>
          <p:nvCxnSpPr>
            <p:cNvPr id="12" name="Straight Connector 11">
              <a:extLst>
                <a:ext uri="{FF2B5EF4-FFF2-40B4-BE49-F238E27FC236}">
                  <a16:creationId xmlns:a16="http://schemas.microsoft.com/office/drawing/2014/main" id="{CF7D8E7F-3B13-2221-495B-9116E629D42C}"/>
                </a:ext>
              </a:extLst>
            </p:cNvPr>
            <p:cNvCxnSpPr>
              <a:cxnSpLocks/>
              <a:stCxn id="10" idx="0"/>
              <a:endCxn id="15" idx="2"/>
            </p:cNvCxnSpPr>
            <p:nvPr/>
          </p:nvCxnSpPr>
          <p:spPr>
            <a:xfrm flipV="1">
              <a:off x="247650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A77262E-FD91-3038-639F-EFFF901C6B9A}"/>
                </a:ext>
              </a:extLst>
            </p:cNvPr>
            <p:cNvSpPr/>
            <p:nvPr/>
          </p:nvSpPr>
          <p:spPr>
            <a:xfrm>
              <a:off x="304800" y="1790700"/>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Cuối năm 1287, quân Nguyên ồ ạt tiến vào nước ta</a:t>
              </a:r>
              <a:r>
                <a:rPr lang="en-US" sz="3200" b="0" i="0">
                  <a:solidFill>
                    <a:srgbClr val="333333"/>
                  </a:solidFill>
                  <a:effectLst/>
                  <a:latin typeface="Arial" panose="020B0604020202020204" pitchFamily="34" charset="0"/>
                  <a:cs typeface="Arial" panose="020B0604020202020204" pitchFamily="34" charset="0"/>
                </a:rPr>
                <a:t>.</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22" name="Oval 21">
            <a:extLst>
              <a:ext uri="{FF2B5EF4-FFF2-40B4-BE49-F238E27FC236}">
                <a16:creationId xmlns:a16="http://schemas.microsoft.com/office/drawing/2014/main" id="{89EE601F-E59F-6F92-52C0-A124934BE400}"/>
              </a:ext>
            </a:extLst>
          </p:cNvPr>
          <p:cNvSpPr/>
          <p:nvPr/>
        </p:nvSpPr>
        <p:spPr>
          <a:xfrm>
            <a:off x="46101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grpSp>
        <p:nvGrpSpPr>
          <p:cNvPr id="38" name="Group 37">
            <a:extLst>
              <a:ext uri="{FF2B5EF4-FFF2-40B4-BE49-F238E27FC236}">
                <a16:creationId xmlns:a16="http://schemas.microsoft.com/office/drawing/2014/main" id="{89516F3B-9D3B-C2D3-5311-1D198E5B4953}"/>
              </a:ext>
            </a:extLst>
          </p:cNvPr>
          <p:cNvGrpSpPr/>
          <p:nvPr/>
        </p:nvGrpSpPr>
        <p:grpSpPr>
          <a:xfrm>
            <a:off x="2895600" y="6179030"/>
            <a:ext cx="4343400" cy="3307870"/>
            <a:chOff x="2819400" y="6012970"/>
            <a:chExt cx="4343400" cy="3307870"/>
          </a:xfrm>
        </p:grpSpPr>
        <p:cxnSp>
          <p:nvCxnSpPr>
            <p:cNvPr id="23" name="Straight Connector 22">
              <a:extLst>
                <a:ext uri="{FF2B5EF4-FFF2-40B4-BE49-F238E27FC236}">
                  <a16:creationId xmlns:a16="http://schemas.microsoft.com/office/drawing/2014/main" id="{0B367979-6EDB-AB10-736F-520ABEADE8E8}"/>
                </a:ext>
              </a:extLst>
            </p:cNvPr>
            <p:cNvCxnSpPr>
              <a:cxnSpLocks/>
            </p:cNvCxnSpPr>
            <p:nvPr/>
          </p:nvCxnSpPr>
          <p:spPr>
            <a:xfrm flipV="1">
              <a:off x="5029200"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99939CAF-2D86-F1D3-0DB2-EDAC57D4D662}"/>
                </a:ext>
              </a:extLst>
            </p:cNvPr>
            <p:cNvSpPr/>
            <p:nvPr/>
          </p:nvSpPr>
          <p:spPr>
            <a:xfrm>
              <a:off x="2819400" y="7087396"/>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Quân dân </a:t>
              </a:r>
              <a:r>
                <a:rPr lang="en-US" sz="3200">
                  <a:solidFill>
                    <a:srgbClr val="333333"/>
                  </a:solidFill>
                  <a:latin typeface="Arial" panose="020B0604020202020204" pitchFamily="34" charset="0"/>
                  <a:cs typeface="Arial" panose="020B0604020202020204" pitchFamily="34" charset="0"/>
                </a:rPr>
                <a:t>ta </a:t>
              </a:r>
              <a:r>
                <a:rPr lang="vi-VN" sz="3200" b="0" i="0">
                  <a:solidFill>
                    <a:srgbClr val="333333"/>
                  </a:solidFill>
                  <a:effectLst/>
                  <a:latin typeface="Arial" panose="020B0604020202020204" pitchFamily="34" charset="0"/>
                  <a:cs typeface="Arial" panose="020B0604020202020204" pitchFamily="34" charset="0"/>
                </a:rPr>
                <a:t>chặn đường tiến quân của giặc đến Thăng Long.</a:t>
              </a:r>
            </a:p>
          </p:txBody>
        </p:sp>
      </p:grpSp>
      <p:sp>
        <p:nvSpPr>
          <p:cNvPr id="26" name="Oval 25">
            <a:extLst>
              <a:ext uri="{FF2B5EF4-FFF2-40B4-BE49-F238E27FC236}">
                <a16:creationId xmlns:a16="http://schemas.microsoft.com/office/drawing/2014/main" id="{57E5D091-92F1-5853-6D1D-8E67029685EF}"/>
              </a:ext>
            </a:extLst>
          </p:cNvPr>
          <p:cNvSpPr/>
          <p:nvPr/>
        </p:nvSpPr>
        <p:spPr>
          <a:xfrm>
            <a:off x="7625715"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grpSp>
        <p:nvGrpSpPr>
          <p:cNvPr id="37" name="Group 36">
            <a:extLst>
              <a:ext uri="{FF2B5EF4-FFF2-40B4-BE49-F238E27FC236}">
                <a16:creationId xmlns:a16="http://schemas.microsoft.com/office/drawing/2014/main" id="{23D15D47-151B-EB4E-AF00-18746C7C7896}"/>
              </a:ext>
            </a:extLst>
          </p:cNvPr>
          <p:cNvGrpSpPr/>
          <p:nvPr/>
        </p:nvGrpSpPr>
        <p:grpSpPr>
          <a:xfrm>
            <a:off x="5486400" y="1956760"/>
            <a:ext cx="5193030" cy="3307870"/>
            <a:chOff x="5354955" y="1790700"/>
            <a:chExt cx="5193030" cy="3307870"/>
          </a:xfrm>
        </p:grpSpPr>
        <p:cxnSp>
          <p:nvCxnSpPr>
            <p:cNvPr id="27" name="Straight Connector 26">
              <a:extLst>
                <a:ext uri="{FF2B5EF4-FFF2-40B4-BE49-F238E27FC236}">
                  <a16:creationId xmlns:a16="http://schemas.microsoft.com/office/drawing/2014/main" id="{5F427752-D4B1-E5E4-CAFC-806190381C3D}"/>
                </a:ext>
              </a:extLst>
            </p:cNvPr>
            <p:cNvCxnSpPr>
              <a:cxnSpLocks/>
              <a:stCxn id="26" idx="0"/>
              <a:endCxn id="28" idx="2"/>
            </p:cNvCxnSpPr>
            <p:nvPr/>
          </p:nvCxnSpPr>
          <p:spPr>
            <a:xfrm flipV="1">
              <a:off x="795147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6E832CF6-25C1-B826-A61A-BF0F91D1B4C2}"/>
                </a:ext>
              </a:extLst>
            </p:cNvPr>
            <p:cNvSpPr/>
            <p:nvPr/>
          </p:nvSpPr>
          <p:spPr>
            <a:xfrm>
              <a:off x="5354955" y="1790700"/>
              <a:ext cx="519303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Tại Vân Đồn, Trần Khánh Dư chỉ huy quân mai phục</a:t>
              </a:r>
              <a:r>
                <a:rPr lang="en-US" sz="3200" b="0" i="0">
                  <a:solidFill>
                    <a:srgbClr val="333333"/>
                  </a:solidFill>
                  <a:effectLst/>
                  <a:latin typeface="Arial" panose="020B0604020202020204" pitchFamily="34" charset="0"/>
                  <a:cs typeface="Arial" panose="020B0604020202020204" pitchFamily="34" charset="0"/>
                </a:rPr>
                <a:t> và giành thắng lợi</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31" name="Oval 30">
            <a:extLst>
              <a:ext uri="{FF2B5EF4-FFF2-40B4-BE49-F238E27FC236}">
                <a16:creationId xmlns:a16="http://schemas.microsoft.com/office/drawing/2014/main" id="{961CC438-9004-0F46-A481-8A694721EB04}"/>
              </a:ext>
            </a:extLst>
          </p:cNvPr>
          <p:cNvSpPr/>
          <p:nvPr/>
        </p:nvSpPr>
        <p:spPr>
          <a:xfrm>
            <a:off x="11258549"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grpSp>
        <p:nvGrpSpPr>
          <p:cNvPr id="39" name="Group 38">
            <a:extLst>
              <a:ext uri="{FF2B5EF4-FFF2-40B4-BE49-F238E27FC236}">
                <a16:creationId xmlns:a16="http://schemas.microsoft.com/office/drawing/2014/main" id="{453B96DE-F153-BA6F-E4F7-6379FC072DD5}"/>
              </a:ext>
            </a:extLst>
          </p:cNvPr>
          <p:cNvGrpSpPr/>
          <p:nvPr/>
        </p:nvGrpSpPr>
        <p:grpSpPr>
          <a:xfrm>
            <a:off x="9144000" y="6179030"/>
            <a:ext cx="5143498" cy="3307870"/>
            <a:chOff x="8096253" y="6012970"/>
            <a:chExt cx="5143498" cy="3307870"/>
          </a:xfrm>
        </p:grpSpPr>
        <p:cxnSp>
          <p:nvCxnSpPr>
            <p:cNvPr id="32" name="Straight Connector 31">
              <a:extLst>
                <a:ext uri="{FF2B5EF4-FFF2-40B4-BE49-F238E27FC236}">
                  <a16:creationId xmlns:a16="http://schemas.microsoft.com/office/drawing/2014/main" id="{4E60CF54-D693-E7C5-EFE9-889A321DC0BC}"/>
                </a:ext>
              </a:extLst>
            </p:cNvPr>
            <p:cNvCxnSpPr>
              <a:cxnSpLocks/>
            </p:cNvCxnSpPr>
            <p:nvPr/>
          </p:nvCxnSpPr>
          <p:spPr>
            <a:xfrm flipV="1">
              <a:off x="10687051"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7FAD223F-AC68-F052-5556-CF589613B96C}"/>
                </a:ext>
              </a:extLst>
            </p:cNvPr>
            <p:cNvSpPr/>
            <p:nvPr/>
          </p:nvSpPr>
          <p:spPr>
            <a:xfrm>
              <a:off x="8096253" y="7087396"/>
              <a:ext cx="514349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Cuối tháng 1/1288, Thoát Hoan kéo quân vào kinh thành Thăng Long</a:t>
              </a:r>
            </a:p>
          </p:txBody>
        </p:sp>
      </p:grpSp>
      <p:sp>
        <p:nvSpPr>
          <p:cNvPr id="41" name="Oval 40">
            <a:extLst>
              <a:ext uri="{FF2B5EF4-FFF2-40B4-BE49-F238E27FC236}">
                <a16:creationId xmlns:a16="http://schemas.microsoft.com/office/drawing/2014/main" id="{398C06CC-441F-480C-9BBD-2DE7B09B92AA}"/>
              </a:ext>
            </a:extLst>
          </p:cNvPr>
          <p:cNvSpPr/>
          <p:nvPr/>
        </p:nvSpPr>
        <p:spPr>
          <a:xfrm>
            <a:off x="14236859" y="52519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grpSp>
        <p:nvGrpSpPr>
          <p:cNvPr id="42" name="Group 41">
            <a:extLst>
              <a:ext uri="{FF2B5EF4-FFF2-40B4-BE49-F238E27FC236}">
                <a16:creationId xmlns:a16="http://schemas.microsoft.com/office/drawing/2014/main" id="{59CB5E5E-F0F3-9379-F0D6-0DD5B571EC1F}"/>
              </a:ext>
            </a:extLst>
          </p:cNvPr>
          <p:cNvGrpSpPr/>
          <p:nvPr/>
        </p:nvGrpSpPr>
        <p:grpSpPr>
          <a:xfrm>
            <a:off x="11430000" y="1944060"/>
            <a:ext cx="6528118" cy="3307870"/>
            <a:chOff x="4687411" y="1790700"/>
            <a:chExt cx="6528118" cy="3307870"/>
          </a:xfrm>
        </p:grpSpPr>
        <p:cxnSp>
          <p:nvCxnSpPr>
            <p:cNvPr id="43" name="Straight Connector 42">
              <a:extLst>
                <a:ext uri="{FF2B5EF4-FFF2-40B4-BE49-F238E27FC236}">
                  <a16:creationId xmlns:a16="http://schemas.microsoft.com/office/drawing/2014/main" id="{88ED8AC7-16CE-67E1-0690-9DD05A43F528}"/>
                </a:ext>
              </a:extLst>
            </p:cNvPr>
            <p:cNvCxnSpPr>
              <a:cxnSpLocks/>
              <a:stCxn id="41" idx="0"/>
              <a:endCxn id="44" idx="2"/>
            </p:cNvCxnSpPr>
            <p:nvPr/>
          </p:nvCxnSpPr>
          <p:spPr>
            <a:xfrm flipV="1">
              <a:off x="795147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7A363122-7062-1D09-0729-7BF65D0C425B}"/>
                </a:ext>
              </a:extLst>
            </p:cNvPr>
            <p:cNvSpPr/>
            <p:nvPr/>
          </p:nvSpPr>
          <p:spPr>
            <a:xfrm>
              <a:off x="4687411" y="1790700"/>
              <a:ext cx="652811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Thoát Hoan quyết định rút quân về Vạn Kiếp và từ đây rút quân về nước theo hai đường thuỷ, bộ.</a:t>
              </a:r>
            </a:p>
          </p:txBody>
        </p:sp>
      </p:grpSp>
    </p:spTree>
    <p:extLst>
      <p:ext uri="{BB962C8B-B14F-4D97-AF65-F5344CB8AC3E}">
        <p14:creationId xmlns:p14="http://schemas.microsoft.com/office/powerpoint/2010/main" val="3233234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500"/>
                                        <p:tgtEl>
                                          <p:spTgt spid="22"/>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ircle(in)">
                                      <p:cBhvr>
                                        <p:cTn id="36" dur="500"/>
                                        <p:tgtEl>
                                          <p:spTgt spid="2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circle(in)">
                                      <p:cBhvr>
                                        <p:cTn id="45" dur="500"/>
                                        <p:tgtEl>
                                          <p:spTgt spid="31"/>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circle(in)">
                                      <p:cBhvr>
                                        <p:cTn id="54" dur="500"/>
                                        <p:tgtEl>
                                          <p:spTgt spid="41"/>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down)">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22" grpId="0" animBg="1"/>
      <p:bldP spid="26" grpId="0" animBg="1"/>
      <p:bldP spid="31"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2285"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027319" y="509450"/>
            <a:ext cx="1357568" cy="1357568"/>
          </a:xfrm>
          <a:prstGeom prst="rect">
            <a:avLst/>
          </a:prstGeom>
        </p:spPr>
      </p:pic>
      <p:sp>
        <p:nvSpPr>
          <p:cNvPr id="5" name="TextBox 4">
            <a:extLst>
              <a:ext uri="{FF2B5EF4-FFF2-40B4-BE49-F238E27FC236}">
                <a16:creationId xmlns:a16="http://schemas.microsoft.com/office/drawing/2014/main" id="{73D910C1-BD46-615A-D166-370E05A41FFF}"/>
              </a:ext>
            </a:extLst>
          </p:cNvPr>
          <p:cNvSpPr txBox="1"/>
          <p:nvPr/>
        </p:nvSpPr>
        <p:spPr>
          <a:xfrm>
            <a:off x="2729865" y="636894"/>
            <a:ext cx="12828270" cy="1839606"/>
          </a:xfrm>
          <a:prstGeom prst="rect">
            <a:avLst/>
          </a:prstGeom>
          <a:noFill/>
        </p:spPr>
        <p:txBody>
          <a:bodyPr wrap="square">
            <a:spAutoFit/>
          </a:bodyPr>
          <a:lstStyle/>
          <a:p>
            <a:pPr algn="ctr">
              <a:lnSpc>
                <a:spcPct val="150000"/>
              </a:lnSpc>
              <a:spcBef>
                <a:spcPts val="400"/>
              </a:spcBef>
              <a:spcAft>
                <a:spcPts val="400"/>
              </a:spcAft>
            </a:pPr>
            <a:r>
              <a:rPr lang="vi-VN" sz="4000">
                <a:solidFill>
                  <a:srgbClr val="000000"/>
                </a:solidFill>
                <a:effectLst/>
                <a:ea typeface="Arial" panose="020B0604020202020204" pitchFamily="34" charset="0"/>
                <a:cs typeface="Times New Roman" panose="02020603050405020304" pitchFamily="18" charset="0"/>
              </a:rPr>
              <a:t>Sông Bạch Đằng đã từng gắn với những sự kiện lịch sử và với những vị anh hùng trong lịch sử dân tộc:</a:t>
            </a:r>
            <a:endParaRPr lang="en-US" sz="4000">
              <a:effectLst/>
              <a:ea typeface="Arial" panose="020B06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67091444-2A2A-7DA8-21CF-55B3A11614AC}"/>
              </a:ext>
            </a:extLst>
          </p:cNvPr>
          <p:cNvGrpSpPr/>
          <p:nvPr/>
        </p:nvGrpSpPr>
        <p:grpSpPr>
          <a:xfrm>
            <a:off x="542714" y="3009900"/>
            <a:ext cx="5248486" cy="5938168"/>
            <a:chOff x="609599" y="2969517"/>
            <a:chExt cx="5248486" cy="5938168"/>
          </a:xfrm>
        </p:grpSpPr>
        <p:pic>
          <p:nvPicPr>
            <p:cNvPr id="7" name="Picture 6" descr="Diagram&#10;&#10;Description automatically generated">
              <a:extLst>
                <a:ext uri="{FF2B5EF4-FFF2-40B4-BE49-F238E27FC236}">
                  <a16:creationId xmlns:a16="http://schemas.microsoft.com/office/drawing/2014/main" id="{94654F45-D29E-6CB7-EEAA-F562803DBA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895" y="2969517"/>
              <a:ext cx="4949895" cy="3739491"/>
            </a:xfrm>
            <a:prstGeom prst="rect">
              <a:avLst/>
            </a:prstGeom>
          </p:spPr>
        </p:pic>
        <p:sp>
          <p:nvSpPr>
            <p:cNvPr id="11" name="TextBox 10">
              <a:extLst>
                <a:ext uri="{FF2B5EF4-FFF2-40B4-BE49-F238E27FC236}">
                  <a16:creationId xmlns:a16="http://schemas.microsoft.com/office/drawing/2014/main" id="{7EA1A761-A6C7-F159-71F5-AAF3740F07CC}"/>
                </a:ext>
              </a:extLst>
            </p:cNvPr>
            <p:cNvSpPr txBox="1"/>
            <p:nvPr/>
          </p:nvSpPr>
          <p:spPr>
            <a:xfrm>
              <a:off x="609599" y="6678870"/>
              <a:ext cx="5248486" cy="2228815"/>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ea typeface="Arial" panose="020B0604020202020204" pitchFamily="34" charset="0"/>
                  <a:cs typeface="Times New Roman" panose="02020603050405020304" pitchFamily="18" charset="0"/>
                </a:rPr>
                <a:t>Trận thủy chiến năm 938: Ngô Quyền đánh thắng quân xâm lược Nam Hán.</a:t>
              </a:r>
              <a:endParaRPr lang="en-US" sz="3200">
                <a:effectLst/>
                <a:ea typeface="Arial" panose="020B060402020202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60C10428-7A93-FA3D-461B-32EC9F03504F}"/>
              </a:ext>
            </a:extLst>
          </p:cNvPr>
          <p:cNvGrpSpPr/>
          <p:nvPr/>
        </p:nvGrpSpPr>
        <p:grpSpPr>
          <a:xfrm>
            <a:off x="6234593" y="3009900"/>
            <a:ext cx="5652607" cy="5991166"/>
            <a:chOff x="265147" y="2969517"/>
            <a:chExt cx="5652607" cy="5991166"/>
          </a:xfrm>
        </p:grpSpPr>
        <p:pic>
          <p:nvPicPr>
            <p:cNvPr id="15" name="Picture 14">
              <a:extLst>
                <a:ext uri="{FF2B5EF4-FFF2-40B4-BE49-F238E27FC236}">
                  <a16:creationId xmlns:a16="http://schemas.microsoft.com/office/drawing/2014/main" id="{5097991D-E7BB-97F7-A9F4-F42B64D9D8B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147" y="2969517"/>
              <a:ext cx="5652607" cy="3709353"/>
            </a:xfrm>
            <a:prstGeom prst="rect">
              <a:avLst/>
            </a:prstGeom>
          </p:spPr>
        </p:pic>
        <p:sp>
          <p:nvSpPr>
            <p:cNvPr id="16" name="TextBox 15">
              <a:extLst>
                <a:ext uri="{FF2B5EF4-FFF2-40B4-BE49-F238E27FC236}">
                  <a16:creationId xmlns:a16="http://schemas.microsoft.com/office/drawing/2014/main" id="{E6B2817F-475A-C17F-35E3-761CA6795E4D}"/>
                </a:ext>
              </a:extLst>
            </p:cNvPr>
            <p:cNvSpPr txBox="1"/>
            <p:nvPr/>
          </p:nvSpPr>
          <p:spPr>
            <a:xfrm>
              <a:off x="362725" y="6731868"/>
              <a:ext cx="5457450" cy="2228815"/>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ea typeface="Arial" panose="020B0604020202020204" pitchFamily="34" charset="0"/>
                  <a:cs typeface="Times New Roman" panose="02020603050405020304" pitchFamily="18" charset="0"/>
                </a:rPr>
                <a:t>Trận thủy chiến năm 981: Hoàng đế Lê Đại Hành phá tan quân Tống xâm lược.</a:t>
              </a:r>
              <a:endParaRPr lang="en-US" sz="3200">
                <a:effectLst/>
                <a:ea typeface="Arial" panose="020B060402020202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EA29F404-BC1A-662E-1AAF-596C97BA00D4}"/>
              </a:ext>
            </a:extLst>
          </p:cNvPr>
          <p:cNvGrpSpPr/>
          <p:nvPr/>
        </p:nvGrpSpPr>
        <p:grpSpPr>
          <a:xfrm>
            <a:off x="11969609" y="3042364"/>
            <a:ext cx="6013591" cy="6632634"/>
            <a:chOff x="-15720" y="3001982"/>
            <a:chExt cx="6013591" cy="6632634"/>
          </a:xfrm>
        </p:grpSpPr>
        <p:pic>
          <p:nvPicPr>
            <p:cNvPr id="23" name="Picture 22">
              <a:extLst>
                <a:ext uri="{FF2B5EF4-FFF2-40B4-BE49-F238E27FC236}">
                  <a16:creationId xmlns:a16="http://schemas.microsoft.com/office/drawing/2014/main" id="{D60812E3-0E0F-6F36-F678-4E216D38AD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5407" y="3001982"/>
              <a:ext cx="5252697" cy="3676888"/>
            </a:xfrm>
            <a:prstGeom prst="rect">
              <a:avLst/>
            </a:prstGeom>
          </p:spPr>
        </p:pic>
        <p:sp>
          <p:nvSpPr>
            <p:cNvPr id="24" name="TextBox 23">
              <a:extLst>
                <a:ext uri="{FF2B5EF4-FFF2-40B4-BE49-F238E27FC236}">
                  <a16:creationId xmlns:a16="http://schemas.microsoft.com/office/drawing/2014/main" id="{EA5289A6-2724-9422-37AD-6FDCD3112B13}"/>
                </a:ext>
              </a:extLst>
            </p:cNvPr>
            <p:cNvSpPr txBox="1"/>
            <p:nvPr/>
          </p:nvSpPr>
          <p:spPr>
            <a:xfrm>
              <a:off x="-15720" y="6678870"/>
              <a:ext cx="6013591" cy="2955746"/>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latin typeface="Arial" panose="020B0604020202020204" pitchFamily="34" charset="0"/>
                  <a:ea typeface="Arial" panose="020B0604020202020204" pitchFamily="34" charset="0"/>
                  <a:cs typeface="Arial" panose="020B0604020202020204" pitchFamily="34" charset="0"/>
                </a:rPr>
                <a:t>Trận thủy chiến năm 1288: Hưng Đạo Vương Trần Quốc Tuấn đại thắng quân xâm lược Mông Nguyên </a:t>
              </a: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lần thứ ba</a:t>
              </a:r>
              <a:endParaRPr lang="en-US" sz="3200">
                <a:effectLst/>
                <a:latin typeface="Arial" panose="020B0604020202020204" pitchFamily="34" charset="0"/>
                <a:ea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5F68E-B7E6-AB26-149B-6FF6757B2E08}"/>
              </a:ext>
            </a:extLst>
          </p:cNvPr>
          <p:cNvSpPr/>
          <p:nvPr/>
        </p:nvSpPr>
        <p:spPr>
          <a:xfrm>
            <a:off x="-9244966" y="0"/>
            <a:ext cx="10363200" cy="10287000"/>
          </a:xfrm>
          <a:prstGeom prst="rect">
            <a:avLst/>
          </a:pr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90373FB-A691-4FFF-BCFE-A7D55C5C9236}"/>
              </a:ext>
            </a:extLst>
          </p:cNvPr>
          <p:cNvCxnSpPr>
            <a:cxnSpLocks/>
          </p:cNvCxnSpPr>
          <p:nvPr/>
        </p:nvCxnSpPr>
        <p:spPr>
          <a:xfrm>
            <a:off x="-2895600" y="5706590"/>
            <a:ext cx="20853718" cy="0"/>
          </a:xfrm>
          <a:prstGeom prst="line">
            <a:avLst/>
          </a:prstGeom>
          <a:ln w="76200">
            <a:solidFill>
              <a:srgbClr val="5E3023"/>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61308E4-16CA-E1A5-8B2E-8A3637C6CC6E}"/>
              </a:ext>
            </a:extLst>
          </p:cNvPr>
          <p:cNvSpPr/>
          <p:nvPr/>
        </p:nvSpPr>
        <p:spPr>
          <a:xfrm>
            <a:off x="20193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nvGrpSpPr>
          <p:cNvPr id="36" name="Group 35">
            <a:extLst>
              <a:ext uri="{FF2B5EF4-FFF2-40B4-BE49-F238E27FC236}">
                <a16:creationId xmlns:a16="http://schemas.microsoft.com/office/drawing/2014/main" id="{DB8C5D9A-1770-6404-63E9-0B8B5AD5BB9F}"/>
              </a:ext>
            </a:extLst>
          </p:cNvPr>
          <p:cNvGrpSpPr/>
          <p:nvPr/>
        </p:nvGrpSpPr>
        <p:grpSpPr>
          <a:xfrm>
            <a:off x="304800" y="1956760"/>
            <a:ext cx="4343400" cy="3307870"/>
            <a:chOff x="304800" y="1790700"/>
            <a:chExt cx="4343400" cy="3307870"/>
          </a:xfrm>
        </p:grpSpPr>
        <p:cxnSp>
          <p:nvCxnSpPr>
            <p:cNvPr id="12" name="Straight Connector 11">
              <a:extLst>
                <a:ext uri="{FF2B5EF4-FFF2-40B4-BE49-F238E27FC236}">
                  <a16:creationId xmlns:a16="http://schemas.microsoft.com/office/drawing/2014/main" id="{CF7D8E7F-3B13-2221-495B-9116E629D42C}"/>
                </a:ext>
              </a:extLst>
            </p:cNvPr>
            <p:cNvCxnSpPr>
              <a:cxnSpLocks/>
              <a:stCxn id="10" idx="0"/>
              <a:endCxn id="15" idx="2"/>
            </p:cNvCxnSpPr>
            <p:nvPr/>
          </p:nvCxnSpPr>
          <p:spPr>
            <a:xfrm flipV="1">
              <a:off x="247650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A77262E-FD91-3038-639F-EFFF901C6B9A}"/>
                </a:ext>
              </a:extLst>
            </p:cNvPr>
            <p:cNvSpPr/>
            <p:nvPr/>
          </p:nvSpPr>
          <p:spPr>
            <a:xfrm>
              <a:off x="304800" y="1790700"/>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Nhà Trần tổ chức phản công</a:t>
              </a:r>
              <a:r>
                <a:rPr lang="en-US" sz="3200" b="0" i="0">
                  <a:solidFill>
                    <a:srgbClr val="333333"/>
                  </a:solidFill>
                  <a:effectLst/>
                  <a:latin typeface="Arial" panose="020B0604020202020204" pitchFamily="34" charset="0"/>
                  <a:cs typeface="Arial" panose="020B0604020202020204" pitchFamily="34" charset="0"/>
                </a:rPr>
                <a:t> ở cả hai mặt trận thuỷ, bộ</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22" name="Oval 21">
            <a:extLst>
              <a:ext uri="{FF2B5EF4-FFF2-40B4-BE49-F238E27FC236}">
                <a16:creationId xmlns:a16="http://schemas.microsoft.com/office/drawing/2014/main" id="{89EE601F-E59F-6F92-52C0-A124934BE400}"/>
              </a:ext>
            </a:extLst>
          </p:cNvPr>
          <p:cNvSpPr/>
          <p:nvPr/>
        </p:nvSpPr>
        <p:spPr>
          <a:xfrm>
            <a:off x="5940743"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7</a:t>
            </a:r>
          </a:p>
        </p:txBody>
      </p:sp>
      <p:grpSp>
        <p:nvGrpSpPr>
          <p:cNvPr id="38" name="Group 37">
            <a:extLst>
              <a:ext uri="{FF2B5EF4-FFF2-40B4-BE49-F238E27FC236}">
                <a16:creationId xmlns:a16="http://schemas.microsoft.com/office/drawing/2014/main" id="{89516F3B-9D3B-C2D3-5311-1D198E5B4953}"/>
              </a:ext>
            </a:extLst>
          </p:cNvPr>
          <p:cNvGrpSpPr/>
          <p:nvPr/>
        </p:nvGrpSpPr>
        <p:grpSpPr>
          <a:xfrm>
            <a:off x="3042286" y="6179030"/>
            <a:ext cx="6787514" cy="3307870"/>
            <a:chOff x="1635443" y="6012970"/>
            <a:chExt cx="6787514" cy="3307870"/>
          </a:xfrm>
        </p:grpSpPr>
        <p:cxnSp>
          <p:nvCxnSpPr>
            <p:cNvPr id="23" name="Straight Connector 22">
              <a:extLst>
                <a:ext uri="{FF2B5EF4-FFF2-40B4-BE49-F238E27FC236}">
                  <a16:creationId xmlns:a16="http://schemas.microsoft.com/office/drawing/2014/main" id="{0B367979-6EDB-AB10-736F-520ABEADE8E8}"/>
                </a:ext>
              </a:extLst>
            </p:cNvPr>
            <p:cNvCxnSpPr>
              <a:cxnSpLocks/>
            </p:cNvCxnSpPr>
            <p:nvPr/>
          </p:nvCxnSpPr>
          <p:spPr>
            <a:xfrm flipV="1">
              <a:off x="5029200"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99939CAF-2D86-F1D3-0DB2-EDAC57D4D662}"/>
                </a:ext>
              </a:extLst>
            </p:cNvPr>
            <p:cNvSpPr/>
            <p:nvPr/>
          </p:nvSpPr>
          <p:spPr>
            <a:xfrm>
              <a:off x="1635443" y="7087396"/>
              <a:ext cx="6787514"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4/1288, đoàn thuyền của Ô Mã Nhi lọt vào trận địa bãi cọc trên sông Bạch Đằng, Ô Mã Nhi bị bắt sống.</a:t>
              </a:r>
            </a:p>
          </p:txBody>
        </p:sp>
      </p:grpSp>
      <p:sp>
        <p:nvSpPr>
          <p:cNvPr id="26" name="Oval 25">
            <a:extLst>
              <a:ext uri="{FF2B5EF4-FFF2-40B4-BE49-F238E27FC236}">
                <a16:creationId xmlns:a16="http://schemas.microsoft.com/office/drawing/2014/main" id="{57E5D091-92F1-5853-6D1D-8E67029685EF}"/>
              </a:ext>
            </a:extLst>
          </p:cNvPr>
          <p:cNvSpPr/>
          <p:nvPr/>
        </p:nvSpPr>
        <p:spPr>
          <a:xfrm>
            <a:off x="10210800" y="524939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8</a:t>
            </a:r>
          </a:p>
        </p:txBody>
      </p:sp>
      <p:grpSp>
        <p:nvGrpSpPr>
          <p:cNvPr id="37" name="Group 36">
            <a:extLst>
              <a:ext uri="{FF2B5EF4-FFF2-40B4-BE49-F238E27FC236}">
                <a16:creationId xmlns:a16="http://schemas.microsoft.com/office/drawing/2014/main" id="{23D15D47-151B-EB4E-AF00-18746C7C7896}"/>
              </a:ext>
            </a:extLst>
          </p:cNvPr>
          <p:cNvGrpSpPr/>
          <p:nvPr/>
        </p:nvGrpSpPr>
        <p:grpSpPr>
          <a:xfrm>
            <a:off x="6781800" y="1956760"/>
            <a:ext cx="7772400" cy="3292630"/>
            <a:chOff x="5354955" y="1790700"/>
            <a:chExt cx="7772400" cy="3292630"/>
          </a:xfrm>
        </p:grpSpPr>
        <p:cxnSp>
          <p:nvCxnSpPr>
            <p:cNvPr id="27" name="Straight Connector 26">
              <a:extLst>
                <a:ext uri="{FF2B5EF4-FFF2-40B4-BE49-F238E27FC236}">
                  <a16:creationId xmlns:a16="http://schemas.microsoft.com/office/drawing/2014/main" id="{5F427752-D4B1-E5E4-CAFC-806190381C3D}"/>
                </a:ext>
              </a:extLst>
            </p:cNvPr>
            <p:cNvCxnSpPr>
              <a:cxnSpLocks/>
              <a:stCxn id="26" idx="0"/>
              <a:endCxn id="28" idx="2"/>
            </p:cNvCxnSpPr>
            <p:nvPr/>
          </p:nvCxnSpPr>
          <p:spPr>
            <a:xfrm flipV="1">
              <a:off x="9241155" y="4024144"/>
              <a:ext cx="0" cy="105918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6E832CF6-25C1-B826-A61A-BF0F91D1B4C2}"/>
                </a:ext>
              </a:extLst>
            </p:cNvPr>
            <p:cNvSpPr/>
            <p:nvPr/>
          </p:nvSpPr>
          <p:spPr>
            <a:xfrm>
              <a:off x="5354955" y="1790700"/>
              <a:ext cx="7772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Trên bộ, Thoát Hoan dẫn quân từ Vạn Kiếp theo hướng Lạng Sơn rút về Trung Quốc, bị quân dân ta liên tục chặn đánh.</a:t>
              </a:r>
            </a:p>
          </p:txBody>
        </p:sp>
      </p:grpSp>
      <p:sp>
        <p:nvSpPr>
          <p:cNvPr id="31" name="Oval 30">
            <a:extLst>
              <a:ext uri="{FF2B5EF4-FFF2-40B4-BE49-F238E27FC236}">
                <a16:creationId xmlns:a16="http://schemas.microsoft.com/office/drawing/2014/main" id="{961CC438-9004-0F46-A481-8A694721EB04}"/>
              </a:ext>
            </a:extLst>
          </p:cNvPr>
          <p:cNvSpPr/>
          <p:nvPr/>
        </p:nvSpPr>
        <p:spPr>
          <a:xfrm>
            <a:off x="14306551"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9</a:t>
            </a:r>
          </a:p>
        </p:txBody>
      </p:sp>
      <p:grpSp>
        <p:nvGrpSpPr>
          <p:cNvPr id="39" name="Group 38">
            <a:extLst>
              <a:ext uri="{FF2B5EF4-FFF2-40B4-BE49-F238E27FC236}">
                <a16:creationId xmlns:a16="http://schemas.microsoft.com/office/drawing/2014/main" id="{453B96DE-F153-BA6F-E4F7-6379FC072DD5}"/>
              </a:ext>
            </a:extLst>
          </p:cNvPr>
          <p:cNvGrpSpPr/>
          <p:nvPr/>
        </p:nvGrpSpPr>
        <p:grpSpPr>
          <a:xfrm>
            <a:off x="12192002" y="6179030"/>
            <a:ext cx="5105398" cy="3307870"/>
            <a:chOff x="8096253" y="6012970"/>
            <a:chExt cx="5105398" cy="3307870"/>
          </a:xfrm>
        </p:grpSpPr>
        <p:cxnSp>
          <p:nvCxnSpPr>
            <p:cNvPr id="32" name="Straight Connector 31">
              <a:extLst>
                <a:ext uri="{FF2B5EF4-FFF2-40B4-BE49-F238E27FC236}">
                  <a16:creationId xmlns:a16="http://schemas.microsoft.com/office/drawing/2014/main" id="{4E60CF54-D693-E7C5-EFE9-889A321DC0BC}"/>
                </a:ext>
              </a:extLst>
            </p:cNvPr>
            <p:cNvCxnSpPr>
              <a:cxnSpLocks/>
            </p:cNvCxnSpPr>
            <p:nvPr/>
          </p:nvCxnSpPr>
          <p:spPr>
            <a:xfrm flipV="1">
              <a:off x="10687051"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7FAD223F-AC68-F052-5556-CF589613B96C}"/>
                </a:ext>
              </a:extLst>
            </p:cNvPr>
            <p:cNvSpPr/>
            <p:nvPr/>
          </p:nvSpPr>
          <p:spPr>
            <a:xfrm>
              <a:off x="8096253" y="7087396"/>
              <a:ext cx="510539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Trận Bạch Đằng đại thắng. Cuộc kháng chiến kết thúc thắng lợi.</a:t>
              </a:r>
            </a:p>
          </p:txBody>
        </p:sp>
      </p:grpSp>
    </p:spTree>
    <p:extLst>
      <p:ext uri="{BB962C8B-B14F-4D97-AF65-F5344CB8AC3E}">
        <p14:creationId xmlns:p14="http://schemas.microsoft.com/office/powerpoint/2010/main" val="3810942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500"/>
                                        <p:tgtEl>
                                          <p:spTgt spid="2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ircle(in)">
                                      <p:cBhvr>
                                        <p:cTn id="25" dur="500"/>
                                        <p:tgtEl>
                                          <p:spTgt spid="3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47900" y="0"/>
            <a:ext cx="13792200" cy="10330680"/>
          </a:xfrm>
          <a:prstGeom prst="rect">
            <a:avLst/>
          </a:prstGeom>
        </p:spPr>
      </p:pic>
    </p:spTree>
    <p:extLst>
      <p:ext uri="{BB962C8B-B14F-4D97-AF65-F5344CB8AC3E}">
        <p14:creationId xmlns:p14="http://schemas.microsoft.com/office/powerpoint/2010/main" val="1265729761"/>
      </p:ext>
    </p:extLst>
  </p:cSld>
  <p:clrMapOvr>
    <a:masterClrMapping/>
  </p:clrMapOvr>
  <p:transition spd="med">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F578ED70-F9A8-8435-AEEA-992F23150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703" y="0"/>
            <a:ext cx="16118594" cy="10287000"/>
          </a:xfrm>
          <a:prstGeom prst="rect">
            <a:avLst/>
          </a:prstGeom>
        </p:spPr>
      </p:pic>
    </p:spTree>
    <p:extLst>
      <p:ext uri="{BB962C8B-B14F-4D97-AF65-F5344CB8AC3E}">
        <p14:creationId xmlns:p14="http://schemas.microsoft.com/office/powerpoint/2010/main" val="1507154910"/>
      </p:ext>
    </p:extLst>
  </p:cSld>
  <p:clrMapOvr>
    <a:masterClrMapping/>
  </p:clrMapOvr>
  <p:transition spd="med">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grpSp>
        <p:nvGrpSpPr>
          <p:cNvPr id="15" name="Group 14">
            <a:extLst>
              <a:ext uri="{FF2B5EF4-FFF2-40B4-BE49-F238E27FC236}">
                <a16:creationId xmlns:a16="http://schemas.microsoft.com/office/drawing/2014/main" id="{D440D447-7F11-2166-215E-CC66F9D36884}"/>
              </a:ext>
            </a:extLst>
          </p:cNvPr>
          <p:cNvGrpSpPr/>
          <p:nvPr/>
        </p:nvGrpSpPr>
        <p:grpSpPr>
          <a:xfrm>
            <a:off x="6476999" y="1039778"/>
            <a:ext cx="11397455" cy="8331453"/>
            <a:chOff x="6476999" y="1039778"/>
            <a:chExt cx="11397455" cy="8331453"/>
          </a:xfrm>
        </p:grpSpPr>
        <p:pic>
          <p:nvPicPr>
            <p:cNvPr id="9" name="Picture 8" descr="A picture containing text&#10;&#10;Description automatically generated">
              <a:extLst>
                <a:ext uri="{FF2B5EF4-FFF2-40B4-BE49-F238E27FC236}">
                  <a16:creationId xmlns:a16="http://schemas.microsoft.com/office/drawing/2014/main" id="{1B88468E-70BB-7352-B676-09A86774E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99" y="1039778"/>
              <a:ext cx="11397455" cy="7489756"/>
            </a:xfrm>
            <a:prstGeom prst="rect">
              <a:avLst/>
            </a:prstGeom>
          </p:spPr>
        </p:pic>
        <p:sp>
          <p:nvSpPr>
            <p:cNvPr id="13" name="TextBox 12">
              <a:extLst>
                <a:ext uri="{FF2B5EF4-FFF2-40B4-BE49-F238E27FC236}">
                  <a16:creationId xmlns:a16="http://schemas.microsoft.com/office/drawing/2014/main" id="{574BFECE-13FB-4C2A-2E8D-9938B703D125}"/>
                </a:ext>
              </a:extLst>
            </p:cNvPr>
            <p:cNvSpPr txBox="1"/>
            <p:nvPr/>
          </p:nvSpPr>
          <p:spPr>
            <a:xfrm>
              <a:off x="7175101" y="8724900"/>
              <a:ext cx="10001250" cy="646331"/>
            </a:xfrm>
            <a:prstGeom prst="rect">
              <a:avLst/>
            </a:prstGeom>
            <a:noFill/>
          </p:spPr>
          <p:txBody>
            <a:bodyPr wrap="square">
              <a:spAutoFit/>
            </a:bodyPr>
            <a:lstStyle/>
            <a:p>
              <a:pPr algn="ctr"/>
              <a:r>
                <a:rPr lang="en-US" sz="3600" i="1">
                  <a:solidFill>
                    <a:srgbClr val="111111"/>
                  </a:solidFill>
                  <a:effectLst/>
                  <a:latin typeface="Arial" panose="020B0604020202020204" pitchFamily="34" charset="0"/>
                </a:rPr>
                <a:t>Sa bàn minh họa trận Bạch Đằng 1288</a:t>
              </a:r>
              <a:endParaRPr lang="en-US" sz="3600"/>
            </a:p>
          </p:txBody>
        </p:sp>
      </p:grpSp>
      <p:grpSp>
        <p:nvGrpSpPr>
          <p:cNvPr id="18" name="Group 17">
            <a:extLst>
              <a:ext uri="{FF2B5EF4-FFF2-40B4-BE49-F238E27FC236}">
                <a16:creationId xmlns:a16="http://schemas.microsoft.com/office/drawing/2014/main" id="{5B5B4D25-4C40-8E0D-6F95-BA26552C04BF}"/>
              </a:ext>
            </a:extLst>
          </p:cNvPr>
          <p:cNvGrpSpPr/>
          <p:nvPr/>
        </p:nvGrpSpPr>
        <p:grpSpPr>
          <a:xfrm>
            <a:off x="184520" y="1039777"/>
            <a:ext cx="6315075" cy="9097485"/>
            <a:chOff x="184520" y="1039777"/>
            <a:chExt cx="6315075" cy="9097485"/>
          </a:xfrm>
        </p:grpSpPr>
        <p:pic>
          <p:nvPicPr>
            <p:cNvPr id="3" name="Picture 2" descr="A close-up of a turtle&#10;&#10;Description automatically generated with medium confidence">
              <a:extLst>
                <a:ext uri="{FF2B5EF4-FFF2-40B4-BE49-F238E27FC236}">
                  <a16:creationId xmlns:a16="http://schemas.microsoft.com/office/drawing/2014/main" id="{4EB17E0B-0DA8-3C8D-443A-B3E16B754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039777"/>
              <a:ext cx="5617317" cy="7489756"/>
            </a:xfrm>
            <a:prstGeom prst="rect">
              <a:avLst/>
            </a:prstGeom>
          </p:spPr>
        </p:pic>
        <p:sp>
          <p:nvSpPr>
            <p:cNvPr id="17" name="TextBox 16">
              <a:extLst>
                <a:ext uri="{FF2B5EF4-FFF2-40B4-BE49-F238E27FC236}">
                  <a16:creationId xmlns:a16="http://schemas.microsoft.com/office/drawing/2014/main" id="{4B5CB2CD-BE9F-156B-A82D-3C829D7F761A}"/>
                </a:ext>
              </a:extLst>
            </p:cNvPr>
            <p:cNvSpPr txBox="1"/>
            <p:nvPr/>
          </p:nvSpPr>
          <p:spPr>
            <a:xfrm>
              <a:off x="184520" y="8472383"/>
              <a:ext cx="6315075" cy="1664879"/>
            </a:xfrm>
            <a:prstGeom prst="rect">
              <a:avLst/>
            </a:prstGeom>
            <a:noFill/>
          </p:spPr>
          <p:txBody>
            <a:bodyPr wrap="square">
              <a:spAutoFit/>
            </a:bodyPr>
            <a:lstStyle/>
            <a:p>
              <a:pPr algn="ctr">
                <a:lnSpc>
                  <a:spcPct val="150000"/>
                </a:lnSpc>
              </a:pPr>
              <a:r>
                <a:rPr lang="en-US" sz="3600" b="0" i="0">
                  <a:solidFill>
                    <a:srgbClr val="202122"/>
                  </a:solidFill>
                  <a:effectLst/>
                  <a:latin typeface="Arial" panose="020B0604020202020204" pitchFamily="34" charset="0"/>
                </a:rPr>
                <a:t>Điêu khắc hình Thoát Hoan đang chui ống đồng</a:t>
              </a:r>
              <a:endParaRPr lang="en-US" sz="3600"/>
            </a:p>
          </p:txBody>
        </p:sp>
      </p:grpSp>
    </p:spTree>
    <p:extLst>
      <p:ext uri="{BB962C8B-B14F-4D97-AF65-F5344CB8AC3E}">
        <p14:creationId xmlns:p14="http://schemas.microsoft.com/office/powerpoint/2010/main" val="188455394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grpSp>
        <p:nvGrpSpPr>
          <p:cNvPr id="15" name="Group 14">
            <a:extLst>
              <a:ext uri="{FF2B5EF4-FFF2-40B4-BE49-F238E27FC236}">
                <a16:creationId xmlns:a16="http://schemas.microsoft.com/office/drawing/2014/main" id="{D440D447-7F11-2166-215E-CC66F9D36884}"/>
              </a:ext>
            </a:extLst>
          </p:cNvPr>
          <p:cNvGrpSpPr/>
          <p:nvPr/>
        </p:nvGrpSpPr>
        <p:grpSpPr>
          <a:xfrm>
            <a:off x="6556214" y="549739"/>
            <a:ext cx="11239024" cy="8860961"/>
            <a:chOff x="6556214" y="1039778"/>
            <a:chExt cx="11239024" cy="8860961"/>
          </a:xfrm>
        </p:grpSpPr>
        <p:pic>
          <p:nvPicPr>
            <p:cNvPr id="9" name="Picture 8">
              <a:extLst>
                <a:ext uri="{FF2B5EF4-FFF2-40B4-BE49-F238E27FC236}">
                  <a16:creationId xmlns:a16="http://schemas.microsoft.com/office/drawing/2014/main" id="{1B88468E-70BB-7352-B676-09A86774EA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6214" y="1039778"/>
              <a:ext cx="11239024" cy="7489756"/>
            </a:xfrm>
            <a:prstGeom prst="rect">
              <a:avLst/>
            </a:prstGeom>
          </p:spPr>
        </p:pic>
        <p:sp>
          <p:nvSpPr>
            <p:cNvPr id="13" name="TextBox 12">
              <a:extLst>
                <a:ext uri="{FF2B5EF4-FFF2-40B4-BE49-F238E27FC236}">
                  <a16:creationId xmlns:a16="http://schemas.microsoft.com/office/drawing/2014/main" id="{574BFECE-13FB-4C2A-2E8D-9938B703D125}"/>
                </a:ext>
              </a:extLst>
            </p:cNvPr>
            <p:cNvSpPr txBox="1"/>
            <p:nvPr/>
          </p:nvSpPr>
          <p:spPr>
            <a:xfrm>
              <a:off x="6719288" y="8585314"/>
              <a:ext cx="10912875" cy="1315425"/>
            </a:xfrm>
            <a:prstGeom prst="rect">
              <a:avLst/>
            </a:prstGeom>
            <a:noFill/>
          </p:spPr>
          <p:txBody>
            <a:bodyPr wrap="square">
              <a:spAutoFit/>
            </a:bodyPr>
            <a:lstStyle/>
            <a:p>
              <a:pPr algn="ctr">
                <a:lnSpc>
                  <a:spcPct val="150000"/>
                </a:lnSpc>
              </a:pPr>
              <a:r>
                <a:rPr lang="vi-VN" sz="2800" i="1">
                  <a:solidFill>
                    <a:srgbClr val="111111"/>
                  </a:solidFill>
                  <a:effectLst/>
                  <a:latin typeface="Arial" panose="020B0604020202020204" pitchFamily="34" charset="0"/>
                </a:rPr>
                <a:t>Các cọc sông Bạch Đằng năm 1288 với ảnh nền mô phỏng trong chiến trận (trưng bày ở Bảo tàng Lịch sử Thành phố Hồ Chí Minh).</a:t>
              </a:r>
              <a:endParaRPr lang="en-US" sz="2800"/>
            </a:p>
          </p:txBody>
        </p:sp>
      </p:grpSp>
      <p:grpSp>
        <p:nvGrpSpPr>
          <p:cNvPr id="18" name="Group 17">
            <a:extLst>
              <a:ext uri="{FF2B5EF4-FFF2-40B4-BE49-F238E27FC236}">
                <a16:creationId xmlns:a16="http://schemas.microsoft.com/office/drawing/2014/main" id="{5B5B4D25-4C40-8E0D-6F95-BA26552C04BF}"/>
              </a:ext>
            </a:extLst>
          </p:cNvPr>
          <p:cNvGrpSpPr/>
          <p:nvPr/>
        </p:nvGrpSpPr>
        <p:grpSpPr>
          <a:xfrm>
            <a:off x="200024" y="549739"/>
            <a:ext cx="6315075" cy="9394361"/>
            <a:chOff x="184520" y="1039777"/>
            <a:chExt cx="6315075" cy="9394361"/>
          </a:xfrm>
        </p:grpSpPr>
        <p:pic>
          <p:nvPicPr>
            <p:cNvPr id="3" name="Picture 2">
              <a:extLst>
                <a:ext uri="{FF2B5EF4-FFF2-40B4-BE49-F238E27FC236}">
                  <a16:creationId xmlns:a16="http://schemas.microsoft.com/office/drawing/2014/main" id="{4EB17E0B-0DA8-3C8D-443A-B3E16B7544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4277" y="1039777"/>
              <a:ext cx="5615562" cy="7489756"/>
            </a:xfrm>
            <a:prstGeom prst="rect">
              <a:avLst/>
            </a:prstGeom>
          </p:spPr>
        </p:pic>
        <p:sp>
          <p:nvSpPr>
            <p:cNvPr id="17" name="TextBox 16">
              <a:extLst>
                <a:ext uri="{FF2B5EF4-FFF2-40B4-BE49-F238E27FC236}">
                  <a16:creationId xmlns:a16="http://schemas.microsoft.com/office/drawing/2014/main" id="{4B5CB2CD-BE9F-156B-A82D-3C829D7F761A}"/>
                </a:ext>
              </a:extLst>
            </p:cNvPr>
            <p:cNvSpPr txBox="1"/>
            <p:nvPr/>
          </p:nvSpPr>
          <p:spPr>
            <a:xfrm>
              <a:off x="184520" y="8472383"/>
              <a:ext cx="6315075" cy="1961755"/>
            </a:xfrm>
            <a:prstGeom prst="rect">
              <a:avLst/>
            </a:prstGeom>
            <a:noFill/>
          </p:spPr>
          <p:txBody>
            <a:bodyPr wrap="square">
              <a:spAutoFit/>
            </a:bodyPr>
            <a:lstStyle/>
            <a:p>
              <a:pPr algn="ctr">
                <a:lnSpc>
                  <a:spcPct val="150000"/>
                </a:lnSpc>
              </a:pPr>
              <a:r>
                <a:rPr lang="en-US" sz="2800" b="0" i="0">
                  <a:solidFill>
                    <a:srgbClr val="202122"/>
                  </a:solidFill>
                  <a:effectLst/>
                  <a:latin typeface="Arial" panose="020B0604020202020204" pitchFamily="34" charset="0"/>
                </a:rPr>
                <a:t>Cọc nhọn </a:t>
              </a:r>
              <a:r>
                <a:rPr lang="vi-VN" sz="2800" b="0" i="0">
                  <a:solidFill>
                    <a:srgbClr val="202122"/>
                  </a:solidFill>
                  <a:effectLst/>
                  <a:latin typeface="Arial" panose="020B0604020202020204" pitchFamily="34" charset="0"/>
                </a:rPr>
                <a:t>quân Đại Việt dùng để tiêu diệt thủy quân Nguyê</a:t>
              </a:r>
              <a:r>
                <a:rPr lang="en-US" sz="2800" b="0" i="0">
                  <a:solidFill>
                    <a:srgbClr val="202122"/>
                  </a:solidFill>
                  <a:effectLst/>
                  <a:latin typeface="Arial" panose="020B0604020202020204" pitchFamily="34" charset="0"/>
                </a:rPr>
                <a:t>n, trưng bày tại Bảo tàng Lịch sử Việt Nam</a:t>
              </a:r>
              <a:endParaRPr lang="en-US" sz="2800"/>
            </a:p>
          </p:txBody>
        </p:sp>
      </p:grpSp>
    </p:spTree>
    <p:extLst>
      <p:ext uri="{BB962C8B-B14F-4D97-AF65-F5344CB8AC3E}">
        <p14:creationId xmlns:p14="http://schemas.microsoft.com/office/powerpoint/2010/main" val="25830215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4800" y="9043501"/>
            <a:ext cx="5557537" cy="1243499"/>
          </a:xfrm>
          <a:prstGeom prst="rect">
            <a:avLst/>
          </a:prstGeom>
        </p:spPr>
      </p:pic>
      <p:sp>
        <p:nvSpPr>
          <p:cNvPr id="17" name="Speech Bubble: Rectangle with Corners Rounded 16">
            <a:extLst>
              <a:ext uri="{FF2B5EF4-FFF2-40B4-BE49-F238E27FC236}">
                <a16:creationId xmlns:a16="http://schemas.microsoft.com/office/drawing/2014/main" id="{76199ACF-38FB-49BF-BCAB-AB20DF1E6421}"/>
              </a:ext>
            </a:extLst>
          </p:cNvPr>
          <p:cNvSpPr/>
          <p:nvPr/>
        </p:nvSpPr>
        <p:spPr>
          <a:xfrm>
            <a:off x="4876800" y="578610"/>
            <a:ext cx="12687300" cy="2736090"/>
          </a:xfrm>
          <a:prstGeom prst="wedgeRoundRectCallout">
            <a:avLst>
              <a:gd name="adj1" fmla="val -61860"/>
              <a:gd name="adj2" fmla="val 15859"/>
              <a:gd name="adj3" fmla="val 16667"/>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ea typeface="Calibri" panose="020F0502020204030204" pitchFamily="34" charset="0"/>
                <a:cs typeface="Arial" panose="020B0604020202020204" pitchFamily="34" charset="0"/>
              </a:rPr>
              <a:t>Cách đánh giặc của nhà Trần trong cuộc kháng chiến lần thứ ba có gì giống và khác so với lần thứ hai? </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12">
            <a:extLst>
              <a:ext uri="{FF2B5EF4-FFF2-40B4-BE49-F238E27FC236}">
                <a16:creationId xmlns:a16="http://schemas.microsoft.com/office/drawing/2014/main" id="{7D4D29B2-60DF-BA58-970B-8339741BE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262282" y="3100465"/>
            <a:ext cx="1788780" cy="2349056"/>
          </a:xfrm>
          <a:prstGeom prst="rect">
            <a:avLst/>
          </a:prstGeom>
        </p:spPr>
      </p:pic>
      <p:grpSp>
        <p:nvGrpSpPr>
          <p:cNvPr id="4" name="Group 3">
            <a:extLst>
              <a:ext uri="{FF2B5EF4-FFF2-40B4-BE49-F238E27FC236}">
                <a16:creationId xmlns:a16="http://schemas.microsoft.com/office/drawing/2014/main" id="{5419D558-F019-6620-90C2-A3B978252761}"/>
              </a:ext>
            </a:extLst>
          </p:cNvPr>
          <p:cNvGrpSpPr/>
          <p:nvPr/>
        </p:nvGrpSpPr>
        <p:grpSpPr>
          <a:xfrm>
            <a:off x="930082" y="570990"/>
            <a:ext cx="3802681" cy="5808168"/>
            <a:chOff x="1506836" y="3592427"/>
            <a:chExt cx="3146625" cy="5074705"/>
          </a:xfrm>
        </p:grpSpPr>
        <p:grpSp>
          <p:nvGrpSpPr>
            <p:cNvPr id="5" name="Group 5">
              <a:extLst>
                <a:ext uri="{FF2B5EF4-FFF2-40B4-BE49-F238E27FC236}">
                  <a16:creationId xmlns:a16="http://schemas.microsoft.com/office/drawing/2014/main" id="{56968695-0904-F547-0F62-AD77CC75C25F}"/>
                </a:ext>
              </a:extLst>
            </p:cNvPr>
            <p:cNvGrpSpPr/>
            <p:nvPr/>
          </p:nvGrpSpPr>
          <p:grpSpPr>
            <a:xfrm>
              <a:off x="1506836" y="7784572"/>
              <a:ext cx="3146625" cy="882559"/>
              <a:chOff x="0" y="0"/>
              <a:chExt cx="6350000" cy="6350000"/>
            </a:xfrm>
          </p:grpSpPr>
          <p:sp>
            <p:nvSpPr>
              <p:cNvPr id="9" name="Freeform 6">
                <a:extLst>
                  <a:ext uri="{FF2B5EF4-FFF2-40B4-BE49-F238E27FC236}">
                    <a16:creationId xmlns:a16="http://schemas.microsoft.com/office/drawing/2014/main" id="{E3906465-F6A1-D7FD-A687-3368579CED6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F442F">
                  <a:alpha val="49804"/>
                </a:srgbClr>
              </a:solidFill>
            </p:spPr>
          </p:sp>
        </p:grpSp>
        <p:pic>
          <p:nvPicPr>
            <p:cNvPr id="7" name="Picture 6">
              <a:extLst>
                <a:ext uri="{FF2B5EF4-FFF2-40B4-BE49-F238E27FC236}">
                  <a16:creationId xmlns:a16="http://schemas.microsoft.com/office/drawing/2014/main" id="{351659FC-4681-7FBC-6790-62418EC5DA7B}"/>
                </a:ext>
              </a:extLst>
            </p:cNvPr>
            <p:cNvPicPr>
              <a:picLocks noChangeAspect="1"/>
            </p:cNvPicPr>
            <p:nvPr/>
          </p:nvPicPr>
          <p:blipFill rotWithShape="1">
            <a:blip r:embed="rId8">
              <a:extLst>
                <a:ext uri="{28A0092B-C50C-407E-A947-70E740481C1C}">
                  <a14:useLocalDpi xmlns:a14="http://schemas.microsoft.com/office/drawing/2010/main" val="0"/>
                </a:ext>
              </a:extLst>
            </a:blip>
            <a:srcRect l="25714" t="16666" r="25224" b="13405"/>
            <a:stretch/>
          </p:blipFill>
          <p:spPr>
            <a:xfrm flipH="1">
              <a:off x="1718513" y="3592427"/>
              <a:ext cx="2696340" cy="5074705"/>
            </a:xfrm>
            <a:prstGeom prst="rect">
              <a:avLst/>
            </a:prstGeom>
          </p:spPr>
        </p:pic>
      </p:grpSp>
      <p:sp>
        <p:nvSpPr>
          <p:cNvPr id="3" name="TextBox 2">
            <a:extLst>
              <a:ext uri="{FF2B5EF4-FFF2-40B4-BE49-F238E27FC236}">
                <a16:creationId xmlns:a16="http://schemas.microsoft.com/office/drawing/2014/main" id="{BD7306BA-5F53-170C-B4C7-72320EFCFBD1}"/>
              </a:ext>
            </a:extLst>
          </p:cNvPr>
          <p:cNvSpPr txBox="1"/>
          <p:nvPr/>
        </p:nvSpPr>
        <p:spPr>
          <a:xfrm>
            <a:off x="6469584" y="3620036"/>
            <a:ext cx="10814644" cy="5518242"/>
          </a:xfrm>
          <a:prstGeom prst="rect">
            <a:avLst/>
          </a:prstGeom>
          <a:noFill/>
        </p:spPr>
        <p:txBody>
          <a:bodyPr wrap="square">
            <a:spAutoFit/>
          </a:bodyPr>
          <a:lstStyle/>
          <a:p>
            <a:pPr marL="457200" indent="-457200" algn="just">
              <a:lnSpc>
                <a:spcPct val="150000"/>
              </a:lnSpc>
              <a:buFontTx/>
              <a:buChar char="-"/>
            </a:pPr>
            <a:r>
              <a:rPr lang="vi-VN" sz="4000" b="1" i="1">
                <a:solidFill>
                  <a:srgbClr val="000000"/>
                </a:solidFill>
                <a:effectLst/>
                <a:latin typeface="Arial" panose="020B0604020202020204" pitchFamily="34" charset="0"/>
                <a:ea typeface="Arial" panose="020B0604020202020204" pitchFamily="34" charset="0"/>
                <a:cs typeface="Arial" panose="020B0604020202020204" pitchFamily="34" charset="0"/>
              </a:rPr>
              <a:t>Giống nhau: </a:t>
            </a:r>
            <a:endParaRPr lang="en-US" sz="4000" b="1" i="1">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ránh thế giặc mạnh lúc đầu</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hủ động vừa chặn giặc vừa rút lui để bảo toàn lực lượng</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hờ thời cơ để phản công tiêu diệt giặc</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hực hiện kế hoạch “vườn không nhà trống”.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239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id="{96852210-D5B2-4C15-9987-FEB5645886C5}"/>
              </a:ext>
            </a:extLst>
          </p:cNvPr>
          <p:cNvSpPr txBox="1"/>
          <p:nvPr/>
        </p:nvSpPr>
        <p:spPr>
          <a:xfrm>
            <a:off x="485774" y="1409175"/>
            <a:ext cx="8963026" cy="7468648"/>
          </a:xfrm>
          <a:prstGeom prst="rect">
            <a:avLst/>
          </a:prstGeom>
          <a:noFill/>
        </p:spPr>
        <p:txBody>
          <a:bodyPr wrap="square">
            <a:spAutoFit/>
          </a:bodyPr>
          <a:lstStyle/>
          <a:p>
            <a:pPr marL="571500" indent="-571500" algn="just">
              <a:lnSpc>
                <a:spcPct val="150000"/>
              </a:lnSpc>
              <a:buFontTx/>
              <a:buChar char="-"/>
            </a:pPr>
            <a:r>
              <a:rPr lang="vi-VN" sz="3600" b="1" i="1">
                <a:solidFill>
                  <a:srgbClr val="000000"/>
                </a:solidFill>
                <a:latin typeface="Arial" panose="020B0604020202020204" pitchFamily="34" charset="0"/>
                <a:ea typeface="Arial" panose="020B0604020202020204" pitchFamily="34" charset="0"/>
                <a:cs typeface="Arial" panose="020B0604020202020204" pitchFamily="34" charset="0"/>
              </a:rPr>
              <a:t>Khác nhau:</a:t>
            </a:r>
            <a:endParaRPr lang="en-US" sz="3600" b="1" i="1">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ập trung tiêu diệt đoàn thuyền lương của Trương Văn Hổ để quân Mông - Nguyên không có lương thảo nuôi quân</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D</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ồn chúng vào thế bị động, khó kh</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ă</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n</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hủ động bố trí trận địa bãi cọc ở sông Bạch Đằng để tiêu diệt đoàn thuyền chiến của giặc và đánh sập ý đổ xâm lược của nhà Nguyên đối với nước ta.</a:t>
            </a:r>
            <a:endParaRPr lang="en-US" sz="3600">
              <a:latin typeface="Arial" panose="020B0604020202020204" pitchFamily="34" charset="0"/>
              <a:ea typeface="Arial" panose="020B0604020202020204" pitchFamily="34" charset="0"/>
              <a:cs typeface="Arial" panose="020B0604020202020204" pitchFamily="34" charset="0"/>
            </a:endParaRPr>
          </a:p>
        </p:txBody>
      </p:sp>
      <p:pic>
        <p:nvPicPr>
          <p:cNvPr id="4" name="Picture 3" descr="Background pattern&#10;&#10;Description automatically generated">
            <a:extLst>
              <a:ext uri="{FF2B5EF4-FFF2-40B4-BE49-F238E27FC236}">
                <a16:creationId xmlns:a16="http://schemas.microsoft.com/office/drawing/2014/main" id="{E8B6CCA4-42C4-6401-C4EE-93192161B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7185" y="2100000"/>
            <a:ext cx="7885991" cy="6086999"/>
          </a:xfrm>
          <a:prstGeom prst="rect">
            <a:avLst/>
          </a:prstGeom>
        </p:spPr>
      </p:pic>
    </p:spTree>
    <p:extLst>
      <p:ext uri="{BB962C8B-B14F-4D97-AF65-F5344CB8AC3E}">
        <p14:creationId xmlns:p14="http://schemas.microsoft.com/office/powerpoint/2010/main" val="3042383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2540814" y="3183086"/>
            <a:ext cx="13206369" cy="5905719"/>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NGUYÊN NHÂN THẮNG LỢI VÀ Ý NGHĨA LỊCH SỬ CỦA BA LẦN KHÁNG CHIẾN CHỐNG QUÂN MÔNG – NGUYÊN</a:t>
            </a: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952500"/>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4</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3569317749"/>
      </p:ext>
    </p:extLst>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BA051-4358-D11D-AC32-5C96D9160FBA}"/>
              </a:ext>
            </a:extLst>
          </p:cNvPr>
          <p:cNvSpPr txBox="1"/>
          <p:nvPr/>
        </p:nvSpPr>
        <p:spPr>
          <a:xfrm>
            <a:off x="960834" y="1494830"/>
            <a:ext cx="9813132" cy="367158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latin typeface="Arial" panose="020B0604020202020204" pitchFamily="34" charset="0"/>
                <a:cs typeface="Arial" panose="020B0604020202020204" pitchFamily="34" charset="0"/>
              </a:rPr>
              <a:t>quan sát hình 4</a:t>
            </a:r>
            <a:r>
              <a:rPr lang="en-US" sz="4000" b="1" i="1">
                <a:solidFill>
                  <a:srgbClr val="FF0000"/>
                </a:solidFill>
                <a:latin typeface="Arial" panose="020B0604020202020204" pitchFamily="34" charset="0"/>
                <a:cs typeface="Arial" panose="020B0604020202020204" pitchFamily="34" charset="0"/>
              </a:rPr>
              <a:t>,</a:t>
            </a:r>
            <a:r>
              <a:rPr lang="vi-VN" sz="4000" b="1" i="1">
                <a:solidFill>
                  <a:srgbClr val="FF0000"/>
                </a:solidFill>
                <a:latin typeface="Arial" panose="020B0604020202020204" pitchFamily="34" charset="0"/>
                <a:cs typeface="Arial" panose="020B0604020202020204" pitchFamily="34" charset="0"/>
              </a:rPr>
              <a:t> tư liệu 5</a:t>
            </a:r>
            <a:r>
              <a:rPr lang="en-US" sz="4000" b="1" i="1">
                <a:solidFill>
                  <a:srgbClr val="FF0000"/>
                </a:solidFill>
                <a:latin typeface="Arial" panose="020B0604020202020204" pitchFamily="34" charset="0"/>
                <a:cs typeface="Arial" panose="020B0604020202020204" pitchFamily="34" charset="0"/>
              </a:rPr>
              <a:t> và </a:t>
            </a:r>
            <a:r>
              <a:rPr lang="vi-VN" sz="4000" b="1" i="1">
                <a:solidFill>
                  <a:srgbClr val="FF0000"/>
                </a:solidFill>
                <a:latin typeface="Arial" panose="020B0604020202020204" pitchFamily="34" charset="0"/>
                <a:cs typeface="Arial" panose="020B0604020202020204" pitchFamily="34" charset="0"/>
              </a:rPr>
              <a:t>thực hiện yêu cầu: </a:t>
            </a:r>
            <a:r>
              <a:rPr lang="vi-VN" sz="4000">
                <a:cs typeface="Arial" panose="020B0604020202020204" pitchFamily="34" charset="0"/>
              </a:rPr>
              <a:t>Em hãy phân tích nguyên nhân thắng lợi của ba lần kháng chiến chống quân Mông - Nguyên.</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B181ED-D370-9B02-09C6-87A0E8587116}"/>
              </a:ext>
            </a:extLst>
          </p:cNvPr>
          <p:cNvSpPr txBox="1"/>
          <p:nvPr/>
        </p:nvSpPr>
        <p:spPr>
          <a:xfrm>
            <a:off x="4438649" y="57150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 ĐÔI</a:t>
            </a:r>
            <a:endParaRPr kumimoji="0" lang="en-US" sz="5400" b="1" i="0" u="none" strike="noStrike" kern="1200" cap="none" spc="0" normalizeH="0" baseline="0" noProof="0">
              <a:ln>
                <a:noFill/>
              </a:ln>
              <a:solidFill>
                <a:srgbClr val="002060"/>
              </a:solidFill>
              <a:effectLst/>
              <a:uLnTx/>
              <a:uFillTx/>
              <a:latin typeface="Calibri"/>
              <a:ea typeface="+mn-ea"/>
            </a:endParaRPr>
          </a:p>
        </p:txBody>
      </p:sp>
      <p:pic>
        <p:nvPicPr>
          <p:cNvPr id="8" name="Picture 7">
            <a:extLst>
              <a:ext uri="{FF2B5EF4-FFF2-40B4-BE49-F238E27FC236}">
                <a16:creationId xmlns:a16="http://schemas.microsoft.com/office/drawing/2014/main" id="{D66E35DB-F058-3F4F-E711-5DEDA6DF70D7}"/>
              </a:ext>
            </a:extLst>
          </p:cNvPr>
          <p:cNvPicPr>
            <a:picLocks noChangeAspect="1"/>
          </p:cNvPicPr>
          <p:nvPr/>
        </p:nvPicPr>
        <p:blipFill rotWithShape="1">
          <a:blip r:embed="rId2">
            <a:extLst>
              <a:ext uri="{28A0092B-C50C-407E-A947-70E740481C1C}">
                <a14:useLocalDpi xmlns:a14="http://schemas.microsoft.com/office/drawing/2010/main" val="0"/>
              </a:ext>
            </a:extLst>
          </a:blip>
          <a:srcRect l="5534" r="7666"/>
          <a:stretch/>
        </p:blipFill>
        <p:spPr>
          <a:xfrm>
            <a:off x="11391901" y="1456730"/>
            <a:ext cx="6400800" cy="8114228"/>
          </a:xfrm>
          <a:prstGeom prst="rect">
            <a:avLst/>
          </a:prstGeom>
        </p:spPr>
      </p:pic>
      <p:sp>
        <p:nvSpPr>
          <p:cNvPr id="9" name="Rectangle 8">
            <a:extLst>
              <a:ext uri="{FF2B5EF4-FFF2-40B4-BE49-F238E27FC236}">
                <a16:creationId xmlns:a16="http://schemas.microsoft.com/office/drawing/2014/main" id="{3C262114-F70A-A8B1-7E68-D2496D61E585}"/>
              </a:ext>
            </a:extLst>
          </p:cNvPr>
          <p:cNvSpPr/>
          <p:nvPr/>
        </p:nvSpPr>
        <p:spPr>
          <a:xfrm>
            <a:off x="762000" y="5448300"/>
            <a:ext cx="10210800" cy="4122658"/>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5. </a:t>
            </a:r>
            <a:r>
              <a:rPr lang="vi-VN" sz="3600" i="1">
                <a:solidFill>
                  <a:schemeClr val="tx1"/>
                </a:solidFill>
                <a:cs typeface="Arial" panose="020B0604020202020204" pitchFamily="34" charset="0"/>
              </a:rPr>
              <a:t>Trần Quốc Tuấn đã tổng kết nguyên nhân thắng lợi: “vua tôi đồng lòng, anh em hào thuận, cả nước góp sức”.</a:t>
            </a:r>
          </a:p>
          <a:p>
            <a:pPr algn="r">
              <a:lnSpc>
                <a:spcPct val="150000"/>
              </a:lnSpc>
            </a:pPr>
            <a:r>
              <a:rPr lang="vi-VN" sz="3600">
                <a:solidFill>
                  <a:schemeClr val="tx1"/>
                </a:solidFill>
                <a:cs typeface="Arial" panose="020B0604020202020204" pitchFamily="34" charset="0"/>
              </a:rPr>
              <a:t>(Theo </a:t>
            </a:r>
            <a:r>
              <a:rPr lang="vi-VN" sz="3600" i="1">
                <a:solidFill>
                  <a:schemeClr val="tx1"/>
                </a:solidFill>
                <a:cs typeface="Arial" panose="020B0604020202020204" pitchFamily="34" charset="0"/>
              </a:rPr>
              <a:t>Đại Việt sử ký toàn thư</a:t>
            </a:r>
            <a:r>
              <a:rPr lang="vi-VN" sz="3600">
                <a:solidFill>
                  <a:schemeClr val="tx1"/>
                </a:solidFill>
                <a:cs typeface="Arial" panose="020B0604020202020204" pitchFamily="34" charset="0"/>
              </a:rPr>
              <a:t>, Tập II, Sđd, tr.210)</a:t>
            </a:r>
          </a:p>
        </p:txBody>
      </p:sp>
    </p:spTree>
    <p:extLst>
      <p:ext uri="{BB962C8B-B14F-4D97-AF65-F5344CB8AC3E}">
        <p14:creationId xmlns:p14="http://schemas.microsoft.com/office/powerpoint/2010/main" val="221199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213" y="657814"/>
            <a:ext cx="1173006" cy="1173006"/>
          </a:xfrm>
          <a:prstGeom prst="rect">
            <a:avLst/>
          </a:prstGeom>
        </p:spPr>
      </p:pic>
      <p:sp>
        <p:nvSpPr>
          <p:cNvPr id="2" name="TextBox 1">
            <a:extLst>
              <a:ext uri="{FF2B5EF4-FFF2-40B4-BE49-F238E27FC236}">
                <a16:creationId xmlns:a16="http://schemas.microsoft.com/office/drawing/2014/main" id="{2C9D5280-209D-DBD7-46ED-062101A08D67}"/>
              </a:ext>
            </a:extLst>
          </p:cNvPr>
          <p:cNvSpPr txBox="1"/>
          <p:nvPr/>
        </p:nvSpPr>
        <p:spPr>
          <a:xfrm>
            <a:off x="4629150" y="635156"/>
            <a:ext cx="9029700"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a) Nguyên nhân thắng lợi</a:t>
            </a:r>
            <a:endParaRPr lang="en-US" sz="5400" b="1" i="1">
              <a:solidFill>
                <a:srgbClr val="002060"/>
              </a:solidFill>
            </a:endParaRPr>
          </a:p>
        </p:txBody>
      </p:sp>
      <p:sp>
        <p:nvSpPr>
          <p:cNvPr id="5" name="TextBox 4">
            <a:extLst>
              <a:ext uri="{FF2B5EF4-FFF2-40B4-BE49-F238E27FC236}">
                <a16:creationId xmlns:a16="http://schemas.microsoft.com/office/drawing/2014/main" id="{4FD17074-E55E-47C8-BB47-9F72CB60ECF8}"/>
              </a:ext>
            </a:extLst>
          </p:cNvPr>
          <p:cNvSpPr txBox="1"/>
          <p:nvPr/>
        </p:nvSpPr>
        <p:spPr>
          <a:xfrm>
            <a:off x="359425" y="1830820"/>
            <a:ext cx="9372600" cy="7570086"/>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Lòng yêu nước, tinh thần đoàn kết, ý chí độc lập tự chủ và quyết tâm đánh giặc của quân dân Đại Việt.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K</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ế sách đánh giặc đúng đắn và sáng tạo: chủ động trong chuẩn bị kháng chiến, tránh chỗ mạnh, đánh chỗ yếu.</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Sự </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chỉ huy tài ba của </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các vị vua và danh tướng nhà Trần. </a:t>
            </a:r>
          </a:p>
        </p:txBody>
      </p:sp>
      <p:grpSp>
        <p:nvGrpSpPr>
          <p:cNvPr id="15" name="Group 14">
            <a:extLst>
              <a:ext uri="{FF2B5EF4-FFF2-40B4-BE49-F238E27FC236}">
                <a16:creationId xmlns:a16="http://schemas.microsoft.com/office/drawing/2014/main" id="{EFB60404-0F3B-9DC8-6158-2D21986F198E}"/>
              </a:ext>
            </a:extLst>
          </p:cNvPr>
          <p:cNvGrpSpPr/>
          <p:nvPr/>
        </p:nvGrpSpPr>
        <p:grpSpPr>
          <a:xfrm>
            <a:off x="9284734" y="1849870"/>
            <a:ext cx="9079466" cy="7448549"/>
            <a:chOff x="8976663" y="1809751"/>
            <a:chExt cx="9079466" cy="7448549"/>
          </a:xfrm>
        </p:grpSpPr>
        <p:grpSp>
          <p:nvGrpSpPr>
            <p:cNvPr id="12" name="Group 11">
              <a:extLst>
                <a:ext uri="{FF2B5EF4-FFF2-40B4-BE49-F238E27FC236}">
                  <a16:creationId xmlns:a16="http://schemas.microsoft.com/office/drawing/2014/main" id="{83B79239-3DE1-1A25-9E22-C1843CBE3DF8}"/>
                </a:ext>
              </a:extLst>
            </p:cNvPr>
            <p:cNvGrpSpPr/>
            <p:nvPr/>
          </p:nvGrpSpPr>
          <p:grpSpPr>
            <a:xfrm>
              <a:off x="8976663" y="1809751"/>
              <a:ext cx="9079466" cy="7448549"/>
              <a:chOff x="11731529" y="2047500"/>
              <a:chExt cx="9079466" cy="7448549"/>
            </a:xfrm>
          </p:grpSpPr>
          <p:pic>
            <p:nvPicPr>
              <p:cNvPr id="7" name="Picture 6" descr="A picture containing rock&#10;&#10;Description automatically generated">
                <a:extLst>
                  <a:ext uri="{FF2B5EF4-FFF2-40B4-BE49-F238E27FC236}">
                    <a16:creationId xmlns:a16="http://schemas.microsoft.com/office/drawing/2014/main" id="{3D06D39D-52BE-3195-781C-236DA3C4CA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94612" y="2047500"/>
                <a:ext cx="4181053" cy="6627380"/>
              </a:xfrm>
              <a:prstGeom prst="rect">
                <a:avLst/>
              </a:prstGeom>
            </p:spPr>
          </p:pic>
          <p:sp>
            <p:nvSpPr>
              <p:cNvPr id="11" name="TextBox 10">
                <a:extLst>
                  <a:ext uri="{FF2B5EF4-FFF2-40B4-BE49-F238E27FC236}">
                    <a16:creationId xmlns:a16="http://schemas.microsoft.com/office/drawing/2014/main" id="{530F9AB3-5556-C2FE-222F-55A9C3321CF4}"/>
                  </a:ext>
                </a:extLst>
              </p:cNvPr>
              <p:cNvSpPr txBox="1"/>
              <p:nvPr/>
            </p:nvSpPr>
            <p:spPr>
              <a:xfrm>
                <a:off x="11731529" y="8744561"/>
                <a:ext cx="9079466" cy="751488"/>
              </a:xfrm>
              <a:prstGeom prst="rect">
                <a:avLst/>
              </a:prstGeom>
              <a:noFill/>
            </p:spPr>
            <p:txBody>
              <a:bodyPr wrap="square">
                <a:spAutoFit/>
              </a:bodyPr>
              <a:lstStyle/>
              <a:p>
                <a:pPr algn="ctr">
                  <a:lnSpc>
                    <a:spcPct val="150000"/>
                  </a:lnSpc>
                </a:pPr>
                <a:r>
                  <a:rPr lang="vi-VN" sz="3200"/>
                  <a:t>Tượng Trần Hưng Đạo tại công trường Mê Linh</a:t>
                </a:r>
                <a:endParaRPr lang="en-US" sz="3200"/>
              </a:p>
            </p:txBody>
          </p:sp>
        </p:grpSp>
        <p:pic>
          <p:nvPicPr>
            <p:cNvPr id="14" name="Picture 13" descr="A statue of a person holding an object&#10;&#10;Description automatically generated with medium confidence">
              <a:extLst>
                <a:ext uri="{FF2B5EF4-FFF2-40B4-BE49-F238E27FC236}">
                  <a16:creationId xmlns:a16="http://schemas.microsoft.com/office/drawing/2014/main" id="{E8737E5F-611B-EE50-CA84-F57E86C60EE3}"/>
                </a:ext>
              </a:extLst>
            </p:cNvPr>
            <p:cNvPicPr>
              <a:picLocks noChangeAspect="1"/>
            </p:cNvPicPr>
            <p:nvPr/>
          </p:nvPicPr>
          <p:blipFill rotWithShape="1">
            <a:blip r:embed="rId11">
              <a:extLst>
                <a:ext uri="{28A0092B-C50C-407E-A947-70E740481C1C}">
                  <a14:useLocalDpi xmlns:a14="http://schemas.microsoft.com/office/drawing/2010/main" val="0"/>
                </a:ext>
              </a:extLst>
            </a:blip>
            <a:srcRect l="9114" r="15744"/>
            <a:stretch/>
          </p:blipFill>
          <p:spPr>
            <a:xfrm>
              <a:off x="14020799" y="1809751"/>
              <a:ext cx="3733801" cy="6627379"/>
            </a:xfrm>
            <a:prstGeom prst="rect">
              <a:avLst/>
            </a:prstGeom>
          </p:spPr>
        </p:pic>
      </p:grpSp>
    </p:spTree>
    <p:extLst>
      <p:ext uri="{BB962C8B-B14F-4D97-AF65-F5344CB8AC3E}">
        <p14:creationId xmlns:p14="http://schemas.microsoft.com/office/powerpoint/2010/main" val="278573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92994" y="9043501"/>
            <a:ext cx="5557537" cy="1243499"/>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97697">
            <a:off x="14497511" y="-1072331"/>
            <a:ext cx="6904977" cy="546120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878218">
            <a:off x="-1360530" y="-1909062"/>
            <a:ext cx="5180225" cy="490178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112479">
            <a:off x="16598218" y="-83749"/>
            <a:ext cx="591946" cy="1741018"/>
          </a:xfrm>
          <a:prstGeom prst="rect">
            <a:avLst/>
          </a:prstGeom>
        </p:spPr>
      </p:pic>
      <p:sp>
        <p:nvSpPr>
          <p:cNvPr id="20" name="TextBox 19">
            <a:extLst>
              <a:ext uri="{FF2B5EF4-FFF2-40B4-BE49-F238E27FC236}">
                <a16:creationId xmlns:a16="http://schemas.microsoft.com/office/drawing/2014/main" id="{9FC02268-CB76-4EC3-A2EE-E81390E01DCC}"/>
              </a:ext>
            </a:extLst>
          </p:cNvPr>
          <p:cNvSpPr txBox="1"/>
          <p:nvPr/>
        </p:nvSpPr>
        <p:spPr>
          <a:xfrm>
            <a:off x="823912" y="872222"/>
            <a:ext cx="16640175" cy="8152873"/>
          </a:xfrm>
          <a:prstGeom prst="rect">
            <a:avLst/>
          </a:prstGeom>
          <a:noFill/>
        </p:spPr>
        <p:txBody>
          <a:bodyPr wrap="square">
            <a:spAutoFit/>
          </a:bodyPr>
          <a:lstStyle/>
          <a:p>
            <a:pPr marL="457200" marR="0" algn="ctr">
              <a:lnSpc>
                <a:spcPct val="150000"/>
              </a:lnSpc>
              <a:spcBef>
                <a:spcPts val="600"/>
              </a:spcBef>
              <a:spcAft>
                <a:spcPts val="600"/>
              </a:spcAft>
            </a:pPr>
            <a:r>
              <a:rPr lang="vi-VN" sz="8800" b="1">
                <a:solidFill>
                  <a:srgbClr val="C00000"/>
                </a:solidFill>
                <a:ea typeface="Calibri" panose="020F0502020204030204" pitchFamily="34" charset="0"/>
                <a:cs typeface="Arial" panose="020B0604020202020204" pitchFamily="34" charset="0"/>
              </a:rPr>
              <a:t>BÀI 14: </a:t>
            </a:r>
            <a:endParaRPr lang="en-US" sz="8800" b="1">
              <a:solidFill>
                <a:srgbClr val="C00000"/>
              </a:solidFill>
              <a:ea typeface="Calibri" panose="020F0502020204030204" pitchFamily="34" charset="0"/>
              <a:cs typeface="Arial" panose="020B0604020202020204" pitchFamily="34" charset="0"/>
            </a:endParaRPr>
          </a:p>
          <a:p>
            <a:pPr marL="457200" marR="0" algn="ctr">
              <a:lnSpc>
                <a:spcPct val="150000"/>
              </a:lnSpc>
              <a:spcBef>
                <a:spcPts val="600"/>
              </a:spcBef>
              <a:spcAft>
                <a:spcPts val="600"/>
              </a:spcAft>
            </a:pPr>
            <a:r>
              <a:rPr lang="vi-VN" sz="8800" b="1">
                <a:solidFill>
                  <a:srgbClr val="5E3023"/>
                </a:solidFill>
                <a:ea typeface="Calibri" panose="020F0502020204030204" pitchFamily="34" charset="0"/>
                <a:cs typeface="Arial" panose="020B0604020202020204" pitchFamily="34" charset="0"/>
              </a:rPr>
              <a:t>BA LẦN KHÁNG CHIẾN CHỐNG QUÂN XÂM LƯỢC MÔNG - NGUYÊN</a:t>
            </a:r>
            <a:endParaRPr lang="en-US" sz="7200" dirty="0">
              <a:solidFill>
                <a:srgbClr val="5E3023"/>
              </a:solidFill>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BA051-4358-D11D-AC32-5C96D9160FBA}"/>
              </a:ext>
            </a:extLst>
          </p:cNvPr>
          <p:cNvSpPr txBox="1"/>
          <p:nvPr/>
        </p:nvSpPr>
        <p:spPr>
          <a:xfrm>
            <a:off x="348612" y="2941521"/>
            <a:ext cx="9410702" cy="5518242"/>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đọc thông tin mục 4b, quan sát Hình 5, thảo luận theo nhóm và thực hiện nhiệm vụ: </a:t>
            </a:r>
            <a:r>
              <a:rPr lang="vi-VN" sz="4000">
                <a:cs typeface="Arial" panose="020B0604020202020204" pitchFamily="34" charset="0"/>
              </a:rPr>
              <a:t>Theo em, ba lần kháng chiến chống quân Mông – Nguyên thắng lợi có ý nghĩa quan trọng như thế nào?</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B181ED-D370-9B02-09C6-87A0E8587116}"/>
              </a:ext>
            </a:extLst>
          </p:cNvPr>
          <p:cNvSpPr txBox="1"/>
          <p:nvPr/>
        </p:nvSpPr>
        <p:spPr>
          <a:xfrm>
            <a:off x="4438649" y="1461049"/>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a:t>
            </a:r>
            <a:endParaRPr kumimoji="0" lang="en-US" sz="5400" b="1" i="0" u="none" strike="noStrike" kern="1200" cap="none" spc="0" normalizeH="0" baseline="0" noProof="0">
              <a:ln>
                <a:noFill/>
              </a:ln>
              <a:solidFill>
                <a:srgbClr val="002060"/>
              </a:solidFill>
              <a:effectLst/>
              <a:uLnTx/>
              <a:uFillTx/>
              <a:latin typeface="Calibri"/>
              <a:ea typeface="+mn-ea"/>
            </a:endParaRPr>
          </a:p>
        </p:txBody>
      </p:sp>
      <p:pic>
        <p:nvPicPr>
          <p:cNvPr id="4" name="Picture 3" descr="Map&#10;&#10;Description automatically generated">
            <a:extLst>
              <a:ext uri="{FF2B5EF4-FFF2-40B4-BE49-F238E27FC236}">
                <a16:creationId xmlns:a16="http://schemas.microsoft.com/office/drawing/2014/main" id="{5DD10018-1A2E-4165-0C61-BFAF9B569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749457"/>
            <a:ext cx="7804788" cy="5902371"/>
          </a:xfrm>
          <a:prstGeom prst="rect">
            <a:avLst/>
          </a:prstGeom>
        </p:spPr>
      </p:pic>
    </p:spTree>
    <p:extLst>
      <p:ext uri="{BB962C8B-B14F-4D97-AF65-F5344CB8AC3E}">
        <p14:creationId xmlns:p14="http://schemas.microsoft.com/office/powerpoint/2010/main" val="64416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213" y="657814"/>
            <a:ext cx="1173006" cy="1173006"/>
          </a:xfrm>
          <a:prstGeom prst="rect">
            <a:avLst/>
          </a:prstGeom>
        </p:spPr>
      </p:pic>
      <p:sp>
        <p:nvSpPr>
          <p:cNvPr id="2" name="TextBox 1">
            <a:extLst>
              <a:ext uri="{FF2B5EF4-FFF2-40B4-BE49-F238E27FC236}">
                <a16:creationId xmlns:a16="http://schemas.microsoft.com/office/drawing/2014/main" id="{B1E6E9B6-B5EF-8AE0-9278-E7EDEA794D6F}"/>
              </a:ext>
            </a:extLst>
          </p:cNvPr>
          <p:cNvSpPr txBox="1"/>
          <p:nvPr/>
        </p:nvSpPr>
        <p:spPr>
          <a:xfrm>
            <a:off x="4629150" y="635156"/>
            <a:ext cx="9029700"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b) Ý nghĩa lịch sử</a:t>
            </a:r>
            <a:endParaRPr lang="en-US" sz="5400" b="1" i="1">
              <a:solidFill>
                <a:srgbClr val="002060"/>
              </a:solidFill>
            </a:endParaRPr>
          </a:p>
        </p:txBody>
      </p:sp>
      <p:sp>
        <p:nvSpPr>
          <p:cNvPr id="10" name="TextBox 9">
            <a:extLst>
              <a:ext uri="{FF2B5EF4-FFF2-40B4-BE49-F238E27FC236}">
                <a16:creationId xmlns:a16="http://schemas.microsoft.com/office/drawing/2014/main" id="{DE7D6395-7B15-65F1-04B6-972CF6E3B822}"/>
              </a:ext>
            </a:extLst>
          </p:cNvPr>
          <p:cNvSpPr txBox="1"/>
          <p:nvPr/>
        </p:nvSpPr>
        <p:spPr>
          <a:xfrm>
            <a:off x="743413" y="1868729"/>
            <a:ext cx="16812888" cy="7672678"/>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Đã đập tan tham vọng và ý chí xâm lược của kẻ thù, bảo vệ vững chắc độc lập dân tộc.</a:t>
            </a:r>
          </a:p>
          <a:p>
            <a:pPr marL="571500" indent="-571500" algn="just">
              <a:lnSpc>
                <a:spcPct val="150000"/>
              </a:lnSpc>
              <a:spcBef>
                <a:spcPts val="400"/>
              </a:spcBef>
              <a:spcAft>
                <a:spcPts val="400"/>
              </a:spcAft>
              <a:buFontTx/>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óng góp vào truyền thống và nghệ thuật quân sự Việt Nam.</a:t>
            </a:r>
          </a:p>
          <a:p>
            <a:pPr marL="571500" indent="-571500" algn="just">
              <a:lnSpc>
                <a:spcPct val="150000"/>
              </a:lnSpc>
              <a:spcBef>
                <a:spcPts val="400"/>
              </a:spcBef>
              <a:spcAft>
                <a:spcPts val="400"/>
              </a:spcAft>
              <a:buFontTx/>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Để lại những bài học lịch sử quý giá: chăm lo sức dân, củng cố khối đoàn kết toàn dân tộc, phát huy sức mạnh của nhân dân trong công cuộc xây dựng và bảo vệ Tổ quốc.</a:t>
            </a:r>
          </a:p>
          <a:p>
            <a:pPr marL="571500" indent="-571500" algn="just">
              <a:lnSpc>
                <a:spcPct val="150000"/>
              </a:lnSpc>
              <a:spcBef>
                <a:spcPts val="400"/>
              </a:spcBef>
              <a:spcAft>
                <a:spcPts val="400"/>
              </a:spcAft>
              <a:buFontTx/>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N</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găn chặn cuộc xâm lược của quân Nguyên đối với Nhật Bản và các nước ở Đông Nam Á, làm suy yếu đế chế Mông - Nguyên.</a:t>
            </a:r>
          </a:p>
        </p:txBody>
      </p:sp>
    </p:spTree>
    <p:extLst>
      <p:ext uri="{BB962C8B-B14F-4D97-AF65-F5344CB8AC3E}">
        <p14:creationId xmlns:p14="http://schemas.microsoft.com/office/powerpoint/2010/main" val="1030425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4255998"/>
            <a:ext cx="18288000" cy="6031002"/>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027319" y="509450"/>
            <a:ext cx="1357568" cy="1357568"/>
          </a:xfrm>
          <a:prstGeom prst="rect">
            <a:avLst/>
          </a:prstGeom>
        </p:spPr>
      </p:pic>
      <p:sp>
        <p:nvSpPr>
          <p:cNvPr id="16" name="TextBox 6">
            <a:extLst>
              <a:ext uri="{FF2B5EF4-FFF2-40B4-BE49-F238E27FC236}">
                <a16:creationId xmlns:a16="http://schemas.microsoft.com/office/drawing/2014/main" id="{042E4764-EC60-4F0A-AECA-06375EB2EFB1}"/>
              </a:ext>
            </a:extLst>
          </p:cNvPr>
          <p:cNvSpPr txBox="1"/>
          <p:nvPr/>
        </p:nvSpPr>
        <p:spPr>
          <a:xfrm>
            <a:off x="6219748" y="752935"/>
            <a:ext cx="5848501" cy="961802"/>
          </a:xfrm>
          <a:prstGeom prst="rect">
            <a:avLst/>
          </a:prstGeom>
        </p:spPr>
        <p:txBody>
          <a:bodyPr lIns="0" tIns="0" rIns="0" bIns="0" rtlCol="0" anchor="t">
            <a:spAutoFit/>
          </a:bodyPr>
          <a:lstStyle/>
          <a:p>
            <a:pPr marL="0" lvl="0" indent="0" algn="ctr">
              <a:lnSpc>
                <a:spcPts val="7500"/>
              </a:lnSpc>
              <a:spcBef>
                <a:spcPct val="0"/>
              </a:spcBef>
            </a:pPr>
            <a:r>
              <a:rPr lang="en-US" sz="6600" b="1">
                <a:solidFill>
                  <a:srgbClr val="5E3023"/>
                </a:solidFill>
                <a:latin typeface="Arial" panose="020B0604020202020204" pitchFamily="34" charset="0"/>
                <a:cs typeface="Arial" panose="020B0604020202020204" pitchFamily="34" charset="0"/>
              </a:rPr>
              <a:t>LUYỆN TẬP</a:t>
            </a:r>
            <a:endParaRPr lang="en-US" sz="6600" b="1" dirty="0">
              <a:solidFill>
                <a:srgbClr val="5E3023"/>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E7CFECE-3D92-4317-9F01-7DA2FAFB613C}"/>
              </a:ext>
            </a:extLst>
          </p:cNvPr>
          <p:cNvSpPr txBox="1"/>
          <p:nvPr/>
        </p:nvSpPr>
        <p:spPr>
          <a:xfrm>
            <a:off x="2978942" y="1978369"/>
            <a:ext cx="12330112" cy="1824923"/>
          </a:xfrm>
          <a:prstGeom prst="rect">
            <a:avLst/>
          </a:prstGeom>
          <a:noFill/>
        </p:spPr>
        <p:txBody>
          <a:bodyPr wrap="square">
            <a:spAutoFit/>
          </a:bodyPr>
          <a:lstStyle/>
          <a:p>
            <a:pPr algn="ctr">
              <a:lnSpc>
                <a:spcPct val="150000"/>
              </a:lnSpc>
            </a:pPr>
            <a:r>
              <a:rPr lang="vi-VN" sz="4000" b="1" i="1" dirty="0">
                <a:solidFill>
                  <a:srgbClr val="000000"/>
                </a:solidFill>
                <a:effectLst/>
                <a:latin typeface="Arial" panose="020B0604020202020204" pitchFamily="34" charset="0"/>
                <a:cs typeface="Arial" panose="020B0604020202020204" pitchFamily="34" charset="0"/>
              </a:rPr>
              <a:t>Câu 1</a:t>
            </a:r>
            <a:r>
              <a:rPr lang="vi-VN" sz="4000" b="1" i="1">
                <a:solidFill>
                  <a:srgbClr val="000000"/>
                </a:solidFill>
                <a:effectLst/>
                <a:latin typeface="Arial" panose="020B0604020202020204" pitchFamily="34" charset="0"/>
                <a:cs typeface="Arial" panose="020B0604020202020204" pitchFamily="34" charset="0"/>
              </a:rPr>
              <a:t>: </a:t>
            </a:r>
            <a:r>
              <a:rPr lang="vi-VN" sz="4000">
                <a:solidFill>
                  <a:srgbClr val="000000"/>
                </a:solidFill>
                <a:cs typeface="Arial" panose="020B0604020202020204" pitchFamily="34" charset="0"/>
              </a:rPr>
              <a:t>Nhà Trần đã chủ động đề ra kế hoạch gì để đối phó với quân xâm lược Mông Cổ?</a:t>
            </a:r>
            <a:endParaRPr lang="en-US" sz="4000" dirty="0">
              <a:latin typeface="Arial" panose="020B0604020202020204" pitchFamily="34" charset="0"/>
              <a:cs typeface="Arial" panose="020B0604020202020204" pitchFamily="34" charset="0"/>
            </a:endParaRPr>
          </a:p>
        </p:txBody>
      </p:sp>
      <p:sp>
        <p:nvSpPr>
          <p:cNvPr id="20" name="Đáp án A">
            <a:extLst>
              <a:ext uri="{FF2B5EF4-FFF2-40B4-BE49-F238E27FC236}">
                <a16:creationId xmlns:a16="http://schemas.microsoft.com/office/drawing/2014/main" id="{48DDBF5C-D113-4912-B41A-612376C3C622}"/>
              </a:ext>
            </a:extLst>
          </p:cNvPr>
          <p:cNvSpPr/>
          <p:nvPr/>
        </p:nvSpPr>
        <p:spPr>
          <a:xfrm>
            <a:off x="1371600" y="45339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Tăng cường phòng thủ ở biên giới.</a:t>
            </a:r>
            <a:endParaRPr lang="en-US" sz="4000" dirty="0">
              <a:solidFill>
                <a:schemeClr val="tx1"/>
              </a:solidFill>
              <a:latin typeface="Arial" panose="020B0604020202020204" pitchFamily="34" charset="0"/>
              <a:cs typeface="Arial" panose="020B0604020202020204" pitchFamily="34" charset="0"/>
            </a:endParaRPr>
          </a:p>
        </p:txBody>
      </p:sp>
      <p:sp>
        <p:nvSpPr>
          <p:cNvPr id="21" name="Đáp án C">
            <a:extLst>
              <a:ext uri="{FF2B5EF4-FFF2-40B4-BE49-F238E27FC236}">
                <a16:creationId xmlns:a16="http://schemas.microsoft.com/office/drawing/2014/main" id="{74558EC1-3F1F-4542-BFE6-D245AA5443C9}"/>
              </a:ext>
            </a:extLst>
          </p:cNvPr>
          <p:cNvSpPr/>
          <p:nvPr/>
        </p:nvSpPr>
        <p:spPr>
          <a:xfrm>
            <a:off x="1371600" y="73990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Chuẩn bị vũ khí.</a:t>
            </a:r>
            <a:endParaRPr lang="en-US" sz="4000" dirty="0">
              <a:solidFill>
                <a:schemeClr val="tx1"/>
              </a:solidFill>
              <a:latin typeface="Arial" panose="020B0604020202020204" pitchFamily="34" charset="0"/>
              <a:cs typeface="Arial" panose="020B0604020202020204" pitchFamily="34" charset="0"/>
            </a:endParaRPr>
          </a:p>
        </p:txBody>
      </p:sp>
      <p:sp>
        <p:nvSpPr>
          <p:cNvPr id="22" name="Đáp án B">
            <a:extLst>
              <a:ext uri="{FF2B5EF4-FFF2-40B4-BE49-F238E27FC236}">
                <a16:creationId xmlns:a16="http://schemas.microsoft.com/office/drawing/2014/main" id="{C84496B2-7C7F-4EF1-AE10-14C7D99E3EC2}"/>
              </a:ext>
            </a:extLst>
          </p:cNvPr>
          <p:cNvSpPr/>
          <p:nvPr/>
        </p:nvSpPr>
        <p:spPr>
          <a:xfrm>
            <a:off x="9677402" y="45373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Chuẩn bị lực lượng.</a:t>
            </a:r>
            <a:endParaRPr lang="en-US" sz="4000" dirty="0">
              <a:solidFill>
                <a:schemeClr val="tx1"/>
              </a:solidFill>
              <a:latin typeface="Arial" panose="020B0604020202020204" pitchFamily="34" charset="0"/>
              <a:cs typeface="Arial" panose="020B0604020202020204" pitchFamily="34" charset="0"/>
            </a:endParaRPr>
          </a:p>
        </p:txBody>
      </p:sp>
      <p:sp>
        <p:nvSpPr>
          <p:cNvPr id="23" name="Đáp án D">
            <a:extLst>
              <a:ext uri="{FF2B5EF4-FFF2-40B4-BE49-F238E27FC236}">
                <a16:creationId xmlns:a16="http://schemas.microsoft.com/office/drawing/2014/main" id="{E5B3480C-1E71-4C79-AB01-F06D50166225}"/>
              </a:ext>
            </a:extLst>
          </p:cNvPr>
          <p:cNvSpPr/>
          <p:nvPr/>
        </p:nvSpPr>
        <p:spPr>
          <a:xfrm>
            <a:off x="9677400" y="73990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000">
                <a:solidFill>
                  <a:schemeClr val="tx1"/>
                </a:solidFill>
                <a:latin typeface="Arial" panose="020B0604020202020204" pitchFamily="34" charset="0"/>
                <a:cs typeface="Arial" panose="020B0604020202020204" pitchFamily="34" charset="0"/>
              </a:rPr>
              <a:t>D. Cả A, B, C đều đúng.</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678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23"/>
                                        </p:tgtEl>
                                        <p:attrNameLst>
                                          <p:attrName>fillcolor</p:attrName>
                                        </p:attrNameLst>
                                      </p:cBhvr>
                                      <p:to>
                                        <a:srgbClr val="92D050"/>
                                      </p:to>
                                    </p:animClr>
                                    <p:set>
                                      <p:cBhvr>
                                        <p:cTn id="27" dur="500" fill="hold"/>
                                        <p:tgtEl>
                                          <p:spTgt spid="23"/>
                                        </p:tgtEl>
                                        <p:attrNameLst>
                                          <p:attrName>fill.type</p:attrName>
                                        </p:attrNameLst>
                                      </p:cBhvr>
                                      <p:to>
                                        <p:strVal val="solid"/>
                                      </p:to>
                                    </p:set>
                                    <p:set>
                                      <p:cBhvr>
                                        <p:cTn id="2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0"/>
                                        </p:tgtEl>
                                        <p:attrNameLst>
                                          <p:attrName>fillcolor</p:attrName>
                                        </p:attrNameLst>
                                      </p:cBhvr>
                                      <p:to>
                                        <a:srgbClr val="C0504D"/>
                                      </p:to>
                                    </p:animClr>
                                    <p:set>
                                      <p:cBhvr>
                                        <p:cTn id="34" dur="500" fill="hold"/>
                                        <p:tgtEl>
                                          <p:spTgt spid="20"/>
                                        </p:tgtEl>
                                        <p:attrNameLst>
                                          <p:attrName>fill.type</p:attrName>
                                        </p:attrNameLst>
                                      </p:cBhvr>
                                      <p:to>
                                        <p:strVal val="solid"/>
                                      </p:to>
                                    </p:set>
                                    <p:set>
                                      <p:cBhvr>
                                        <p:cTn id="35"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2"/>
                                        </p:tgtEl>
                                        <p:attrNameLst>
                                          <p:attrName>fillcolor</p:attrName>
                                        </p:attrNameLst>
                                      </p:cBhvr>
                                      <p:to>
                                        <a:srgbClr val="C0504D"/>
                                      </p:to>
                                    </p:animClr>
                                    <p:set>
                                      <p:cBhvr>
                                        <p:cTn id="41" dur="500" fill="hold"/>
                                        <p:tgtEl>
                                          <p:spTgt spid="22"/>
                                        </p:tgtEl>
                                        <p:attrNameLst>
                                          <p:attrName>fill.type</p:attrName>
                                        </p:attrNameLst>
                                      </p:cBhvr>
                                      <p:to>
                                        <p:strVal val="solid"/>
                                      </p:to>
                                    </p:set>
                                    <p:set>
                                      <p:cBhvr>
                                        <p:cTn id="42"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21"/>
                                        </p:tgtEl>
                                        <p:attrNameLst>
                                          <p:attrName>fillcolor</p:attrName>
                                        </p:attrNameLst>
                                      </p:cBhvr>
                                      <p:to>
                                        <a:srgbClr val="C0504D"/>
                                      </p:to>
                                    </p:animClr>
                                    <p:set>
                                      <p:cBhvr>
                                        <p:cTn id="48" dur="500" fill="hold"/>
                                        <p:tgtEl>
                                          <p:spTgt spid="21"/>
                                        </p:tgtEl>
                                        <p:attrNameLst>
                                          <p:attrName>fill.type</p:attrName>
                                        </p:attrNameLst>
                                      </p:cBhvr>
                                      <p:to>
                                        <p:strVal val="solid"/>
                                      </p:to>
                                    </p:set>
                                    <p:set>
                                      <p:cBhvr>
                                        <p:cTn id="49"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18" grpId="0"/>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390900"/>
            <a:ext cx="18288000" cy="68961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2289571" y="743506"/>
            <a:ext cx="13708857" cy="1998176"/>
          </a:xfrm>
          <a:prstGeom prst="rect">
            <a:avLst/>
          </a:prstGeom>
          <a:noFill/>
        </p:spPr>
        <p:txBody>
          <a:bodyPr wrap="square">
            <a:spAutoFit/>
          </a:bodyPr>
          <a:lstStyle/>
          <a:p>
            <a:pPr algn="ctr">
              <a:lnSpc>
                <a:spcPct val="150000"/>
              </a:lnSpc>
            </a:pPr>
            <a:r>
              <a:rPr lang="vi-VN" sz="4400" b="1" i="1" dirty="0">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effectLst/>
                <a:latin typeface="Arial" panose="020B0604020202020204" pitchFamily="34" charset="0"/>
                <a:cs typeface="Arial" panose="020B0604020202020204" pitchFamily="34" charset="0"/>
              </a:rPr>
              <a:t>2</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Điều nào dưới đây không đúng khi nói về cuộc kháng chiến chống quân Nguyên năm 1285:</a:t>
            </a:r>
            <a:endParaRPr lang="en-US" sz="4400" dirty="0">
              <a:latin typeface="Arial" panose="020B0604020202020204" pitchFamily="34" charset="0"/>
              <a:cs typeface="Arial" panose="020B0604020202020204" pitchFamily="34" charset="0"/>
            </a:endParaRPr>
          </a:p>
        </p:txBody>
      </p:sp>
      <p:sp>
        <p:nvSpPr>
          <p:cNvPr id="3" name="Đáp án A">
            <a:extLst>
              <a:ext uri="{FF2B5EF4-FFF2-40B4-BE49-F238E27FC236}">
                <a16:creationId xmlns:a16="http://schemas.microsoft.com/office/drawing/2014/main" id="{D49DDD03-1F78-033F-8CF2-C34D920F779F}"/>
              </a:ext>
            </a:extLst>
          </p:cNvPr>
          <p:cNvSpPr/>
          <p:nvPr/>
        </p:nvSpPr>
        <p:spPr>
          <a:xfrm>
            <a:off x="1463467" y="420949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A. </a:t>
            </a:r>
            <a:r>
              <a:rPr lang="vi-VN" sz="3200">
                <a:solidFill>
                  <a:schemeClr val="tx1"/>
                </a:solidFill>
                <a:cs typeface="Arial" panose="020B0604020202020204" pitchFamily="34" charset="0"/>
              </a:rPr>
              <a:t>Vua Trần mở Hội nghị Diên Hồng bàn kế sách và khẳng định quyết tâm chống giặc.</a:t>
            </a:r>
            <a:endParaRPr lang="en-US" sz="32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707461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C. </a:t>
            </a:r>
            <a:r>
              <a:rPr lang="vi-VN" sz="3200">
                <a:solidFill>
                  <a:schemeClr val="tx1"/>
                </a:solidFill>
                <a:cs typeface="Arial" panose="020B0604020202020204" pitchFamily="34" charset="0"/>
              </a:rPr>
              <a:t>Quân dân nhà Trần kiên cường chiến đấu, từng bức làm tiêu hao lực lượng địch.</a:t>
            </a:r>
            <a:endParaRPr lang="en-US" sz="32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4212966"/>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B. </a:t>
            </a:r>
            <a:r>
              <a:rPr lang="vi-VN" sz="3200">
                <a:solidFill>
                  <a:schemeClr val="tx1"/>
                </a:solidFill>
                <a:cs typeface="Arial" panose="020B0604020202020204" pitchFamily="34" charset="0"/>
              </a:rPr>
              <a:t>Nhà Trần thay đổi kế sách vườn không nhà trống sang kế sách tổ chức đánh đồn lương của quân địch.</a:t>
            </a:r>
            <a:endParaRPr lang="en-US" sz="32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707461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200">
                <a:solidFill>
                  <a:schemeClr val="tx1"/>
                </a:solidFill>
                <a:latin typeface="Arial" panose="020B0604020202020204" pitchFamily="34" charset="0"/>
                <a:cs typeface="Arial" panose="020B0604020202020204" pitchFamily="34" charset="0"/>
              </a:rPr>
              <a:t>D. </a:t>
            </a:r>
            <a:r>
              <a:rPr lang="vi-VN" sz="3200">
                <a:solidFill>
                  <a:schemeClr val="tx1"/>
                </a:solidFill>
                <a:cs typeface="Arial" panose="020B0604020202020204" pitchFamily="34" charset="0"/>
              </a:rPr>
              <a:t>Trần Quốc Tuấn đã soạn Hịch Tướng Sĩ để khích lệ tinh thần chiến đấu của quân dân Đại Việt. </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59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92D050"/>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695700"/>
            <a:ext cx="18288000" cy="65913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1010542" y="509450"/>
            <a:ext cx="16266915" cy="3013838"/>
          </a:xfrm>
          <a:prstGeom prst="rect">
            <a:avLst/>
          </a:prstGeom>
          <a:noFill/>
        </p:spPr>
        <p:txBody>
          <a:bodyPr wrap="square">
            <a:spAutoFit/>
          </a:bodyPr>
          <a:lstStyle/>
          <a:p>
            <a:pPr algn="ctr">
              <a:lnSpc>
                <a:spcPct val="150000"/>
              </a:lnSpc>
            </a:pPr>
            <a:r>
              <a:rPr lang="vi-VN" sz="4400" b="1" i="1">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latin typeface="Arial" panose="020B0604020202020204" pitchFamily="34" charset="0"/>
                <a:cs typeface="Arial" panose="020B0604020202020204" pitchFamily="34" charset="0"/>
              </a:rPr>
              <a:t>3</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Vua Trần Nhân Tông hỏi: </a:t>
            </a:r>
            <a:r>
              <a:rPr lang="vi-VN" sz="4400" i="1">
                <a:solidFill>
                  <a:srgbClr val="000000"/>
                </a:solidFill>
                <a:cs typeface="Arial" panose="020B0604020202020204" pitchFamily="34" charset="0"/>
              </a:rPr>
              <a:t>Giặc tới liệu tình hình thế nào?</a:t>
            </a:r>
            <a:r>
              <a:rPr lang="vi-VN" sz="4400">
                <a:solidFill>
                  <a:srgbClr val="000000"/>
                </a:solidFill>
                <a:cs typeface="Arial" panose="020B0604020202020204" pitchFamily="34" charset="0"/>
              </a:rPr>
              <a:t> Trần Quốc Tuấn trả lời: </a:t>
            </a:r>
            <a:r>
              <a:rPr lang="vi-VN" sz="4400" i="1">
                <a:solidFill>
                  <a:srgbClr val="000000"/>
                </a:solidFill>
                <a:cs typeface="Arial" panose="020B0604020202020204" pitchFamily="34" charset="0"/>
              </a:rPr>
              <a:t>Năm nay đánh giặc nhàn.</a:t>
            </a:r>
          </a:p>
          <a:p>
            <a:pPr algn="ctr">
              <a:lnSpc>
                <a:spcPct val="150000"/>
              </a:lnSpc>
            </a:pPr>
            <a:r>
              <a:rPr lang="vi-VN" sz="4400">
                <a:solidFill>
                  <a:srgbClr val="000000"/>
                </a:solidFill>
                <a:cs typeface="Arial" panose="020B0604020202020204" pitchFamily="34" charset="0"/>
              </a:rPr>
              <a:t>Câu nói trên có ý nghĩa gì?</a:t>
            </a:r>
          </a:p>
        </p:txBody>
      </p:sp>
      <p:sp>
        <p:nvSpPr>
          <p:cNvPr id="3" name="Đáp án A">
            <a:extLst>
              <a:ext uri="{FF2B5EF4-FFF2-40B4-BE49-F238E27FC236}">
                <a16:creationId xmlns:a16="http://schemas.microsoft.com/office/drawing/2014/main" id="{D49DDD03-1F78-033F-8CF2-C34D920F779F}"/>
              </a:ext>
            </a:extLst>
          </p:cNvPr>
          <p:cNvSpPr/>
          <p:nvPr/>
        </p:nvSpPr>
        <p:spPr>
          <a:xfrm>
            <a:off x="1463467" y="43053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Thể hiện sự tự tin vào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thế trận.</a:t>
            </a:r>
            <a:endParaRPr lang="en-US" sz="40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Năng lực của quân ta đủ sức chiến đấu với quân giặc.</a:t>
            </a:r>
            <a:endParaRPr lang="en-US" sz="40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43087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Tin tưởng vào tiền đồ tất thắng của cuộc kháng chiến.</a:t>
            </a:r>
            <a:endParaRPr lang="en-US" sz="40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000">
                <a:solidFill>
                  <a:schemeClr val="tx1"/>
                </a:solidFill>
                <a:latin typeface="Arial" panose="020B0604020202020204" pitchFamily="34" charset="0"/>
                <a:cs typeface="Arial" panose="020B0604020202020204" pitchFamily="34" charset="0"/>
              </a:rPr>
              <a:t>D. Cả A, B, C đều đúng.</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087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086100"/>
            <a:ext cx="18288000" cy="72009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1638300" y="743506"/>
            <a:ext cx="15011400" cy="1998176"/>
          </a:xfrm>
          <a:prstGeom prst="rect">
            <a:avLst/>
          </a:prstGeom>
          <a:noFill/>
        </p:spPr>
        <p:txBody>
          <a:bodyPr wrap="square">
            <a:spAutoFit/>
          </a:bodyPr>
          <a:lstStyle/>
          <a:p>
            <a:pPr algn="ctr">
              <a:lnSpc>
                <a:spcPct val="150000"/>
              </a:lnSpc>
            </a:pPr>
            <a:r>
              <a:rPr lang="vi-VN" sz="4400" b="1" i="1">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latin typeface="Arial" panose="020B0604020202020204" pitchFamily="34" charset="0"/>
                <a:cs typeface="Arial" panose="020B0604020202020204" pitchFamily="34" charset="0"/>
              </a:rPr>
              <a:t>4</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 Đâu không phải là nguyên nhân dẫn đến thắng lợi của ba lần kháng chiến chống quân Mông – Nguyên?</a:t>
            </a:r>
            <a:endParaRPr lang="en-US" sz="4400" dirty="0">
              <a:latin typeface="Arial" panose="020B0604020202020204" pitchFamily="34" charset="0"/>
              <a:cs typeface="Arial" panose="020B0604020202020204" pitchFamily="34" charset="0"/>
            </a:endParaRPr>
          </a:p>
        </p:txBody>
      </p:sp>
      <p:sp>
        <p:nvSpPr>
          <p:cNvPr id="3" name="Đáp án A">
            <a:extLst>
              <a:ext uri="{FF2B5EF4-FFF2-40B4-BE49-F238E27FC236}">
                <a16:creationId xmlns:a16="http://schemas.microsoft.com/office/drawing/2014/main" id="{D49DDD03-1F78-033F-8CF2-C34D920F779F}"/>
              </a:ext>
            </a:extLst>
          </p:cNvPr>
          <p:cNvSpPr/>
          <p:nvPr/>
        </p:nvSpPr>
        <p:spPr>
          <a:xfrm>
            <a:off x="1463467" y="3601682"/>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A. </a:t>
            </a:r>
            <a:r>
              <a:rPr lang="vi-VN" sz="3200">
                <a:solidFill>
                  <a:schemeClr val="tx1"/>
                </a:solidFill>
                <a:cs typeface="Arial" panose="020B0604020202020204" pitchFamily="34" charset="0"/>
              </a:rPr>
              <a:t>Là kết quả của lòng yêu nước, tinh thần đoàn kết, ý chí độc lập tự chủ và quyết tâm đánh giặc của quân dân Đại Việt.</a:t>
            </a:r>
            <a:endParaRPr lang="en-US" sz="32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6896100"/>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C. </a:t>
            </a:r>
            <a:r>
              <a:rPr lang="vi-VN" sz="3200">
                <a:solidFill>
                  <a:schemeClr val="tx1"/>
                </a:solidFill>
                <a:cs typeface="Arial" panose="020B0604020202020204" pitchFamily="34" charset="0"/>
              </a:rPr>
              <a:t>Quân Mông – Nguyên ngày càng suy yếu dần, không đủ lực lượng và lương thực để quyết chiến với quân dân Đại Việt. </a:t>
            </a:r>
            <a:endParaRPr lang="en-US" sz="32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3605154"/>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B. </a:t>
            </a:r>
            <a:r>
              <a:rPr lang="vi-VN" sz="3200">
                <a:solidFill>
                  <a:schemeClr val="tx1"/>
                </a:solidFill>
                <a:cs typeface="Arial" panose="020B0604020202020204" pitchFamily="34" charset="0"/>
              </a:rPr>
              <a:t>Nhà Trần đã đề ra kế sách đánh giặc đúng đắn và sáng tạo: chủ động trong chuẩn bị kháng chiến, tránh chỗ mạnh, đánh chỗ yếu.</a:t>
            </a:r>
            <a:endParaRPr lang="en-US" sz="32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6896100"/>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200">
                <a:solidFill>
                  <a:schemeClr val="tx1"/>
                </a:solidFill>
                <a:latin typeface="Arial" panose="020B0604020202020204" pitchFamily="34" charset="0"/>
                <a:cs typeface="Arial" panose="020B0604020202020204" pitchFamily="34" charset="0"/>
              </a:rPr>
              <a:t>D. </a:t>
            </a:r>
            <a:r>
              <a:rPr lang="vi-VN" sz="3200">
                <a:solidFill>
                  <a:schemeClr val="tx1"/>
                </a:solidFill>
                <a:cs typeface="Arial" panose="020B0604020202020204" pitchFamily="34" charset="0"/>
              </a:rPr>
              <a:t>Cuộc kháng chiến của quân dân nhà Trần được đặt dưới sự chỉ huy tài ba của các vị anh hùng dân tộc.</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698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92D050"/>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314700"/>
            <a:ext cx="18288000" cy="69723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1010542" y="1257300"/>
            <a:ext cx="16266915" cy="982513"/>
          </a:xfrm>
          <a:prstGeom prst="rect">
            <a:avLst/>
          </a:prstGeom>
          <a:noFill/>
        </p:spPr>
        <p:txBody>
          <a:bodyPr wrap="square">
            <a:spAutoFit/>
          </a:bodyPr>
          <a:lstStyle/>
          <a:p>
            <a:pPr algn="ctr">
              <a:lnSpc>
                <a:spcPct val="150000"/>
              </a:lnSpc>
            </a:pPr>
            <a:r>
              <a:rPr lang="vi-VN" sz="4400" b="1" i="1">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latin typeface="Arial" panose="020B0604020202020204" pitchFamily="34" charset="0"/>
                <a:cs typeface="Arial" panose="020B0604020202020204" pitchFamily="34" charset="0"/>
              </a:rPr>
              <a:t>5</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Tượng Quốc công tiết chế Trần Hưng Đạo đặt tại:</a:t>
            </a:r>
          </a:p>
        </p:txBody>
      </p:sp>
      <p:sp>
        <p:nvSpPr>
          <p:cNvPr id="3" name="Đáp án A">
            <a:extLst>
              <a:ext uri="{FF2B5EF4-FFF2-40B4-BE49-F238E27FC236}">
                <a16:creationId xmlns:a16="http://schemas.microsoft.com/office/drawing/2014/main" id="{D49DDD03-1F78-033F-8CF2-C34D920F779F}"/>
              </a:ext>
            </a:extLst>
          </p:cNvPr>
          <p:cNvSpPr/>
          <p:nvPr/>
        </p:nvSpPr>
        <p:spPr>
          <a:xfrm>
            <a:off x="1463467" y="40767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A. </a:t>
            </a:r>
            <a:r>
              <a:rPr lang="vi-VN" sz="4400">
                <a:solidFill>
                  <a:schemeClr val="tx1"/>
                </a:solidFill>
                <a:cs typeface="Arial" panose="020B0604020202020204" pitchFamily="34" charset="0"/>
              </a:rPr>
              <a:t>Hải Phòng.</a:t>
            </a:r>
            <a:endParaRPr lang="en-US" sz="44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C. </a:t>
            </a:r>
            <a:r>
              <a:rPr lang="vi-VN" sz="4400">
                <a:solidFill>
                  <a:schemeClr val="tx1"/>
                </a:solidFill>
                <a:cs typeface="Arial" panose="020B0604020202020204" pitchFamily="34" charset="0"/>
              </a:rPr>
              <a:t>Thái Bình.</a:t>
            </a:r>
            <a:endParaRPr lang="en-US" sz="44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40801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B. </a:t>
            </a:r>
            <a:r>
              <a:rPr lang="vi-VN" sz="4400">
                <a:solidFill>
                  <a:schemeClr val="tx1"/>
                </a:solidFill>
                <a:cs typeface="Arial" panose="020B0604020202020204" pitchFamily="34" charset="0"/>
              </a:rPr>
              <a:t>Nghệ An.</a:t>
            </a:r>
            <a:endParaRPr lang="en-US" sz="44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400">
                <a:solidFill>
                  <a:schemeClr val="tx1"/>
                </a:solidFill>
                <a:latin typeface="Arial" panose="020B0604020202020204" pitchFamily="34" charset="0"/>
                <a:cs typeface="Arial" panose="020B0604020202020204" pitchFamily="34" charset="0"/>
              </a:rPr>
              <a:t>D. </a:t>
            </a:r>
            <a:r>
              <a:rPr lang="vi-VN" sz="4400">
                <a:solidFill>
                  <a:schemeClr val="tx1"/>
                </a:solidFill>
                <a:cs typeface="Arial" panose="020B0604020202020204" pitchFamily="34" charset="0"/>
              </a:rPr>
              <a:t>Hải Dương.</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62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92D050"/>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92994" y="9043501"/>
            <a:ext cx="5557537" cy="1243499"/>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97697">
            <a:off x="14649111" y="-2188772"/>
            <a:ext cx="6904977" cy="546120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878218">
            <a:off x="-1360530" y="-1909062"/>
            <a:ext cx="5180225" cy="4901788"/>
          </a:xfrm>
          <a:prstGeom prst="rect">
            <a:avLst/>
          </a:prstGeom>
        </p:spPr>
      </p:pic>
      <p:pic>
        <p:nvPicPr>
          <p:cNvPr id="21" name="Picture 12">
            <a:extLst>
              <a:ext uri="{FF2B5EF4-FFF2-40B4-BE49-F238E27FC236}">
                <a16:creationId xmlns:a16="http://schemas.microsoft.com/office/drawing/2014/main" id="{DD7F9B3F-9E49-406E-9220-9D5A9444DE33}"/>
              </a:ext>
            </a:extLst>
          </p:cNvPr>
          <p:cNvPicPr>
            <a:picLocks noChangeAspect="1"/>
          </p:cNvPicPr>
          <p:nvPr/>
        </p:nvPicPr>
        <p:blipFill>
          <a:blip r:embed="rId8"/>
          <a:srcRect/>
          <a:stretch>
            <a:fillRect/>
          </a:stretch>
        </p:blipFill>
        <p:spPr>
          <a:xfrm>
            <a:off x="1656120" y="2076481"/>
            <a:ext cx="3276600" cy="6134037"/>
          </a:xfrm>
          <a:prstGeom prst="rect">
            <a:avLst/>
          </a:prstGeom>
        </p:spPr>
      </p:pic>
      <p:grpSp>
        <p:nvGrpSpPr>
          <p:cNvPr id="25" name="Group 24">
            <a:extLst>
              <a:ext uri="{FF2B5EF4-FFF2-40B4-BE49-F238E27FC236}">
                <a16:creationId xmlns:a16="http://schemas.microsoft.com/office/drawing/2014/main" id="{490F93AB-E563-44BE-97E1-0B51CD7DD96D}"/>
              </a:ext>
            </a:extLst>
          </p:cNvPr>
          <p:cNvGrpSpPr/>
          <p:nvPr/>
        </p:nvGrpSpPr>
        <p:grpSpPr>
          <a:xfrm>
            <a:off x="6019800" y="1434335"/>
            <a:ext cx="10866233" cy="7418330"/>
            <a:chOff x="6026865" y="2868670"/>
            <a:chExt cx="10866233" cy="6437029"/>
          </a:xfrm>
        </p:grpSpPr>
        <p:grpSp>
          <p:nvGrpSpPr>
            <p:cNvPr id="10" name="Picture 2">
              <a:extLst>
                <a:ext uri="{FF2B5EF4-FFF2-40B4-BE49-F238E27FC236}">
                  <a16:creationId xmlns:a16="http://schemas.microsoft.com/office/drawing/2014/main" id="{9BF87712-707F-420B-8D78-3558F9EF2E63}"/>
                </a:ext>
              </a:extLst>
            </p:cNvPr>
            <p:cNvGrpSpPr/>
            <p:nvPr/>
          </p:nvGrpSpPr>
          <p:grpSpPr>
            <a:xfrm flipH="1">
              <a:off x="6026865" y="2868670"/>
              <a:ext cx="10866233" cy="6437029"/>
              <a:chOff x="7823754" y="5677677"/>
              <a:chExt cx="10866233" cy="6437029"/>
            </a:xfrm>
          </p:grpSpPr>
          <p:sp>
            <p:nvSpPr>
              <p:cNvPr id="23" name="Freeform: Shape 22">
                <a:extLst>
                  <a:ext uri="{FF2B5EF4-FFF2-40B4-BE49-F238E27FC236}">
                    <a16:creationId xmlns:a16="http://schemas.microsoft.com/office/drawing/2014/main" id="{14DA840F-AD1F-4937-9E3D-DCB152B3F2E3}"/>
                  </a:ext>
                </a:extLst>
              </p:cNvPr>
              <p:cNvSpPr/>
              <p:nvPr/>
            </p:nvSpPr>
            <p:spPr>
              <a:xfrm>
                <a:off x="7945787" y="5709395"/>
                <a:ext cx="10675065" cy="6373595"/>
              </a:xfrm>
              <a:custGeom>
                <a:avLst/>
                <a:gdLst>
                  <a:gd name="connsiteX0" fmla="*/ 8474046 w 10675065"/>
                  <a:gd name="connsiteY0" fmla="*/ 20605 h 6373595"/>
                  <a:gd name="connsiteX1" fmla="*/ 4187913 w 10675065"/>
                  <a:gd name="connsiteY1" fmla="*/ 28100 h 6373595"/>
                  <a:gd name="connsiteX2" fmla="*/ 2218055 w 10675065"/>
                  <a:gd name="connsiteY2" fmla="*/ 28100 h 6373595"/>
                  <a:gd name="connsiteX3" fmla="*/ 128808 w 10675065"/>
                  <a:gd name="connsiteY3" fmla="*/ 1357751 h 6373595"/>
                  <a:gd name="connsiteX4" fmla="*/ 15357 w 10675065"/>
                  <a:gd name="connsiteY4" fmla="*/ 3728082 h 6373595"/>
                  <a:gd name="connsiteX5" fmla="*/ 1604812 w 10675065"/>
                  <a:gd name="connsiteY5" fmla="*/ 5231275 h 6373595"/>
                  <a:gd name="connsiteX6" fmla="*/ 5274417 w 10675065"/>
                  <a:gd name="connsiteY6" fmla="*/ 5242806 h 6373595"/>
                  <a:gd name="connsiteX7" fmla="*/ 6461992 w 10675065"/>
                  <a:gd name="connsiteY7" fmla="*/ 6315312 h 6373595"/>
                  <a:gd name="connsiteX8" fmla="*/ 6786680 w 10675065"/>
                  <a:gd name="connsiteY8" fmla="*/ 6358669 h 6373595"/>
                  <a:gd name="connsiteX9" fmla="*/ 6675755 w 10675065"/>
                  <a:gd name="connsiteY9" fmla="*/ 5238539 h 6373595"/>
                  <a:gd name="connsiteX10" fmla="*/ 8161866 w 10675065"/>
                  <a:gd name="connsiteY10" fmla="*/ 5231275 h 6373595"/>
                  <a:gd name="connsiteX11" fmla="*/ 10659689 w 10675065"/>
                  <a:gd name="connsiteY11" fmla="*/ 3699254 h 6373595"/>
                  <a:gd name="connsiteX12" fmla="*/ 8474046 w 10675065"/>
                  <a:gd name="connsiteY12" fmla="*/ 20605 h 63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75065" h="6373595">
                    <a:moveTo>
                      <a:pt x="8474046" y="20605"/>
                    </a:moveTo>
                    <a:cubicBezTo>
                      <a:pt x="5947797" y="-29786"/>
                      <a:pt x="4187913" y="28100"/>
                      <a:pt x="4187913" y="28100"/>
                    </a:cubicBezTo>
                    <a:lnTo>
                      <a:pt x="2218055" y="28100"/>
                    </a:lnTo>
                    <a:cubicBezTo>
                      <a:pt x="2218055" y="28100"/>
                      <a:pt x="128808" y="-174270"/>
                      <a:pt x="128808" y="1357751"/>
                    </a:cubicBezTo>
                    <a:cubicBezTo>
                      <a:pt x="128808" y="2357150"/>
                      <a:pt x="15357" y="3728082"/>
                      <a:pt x="15357" y="3728082"/>
                    </a:cubicBezTo>
                    <a:cubicBezTo>
                      <a:pt x="15357" y="3728082"/>
                      <a:pt x="-268524" y="5202332"/>
                      <a:pt x="1604812" y="5231275"/>
                    </a:cubicBezTo>
                    <a:cubicBezTo>
                      <a:pt x="2473131" y="5244651"/>
                      <a:pt x="3944965" y="5245688"/>
                      <a:pt x="5274417" y="5242806"/>
                    </a:cubicBezTo>
                    <a:cubicBezTo>
                      <a:pt x="5274417" y="5242806"/>
                      <a:pt x="5749447" y="5953928"/>
                      <a:pt x="6461992" y="6315312"/>
                    </a:cubicBezTo>
                    <a:cubicBezTo>
                      <a:pt x="6461992" y="6315312"/>
                      <a:pt x="6675755" y="6409175"/>
                      <a:pt x="6786680" y="6358669"/>
                    </a:cubicBezTo>
                    <a:cubicBezTo>
                      <a:pt x="6897478" y="6308048"/>
                      <a:pt x="6675755" y="5238539"/>
                      <a:pt x="6675755" y="5238539"/>
                    </a:cubicBezTo>
                    <a:cubicBezTo>
                      <a:pt x="7547865" y="5235080"/>
                      <a:pt x="8161866" y="5231275"/>
                      <a:pt x="8161866" y="5231275"/>
                    </a:cubicBezTo>
                    <a:cubicBezTo>
                      <a:pt x="8161866" y="5231275"/>
                      <a:pt x="10659689" y="5289161"/>
                      <a:pt x="10659689" y="3699254"/>
                    </a:cubicBezTo>
                    <a:cubicBezTo>
                      <a:pt x="10659689" y="2109347"/>
                      <a:pt x="11000422" y="70881"/>
                      <a:pt x="8474046" y="20605"/>
                    </a:cubicBezTo>
                  </a:path>
                </a:pathLst>
              </a:custGeom>
              <a:solidFill>
                <a:srgbClr val="F9DB99"/>
              </a:solidFill>
              <a:ln w="3233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4EE0403-0826-4B1F-8E61-019BD535D1CA}"/>
                  </a:ext>
                </a:extLst>
              </p:cNvPr>
              <p:cNvSpPr/>
              <p:nvPr/>
            </p:nvSpPr>
            <p:spPr>
              <a:xfrm>
                <a:off x="7823754" y="5677677"/>
                <a:ext cx="10866233" cy="6437029"/>
              </a:xfrm>
              <a:custGeom>
                <a:avLst/>
                <a:gdLst>
                  <a:gd name="connsiteX0" fmla="*/ 8627484 w 10866233"/>
                  <a:gd name="connsiteY0" fmla="*/ 16232 h 6437029"/>
                  <a:gd name="connsiteX1" fmla="*/ 2436178 w 10866233"/>
                  <a:gd name="connsiteY1" fmla="*/ 23727 h 6437029"/>
                  <a:gd name="connsiteX2" fmla="*/ 2288489 w 10866233"/>
                  <a:gd name="connsiteY2" fmla="*/ 18307 h 6437029"/>
                  <a:gd name="connsiteX3" fmla="*/ 1868163 w 10866233"/>
                  <a:gd name="connsiteY3" fmla="*/ 24188 h 6437029"/>
                  <a:gd name="connsiteX4" fmla="*/ 676546 w 10866233"/>
                  <a:gd name="connsiteY4" fmla="*/ 369775 h 6437029"/>
                  <a:gd name="connsiteX5" fmla="*/ 246366 w 10866233"/>
                  <a:gd name="connsiteY5" fmla="*/ 843011 h 6437029"/>
                  <a:gd name="connsiteX6" fmla="*/ 125082 w 10866233"/>
                  <a:gd name="connsiteY6" fmla="*/ 1674287 h 6437029"/>
                  <a:gd name="connsiteX7" fmla="*/ 25780 w 10866233"/>
                  <a:gd name="connsiteY7" fmla="*/ 3629960 h 6437029"/>
                  <a:gd name="connsiteX8" fmla="*/ 5313 w 10866233"/>
                  <a:gd name="connsiteY8" fmla="*/ 4124413 h 6437029"/>
                  <a:gd name="connsiteX9" fmla="*/ 539722 w 10866233"/>
                  <a:gd name="connsiteY9" fmla="*/ 5023608 h 6437029"/>
                  <a:gd name="connsiteX10" fmla="*/ 2425565 w 10866233"/>
                  <a:gd name="connsiteY10" fmla="*/ 5302776 h 6437029"/>
                  <a:gd name="connsiteX11" fmla="*/ 5247697 w 10866233"/>
                  <a:gd name="connsiteY11" fmla="*/ 5306350 h 6437029"/>
                  <a:gd name="connsiteX12" fmla="*/ 5309982 w 10866233"/>
                  <a:gd name="connsiteY12" fmla="*/ 5347516 h 6437029"/>
                  <a:gd name="connsiteX13" fmla="*/ 5416611 w 10866233"/>
                  <a:gd name="connsiteY13" fmla="*/ 5485774 h 6437029"/>
                  <a:gd name="connsiteX14" fmla="*/ 5788549 w 10866233"/>
                  <a:gd name="connsiteY14" fmla="*/ 5886364 h 6437029"/>
                  <a:gd name="connsiteX15" fmla="*/ 6379810 w 10866233"/>
                  <a:gd name="connsiteY15" fmla="*/ 6327659 h 6437029"/>
                  <a:gd name="connsiteX16" fmla="*/ 6798619 w 10866233"/>
                  <a:gd name="connsiteY16" fmla="*/ 6432707 h 6437029"/>
                  <a:gd name="connsiteX17" fmla="*/ 6999749 w 10866233"/>
                  <a:gd name="connsiteY17" fmla="*/ 6302636 h 6437029"/>
                  <a:gd name="connsiteX18" fmla="*/ 6979409 w 10866233"/>
                  <a:gd name="connsiteY18" fmla="*/ 5931912 h 6437029"/>
                  <a:gd name="connsiteX19" fmla="*/ 6861788 w 10866233"/>
                  <a:gd name="connsiteY19" fmla="*/ 5245120 h 6437029"/>
                  <a:gd name="connsiteX20" fmla="*/ 6829193 w 10866233"/>
                  <a:gd name="connsiteY20" fmla="*/ 5234166 h 6437029"/>
                  <a:gd name="connsiteX21" fmla="*/ 6829067 w 10866233"/>
                  <a:gd name="connsiteY21" fmla="*/ 5234166 h 6437029"/>
                  <a:gd name="connsiteX22" fmla="*/ 6706898 w 10866233"/>
                  <a:gd name="connsiteY22" fmla="*/ 5301968 h 6437029"/>
                  <a:gd name="connsiteX23" fmla="*/ 9120580 w 10866233"/>
                  <a:gd name="connsiteY23" fmla="*/ 5208567 h 6437029"/>
                  <a:gd name="connsiteX24" fmla="*/ 10353763 w 10866233"/>
                  <a:gd name="connsiteY24" fmla="*/ 4711000 h 6437029"/>
                  <a:gd name="connsiteX25" fmla="*/ 10756274 w 10866233"/>
                  <a:gd name="connsiteY25" fmla="*/ 4190371 h 6437029"/>
                  <a:gd name="connsiteX26" fmla="*/ 10847996 w 10866233"/>
                  <a:gd name="connsiteY26" fmla="*/ 3459646 h 6437029"/>
                  <a:gd name="connsiteX27" fmla="*/ 10646992 w 10866233"/>
                  <a:gd name="connsiteY27" fmla="*/ 1141897 h 6437029"/>
                  <a:gd name="connsiteX28" fmla="*/ 9979171 w 10866233"/>
                  <a:gd name="connsiteY28" fmla="*/ 340255 h 6437029"/>
                  <a:gd name="connsiteX29" fmla="*/ 8627484 w 10866233"/>
                  <a:gd name="connsiteY29" fmla="*/ 16232 h 6437029"/>
                  <a:gd name="connsiteX30" fmla="*/ 8505315 w 10866233"/>
                  <a:gd name="connsiteY30" fmla="*/ 84034 h 6437029"/>
                  <a:gd name="connsiteX31" fmla="*/ 10174489 w 10866233"/>
                  <a:gd name="connsiteY31" fmla="*/ 709942 h 6437029"/>
                  <a:gd name="connsiteX32" fmla="*/ 10648761 w 10866233"/>
                  <a:gd name="connsiteY32" fmla="*/ 2051123 h 6437029"/>
                  <a:gd name="connsiteX33" fmla="*/ 10658868 w 10866233"/>
                  <a:gd name="connsiteY33" fmla="*/ 3629268 h 6437029"/>
                  <a:gd name="connsiteX34" fmla="*/ 10498419 w 10866233"/>
                  <a:gd name="connsiteY34" fmla="*/ 4370833 h 6437029"/>
                  <a:gd name="connsiteX35" fmla="*/ 9993574 w 10866233"/>
                  <a:gd name="connsiteY35" fmla="*/ 4854677 h 6437029"/>
                  <a:gd name="connsiteX36" fmla="*/ 8484975 w 10866233"/>
                  <a:gd name="connsiteY36" fmla="*/ 5224364 h 6437029"/>
                  <a:gd name="connsiteX37" fmla="*/ 6829067 w 10866233"/>
                  <a:gd name="connsiteY37" fmla="*/ 5234166 h 6437029"/>
                  <a:gd name="connsiteX38" fmla="*/ 6706898 w 10866233"/>
                  <a:gd name="connsiteY38" fmla="*/ 5301968 h 6437029"/>
                  <a:gd name="connsiteX39" fmla="*/ 6681378 w 10866233"/>
                  <a:gd name="connsiteY39" fmla="*/ 5325261 h 6437029"/>
                  <a:gd name="connsiteX40" fmla="*/ 6699444 w 10866233"/>
                  <a:gd name="connsiteY40" fmla="*/ 5417741 h 6437029"/>
                  <a:gd name="connsiteX41" fmla="*/ 6757560 w 10866233"/>
                  <a:gd name="connsiteY41" fmla="*/ 5744647 h 6437029"/>
                  <a:gd name="connsiteX42" fmla="*/ 6808726 w 10866233"/>
                  <a:gd name="connsiteY42" fmla="*/ 6367211 h 6437029"/>
                  <a:gd name="connsiteX43" fmla="*/ 6797230 w 10866233"/>
                  <a:gd name="connsiteY43" fmla="*/ 6394424 h 6437029"/>
                  <a:gd name="connsiteX44" fmla="*/ 6752253 w 10866233"/>
                  <a:gd name="connsiteY44" fmla="*/ 6353027 h 6437029"/>
                  <a:gd name="connsiteX45" fmla="*/ 6599385 w 10866233"/>
                  <a:gd name="connsiteY45" fmla="*/ 6293527 h 6437029"/>
                  <a:gd name="connsiteX46" fmla="*/ 6095676 w 10866233"/>
                  <a:gd name="connsiteY46" fmla="*/ 5945403 h 6437029"/>
                  <a:gd name="connsiteX47" fmla="*/ 5507069 w 10866233"/>
                  <a:gd name="connsiteY47" fmla="*/ 5314883 h 6437029"/>
                  <a:gd name="connsiteX48" fmla="*/ 5427729 w 10866233"/>
                  <a:gd name="connsiteY48" fmla="*/ 5238547 h 6437029"/>
                  <a:gd name="connsiteX49" fmla="*/ 4666165 w 10866233"/>
                  <a:gd name="connsiteY49" fmla="*/ 5239585 h 6437029"/>
                  <a:gd name="connsiteX50" fmla="*/ 3226420 w 10866233"/>
                  <a:gd name="connsiteY50" fmla="*/ 5238201 h 6437029"/>
                  <a:gd name="connsiteX51" fmla="*/ 1997912 w 10866233"/>
                  <a:gd name="connsiteY51" fmla="*/ 5230130 h 6437029"/>
                  <a:gd name="connsiteX52" fmla="*/ 960300 w 10866233"/>
                  <a:gd name="connsiteY52" fmla="*/ 5089450 h 6437029"/>
                  <a:gd name="connsiteX53" fmla="*/ 209854 w 10866233"/>
                  <a:gd name="connsiteY53" fmla="*/ 4200403 h 6437029"/>
                  <a:gd name="connsiteX54" fmla="*/ 204548 w 10866233"/>
                  <a:gd name="connsiteY54" fmla="*/ 3695341 h 6437029"/>
                  <a:gd name="connsiteX55" fmla="*/ 304608 w 10866233"/>
                  <a:gd name="connsiteY55" fmla="*/ 1948497 h 6437029"/>
                  <a:gd name="connsiteX56" fmla="*/ 376494 w 10866233"/>
                  <a:gd name="connsiteY56" fmla="*/ 947944 h 6437029"/>
                  <a:gd name="connsiteX57" fmla="*/ 788986 w 10866233"/>
                  <a:gd name="connsiteY57" fmla="*/ 393760 h 6437029"/>
                  <a:gd name="connsiteX58" fmla="*/ 1964054 w 10866233"/>
                  <a:gd name="connsiteY58" fmla="*/ 82997 h 6437029"/>
                  <a:gd name="connsiteX59" fmla="*/ 2510338 w 10866233"/>
                  <a:gd name="connsiteY59" fmla="*/ 91414 h 6437029"/>
                  <a:gd name="connsiteX60" fmla="*/ 4523277 w 10866233"/>
                  <a:gd name="connsiteY60" fmla="*/ 83458 h 6437029"/>
                  <a:gd name="connsiteX61" fmla="*/ 8505315 w 10866233"/>
                  <a:gd name="connsiteY61" fmla="*/ 84034 h 6437029"/>
                  <a:gd name="connsiteX62" fmla="*/ 8627484 w 10866233"/>
                  <a:gd name="connsiteY62" fmla="*/ 16232 h 643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866233" h="6437029">
                    <a:moveTo>
                      <a:pt x="8627484" y="16232"/>
                    </a:moveTo>
                    <a:cubicBezTo>
                      <a:pt x="6563631" y="-24242"/>
                      <a:pt x="4500157" y="23727"/>
                      <a:pt x="2436178" y="23727"/>
                    </a:cubicBezTo>
                    <a:cubicBezTo>
                      <a:pt x="2363028" y="23727"/>
                      <a:pt x="2375283" y="22574"/>
                      <a:pt x="2288489" y="18307"/>
                    </a:cubicBezTo>
                    <a:cubicBezTo>
                      <a:pt x="2148507" y="11504"/>
                      <a:pt x="2007893" y="14848"/>
                      <a:pt x="1868163" y="24188"/>
                    </a:cubicBezTo>
                    <a:cubicBezTo>
                      <a:pt x="1453144" y="51747"/>
                      <a:pt x="1020942" y="149070"/>
                      <a:pt x="676546" y="369775"/>
                    </a:cubicBezTo>
                    <a:cubicBezTo>
                      <a:pt x="488429" y="490390"/>
                      <a:pt x="341245" y="651941"/>
                      <a:pt x="246366" y="843011"/>
                    </a:cubicBezTo>
                    <a:cubicBezTo>
                      <a:pt x="115606" y="1106150"/>
                      <a:pt x="129503" y="1392467"/>
                      <a:pt x="125082" y="1674287"/>
                    </a:cubicBezTo>
                    <a:cubicBezTo>
                      <a:pt x="114848" y="2326716"/>
                      <a:pt x="74926" y="2979145"/>
                      <a:pt x="25780" y="3629960"/>
                    </a:cubicBezTo>
                    <a:cubicBezTo>
                      <a:pt x="13525" y="3791857"/>
                      <a:pt x="-10731" y="3947411"/>
                      <a:pt x="5313" y="4124413"/>
                    </a:cubicBezTo>
                    <a:cubicBezTo>
                      <a:pt x="37782" y="4481993"/>
                      <a:pt x="217182" y="4812358"/>
                      <a:pt x="539722" y="5023608"/>
                    </a:cubicBezTo>
                    <a:cubicBezTo>
                      <a:pt x="1070846" y="5371616"/>
                      <a:pt x="1809416" y="5298509"/>
                      <a:pt x="2425565" y="5302776"/>
                    </a:cubicBezTo>
                    <a:cubicBezTo>
                      <a:pt x="3366276" y="5309118"/>
                      <a:pt x="4306987" y="5308195"/>
                      <a:pt x="5247697" y="5306350"/>
                    </a:cubicBezTo>
                    <a:cubicBezTo>
                      <a:pt x="5290652" y="5306235"/>
                      <a:pt x="5280293" y="5306581"/>
                      <a:pt x="5309982" y="5347516"/>
                    </a:cubicBezTo>
                    <a:cubicBezTo>
                      <a:pt x="5343967" y="5394563"/>
                      <a:pt x="5380099" y="5440341"/>
                      <a:pt x="5416611" y="5485774"/>
                    </a:cubicBezTo>
                    <a:cubicBezTo>
                      <a:pt x="5530315" y="5626915"/>
                      <a:pt x="5655642" y="5760099"/>
                      <a:pt x="5788549" y="5886364"/>
                    </a:cubicBezTo>
                    <a:cubicBezTo>
                      <a:pt x="5965548" y="6054487"/>
                      <a:pt x="6163393" y="6203584"/>
                      <a:pt x="6379810" y="6327659"/>
                    </a:cubicBezTo>
                    <a:cubicBezTo>
                      <a:pt x="6502105" y="6397768"/>
                      <a:pt x="6651436" y="6453232"/>
                      <a:pt x="6798619" y="6432707"/>
                    </a:cubicBezTo>
                    <a:cubicBezTo>
                      <a:pt x="6897289" y="6418870"/>
                      <a:pt x="6984336" y="6399036"/>
                      <a:pt x="6999749" y="6302636"/>
                    </a:cubicBezTo>
                    <a:cubicBezTo>
                      <a:pt x="7018826" y="6182482"/>
                      <a:pt x="6994316" y="6051374"/>
                      <a:pt x="6979409" y="5931912"/>
                    </a:cubicBezTo>
                    <a:cubicBezTo>
                      <a:pt x="6950477" y="5701982"/>
                      <a:pt x="6908786" y="5472629"/>
                      <a:pt x="6861788" y="5245120"/>
                    </a:cubicBezTo>
                    <a:cubicBezTo>
                      <a:pt x="6859640" y="5234742"/>
                      <a:pt x="6836268" y="5234166"/>
                      <a:pt x="6829193" y="5234166"/>
                    </a:cubicBezTo>
                    <a:cubicBezTo>
                      <a:pt x="6829067" y="5234166"/>
                      <a:pt x="6829067" y="5234166"/>
                      <a:pt x="6829067" y="5234166"/>
                    </a:cubicBezTo>
                    <a:cubicBezTo>
                      <a:pt x="6788386" y="5256767"/>
                      <a:pt x="6747705" y="5279367"/>
                      <a:pt x="6706898" y="5301968"/>
                    </a:cubicBezTo>
                    <a:cubicBezTo>
                      <a:pt x="7499667" y="5298740"/>
                      <a:pt x="8336276" y="5355357"/>
                      <a:pt x="9120580" y="5208567"/>
                    </a:cubicBezTo>
                    <a:cubicBezTo>
                      <a:pt x="9561878" y="5126004"/>
                      <a:pt x="10006334" y="4980020"/>
                      <a:pt x="10353763" y="4711000"/>
                    </a:cubicBezTo>
                    <a:cubicBezTo>
                      <a:pt x="10533920" y="4571359"/>
                      <a:pt x="10672386" y="4391819"/>
                      <a:pt x="10756274" y="4190371"/>
                    </a:cubicBezTo>
                    <a:cubicBezTo>
                      <a:pt x="10854439" y="3955022"/>
                      <a:pt x="10844206" y="3706873"/>
                      <a:pt x="10847996" y="3459646"/>
                    </a:cubicBezTo>
                    <a:cubicBezTo>
                      <a:pt x="10859871" y="2693636"/>
                      <a:pt x="10937569" y="1876197"/>
                      <a:pt x="10646992" y="1141897"/>
                    </a:cubicBezTo>
                    <a:cubicBezTo>
                      <a:pt x="10518633" y="817181"/>
                      <a:pt x="10293626" y="534208"/>
                      <a:pt x="9979171" y="340255"/>
                    </a:cubicBezTo>
                    <a:cubicBezTo>
                      <a:pt x="9585882" y="97641"/>
                      <a:pt x="9092154" y="27878"/>
                      <a:pt x="8627484" y="16232"/>
                    </a:cubicBezTo>
                    <a:cubicBezTo>
                      <a:pt x="8589456" y="15309"/>
                      <a:pt x="8413720" y="81728"/>
                      <a:pt x="8505315" y="84034"/>
                    </a:cubicBezTo>
                    <a:cubicBezTo>
                      <a:pt x="9129424" y="99601"/>
                      <a:pt x="9769198" y="246162"/>
                      <a:pt x="10174489" y="709942"/>
                    </a:cubicBezTo>
                    <a:cubicBezTo>
                      <a:pt x="10502209" y="1085164"/>
                      <a:pt x="10605175" y="1585152"/>
                      <a:pt x="10648761" y="2051123"/>
                    </a:cubicBezTo>
                    <a:cubicBezTo>
                      <a:pt x="10697654" y="2575673"/>
                      <a:pt x="10664427" y="3103797"/>
                      <a:pt x="10658868" y="3629268"/>
                    </a:cubicBezTo>
                    <a:cubicBezTo>
                      <a:pt x="10656089" y="3891139"/>
                      <a:pt x="10632590" y="4134561"/>
                      <a:pt x="10498419" y="4370833"/>
                    </a:cubicBezTo>
                    <a:cubicBezTo>
                      <a:pt x="10384084" y="4572166"/>
                      <a:pt x="10200262" y="4732678"/>
                      <a:pt x="9993574" y="4854677"/>
                    </a:cubicBezTo>
                    <a:cubicBezTo>
                      <a:pt x="9553413" y="5114588"/>
                      <a:pt x="9000812" y="5202109"/>
                      <a:pt x="8484975" y="5224364"/>
                    </a:cubicBezTo>
                    <a:cubicBezTo>
                      <a:pt x="7934774" y="5248118"/>
                      <a:pt x="7379773" y="5231975"/>
                      <a:pt x="6829067" y="5234166"/>
                    </a:cubicBezTo>
                    <a:cubicBezTo>
                      <a:pt x="6791544" y="5234396"/>
                      <a:pt x="6615809" y="5301968"/>
                      <a:pt x="6706898" y="5301968"/>
                    </a:cubicBezTo>
                    <a:cubicBezTo>
                      <a:pt x="6666344" y="5301968"/>
                      <a:pt x="6673166" y="5284787"/>
                      <a:pt x="6681378" y="5325261"/>
                    </a:cubicBezTo>
                    <a:cubicBezTo>
                      <a:pt x="6687442" y="5356049"/>
                      <a:pt x="6693506" y="5386953"/>
                      <a:pt x="6699444" y="5417741"/>
                    </a:cubicBezTo>
                    <a:cubicBezTo>
                      <a:pt x="6720416" y="5526479"/>
                      <a:pt x="6739746" y="5635448"/>
                      <a:pt x="6757560" y="5744647"/>
                    </a:cubicBezTo>
                    <a:cubicBezTo>
                      <a:pt x="6789270" y="5937562"/>
                      <a:pt x="6851681" y="6172450"/>
                      <a:pt x="6808726" y="6367211"/>
                    </a:cubicBezTo>
                    <a:cubicBezTo>
                      <a:pt x="6806579" y="6377012"/>
                      <a:pt x="6802409" y="6385660"/>
                      <a:pt x="6797230" y="6394424"/>
                    </a:cubicBezTo>
                    <a:cubicBezTo>
                      <a:pt x="6826540" y="6345532"/>
                      <a:pt x="6808853" y="6366057"/>
                      <a:pt x="6752253" y="6353027"/>
                    </a:cubicBezTo>
                    <a:cubicBezTo>
                      <a:pt x="6696917" y="6340458"/>
                      <a:pt x="6648277" y="6319011"/>
                      <a:pt x="6599385" y="6293527"/>
                    </a:cubicBezTo>
                    <a:cubicBezTo>
                      <a:pt x="6416069" y="6198165"/>
                      <a:pt x="6250440" y="6075474"/>
                      <a:pt x="6095676" y="5945403"/>
                    </a:cubicBezTo>
                    <a:cubicBezTo>
                      <a:pt x="5873069" y="5758484"/>
                      <a:pt x="5676614" y="5543084"/>
                      <a:pt x="5507069" y="5314883"/>
                    </a:cubicBezTo>
                    <a:cubicBezTo>
                      <a:pt x="5487234" y="5288131"/>
                      <a:pt x="5468788" y="5238432"/>
                      <a:pt x="5427729" y="5238547"/>
                    </a:cubicBezTo>
                    <a:cubicBezTo>
                      <a:pt x="5173916" y="5239009"/>
                      <a:pt x="4920104" y="5239470"/>
                      <a:pt x="4666165" y="5239585"/>
                    </a:cubicBezTo>
                    <a:cubicBezTo>
                      <a:pt x="4186208" y="5240046"/>
                      <a:pt x="3706377" y="5239701"/>
                      <a:pt x="3226420" y="5238201"/>
                    </a:cubicBezTo>
                    <a:cubicBezTo>
                      <a:pt x="2816960" y="5237048"/>
                      <a:pt x="2407373" y="5234857"/>
                      <a:pt x="1997912" y="5230130"/>
                    </a:cubicBezTo>
                    <a:cubicBezTo>
                      <a:pt x="1643156" y="5226094"/>
                      <a:pt x="1292316" y="5216177"/>
                      <a:pt x="960300" y="5089450"/>
                    </a:cubicBezTo>
                    <a:cubicBezTo>
                      <a:pt x="546418" y="4931359"/>
                      <a:pt x="286415" y="4596958"/>
                      <a:pt x="209854" y="4200403"/>
                    </a:cubicBezTo>
                    <a:cubicBezTo>
                      <a:pt x="177512" y="4032511"/>
                      <a:pt x="192799" y="3842478"/>
                      <a:pt x="204548" y="3695341"/>
                    </a:cubicBezTo>
                    <a:cubicBezTo>
                      <a:pt x="250914" y="3113829"/>
                      <a:pt x="285404" y="2531278"/>
                      <a:pt x="304608" y="1948497"/>
                    </a:cubicBezTo>
                    <a:cubicBezTo>
                      <a:pt x="315473" y="1618477"/>
                      <a:pt x="276434" y="1268854"/>
                      <a:pt x="376494" y="947944"/>
                    </a:cubicBezTo>
                    <a:cubicBezTo>
                      <a:pt x="445727" y="726547"/>
                      <a:pt x="592784" y="536399"/>
                      <a:pt x="788986" y="393760"/>
                    </a:cubicBezTo>
                    <a:cubicBezTo>
                      <a:pt x="1114180" y="157372"/>
                      <a:pt x="1559141" y="89569"/>
                      <a:pt x="1964054" y="82997"/>
                    </a:cubicBezTo>
                    <a:cubicBezTo>
                      <a:pt x="2178828" y="79422"/>
                      <a:pt x="2295816" y="91414"/>
                      <a:pt x="2510338" y="91414"/>
                    </a:cubicBezTo>
                    <a:cubicBezTo>
                      <a:pt x="3181318" y="91414"/>
                      <a:pt x="3852550" y="98910"/>
                      <a:pt x="4523277" y="83458"/>
                    </a:cubicBezTo>
                    <a:cubicBezTo>
                      <a:pt x="5850202" y="52901"/>
                      <a:pt x="7178390" y="57974"/>
                      <a:pt x="8505315" y="84034"/>
                    </a:cubicBezTo>
                    <a:cubicBezTo>
                      <a:pt x="8543343" y="84726"/>
                      <a:pt x="8718952" y="18077"/>
                      <a:pt x="8627484" y="16232"/>
                    </a:cubicBezTo>
                  </a:path>
                </a:pathLst>
              </a:custGeom>
              <a:solidFill>
                <a:srgbClr val="5E3023"/>
              </a:solidFill>
              <a:ln w="32337" cap="flat">
                <a:noFill/>
                <a:prstDash val="solid"/>
                <a:miter/>
              </a:ln>
            </p:spPr>
            <p:txBody>
              <a:bodyPr rtlCol="0" anchor="ctr"/>
              <a:lstStyle/>
              <a:p>
                <a:endParaRPr lang="en-US"/>
              </a:p>
            </p:txBody>
          </p:sp>
        </p:grpSp>
        <p:sp>
          <p:nvSpPr>
            <p:cNvPr id="22" name="TextBox 21">
              <a:extLst>
                <a:ext uri="{FF2B5EF4-FFF2-40B4-BE49-F238E27FC236}">
                  <a16:creationId xmlns:a16="http://schemas.microsoft.com/office/drawing/2014/main" id="{96852210-D5B2-4C15-9987-FEB5645886C5}"/>
                </a:ext>
              </a:extLst>
            </p:cNvPr>
            <p:cNvSpPr txBox="1"/>
            <p:nvPr/>
          </p:nvSpPr>
          <p:spPr>
            <a:xfrm>
              <a:off x="6764156" y="3571832"/>
              <a:ext cx="9391650" cy="3987094"/>
            </a:xfrm>
            <a:prstGeom prst="rect">
              <a:avLst/>
            </a:prstGeom>
            <a:noFill/>
          </p:spPr>
          <p:txBody>
            <a:bodyPr wrap="square">
              <a:spAutoFit/>
            </a:bodyPr>
            <a:lstStyle/>
            <a:p>
              <a:pPr marL="0" marR="0" algn="just">
                <a:lnSpc>
                  <a:spcPct val="150000"/>
                </a:lnSpc>
              </a:pPr>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kiến thức đã học ở bài 13 và bài 14, em hãy đánh giá ngắn gọn về vai trò của các nhân vật lịch sử: Trần Thủ Độ, Trần Quốc Tuần đối với nhà Trần và kháng chiến chống quân Mông – Nguyên.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22665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54000" y="9035881"/>
            <a:ext cx="5557537" cy="1243499"/>
          </a:xfrm>
          <a:prstGeom prst="rect">
            <a:avLst/>
          </a:prstGeom>
        </p:spPr>
      </p:pic>
      <p:sp>
        <p:nvSpPr>
          <p:cNvPr id="4" name="TextBox 3">
            <a:extLst>
              <a:ext uri="{FF2B5EF4-FFF2-40B4-BE49-F238E27FC236}">
                <a16:creationId xmlns:a16="http://schemas.microsoft.com/office/drawing/2014/main" id="{8D4BAD69-6645-56DA-CFC5-029ED2E2D66D}"/>
              </a:ext>
            </a:extLst>
          </p:cNvPr>
          <p:cNvSpPr txBox="1"/>
          <p:nvPr/>
        </p:nvSpPr>
        <p:spPr>
          <a:xfrm>
            <a:off x="4963543" y="41910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Trần Thủ Độ</a:t>
            </a:r>
            <a:endParaRPr lang="en-US" sz="4800" b="1" dirty="0">
              <a:solidFill>
                <a:srgbClr val="9F472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98FBCA-A8CA-C272-2AC4-50DDA1C565AA}"/>
              </a:ext>
            </a:extLst>
          </p:cNvPr>
          <p:cNvSpPr txBox="1"/>
          <p:nvPr/>
        </p:nvSpPr>
        <p:spPr>
          <a:xfrm>
            <a:off x="7315200" y="2384379"/>
            <a:ext cx="10026593"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ea typeface="Noto Sans Symbols"/>
                <a:cs typeface="Arial" panose="020B0604020202020204" pitchFamily="34" charset="0"/>
              </a:rPr>
              <a:t>Vị quan khai quốc của triều Trần. </a:t>
            </a:r>
            <a:endParaRPr lang="en-US" sz="40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a:solidFill>
                  <a:srgbClr val="000000"/>
                </a:solidFill>
                <a:ea typeface="Noto Sans Symbols"/>
                <a:cs typeface="Arial" panose="020B0604020202020204" pitchFamily="34" charset="0"/>
              </a:rPr>
              <a:t>Trong cuộc kháng chiến chống quân xâm lược Mông Cổ năm 1258, Thái sư Trần Thủ Độ làm Tổng chỉ huy quân đội, đã lãnh đạo quân dân nhà Trần đánh đuổi quân xâm lược ra khỏi bờ cõi.</a:t>
            </a:r>
            <a:endParaRPr lang="vi-VN" sz="4000">
              <a:solidFill>
                <a:srgbClr val="000000"/>
              </a:solidFill>
              <a:latin typeface="Arial" panose="020B0604020202020204" pitchFamily="34" charset="0"/>
              <a:ea typeface="Noto Sans Symbols"/>
              <a:cs typeface="Arial" panose="020B0604020202020204" pitchFamily="34" charset="0"/>
            </a:endParaRPr>
          </a:p>
        </p:txBody>
      </p:sp>
      <p:pic>
        <p:nvPicPr>
          <p:cNvPr id="10" name="Picture 9" descr="A close-up of a book&#10;&#10;Description automatically generated with low confidence">
            <a:extLst>
              <a:ext uri="{FF2B5EF4-FFF2-40B4-BE49-F238E27FC236}">
                <a16:creationId xmlns:a16="http://schemas.microsoft.com/office/drawing/2014/main" id="{701666AD-08DC-0D7E-FFB1-F7E9785A97C8}"/>
              </a:ext>
            </a:extLst>
          </p:cNvPr>
          <p:cNvPicPr>
            <a:picLocks noChangeAspect="1"/>
          </p:cNvPicPr>
          <p:nvPr/>
        </p:nvPicPr>
        <p:blipFill rotWithShape="1">
          <a:blip r:embed="rId6">
            <a:extLst>
              <a:ext uri="{28A0092B-C50C-407E-A947-70E740481C1C}">
                <a14:useLocalDpi xmlns:a14="http://schemas.microsoft.com/office/drawing/2010/main" val="0"/>
              </a:ext>
            </a:extLst>
          </a:blip>
          <a:srcRect l="18148" r="18723"/>
          <a:stretch/>
        </p:blipFill>
        <p:spPr>
          <a:xfrm>
            <a:off x="1627627" y="1691003"/>
            <a:ext cx="5029200" cy="7966627"/>
          </a:xfrm>
          <a:prstGeom prst="rect">
            <a:avLst/>
          </a:prstGeom>
        </p:spPr>
      </p:pic>
    </p:spTree>
    <p:extLst>
      <p:ext uri="{BB962C8B-B14F-4D97-AF65-F5344CB8AC3E}">
        <p14:creationId xmlns:p14="http://schemas.microsoft.com/office/powerpoint/2010/main" val="2047794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54000" y="9035881"/>
            <a:ext cx="5557537" cy="1243499"/>
          </a:xfrm>
          <a:prstGeom prst="rect">
            <a:avLst/>
          </a:prstGeom>
        </p:spPr>
      </p:pic>
      <p:sp>
        <p:nvSpPr>
          <p:cNvPr id="4" name="TextBox 3">
            <a:extLst>
              <a:ext uri="{FF2B5EF4-FFF2-40B4-BE49-F238E27FC236}">
                <a16:creationId xmlns:a16="http://schemas.microsoft.com/office/drawing/2014/main" id="{8D4BAD69-6645-56DA-CFC5-029ED2E2D66D}"/>
              </a:ext>
            </a:extLst>
          </p:cNvPr>
          <p:cNvSpPr txBox="1"/>
          <p:nvPr/>
        </p:nvSpPr>
        <p:spPr>
          <a:xfrm>
            <a:off x="4963543" y="62937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Trần Quốc Tuấn</a:t>
            </a:r>
            <a:endParaRPr lang="en-US" sz="4800" b="1" dirty="0">
              <a:solidFill>
                <a:srgbClr val="9F472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98FBCA-A8CA-C272-2AC4-50DDA1C565AA}"/>
              </a:ext>
            </a:extLst>
          </p:cNvPr>
          <p:cNvSpPr txBox="1"/>
          <p:nvPr/>
        </p:nvSpPr>
        <p:spPr>
          <a:xfrm>
            <a:off x="895347" y="1921841"/>
            <a:ext cx="10972800" cy="7468648"/>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Vị Tổng chỉ huy quân đội trong hai cuộc kháng chiến năm 1285 và năm 1287 – 1288</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C</a:t>
            </a:r>
            <a:r>
              <a:rPr lang="vi-VN" sz="3600">
                <a:solidFill>
                  <a:srgbClr val="000000"/>
                </a:solidFill>
                <a:latin typeface="Arial" panose="020B0604020202020204" pitchFamily="34" charset="0"/>
                <a:ea typeface="Noto Sans Symbols"/>
                <a:cs typeface="Arial" panose="020B0604020202020204" pitchFamily="34" charset="0"/>
              </a:rPr>
              <a:t>ùng với các vua Trần đưa ra những chủ trương, kế sách đúng đắn, là điều kiện tiên quyết dẫn đến thắng lợi của các cuộc kháng chiến</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N</a:t>
            </a:r>
            <a:r>
              <a:rPr lang="vi-VN" sz="3600">
                <a:solidFill>
                  <a:srgbClr val="000000"/>
                </a:solidFill>
                <a:latin typeface="Arial" panose="020B0604020202020204" pitchFamily="34" charset="0"/>
                <a:ea typeface="Noto Sans Symbols"/>
                <a:cs typeface="Arial" panose="020B0604020202020204" pitchFamily="34" charset="0"/>
              </a:rPr>
              <a:t>gười huấn luyện quân đội, khích lệ tinh thần các chiến sĩ thông qua việc soạn thảo Hịch tướng sĩ</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T</a:t>
            </a:r>
            <a:r>
              <a:rPr lang="vi-VN" sz="3600">
                <a:solidFill>
                  <a:srgbClr val="000000"/>
                </a:solidFill>
                <a:latin typeface="Arial" panose="020B0604020202020204" pitchFamily="34" charset="0"/>
                <a:ea typeface="Noto Sans Symbols"/>
                <a:cs typeface="Arial" panose="020B0604020202020204" pitchFamily="34" charset="0"/>
              </a:rPr>
              <a:t>ác giả của các bộ binh thư nổi tiếng: Binh thư yếu lược, Vạn Kiếp tông bí truyền thu.</a:t>
            </a:r>
          </a:p>
        </p:txBody>
      </p:sp>
      <p:pic>
        <p:nvPicPr>
          <p:cNvPr id="10" name="Picture 9">
            <a:extLst>
              <a:ext uri="{FF2B5EF4-FFF2-40B4-BE49-F238E27FC236}">
                <a16:creationId xmlns:a16="http://schemas.microsoft.com/office/drawing/2014/main" id="{701666AD-08DC-0D7E-FFB1-F7E9785A97C8}"/>
              </a:ext>
            </a:extLst>
          </p:cNvPr>
          <p:cNvPicPr>
            <a:picLocks noChangeAspect="1"/>
          </p:cNvPicPr>
          <p:nvPr/>
        </p:nvPicPr>
        <p:blipFill rotWithShape="1">
          <a:blip r:embed="rId6">
            <a:extLst>
              <a:ext uri="{28A0092B-C50C-407E-A947-70E740481C1C}">
                <a14:useLocalDpi xmlns:a14="http://schemas.microsoft.com/office/drawing/2010/main" val="0"/>
              </a:ext>
            </a:extLst>
          </a:blip>
          <a:srcRect l="30282" r="22414"/>
          <a:stretch/>
        </p:blipFill>
        <p:spPr>
          <a:xfrm>
            <a:off x="12363452" y="1672852"/>
            <a:ext cx="5029200" cy="7966627"/>
          </a:xfrm>
          <a:prstGeom prst="rect">
            <a:avLst/>
          </a:prstGeom>
        </p:spPr>
      </p:pic>
    </p:spTree>
    <p:extLst>
      <p:ext uri="{BB962C8B-B14F-4D97-AF65-F5344CB8AC3E}">
        <p14:creationId xmlns:p14="http://schemas.microsoft.com/office/powerpoint/2010/main" val="256031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1" name="TextBox 21"/>
          <p:cNvSpPr txBox="1"/>
          <p:nvPr/>
        </p:nvSpPr>
        <p:spPr>
          <a:xfrm>
            <a:off x="1006469" y="571500"/>
            <a:ext cx="5598298" cy="2858731"/>
          </a:xfrm>
          <a:prstGeom prst="rect">
            <a:avLst/>
          </a:prstGeom>
        </p:spPr>
        <p:txBody>
          <a:bodyPr wrap="square" lIns="0" tIns="0" rIns="0" bIns="0" rtlCol="0" anchor="t">
            <a:spAutoFit/>
          </a:bodyPr>
          <a:lstStyle/>
          <a:p>
            <a:pPr marL="0" lvl="0" indent="0" algn="ctr">
              <a:lnSpc>
                <a:spcPct val="150000"/>
              </a:lnSpc>
            </a:pPr>
            <a:r>
              <a:rPr lang="en-US" sz="6600" b="1" dirty="0">
                <a:solidFill>
                  <a:srgbClr val="5E3023"/>
                </a:solidFill>
                <a:latin typeface="Arial" panose="020B0604020202020204" pitchFamily="34" charset="0"/>
                <a:cs typeface="Arial" panose="020B0604020202020204" pitchFamily="34" charset="0"/>
              </a:rPr>
              <a:t>NỘI DUNG BÀI HỌC</a:t>
            </a:r>
          </a:p>
        </p:txBody>
      </p:sp>
      <p:grpSp>
        <p:nvGrpSpPr>
          <p:cNvPr id="36" name="Group 35">
            <a:extLst>
              <a:ext uri="{FF2B5EF4-FFF2-40B4-BE49-F238E27FC236}">
                <a16:creationId xmlns:a16="http://schemas.microsoft.com/office/drawing/2014/main" id="{7C42B090-FC7F-48AC-A781-A3F3EFAF005D}"/>
              </a:ext>
            </a:extLst>
          </p:cNvPr>
          <p:cNvGrpSpPr/>
          <p:nvPr/>
        </p:nvGrpSpPr>
        <p:grpSpPr>
          <a:xfrm>
            <a:off x="7668791" y="1028700"/>
            <a:ext cx="4972916" cy="3934332"/>
            <a:chOff x="7772401" y="1500750"/>
            <a:chExt cx="4972916" cy="3934332"/>
          </a:xfrm>
        </p:grpSpPr>
        <p:grpSp>
          <p:nvGrpSpPr>
            <p:cNvPr id="14" name="Group 14"/>
            <p:cNvGrpSpPr/>
            <p:nvPr/>
          </p:nvGrpSpPr>
          <p:grpSpPr>
            <a:xfrm>
              <a:off x="7772401" y="1500750"/>
              <a:ext cx="4972916" cy="1072849"/>
              <a:chOff x="0" y="0"/>
              <a:chExt cx="2356426" cy="660400"/>
            </a:xfrm>
          </p:grpSpPr>
          <p:sp>
            <p:nvSpPr>
              <p:cNvPr id="15" name="Freeform 15"/>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grpSp>
          <p:nvGrpSpPr>
            <p:cNvPr id="16" name="Group 16"/>
            <p:cNvGrpSpPr/>
            <p:nvPr/>
          </p:nvGrpSpPr>
          <p:grpSpPr>
            <a:xfrm>
              <a:off x="7772401" y="2744024"/>
              <a:ext cx="4972916" cy="2691058"/>
              <a:chOff x="0" y="0"/>
              <a:chExt cx="2356426" cy="1656500"/>
            </a:xfrm>
          </p:grpSpPr>
          <p:sp>
            <p:nvSpPr>
              <p:cNvPr id="17" name="Freeform 17"/>
              <p:cNvSpPr/>
              <p:nvPr/>
            </p:nvSpPr>
            <p:spPr>
              <a:xfrm>
                <a:off x="0" y="0"/>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txBody>
              <a:bodyPr/>
              <a:lstStyle/>
              <a:p>
                <a:endParaRPr lang="en-US" dirty="0"/>
              </a:p>
            </p:txBody>
          </p:sp>
        </p:grpSp>
        <p:sp>
          <p:nvSpPr>
            <p:cNvPr id="25" name="TextBox 25"/>
            <p:cNvSpPr txBox="1"/>
            <p:nvPr/>
          </p:nvSpPr>
          <p:spPr>
            <a:xfrm>
              <a:off x="7772401" y="2850239"/>
              <a:ext cx="4896716"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1258</a:t>
              </a:r>
              <a:endParaRPr lang="en-US" sz="3600" u="none" dirty="0">
                <a:solidFill>
                  <a:srgbClr val="000000"/>
                </a:solidFill>
                <a:latin typeface="Arial" panose="020B0604020202020204" pitchFamily="34" charset="0"/>
                <a:cs typeface="Arial" panose="020B0604020202020204" pitchFamily="34" charset="0"/>
              </a:endParaRPr>
            </a:p>
          </p:txBody>
        </p:sp>
        <p:sp>
          <p:nvSpPr>
            <p:cNvPr id="29" name="TextBox 29"/>
            <p:cNvSpPr txBox="1"/>
            <p:nvPr/>
          </p:nvSpPr>
          <p:spPr>
            <a:xfrm>
              <a:off x="8739625" y="1905629"/>
              <a:ext cx="3038468" cy="411480"/>
            </a:xfrm>
            <a:prstGeom prst="rect">
              <a:avLst/>
            </a:prstGeom>
          </p:spPr>
          <p:txBody>
            <a:bodyPr lIns="0" tIns="0" rIns="0" bIns="0" rtlCol="0" anchor="t">
              <a:spAutoFit/>
            </a:bodyPr>
            <a:lstStyle/>
            <a:p>
              <a:pPr algn="ctr">
                <a:lnSpc>
                  <a:spcPts val="3240"/>
                </a:lnSpc>
              </a:pPr>
              <a:r>
                <a:rPr lang="en-US" sz="3600" b="1" spc="118" dirty="0">
                  <a:solidFill>
                    <a:srgbClr val="FFFFFF"/>
                  </a:solidFill>
                  <a:latin typeface="Arial" panose="020B0604020202020204" pitchFamily="34" charset="0"/>
                  <a:cs typeface="Arial" panose="020B0604020202020204" pitchFamily="34" charset="0"/>
                </a:rPr>
                <a:t>PHẦN 1</a:t>
              </a:r>
            </a:p>
          </p:txBody>
        </p:sp>
      </p:grpSp>
      <p:grpSp>
        <p:nvGrpSpPr>
          <p:cNvPr id="35" name="Group 34">
            <a:extLst>
              <a:ext uri="{FF2B5EF4-FFF2-40B4-BE49-F238E27FC236}">
                <a16:creationId xmlns:a16="http://schemas.microsoft.com/office/drawing/2014/main" id="{2E596F76-222B-44A8-8C5C-544155AE9F3E}"/>
              </a:ext>
            </a:extLst>
          </p:cNvPr>
          <p:cNvGrpSpPr/>
          <p:nvPr/>
        </p:nvGrpSpPr>
        <p:grpSpPr>
          <a:xfrm>
            <a:off x="12981827" y="1028700"/>
            <a:ext cx="4972916" cy="3934330"/>
            <a:chOff x="12981827" y="1500750"/>
            <a:chExt cx="4972916" cy="3934330"/>
          </a:xfrm>
        </p:grpSpPr>
        <p:grpSp>
          <p:nvGrpSpPr>
            <p:cNvPr id="2" name="Group 2"/>
            <p:cNvGrpSpPr/>
            <p:nvPr/>
          </p:nvGrpSpPr>
          <p:grpSpPr>
            <a:xfrm>
              <a:off x="12981827" y="2744022"/>
              <a:ext cx="4972916" cy="2691058"/>
              <a:chOff x="0" y="-1"/>
              <a:chExt cx="2356426" cy="1656500"/>
            </a:xfrm>
          </p:grpSpPr>
          <p:sp>
            <p:nvSpPr>
              <p:cNvPr id="3" name="Freeform 3"/>
              <p:cNvSpPr/>
              <p:nvPr/>
            </p:nvSpPr>
            <p:spPr>
              <a:xfrm>
                <a:off x="0" y="-1"/>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sp>
        </p:grpSp>
        <p:grpSp>
          <p:nvGrpSpPr>
            <p:cNvPr id="12" name="Group 12"/>
            <p:cNvGrpSpPr/>
            <p:nvPr/>
          </p:nvGrpSpPr>
          <p:grpSpPr>
            <a:xfrm>
              <a:off x="12981827" y="1500750"/>
              <a:ext cx="4972916" cy="1072849"/>
              <a:chOff x="0" y="0"/>
              <a:chExt cx="2356426" cy="660400"/>
            </a:xfrm>
          </p:grpSpPr>
          <p:sp>
            <p:nvSpPr>
              <p:cNvPr id="13" name="Freeform 13"/>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sp>
          <p:nvSpPr>
            <p:cNvPr id="27" name="TextBox 27"/>
            <p:cNvSpPr txBox="1"/>
            <p:nvPr/>
          </p:nvSpPr>
          <p:spPr>
            <a:xfrm>
              <a:off x="13142373" y="2888719"/>
              <a:ext cx="4651823"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1285</a:t>
              </a:r>
              <a:endParaRPr lang="en-US" sz="3600" u="none" dirty="0">
                <a:solidFill>
                  <a:srgbClr val="000000"/>
                </a:solidFill>
                <a:latin typeface="Arial" panose="020B0604020202020204" pitchFamily="34" charset="0"/>
                <a:cs typeface="Arial" panose="020B0604020202020204" pitchFamily="34" charset="0"/>
              </a:endParaRPr>
            </a:p>
          </p:txBody>
        </p:sp>
        <p:sp>
          <p:nvSpPr>
            <p:cNvPr id="30" name="TextBox 30"/>
            <p:cNvSpPr txBox="1"/>
            <p:nvPr/>
          </p:nvSpPr>
          <p:spPr>
            <a:xfrm>
              <a:off x="13949051" y="1905629"/>
              <a:ext cx="3038468" cy="411480"/>
            </a:xfrm>
            <a:prstGeom prst="rect">
              <a:avLst/>
            </a:prstGeom>
          </p:spPr>
          <p:txBody>
            <a:bodyPr lIns="0" tIns="0" rIns="0" bIns="0" rtlCol="0" anchor="t">
              <a:spAutoFit/>
            </a:bodyPr>
            <a:lstStyle/>
            <a:p>
              <a:pPr marL="0" lvl="0" indent="0" algn="ctr">
                <a:lnSpc>
                  <a:spcPts val="3240"/>
                </a:lnSpc>
              </a:pPr>
              <a:r>
                <a:rPr lang="en-US" sz="3600" b="1" spc="118" dirty="0">
                  <a:solidFill>
                    <a:srgbClr val="FFFFFF"/>
                  </a:solidFill>
                  <a:latin typeface="Arial" panose="020B0604020202020204" pitchFamily="34" charset="0"/>
                  <a:cs typeface="Arial" panose="020B0604020202020204" pitchFamily="34" charset="0"/>
                </a:rPr>
                <a:t>PHẦN</a:t>
              </a:r>
              <a:r>
                <a:rPr lang="en-US" sz="3600" b="1" u="none" spc="118" dirty="0">
                  <a:solidFill>
                    <a:srgbClr val="FFFFFF"/>
                  </a:solidFill>
                  <a:latin typeface="Arial" panose="020B0604020202020204" pitchFamily="34" charset="0"/>
                  <a:cs typeface="Arial" panose="020B0604020202020204" pitchFamily="34" charset="0"/>
                </a:rPr>
                <a:t> 2</a:t>
              </a:r>
            </a:p>
          </p:txBody>
        </p:sp>
      </p:grpSp>
      <p:pic>
        <p:nvPicPr>
          <p:cNvPr id="33"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28575" y="418598"/>
            <a:ext cx="968916" cy="968916"/>
          </a:xfrm>
          <a:prstGeom prst="rect">
            <a:avLst/>
          </a:prstGeom>
        </p:spPr>
      </p:pic>
      <p:pic>
        <p:nvPicPr>
          <p:cNvPr id="34" name="Picture 7">
            <a:extLst>
              <a:ext uri="{FF2B5EF4-FFF2-40B4-BE49-F238E27FC236}">
                <a16:creationId xmlns:a16="http://schemas.microsoft.com/office/drawing/2014/main" id="{09CEF695-AEA4-472F-87C8-3164DAADEF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6469" y="4031603"/>
            <a:ext cx="5598298" cy="5472337"/>
          </a:xfrm>
          <a:prstGeom prst="rect">
            <a:avLst/>
          </a:prstGeom>
        </p:spPr>
      </p:pic>
      <p:grpSp>
        <p:nvGrpSpPr>
          <p:cNvPr id="18" name="Group 17">
            <a:extLst>
              <a:ext uri="{FF2B5EF4-FFF2-40B4-BE49-F238E27FC236}">
                <a16:creationId xmlns:a16="http://schemas.microsoft.com/office/drawing/2014/main" id="{566A9410-633F-4D44-C0C6-FA7A52075CC3}"/>
              </a:ext>
            </a:extLst>
          </p:cNvPr>
          <p:cNvGrpSpPr/>
          <p:nvPr/>
        </p:nvGrpSpPr>
        <p:grpSpPr>
          <a:xfrm>
            <a:off x="7668791" y="5524500"/>
            <a:ext cx="4972916" cy="3934332"/>
            <a:chOff x="7772401" y="1500750"/>
            <a:chExt cx="4972916" cy="3934332"/>
          </a:xfrm>
        </p:grpSpPr>
        <p:grpSp>
          <p:nvGrpSpPr>
            <p:cNvPr id="19" name="Group 14">
              <a:extLst>
                <a:ext uri="{FF2B5EF4-FFF2-40B4-BE49-F238E27FC236}">
                  <a16:creationId xmlns:a16="http://schemas.microsoft.com/office/drawing/2014/main" id="{787597EE-8133-561B-EC30-1FACEEC6EEBA}"/>
                </a:ext>
              </a:extLst>
            </p:cNvPr>
            <p:cNvGrpSpPr/>
            <p:nvPr/>
          </p:nvGrpSpPr>
          <p:grpSpPr>
            <a:xfrm>
              <a:off x="7772401" y="1500750"/>
              <a:ext cx="4972916" cy="1072849"/>
              <a:chOff x="0" y="0"/>
              <a:chExt cx="2356426" cy="660400"/>
            </a:xfrm>
          </p:grpSpPr>
          <p:sp>
            <p:nvSpPr>
              <p:cNvPr id="39" name="Freeform 15">
                <a:extLst>
                  <a:ext uri="{FF2B5EF4-FFF2-40B4-BE49-F238E27FC236}">
                    <a16:creationId xmlns:a16="http://schemas.microsoft.com/office/drawing/2014/main" id="{72AADFD1-B7D6-4535-2D5C-1CD084DBF711}"/>
                  </a:ext>
                </a:extLst>
              </p:cNvPr>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grpSp>
          <p:nvGrpSpPr>
            <p:cNvPr id="20" name="Group 16">
              <a:extLst>
                <a:ext uri="{FF2B5EF4-FFF2-40B4-BE49-F238E27FC236}">
                  <a16:creationId xmlns:a16="http://schemas.microsoft.com/office/drawing/2014/main" id="{112F5A29-99D5-8BB6-8FE9-C58845C431F0}"/>
                </a:ext>
              </a:extLst>
            </p:cNvPr>
            <p:cNvGrpSpPr/>
            <p:nvPr/>
          </p:nvGrpSpPr>
          <p:grpSpPr>
            <a:xfrm>
              <a:off x="7772401" y="2744024"/>
              <a:ext cx="4972916" cy="2691058"/>
              <a:chOff x="0" y="0"/>
              <a:chExt cx="2356426" cy="1656500"/>
            </a:xfrm>
          </p:grpSpPr>
          <p:sp>
            <p:nvSpPr>
              <p:cNvPr id="24" name="Freeform 17">
                <a:extLst>
                  <a:ext uri="{FF2B5EF4-FFF2-40B4-BE49-F238E27FC236}">
                    <a16:creationId xmlns:a16="http://schemas.microsoft.com/office/drawing/2014/main" id="{9289EB35-8BAB-6ED8-2CDF-A960E250DA60}"/>
                  </a:ext>
                </a:extLst>
              </p:cNvPr>
              <p:cNvSpPr/>
              <p:nvPr/>
            </p:nvSpPr>
            <p:spPr>
              <a:xfrm>
                <a:off x="0" y="0"/>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txBody>
              <a:bodyPr/>
              <a:lstStyle/>
              <a:p>
                <a:endParaRPr lang="en-US" dirty="0"/>
              </a:p>
            </p:txBody>
          </p:sp>
        </p:grpSp>
        <p:sp>
          <p:nvSpPr>
            <p:cNvPr id="22" name="TextBox 25">
              <a:extLst>
                <a:ext uri="{FF2B5EF4-FFF2-40B4-BE49-F238E27FC236}">
                  <a16:creationId xmlns:a16="http://schemas.microsoft.com/office/drawing/2014/main" id="{5065E6FB-1279-F10A-B4AA-D070E458CC7A}"/>
                </a:ext>
              </a:extLst>
            </p:cNvPr>
            <p:cNvSpPr txBox="1"/>
            <p:nvPr/>
          </p:nvSpPr>
          <p:spPr>
            <a:xfrm>
              <a:off x="7772401" y="2850239"/>
              <a:ext cx="4896716"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1287-1288</a:t>
              </a:r>
              <a:endParaRPr lang="en-US" sz="3600" u="none" dirty="0">
                <a:solidFill>
                  <a:srgbClr val="000000"/>
                </a:solidFill>
                <a:latin typeface="Arial" panose="020B0604020202020204" pitchFamily="34" charset="0"/>
                <a:cs typeface="Arial" panose="020B0604020202020204" pitchFamily="34" charset="0"/>
              </a:endParaRPr>
            </a:p>
          </p:txBody>
        </p:sp>
        <p:sp>
          <p:nvSpPr>
            <p:cNvPr id="23" name="TextBox 29">
              <a:extLst>
                <a:ext uri="{FF2B5EF4-FFF2-40B4-BE49-F238E27FC236}">
                  <a16:creationId xmlns:a16="http://schemas.microsoft.com/office/drawing/2014/main" id="{17A5AD94-4520-0E0E-8253-11283684C762}"/>
                </a:ext>
              </a:extLst>
            </p:cNvPr>
            <p:cNvSpPr txBox="1"/>
            <p:nvPr/>
          </p:nvSpPr>
          <p:spPr>
            <a:xfrm>
              <a:off x="8739625" y="1905629"/>
              <a:ext cx="3038468" cy="411480"/>
            </a:xfrm>
            <a:prstGeom prst="rect">
              <a:avLst/>
            </a:prstGeom>
          </p:spPr>
          <p:txBody>
            <a:bodyPr lIns="0" tIns="0" rIns="0" bIns="0" rtlCol="0" anchor="t">
              <a:spAutoFit/>
            </a:bodyPr>
            <a:lstStyle/>
            <a:p>
              <a:pPr algn="ctr">
                <a:lnSpc>
                  <a:spcPts val="3240"/>
                </a:lnSpc>
              </a:pPr>
              <a:r>
                <a:rPr lang="en-US" sz="3600" b="1" spc="118">
                  <a:solidFill>
                    <a:srgbClr val="FFFFFF"/>
                  </a:solidFill>
                  <a:latin typeface="Arial" panose="020B0604020202020204" pitchFamily="34" charset="0"/>
                  <a:cs typeface="Arial" panose="020B0604020202020204" pitchFamily="34" charset="0"/>
                </a:rPr>
                <a:t>PHẦN 3</a:t>
              </a:r>
              <a:endParaRPr lang="en-US" sz="3600" b="1" spc="118" dirty="0">
                <a:solidFill>
                  <a:srgbClr val="FFFFFF"/>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8610975A-7D51-0171-E0F5-343DFEB61D11}"/>
              </a:ext>
            </a:extLst>
          </p:cNvPr>
          <p:cNvGrpSpPr/>
          <p:nvPr/>
        </p:nvGrpSpPr>
        <p:grpSpPr>
          <a:xfrm>
            <a:off x="12981827" y="5524500"/>
            <a:ext cx="4972916" cy="3934330"/>
            <a:chOff x="12981827" y="1500750"/>
            <a:chExt cx="4972916" cy="3934330"/>
          </a:xfrm>
        </p:grpSpPr>
        <p:grpSp>
          <p:nvGrpSpPr>
            <p:cNvPr id="41" name="Group 2">
              <a:extLst>
                <a:ext uri="{FF2B5EF4-FFF2-40B4-BE49-F238E27FC236}">
                  <a16:creationId xmlns:a16="http://schemas.microsoft.com/office/drawing/2014/main" id="{9BACA682-8575-7DE7-3D5C-985450467320}"/>
                </a:ext>
              </a:extLst>
            </p:cNvPr>
            <p:cNvGrpSpPr/>
            <p:nvPr/>
          </p:nvGrpSpPr>
          <p:grpSpPr>
            <a:xfrm>
              <a:off x="12981827" y="2744022"/>
              <a:ext cx="4972916" cy="2691058"/>
              <a:chOff x="0" y="-1"/>
              <a:chExt cx="2356426" cy="1656500"/>
            </a:xfrm>
          </p:grpSpPr>
          <p:sp>
            <p:nvSpPr>
              <p:cNvPr id="46" name="Freeform 3">
                <a:extLst>
                  <a:ext uri="{FF2B5EF4-FFF2-40B4-BE49-F238E27FC236}">
                    <a16:creationId xmlns:a16="http://schemas.microsoft.com/office/drawing/2014/main" id="{9F161AE0-AAC0-6F3A-C165-42FC59B3A526}"/>
                  </a:ext>
                </a:extLst>
              </p:cNvPr>
              <p:cNvSpPr/>
              <p:nvPr/>
            </p:nvSpPr>
            <p:spPr>
              <a:xfrm>
                <a:off x="0" y="-1"/>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sp>
        </p:grpSp>
        <p:grpSp>
          <p:nvGrpSpPr>
            <p:cNvPr id="42" name="Group 12">
              <a:extLst>
                <a:ext uri="{FF2B5EF4-FFF2-40B4-BE49-F238E27FC236}">
                  <a16:creationId xmlns:a16="http://schemas.microsoft.com/office/drawing/2014/main" id="{F97DDC34-5CE8-1CDF-6002-98AAE818DBB6}"/>
                </a:ext>
              </a:extLst>
            </p:cNvPr>
            <p:cNvGrpSpPr/>
            <p:nvPr/>
          </p:nvGrpSpPr>
          <p:grpSpPr>
            <a:xfrm>
              <a:off x="12981827" y="1500750"/>
              <a:ext cx="4972916" cy="1072849"/>
              <a:chOff x="0" y="0"/>
              <a:chExt cx="2356426" cy="660400"/>
            </a:xfrm>
          </p:grpSpPr>
          <p:sp>
            <p:nvSpPr>
              <p:cNvPr id="45" name="Freeform 13">
                <a:extLst>
                  <a:ext uri="{FF2B5EF4-FFF2-40B4-BE49-F238E27FC236}">
                    <a16:creationId xmlns:a16="http://schemas.microsoft.com/office/drawing/2014/main" id="{7449A320-9750-E3FE-2D39-A1C1825869A3}"/>
                  </a:ext>
                </a:extLst>
              </p:cNvPr>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sp>
          <p:nvSpPr>
            <p:cNvPr id="43" name="TextBox 27">
              <a:extLst>
                <a:ext uri="{FF2B5EF4-FFF2-40B4-BE49-F238E27FC236}">
                  <a16:creationId xmlns:a16="http://schemas.microsoft.com/office/drawing/2014/main" id="{C3D46370-7318-F632-98BC-EF2FC868C86E}"/>
                </a:ext>
              </a:extLst>
            </p:cNvPr>
            <p:cNvSpPr txBox="1"/>
            <p:nvPr/>
          </p:nvSpPr>
          <p:spPr>
            <a:xfrm>
              <a:off x="13142373" y="3270333"/>
              <a:ext cx="4651823" cy="1559338"/>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Nguyên nhân thắng lợi và ý nghĩa lịch sử</a:t>
              </a:r>
              <a:endParaRPr lang="en-US" sz="3600" u="none" dirty="0">
                <a:solidFill>
                  <a:srgbClr val="000000"/>
                </a:solidFill>
                <a:latin typeface="Arial" panose="020B0604020202020204" pitchFamily="34" charset="0"/>
                <a:cs typeface="Arial" panose="020B0604020202020204" pitchFamily="34" charset="0"/>
              </a:endParaRPr>
            </a:p>
          </p:txBody>
        </p:sp>
        <p:sp>
          <p:nvSpPr>
            <p:cNvPr id="44" name="TextBox 30">
              <a:extLst>
                <a:ext uri="{FF2B5EF4-FFF2-40B4-BE49-F238E27FC236}">
                  <a16:creationId xmlns:a16="http://schemas.microsoft.com/office/drawing/2014/main" id="{8D7AED5C-7237-0748-3AF9-8072216756BF}"/>
                </a:ext>
              </a:extLst>
            </p:cNvPr>
            <p:cNvSpPr txBox="1"/>
            <p:nvPr/>
          </p:nvSpPr>
          <p:spPr>
            <a:xfrm>
              <a:off x="13949051" y="1905629"/>
              <a:ext cx="3038468" cy="411480"/>
            </a:xfrm>
            <a:prstGeom prst="rect">
              <a:avLst/>
            </a:prstGeom>
          </p:spPr>
          <p:txBody>
            <a:bodyPr lIns="0" tIns="0" rIns="0" bIns="0" rtlCol="0" anchor="t">
              <a:spAutoFit/>
            </a:bodyPr>
            <a:lstStyle/>
            <a:p>
              <a:pPr marL="0" lvl="0" indent="0" algn="ctr">
                <a:lnSpc>
                  <a:spcPts val="3240"/>
                </a:lnSpc>
              </a:pPr>
              <a:r>
                <a:rPr lang="en-US" sz="3600" b="1" spc="118">
                  <a:solidFill>
                    <a:srgbClr val="FFFFFF"/>
                  </a:solidFill>
                  <a:latin typeface="Arial" panose="020B0604020202020204" pitchFamily="34" charset="0"/>
                  <a:cs typeface="Arial" panose="020B0604020202020204" pitchFamily="34" charset="0"/>
                </a:rPr>
                <a:t>PHẦN</a:t>
              </a:r>
              <a:r>
                <a:rPr lang="en-US" sz="3600" b="1" u="none" spc="118">
                  <a:solidFill>
                    <a:srgbClr val="FFFFFF"/>
                  </a:solidFill>
                  <a:latin typeface="Arial" panose="020B0604020202020204" pitchFamily="34" charset="0"/>
                  <a:cs typeface="Arial" panose="020B0604020202020204" pitchFamily="34" charset="0"/>
                </a:rPr>
                <a:t> 4</a:t>
              </a:r>
              <a:endParaRPr lang="en-US" sz="3600" b="1" u="none" spc="118"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par>
                                <p:cTn id="13" presetID="22" presetClass="entr" presetSubtype="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par>
                                <p:cTn id="16" presetID="22"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par>
                                <p:cTn id="19" presetID="2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159718">
            <a:off x="-2923811" y="6485950"/>
            <a:ext cx="5250210" cy="415243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2615" y="6688356"/>
            <a:ext cx="1707513" cy="187381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22579">
            <a:off x="15907703" y="-351322"/>
            <a:ext cx="4760594" cy="376519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6735739" y="2980173"/>
            <a:ext cx="1707513" cy="187381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2835927" y="9258300"/>
            <a:ext cx="5607324" cy="125463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02335" y="-114300"/>
            <a:ext cx="1067869" cy="1091688"/>
          </a:xfrm>
          <a:prstGeom prst="rect">
            <a:avLst/>
          </a:prstGeom>
        </p:spPr>
      </p:pic>
      <p:sp>
        <p:nvSpPr>
          <p:cNvPr id="14" name="TextBox 8">
            <a:extLst>
              <a:ext uri="{FF2B5EF4-FFF2-40B4-BE49-F238E27FC236}">
                <a16:creationId xmlns:a16="http://schemas.microsoft.com/office/drawing/2014/main" id="{F687AF13-8A56-4CCF-8D65-02EC240ABC8E}"/>
              </a:ext>
            </a:extLst>
          </p:cNvPr>
          <p:cNvSpPr txBox="1"/>
          <p:nvPr/>
        </p:nvSpPr>
        <p:spPr>
          <a:xfrm>
            <a:off x="5516167" y="523842"/>
            <a:ext cx="7539885" cy="962058"/>
          </a:xfrm>
          <a:prstGeom prst="rect">
            <a:avLst/>
          </a:prstGeom>
        </p:spPr>
        <p:txBody>
          <a:bodyPr wrap="square" lIns="0" tIns="0" rIns="0" bIns="0" rtlCol="0" anchor="t">
            <a:spAutoFit/>
          </a:bodyPr>
          <a:lstStyle/>
          <a:p>
            <a:pPr marL="0" lvl="0" indent="0" algn="ctr">
              <a:lnSpc>
                <a:spcPts val="8000"/>
              </a:lnSpc>
              <a:spcBef>
                <a:spcPct val="0"/>
              </a:spcBef>
            </a:pPr>
            <a:r>
              <a:rPr lang="en-US" sz="6600" b="1" spc="-80">
                <a:solidFill>
                  <a:srgbClr val="C00000"/>
                </a:solidFill>
                <a:latin typeface="Arial" panose="020B0604020202020204" pitchFamily="34" charset="0"/>
                <a:cs typeface="Arial" panose="020B0604020202020204" pitchFamily="34" charset="0"/>
              </a:rPr>
              <a:t>VẬN DỤNG</a:t>
            </a:r>
            <a:endParaRPr lang="en-US" sz="6600" b="1" spc="-80" dirty="0">
              <a:solidFill>
                <a:srgbClr val="C0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8A1242E-23AB-522D-11A8-14E4F356BA70}"/>
              </a:ext>
            </a:extLst>
          </p:cNvPr>
          <p:cNvGrpSpPr/>
          <p:nvPr/>
        </p:nvGrpSpPr>
        <p:grpSpPr>
          <a:xfrm>
            <a:off x="457200" y="1638300"/>
            <a:ext cx="15544800" cy="3544611"/>
            <a:chOff x="2254045" y="2868774"/>
            <a:chExt cx="15544800" cy="3544611"/>
          </a:xfrm>
        </p:grpSpPr>
        <p:grpSp>
          <p:nvGrpSpPr>
            <p:cNvPr id="8" name="Group 3">
              <a:extLst>
                <a:ext uri="{FF2B5EF4-FFF2-40B4-BE49-F238E27FC236}">
                  <a16:creationId xmlns:a16="http://schemas.microsoft.com/office/drawing/2014/main" id="{EA778785-8E3D-D975-FFAA-0F7B5CC7D154}"/>
                </a:ext>
              </a:extLst>
            </p:cNvPr>
            <p:cNvGrpSpPr/>
            <p:nvPr/>
          </p:nvGrpSpPr>
          <p:grpSpPr>
            <a:xfrm>
              <a:off x="2254045" y="2868774"/>
              <a:ext cx="15544800" cy="3544611"/>
              <a:chOff x="-257544" y="-63150"/>
              <a:chExt cx="15796651" cy="5242115"/>
            </a:xfrm>
            <a:solidFill>
              <a:srgbClr val="FBE5B3"/>
            </a:solidFill>
          </p:grpSpPr>
          <p:sp>
            <p:nvSpPr>
              <p:cNvPr id="10" name="Freeform 4">
                <a:extLst>
                  <a:ext uri="{FF2B5EF4-FFF2-40B4-BE49-F238E27FC236}">
                    <a16:creationId xmlns:a16="http://schemas.microsoft.com/office/drawing/2014/main" id="{B7B9EDD9-0329-C46E-B3FF-82BF546E3BAC}"/>
                  </a:ext>
                </a:extLst>
              </p:cNvPr>
              <p:cNvSpPr/>
              <p:nvPr/>
            </p:nvSpPr>
            <p:spPr>
              <a:xfrm>
                <a:off x="-257544" y="-63150"/>
                <a:ext cx="15796651" cy="5242115"/>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solidFill>
                <a:srgbClr val="FCEDCC"/>
              </a:solidFill>
            </p:spPr>
          </p:sp>
        </p:grpSp>
        <p:sp>
          <p:nvSpPr>
            <p:cNvPr id="9" name="TextBox 8">
              <a:extLst>
                <a:ext uri="{FF2B5EF4-FFF2-40B4-BE49-F238E27FC236}">
                  <a16:creationId xmlns:a16="http://schemas.microsoft.com/office/drawing/2014/main" id="{8CC355FC-513B-39ED-86F3-5B0308457E8D}"/>
                </a:ext>
              </a:extLst>
            </p:cNvPr>
            <p:cNvSpPr txBox="1"/>
            <p:nvPr/>
          </p:nvSpPr>
          <p:spPr>
            <a:xfrm>
              <a:off x="2562379" y="3049733"/>
              <a:ext cx="14024835" cy="3013838"/>
            </a:xfrm>
            <a:prstGeom prst="rect">
              <a:avLst/>
            </a:prstGeom>
            <a:noFill/>
          </p:spPr>
          <p:txBody>
            <a:bodyPr wrap="square">
              <a:spAutoFit/>
            </a:bodyPr>
            <a:lstStyle/>
            <a:p>
              <a:pPr marL="457200" marR="0" algn="just">
                <a:lnSpc>
                  <a:spcPct val="150000"/>
                </a:lnSpc>
                <a:spcBef>
                  <a:spcPts val="600"/>
                </a:spcBef>
                <a:spcAft>
                  <a:spcPts val="600"/>
                </a:spcAft>
              </a:pP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Đề bài: </a:t>
              </a:r>
              <a:r>
                <a:rPr lang="vi-VN" sz="4400">
                  <a:latin typeface="Arial" panose="020B0604020202020204" pitchFamily="34" charset="0"/>
                  <a:ea typeface="Calibri" panose="020F0502020204030204" pitchFamily="34" charset="0"/>
                  <a:cs typeface="Arial" panose="020B0604020202020204" pitchFamily="34" charset="0"/>
                </a:rPr>
                <a:t>Chiến thắng của ba lần chống quân xâm lược Mông - Nguyên đã để lại cho chúng ta bài học gì đối với công cuộc bảo vệ Tổ quốc hiện nay?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B93BEF8B-EB3A-A9A0-38E1-2458D1439348}"/>
              </a:ext>
            </a:extLst>
          </p:cNvPr>
          <p:cNvGrpSpPr/>
          <p:nvPr/>
        </p:nvGrpSpPr>
        <p:grpSpPr>
          <a:xfrm>
            <a:off x="3810000" y="5372100"/>
            <a:ext cx="14003958" cy="4501852"/>
            <a:chOff x="3597136" y="151203"/>
            <a:chExt cx="14003958" cy="4501852"/>
          </a:xfrm>
        </p:grpSpPr>
        <p:grpSp>
          <p:nvGrpSpPr>
            <p:cNvPr id="13" name="Group 3">
              <a:extLst>
                <a:ext uri="{FF2B5EF4-FFF2-40B4-BE49-F238E27FC236}">
                  <a16:creationId xmlns:a16="http://schemas.microsoft.com/office/drawing/2014/main" id="{3A242433-CF35-B0C8-9272-FCF62394D939}"/>
                </a:ext>
              </a:extLst>
            </p:cNvPr>
            <p:cNvGrpSpPr/>
            <p:nvPr/>
          </p:nvGrpSpPr>
          <p:grpSpPr>
            <a:xfrm>
              <a:off x="3597136" y="151203"/>
              <a:ext cx="14003958" cy="4501852"/>
              <a:chOff x="1107307" y="-4082158"/>
              <a:chExt cx="14230845" cy="6657774"/>
            </a:xfrm>
            <a:solidFill>
              <a:srgbClr val="FBE5B3"/>
            </a:solidFill>
          </p:grpSpPr>
          <p:sp>
            <p:nvSpPr>
              <p:cNvPr id="17" name="Freeform 4">
                <a:extLst>
                  <a:ext uri="{FF2B5EF4-FFF2-40B4-BE49-F238E27FC236}">
                    <a16:creationId xmlns:a16="http://schemas.microsoft.com/office/drawing/2014/main" id="{AE05FD78-C558-792B-D195-636B68DDCEEA}"/>
                  </a:ext>
                </a:extLst>
              </p:cNvPr>
              <p:cNvSpPr/>
              <p:nvPr/>
            </p:nvSpPr>
            <p:spPr>
              <a:xfrm flipH="1">
                <a:off x="1107307" y="-4082158"/>
                <a:ext cx="14230845" cy="6657774"/>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solidFill>
                <a:srgbClr val="F9DB99"/>
              </a:solidFill>
            </p:spPr>
          </p:sp>
        </p:grpSp>
        <p:sp>
          <p:nvSpPr>
            <p:cNvPr id="16" name="TextBox 15">
              <a:extLst>
                <a:ext uri="{FF2B5EF4-FFF2-40B4-BE49-F238E27FC236}">
                  <a16:creationId xmlns:a16="http://schemas.microsoft.com/office/drawing/2014/main" id="{83FBE6F5-526D-8737-82A9-513E8F2AD7F5}"/>
                </a:ext>
              </a:extLst>
            </p:cNvPr>
            <p:cNvSpPr txBox="1"/>
            <p:nvPr/>
          </p:nvSpPr>
          <p:spPr>
            <a:xfrm>
              <a:off x="4345003" y="300453"/>
              <a:ext cx="12892077" cy="4183389"/>
            </a:xfrm>
            <a:prstGeom prst="rect">
              <a:avLst/>
            </a:prstGeom>
            <a:noFill/>
          </p:spPr>
          <p:txBody>
            <a:bodyPr wrap="square">
              <a:spAutoFit/>
            </a:bodyPr>
            <a:lstStyle/>
            <a:p>
              <a:pPr marL="1028700" marR="0" indent="-571500" algn="just">
                <a:lnSpc>
                  <a:spcPct val="150000"/>
                </a:lnSpc>
                <a:spcBef>
                  <a:spcPts val="600"/>
                </a:spcBef>
                <a:spcAft>
                  <a:spcPts val="600"/>
                </a:spcAft>
                <a:buFont typeface="Arial" panose="020B0604020202020204" pitchFamily="34" charset="0"/>
                <a:buChar char="•"/>
              </a:pPr>
              <a:r>
                <a:rPr lang="vi-VN" sz="4400">
                  <a:latin typeface="Arial" panose="020B0604020202020204" pitchFamily="34" charset="0"/>
                  <a:ea typeface="Calibri" panose="020F0502020204030204" pitchFamily="34" charset="0"/>
                  <a:cs typeface="Arial" panose="020B0604020202020204" pitchFamily="34" charset="0"/>
                </a:rPr>
                <a:t>Kiên quyết giữ vừng nền độc lập dân tộc, bờ cõi của đất nước.</a:t>
              </a:r>
            </a:p>
            <a:p>
              <a:pPr marL="1028700" marR="0" indent="-571500" algn="just">
                <a:lnSpc>
                  <a:spcPct val="150000"/>
                </a:lnSpc>
                <a:spcBef>
                  <a:spcPts val="600"/>
                </a:spcBef>
                <a:spcAft>
                  <a:spcPts val="600"/>
                </a:spcAft>
                <a:buFont typeface="Arial" panose="020B0604020202020204" pitchFamily="34" charset="0"/>
                <a:buChar char="•"/>
              </a:pPr>
              <a:r>
                <a:rPr lang="vi-VN" sz="4400">
                  <a:latin typeface="Arial" panose="020B0604020202020204" pitchFamily="34" charset="0"/>
                  <a:ea typeface="Calibri" panose="020F0502020204030204" pitchFamily="34" charset="0"/>
                  <a:cs typeface="Arial" panose="020B0604020202020204" pitchFamily="34" charset="0"/>
                </a:rPr>
                <a:t>Củng cố khối đại đoàn kết toàn dân, dựa vào dân để xây dựng và bảo vệ đất nước. </a:t>
              </a:r>
              <a:endParaRPr lang="vi-VN" sz="4400" dirty="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772642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FF5CC0D-53E1-4791-A021-F3C658CC0547}"/>
              </a:ext>
            </a:extLst>
          </p:cNvPr>
          <p:cNvGrpSpPr/>
          <p:nvPr/>
        </p:nvGrpSpPr>
        <p:grpSpPr>
          <a:xfrm>
            <a:off x="622645" y="3162300"/>
            <a:ext cx="5200190" cy="5410200"/>
            <a:chOff x="1513851" y="4000500"/>
            <a:chExt cx="4456781" cy="5410200"/>
          </a:xfrm>
        </p:grpSpPr>
        <p:grpSp>
          <p:nvGrpSpPr>
            <p:cNvPr id="2" name="Group 2"/>
            <p:cNvGrpSpPr/>
            <p:nvPr/>
          </p:nvGrpSpPr>
          <p:grpSpPr>
            <a:xfrm>
              <a:off x="1513851" y="4576115"/>
              <a:ext cx="4456781" cy="4834585"/>
              <a:chOff x="0" y="0"/>
              <a:chExt cx="1375484" cy="1492085"/>
            </a:xfrm>
          </p:grpSpPr>
          <p:sp>
            <p:nvSpPr>
              <p:cNvPr id="3" name="Freeform 3"/>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sp>
        </p:grpSp>
        <p:grpSp>
          <p:nvGrpSpPr>
            <p:cNvPr id="4" name="Group 4"/>
            <p:cNvGrpSpPr/>
            <p:nvPr/>
          </p:nvGrpSpPr>
          <p:grpSpPr>
            <a:xfrm>
              <a:off x="2222004" y="4000500"/>
              <a:ext cx="3040475" cy="1151230"/>
              <a:chOff x="0" y="0"/>
              <a:chExt cx="17855626" cy="6760766"/>
            </a:xfrm>
          </p:grpSpPr>
          <p:sp>
            <p:nvSpPr>
              <p:cNvPr id="5" name="Freeform 5"/>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txBody>
              <a:bodyPr/>
              <a:lstStyle/>
              <a:p>
                <a:endParaRPr lang="en-US" dirty="0"/>
              </a:p>
            </p:txBody>
          </p:sp>
        </p:grpSp>
        <p:sp>
          <p:nvSpPr>
            <p:cNvPr id="6" name="TextBox 6"/>
            <p:cNvSpPr txBox="1"/>
            <p:nvPr/>
          </p:nvSpPr>
          <p:spPr>
            <a:xfrm>
              <a:off x="1949202" y="6398225"/>
              <a:ext cx="3586079" cy="1559338"/>
            </a:xfrm>
            <a:prstGeom prst="rect">
              <a:avLst/>
            </a:prstGeom>
          </p:spPr>
          <p:txBody>
            <a:bodyPr wrap="square" lIns="0" tIns="0" rIns="0" bIns="0" rtlCol="0" anchor="t">
              <a:spAutoFit/>
            </a:bodyPr>
            <a:lstStyle/>
            <a:p>
              <a:pPr algn="ctr">
                <a:lnSpc>
                  <a:spcPct val="150000"/>
                </a:lnSpc>
              </a:pPr>
              <a:r>
                <a:rPr lang="vi-VN" sz="3600">
                  <a:latin typeface="Arial" panose="020B0604020202020204" pitchFamily="34" charset="0"/>
                  <a:cs typeface="Arial" panose="020B0604020202020204" pitchFamily="34" charset="0"/>
                </a:rPr>
                <a:t>Ôn tập lại kiến thức đã học.</a:t>
              </a:r>
              <a:endParaRPr lang="en-US" b="1" dirty="0">
                <a:latin typeface="Arial" panose="020B0604020202020204" pitchFamily="34" charset="0"/>
                <a:cs typeface="Arial" panose="020B0604020202020204" pitchFamily="34" charset="0"/>
              </a:endParaRPr>
            </a:p>
          </p:txBody>
        </p:sp>
        <p:sp>
          <p:nvSpPr>
            <p:cNvPr id="7" name="TextBox 7"/>
            <p:cNvSpPr txBox="1"/>
            <p:nvPr/>
          </p:nvSpPr>
          <p:spPr>
            <a:xfrm>
              <a:off x="2352588" y="4438166"/>
              <a:ext cx="2779307" cy="476734"/>
            </a:xfrm>
            <a:prstGeom prst="rect">
              <a:avLst/>
            </a:prstGeom>
          </p:spPr>
          <p:txBody>
            <a:bodyPr lIns="0" tIns="0" rIns="0" bIns="0" rtlCol="0" anchor="t">
              <a:spAutoFit/>
            </a:bodyPr>
            <a:lstStyle/>
            <a:p>
              <a:pPr algn="ctr">
                <a:lnSpc>
                  <a:spcPts val="3520"/>
                </a:lnSpc>
              </a:pPr>
              <a:r>
                <a:rPr lang="en-US" sz="4800" b="1" dirty="0">
                  <a:solidFill>
                    <a:srgbClr val="5E3023"/>
                  </a:solidFill>
                  <a:latin typeface="Arial" panose="020B0604020202020204" pitchFamily="34" charset="0"/>
                  <a:cs typeface="Arial" panose="020B0604020202020204" pitchFamily="34" charset="0"/>
                </a:rPr>
                <a:t>1</a:t>
              </a:r>
            </a:p>
          </p:txBody>
        </p:sp>
      </p:grpSp>
      <p:sp>
        <p:nvSpPr>
          <p:cNvPr id="9" name="TextBox 9"/>
          <p:cNvSpPr txBox="1"/>
          <p:nvPr/>
        </p:nvSpPr>
        <p:spPr>
          <a:xfrm>
            <a:off x="1833817" y="1856403"/>
            <a:ext cx="14620366" cy="961802"/>
          </a:xfrm>
          <a:prstGeom prst="rect">
            <a:avLst/>
          </a:prstGeom>
        </p:spPr>
        <p:txBody>
          <a:bodyPr lIns="0" tIns="0" rIns="0" bIns="0" rtlCol="0" anchor="t">
            <a:spAutoFit/>
          </a:bodyPr>
          <a:lstStyle/>
          <a:p>
            <a:pPr marL="0" lvl="0" indent="0" algn="ctr">
              <a:lnSpc>
                <a:spcPts val="7500"/>
              </a:lnSpc>
            </a:pPr>
            <a:r>
              <a:rPr lang="en-US" sz="6600" b="1" dirty="0">
                <a:solidFill>
                  <a:srgbClr val="5E3023"/>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C0CE8C7D-CCCA-48E9-AB8F-8DFF0784C5BA}"/>
              </a:ext>
            </a:extLst>
          </p:cNvPr>
          <p:cNvGrpSpPr/>
          <p:nvPr/>
        </p:nvGrpSpPr>
        <p:grpSpPr>
          <a:xfrm>
            <a:off x="6543905" y="3162300"/>
            <a:ext cx="5200190" cy="5410200"/>
            <a:chOff x="6919830" y="4000500"/>
            <a:chExt cx="4456781" cy="5410200"/>
          </a:xfrm>
        </p:grpSpPr>
        <p:grpSp>
          <p:nvGrpSpPr>
            <p:cNvPr id="11" name="Group 11"/>
            <p:cNvGrpSpPr/>
            <p:nvPr/>
          </p:nvGrpSpPr>
          <p:grpSpPr>
            <a:xfrm>
              <a:off x="6919830" y="4576115"/>
              <a:ext cx="4456781" cy="4834585"/>
              <a:chOff x="0" y="0"/>
              <a:chExt cx="1375484" cy="1492085"/>
            </a:xfrm>
          </p:grpSpPr>
          <p:sp>
            <p:nvSpPr>
              <p:cNvPr id="12" name="Freeform 12"/>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txBody>
              <a:bodyPr/>
              <a:lstStyle/>
              <a:p>
                <a:endParaRPr lang="en-US" dirty="0"/>
              </a:p>
            </p:txBody>
          </p:sp>
        </p:grpSp>
        <p:grpSp>
          <p:nvGrpSpPr>
            <p:cNvPr id="13" name="Group 13"/>
            <p:cNvGrpSpPr/>
            <p:nvPr/>
          </p:nvGrpSpPr>
          <p:grpSpPr>
            <a:xfrm>
              <a:off x="7627983" y="4000500"/>
              <a:ext cx="3040475" cy="1151230"/>
              <a:chOff x="0" y="0"/>
              <a:chExt cx="17855626" cy="6760766"/>
            </a:xfrm>
          </p:grpSpPr>
          <p:sp>
            <p:nvSpPr>
              <p:cNvPr id="14" name="Freeform 14"/>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15" name="TextBox 15"/>
            <p:cNvSpPr txBox="1"/>
            <p:nvPr/>
          </p:nvSpPr>
          <p:spPr>
            <a:xfrm>
              <a:off x="7006307" y="5151730"/>
              <a:ext cx="4298876" cy="4052328"/>
            </a:xfrm>
            <a:prstGeom prst="rect">
              <a:avLst/>
            </a:prstGeom>
          </p:spPr>
          <p:txBody>
            <a:bodyPr wrap="square" lIns="0" tIns="0" rIns="0" bIns="0" rtlCol="0" anchor="t">
              <a:spAutoFit/>
            </a:bodyPr>
            <a:lstStyle/>
            <a:p>
              <a:pPr algn="ctr">
                <a:lnSpc>
                  <a:spcPct val="150000"/>
                </a:lnSpc>
              </a:pPr>
              <a:r>
                <a:rPr lang="vi-VN" sz="3600">
                  <a:latin typeface="Arial" panose="020B0604020202020204" pitchFamily="34" charset="0"/>
                  <a:cs typeface="Arial" panose="020B0604020202020204" pitchFamily="34" charset="0"/>
                </a:rPr>
                <a:t>Trả lời câu 1 phần Luyện tập SGK tr.73</a:t>
              </a:r>
              <a:r>
                <a:rPr lang="en-US" sz="3600">
                  <a:latin typeface="Arial" panose="020B0604020202020204" pitchFamily="34" charset="0"/>
                  <a:cs typeface="Arial" panose="020B0604020202020204" pitchFamily="34" charset="0"/>
                </a:rPr>
                <a:t> và l</a:t>
              </a:r>
              <a:r>
                <a:rPr lang="vi-VN" sz="3600">
                  <a:latin typeface="Arial" panose="020B0604020202020204" pitchFamily="34" charset="0"/>
                  <a:cs typeface="Arial" panose="020B0604020202020204" pitchFamily="34" charset="0"/>
                </a:rPr>
                <a:t>àm bài tập Bài 13 Sách bài tập Lịch sử Địa lí 7 – phần Lịch sử.</a:t>
              </a:r>
              <a:endParaRPr lang="vi-VN" sz="3600" dirty="0">
                <a:latin typeface="Arial" panose="020B0604020202020204" pitchFamily="34" charset="0"/>
                <a:cs typeface="Arial" panose="020B0604020202020204" pitchFamily="34" charset="0"/>
              </a:endParaRPr>
            </a:p>
          </p:txBody>
        </p:sp>
        <p:sp>
          <p:nvSpPr>
            <p:cNvPr id="16" name="TextBox 16"/>
            <p:cNvSpPr txBox="1"/>
            <p:nvPr/>
          </p:nvSpPr>
          <p:spPr>
            <a:xfrm>
              <a:off x="7758567" y="4438166"/>
              <a:ext cx="2779307" cy="476734"/>
            </a:xfrm>
            <a:prstGeom prst="rect">
              <a:avLst/>
            </a:prstGeom>
          </p:spPr>
          <p:txBody>
            <a:bodyPr lIns="0" tIns="0" rIns="0" bIns="0" rtlCol="0" anchor="t">
              <a:spAutoFit/>
            </a:bodyPr>
            <a:lstStyle/>
            <a:p>
              <a:pPr algn="ctr">
                <a:lnSpc>
                  <a:spcPts val="3520"/>
                </a:lnSpc>
              </a:pPr>
              <a:r>
                <a:rPr lang="en-US" sz="4800" b="1" dirty="0">
                  <a:solidFill>
                    <a:srgbClr val="5E3023"/>
                  </a:solidFill>
                  <a:latin typeface="Arial" panose="020B0604020202020204" pitchFamily="34" charset="0"/>
                  <a:cs typeface="Arial" panose="020B0604020202020204" pitchFamily="34" charset="0"/>
                </a:rPr>
                <a:t>2</a:t>
              </a:r>
            </a:p>
          </p:txBody>
        </p:sp>
      </p:grpSp>
      <p:grpSp>
        <p:nvGrpSpPr>
          <p:cNvPr id="29" name="Group 28">
            <a:extLst>
              <a:ext uri="{FF2B5EF4-FFF2-40B4-BE49-F238E27FC236}">
                <a16:creationId xmlns:a16="http://schemas.microsoft.com/office/drawing/2014/main" id="{A8300D71-CBB1-4510-985B-CBACB08A50F8}"/>
              </a:ext>
            </a:extLst>
          </p:cNvPr>
          <p:cNvGrpSpPr/>
          <p:nvPr/>
        </p:nvGrpSpPr>
        <p:grpSpPr>
          <a:xfrm>
            <a:off x="12465165" y="3162300"/>
            <a:ext cx="5200190" cy="5410200"/>
            <a:chOff x="12325810" y="4000500"/>
            <a:chExt cx="4456781" cy="5410200"/>
          </a:xfrm>
        </p:grpSpPr>
        <p:grpSp>
          <p:nvGrpSpPr>
            <p:cNvPr id="17" name="Group 17"/>
            <p:cNvGrpSpPr/>
            <p:nvPr/>
          </p:nvGrpSpPr>
          <p:grpSpPr>
            <a:xfrm>
              <a:off x="12325810" y="4576115"/>
              <a:ext cx="4456781" cy="4834585"/>
              <a:chOff x="0" y="0"/>
              <a:chExt cx="1375484" cy="1492085"/>
            </a:xfrm>
          </p:grpSpPr>
          <p:sp>
            <p:nvSpPr>
              <p:cNvPr id="18" name="Freeform 18"/>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sp>
        </p:grpSp>
        <p:grpSp>
          <p:nvGrpSpPr>
            <p:cNvPr id="19" name="Group 19"/>
            <p:cNvGrpSpPr/>
            <p:nvPr/>
          </p:nvGrpSpPr>
          <p:grpSpPr>
            <a:xfrm>
              <a:off x="13033963" y="4000500"/>
              <a:ext cx="3040475" cy="1151230"/>
              <a:chOff x="0" y="0"/>
              <a:chExt cx="17855626" cy="6760766"/>
            </a:xfrm>
          </p:grpSpPr>
          <p:sp>
            <p:nvSpPr>
              <p:cNvPr id="20" name="Freeform 20"/>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21" name="TextBox 21"/>
            <p:cNvSpPr txBox="1"/>
            <p:nvPr/>
          </p:nvSpPr>
          <p:spPr>
            <a:xfrm>
              <a:off x="12480050" y="5714473"/>
              <a:ext cx="4286214" cy="2390334"/>
            </a:xfrm>
            <a:prstGeom prst="rect">
              <a:avLst/>
            </a:prstGeom>
          </p:spPr>
          <p:txBody>
            <a:bodyPr wrap="square" lIns="0" tIns="0" rIns="0" bIns="0" rtlCol="0" anchor="t">
              <a:spAutoFit/>
            </a:bodyPr>
            <a:lstStyle/>
            <a:p>
              <a:pPr algn="ctr">
                <a:lnSpc>
                  <a:spcPct val="150000"/>
                </a:lnSpc>
              </a:pPr>
              <a:r>
                <a:rPr lang="vi-VN" sz="3600">
                  <a:latin typeface="Arial" panose="020B0604020202020204" pitchFamily="34" charset="0"/>
                  <a:cs typeface="Arial" panose="020B0604020202020204" pitchFamily="34" charset="0"/>
                </a:rPr>
                <a:t>Đọc và tìm hiểu trước </a:t>
              </a:r>
              <a:r>
                <a:rPr lang="vi-VN" sz="3600" b="1" i="1">
                  <a:latin typeface="Arial" panose="020B0604020202020204" pitchFamily="34" charset="0"/>
                  <a:cs typeface="Arial" panose="020B0604020202020204" pitchFamily="34" charset="0"/>
                </a:rPr>
                <a:t>Bài 15: Nước Đại Ngu thời Hồ (1400-1407). </a:t>
              </a:r>
              <a:endParaRPr lang="en-US" sz="3600" b="1" i="1" dirty="0">
                <a:latin typeface="Arial" panose="020B0604020202020204" pitchFamily="34" charset="0"/>
                <a:cs typeface="Arial" panose="020B0604020202020204" pitchFamily="34" charset="0"/>
              </a:endParaRPr>
            </a:p>
          </p:txBody>
        </p:sp>
        <p:sp>
          <p:nvSpPr>
            <p:cNvPr id="22" name="TextBox 22"/>
            <p:cNvSpPr txBox="1"/>
            <p:nvPr/>
          </p:nvSpPr>
          <p:spPr>
            <a:xfrm>
              <a:off x="13164546" y="4438166"/>
              <a:ext cx="2779307" cy="476734"/>
            </a:xfrm>
            <a:prstGeom prst="rect">
              <a:avLst/>
            </a:prstGeom>
          </p:spPr>
          <p:txBody>
            <a:bodyPr lIns="0" tIns="0" rIns="0" bIns="0" rtlCol="0" anchor="t">
              <a:spAutoFit/>
            </a:bodyPr>
            <a:lstStyle/>
            <a:p>
              <a:pPr algn="ctr">
                <a:lnSpc>
                  <a:spcPts val="3520"/>
                </a:lnSpc>
              </a:pPr>
              <a:r>
                <a:rPr lang="en-US" sz="4800" b="1" dirty="0">
                  <a:solidFill>
                    <a:srgbClr val="5E3023"/>
                  </a:solidFill>
                  <a:latin typeface="Arial" panose="020B0604020202020204" pitchFamily="34" charset="0"/>
                  <a:cs typeface="Arial" panose="020B0604020202020204" pitchFamily="34" charset="0"/>
                </a:rPr>
                <a:t>3</a:t>
              </a: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17511079" y="2001366"/>
            <a:ext cx="591946" cy="1741018"/>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82590" y="974505"/>
            <a:ext cx="916564" cy="93700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7102" y="599409"/>
            <a:ext cx="1687201" cy="1687201"/>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27302" y="2871875"/>
            <a:ext cx="802796" cy="8207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par>
                                <p:cTn id="16" presetID="22" presetClass="entr" presetSubtype="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3C7FBFF2-D3B6-4EC0-B745-72CA8BC1ED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7048" y="8978477"/>
            <a:ext cx="6012929" cy="1345393"/>
          </a:xfrm>
          <a:prstGeom prst="rect">
            <a:avLst/>
          </a:prstGeom>
        </p:spPr>
      </p:pic>
      <p:pic>
        <p:nvPicPr>
          <p:cNvPr id="17" name="Picture 7">
            <a:extLst>
              <a:ext uri="{FF2B5EF4-FFF2-40B4-BE49-F238E27FC236}">
                <a16:creationId xmlns:a16="http://schemas.microsoft.com/office/drawing/2014/main" id="{AB608B87-1E64-4819-B4EE-F78330672C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8600" y="8760587"/>
            <a:ext cx="6986738" cy="156328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36659" y="-885922"/>
            <a:ext cx="5487184" cy="484929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419209" y="-1059310"/>
            <a:ext cx="6569748" cy="51960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065737" y="2904427"/>
            <a:ext cx="1215320" cy="124242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91137" y="7066885"/>
            <a:ext cx="1236980" cy="1264571"/>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97933" flipH="1">
            <a:off x="16004164" y="3228878"/>
            <a:ext cx="1490918" cy="1490918"/>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84635">
            <a:off x="13706303" y="8402311"/>
            <a:ext cx="702910" cy="668404"/>
          </a:xfrm>
          <a:prstGeom prst="rect">
            <a:avLst/>
          </a:prstGeom>
        </p:spPr>
      </p:pic>
      <p:sp>
        <p:nvSpPr>
          <p:cNvPr id="10" name="TextBox 10"/>
          <p:cNvSpPr txBox="1"/>
          <p:nvPr/>
        </p:nvSpPr>
        <p:spPr>
          <a:xfrm>
            <a:off x="2064933" y="3246006"/>
            <a:ext cx="14157330" cy="3465179"/>
          </a:xfrm>
          <a:prstGeom prst="rect">
            <a:avLst/>
          </a:prstGeom>
        </p:spPr>
        <p:txBody>
          <a:bodyPr wrap="square" lIns="0" tIns="0" rIns="0" bIns="0" rtlCol="0" anchor="t">
            <a:spAutoFit/>
          </a:bodyPr>
          <a:lstStyle/>
          <a:p>
            <a:pPr marL="0" lvl="0" indent="0" algn="ctr">
              <a:lnSpc>
                <a:spcPct val="150000"/>
              </a:lnSpc>
            </a:pPr>
            <a:r>
              <a:rPr lang="en-US" sz="8000" b="1" u="none" dirty="0">
                <a:solidFill>
                  <a:srgbClr val="5E3023"/>
                </a:solidFill>
                <a:latin typeface="Arial" panose="020B0604020202020204" pitchFamily="34" charset="0"/>
                <a:cs typeface="Arial" panose="020B0604020202020204" pitchFamily="34" charset="0"/>
              </a:rPr>
              <a:t>CẢM ƠN CÁC EM </a:t>
            </a:r>
          </a:p>
          <a:p>
            <a:pPr marL="0" lvl="0" indent="0" algn="ctr">
              <a:lnSpc>
                <a:spcPct val="150000"/>
              </a:lnSpc>
            </a:pPr>
            <a:r>
              <a:rPr lang="en-US" sz="8000" b="1" u="none" dirty="0">
                <a:solidFill>
                  <a:srgbClr val="5E3023"/>
                </a:solidFill>
                <a:latin typeface="Arial" panose="020B0604020202020204" pitchFamily="34" charset="0"/>
                <a:cs typeface="Arial" panose="020B0604020202020204" pitchFamily="34" charset="0"/>
              </a:rPr>
              <a:t>ĐÃ LẮNG NGHE BÀI GIẢNG!</a:t>
            </a:r>
          </a:p>
        </p:txBody>
      </p:sp>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417976">
            <a:off x="1150199" y="5972186"/>
            <a:ext cx="668756" cy="746076"/>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04409">
            <a:off x="1494523" y="1682024"/>
            <a:ext cx="599647" cy="57021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flipV="1">
            <a:off x="-31444" y="665061"/>
            <a:ext cx="968916" cy="968916"/>
          </a:xfrm>
          <a:prstGeom prst="rect">
            <a:avLst/>
          </a:prstGeom>
        </p:spPr>
      </p:pic>
      <p:pic>
        <p:nvPicPr>
          <p:cNvPr id="15" name="Picture 24">
            <a:extLst>
              <a:ext uri="{FF2B5EF4-FFF2-40B4-BE49-F238E27FC236}">
                <a16:creationId xmlns:a16="http://schemas.microsoft.com/office/drawing/2014/main" id="{D7ADF534-A255-47D2-BCD3-111105BDB4DE}"/>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725408">
            <a:off x="8102996" y="1508489"/>
            <a:ext cx="1094368" cy="917280"/>
          </a:xfrm>
          <a:prstGeom prst="rect">
            <a:avLst/>
          </a:prstGeom>
        </p:spPr>
      </p:pic>
    </p:spTree>
  </p:cSld>
  <p:clrMapOvr>
    <a:masterClrMapping/>
  </p:clrMapOvr>
  <p:transition>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382225"/>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CUỘC KHÁNG CHIẾN CHỐNG QUÂN MÔNG CỔ NĂM 1258</a:t>
            </a:r>
            <a:endParaRPr lang="en-US" sz="6600" b="1" u="none" dirty="0">
              <a:solidFill>
                <a:srgbClr val="5E3023"/>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dirty="0">
                  <a:latin typeface="Arial" panose="020B0604020202020204" pitchFamily="34" charset="0"/>
                  <a:cs typeface="Arial" panose="020B0604020202020204" pitchFamily="34" charset="0"/>
                </a:rPr>
                <a:t>PHẦN 1</a:t>
              </a: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95275" y="8405401"/>
            <a:ext cx="2792725" cy="1881599"/>
          </a:xfrm>
          <a:prstGeom prst="rect">
            <a:avLst/>
          </a:prstGeom>
        </p:spPr>
      </p:pic>
    </p:spTree>
  </p:cSld>
  <p:clrMapOvr>
    <a:masterClrMapping/>
  </p:clrMapOvr>
  <p:transition>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8" name="TextBox 7">
            <a:extLst>
              <a:ext uri="{FF2B5EF4-FFF2-40B4-BE49-F238E27FC236}">
                <a16:creationId xmlns:a16="http://schemas.microsoft.com/office/drawing/2014/main" id="{E7A7FF66-D820-A551-055F-765FFB60E8F2}"/>
              </a:ext>
            </a:extLst>
          </p:cNvPr>
          <p:cNvSpPr txBox="1"/>
          <p:nvPr/>
        </p:nvSpPr>
        <p:spPr>
          <a:xfrm>
            <a:off x="487883" y="1710644"/>
            <a:ext cx="8002937"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TK XII, các bộ lạc du mục (Thát Đát, Tác-ta) bước vào giai đoạn thống nhất, dần hình thành đế quốc Mông Cổ. </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Ngay trong quá trình thống nhất, Mông Cổ đã tổ chức các đạo quân xâm lược, không ngừng bành trướng lãnh thổ.</a:t>
            </a:r>
            <a:endParaRPr lang="en-US" sz="4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F65F8-1348-A9A5-7375-830B5C137259}"/>
              </a:ext>
            </a:extLst>
          </p:cNvPr>
          <p:cNvSpPr txBox="1"/>
          <p:nvPr/>
        </p:nvSpPr>
        <p:spPr>
          <a:xfrm>
            <a:off x="4963543" y="41910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C00000"/>
                </a:solidFill>
                <a:latin typeface="Arial" panose="020B0604020202020204" pitchFamily="34" charset="0"/>
                <a:cs typeface="Arial" panose="020B0604020202020204" pitchFamily="34" charset="0"/>
              </a:rPr>
              <a:t>Đế chế Mông Cổ</a:t>
            </a:r>
            <a:endParaRPr lang="en-US" sz="4800" b="1" dirty="0">
              <a:solidFill>
                <a:srgbClr val="C00000"/>
              </a:solidFill>
              <a:latin typeface="Arial" panose="020B0604020202020204" pitchFamily="34" charset="0"/>
              <a:cs typeface="Arial" panose="020B0604020202020204" pitchFamily="34" charset="0"/>
            </a:endParaRPr>
          </a:p>
        </p:txBody>
      </p:sp>
      <p:pic>
        <p:nvPicPr>
          <p:cNvPr id="15" name="Picture 14" descr="Map&#10;&#10;Description automatically generated">
            <a:extLst>
              <a:ext uri="{FF2B5EF4-FFF2-40B4-BE49-F238E27FC236}">
                <a16:creationId xmlns:a16="http://schemas.microsoft.com/office/drawing/2014/main" id="{F0FCBA32-7672-CAE0-21AE-70F1F444E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4463" y="1710644"/>
            <a:ext cx="8877102" cy="6976552"/>
          </a:xfrm>
          <a:prstGeom prst="rect">
            <a:avLst/>
          </a:prstGeom>
        </p:spPr>
      </p:pic>
      <p:sp>
        <p:nvSpPr>
          <p:cNvPr id="17" name="TextBox 16">
            <a:extLst>
              <a:ext uri="{FF2B5EF4-FFF2-40B4-BE49-F238E27FC236}">
                <a16:creationId xmlns:a16="http://schemas.microsoft.com/office/drawing/2014/main" id="{AAF74392-AD89-CE96-64FF-A95FD121027C}"/>
              </a:ext>
            </a:extLst>
          </p:cNvPr>
          <p:cNvSpPr txBox="1"/>
          <p:nvPr/>
        </p:nvSpPr>
        <p:spPr>
          <a:xfrm>
            <a:off x="10050694" y="8699801"/>
            <a:ext cx="6644640" cy="751488"/>
          </a:xfrm>
          <a:prstGeom prst="rect">
            <a:avLst/>
          </a:prstGeom>
          <a:noFill/>
        </p:spPr>
        <p:txBody>
          <a:bodyPr wrap="square">
            <a:spAutoFit/>
          </a:bodyPr>
          <a:lstStyle/>
          <a:p>
            <a:pPr algn="ctr">
              <a:lnSpc>
                <a:spcPct val="150000"/>
              </a:lnSpc>
            </a:pPr>
            <a:r>
              <a:rPr lang="fr-FR" sz="3200">
                <a:solidFill>
                  <a:srgbClr val="000000"/>
                </a:solidFill>
                <a:latin typeface="Arial" panose="020B0604020202020204" pitchFamily="34" charset="0"/>
                <a:ea typeface="Calibri" panose="020F0502020204030204" pitchFamily="34" charset="0"/>
                <a:cs typeface="Arial" panose="020B0604020202020204" pitchFamily="34" charset="0"/>
              </a:rPr>
              <a:t>Sự phát triển của đế quốc Mông Cổ</a:t>
            </a:r>
            <a:endParaRPr lang="en-US" sz="3200"/>
          </a:p>
        </p:txBody>
      </p:sp>
    </p:spTree>
    <p:extLst>
      <p:ext uri="{BB962C8B-B14F-4D97-AF65-F5344CB8AC3E}">
        <p14:creationId xmlns:p14="http://schemas.microsoft.com/office/powerpoint/2010/main" val="1385421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19D558-F019-6620-90C2-A3B978252761}"/>
              </a:ext>
            </a:extLst>
          </p:cNvPr>
          <p:cNvGrpSpPr/>
          <p:nvPr/>
        </p:nvGrpSpPr>
        <p:grpSpPr>
          <a:xfrm>
            <a:off x="0" y="-876300"/>
            <a:ext cx="7012836" cy="8305800"/>
            <a:chOff x="835764" y="2061148"/>
            <a:chExt cx="5802950" cy="7256933"/>
          </a:xfrm>
        </p:grpSpPr>
        <p:grpSp>
          <p:nvGrpSpPr>
            <p:cNvPr id="5" name="Group 5">
              <a:extLst>
                <a:ext uri="{FF2B5EF4-FFF2-40B4-BE49-F238E27FC236}">
                  <a16:creationId xmlns:a16="http://schemas.microsoft.com/office/drawing/2014/main" id="{56968695-0904-F547-0F62-AD77CC75C25F}"/>
                </a:ext>
              </a:extLst>
            </p:cNvPr>
            <p:cNvGrpSpPr/>
            <p:nvPr/>
          </p:nvGrpSpPr>
          <p:grpSpPr>
            <a:xfrm>
              <a:off x="1506836" y="7784572"/>
              <a:ext cx="3146625" cy="882559"/>
              <a:chOff x="0" y="0"/>
              <a:chExt cx="6350000" cy="6350000"/>
            </a:xfrm>
          </p:grpSpPr>
          <p:sp>
            <p:nvSpPr>
              <p:cNvPr id="9" name="Freeform 6">
                <a:extLst>
                  <a:ext uri="{FF2B5EF4-FFF2-40B4-BE49-F238E27FC236}">
                    <a16:creationId xmlns:a16="http://schemas.microsoft.com/office/drawing/2014/main" id="{E3906465-F6A1-D7FD-A687-3368579CED6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F442F">
                  <a:alpha val="49804"/>
                </a:srgbClr>
              </a:solidFill>
            </p:spPr>
          </p:sp>
        </p:grpSp>
        <p:pic>
          <p:nvPicPr>
            <p:cNvPr id="7" name="Picture 6" descr="A picture containing yellow, colorful, dark&#10;&#10;Description automatically generated">
              <a:extLst>
                <a:ext uri="{FF2B5EF4-FFF2-40B4-BE49-F238E27FC236}">
                  <a16:creationId xmlns:a16="http://schemas.microsoft.com/office/drawing/2014/main" id="{351659FC-4681-7FBC-6790-62418EC5D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64" y="2061148"/>
              <a:ext cx="5802950" cy="7256933"/>
            </a:xfrm>
            <a:prstGeom prst="rect">
              <a:avLst/>
            </a:prstGeom>
          </p:spPr>
        </p:pic>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4800" y="9043501"/>
            <a:ext cx="5557537" cy="1243499"/>
          </a:xfrm>
          <a:prstGeom prst="rect">
            <a:avLst/>
          </a:prstGeom>
        </p:spPr>
      </p:pic>
      <p:sp>
        <p:nvSpPr>
          <p:cNvPr id="17" name="Speech Bubble: Rectangle with Corners Rounded 16">
            <a:extLst>
              <a:ext uri="{FF2B5EF4-FFF2-40B4-BE49-F238E27FC236}">
                <a16:creationId xmlns:a16="http://schemas.microsoft.com/office/drawing/2014/main" id="{76199ACF-38FB-49BF-BCAB-AB20DF1E6421}"/>
              </a:ext>
            </a:extLst>
          </p:cNvPr>
          <p:cNvSpPr/>
          <p:nvPr/>
        </p:nvSpPr>
        <p:spPr>
          <a:xfrm>
            <a:off x="5867400" y="578610"/>
            <a:ext cx="11696700" cy="5181600"/>
          </a:xfrm>
          <a:prstGeom prst="wedgeRoundRectCallout">
            <a:avLst>
              <a:gd name="adj1" fmla="val -63812"/>
              <a:gd name="adj2" fmla="val -10202"/>
              <a:gd name="adj3" fmla="val 16667"/>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1,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Em có biết</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SGK tr.68 và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trả lời</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câu hỏi: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Trước nguy cơ bị xâm lược và trước thế lực mạnh của quân Mông Cổ, thái độ của Vương triều Trần và quân dân Đại Việt như thế nào?</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12">
            <a:extLst>
              <a:ext uri="{FF2B5EF4-FFF2-40B4-BE49-F238E27FC236}">
                <a16:creationId xmlns:a16="http://schemas.microsoft.com/office/drawing/2014/main" id="{7D4D29B2-60DF-BA58-970B-8339741BE1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33492" y="4626334"/>
            <a:ext cx="1788780" cy="2349056"/>
          </a:xfrm>
          <a:prstGeom prst="rect">
            <a:avLst/>
          </a:prstGeom>
        </p:spPr>
      </p:pic>
      <p:sp>
        <p:nvSpPr>
          <p:cNvPr id="12" name="TextBox 11">
            <a:extLst>
              <a:ext uri="{FF2B5EF4-FFF2-40B4-BE49-F238E27FC236}">
                <a16:creationId xmlns:a16="http://schemas.microsoft.com/office/drawing/2014/main" id="{138E62E1-32BC-8425-1897-03920636B98E}"/>
              </a:ext>
            </a:extLst>
          </p:cNvPr>
          <p:cNvSpPr txBox="1"/>
          <p:nvPr/>
        </p:nvSpPr>
        <p:spPr>
          <a:xfrm>
            <a:off x="7960496" y="5800862"/>
            <a:ext cx="8819333" cy="3994042"/>
          </a:xfrm>
          <a:prstGeom prst="rect">
            <a:avLst/>
          </a:prstGeom>
          <a:noFill/>
        </p:spPr>
        <p:txBody>
          <a:bodyPr wrap="square">
            <a:spAutoFit/>
          </a:bodyPr>
          <a:lstStyle/>
          <a:p>
            <a:pPr algn="just">
              <a:lnSpc>
                <a:spcPct val="150000"/>
              </a:lnSpc>
              <a:spcBef>
                <a:spcPts val="400"/>
              </a:spcBef>
              <a:spcAft>
                <a:spcPts val="400"/>
              </a:spcAft>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Thái độ của vua và quân nhà Trần: </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hủ động đề ra kế hoạch đối phó</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ăng cường phòng thủ ở biên giới</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huẩn bị lực lượng, vũ khí...</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795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id="{96852210-D5B2-4C15-9987-FEB5645886C5}"/>
              </a:ext>
            </a:extLst>
          </p:cNvPr>
          <p:cNvSpPr txBox="1"/>
          <p:nvPr/>
        </p:nvSpPr>
        <p:spPr>
          <a:xfrm>
            <a:off x="1295400" y="265081"/>
            <a:ext cx="15697200" cy="2482667"/>
          </a:xfrm>
          <a:prstGeom prst="rect">
            <a:avLst/>
          </a:prstGeom>
          <a:noFill/>
        </p:spPr>
        <p:txBody>
          <a:bodyPr wrap="square">
            <a:spAutoFit/>
          </a:bodyPr>
          <a:lstStyle/>
          <a:p>
            <a:pPr algn="ctr">
              <a:lnSpc>
                <a:spcPct val="150000"/>
              </a:lnSpc>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1,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quan sát lược đồ Hình 1 SGK tr.68</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69</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và thực hiện nhiệm vụ: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Chỉ trên lược đồ Hình 1 và trình bày những nét chính của cuộc kháng chiến chống quân Mông Cổ năm 1258.</a:t>
            </a:r>
            <a:endParaRPr lang="en-US" sz="3600" dirty="0">
              <a:solidFill>
                <a:schemeClr val="tx1"/>
              </a:solidFill>
              <a:latin typeface="Arial" panose="020B0604020202020204" pitchFamily="34" charset="0"/>
              <a:cs typeface="Arial" panose="020B0604020202020204" pitchFamily="34" charset="0"/>
            </a:endParaRPr>
          </a:p>
        </p:txBody>
      </p:sp>
      <p:pic>
        <p:nvPicPr>
          <p:cNvPr id="3" name="Picture 2" descr="Map&#10;&#10;Description automatically generated">
            <a:extLst>
              <a:ext uri="{FF2B5EF4-FFF2-40B4-BE49-F238E27FC236}">
                <a16:creationId xmlns:a16="http://schemas.microsoft.com/office/drawing/2014/main" id="{81685EC7-6933-E545-C399-B80B85B36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899" y="2828924"/>
            <a:ext cx="9890202" cy="7178707"/>
          </a:xfrm>
          <a:prstGeom prst="rect">
            <a:avLst/>
          </a:prstGeom>
        </p:spPr>
      </p:pic>
    </p:spTree>
    <p:extLst>
      <p:ext uri="{BB962C8B-B14F-4D97-AF65-F5344CB8AC3E}">
        <p14:creationId xmlns:p14="http://schemas.microsoft.com/office/powerpoint/2010/main" val="1402855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21</Template>
  <TotalTime>929</TotalTime>
  <Words>3061</Words>
  <Application>Microsoft Office PowerPoint</Application>
  <PresentationFormat>Custom</PresentationFormat>
  <Paragraphs>200</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Times New Roman</vt:lpstr>
      <vt:lpstr>Calibri</vt:lpstr>
      <vt:lpstr>Wingdings</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cp:lastModifiedBy>
  <cp:revision>8</cp:revision>
  <dcterms:created xsi:type="dcterms:W3CDTF">2022-11-09T17:36:59Z</dcterms:created>
  <dcterms:modified xsi:type="dcterms:W3CDTF">2026-03-24T04:26:37Z</dcterms:modified>
  <dc:identifier>DAErThu04as</dc:identifier>
</cp:coreProperties>
</file>