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6" r:id="rId2"/>
    <p:sldId id="266" r:id="rId3"/>
    <p:sldId id="268" r:id="rId4"/>
    <p:sldId id="267" r:id="rId5"/>
    <p:sldId id="269" r:id="rId6"/>
    <p:sldId id="270" r:id="rId7"/>
    <p:sldId id="271" r:id="rId8"/>
    <p:sldId id="272" r:id="rId9"/>
    <p:sldId id="262" r:id="rId10"/>
    <p:sldId id="273" r:id="rId11"/>
    <p:sldId id="274" r:id="rId12"/>
    <p:sldId id="275" r:id="rId13"/>
    <p:sldId id="276" r:id="rId14"/>
    <p:sldId id="277" r:id="rId15"/>
    <p:sldId id="278" r:id="rId16"/>
    <p:sldId id="279" r:id="rId17"/>
    <p:sldId id="257" r:id="rId18"/>
    <p:sldId id="282" r:id="rId19"/>
    <p:sldId id="284" r:id="rId20"/>
    <p:sldId id="283" r:id="rId21"/>
    <p:sldId id="286" r:id="rId22"/>
    <p:sldId id="285" r:id="rId23"/>
    <p:sldId id="287" r:id="rId24"/>
    <p:sldId id="289" r:id="rId25"/>
    <p:sldId id="290" r:id="rId26"/>
    <p:sldId id="291" r:id="rId27"/>
    <p:sldId id="28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5" r:id="rId41"/>
    <p:sldId id="307" r:id="rId42"/>
    <p:sldId id="304" r:id="rId43"/>
    <p:sldId id="306" r:id="rId44"/>
    <p:sldId id="308" r:id="rId45"/>
    <p:sldId id="259" r:id="rId46"/>
    <p:sldId id="310" r:id="rId47"/>
    <p:sldId id="311" r:id="rId48"/>
    <p:sldId id="263" r:id="rId49"/>
    <p:sldId id="264" r:id="rId50"/>
    <p:sldId id="265" r:id="rId51"/>
  </p:sldIdLst>
  <p:sldSz cx="18288000" cy="10287000"/>
  <p:notesSz cx="6858000" cy="9144000"/>
  <p:embeddedFontLs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CC82"/>
    <a:srgbClr val="FDD077"/>
    <a:srgbClr val="FFE69F"/>
    <a:srgbClr val="FFF9FB"/>
    <a:srgbClr val="728E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749" y="2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8D454-E76A-4761-98C0-4DFDBFB7B6A9}" type="datetimeFigureOut">
              <a:rPr lang="en-US" smtClean="0"/>
              <a:t>29/10/2023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D42A2-3F4E-46BB-9A2C-C697CDC4E167}" type="slidenum">
              <a:rPr lang="en-US" smtClean="0"/>
              <a:t>‹#›</a:t>
            </a:fld>
            <a:endParaRPr lang="en-US"/>
          </a:p>
        </p:txBody>
      </p:sp>
    </p:spTree>
    <p:extLst>
      <p:ext uri="{BB962C8B-B14F-4D97-AF65-F5344CB8AC3E}">
        <p14:creationId xmlns:p14="http://schemas.microsoft.com/office/powerpoint/2010/main" val="14505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Bấm</a:t>
            </a:r>
            <a:r>
              <a:rPr lang="vi-VN" baseline="0" dirty="0" smtClean="0"/>
              <a:t> vào các số để mở câu hỏi. Sau khi trả lời xong hết, bấm dấu x để đến slide Luyện tập</a:t>
            </a:r>
            <a:endParaRPr lang="en-US" dirty="0"/>
          </a:p>
        </p:txBody>
      </p:sp>
      <p:sp>
        <p:nvSpPr>
          <p:cNvPr id="4" name="Slide Number Placeholder 3"/>
          <p:cNvSpPr>
            <a:spLocks noGrp="1"/>
          </p:cNvSpPr>
          <p:nvPr>
            <p:ph type="sldNum" sz="quarter" idx="10"/>
          </p:nvPr>
        </p:nvSpPr>
        <p:spPr/>
        <p:txBody>
          <a:bodyPr/>
          <a:lstStyle/>
          <a:p>
            <a:fld id="{7C51C99F-D00A-474F-BBB8-81CD72F047D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5312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Sau khi trả</a:t>
            </a:r>
            <a:r>
              <a:rPr lang="vi-VN" baseline="0" dirty="0" smtClean="0"/>
              <a:t> lời xong câu hỏi, bấm vào tấm bản đồ để quay về mở tiếp các câu hỏi tiếp theo.</a:t>
            </a:r>
            <a:endParaRPr lang="en-US" dirty="0" smtClean="0"/>
          </a:p>
          <a:p>
            <a:endParaRPr lang="en-US" dirty="0"/>
          </a:p>
        </p:txBody>
      </p:sp>
      <p:sp>
        <p:nvSpPr>
          <p:cNvPr id="4" name="Slide Number Placeholder 3"/>
          <p:cNvSpPr>
            <a:spLocks noGrp="1"/>
          </p:cNvSpPr>
          <p:nvPr>
            <p:ph type="sldNum" sz="quarter" idx="10"/>
          </p:nvPr>
        </p:nvSpPr>
        <p:spPr/>
        <p:txBody>
          <a:bodyPr/>
          <a:lstStyle/>
          <a:p>
            <a:fld id="{7C51C99F-D00A-474F-BBB8-81CD72F047D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23917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Sau khi trả</a:t>
            </a:r>
            <a:r>
              <a:rPr lang="vi-VN" baseline="0" dirty="0" smtClean="0"/>
              <a:t> lời xong câu hỏi, bấm vào tấm bản đồ để quay về mở tiếp các câu hỏi tiếp theo.</a:t>
            </a:r>
            <a:endParaRPr lang="en-US" dirty="0"/>
          </a:p>
        </p:txBody>
      </p:sp>
      <p:sp>
        <p:nvSpPr>
          <p:cNvPr id="4" name="Slide Number Placeholder 3"/>
          <p:cNvSpPr>
            <a:spLocks noGrp="1"/>
          </p:cNvSpPr>
          <p:nvPr>
            <p:ph type="sldNum" sz="quarter" idx="10"/>
          </p:nvPr>
        </p:nvSpPr>
        <p:spPr/>
        <p:txBody>
          <a:bodyPr/>
          <a:lstStyle/>
          <a:p>
            <a:fld id="{7C51C99F-D00A-474F-BBB8-81CD72F047D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821897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Sau khi trả</a:t>
            </a:r>
            <a:r>
              <a:rPr lang="vi-VN" baseline="0" dirty="0" smtClean="0"/>
              <a:t> lời xong câu hỏi, bấm vào tấm bản đồ để quay về mở tiếp các câu hỏi tiếp theo.</a:t>
            </a:r>
            <a:endParaRPr lang="en-US" dirty="0" smtClean="0"/>
          </a:p>
          <a:p>
            <a:endParaRPr lang="en-US" dirty="0"/>
          </a:p>
        </p:txBody>
      </p:sp>
      <p:sp>
        <p:nvSpPr>
          <p:cNvPr id="4" name="Slide Number Placeholder 3"/>
          <p:cNvSpPr>
            <a:spLocks noGrp="1"/>
          </p:cNvSpPr>
          <p:nvPr>
            <p:ph type="sldNum" sz="quarter" idx="10"/>
          </p:nvPr>
        </p:nvSpPr>
        <p:spPr/>
        <p:txBody>
          <a:bodyPr/>
          <a:lstStyle/>
          <a:p>
            <a:fld id="{7C51C99F-D00A-474F-BBB8-81CD72F047D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2819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Sau khi trả</a:t>
            </a:r>
            <a:r>
              <a:rPr lang="vi-VN" baseline="0" dirty="0" smtClean="0"/>
              <a:t> lời xong câu hỏi, bấm vào tấm bản đồ để quay về mở tiếp các câu hỏi tiếp theo.</a:t>
            </a:r>
            <a:endParaRPr lang="en-US" dirty="0" smtClean="0"/>
          </a:p>
          <a:p>
            <a:endParaRPr lang="en-US" dirty="0"/>
          </a:p>
        </p:txBody>
      </p:sp>
      <p:sp>
        <p:nvSpPr>
          <p:cNvPr id="4" name="Slide Number Placeholder 3"/>
          <p:cNvSpPr>
            <a:spLocks noGrp="1"/>
          </p:cNvSpPr>
          <p:nvPr>
            <p:ph type="sldNum" sz="quarter" idx="10"/>
          </p:nvPr>
        </p:nvSpPr>
        <p:spPr/>
        <p:txBody>
          <a:bodyPr/>
          <a:lstStyle/>
          <a:p>
            <a:fld id="{7C51C99F-D00A-474F-BBB8-81CD72F047D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693304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Sau khi trả</a:t>
            </a:r>
            <a:r>
              <a:rPr lang="vi-VN" baseline="0" dirty="0" smtClean="0"/>
              <a:t> lời xong câu hỏi, bấm vào tấm bản đồ để quay về mở tiếp các câu hỏi tiếp theo.</a:t>
            </a:r>
            <a:endParaRPr lang="en-US" dirty="0" smtClean="0"/>
          </a:p>
          <a:p>
            <a:endParaRPr lang="en-US" dirty="0"/>
          </a:p>
        </p:txBody>
      </p:sp>
      <p:sp>
        <p:nvSpPr>
          <p:cNvPr id="4" name="Slide Number Placeholder 3"/>
          <p:cNvSpPr>
            <a:spLocks noGrp="1"/>
          </p:cNvSpPr>
          <p:nvPr>
            <p:ph type="sldNum" sz="quarter" idx="10"/>
          </p:nvPr>
        </p:nvSpPr>
        <p:spPr/>
        <p:txBody>
          <a:bodyPr/>
          <a:lstStyle/>
          <a:p>
            <a:fld id="{7C51C99F-D00A-474F-BBB8-81CD72F047D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895228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0D42A2-3F4E-46BB-9A2C-C697CDC4E167}" type="slidenum">
              <a:rPr lang="en-US" smtClean="0"/>
              <a:t>50</a:t>
            </a:fld>
            <a:endParaRPr lang="en-US"/>
          </a:p>
        </p:txBody>
      </p:sp>
    </p:spTree>
    <p:extLst>
      <p:ext uri="{BB962C8B-B14F-4D97-AF65-F5344CB8AC3E}">
        <p14:creationId xmlns:p14="http://schemas.microsoft.com/office/powerpoint/2010/main" val="285164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0.sv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1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69.png"/><Relationship Id="rId12" Type="http://schemas.openxmlformats.org/officeDocument/2006/relationships/slide" Target="slide4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slide" Target="slide43.xml"/><Relationship Id="rId4" Type="http://schemas.openxmlformats.org/officeDocument/2006/relationships/slide" Target="slide40.xml"/><Relationship Id="rId9" Type="http://schemas.openxmlformats.org/officeDocument/2006/relationships/image" Target="../media/image70.png"/><Relationship Id="rId14" Type="http://schemas.openxmlformats.org/officeDocument/2006/relationships/slide" Target="slide4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slide" Target="slide39.xml"/><Relationship Id="rId3" Type="http://schemas.microsoft.com/office/2007/relationships/media" Target="../media/media3.mp3"/><Relationship Id="rId7" Type="http://schemas.openxmlformats.org/officeDocument/2006/relationships/image" Target="../media/image67.jpg"/><Relationship Id="rId12" Type="http://schemas.openxmlformats.org/officeDocument/2006/relationships/image" Target="NUL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75.png"/><Relationship Id="rId5" Type="http://schemas.openxmlformats.org/officeDocument/2006/relationships/slideLayout" Target="../slideLayouts/slideLayout7.xm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74.png"/><Relationship Id="rId1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slide" Target="slide39.xml"/><Relationship Id="rId3" Type="http://schemas.microsoft.com/office/2007/relationships/media" Target="../media/media3.mp3"/><Relationship Id="rId7" Type="http://schemas.openxmlformats.org/officeDocument/2006/relationships/image" Target="../media/image67.jpg"/><Relationship Id="rId12" Type="http://schemas.openxmlformats.org/officeDocument/2006/relationships/image" Target="NUL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75.png"/><Relationship Id="rId5" Type="http://schemas.openxmlformats.org/officeDocument/2006/relationships/slideLayout" Target="../slideLayouts/slideLayout2.xm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74.png"/><Relationship Id="rId1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slide" Target="slide39.xml"/><Relationship Id="rId3" Type="http://schemas.microsoft.com/office/2007/relationships/media" Target="../media/media3.mp3"/><Relationship Id="rId7" Type="http://schemas.openxmlformats.org/officeDocument/2006/relationships/image" Target="../media/image67.jpg"/><Relationship Id="rId12" Type="http://schemas.openxmlformats.org/officeDocument/2006/relationships/image" Target="NUL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75.png"/><Relationship Id="rId5" Type="http://schemas.openxmlformats.org/officeDocument/2006/relationships/slideLayout" Target="../slideLayouts/slideLayout7.xm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74.png"/><Relationship Id="rId14"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slide" Target="slide39.xml"/><Relationship Id="rId3" Type="http://schemas.microsoft.com/office/2007/relationships/media" Target="../media/media3.mp3"/><Relationship Id="rId7" Type="http://schemas.openxmlformats.org/officeDocument/2006/relationships/image" Target="../media/image67.jpg"/><Relationship Id="rId12" Type="http://schemas.openxmlformats.org/officeDocument/2006/relationships/image" Target="NUL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75.png"/><Relationship Id="rId5" Type="http://schemas.openxmlformats.org/officeDocument/2006/relationships/slideLayout" Target="../slideLayouts/slideLayout7.xm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74.png"/><Relationship Id="rId14"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slide" Target="slide39.xml"/><Relationship Id="rId3" Type="http://schemas.microsoft.com/office/2007/relationships/media" Target="../media/media3.mp3"/><Relationship Id="rId7" Type="http://schemas.openxmlformats.org/officeDocument/2006/relationships/image" Target="../media/image67.jpg"/><Relationship Id="rId12" Type="http://schemas.openxmlformats.org/officeDocument/2006/relationships/image" Target="NULL"/><Relationship Id="rId2" Type="http://schemas.openxmlformats.org/officeDocument/2006/relationships/audio" Target="../media/media2.mp3"/><Relationship Id="rId16" Type="http://schemas.openxmlformats.org/officeDocument/2006/relationships/image" Target="../media/image77.jpeg"/><Relationship Id="rId1" Type="http://schemas.microsoft.com/office/2007/relationships/media" Target="../media/media2.mp3"/><Relationship Id="rId6" Type="http://schemas.openxmlformats.org/officeDocument/2006/relationships/notesSlide" Target="../notesSlides/notesSlide6.xml"/><Relationship Id="rId11" Type="http://schemas.openxmlformats.org/officeDocument/2006/relationships/image" Target="../media/image75.png"/><Relationship Id="rId5" Type="http://schemas.openxmlformats.org/officeDocument/2006/relationships/slideLayout" Target="../slideLayouts/slideLayout7.xm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74.png"/><Relationship Id="rId14"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image" Target="../media/image24.svg"/><Relationship Id="rId12"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9.svg"/><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9.sv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12" Type="http://schemas.openxmlformats.org/officeDocument/2006/relationships/image" Target="../media/image82.jp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9.svg"/></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3.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85.png"/><Relationship Id="rId10" Type="http://schemas.openxmlformats.org/officeDocument/2006/relationships/image" Target="../media/image5.svg"/><Relationship Id="rId4" Type="http://schemas.openxmlformats.org/officeDocument/2006/relationships/image" Target="../media/image50.sv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png"/><Relationship Id="rId7" Type="http://schemas.openxmlformats.org/officeDocument/2006/relationships/image" Target="../media/image88.png"/><Relationship Id="rId12"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89.png"/><Relationship Id="rId5" Type="http://schemas.openxmlformats.org/officeDocument/2006/relationships/image" Target="../media/image56.svg"/><Relationship Id="rId10" Type="http://schemas.openxmlformats.org/officeDocument/2006/relationships/image" Target="../media/image5.svg"/><Relationship Id="rId4" Type="http://schemas.openxmlformats.org/officeDocument/2006/relationships/image" Target="../media/image86.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21.png"/><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p:cNvSpPr/>
          <p:nvPr/>
        </p:nvSpPr>
        <p:spPr>
          <a:xfrm flipH="1">
            <a:off x="10309573" y="3720381"/>
            <a:ext cx="12238495" cy="11075838"/>
          </a:xfrm>
          <a:custGeom>
            <a:avLst/>
            <a:gdLst/>
            <a:ahLst/>
            <a:cxnLst/>
            <a:rect l="l" t="t" r="r" b="b"/>
            <a:pathLst>
              <a:path w="12238495" h="11075838">
                <a:moveTo>
                  <a:pt x="12238495" y="0"/>
                </a:moveTo>
                <a:lnTo>
                  <a:pt x="0" y="0"/>
                </a:lnTo>
                <a:lnTo>
                  <a:pt x="0" y="11075838"/>
                </a:lnTo>
                <a:lnTo>
                  <a:pt x="12238495" y="11075838"/>
                </a:lnTo>
                <a:lnTo>
                  <a:pt x="12238495" y="0"/>
                </a:lnTo>
                <a:close/>
              </a:path>
            </a:pathLst>
          </a:custGeom>
          <a:blipFill>
            <a:blip r:embed="rId2">
              <a:alphaModFix amt="56000"/>
            </a:blip>
            <a:stretch>
              <a:fillRect/>
            </a:stretch>
          </a:blipFill>
        </p:spPr>
      </p:sp>
      <p:sp>
        <p:nvSpPr>
          <p:cNvPr id="3" name="Freeform 3"/>
          <p:cNvSpPr/>
          <p:nvPr/>
        </p:nvSpPr>
        <p:spPr>
          <a:xfrm>
            <a:off x="11033841" y="-5932461"/>
            <a:ext cx="9093481" cy="8229600"/>
          </a:xfrm>
          <a:custGeom>
            <a:avLst/>
            <a:gdLst/>
            <a:ahLst/>
            <a:cxnLst/>
            <a:rect l="l" t="t" r="r" b="b"/>
            <a:pathLst>
              <a:path w="9093481" h="8229600">
                <a:moveTo>
                  <a:pt x="0" y="0"/>
                </a:moveTo>
                <a:lnTo>
                  <a:pt x="9093480" y="0"/>
                </a:lnTo>
                <a:lnTo>
                  <a:pt x="9093480" y="8229600"/>
                </a:lnTo>
                <a:lnTo>
                  <a:pt x="0" y="8229600"/>
                </a:lnTo>
                <a:lnTo>
                  <a:pt x="0" y="0"/>
                </a:lnTo>
                <a:close/>
              </a:path>
            </a:pathLst>
          </a:custGeom>
          <a:blipFill>
            <a:blip r:embed="rId2"/>
            <a:stretch>
              <a:fillRect/>
            </a:stretch>
          </a:blipFill>
        </p:spPr>
      </p:sp>
      <p:sp>
        <p:nvSpPr>
          <p:cNvPr id="4" name="Freeform 4"/>
          <p:cNvSpPr/>
          <p:nvPr/>
        </p:nvSpPr>
        <p:spPr>
          <a:xfrm>
            <a:off x="-3518040" y="7611130"/>
            <a:ext cx="9093481" cy="8229600"/>
          </a:xfrm>
          <a:custGeom>
            <a:avLst/>
            <a:gdLst/>
            <a:ahLst/>
            <a:cxnLst/>
            <a:rect l="l" t="t" r="r" b="b"/>
            <a:pathLst>
              <a:path w="9093481" h="8229600">
                <a:moveTo>
                  <a:pt x="0" y="0"/>
                </a:moveTo>
                <a:lnTo>
                  <a:pt x="9093480" y="0"/>
                </a:lnTo>
                <a:lnTo>
                  <a:pt x="9093480" y="8229600"/>
                </a:lnTo>
                <a:lnTo>
                  <a:pt x="0" y="8229600"/>
                </a:lnTo>
                <a:lnTo>
                  <a:pt x="0" y="0"/>
                </a:lnTo>
                <a:close/>
              </a:path>
            </a:pathLst>
          </a:custGeom>
          <a:blipFill>
            <a:blip r:embed="rId2"/>
            <a:stretch>
              <a:fillRect/>
            </a:stretch>
          </a:blipFill>
        </p:spPr>
      </p:sp>
      <p:sp>
        <p:nvSpPr>
          <p:cNvPr id="5" name="Freeform 5"/>
          <p:cNvSpPr/>
          <p:nvPr/>
        </p:nvSpPr>
        <p:spPr>
          <a:xfrm>
            <a:off x="12326917" y="5946351"/>
            <a:ext cx="6812831" cy="4828217"/>
          </a:xfrm>
          <a:custGeom>
            <a:avLst/>
            <a:gdLst/>
            <a:ahLst/>
            <a:cxnLst/>
            <a:rect l="l" t="t" r="r" b="b"/>
            <a:pathLst>
              <a:path w="9152462" h="7127480">
                <a:moveTo>
                  <a:pt x="0" y="0"/>
                </a:moveTo>
                <a:lnTo>
                  <a:pt x="9152462" y="0"/>
                </a:lnTo>
                <a:lnTo>
                  <a:pt x="9152462" y="7127480"/>
                </a:lnTo>
                <a:lnTo>
                  <a:pt x="0" y="71274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4910543" y="1310661"/>
            <a:ext cx="4697514" cy="1972956"/>
          </a:xfrm>
          <a:custGeom>
            <a:avLst/>
            <a:gdLst/>
            <a:ahLst/>
            <a:cxnLst/>
            <a:rect l="l" t="t" r="r" b="b"/>
            <a:pathLst>
              <a:path w="4697514" h="1972956">
                <a:moveTo>
                  <a:pt x="0" y="0"/>
                </a:moveTo>
                <a:lnTo>
                  <a:pt x="4697514" y="0"/>
                </a:lnTo>
                <a:lnTo>
                  <a:pt x="4697514" y="1972956"/>
                </a:lnTo>
                <a:lnTo>
                  <a:pt x="0" y="19729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7437748" y="7424111"/>
            <a:ext cx="3643434" cy="1530242"/>
          </a:xfrm>
          <a:custGeom>
            <a:avLst/>
            <a:gdLst/>
            <a:ahLst/>
            <a:cxnLst/>
            <a:rect l="l" t="t" r="r" b="b"/>
            <a:pathLst>
              <a:path w="3643434" h="1530242">
                <a:moveTo>
                  <a:pt x="0" y="0"/>
                </a:moveTo>
                <a:lnTo>
                  <a:pt x="3643434" y="0"/>
                </a:lnTo>
                <a:lnTo>
                  <a:pt x="3643434" y="1530242"/>
                </a:lnTo>
                <a:lnTo>
                  <a:pt x="0" y="153024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12115800" y="675526"/>
            <a:ext cx="1054080" cy="1098000"/>
          </a:xfrm>
          <a:custGeom>
            <a:avLst/>
            <a:gdLst/>
            <a:ahLst/>
            <a:cxnLst/>
            <a:rect l="l" t="t" r="r" b="b"/>
            <a:pathLst>
              <a:path w="1054080" h="1098000">
                <a:moveTo>
                  <a:pt x="0" y="0"/>
                </a:moveTo>
                <a:lnTo>
                  <a:pt x="1054081" y="0"/>
                </a:lnTo>
                <a:lnTo>
                  <a:pt x="1054081" y="1098001"/>
                </a:lnTo>
                <a:lnTo>
                  <a:pt x="0" y="10980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TextBox 12"/>
          <p:cNvSpPr txBox="1"/>
          <p:nvPr/>
        </p:nvSpPr>
        <p:spPr>
          <a:xfrm>
            <a:off x="685800" y="2515527"/>
            <a:ext cx="13048418" cy="3681777"/>
          </a:xfrm>
          <a:prstGeom prst="rect">
            <a:avLst/>
          </a:prstGeom>
        </p:spPr>
        <p:txBody>
          <a:bodyPr wrap="square" lIns="0" tIns="0" rIns="0" bIns="0" rtlCol="0" anchor="t">
            <a:spAutoFit/>
          </a:bodyPr>
          <a:lstStyle/>
          <a:p>
            <a:pPr algn="ctr">
              <a:lnSpc>
                <a:spcPct val="150000"/>
              </a:lnSpc>
            </a:pPr>
            <a:r>
              <a:rPr lang="en-US" sz="8500" b="1" spc="181" smtClean="0">
                <a:solidFill>
                  <a:srgbClr val="50665B"/>
                </a:solidFill>
                <a:latin typeface="Arial" panose="020B0604020202020204" pitchFamily="34" charset="0"/>
                <a:cs typeface="Arial" panose="020B0604020202020204" pitchFamily="34" charset="0"/>
              </a:rPr>
              <a:t>CHÀO MỪNG CÁC EM ĐẾN VỚI BÀI HỌC MỚI</a:t>
            </a:r>
            <a:endParaRPr lang="en-US" sz="8500" b="1" spc="181">
              <a:solidFill>
                <a:srgbClr val="50665B"/>
              </a:solidFill>
              <a:latin typeface="Arial" panose="020B0604020202020204" pitchFamily="34" charset="0"/>
              <a:cs typeface="Arial" panose="020B0604020202020204" pitchFamily="34" charset="0"/>
            </a:endParaRPr>
          </a:p>
        </p:txBody>
      </p:sp>
      <p:sp>
        <p:nvSpPr>
          <p:cNvPr id="15" name="Freeform 15"/>
          <p:cNvSpPr/>
          <p:nvPr/>
        </p:nvSpPr>
        <p:spPr>
          <a:xfrm flipH="1">
            <a:off x="4521360" y="8493179"/>
            <a:ext cx="1054080" cy="1098000"/>
          </a:xfrm>
          <a:custGeom>
            <a:avLst/>
            <a:gdLst/>
            <a:ahLst/>
            <a:cxnLst/>
            <a:rect l="l" t="t" r="r" b="b"/>
            <a:pathLst>
              <a:path w="1054080" h="1098000">
                <a:moveTo>
                  <a:pt x="1054080" y="0"/>
                </a:moveTo>
                <a:lnTo>
                  <a:pt x="0" y="0"/>
                </a:lnTo>
                <a:lnTo>
                  <a:pt x="0" y="1098000"/>
                </a:lnTo>
                <a:lnTo>
                  <a:pt x="1054080" y="1098000"/>
                </a:lnTo>
                <a:lnTo>
                  <a:pt x="105408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6"/>
          <p:cNvSpPr/>
          <p:nvPr/>
        </p:nvSpPr>
        <p:spPr>
          <a:xfrm rot="-3624567" flipH="1">
            <a:off x="-953026" y="218817"/>
            <a:ext cx="2492086" cy="2428651"/>
          </a:xfrm>
          <a:custGeom>
            <a:avLst/>
            <a:gdLst/>
            <a:ahLst/>
            <a:cxnLst/>
            <a:rect l="l" t="t" r="r" b="b"/>
            <a:pathLst>
              <a:path w="2492086" h="2428651">
                <a:moveTo>
                  <a:pt x="2492086" y="0"/>
                </a:moveTo>
                <a:lnTo>
                  <a:pt x="0" y="0"/>
                </a:lnTo>
                <a:lnTo>
                  <a:pt x="0" y="2428651"/>
                </a:lnTo>
                <a:lnTo>
                  <a:pt x="2492086" y="2428651"/>
                </a:lnTo>
                <a:lnTo>
                  <a:pt x="2492086"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17"/>
          <p:cNvSpPr/>
          <p:nvPr/>
        </p:nvSpPr>
        <p:spPr>
          <a:xfrm>
            <a:off x="-1378226" y="9151177"/>
            <a:ext cx="3643434" cy="1530242"/>
          </a:xfrm>
          <a:custGeom>
            <a:avLst/>
            <a:gdLst/>
            <a:ahLst/>
            <a:cxnLst/>
            <a:rect l="l" t="t" r="r" b="b"/>
            <a:pathLst>
              <a:path w="3643434" h="1530242">
                <a:moveTo>
                  <a:pt x="0" y="0"/>
                </a:moveTo>
                <a:lnTo>
                  <a:pt x="3643433" y="0"/>
                </a:lnTo>
                <a:lnTo>
                  <a:pt x="3643433" y="1530242"/>
                </a:lnTo>
                <a:lnTo>
                  <a:pt x="0" y="153024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6" name="TextBox 15">
            <a:extLst>
              <a:ext uri="{FF2B5EF4-FFF2-40B4-BE49-F238E27FC236}">
                <a16:creationId xmlns:a16="http://schemas.microsoft.com/office/drawing/2014/main" id="{E19B1F1F-6136-4AD1-8FAA-8BF99A8856B5}"/>
              </a:ext>
            </a:extLst>
          </p:cNvPr>
          <p:cNvSpPr txBox="1"/>
          <p:nvPr/>
        </p:nvSpPr>
        <p:spPr>
          <a:xfrm>
            <a:off x="378211" y="876300"/>
            <a:ext cx="17531574" cy="861774"/>
          </a:xfrm>
          <a:prstGeom prst="rect">
            <a:avLst/>
          </a:prstGeom>
          <a:noFill/>
        </p:spPr>
        <p:txBody>
          <a:bodyPr wrap="square" rtlCol="0">
            <a:spAutoFit/>
          </a:bodyPr>
          <a:lstStyle/>
          <a:p>
            <a:pPr algn="ctr"/>
            <a:r>
              <a:rPr lang="en-US" sz="4800" b="1" smtClean="0">
                <a:solidFill>
                  <a:schemeClr val="tx2"/>
                </a:solidFill>
                <a:latin typeface="Arial" panose="020B0604020202020204" pitchFamily="34" charset="0"/>
                <a:cs typeface="Arial" panose="020B0604020202020204" pitchFamily="34" charset="0"/>
              </a:rPr>
              <a:t>1. Ảnh hưởng của khí hậu đối với sản xuất nông nghiệp</a:t>
            </a:r>
            <a:endParaRPr lang="en-US" sz="4800" dirty="0">
              <a:solidFill>
                <a:schemeClr val="tx2"/>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886200" y="4201923"/>
            <a:ext cx="10505912" cy="4882159"/>
          </a:xfrm>
          <a:prstGeom prst="rect">
            <a:avLst/>
          </a:prstGeom>
          <a:effectLst>
            <a:outerShdw blurRad="50800" dist="38100" dir="2700000" algn="tl" rotWithShape="0">
              <a:prstClr val="black">
                <a:alpha val="40000"/>
              </a:prstClr>
            </a:outerShdw>
          </a:effectLst>
        </p:spPr>
      </p:pic>
      <p:sp>
        <p:nvSpPr>
          <p:cNvPr id="18" name="Rectangle 17"/>
          <p:cNvSpPr/>
          <p:nvPr/>
        </p:nvSpPr>
        <p:spPr>
          <a:xfrm>
            <a:off x="703756" y="2165836"/>
            <a:ext cx="16880483" cy="1608325"/>
          </a:xfrm>
          <a:prstGeom prst="rect">
            <a:avLst/>
          </a:prstGeom>
        </p:spPr>
        <p:txBody>
          <a:bodyPr wrap="square">
            <a:spAutoFit/>
          </a:bodyPr>
          <a:lstStyle/>
          <a:p>
            <a:pPr algn="ctr">
              <a:lnSpc>
                <a:spcPct val="150000"/>
              </a:lnSpc>
            </a:pPr>
            <a:r>
              <a:rPr lang="en-US" sz="3500" b="1" smtClean="0">
                <a:solidFill>
                  <a:schemeClr val="accent2"/>
                </a:solidFill>
                <a:latin typeface="Arial" panose="020B0604020202020204" pitchFamily="34" charset="0"/>
                <a:ea typeface="Calibri" panose="020F0502020204030204" pitchFamily="34" charset="0"/>
                <a:cs typeface="Arial" panose="020B0604020202020204" pitchFamily="34" charset="0"/>
              </a:rPr>
              <a:t>Hoạt động </a:t>
            </a:r>
            <a:r>
              <a:rPr lang="vi-VN" sz="3500" b="1" smtClean="0">
                <a:solidFill>
                  <a:schemeClr val="accent2"/>
                </a:solidFill>
                <a:latin typeface="Arial" panose="020B0604020202020204" pitchFamily="34" charset="0"/>
                <a:ea typeface="Calibri" panose="020F0502020204030204" pitchFamily="34" charset="0"/>
                <a:cs typeface="Arial" panose="020B0604020202020204" pitchFamily="34" charset="0"/>
              </a:rPr>
              <a:t>cặp đôi</a:t>
            </a:r>
            <a:r>
              <a:rPr lang="en-US" sz="3500" b="1">
                <a:solidFill>
                  <a:schemeClr val="accent2"/>
                </a:solidFill>
                <a:latin typeface="Arial" panose="020B0604020202020204" pitchFamily="34" charset="0"/>
                <a:ea typeface="Calibri" panose="020F0502020204030204" pitchFamily="34" charset="0"/>
                <a:cs typeface="Arial" panose="020B0604020202020204" pitchFamily="34" charset="0"/>
              </a:rPr>
              <a:t>.</a:t>
            </a:r>
            <a:r>
              <a:rPr lang="vi-VN" sz="3500" b="1"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500" smtClean="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3500" smtClean="0">
                <a:solidFill>
                  <a:srgbClr val="000000"/>
                </a:solidFill>
                <a:latin typeface="Arial" panose="020B0604020202020204" pitchFamily="34" charset="0"/>
                <a:ea typeface="Calibri" panose="020F0502020204030204" pitchFamily="34" charset="0"/>
                <a:cs typeface="Arial" panose="020B0604020202020204" pitchFamily="34" charset="0"/>
              </a:rPr>
              <a:t>hai </a:t>
            </a:r>
            <a:r>
              <a:rPr lang="vi-VN" sz="3500">
                <a:solidFill>
                  <a:srgbClr val="000000"/>
                </a:solidFill>
                <a:latin typeface="Arial" panose="020B0604020202020204" pitchFamily="34" charset="0"/>
                <a:ea typeface="Calibri" panose="020F0502020204030204" pitchFamily="34" charset="0"/>
                <a:cs typeface="Arial" panose="020B0604020202020204" pitchFamily="34" charset="0"/>
              </a:rPr>
              <a:t>thác Hình 7.1, 7.2, thông tin trong mục 1 </a:t>
            </a:r>
            <a:r>
              <a:rPr lang="en-US" sz="350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500" smtClean="0">
                <a:solidFill>
                  <a:srgbClr val="000000"/>
                </a:solidFill>
                <a:latin typeface="Arial" panose="020B0604020202020204" pitchFamily="34" charset="0"/>
                <a:ea typeface="Calibri" panose="020F0502020204030204" pitchFamily="34" charset="0"/>
                <a:cs typeface="Arial" panose="020B0604020202020204" pitchFamily="34" charset="0"/>
              </a:rPr>
              <a:t>SGK </a:t>
            </a:r>
            <a:r>
              <a:rPr lang="vi-VN" sz="3500">
                <a:solidFill>
                  <a:srgbClr val="000000"/>
                </a:solidFill>
                <a:latin typeface="Arial" panose="020B0604020202020204" pitchFamily="34" charset="0"/>
                <a:ea typeface="Calibri" panose="020F0502020204030204" pitchFamily="34" charset="0"/>
                <a:cs typeface="Arial" panose="020B0604020202020204" pitchFamily="34" charset="0"/>
              </a:rPr>
              <a:t>tr.126, </a:t>
            </a:r>
            <a:r>
              <a:rPr lang="vi-VN" sz="3500" smtClean="0">
                <a:solidFill>
                  <a:srgbClr val="000000"/>
                </a:solidFill>
                <a:latin typeface="Arial" panose="020B0604020202020204" pitchFamily="34" charset="0"/>
                <a:ea typeface="Calibri" panose="020F0502020204030204" pitchFamily="34" charset="0"/>
                <a:cs typeface="Arial" panose="020B0604020202020204" pitchFamily="34" charset="0"/>
              </a:rPr>
              <a:t>127</a:t>
            </a:r>
            <a:r>
              <a:rPr lang="en-US" sz="350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5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500">
                <a:solidFill>
                  <a:srgbClr val="000000"/>
                </a:solidFill>
                <a:latin typeface="Arial" panose="020B0604020202020204" pitchFamily="34" charset="0"/>
                <a:ea typeface="Calibri" panose="020F0502020204030204" pitchFamily="34" charset="0"/>
                <a:cs typeface="Arial" panose="020B0604020202020204" pitchFamily="34" charset="0"/>
              </a:rPr>
              <a:t>và trả lời câu hỏi: </a:t>
            </a:r>
            <a:r>
              <a:rPr lang="vi-VN" sz="3500" i="1">
                <a:solidFill>
                  <a:srgbClr val="000000"/>
                </a:solidFill>
                <a:latin typeface="Arial" panose="020B0604020202020204" pitchFamily="34" charset="0"/>
                <a:ea typeface="Calibri" panose="020F0502020204030204" pitchFamily="34" charset="0"/>
                <a:cs typeface="Arial" panose="020B0604020202020204" pitchFamily="34" charset="0"/>
              </a:rPr>
              <a:t>Phân tích ảnh hưởng của khí hậu đối với sản xuất nông nghiệp</a:t>
            </a:r>
            <a:endParaRPr lang="en-US" sz="3500">
              <a:latin typeface="Arial" panose="020B0604020202020204" pitchFamily="34" charset="0"/>
              <a:cs typeface="Arial" panose="020B0604020202020204" pitchFamily="34" charset="0"/>
            </a:endParaRPr>
          </a:p>
        </p:txBody>
      </p:sp>
      <p:sp>
        <p:nvSpPr>
          <p:cNvPr id="19" name="Freeform 10"/>
          <p:cNvSpPr/>
          <p:nvPr/>
        </p:nvSpPr>
        <p:spPr>
          <a:xfrm>
            <a:off x="304800" y="8115300"/>
            <a:ext cx="2974589" cy="2171700"/>
          </a:xfrm>
          <a:custGeom>
            <a:avLst/>
            <a:gdLst/>
            <a:ahLst/>
            <a:cxnLst/>
            <a:rect l="l" t="t" r="r" b="b"/>
            <a:pathLst>
              <a:path w="7394767" h="4261235">
                <a:moveTo>
                  <a:pt x="0" y="0"/>
                </a:moveTo>
                <a:lnTo>
                  <a:pt x="7394767" y="0"/>
                </a:lnTo>
                <a:lnTo>
                  <a:pt x="7394767" y="4261235"/>
                </a:lnTo>
                <a:lnTo>
                  <a:pt x="0" y="4261235"/>
                </a:lnTo>
                <a:lnTo>
                  <a:pt x="0" y="0"/>
                </a:lnTo>
                <a:close/>
              </a:path>
            </a:pathLst>
          </a:custGeom>
          <a:blipFill>
            <a:blip r:embed="rId4"/>
            <a:stretch>
              <a:fillRect/>
            </a:stretch>
          </a:blipFill>
        </p:spPr>
      </p:sp>
    </p:spTree>
    <p:extLst>
      <p:ext uri="{BB962C8B-B14F-4D97-AF65-F5344CB8AC3E}">
        <p14:creationId xmlns:p14="http://schemas.microsoft.com/office/powerpoint/2010/main" val="552599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447749359"/>
              </p:ext>
            </p:extLst>
          </p:nvPr>
        </p:nvGraphicFramePr>
        <p:xfrm>
          <a:off x="533400" y="419100"/>
          <a:ext cx="17373600" cy="9397999"/>
        </p:xfrm>
        <a:graphic>
          <a:graphicData uri="http://schemas.openxmlformats.org/drawingml/2006/table">
            <a:tbl>
              <a:tblPr firstRow="1" bandRow="1">
                <a:tableStyleId>{5940675A-B579-460E-94D1-54222C63F5DA}</a:tableStyleId>
              </a:tblPr>
              <a:tblGrid>
                <a:gridCol w="7467600">
                  <a:extLst>
                    <a:ext uri="{9D8B030D-6E8A-4147-A177-3AD203B41FA5}">
                      <a16:colId xmlns:a16="http://schemas.microsoft.com/office/drawing/2014/main" val="4046667490"/>
                    </a:ext>
                  </a:extLst>
                </a:gridCol>
                <a:gridCol w="9906000">
                  <a:extLst>
                    <a:ext uri="{9D8B030D-6E8A-4147-A177-3AD203B41FA5}">
                      <a16:colId xmlns:a16="http://schemas.microsoft.com/office/drawing/2014/main" val="2814750130"/>
                    </a:ext>
                  </a:extLst>
                </a:gridCol>
              </a:tblGrid>
              <a:tr h="1264900">
                <a:tc gridSpan="2">
                  <a:txBody>
                    <a:bodyPr/>
                    <a:lstStyle/>
                    <a:p>
                      <a:pPr algn="ctr"/>
                      <a:r>
                        <a:rPr lang="en-US" sz="3600" b="1" smtClean="0">
                          <a:solidFill>
                            <a:schemeClr val="bg1"/>
                          </a:solidFill>
                          <a:latin typeface="Arial" panose="020B0604020202020204" pitchFamily="34" charset="0"/>
                          <a:cs typeface="Arial" panose="020B0604020202020204" pitchFamily="34" charset="0"/>
                        </a:rPr>
                        <a:t>Ảnh</a:t>
                      </a:r>
                      <a:r>
                        <a:rPr lang="en-US" sz="3600" b="1" baseline="0" smtClean="0">
                          <a:solidFill>
                            <a:schemeClr val="bg1"/>
                          </a:solidFill>
                          <a:latin typeface="Arial" panose="020B0604020202020204" pitchFamily="34" charset="0"/>
                          <a:cs typeface="Arial" panose="020B0604020202020204" pitchFamily="34" charset="0"/>
                        </a:rPr>
                        <a:t> hưởng tích cực</a:t>
                      </a:r>
                      <a:endParaRPr lang="en-US" sz="3600" b="1">
                        <a:solidFill>
                          <a:schemeClr val="bg1"/>
                        </a:solidFill>
                        <a:latin typeface="Arial" panose="020B0604020202020204" pitchFamily="34" charset="0"/>
                        <a:cs typeface="Arial" panose="020B0604020202020204" pitchFamily="34" charset="0"/>
                      </a:endParaRPr>
                    </a:p>
                  </a:txBody>
                  <a:tcPr anchor="ctr">
                    <a:solidFill>
                      <a:schemeClr val="accent4"/>
                    </a:solidFill>
                  </a:tcPr>
                </a:tc>
                <a:tc hMerge="1">
                  <a:txBody>
                    <a:bodyPr/>
                    <a:lstStyle/>
                    <a:p>
                      <a:endParaRPr lang="en-US"/>
                    </a:p>
                  </a:txBody>
                  <a:tcPr>
                    <a:solidFill>
                      <a:schemeClr val="bg1"/>
                    </a:solidFill>
                  </a:tcPr>
                </a:tc>
                <a:extLst>
                  <a:ext uri="{0D108BD9-81ED-4DB2-BD59-A6C34878D82A}">
                    <a16:rowId xmlns:a16="http://schemas.microsoft.com/office/drawing/2014/main" val="2305170352"/>
                  </a:ext>
                </a:extLst>
              </a:tr>
              <a:tr h="3033595">
                <a:tc>
                  <a:txBody>
                    <a:bodyPr/>
                    <a:lstStyle/>
                    <a:p>
                      <a:pPr algn="ctr"/>
                      <a:endParaRPr lang="en-US" sz="340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a:txBody>
                    <a:bodyPr/>
                    <a:lstStyle/>
                    <a:p>
                      <a:pPr algn="ctr"/>
                      <a:endParaRPr lang="en-US" sz="34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3503089415"/>
                  </a:ext>
                </a:extLst>
              </a:tr>
              <a:tr h="2671917">
                <a:tc>
                  <a:txBody>
                    <a:bodyPr/>
                    <a:lstStyle/>
                    <a:p>
                      <a:pPr algn="ctr"/>
                      <a:endParaRPr lang="en-US" sz="340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a:txBody>
                    <a:bodyPr/>
                    <a:lstStyle/>
                    <a:p>
                      <a:pPr algn="ctr"/>
                      <a:endParaRPr lang="en-US" sz="34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134102628"/>
                  </a:ext>
                </a:extLst>
              </a:tr>
              <a:tr h="2427587">
                <a:tc>
                  <a:txBody>
                    <a:bodyPr/>
                    <a:lstStyle/>
                    <a:p>
                      <a:pPr algn="ctr"/>
                      <a:endParaRPr lang="en-US" sz="340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a:txBody>
                    <a:bodyPr/>
                    <a:lstStyle/>
                    <a:p>
                      <a:pPr algn="ctr"/>
                      <a:endParaRPr lang="en-US" sz="34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967149762"/>
                  </a:ext>
                </a:extLst>
              </a:tr>
            </a:tbl>
          </a:graphicData>
        </a:graphic>
      </p:graphicFrame>
      <p:sp>
        <p:nvSpPr>
          <p:cNvPr id="3" name="Rectangle 2"/>
          <p:cNvSpPr/>
          <p:nvPr/>
        </p:nvSpPr>
        <p:spPr>
          <a:xfrm>
            <a:off x="762000" y="2389371"/>
            <a:ext cx="7086600" cy="1708160"/>
          </a:xfrm>
          <a:prstGeom prst="rect">
            <a:avLst/>
          </a:prstGeom>
        </p:spPr>
        <p:txBody>
          <a:bodyPr wrap="square">
            <a:spAutoFit/>
          </a:bodyPr>
          <a:lstStyle/>
          <a:p>
            <a:pPr algn="just">
              <a:lnSpc>
                <a:spcPct val="150000"/>
              </a:lnSpc>
            </a:pPr>
            <a:r>
              <a:rPr lang="vi-VN" sz="3500">
                <a:cs typeface="Arial" panose="020B0604020202020204" pitchFamily="34" charset="0"/>
              </a:rPr>
              <a:t>Khí hậu nhiệt đới ẩm (lượng nhiệt, ẩm dồi dào) </a:t>
            </a:r>
            <a:endParaRPr lang="en-US" sz="3500">
              <a:latin typeface="Arial" panose="020B0604020202020204" pitchFamily="34" charset="0"/>
              <a:cs typeface="Arial" panose="020B0604020202020204" pitchFamily="34" charset="0"/>
            </a:endParaRPr>
          </a:p>
        </p:txBody>
      </p:sp>
      <p:sp>
        <p:nvSpPr>
          <p:cNvPr id="4" name="Rectangle 3"/>
          <p:cNvSpPr/>
          <p:nvPr/>
        </p:nvSpPr>
        <p:spPr>
          <a:xfrm>
            <a:off x="8345834" y="1943100"/>
            <a:ext cx="9256366" cy="2516073"/>
          </a:xfrm>
          <a:prstGeom prst="rect">
            <a:avLst/>
          </a:prstGeom>
        </p:spPr>
        <p:txBody>
          <a:bodyPr wrap="square">
            <a:spAutoFit/>
          </a:bodyPr>
          <a:lstStyle/>
          <a:p>
            <a:pPr algn="just">
              <a:lnSpc>
                <a:spcPct val="150000"/>
              </a:lnSpc>
            </a:pPr>
            <a:r>
              <a:rPr lang="vi-VN" sz="3500">
                <a:cs typeface="Arial" panose="020B0604020202020204" pitchFamily="34" charset="0"/>
              </a:rPr>
              <a:t>Thích hợp cho cây trồng, vật nuôi phát triển. Sản xuất nông nghiệp được tiến hành quanh năm, tăng vụ, tăng năng suất</a:t>
            </a:r>
            <a:endParaRPr lang="en-US" sz="3500">
              <a:latin typeface="Arial" panose="020B0604020202020204" pitchFamily="34" charset="0"/>
              <a:cs typeface="Arial" panose="020B0604020202020204" pitchFamily="34" charset="0"/>
            </a:endParaRPr>
          </a:p>
        </p:txBody>
      </p:sp>
      <p:sp>
        <p:nvSpPr>
          <p:cNvPr id="5" name="Rectangle 4"/>
          <p:cNvSpPr/>
          <p:nvPr/>
        </p:nvSpPr>
        <p:spPr>
          <a:xfrm>
            <a:off x="762000" y="5118099"/>
            <a:ext cx="7086601" cy="1708160"/>
          </a:xfrm>
          <a:prstGeom prst="rect">
            <a:avLst/>
          </a:prstGeom>
        </p:spPr>
        <p:txBody>
          <a:bodyPr wrap="square">
            <a:spAutoFit/>
          </a:bodyPr>
          <a:lstStyle/>
          <a:p>
            <a:pPr algn="just">
              <a:lnSpc>
                <a:spcPct val="150000"/>
              </a:lnSpc>
            </a:pPr>
            <a:r>
              <a:rPr lang="vi-VN" sz="3500">
                <a:cs typeface="Arial" panose="020B0604020202020204" pitchFamily="34" charset="0"/>
              </a:rPr>
              <a:t>Sự phân hoá khí hậu tạo nên khác biệt về mùa vụ giữa các vùng</a:t>
            </a:r>
            <a:endParaRPr lang="en-US" sz="3500">
              <a:latin typeface="Arial" panose="020B0604020202020204" pitchFamily="34" charset="0"/>
              <a:cs typeface="Arial" panose="020B0604020202020204" pitchFamily="34" charset="0"/>
            </a:endParaRPr>
          </a:p>
        </p:txBody>
      </p:sp>
      <p:sp>
        <p:nvSpPr>
          <p:cNvPr id="7" name="Rectangle 6"/>
          <p:cNvSpPr/>
          <p:nvPr/>
        </p:nvSpPr>
        <p:spPr>
          <a:xfrm>
            <a:off x="8345834" y="5656708"/>
            <a:ext cx="8644633" cy="630942"/>
          </a:xfrm>
          <a:prstGeom prst="rect">
            <a:avLst/>
          </a:prstGeom>
        </p:spPr>
        <p:txBody>
          <a:bodyPr wrap="square">
            <a:spAutoFit/>
          </a:bodyPr>
          <a:lstStyle/>
          <a:p>
            <a:r>
              <a:rPr lang="vi-VN" sz="3500">
                <a:cs typeface="Arial" panose="020B0604020202020204" pitchFamily="34" charset="0"/>
              </a:rPr>
              <a:t>Đa dạng sản phẩm nông nghiệp</a:t>
            </a:r>
            <a:endParaRPr lang="en-US" sz="3500">
              <a:latin typeface="Arial" panose="020B0604020202020204" pitchFamily="34" charset="0"/>
              <a:cs typeface="Arial" panose="020B0604020202020204" pitchFamily="34" charset="0"/>
            </a:endParaRPr>
          </a:p>
        </p:txBody>
      </p:sp>
      <p:sp>
        <p:nvSpPr>
          <p:cNvPr id="8" name="Rectangle 7"/>
          <p:cNvSpPr/>
          <p:nvPr/>
        </p:nvSpPr>
        <p:spPr>
          <a:xfrm>
            <a:off x="762001" y="7765143"/>
            <a:ext cx="7086600" cy="1708160"/>
          </a:xfrm>
          <a:prstGeom prst="rect">
            <a:avLst/>
          </a:prstGeom>
        </p:spPr>
        <p:txBody>
          <a:bodyPr wrap="square">
            <a:spAutoFit/>
          </a:bodyPr>
          <a:lstStyle/>
          <a:p>
            <a:pPr algn="just">
              <a:lnSpc>
                <a:spcPct val="150000"/>
              </a:lnSpc>
            </a:pPr>
            <a:r>
              <a:rPr lang="vi-VN" sz="3500">
                <a:cs typeface="Arial" panose="020B0604020202020204" pitchFamily="34" charset="0"/>
              </a:rPr>
              <a:t>Tác động của gió mùa, phân hoá khí hậu theo đai cao</a:t>
            </a:r>
            <a:endParaRPr lang="en-US" sz="3500">
              <a:latin typeface="Arial" panose="020B0604020202020204" pitchFamily="34" charset="0"/>
              <a:cs typeface="Arial" panose="020B0604020202020204" pitchFamily="34" charset="0"/>
            </a:endParaRPr>
          </a:p>
        </p:txBody>
      </p:sp>
      <p:sp>
        <p:nvSpPr>
          <p:cNvPr id="9" name="Rectangle 8"/>
          <p:cNvSpPr/>
          <p:nvPr/>
        </p:nvSpPr>
        <p:spPr>
          <a:xfrm>
            <a:off x="8345834" y="7765143"/>
            <a:ext cx="9256366" cy="1708160"/>
          </a:xfrm>
          <a:prstGeom prst="rect">
            <a:avLst/>
          </a:prstGeom>
        </p:spPr>
        <p:txBody>
          <a:bodyPr wrap="square">
            <a:spAutoFit/>
          </a:bodyPr>
          <a:lstStyle/>
          <a:p>
            <a:pPr algn="just">
              <a:lnSpc>
                <a:spcPct val="150000"/>
              </a:lnSpc>
            </a:pPr>
            <a:r>
              <a:rPr lang="vi-VN" sz="3500">
                <a:cs typeface="Arial" panose="020B0604020202020204" pitchFamily="34" charset="0"/>
              </a:rPr>
              <a:t>Phát triển các cây trồng, vật nuôi cận nhiệt và ôn </a:t>
            </a:r>
            <a:r>
              <a:rPr lang="vi-VN" sz="3500" smtClean="0">
                <a:cs typeface="Arial" panose="020B0604020202020204" pitchFamily="34" charset="0"/>
              </a:rPr>
              <a:t>đới</a:t>
            </a:r>
            <a:r>
              <a:rPr lang="en-US" sz="3500" smtClean="0">
                <a:cs typeface="Arial" panose="020B0604020202020204" pitchFamily="34" charset="0"/>
              </a:rPr>
              <a:t>.</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471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2" name="Group 2"/>
          <p:cNvGrpSpPr/>
          <p:nvPr/>
        </p:nvGrpSpPr>
        <p:grpSpPr>
          <a:xfrm>
            <a:off x="538837" y="474381"/>
            <a:ext cx="17210326" cy="9338237"/>
            <a:chOff x="0" y="0"/>
            <a:chExt cx="5821765" cy="3158860"/>
          </a:xfrm>
          <a:solidFill>
            <a:schemeClr val="bg1"/>
          </a:solidFill>
        </p:grpSpPr>
        <p:sp>
          <p:nvSpPr>
            <p:cNvPr id="1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170" name="Picture 2" descr="Bộ Sưu Tập Top 999+ Hình Ảnh Con Bò Đẹp Mắt Với Chất Lượng 4K Full 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72589"/>
            <a:ext cx="8534400" cy="55397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Giá lên xuống thất thường, chăn nuôi heo vẫn đón dòng vốn lớ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3390900"/>
            <a:ext cx="8517429" cy="55397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7065193"/>
            <a:ext cx="7162800" cy="2209800"/>
          </a:xfrm>
          <a:prstGeom prst="rect">
            <a:avLst/>
          </a:prstGeom>
          <a:solidFill>
            <a:srgbClr val="FFE6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Chăn nuôi trâu, bò trên các </a:t>
            </a:r>
          </a:p>
          <a:p>
            <a:pPr algn="ctr">
              <a:lnSpc>
                <a:spcPct val="150000"/>
              </a:lnSpc>
            </a:pPr>
            <a:r>
              <a:rPr lang="en-US" sz="3600" smtClean="0">
                <a:solidFill>
                  <a:schemeClr val="tx1"/>
                </a:solidFill>
                <a:latin typeface="Arial" panose="020B0604020202020204" pitchFamily="34" charset="0"/>
                <a:cs typeface="Arial" panose="020B0604020202020204" pitchFamily="34" charset="0"/>
              </a:rPr>
              <a:t>đồng cỏ, trang trại</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373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5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circle(in)">
                                      <p:cBhvr>
                                        <p:cTn id="10" dur="500"/>
                                        <p:tgtEl>
                                          <p:spTgt spid="7172"/>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8194" name="Picture 2" descr="Từ vựng tiếng Trung chủ đề các loại rau củ quả - Con Đường Hoa Ng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498" y="0"/>
            <a:ext cx="13335000" cy="7581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Rectangle 10"/>
          <p:cNvSpPr/>
          <p:nvPr/>
        </p:nvSpPr>
        <p:spPr>
          <a:xfrm>
            <a:off x="1638298" y="8056282"/>
            <a:ext cx="15011399" cy="1326020"/>
          </a:xfrm>
          <a:prstGeom prst="rect">
            <a:avLst/>
          </a:prstGeom>
          <a:solidFill>
            <a:srgbClr val="FFE6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ản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phẩm nông </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nghiệp</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 đa dạng, nhiều các loại cây trồng nhiệt đới</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045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edge">
                                      <p:cBhvr>
                                        <p:cTn id="7" dur="500"/>
                                        <p:tgtEl>
                                          <p:spTgt spid="819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Pentagon 9"/>
          <p:cNvSpPr/>
          <p:nvPr/>
        </p:nvSpPr>
        <p:spPr>
          <a:xfrm>
            <a:off x="0" y="952500"/>
            <a:ext cx="6324600" cy="1143000"/>
          </a:xfrm>
          <a:prstGeom prst="homePlat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prstClr val="white"/>
                </a:solidFill>
                <a:latin typeface="Arial" panose="020B0604020202020204" pitchFamily="34" charset="0"/>
                <a:cs typeface="Arial" panose="020B0604020202020204" pitchFamily="34" charset="0"/>
              </a:rPr>
              <a:t>Ảnh hưởng tiêu cực</a:t>
            </a:r>
            <a:endParaRPr lang="en-US" sz="4000" b="1" dirty="0">
              <a:solidFill>
                <a:prstClr val="white"/>
              </a:solidFill>
              <a:latin typeface="Arial" panose="020B0604020202020204" pitchFamily="34" charset="0"/>
              <a:cs typeface="Arial" panose="020B0604020202020204" pitchFamily="34" charset="0"/>
            </a:endParaRPr>
          </a:p>
        </p:txBody>
      </p:sp>
      <p:sp>
        <p:nvSpPr>
          <p:cNvPr id="2" name="Flowchart: Alternate Process 1"/>
          <p:cNvSpPr/>
          <p:nvPr/>
        </p:nvSpPr>
        <p:spPr>
          <a:xfrm>
            <a:off x="990600" y="2995700"/>
            <a:ext cx="7010400" cy="2644141"/>
          </a:xfrm>
          <a:prstGeom prst="flowChartAlternateProcess">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Thiên tai bão, lũ, hạn hán, sương muối, rét đậm, rét hại</a:t>
            </a:r>
            <a:r>
              <a:rPr lang="vi-VN" sz="3600" smtClean="0">
                <a:solidFill>
                  <a:schemeClr val="tx1"/>
                </a:solidFill>
                <a:latin typeface="Arial" panose="020B0604020202020204" pitchFamily="34" charset="0"/>
                <a:cs typeface="Arial" panose="020B0604020202020204" pitchFamily="34" charset="0"/>
              </a:rPr>
              <a:t>,</a:t>
            </a:r>
            <a:r>
              <a:rPr lang="en-US" sz="3600" smtClean="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sp>
        <p:nvSpPr>
          <p:cNvPr id="12" name="Flowchart: Alternate Process 11"/>
          <p:cNvSpPr/>
          <p:nvPr/>
        </p:nvSpPr>
        <p:spPr>
          <a:xfrm>
            <a:off x="990600" y="6404159"/>
            <a:ext cx="7010400" cy="2644141"/>
          </a:xfrm>
          <a:prstGeom prst="flowChartAlternateProcess">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Môi trường nóng ẩm</a:t>
            </a:r>
            <a:endParaRPr lang="en-US" sz="3600">
              <a:solidFill>
                <a:schemeClr val="tx1"/>
              </a:solidFill>
              <a:latin typeface="Arial" panose="020B0604020202020204" pitchFamily="34" charset="0"/>
              <a:cs typeface="Arial" panose="020B0604020202020204" pitchFamily="34" charset="0"/>
            </a:endParaRPr>
          </a:p>
        </p:txBody>
      </p:sp>
      <p:sp>
        <p:nvSpPr>
          <p:cNvPr id="3" name="Right Arrow 2"/>
          <p:cNvSpPr/>
          <p:nvPr/>
        </p:nvSpPr>
        <p:spPr>
          <a:xfrm>
            <a:off x="8305800" y="3784370"/>
            <a:ext cx="762002" cy="10668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Flowchart: Alternate Process 19"/>
          <p:cNvSpPr/>
          <p:nvPr/>
        </p:nvSpPr>
        <p:spPr>
          <a:xfrm>
            <a:off x="9372602" y="2995700"/>
            <a:ext cx="7848598" cy="2644141"/>
          </a:xfrm>
          <a:prstGeom prst="flowChartAlternateProcess">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Thiệt hại cho sản xuất nông nghiệp</a:t>
            </a:r>
            <a:endParaRPr lang="en-US" sz="3600">
              <a:solidFill>
                <a:schemeClr val="tx1"/>
              </a:solidFill>
              <a:latin typeface="Arial" panose="020B0604020202020204" pitchFamily="34" charset="0"/>
              <a:cs typeface="Arial" panose="020B0604020202020204" pitchFamily="34" charset="0"/>
            </a:endParaRPr>
          </a:p>
        </p:txBody>
      </p:sp>
      <p:sp>
        <p:nvSpPr>
          <p:cNvPr id="21" name="Right Arrow 20"/>
          <p:cNvSpPr/>
          <p:nvPr/>
        </p:nvSpPr>
        <p:spPr>
          <a:xfrm>
            <a:off x="8305800" y="7192829"/>
            <a:ext cx="762002" cy="10668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Flowchart: Alternate Process 21"/>
          <p:cNvSpPr/>
          <p:nvPr/>
        </p:nvSpPr>
        <p:spPr>
          <a:xfrm>
            <a:off x="9372602" y="6404159"/>
            <a:ext cx="7848598" cy="2644141"/>
          </a:xfrm>
          <a:prstGeom prst="flowChartAlternateProcess">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Sâu bệnh phát triển, ảnh hưởng đến sản lượng, chất lượng nông sản</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870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2" grpId="0" animBg="1"/>
      <p:bldP spid="3"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Pentagon 9"/>
          <p:cNvSpPr/>
          <p:nvPr/>
        </p:nvSpPr>
        <p:spPr>
          <a:xfrm>
            <a:off x="0" y="952500"/>
            <a:ext cx="6324600" cy="1143000"/>
          </a:xfrm>
          <a:prstGeom prst="homePlat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prstClr val="white"/>
                </a:solidFill>
                <a:latin typeface="Arial" panose="020B0604020202020204" pitchFamily="34" charset="0"/>
                <a:cs typeface="Arial" panose="020B0604020202020204" pitchFamily="34" charset="0"/>
              </a:rPr>
              <a:t>Ảnh hưởng tiêu cực</a:t>
            </a:r>
            <a:endParaRPr lang="en-US" sz="4000" b="1" dirty="0">
              <a:solidFill>
                <a:prstClr val="white"/>
              </a:solidFill>
              <a:latin typeface="Arial" panose="020B0604020202020204" pitchFamily="34" charset="0"/>
              <a:cs typeface="Arial" panose="020B0604020202020204" pitchFamily="34" charset="0"/>
            </a:endParaRPr>
          </a:p>
        </p:txBody>
      </p:sp>
      <p:grpSp>
        <p:nvGrpSpPr>
          <p:cNvPr id="5" name="Group 4"/>
          <p:cNvGrpSpPr/>
          <p:nvPr/>
        </p:nvGrpSpPr>
        <p:grpSpPr>
          <a:xfrm>
            <a:off x="1143000" y="3162300"/>
            <a:ext cx="8001000" cy="5980331"/>
            <a:chOff x="1143000" y="3162300"/>
            <a:chExt cx="8001000" cy="5980331"/>
          </a:xfrm>
        </p:grpSpPr>
        <p:pic>
          <p:nvPicPr>
            <p:cNvPr id="9218" name="Picture 2" descr="Sương muối là gì? - KhoaHoc.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162300"/>
              <a:ext cx="8001000" cy="4800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90900" y="8496300"/>
              <a:ext cx="3505200" cy="646331"/>
            </a:xfrm>
            <a:prstGeom prst="rect">
              <a:avLst/>
            </a:prstGeom>
            <a:noFill/>
          </p:spPr>
          <p:txBody>
            <a:bodyPr wrap="square" rtlCol="0">
              <a:spAutoFit/>
            </a:bodyPr>
            <a:lstStyle/>
            <a:p>
              <a:pPr algn="ctr"/>
              <a:r>
                <a:rPr lang="en-US" sz="3600" i="1" smtClean="0">
                  <a:latin typeface="Arial" panose="020B0604020202020204" pitchFamily="34" charset="0"/>
                  <a:cs typeface="Arial" panose="020B0604020202020204" pitchFamily="34" charset="0"/>
                </a:rPr>
                <a:t>Sương muối</a:t>
              </a:r>
              <a:endParaRPr lang="en-US" sz="3600" i="1">
                <a:latin typeface="Arial" panose="020B0604020202020204" pitchFamily="34" charset="0"/>
                <a:cs typeface="Arial" panose="020B0604020202020204" pitchFamily="34" charset="0"/>
              </a:endParaRPr>
            </a:p>
          </p:txBody>
        </p:sp>
      </p:grpSp>
      <p:grpSp>
        <p:nvGrpSpPr>
          <p:cNvPr id="7" name="Group 6"/>
          <p:cNvGrpSpPr/>
          <p:nvPr/>
        </p:nvGrpSpPr>
        <p:grpSpPr>
          <a:xfrm>
            <a:off x="9862482" y="3162300"/>
            <a:ext cx="7206318" cy="5980331"/>
            <a:chOff x="9862482" y="3162300"/>
            <a:chExt cx="7206318" cy="5980331"/>
          </a:xfrm>
        </p:grpSpPr>
        <p:pic>
          <p:nvPicPr>
            <p:cNvPr id="9220" name="Picture 4" descr="Điện Biên: Sâu keo mùa thu gây hại 252ha cây trồng vụ mù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2482" y="3162300"/>
              <a:ext cx="7206318" cy="4800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0787761" y="8496300"/>
              <a:ext cx="5355759" cy="646331"/>
            </a:xfrm>
            <a:prstGeom prst="rect">
              <a:avLst/>
            </a:prstGeom>
            <a:noFill/>
          </p:spPr>
          <p:txBody>
            <a:bodyPr wrap="square" rtlCol="0">
              <a:spAutoFit/>
            </a:bodyPr>
            <a:lstStyle/>
            <a:p>
              <a:pPr algn="ctr"/>
              <a:r>
                <a:rPr lang="en-US" sz="3600" i="1" smtClean="0">
                  <a:latin typeface="Arial" panose="020B0604020202020204" pitchFamily="34" charset="0"/>
                  <a:cs typeface="Arial" panose="020B0604020202020204" pitchFamily="34" charset="0"/>
                </a:rPr>
                <a:t>Sâu bệnh hại cây trồng</a:t>
              </a:r>
              <a:endParaRPr lang="en-US" sz="36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46672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4"/>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 name="y2mate.com - Biến đổi khí hậu ảnh hưởng nghiêm trọng đến sản xuất nông nghiệp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48600" y="1981199"/>
            <a:ext cx="9402946" cy="6324600"/>
          </a:xfrm>
          <a:prstGeom prst="rect">
            <a:avLst/>
          </a:prstGeom>
        </p:spPr>
      </p:pic>
      <p:grpSp>
        <p:nvGrpSpPr>
          <p:cNvPr id="3" name="Group 2"/>
          <p:cNvGrpSpPr/>
          <p:nvPr/>
        </p:nvGrpSpPr>
        <p:grpSpPr>
          <a:xfrm>
            <a:off x="856784" y="723900"/>
            <a:ext cx="6763216" cy="6353139"/>
            <a:chOff x="198360" y="190500"/>
            <a:chExt cx="6763216" cy="6353139"/>
          </a:xfrm>
        </p:grpSpPr>
        <p:grpSp>
          <p:nvGrpSpPr>
            <p:cNvPr id="20" name="Group 19"/>
            <p:cNvGrpSpPr/>
            <p:nvPr/>
          </p:nvGrpSpPr>
          <p:grpSpPr>
            <a:xfrm>
              <a:off x="198360" y="190500"/>
              <a:ext cx="6763216" cy="6353139"/>
              <a:chOff x="13044837" y="104139"/>
              <a:chExt cx="6763216" cy="6353139"/>
            </a:xfrm>
          </p:grpSpPr>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3044837" y="104139"/>
                <a:ext cx="6763216" cy="6353139"/>
              </a:xfrm>
              <a:prstGeom prst="rect">
                <a:avLst/>
              </a:prstGeom>
            </p:spPr>
          </p:pic>
          <p:sp>
            <p:nvSpPr>
              <p:cNvPr id="22" name="TextBox 21"/>
              <p:cNvSpPr txBox="1"/>
              <p:nvPr/>
            </p:nvSpPr>
            <p:spPr>
              <a:xfrm rot="624045">
                <a:off x="13774046" y="1908053"/>
                <a:ext cx="5304799" cy="2585323"/>
              </a:xfrm>
              <a:prstGeom prst="rect">
                <a:avLst/>
              </a:prstGeom>
              <a:noFill/>
            </p:spPr>
            <p:txBody>
              <a:bodyPr wrap="square" rtlCol="0">
                <a:spAutoFit/>
              </a:bodyPr>
              <a:lstStyle/>
              <a:p>
                <a:pPr algn="ctr">
                  <a:lnSpc>
                    <a:spcPct val="150000"/>
                  </a:lnSpc>
                </a:pPr>
                <a:r>
                  <a:rPr lang="vi-VN" sz="3600" i="1"/>
                  <a:t>Biến đổi khí hậu ảnh hưởng nghiêm trọng đến sản xuất nông nghiệp</a:t>
                </a:r>
                <a:endParaRPr lang="en-US" sz="3600" i="1">
                  <a:latin typeface="Arial" panose="020B0604020202020204" pitchFamily="34" charset="0"/>
                  <a:cs typeface="Arial" panose="020B0604020202020204" pitchFamily="34" charset="0"/>
                </a:endParaRPr>
              </a:p>
            </p:txBody>
          </p:sp>
        </p:gr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1400" y="446673"/>
              <a:ext cx="877776" cy="900875"/>
            </a:xfrm>
            <a:prstGeom prst="rect">
              <a:avLst/>
            </a:prstGeom>
          </p:spPr>
        </p:pic>
      </p:grpSp>
      <p:pic>
        <p:nvPicPr>
          <p:cNvPr id="10242" name="Picture 2" descr="https://o.remove.bg/downloads/75cb0d2f-b6ef-411f-8a07-6e3766d5a71f/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246" y="6706445"/>
            <a:ext cx="5054374" cy="347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93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fullScrn="1">
              <p:cMediaNode vol="80000">
                <p:cTn id="20"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grpSp>
        <p:nvGrpSpPr>
          <p:cNvPr id="2" name="Group 2"/>
          <p:cNvGrpSpPr/>
          <p:nvPr/>
        </p:nvGrpSpPr>
        <p:grpSpPr>
          <a:xfrm>
            <a:off x="814596" y="1035610"/>
            <a:ext cx="9078631" cy="7363946"/>
            <a:chOff x="0" y="0"/>
            <a:chExt cx="2194329" cy="1939475"/>
          </a:xfrm>
        </p:grpSpPr>
        <p:sp>
          <p:nvSpPr>
            <p:cNvPr id="3" name="Freeform 3"/>
            <p:cNvSpPr/>
            <p:nvPr/>
          </p:nvSpPr>
          <p:spPr>
            <a:xfrm>
              <a:off x="0" y="0"/>
              <a:ext cx="2194328" cy="1939475"/>
            </a:xfrm>
            <a:custGeom>
              <a:avLst/>
              <a:gdLst/>
              <a:ahLst/>
              <a:cxnLst/>
              <a:rect l="l" t="t" r="r" b="b"/>
              <a:pathLst>
                <a:path w="2194328" h="1939475">
                  <a:moveTo>
                    <a:pt x="0" y="0"/>
                  </a:moveTo>
                  <a:lnTo>
                    <a:pt x="2194328" y="0"/>
                  </a:lnTo>
                  <a:lnTo>
                    <a:pt x="2194328" y="1939475"/>
                  </a:lnTo>
                  <a:lnTo>
                    <a:pt x="0" y="1939475"/>
                  </a:lnTo>
                  <a:close/>
                </a:path>
              </a:pathLst>
            </a:custGeom>
            <a:solidFill>
              <a:srgbClr val="000000">
                <a:alpha val="0"/>
              </a:srgbClr>
            </a:solidFill>
            <a:ln w="28575" cap="sq">
              <a:solidFill>
                <a:srgbClr val="728E58"/>
              </a:solidFill>
              <a:prstDash val="solid"/>
              <a:miter/>
            </a:ln>
          </p:spPr>
        </p:sp>
        <p:sp>
          <p:nvSpPr>
            <p:cNvPr id="4" name="TextBox 4"/>
            <p:cNvSpPr txBox="1"/>
            <p:nvPr/>
          </p:nvSpPr>
          <p:spPr>
            <a:xfrm>
              <a:off x="0" y="-38100"/>
              <a:ext cx="2194329" cy="197757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814591" y="3084677"/>
            <a:ext cx="9078631" cy="23241"/>
          </a:xfrm>
          <a:prstGeom prst="line">
            <a:avLst/>
          </a:prstGeom>
          <a:ln w="28575" cap="flat">
            <a:solidFill>
              <a:srgbClr val="728E58"/>
            </a:solidFill>
            <a:prstDash val="solid"/>
            <a:headEnd type="none" w="sm" len="sm"/>
            <a:tailEnd type="none" w="sm" len="sm"/>
          </a:ln>
        </p:spPr>
      </p:sp>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7" name="Freeform 7"/>
          <p:cNvSpPr/>
          <p:nvPr/>
        </p:nvSpPr>
        <p:spPr>
          <a:xfrm>
            <a:off x="12761567" y="6617612"/>
            <a:ext cx="7315200" cy="2207860"/>
          </a:xfrm>
          <a:custGeom>
            <a:avLst/>
            <a:gdLst/>
            <a:ahLst/>
            <a:cxnLst/>
            <a:rect l="l" t="t" r="r" b="b"/>
            <a:pathLst>
              <a:path w="7315200" h="2207860">
                <a:moveTo>
                  <a:pt x="0" y="0"/>
                </a:moveTo>
                <a:lnTo>
                  <a:pt x="7315200" y="0"/>
                </a:lnTo>
                <a:lnTo>
                  <a:pt x="7315200" y="2207861"/>
                </a:lnTo>
                <a:lnTo>
                  <a:pt x="0" y="220786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10107371" y="2624305"/>
            <a:ext cx="7828294" cy="7495592"/>
          </a:xfrm>
          <a:custGeom>
            <a:avLst/>
            <a:gdLst/>
            <a:ahLst/>
            <a:cxnLst/>
            <a:rect l="l" t="t" r="r" b="b"/>
            <a:pathLst>
              <a:path w="7828294" h="7495592">
                <a:moveTo>
                  <a:pt x="0" y="0"/>
                </a:moveTo>
                <a:lnTo>
                  <a:pt x="7828295" y="0"/>
                </a:lnTo>
                <a:lnTo>
                  <a:pt x="7828295" y="7495592"/>
                </a:lnTo>
                <a:lnTo>
                  <a:pt x="0" y="7495592"/>
                </a:lnTo>
                <a:lnTo>
                  <a:pt x="0" y="0"/>
                </a:lnTo>
                <a:close/>
              </a:path>
            </a:pathLst>
          </a:custGeom>
          <a:blipFill>
            <a:blip r:embed="rId5"/>
            <a:stretch>
              <a:fillRect/>
            </a:stretch>
          </a:blipFill>
        </p:spPr>
      </p:sp>
      <p:sp>
        <p:nvSpPr>
          <p:cNvPr id="10" name="TextBox 10"/>
          <p:cNvSpPr txBox="1"/>
          <p:nvPr/>
        </p:nvSpPr>
        <p:spPr>
          <a:xfrm>
            <a:off x="1262912" y="3999410"/>
            <a:ext cx="8181988" cy="3508653"/>
          </a:xfrm>
          <a:prstGeom prst="rect">
            <a:avLst/>
          </a:prstGeom>
        </p:spPr>
        <p:txBody>
          <a:bodyPr wrap="square" lIns="0" tIns="0" rIns="0" bIns="0" rtlCol="0" anchor="t">
            <a:spAutoFit/>
          </a:bodyPr>
          <a:lstStyle/>
          <a:p>
            <a:pPr algn="just">
              <a:lnSpc>
                <a:spcPct val="150000"/>
              </a:lnSpc>
              <a:spcBef>
                <a:spcPts val="100"/>
              </a:spcBef>
              <a:spcAft>
                <a:spcPts val="100"/>
              </a:spcAft>
            </a:pPr>
            <a:r>
              <a:rPr lang="vi-VN" sz="3800">
                <a:solidFill>
                  <a:srgbClr val="000000"/>
                </a:solidFill>
                <a:ea typeface="Calibri" panose="020F0502020204030204" pitchFamily="34" charset="0"/>
                <a:cs typeface="Times New Roman" panose="02020603050405020304" pitchFamily="18" charset="0"/>
              </a:rPr>
              <a:t>Khí hậu có những tác động sâu rộng đến sản xuất nông nghiệp, có khả năng thách thức an ninh lương thực trong tương lai.</a:t>
            </a:r>
            <a:endParaRPr lang="en-US" sz="3800">
              <a:ea typeface="Calibri" panose="020F0502020204030204" pitchFamily="34" charset="0"/>
              <a:cs typeface="Times New Roman" panose="02020603050405020304" pitchFamily="18" charset="0"/>
            </a:endParaRPr>
          </a:p>
        </p:txBody>
      </p:sp>
      <p:sp>
        <p:nvSpPr>
          <p:cNvPr id="11" name="Freeform 11"/>
          <p:cNvSpPr/>
          <p:nvPr/>
        </p:nvSpPr>
        <p:spPr>
          <a:xfrm>
            <a:off x="2562787" y="9258300"/>
            <a:ext cx="7315200" cy="2207860"/>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2008783" y="8678396"/>
            <a:ext cx="7315200" cy="2207860"/>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4381600">
            <a:off x="11055006" y="2188161"/>
            <a:ext cx="1238007" cy="1206494"/>
          </a:xfrm>
          <a:custGeom>
            <a:avLst/>
            <a:gdLst/>
            <a:ahLst/>
            <a:cxnLst/>
            <a:rect l="l" t="t" r="r" b="b"/>
            <a:pathLst>
              <a:path w="1238007" h="1206494">
                <a:moveTo>
                  <a:pt x="0" y="0"/>
                </a:moveTo>
                <a:lnTo>
                  <a:pt x="1238007" y="0"/>
                </a:lnTo>
                <a:lnTo>
                  <a:pt x="1238007" y="1206494"/>
                </a:lnTo>
                <a:lnTo>
                  <a:pt x="0" y="12064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3"/>
          <p:cNvSpPr txBox="1"/>
          <p:nvPr/>
        </p:nvSpPr>
        <p:spPr>
          <a:xfrm>
            <a:off x="2413235" y="1552312"/>
            <a:ext cx="5562600" cy="1015663"/>
          </a:xfrm>
          <a:prstGeom prst="rect">
            <a:avLst/>
          </a:prstGeom>
          <a:noFill/>
        </p:spPr>
        <p:txBody>
          <a:bodyPr wrap="square" rtlCol="0">
            <a:spAutoFit/>
          </a:bodyPr>
          <a:lstStyle/>
          <a:p>
            <a:pPr algn="ctr"/>
            <a:r>
              <a:rPr lang="en-US" sz="6000" b="1" smtClean="0">
                <a:solidFill>
                  <a:schemeClr val="tx2"/>
                </a:solidFill>
                <a:latin typeface="Arial" panose="020B0604020202020204" pitchFamily="34" charset="0"/>
                <a:cs typeface="Arial" panose="020B0604020202020204" pitchFamily="34" charset="0"/>
              </a:rPr>
              <a:t>Kết luận</a:t>
            </a:r>
            <a:endParaRPr lang="en-US" sz="6000" b="1">
              <a:solidFill>
                <a:schemeClr val="tx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6" name="TextBox 15">
            <a:extLst>
              <a:ext uri="{FF2B5EF4-FFF2-40B4-BE49-F238E27FC236}">
                <a16:creationId xmlns:a16="http://schemas.microsoft.com/office/drawing/2014/main" id="{E19B1F1F-6136-4AD1-8FAA-8BF99A8856B5}"/>
              </a:ext>
            </a:extLst>
          </p:cNvPr>
          <p:cNvSpPr txBox="1"/>
          <p:nvPr/>
        </p:nvSpPr>
        <p:spPr>
          <a:xfrm>
            <a:off x="378211" y="876300"/>
            <a:ext cx="17531574" cy="861774"/>
          </a:xfrm>
          <a:prstGeom prst="rect">
            <a:avLst/>
          </a:prstGeom>
          <a:noFill/>
        </p:spPr>
        <p:txBody>
          <a:bodyPr wrap="square" rtlCol="0">
            <a:spAutoFit/>
          </a:bodyPr>
          <a:lstStyle/>
          <a:p>
            <a:pPr algn="ctr"/>
            <a:r>
              <a:rPr lang="en-US" sz="4800" b="1" smtClean="0">
                <a:solidFill>
                  <a:schemeClr val="tx2"/>
                </a:solidFill>
                <a:latin typeface="Arial" panose="020B0604020202020204" pitchFamily="34" charset="0"/>
                <a:cs typeface="Arial" panose="020B0604020202020204" pitchFamily="34" charset="0"/>
              </a:rPr>
              <a:t>2. Ảnh hưởng của khí hậu đối với hoạt động du lịch</a:t>
            </a:r>
            <a:endParaRPr lang="en-US" sz="4800" dirty="0">
              <a:solidFill>
                <a:schemeClr val="tx2"/>
              </a:solidFill>
              <a:latin typeface="Arial" panose="020B0604020202020204" pitchFamily="34" charset="0"/>
              <a:cs typeface="Arial" panose="020B0604020202020204" pitchFamily="34" charset="0"/>
            </a:endParaRPr>
          </a:p>
        </p:txBody>
      </p:sp>
      <p:grpSp>
        <p:nvGrpSpPr>
          <p:cNvPr id="9" name="Group 8"/>
          <p:cNvGrpSpPr/>
          <p:nvPr/>
        </p:nvGrpSpPr>
        <p:grpSpPr>
          <a:xfrm>
            <a:off x="1753238" y="2081450"/>
            <a:ext cx="14781519" cy="2585323"/>
            <a:chOff x="763281" y="2016760"/>
            <a:chExt cx="14781519" cy="2585323"/>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8922" t="24019" r="28922" b="24020"/>
            <a:stretch/>
          </p:blipFill>
          <p:spPr>
            <a:xfrm>
              <a:off x="763281" y="2509321"/>
              <a:ext cx="1298275" cy="1600200"/>
            </a:xfrm>
            <a:prstGeom prst="rect">
              <a:avLst/>
            </a:prstGeom>
          </p:spPr>
        </p:pic>
        <p:sp>
          <p:nvSpPr>
            <p:cNvPr id="11" name="Rectangle 10"/>
            <p:cNvSpPr/>
            <p:nvPr/>
          </p:nvSpPr>
          <p:spPr>
            <a:xfrm>
              <a:off x="2286000" y="2016760"/>
              <a:ext cx="13258800" cy="2585323"/>
            </a:xfrm>
            <a:prstGeom prst="rect">
              <a:avLst/>
            </a:prstGeom>
          </p:spPr>
          <p:txBody>
            <a:bodyPr wrap="square">
              <a:spAutoFit/>
            </a:bodyPr>
            <a:lstStyle/>
            <a:p>
              <a:pPr algn="just">
                <a:lnSpc>
                  <a:spcPct val="150000"/>
                </a:lnSpc>
              </a:pPr>
              <a:r>
                <a:rPr lang="vi-VN" sz="3600"/>
                <a:t>Khai thác Hình 7.3, 7.4, mục </a:t>
              </a:r>
              <a:r>
                <a:rPr lang="vi-VN" sz="3600" i="1"/>
                <a:t>Em có biết,</a:t>
              </a:r>
              <a:r>
                <a:rPr lang="vi-VN" sz="3600"/>
                <a:t> thông tin mục 2 </a:t>
              </a:r>
              <a:r>
                <a:rPr lang="en-US" sz="3600" smtClean="0"/>
                <a:t>(</a:t>
              </a:r>
              <a:r>
                <a:rPr lang="vi-VN" sz="3600" smtClean="0"/>
                <a:t>SGK </a:t>
              </a:r>
              <a:r>
                <a:rPr lang="vi-VN" sz="3600"/>
                <a:t>tr.127, </a:t>
              </a:r>
              <a:r>
                <a:rPr lang="vi-VN" sz="3600" smtClean="0"/>
                <a:t>128</a:t>
              </a:r>
              <a:r>
                <a:rPr lang="en-US" sz="3600" smtClean="0"/>
                <a:t>)</a:t>
              </a:r>
              <a:r>
                <a:rPr lang="vi-VN" sz="3600" smtClean="0"/>
                <a:t> </a:t>
              </a:r>
              <a:r>
                <a:rPr lang="vi-VN" sz="3600"/>
                <a:t>và trả lời câu hỏi: </a:t>
              </a:r>
              <a:r>
                <a:rPr lang="vi-VN" sz="3600" i="1"/>
                <a:t>Phân tích ảnh hưởng của khí hậu đối với hoạt động du lịch</a:t>
              </a:r>
              <a:endParaRPr lang="en-US" sz="3600"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4"/>
          <a:stretch>
            <a:fillRect/>
          </a:stretch>
        </p:blipFill>
        <p:spPr>
          <a:xfrm>
            <a:off x="3819523" y="5010150"/>
            <a:ext cx="10648950" cy="4400550"/>
          </a:xfrm>
          <a:prstGeom prst="rect">
            <a:avLst/>
          </a:prstGeom>
          <a:effectLst>
            <a:outerShdw blurRad="50800" dist="38100" dir="2700000" algn="tl" rotWithShape="0">
              <a:prstClr val="black">
                <a:alpha val="40000"/>
              </a:prstClr>
            </a:outerShdw>
          </a:effectLst>
        </p:spPr>
      </p:pic>
      <p:sp>
        <p:nvSpPr>
          <p:cNvPr id="13" name="Freeform 6"/>
          <p:cNvSpPr/>
          <p:nvPr/>
        </p:nvSpPr>
        <p:spPr>
          <a:xfrm>
            <a:off x="228600" y="8039100"/>
            <a:ext cx="2590800" cy="2126118"/>
          </a:xfrm>
          <a:custGeom>
            <a:avLst/>
            <a:gdLst/>
            <a:ahLst/>
            <a:cxnLst/>
            <a:rect l="l" t="t" r="r" b="b"/>
            <a:pathLst>
              <a:path w="5202621" h="4114800">
                <a:moveTo>
                  <a:pt x="0" y="0"/>
                </a:moveTo>
                <a:lnTo>
                  <a:pt x="5202621" y="0"/>
                </a:lnTo>
                <a:lnTo>
                  <a:pt x="5202621" y="4114800"/>
                </a:lnTo>
                <a:lnTo>
                  <a:pt x="0" y="4114800"/>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4178526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12" name="Freeform 9"/>
          <p:cNvSpPr/>
          <p:nvPr/>
        </p:nvSpPr>
        <p:spPr>
          <a:xfrm>
            <a:off x="457200" y="2304754"/>
            <a:ext cx="9448800" cy="7486946"/>
          </a:xfrm>
          <a:custGeom>
            <a:avLst/>
            <a:gdLst/>
            <a:ahLst/>
            <a:cxnLst/>
            <a:rect l="l" t="t" r="r" b="b"/>
            <a:pathLst>
              <a:path w="4274726" h="1751948">
                <a:moveTo>
                  <a:pt x="13833" y="0"/>
                </a:moveTo>
                <a:lnTo>
                  <a:pt x="4260893" y="0"/>
                </a:lnTo>
                <a:cubicBezTo>
                  <a:pt x="4268533" y="0"/>
                  <a:pt x="4274726" y="6193"/>
                  <a:pt x="4274726" y="13833"/>
                </a:cubicBezTo>
                <a:lnTo>
                  <a:pt x="4274726" y="1738115"/>
                </a:lnTo>
                <a:cubicBezTo>
                  <a:pt x="4274726" y="1741784"/>
                  <a:pt x="4273269" y="1745302"/>
                  <a:pt x="4270674" y="1747896"/>
                </a:cubicBezTo>
                <a:cubicBezTo>
                  <a:pt x="4268080" y="1750490"/>
                  <a:pt x="4264562" y="1751948"/>
                  <a:pt x="4260893" y="1751948"/>
                </a:cubicBezTo>
                <a:lnTo>
                  <a:pt x="13833" y="1751948"/>
                </a:lnTo>
                <a:cubicBezTo>
                  <a:pt x="6193" y="1751948"/>
                  <a:pt x="0" y="1745754"/>
                  <a:pt x="0" y="1738115"/>
                </a:cubicBezTo>
                <a:lnTo>
                  <a:pt x="0" y="13833"/>
                </a:lnTo>
                <a:cubicBezTo>
                  <a:pt x="0" y="6193"/>
                  <a:pt x="6193" y="0"/>
                  <a:pt x="13833" y="0"/>
                </a:cubicBezTo>
                <a:close/>
              </a:path>
            </a:pathLst>
          </a:custGeom>
          <a:solidFill>
            <a:srgbClr val="FDD077"/>
          </a:solidFill>
        </p:spPr>
      </p:sp>
      <p:sp>
        <p:nvSpPr>
          <p:cNvPr id="17" name="TextBox 10"/>
          <p:cNvSpPr txBox="1"/>
          <p:nvPr/>
        </p:nvSpPr>
        <p:spPr>
          <a:xfrm>
            <a:off x="1028700" y="2437809"/>
            <a:ext cx="3086100" cy="3411815"/>
          </a:xfrm>
          <a:prstGeom prst="rect">
            <a:avLst/>
          </a:prstGeom>
        </p:spPr>
        <p:txBody>
          <a:bodyPr lIns="50800" tIns="50800" rIns="50800" bIns="50800" rtlCol="0" anchor="ctr"/>
          <a:lstStyle/>
          <a:p>
            <a:pPr algn="ctr">
              <a:lnSpc>
                <a:spcPts val="2659"/>
              </a:lnSpc>
            </a:pPr>
            <a:endParaRPr/>
          </a:p>
        </p:txBody>
      </p:sp>
      <p:grpSp>
        <p:nvGrpSpPr>
          <p:cNvPr id="18" name="Group 17"/>
          <p:cNvGrpSpPr/>
          <p:nvPr/>
        </p:nvGrpSpPr>
        <p:grpSpPr>
          <a:xfrm>
            <a:off x="457200" y="525148"/>
            <a:ext cx="6858000" cy="1474806"/>
            <a:chOff x="1028700" y="821981"/>
            <a:chExt cx="6858000" cy="1474806"/>
          </a:xfrm>
        </p:grpSpPr>
        <p:sp>
          <p:nvSpPr>
            <p:cNvPr id="19" name="Freeform 13"/>
            <p:cNvSpPr/>
            <p:nvPr/>
          </p:nvSpPr>
          <p:spPr>
            <a:xfrm>
              <a:off x="1028700" y="821981"/>
              <a:ext cx="6858000" cy="1474806"/>
            </a:xfrm>
            <a:custGeom>
              <a:avLst/>
              <a:gdLst/>
              <a:ahLst/>
              <a:cxnLst/>
              <a:rect l="l" t="t" r="r" b="b"/>
              <a:pathLst>
                <a:path w="2920063" h="635314">
                  <a:moveTo>
                    <a:pt x="59974" y="0"/>
                  </a:moveTo>
                  <a:lnTo>
                    <a:pt x="2860089" y="0"/>
                  </a:lnTo>
                  <a:cubicBezTo>
                    <a:pt x="2875995" y="0"/>
                    <a:pt x="2891250" y="6319"/>
                    <a:pt x="2902497" y="17566"/>
                  </a:cubicBezTo>
                  <a:cubicBezTo>
                    <a:pt x="2913744" y="28814"/>
                    <a:pt x="2920063" y="44068"/>
                    <a:pt x="2920063" y="59974"/>
                  </a:cubicBezTo>
                  <a:lnTo>
                    <a:pt x="2920063" y="575340"/>
                  </a:lnTo>
                  <a:cubicBezTo>
                    <a:pt x="2920063" y="591246"/>
                    <a:pt x="2913744" y="606501"/>
                    <a:pt x="2902497" y="617748"/>
                  </a:cubicBezTo>
                  <a:cubicBezTo>
                    <a:pt x="2891250" y="628995"/>
                    <a:pt x="2875995" y="635314"/>
                    <a:pt x="2860089" y="635314"/>
                  </a:cubicBezTo>
                  <a:lnTo>
                    <a:pt x="59974" y="635314"/>
                  </a:lnTo>
                  <a:cubicBezTo>
                    <a:pt x="44068" y="635314"/>
                    <a:pt x="28814" y="628995"/>
                    <a:pt x="17566" y="617748"/>
                  </a:cubicBezTo>
                  <a:cubicBezTo>
                    <a:pt x="6319" y="606501"/>
                    <a:pt x="0" y="591246"/>
                    <a:pt x="0" y="575340"/>
                  </a:cubicBezTo>
                  <a:lnTo>
                    <a:pt x="0" y="59974"/>
                  </a:lnTo>
                  <a:cubicBezTo>
                    <a:pt x="0" y="44068"/>
                    <a:pt x="6319" y="28814"/>
                    <a:pt x="17566" y="17566"/>
                  </a:cubicBezTo>
                  <a:cubicBezTo>
                    <a:pt x="28814" y="6319"/>
                    <a:pt x="44068" y="0"/>
                    <a:pt x="59974" y="0"/>
                  </a:cubicBezTo>
                  <a:close/>
                </a:path>
              </a:pathLst>
            </a:custGeom>
            <a:solidFill>
              <a:srgbClr val="1E8899"/>
            </a:solidFill>
          </p:spPr>
        </p:sp>
        <p:sp>
          <p:nvSpPr>
            <p:cNvPr id="20" name="TextBox 11"/>
            <p:cNvSpPr txBox="1"/>
            <p:nvPr/>
          </p:nvSpPr>
          <p:spPr>
            <a:xfrm>
              <a:off x="1461064" y="1190052"/>
              <a:ext cx="5993272" cy="738664"/>
            </a:xfrm>
            <a:prstGeom prst="rect">
              <a:avLst/>
            </a:prstGeom>
          </p:spPr>
          <p:txBody>
            <a:bodyPr wrap="square" lIns="0" tIns="0" rIns="0" bIns="0" rtlCol="0" anchor="t">
              <a:spAutoFit/>
            </a:bodyPr>
            <a:lstStyle/>
            <a:p>
              <a:pPr algn="ctr"/>
              <a:r>
                <a:rPr lang="en-US" sz="4800" b="1" smtClean="0">
                  <a:solidFill>
                    <a:srgbClr val="FFFFFF"/>
                  </a:solidFill>
                  <a:latin typeface="Arial" panose="020B0604020202020204" pitchFamily="34" charset="0"/>
                  <a:cs typeface="Arial" panose="020B0604020202020204" pitchFamily="34" charset="0"/>
                </a:rPr>
                <a:t>Ảnh hưởng tích cực</a:t>
              </a:r>
              <a:endParaRPr lang="en-US" sz="4800" b="1" dirty="0">
                <a:solidFill>
                  <a:srgbClr val="FFFFFF"/>
                </a:solidFill>
                <a:latin typeface="Arial" panose="020B0604020202020204" pitchFamily="34" charset="0"/>
                <a:cs typeface="Arial" panose="020B0604020202020204" pitchFamily="34" charset="0"/>
              </a:endParaRPr>
            </a:p>
          </p:txBody>
        </p:sp>
      </p:grpSp>
      <p:sp>
        <p:nvSpPr>
          <p:cNvPr id="21" name="TextBox 14"/>
          <p:cNvSpPr txBox="1"/>
          <p:nvPr/>
        </p:nvSpPr>
        <p:spPr>
          <a:xfrm>
            <a:off x="1028700" y="766884"/>
            <a:ext cx="1728638" cy="2500238"/>
          </a:xfrm>
          <a:prstGeom prst="rect">
            <a:avLst/>
          </a:prstGeom>
        </p:spPr>
        <p:txBody>
          <a:bodyPr lIns="29573" tIns="29573" rIns="29573" bIns="29573" rtlCol="0" anchor="ctr"/>
          <a:lstStyle/>
          <a:p>
            <a:pPr algn="ctr">
              <a:lnSpc>
                <a:spcPts val="2660"/>
              </a:lnSpc>
            </a:pPr>
            <a:endParaRPr/>
          </a:p>
        </p:txBody>
      </p:sp>
      <p:sp>
        <p:nvSpPr>
          <p:cNvPr id="22" name="Rectangle 21"/>
          <p:cNvSpPr/>
          <p:nvPr/>
        </p:nvSpPr>
        <p:spPr>
          <a:xfrm>
            <a:off x="857250" y="3093572"/>
            <a:ext cx="8648700"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3600" b="1" i="1" smtClean="0"/>
              <a:t>Khu </a:t>
            </a:r>
            <a:r>
              <a:rPr lang="vi-VN" sz="3600" b="1" i="1"/>
              <a:t>vực đồi núi:</a:t>
            </a:r>
            <a:r>
              <a:rPr lang="vi-VN" sz="3600" b="1"/>
              <a:t> </a:t>
            </a:r>
            <a:endParaRPr lang="en-US" sz="3600" b="1"/>
          </a:p>
          <a:p>
            <a:pPr marL="571500" lvl="0" indent="-571500" algn="just">
              <a:lnSpc>
                <a:spcPct val="150000"/>
              </a:lnSpc>
              <a:buFont typeface="Arial" panose="020B0604020202020204" pitchFamily="34" charset="0"/>
              <a:buChar char="•"/>
            </a:pPr>
            <a:r>
              <a:rPr lang="vi-VN" sz="3600"/>
              <a:t>Khí hậu</a:t>
            </a:r>
            <a:r>
              <a:rPr lang="vi-VN" sz="3600" b="1"/>
              <a:t> </a:t>
            </a:r>
            <a:r>
              <a:rPr lang="vi-VN" sz="3600"/>
              <a:t>phân hóa</a:t>
            </a:r>
            <a:r>
              <a:rPr lang="vi-VN" sz="3600" b="1"/>
              <a:t> </a:t>
            </a:r>
            <a:r>
              <a:rPr lang="vi-VN" sz="3600"/>
              <a:t>theo độ cao.</a:t>
            </a:r>
            <a:endParaRPr lang="en-US" sz="3600"/>
          </a:p>
          <a:p>
            <a:pPr marL="571500" indent="-571500" algn="just">
              <a:lnSpc>
                <a:spcPct val="150000"/>
              </a:lnSpc>
              <a:buFont typeface="Symbol" panose="05050102010706020507" pitchFamily="18" charset="2"/>
              <a:buChar char="®"/>
            </a:pPr>
            <a:r>
              <a:rPr lang="vi-VN" sz="3600" smtClean="0"/>
              <a:t>Phát </a:t>
            </a:r>
            <a:r>
              <a:rPr lang="vi-VN" sz="3600"/>
              <a:t>triển các loại hình du lịch nghỉ dưỡng, tham quan, khám phá</a:t>
            </a:r>
            <a:r>
              <a:rPr lang="vi-VN" sz="3600" smtClean="0"/>
              <a:t>,... </a:t>
            </a:r>
            <a:endParaRPr lang="en-US" sz="3600"/>
          </a:p>
          <a:p>
            <a:pPr marL="571500" lvl="0" indent="-571500" algn="just">
              <a:lnSpc>
                <a:spcPct val="150000"/>
              </a:lnSpc>
              <a:buFont typeface="Arial" panose="020B0604020202020204" pitchFamily="34" charset="0"/>
              <a:buChar char="•"/>
            </a:pPr>
            <a:r>
              <a:rPr lang="vi-VN" sz="3600"/>
              <a:t>Khí hậu mát mẻ quanh năm, không khí trong lành.</a:t>
            </a:r>
            <a:endParaRPr lang="en-US" sz="3600"/>
          </a:p>
          <a:p>
            <a:pPr marL="571500" indent="-571500" algn="just">
              <a:lnSpc>
                <a:spcPct val="150000"/>
              </a:lnSpc>
              <a:buFont typeface="Symbol" panose="05050102010706020507" pitchFamily="18" charset="2"/>
              <a:buChar char="®"/>
            </a:pPr>
            <a:r>
              <a:rPr lang="vi-VN" sz="3600" smtClean="0"/>
              <a:t>Tạo </a:t>
            </a:r>
            <a:r>
              <a:rPr lang="vi-VN" sz="3600"/>
              <a:t>nên các điểm du lịch</a:t>
            </a:r>
            <a:r>
              <a:rPr lang="vi-VN" sz="3600" smtClean="0"/>
              <a:t>.</a:t>
            </a:r>
            <a:endParaRPr lang="en-US" sz="3600" smtClean="0"/>
          </a:p>
        </p:txBody>
      </p:sp>
      <p:pic>
        <p:nvPicPr>
          <p:cNvPr id="11266" name="Picture 2" descr="Tà Xùa Ở Đâu? “Tất Tần Tật” Kinh Nghiệm Săn Mây Tà Xùa - ALONGWAL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1300" y="239650"/>
            <a:ext cx="7353300" cy="46646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68" name="Picture 4" descr="Các điểm check in đẹp nhất Tà Xùa - gọi tên 5 điểm săn mây độc nhất - THÁI  AN TRAV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1300" y="5116449"/>
            <a:ext cx="7353300" cy="49038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9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left)">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2" dur="500"/>
                                        <p:tgtEl>
                                          <p:spTgt spid="22">
                                            <p:txEl>
                                              <p:pRg st="1" end="1"/>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2">
                                            <p:txEl>
                                              <p:pRg st="2" end="2"/>
                                            </p:txEl>
                                          </p:spTgt>
                                        </p:tgtEl>
                                        <p:attrNameLst>
                                          <p:attrName>style.visibility</p:attrName>
                                        </p:attrNameLst>
                                      </p:cBhvr>
                                      <p:to>
                                        <p:strVal val="visible"/>
                                      </p:to>
                                    </p:set>
                                    <p:animEffect transition="in" filter="wipe(left)">
                                      <p:cBhvr>
                                        <p:cTn id="26" dur="500"/>
                                        <p:tgtEl>
                                          <p:spTgt spid="2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1" dur="500"/>
                                        <p:tgtEl>
                                          <p:spTgt spid="22">
                                            <p:txEl>
                                              <p:pRg st="3" end="3"/>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wipe(left)">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nodeType="clickEffect">
                                  <p:stCondLst>
                                    <p:cond delay="0"/>
                                  </p:stCondLst>
                                  <p:childTnLst>
                                    <p:set>
                                      <p:cBhvr>
                                        <p:cTn id="39" dur="1" fill="hold">
                                          <p:stCondLst>
                                            <p:cond delay="0"/>
                                          </p:stCondLst>
                                        </p:cTn>
                                        <p:tgtEl>
                                          <p:spTgt spid="11266"/>
                                        </p:tgtEl>
                                        <p:attrNameLst>
                                          <p:attrName>style.visibility</p:attrName>
                                        </p:attrNameLst>
                                      </p:cBhvr>
                                      <p:to>
                                        <p:strVal val="visible"/>
                                      </p:to>
                                    </p:set>
                                    <p:animEffect transition="in" filter="plus(in)">
                                      <p:cBhvr>
                                        <p:cTn id="40" dur="500"/>
                                        <p:tgtEl>
                                          <p:spTgt spid="11266"/>
                                        </p:tgtEl>
                                      </p:cBhvr>
                                    </p:animEffect>
                                  </p:childTnLst>
                                </p:cTn>
                              </p:par>
                              <p:par>
                                <p:cTn id="41" presetID="13" presetClass="entr" presetSubtype="16" fill="hold" nodeType="withEffect">
                                  <p:stCondLst>
                                    <p:cond delay="0"/>
                                  </p:stCondLst>
                                  <p:childTnLst>
                                    <p:set>
                                      <p:cBhvr>
                                        <p:cTn id="42" dur="1" fill="hold">
                                          <p:stCondLst>
                                            <p:cond delay="0"/>
                                          </p:stCondLst>
                                        </p:cTn>
                                        <p:tgtEl>
                                          <p:spTgt spid="11268"/>
                                        </p:tgtEl>
                                        <p:attrNameLst>
                                          <p:attrName>style.visibility</p:attrName>
                                        </p:attrNameLst>
                                      </p:cBhvr>
                                      <p:to>
                                        <p:strVal val="visible"/>
                                      </p:to>
                                    </p:set>
                                    <p:animEffect transition="in" filter="plus(in)">
                                      <p:cBhvr>
                                        <p:cTn id="43"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6" name="TextBox 6"/>
          <p:cNvSpPr txBox="1"/>
          <p:nvPr/>
        </p:nvSpPr>
        <p:spPr>
          <a:xfrm>
            <a:off x="1066800" y="495300"/>
            <a:ext cx="16230600" cy="1134418"/>
          </a:xfrm>
          <a:prstGeom prst="rect">
            <a:avLst/>
          </a:prstGeom>
        </p:spPr>
        <p:txBody>
          <a:bodyPr lIns="0" tIns="0" rIns="0" bIns="0" rtlCol="0" anchor="t">
            <a:spAutoFit/>
          </a:bodyPr>
          <a:lstStyle/>
          <a:p>
            <a:pPr algn="ctr">
              <a:lnSpc>
                <a:spcPts val="9314"/>
              </a:lnSpc>
            </a:pPr>
            <a:r>
              <a:rPr lang="vi-VN" sz="6600" b="1" dirty="0" smtClean="0">
                <a:solidFill>
                  <a:srgbClr val="F16728"/>
                </a:solidFill>
              </a:rPr>
              <a:t>KHỞI ĐỘNG</a:t>
            </a:r>
            <a:endParaRPr lang="en-US" sz="6600" b="1" dirty="0">
              <a:solidFill>
                <a:srgbClr val="F16728"/>
              </a:solidFill>
            </a:endParaRPr>
          </a:p>
        </p:txBody>
      </p:sp>
      <p:sp>
        <p:nvSpPr>
          <p:cNvPr id="7" name="Rectangle 6"/>
          <p:cNvSpPr/>
          <p:nvPr/>
        </p:nvSpPr>
        <p:spPr>
          <a:xfrm>
            <a:off x="2442006" y="1914078"/>
            <a:ext cx="13480187" cy="1754326"/>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Q</a:t>
            </a:r>
            <a:r>
              <a:rPr lang="vi-VN" sz="3600" smtClean="0">
                <a:latin typeface="Arial" panose="020B0604020202020204" pitchFamily="34" charset="0"/>
                <a:cs typeface="Arial" panose="020B0604020202020204" pitchFamily="34" charset="0"/>
              </a:rPr>
              <a:t>uan </a:t>
            </a:r>
            <a:r>
              <a:rPr lang="vi-VN" sz="3600">
                <a:latin typeface="Arial" panose="020B0604020202020204" pitchFamily="34" charset="0"/>
                <a:cs typeface="Arial" panose="020B0604020202020204" pitchFamily="34" charset="0"/>
              </a:rPr>
              <a:t>sát một số hình ảnh liên quan đến ảnh hưởng của khí hậu và nguồn nước đối với hoạt động sản xuất</a:t>
            </a:r>
            <a:endParaRPr lang="en-US" sz="3600" dirty="0">
              <a:latin typeface="Arial" panose="020B0604020202020204" pitchFamily="34" charset="0"/>
              <a:cs typeface="Arial" panose="020B0604020202020204" pitchFamily="34" charset="0"/>
            </a:endParaRPr>
          </a:p>
        </p:txBody>
      </p:sp>
      <p:sp>
        <p:nvSpPr>
          <p:cNvPr id="13" name="Rounded Rectangle 12"/>
          <p:cNvSpPr/>
          <p:nvPr/>
        </p:nvSpPr>
        <p:spPr>
          <a:xfrm>
            <a:off x="3722076" y="8882244"/>
            <a:ext cx="10920046" cy="990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i="1"/>
              <a:t>Ảnh hưởng của khí hậu đối với hoạt động sản xuất</a:t>
            </a:r>
            <a:endParaRPr lang="en-US" sz="34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25478" y="495300"/>
            <a:ext cx="1682642" cy="1981372"/>
          </a:xfrm>
          <a:prstGeom prst="rect">
            <a:avLst/>
          </a:prstGeom>
        </p:spPr>
      </p:pic>
      <p:pic>
        <p:nvPicPr>
          <p:cNvPr id="18" name="Hình ảnh 2" descr="Chuyển đổi cơ cấu cây trồng thích ứng biến đổi khí hậu - Báo Đại biểu Nhân  dân"/>
          <p:cNvPicPr/>
          <p:nvPr/>
        </p:nvPicPr>
        <p:blipFill>
          <a:blip r:embed="rId3">
            <a:extLst>
              <a:ext uri="{28A0092B-C50C-407E-A947-70E740481C1C}">
                <a14:useLocalDpi xmlns:a14="http://schemas.microsoft.com/office/drawing/2010/main" val="0"/>
              </a:ext>
            </a:extLst>
          </a:blip>
          <a:srcRect/>
          <a:stretch>
            <a:fillRect/>
          </a:stretch>
        </p:blipFill>
        <p:spPr bwMode="auto">
          <a:xfrm>
            <a:off x="9647134" y="4102273"/>
            <a:ext cx="6813023" cy="4314826"/>
          </a:xfrm>
          <a:prstGeom prst="rect">
            <a:avLst/>
          </a:prstGeom>
          <a:noFill/>
          <a:ln>
            <a:noFill/>
          </a:ln>
          <a:effectLst>
            <a:outerShdw blurRad="50800" dist="38100" dir="2700000" algn="tl" rotWithShape="0">
              <a:prstClr val="black">
                <a:alpha val="40000"/>
              </a:prstClr>
            </a:outerShdw>
          </a:effectLst>
        </p:spPr>
      </p:pic>
      <p:pic>
        <p:nvPicPr>
          <p:cNvPr id="1026" name="Picture 2" descr="Hạn hán ở Bắc Trung bộ khiến sản xuất nông nghiệp đảo lộ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102273"/>
            <a:ext cx="6702480" cy="4314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48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heel(1)">
                                      <p:cBhvr>
                                        <p:cTn id="19" dur="500"/>
                                        <p:tgtEl>
                                          <p:spTgt spid="1026"/>
                                        </p:tgtEl>
                                      </p:cBhvr>
                                    </p:animEffect>
                                  </p:childTnLst>
                                </p:cTn>
                              </p:par>
                              <p:par>
                                <p:cTn id="20" presetID="21" presetClass="entr" presetSubtype="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12" name="Freeform 9"/>
          <p:cNvSpPr/>
          <p:nvPr/>
        </p:nvSpPr>
        <p:spPr>
          <a:xfrm>
            <a:off x="457200" y="2304754"/>
            <a:ext cx="9448800" cy="7486946"/>
          </a:xfrm>
          <a:custGeom>
            <a:avLst/>
            <a:gdLst/>
            <a:ahLst/>
            <a:cxnLst/>
            <a:rect l="l" t="t" r="r" b="b"/>
            <a:pathLst>
              <a:path w="4274726" h="1751948">
                <a:moveTo>
                  <a:pt x="13833" y="0"/>
                </a:moveTo>
                <a:lnTo>
                  <a:pt x="4260893" y="0"/>
                </a:lnTo>
                <a:cubicBezTo>
                  <a:pt x="4268533" y="0"/>
                  <a:pt x="4274726" y="6193"/>
                  <a:pt x="4274726" y="13833"/>
                </a:cubicBezTo>
                <a:lnTo>
                  <a:pt x="4274726" y="1738115"/>
                </a:lnTo>
                <a:cubicBezTo>
                  <a:pt x="4274726" y="1741784"/>
                  <a:pt x="4273269" y="1745302"/>
                  <a:pt x="4270674" y="1747896"/>
                </a:cubicBezTo>
                <a:cubicBezTo>
                  <a:pt x="4268080" y="1750490"/>
                  <a:pt x="4264562" y="1751948"/>
                  <a:pt x="4260893" y="1751948"/>
                </a:cubicBezTo>
                <a:lnTo>
                  <a:pt x="13833" y="1751948"/>
                </a:lnTo>
                <a:cubicBezTo>
                  <a:pt x="6193" y="1751948"/>
                  <a:pt x="0" y="1745754"/>
                  <a:pt x="0" y="1738115"/>
                </a:cubicBezTo>
                <a:lnTo>
                  <a:pt x="0" y="13833"/>
                </a:lnTo>
                <a:cubicBezTo>
                  <a:pt x="0" y="6193"/>
                  <a:pt x="6193" y="0"/>
                  <a:pt x="13833" y="0"/>
                </a:cubicBezTo>
                <a:close/>
              </a:path>
            </a:pathLst>
          </a:custGeom>
          <a:solidFill>
            <a:srgbClr val="FDD077"/>
          </a:solidFill>
        </p:spPr>
      </p:sp>
      <p:sp>
        <p:nvSpPr>
          <p:cNvPr id="17" name="TextBox 10"/>
          <p:cNvSpPr txBox="1"/>
          <p:nvPr/>
        </p:nvSpPr>
        <p:spPr>
          <a:xfrm>
            <a:off x="1028700" y="2437809"/>
            <a:ext cx="3086100" cy="3411815"/>
          </a:xfrm>
          <a:prstGeom prst="rect">
            <a:avLst/>
          </a:prstGeom>
        </p:spPr>
        <p:txBody>
          <a:bodyPr lIns="50800" tIns="50800" rIns="50800" bIns="50800" rtlCol="0" anchor="ctr"/>
          <a:lstStyle/>
          <a:p>
            <a:pPr algn="ctr">
              <a:lnSpc>
                <a:spcPts val="2659"/>
              </a:lnSpc>
            </a:pPr>
            <a:endParaRPr/>
          </a:p>
        </p:txBody>
      </p:sp>
      <p:grpSp>
        <p:nvGrpSpPr>
          <p:cNvPr id="18" name="Group 17"/>
          <p:cNvGrpSpPr/>
          <p:nvPr/>
        </p:nvGrpSpPr>
        <p:grpSpPr>
          <a:xfrm>
            <a:off x="457200" y="525148"/>
            <a:ext cx="6858000" cy="1474806"/>
            <a:chOff x="1028700" y="821981"/>
            <a:chExt cx="6858000" cy="1474806"/>
          </a:xfrm>
        </p:grpSpPr>
        <p:sp>
          <p:nvSpPr>
            <p:cNvPr id="19" name="Freeform 13"/>
            <p:cNvSpPr/>
            <p:nvPr/>
          </p:nvSpPr>
          <p:spPr>
            <a:xfrm>
              <a:off x="1028700" y="821981"/>
              <a:ext cx="6858000" cy="1474806"/>
            </a:xfrm>
            <a:custGeom>
              <a:avLst/>
              <a:gdLst/>
              <a:ahLst/>
              <a:cxnLst/>
              <a:rect l="l" t="t" r="r" b="b"/>
              <a:pathLst>
                <a:path w="2920063" h="635314">
                  <a:moveTo>
                    <a:pt x="59974" y="0"/>
                  </a:moveTo>
                  <a:lnTo>
                    <a:pt x="2860089" y="0"/>
                  </a:lnTo>
                  <a:cubicBezTo>
                    <a:pt x="2875995" y="0"/>
                    <a:pt x="2891250" y="6319"/>
                    <a:pt x="2902497" y="17566"/>
                  </a:cubicBezTo>
                  <a:cubicBezTo>
                    <a:pt x="2913744" y="28814"/>
                    <a:pt x="2920063" y="44068"/>
                    <a:pt x="2920063" y="59974"/>
                  </a:cubicBezTo>
                  <a:lnTo>
                    <a:pt x="2920063" y="575340"/>
                  </a:lnTo>
                  <a:cubicBezTo>
                    <a:pt x="2920063" y="591246"/>
                    <a:pt x="2913744" y="606501"/>
                    <a:pt x="2902497" y="617748"/>
                  </a:cubicBezTo>
                  <a:cubicBezTo>
                    <a:pt x="2891250" y="628995"/>
                    <a:pt x="2875995" y="635314"/>
                    <a:pt x="2860089" y="635314"/>
                  </a:cubicBezTo>
                  <a:lnTo>
                    <a:pt x="59974" y="635314"/>
                  </a:lnTo>
                  <a:cubicBezTo>
                    <a:pt x="44068" y="635314"/>
                    <a:pt x="28814" y="628995"/>
                    <a:pt x="17566" y="617748"/>
                  </a:cubicBezTo>
                  <a:cubicBezTo>
                    <a:pt x="6319" y="606501"/>
                    <a:pt x="0" y="591246"/>
                    <a:pt x="0" y="575340"/>
                  </a:cubicBezTo>
                  <a:lnTo>
                    <a:pt x="0" y="59974"/>
                  </a:lnTo>
                  <a:cubicBezTo>
                    <a:pt x="0" y="44068"/>
                    <a:pt x="6319" y="28814"/>
                    <a:pt x="17566" y="17566"/>
                  </a:cubicBezTo>
                  <a:cubicBezTo>
                    <a:pt x="28814" y="6319"/>
                    <a:pt x="44068" y="0"/>
                    <a:pt x="59974" y="0"/>
                  </a:cubicBezTo>
                  <a:close/>
                </a:path>
              </a:pathLst>
            </a:custGeom>
            <a:solidFill>
              <a:srgbClr val="1E8899"/>
            </a:solidFill>
          </p:spPr>
        </p:sp>
        <p:sp>
          <p:nvSpPr>
            <p:cNvPr id="20" name="TextBox 11"/>
            <p:cNvSpPr txBox="1"/>
            <p:nvPr/>
          </p:nvSpPr>
          <p:spPr>
            <a:xfrm>
              <a:off x="1461064" y="1190052"/>
              <a:ext cx="5993272" cy="738664"/>
            </a:xfrm>
            <a:prstGeom prst="rect">
              <a:avLst/>
            </a:prstGeom>
          </p:spPr>
          <p:txBody>
            <a:bodyPr wrap="square" lIns="0" tIns="0" rIns="0" bIns="0" rtlCol="0" anchor="t">
              <a:spAutoFit/>
            </a:bodyPr>
            <a:lstStyle/>
            <a:p>
              <a:pPr algn="ctr"/>
              <a:r>
                <a:rPr lang="en-US" sz="4800" b="1" smtClean="0">
                  <a:solidFill>
                    <a:srgbClr val="FFFFFF"/>
                  </a:solidFill>
                  <a:latin typeface="Arial" panose="020B0604020202020204" pitchFamily="34" charset="0"/>
                  <a:cs typeface="Arial" panose="020B0604020202020204" pitchFamily="34" charset="0"/>
                </a:rPr>
                <a:t>Ảnh hưởng tích cực</a:t>
              </a:r>
              <a:endParaRPr lang="en-US" sz="4800" b="1" dirty="0">
                <a:solidFill>
                  <a:srgbClr val="FFFFFF"/>
                </a:solidFill>
                <a:latin typeface="Arial" panose="020B0604020202020204" pitchFamily="34" charset="0"/>
                <a:cs typeface="Arial" panose="020B0604020202020204" pitchFamily="34" charset="0"/>
              </a:endParaRPr>
            </a:p>
          </p:txBody>
        </p:sp>
      </p:grpSp>
      <p:sp>
        <p:nvSpPr>
          <p:cNvPr id="21" name="TextBox 14"/>
          <p:cNvSpPr txBox="1"/>
          <p:nvPr/>
        </p:nvSpPr>
        <p:spPr>
          <a:xfrm>
            <a:off x="1028700" y="766884"/>
            <a:ext cx="1728638" cy="2500238"/>
          </a:xfrm>
          <a:prstGeom prst="rect">
            <a:avLst/>
          </a:prstGeom>
        </p:spPr>
        <p:txBody>
          <a:bodyPr lIns="29573" tIns="29573" rIns="29573" bIns="29573" rtlCol="0" anchor="ctr"/>
          <a:lstStyle/>
          <a:p>
            <a:pPr algn="ctr">
              <a:lnSpc>
                <a:spcPts val="2660"/>
              </a:lnSpc>
            </a:pPr>
            <a:endParaRPr/>
          </a:p>
        </p:txBody>
      </p:sp>
      <p:sp>
        <p:nvSpPr>
          <p:cNvPr id="22" name="Rectangle 21"/>
          <p:cNvSpPr/>
          <p:nvPr/>
        </p:nvSpPr>
        <p:spPr>
          <a:xfrm>
            <a:off x="857250" y="4340067"/>
            <a:ext cx="8648700" cy="341632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3600" b="1" i="1"/>
              <a:t>Khu vực phía Bắc</a:t>
            </a:r>
            <a:r>
              <a:rPr lang="vi-VN" sz="3600" b="1"/>
              <a:t>: </a:t>
            </a:r>
            <a:r>
              <a:rPr lang="vi-VN" sz="3600"/>
              <a:t>hoạt động du lịch biển hầu như chỉ diễn ra vào mùa hạ.</a:t>
            </a:r>
            <a:endParaRPr lang="en-US" sz="3600"/>
          </a:p>
          <a:p>
            <a:pPr marL="571500" indent="-571500" algn="just">
              <a:lnSpc>
                <a:spcPct val="150000"/>
              </a:lnSpc>
              <a:buFont typeface="Wingdings" panose="05000000000000000000" pitchFamily="2" charset="2"/>
              <a:buChar char="Ø"/>
            </a:pPr>
            <a:r>
              <a:rPr lang="vi-VN" sz="3600" b="1" i="1" smtClean="0"/>
              <a:t>Khu </a:t>
            </a:r>
            <a:r>
              <a:rPr lang="vi-VN" sz="3600" b="1" i="1"/>
              <a:t>vực phía Nam</a:t>
            </a:r>
            <a:r>
              <a:rPr lang="vi-VN" sz="3600" b="1"/>
              <a:t>: </a:t>
            </a:r>
            <a:r>
              <a:rPr lang="vi-VN" sz="3600"/>
              <a:t>hoạt động du lịch biển diễn ra quanh năm. </a:t>
            </a:r>
            <a:endParaRPr lang="en-US" sz="3600"/>
          </a:p>
        </p:txBody>
      </p:sp>
      <p:pic>
        <p:nvPicPr>
          <p:cNvPr id="11270" name="Picture 6" descr="Du lịch nghỉ dưỡng: Đặc điểm, phân loại và TOP 7 điểm đến"/>
          <p:cNvPicPr>
            <a:picLocks noChangeAspect="1" noChangeArrowheads="1"/>
          </p:cNvPicPr>
          <p:nvPr/>
        </p:nvPicPr>
        <p:blipFill rotWithShape="1">
          <a:blip r:embed="rId3">
            <a:extLst>
              <a:ext uri="{28A0092B-C50C-407E-A947-70E740481C1C}">
                <a14:useLocalDpi xmlns:a14="http://schemas.microsoft.com/office/drawing/2010/main" val="0"/>
              </a:ext>
            </a:extLst>
          </a:blip>
          <a:srcRect t="1" b="8035"/>
          <a:stretch/>
        </p:blipFill>
        <p:spPr bwMode="auto">
          <a:xfrm>
            <a:off x="10306050" y="271783"/>
            <a:ext cx="7600950" cy="456691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Sapa tháng 12: Mùa mây giăng, tuyết phủ và lễ hội vùng cao"/>
          <p:cNvPicPr>
            <a:picLocks noChangeAspect="1" noChangeArrowheads="1"/>
          </p:cNvPicPr>
          <p:nvPr/>
        </p:nvPicPr>
        <p:blipFill rotWithShape="1">
          <a:blip r:embed="rId4">
            <a:extLst>
              <a:ext uri="{28A0092B-C50C-407E-A947-70E740481C1C}">
                <a14:useLocalDpi xmlns:a14="http://schemas.microsoft.com/office/drawing/2010/main" val="0"/>
              </a:ext>
            </a:extLst>
          </a:blip>
          <a:srcRect t="13333"/>
          <a:stretch/>
        </p:blipFill>
        <p:spPr bwMode="auto">
          <a:xfrm>
            <a:off x="10306051" y="5077243"/>
            <a:ext cx="7600950" cy="49430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5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wipe(left)">
                                      <p:cBhvr>
                                        <p:cTn id="11" dur="500"/>
                                        <p:tgtEl>
                                          <p:spTgt spid="2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1270"/>
                                        </p:tgtEl>
                                        <p:attrNameLst>
                                          <p:attrName>style.visibility</p:attrName>
                                        </p:attrNameLst>
                                      </p:cBhvr>
                                      <p:to>
                                        <p:strVal val="visible"/>
                                      </p:to>
                                    </p:set>
                                    <p:animEffect transition="in" filter="checkerboard(across)">
                                      <p:cBhvr>
                                        <p:cTn id="16" dur="500"/>
                                        <p:tgtEl>
                                          <p:spTgt spid="11270"/>
                                        </p:tgtEl>
                                      </p:cBhvr>
                                    </p:animEffect>
                                  </p:childTnLst>
                                </p:cTn>
                              </p:par>
                              <p:par>
                                <p:cTn id="17" presetID="5" presetClass="entr" presetSubtype="10" fill="hold" nodeType="withEffect">
                                  <p:stCondLst>
                                    <p:cond delay="0"/>
                                  </p:stCondLst>
                                  <p:childTnLst>
                                    <p:set>
                                      <p:cBhvr>
                                        <p:cTn id="18" dur="1" fill="hold">
                                          <p:stCondLst>
                                            <p:cond delay="0"/>
                                          </p:stCondLst>
                                        </p:cTn>
                                        <p:tgtEl>
                                          <p:spTgt spid="11272"/>
                                        </p:tgtEl>
                                        <p:attrNameLst>
                                          <p:attrName>style.visibility</p:attrName>
                                        </p:attrNameLst>
                                      </p:cBhvr>
                                      <p:to>
                                        <p:strVal val="visible"/>
                                      </p:to>
                                    </p:set>
                                    <p:animEffect transition="in" filter="checkerboard(across)">
                                      <p:cBhvr>
                                        <p:cTn id="19"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pic>
        <p:nvPicPr>
          <p:cNvPr id="13314" name="Picture 2" descr="Vinpearl Nha Trang - Trang chủ quần thể Nha Trang | Vinpea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647700"/>
            <a:ext cx="9756902" cy="677108"/>
          </a:xfrm>
          <a:prstGeom prst="rect">
            <a:avLst/>
          </a:prstGeom>
        </p:spPr>
        <p:txBody>
          <a:bodyPr wrap="none">
            <a:spAutoFit/>
          </a:bodyPr>
          <a:lstStyle/>
          <a:p>
            <a:pPr algn="ctr">
              <a:spcBef>
                <a:spcPts val="100"/>
              </a:spcBef>
              <a:spcAft>
                <a:spcPts val="100"/>
              </a:spcAft>
            </a:pPr>
            <a:r>
              <a:rPr lang="vi-VN" sz="3800" i="1">
                <a:solidFill>
                  <a:srgbClr val="000000"/>
                </a:solidFill>
                <a:ea typeface="Calibri" panose="020F0502020204030204" pitchFamily="34" charset="0"/>
                <a:cs typeface="Times New Roman" panose="02020603050405020304" pitchFamily="18" charset="0"/>
              </a:rPr>
              <a:t>Du lịch biển diễn ra quanh năm ở Nha Trang</a:t>
            </a:r>
            <a:endParaRPr lang="en-US" sz="38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1551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2" name="Group 1"/>
          <p:cNvGrpSpPr/>
          <p:nvPr/>
        </p:nvGrpSpPr>
        <p:grpSpPr>
          <a:xfrm>
            <a:off x="762000" y="1758218"/>
            <a:ext cx="16840200" cy="2775682"/>
            <a:chOff x="457200" y="2304754"/>
            <a:chExt cx="16840200" cy="2775682"/>
          </a:xfrm>
        </p:grpSpPr>
        <p:sp>
          <p:nvSpPr>
            <p:cNvPr id="12" name="Freeform 9"/>
            <p:cNvSpPr/>
            <p:nvPr/>
          </p:nvSpPr>
          <p:spPr>
            <a:xfrm>
              <a:off x="457200" y="2304754"/>
              <a:ext cx="16840200" cy="2775682"/>
            </a:xfrm>
            <a:custGeom>
              <a:avLst/>
              <a:gdLst/>
              <a:ahLst/>
              <a:cxnLst/>
              <a:rect l="l" t="t" r="r" b="b"/>
              <a:pathLst>
                <a:path w="4274726" h="1751948">
                  <a:moveTo>
                    <a:pt x="13833" y="0"/>
                  </a:moveTo>
                  <a:lnTo>
                    <a:pt x="4260893" y="0"/>
                  </a:lnTo>
                  <a:cubicBezTo>
                    <a:pt x="4268533" y="0"/>
                    <a:pt x="4274726" y="6193"/>
                    <a:pt x="4274726" y="13833"/>
                  </a:cubicBezTo>
                  <a:lnTo>
                    <a:pt x="4274726" y="1738115"/>
                  </a:lnTo>
                  <a:cubicBezTo>
                    <a:pt x="4274726" y="1741784"/>
                    <a:pt x="4273269" y="1745302"/>
                    <a:pt x="4270674" y="1747896"/>
                  </a:cubicBezTo>
                  <a:cubicBezTo>
                    <a:pt x="4268080" y="1750490"/>
                    <a:pt x="4264562" y="1751948"/>
                    <a:pt x="4260893" y="1751948"/>
                  </a:cubicBezTo>
                  <a:lnTo>
                    <a:pt x="13833" y="1751948"/>
                  </a:lnTo>
                  <a:cubicBezTo>
                    <a:pt x="6193" y="1751948"/>
                    <a:pt x="0" y="1745754"/>
                    <a:pt x="0" y="1738115"/>
                  </a:cubicBezTo>
                  <a:lnTo>
                    <a:pt x="0" y="13833"/>
                  </a:lnTo>
                  <a:cubicBezTo>
                    <a:pt x="0" y="6193"/>
                    <a:pt x="6193" y="0"/>
                    <a:pt x="13833" y="0"/>
                  </a:cubicBezTo>
                  <a:close/>
                </a:path>
              </a:pathLst>
            </a:custGeom>
            <a:solidFill>
              <a:srgbClr val="FDD077"/>
            </a:solidFill>
          </p:spPr>
        </p:sp>
        <p:sp>
          <p:nvSpPr>
            <p:cNvPr id="22" name="Rectangle 21"/>
            <p:cNvSpPr/>
            <p:nvPr/>
          </p:nvSpPr>
          <p:spPr>
            <a:xfrm>
              <a:off x="1152525" y="2769265"/>
              <a:ext cx="15449550" cy="184665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3800">
                  <a:latin typeface="Arial" panose="020B0604020202020204" pitchFamily="34" charset="0"/>
                  <a:cs typeface="Arial" panose="020B0604020202020204" pitchFamily="34" charset="0"/>
                </a:rPr>
                <a:t>H</a:t>
              </a:r>
              <a:r>
                <a:rPr lang="vi-VN" sz="3800" smtClean="0">
                  <a:latin typeface="Arial" panose="020B0604020202020204" pitchFamily="34" charset="0"/>
                  <a:cs typeface="Arial" panose="020B0604020202020204" pitchFamily="34" charset="0"/>
                </a:rPr>
                <a:t>iện </a:t>
              </a:r>
              <a:r>
                <a:rPr lang="vi-VN" sz="3800">
                  <a:latin typeface="Arial" panose="020B0604020202020204" pitchFamily="34" charset="0"/>
                  <a:cs typeface="Arial" panose="020B0604020202020204" pitchFamily="34" charset="0"/>
                </a:rPr>
                <a:t>tượng thời tiết (mưa lớn, bão,...) là trở ngại đối với hoạt động du lịch ngoài trời.</a:t>
              </a:r>
              <a:endParaRPr lang="en-US" sz="3800">
                <a:latin typeface="Arial" panose="020B0604020202020204" pitchFamily="34" charset="0"/>
                <a:cs typeface="Arial" panose="020B0604020202020204" pitchFamily="34" charset="0"/>
              </a:endParaRPr>
            </a:p>
          </p:txBody>
        </p:sp>
      </p:grpSp>
      <p:sp>
        <p:nvSpPr>
          <p:cNvPr id="17" name="TextBox 10"/>
          <p:cNvSpPr txBox="1"/>
          <p:nvPr/>
        </p:nvSpPr>
        <p:spPr>
          <a:xfrm>
            <a:off x="1028700" y="2437809"/>
            <a:ext cx="3086100" cy="3411815"/>
          </a:xfrm>
          <a:prstGeom prst="rect">
            <a:avLst/>
          </a:prstGeom>
        </p:spPr>
        <p:txBody>
          <a:bodyPr lIns="50800" tIns="50800" rIns="50800" bIns="50800" rtlCol="0" anchor="ctr"/>
          <a:lstStyle/>
          <a:p>
            <a:pPr algn="ctr">
              <a:lnSpc>
                <a:spcPts val="2659"/>
              </a:lnSpc>
            </a:pPr>
            <a:endParaRPr/>
          </a:p>
        </p:txBody>
      </p:sp>
      <p:grpSp>
        <p:nvGrpSpPr>
          <p:cNvPr id="18" name="Group 17"/>
          <p:cNvGrpSpPr/>
          <p:nvPr/>
        </p:nvGrpSpPr>
        <p:grpSpPr>
          <a:xfrm>
            <a:off x="457200" y="525148"/>
            <a:ext cx="6858000" cy="1474806"/>
            <a:chOff x="1028700" y="821981"/>
            <a:chExt cx="6858000" cy="1474806"/>
          </a:xfrm>
        </p:grpSpPr>
        <p:sp>
          <p:nvSpPr>
            <p:cNvPr id="19" name="Freeform 13"/>
            <p:cNvSpPr/>
            <p:nvPr/>
          </p:nvSpPr>
          <p:spPr>
            <a:xfrm>
              <a:off x="1028700" y="821981"/>
              <a:ext cx="6858000" cy="1474806"/>
            </a:xfrm>
            <a:custGeom>
              <a:avLst/>
              <a:gdLst/>
              <a:ahLst/>
              <a:cxnLst/>
              <a:rect l="l" t="t" r="r" b="b"/>
              <a:pathLst>
                <a:path w="2920063" h="635314">
                  <a:moveTo>
                    <a:pt x="59974" y="0"/>
                  </a:moveTo>
                  <a:lnTo>
                    <a:pt x="2860089" y="0"/>
                  </a:lnTo>
                  <a:cubicBezTo>
                    <a:pt x="2875995" y="0"/>
                    <a:pt x="2891250" y="6319"/>
                    <a:pt x="2902497" y="17566"/>
                  </a:cubicBezTo>
                  <a:cubicBezTo>
                    <a:pt x="2913744" y="28814"/>
                    <a:pt x="2920063" y="44068"/>
                    <a:pt x="2920063" y="59974"/>
                  </a:cubicBezTo>
                  <a:lnTo>
                    <a:pt x="2920063" y="575340"/>
                  </a:lnTo>
                  <a:cubicBezTo>
                    <a:pt x="2920063" y="591246"/>
                    <a:pt x="2913744" y="606501"/>
                    <a:pt x="2902497" y="617748"/>
                  </a:cubicBezTo>
                  <a:cubicBezTo>
                    <a:pt x="2891250" y="628995"/>
                    <a:pt x="2875995" y="635314"/>
                    <a:pt x="2860089" y="635314"/>
                  </a:cubicBezTo>
                  <a:lnTo>
                    <a:pt x="59974" y="635314"/>
                  </a:lnTo>
                  <a:cubicBezTo>
                    <a:pt x="44068" y="635314"/>
                    <a:pt x="28814" y="628995"/>
                    <a:pt x="17566" y="617748"/>
                  </a:cubicBezTo>
                  <a:cubicBezTo>
                    <a:pt x="6319" y="606501"/>
                    <a:pt x="0" y="591246"/>
                    <a:pt x="0" y="575340"/>
                  </a:cubicBezTo>
                  <a:lnTo>
                    <a:pt x="0" y="59974"/>
                  </a:lnTo>
                  <a:cubicBezTo>
                    <a:pt x="0" y="44068"/>
                    <a:pt x="6319" y="28814"/>
                    <a:pt x="17566" y="17566"/>
                  </a:cubicBezTo>
                  <a:cubicBezTo>
                    <a:pt x="28814" y="6319"/>
                    <a:pt x="44068" y="0"/>
                    <a:pt x="59974" y="0"/>
                  </a:cubicBezTo>
                  <a:close/>
                </a:path>
              </a:pathLst>
            </a:custGeom>
            <a:solidFill>
              <a:srgbClr val="1E8899"/>
            </a:solidFill>
          </p:spPr>
        </p:sp>
        <p:sp>
          <p:nvSpPr>
            <p:cNvPr id="20" name="TextBox 11"/>
            <p:cNvSpPr txBox="1"/>
            <p:nvPr/>
          </p:nvSpPr>
          <p:spPr>
            <a:xfrm>
              <a:off x="1461064" y="1190052"/>
              <a:ext cx="5993272" cy="738664"/>
            </a:xfrm>
            <a:prstGeom prst="rect">
              <a:avLst/>
            </a:prstGeom>
          </p:spPr>
          <p:txBody>
            <a:bodyPr wrap="square" lIns="0" tIns="0" rIns="0" bIns="0" rtlCol="0" anchor="t">
              <a:spAutoFit/>
            </a:bodyPr>
            <a:lstStyle/>
            <a:p>
              <a:pPr algn="ctr"/>
              <a:r>
                <a:rPr lang="en-US" sz="4800" b="1" smtClean="0">
                  <a:solidFill>
                    <a:srgbClr val="FFFFFF"/>
                  </a:solidFill>
                  <a:latin typeface="Arial" panose="020B0604020202020204" pitchFamily="34" charset="0"/>
                  <a:cs typeface="Arial" panose="020B0604020202020204" pitchFamily="34" charset="0"/>
                </a:rPr>
                <a:t>Ảnh hưởng tiêu cực</a:t>
              </a:r>
              <a:endParaRPr lang="en-US" sz="4800" b="1" dirty="0">
                <a:solidFill>
                  <a:srgbClr val="FFFFFF"/>
                </a:solidFill>
                <a:latin typeface="Arial" panose="020B0604020202020204" pitchFamily="34" charset="0"/>
                <a:cs typeface="Arial" panose="020B0604020202020204" pitchFamily="34" charset="0"/>
              </a:endParaRPr>
            </a:p>
          </p:txBody>
        </p:sp>
      </p:grpSp>
      <p:sp>
        <p:nvSpPr>
          <p:cNvPr id="21" name="TextBox 14"/>
          <p:cNvSpPr txBox="1"/>
          <p:nvPr/>
        </p:nvSpPr>
        <p:spPr>
          <a:xfrm>
            <a:off x="1028700" y="766884"/>
            <a:ext cx="1728638" cy="2500238"/>
          </a:xfrm>
          <a:prstGeom prst="rect">
            <a:avLst/>
          </a:prstGeom>
        </p:spPr>
        <p:txBody>
          <a:bodyPr lIns="29573" tIns="29573" rIns="29573" bIns="29573" rtlCol="0" anchor="ctr"/>
          <a:lstStyle/>
          <a:p>
            <a:pPr algn="ctr">
              <a:lnSpc>
                <a:spcPts val="2660"/>
              </a:lnSpc>
            </a:pPr>
            <a:endParaRPr/>
          </a:p>
        </p:txBody>
      </p:sp>
      <p:pic>
        <p:nvPicPr>
          <p:cNvPr id="14340" name="Picture 4" descr="Nhanh tay lưu ngay Kinh Nghiệm xương máu khi du lịch mùa mưa b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971755"/>
            <a:ext cx="8763000" cy="49291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lowchart: Extract 2"/>
          <p:cNvSpPr/>
          <p:nvPr/>
        </p:nvSpPr>
        <p:spPr>
          <a:xfrm rot="5400000">
            <a:off x="9729559" y="8993483"/>
            <a:ext cx="737650" cy="529632"/>
          </a:xfrm>
          <a:prstGeom prst="flowChartExtra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515600" y="8935134"/>
            <a:ext cx="7260321" cy="646331"/>
          </a:xfrm>
          <a:prstGeom prst="rect">
            <a:avLst/>
          </a:prstGeom>
        </p:spPr>
        <p:txBody>
          <a:bodyPr wrap="none">
            <a:spAutoFit/>
          </a:bodyPr>
          <a:lstStyle/>
          <a:p>
            <a:pPr algn="ctr">
              <a:spcBef>
                <a:spcPts val="100"/>
              </a:spcBef>
              <a:spcAft>
                <a:spcPts val="100"/>
              </a:spcAft>
            </a:pPr>
            <a:r>
              <a:rPr lang="vi-VN" sz="3600" i="1">
                <a:solidFill>
                  <a:srgbClr val="000000"/>
                </a:solidFill>
                <a:ea typeface="Calibri" panose="020F0502020204030204" pitchFamily="34" charset="0"/>
                <a:cs typeface="Times New Roman" panose="02020603050405020304" pitchFamily="18" charset="0"/>
              </a:rPr>
              <a:t>Mưa bão cản trở hoạt động du lịch</a:t>
            </a:r>
            <a:endParaRPr lang="en-US" sz="3600" i="1">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74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4340"/>
                                        </p:tgtEl>
                                        <p:attrNameLst>
                                          <p:attrName>style.visibility</p:attrName>
                                        </p:attrNameLst>
                                      </p:cBhvr>
                                      <p:to>
                                        <p:strVal val="visible"/>
                                      </p:to>
                                    </p:set>
                                    <p:animEffect transition="in" filter="wheel(1)">
                                      <p:cBhvr>
                                        <p:cTn id="18" dur="500"/>
                                        <p:tgtEl>
                                          <p:spTgt spid="14340"/>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1"/>
          <p:cNvPicPr>
            <a:picLocks noChangeAspect="1"/>
          </p:cNvPicPr>
          <p:nvPr/>
        </p:nvPicPr>
        <p:blipFill>
          <a:blip r:embed="rId3"/>
          <a:stretch>
            <a:fillRect/>
          </a:stretch>
        </p:blipFill>
        <p:spPr>
          <a:xfrm>
            <a:off x="283168" y="5372100"/>
            <a:ext cx="4213641" cy="4895367"/>
          </a:xfrm>
          <a:prstGeom prst="rect">
            <a:avLst/>
          </a:prstGeom>
        </p:spPr>
      </p:pic>
      <p:sp>
        <p:nvSpPr>
          <p:cNvPr id="3" name="Rounded Rectangular Callout 2"/>
          <p:cNvSpPr/>
          <p:nvPr/>
        </p:nvSpPr>
        <p:spPr>
          <a:xfrm>
            <a:off x="1825292" y="1028700"/>
            <a:ext cx="6404308" cy="4267200"/>
          </a:xfrm>
          <a:prstGeom prst="wedgeRoundRectCallout">
            <a:avLst>
              <a:gd name="adj1" fmla="val -44942"/>
              <a:gd name="adj2" fmla="val 67857"/>
              <a:gd name="adj3" fmla="val 16667"/>
            </a:avLst>
          </a:prstGeom>
          <a:solidFill>
            <a:srgbClr val="FFE69F"/>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Lấy ví dụ để phân tích vai trò của khí hậu đối với sự phát triển du lịch ở một số điểm du lịch ở nước </a:t>
            </a:r>
            <a:r>
              <a:rPr lang="vi-VN" sz="3600" smtClean="0">
                <a:solidFill>
                  <a:schemeClr val="tx1"/>
                </a:solidFill>
              </a:rPr>
              <a:t>ta </a:t>
            </a:r>
            <a:endParaRPr lang="en-US" sz="3600">
              <a:solidFill>
                <a:schemeClr val="tx1"/>
              </a:solidFill>
            </a:endParaRPr>
          </a:p>
        </p:txBody>
      </p:sp>
      <p:sp>
        <p:nvSpPr>
          <p:cNvPr id="17" name="Rounded Rectangle 16"/>
          <p:cNvSpPr/>
          <p:nvPr/>
        </p:nvSpPr>
        <p:spPr>
          <a:xfrm>
            <a:off x="8991600" y="1104900"/>
            <a:ext cx="8001000" cy="18610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Từ tháng 1 đến tháng 3</a:t>
            </a:r>
            <a:endParaRPr lang="en-US" sz="3600" b="1" dirty="0">
              <a:solidFill>
                <a:prstClr val="black"/>
              </a:solidFill>
              <a:latin typeface="Arial" panose="020B0604020202020204" pitchFamily="34" charset="0"/>
              <a:cs typeface="Arial" panose="020B0604020202020204" pitchFamily="34" charset="0"/>
            </a:endParaRPr>
          </a:p>
        </p:txBody>
      </p:sp>
      <p:sp>
        <p:nvSpPr>
          <p:cNvPr id="18" name="Rounded Rectangle 17"/>
          <p:cNvSpPr/>
          <p:nvPr/>
        </p:nvSpPr>
        <p:spPr>
          <a:xfrm>
            <a:off x="8991600" y="3596485"/>
            <a:ext cx="8001000" cy="243774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hời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tiết, khí hậu khô ráo, có nắng khá gắt nhưng nhiệt độ không cao</a:t>
            </a:r>
            <a:endParaRPr lang="en-US" sz="3400" dirty="0">
              <a:solidFill>
                <a:prstClr val="black"/>
              </a:solidFill>
              <a:latin typeface="Arial" panose="020B0604020202020204" pitchFamily="34" charset="0"/>
              <a:cs typeface="Arial" panose="020B0604020202020204" pitchFamily="34" charset="0"/>
            </a:endParaRPr>
          </a:p>
        </p:txBody>
      </p:sp>
      <p:sp>
        <p:nvSpPr>
          <p:cNvPr id="19" name="Rounded Rectangle 18"/>
          <p:cNvSpPr/>
          <p:nvPr/>
        </p:nvSpPr>
        <p:spPr>
          <a:xfrm>
            <a:off x="8991600" y="6793474"/>
            <a:ext cx="8001000" cy="24377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Hoạt động du lịch thu hút khách tham quan, đông đúc </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hơn</a:t>
            </a:r>
            <a:endParaRPr lang="en-US" sz="3400" dirty="0">
              <a:solidFill>
                <a:prstClr val="black"/>
              </a:solidFill>
              <a:latin typeface="Arial" panose="020B0604020202020204" pitchFamily="34" charset="0"/>
              <a:cs typeface="Arial" panose="020B0604020202020204" pitchFamily="34" charset="0"/>
            </a:endParaRPr>
          </a:p>
        </p:txBody>
      </p:sp>
      <p:cxnSp>
        <p:nvCxnSpPr>
          <p:cNvPr id="7" name="Straight Arrow Connector 6"/>
          <p:cNvCxnSpPr>
            <a:stCxn id="17" idx="2"/>
            <a:endCxn id="18" idx="0"/>
          </p:cNvCxnSpPr>
          <p:nvPr/>
        </p:nvCxnSpPr>
        <p:spPr>
          <a:xfrm>
            <a:off x="12992100" y="2965966"/>
            <a:ext cx="0" cy="6305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2"/>
            <a:endCxn id="19" idx="0"/>
          </p:cNvCxnSpPr>
          <p:nvPr/>
        </p:nvCxnSpPr>
        <p:spPr>
          <a:xfrm>
            <a:off x="12992100" y="6034227"/>
            <a:ext cx="0" cy="759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Flowchart: Extract 21"/>
          <p:cNvSpPr/>
          <p:nvPr/>
        </p:nvSpPr>
        <p:spPr>
          <a:xfrm rot="5400000">
            <a:off x="3941675" y="7747529"/>
            <a:ext cx="737650" cy="529632"/>
          </a:xfrm>
          <a:prstGeom prst="flowChartExtra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797364" y="7658402"/>
            <a:ext cx="2603598" cy="707886"/>
          </a:xfrm>
          <a:prstGeom prst="rect">
            <a:avLst/>
          </a:prstGeom>
        </p:spPr>
        <p:txBody>
          <a:bodyPr wrap="none">
            <a:spAutoFit/>
          </a:bodyPr>
          <a:lstStyle/>
          <a:p>
            <a:pPr algn="ctr">
              <a:spcBef>
                <a:spcPts val="100"/>
              </a:spcBef>
              <a:spcAft>
                <a:spcPts val="100"/>
              </a:spcAft>
            </a:pP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Phú Quốc</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8758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2"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7" name="Rounded Rectangle 16"/>
          <p:cNvSpPr/>
          <p:nvPr/>
        </p:nvSpPr>
        <p:spPr>
          <a:xfrm>
            <a:off x="5143498" y="976172"/>
            <a:ext cx="8001000" cy="165905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Từ tháng </a:t>
            </a: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3600" b="1"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đến tháng </a:t>
            </a:r>
            <a:r>
              <a:rPr lang="en-US" sz="3600" b="1" smtClean="0">
                <a:solidFill>
                  <a:srgbClr val="000000"/>
                </a:solidFill>
                <a:latin typeface="Arial" panose="020B0604020202020204" pitchFamily="34" charset="0"/>
                <a:ea typeface="Calibri" panose="020F0502020204030204" pitchFamily="34" charset="0"/>
                <a:cs typeface="Arial" panose="020B0604020202020204" pitchFamily="34" charset="0"/>
              </a:rPr>
              <a:t>6</a:t>
            </a:r>
            <a:endParaRPr lang="en-US" sz="3600" b="1" dirty="0">
              <a:solidFill>
                <a:prstClr val="black"/>
              </a:solidFill>
              <a:latin typeface="Arial" panose="020B0604020202020204" pitchFamily="34" charset="0"/>
              <a:cs typeface="Arial" panose="020B0604020202020204" pitchFamily="34" charset="0"/>
            </a:endParaRPr>
          </a:p>
        </p:txBody>
      </p:sp>
      <p:sp>
        <p:nvSpPr>
          <p:cNvPr id="18" name="Rounded Rectangle 17"/>
          <p:cNvSpPr/>
          <p:nvPr/>
        </p:nvSpPr>
        <p:spPr>
          <a:xfrm>
            <a:off x="5143498" y="3388404"/>
            <a:ext cx="8001000" cy="217313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K</a:t>
            </a:r>
            <a:r>
              <a:rPr lang="vi-VN" sz="3600" smtClean="0">
                <a:latin typeface="Arial" panose="020B0604020202020204" pitchFamily="34" charset="0"/>
                <a:cs typeface="Arial" panose="020B0604020202020204" pitchFamily="34" charset="0"/>
              </a:rPr>
              <a:t>hí </a:t>
            </a:r>
            <a:r>
              <a:rPr lang="vi-VN" sz="3600">
                <a:latin typeface="Arial" panose="020B0604020202020204" pitchFamily="34" charset="0"/>
                <a:cs typeface="Arial" panose="020B0604020202020204" pitchFamily="34" charset="0"/>
              </a:rPr>
              <a:t>hậu chuyển từ mùa khô sang mùa mưa</a:t>
            </a:r>
            <a:endParaRPr lang="en-US" sz="3600" dirty="0">
              <a:solidFill>
                <a:prstClr val="black"/>
              </a:solidFill>
              <a:latin typeface="Arial" panose="020B0604020202020204" pitchFamily="34" charset="0"/>
              <a:cs typeface="Arial" panose="020B0604020202020204" pitchFamily="34" charset="0"/>
            </a:endParaRPr>
          </a:p>
        </p:txBody>
      </p:sp>
      <p:sp>
        <p:nvSpPr>
          <p:cNvPr id="19" name="Rounded Rectangle 18"/>
          <p:cNvSpPr/>
          <p:nvPr/>
        </p:nvSpPr>
        <p:spPr>
          <a:xfrm>
            <a:off x="1143002" y="6409755"/>
            <a:ext cx="7772398" cy="27723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Tháng 4: khí hậu bắt đầu giao mùa, </a:t>
            </a:r>
            <a:r>
              <a:rPr lang="en-US" sz="3600" smtClean="0">
                <a:latin typeface="Arial" panose="020B0604020202020204" pitchFamily="34" charset="0"/>
                <a:cs typeface="Arial" panose="020B0604020202020204" pitchFamily="34" charset="0"/>
              </a:rPr>
              <a:t>thuận lợi </a:t>
            </a:r>
            <a:r>
              <a:rPr lang="vi-VN" sz="3600" smtClean="0">
                <a:latin typeface="Arial" panose="020B0604020202020204" pitchFamily="34" charset="0"/>
                <a:cs typeface="Arial" panose="020B0604020202020204" pitchFamily="34" charset="0"/>
              </a:rPr>
              <a:t>cho </a:t>
            </a:r>
            <a:r>
              <a:rPr lang="vi-VN" sz="3600">
                <a:latin typeface="Arial" panose="020B0604020202020204" pitchFamily="34" charset="0"/>
                <a:cs typeface="Arial" panose="020B0604020202020204" pitchFamily="34" charset="0"/>
              </a:rPr>
              <a:t>hoạt động du lịch</a:t>
            </a:r>
            <a:endParaRPr lang="en-US" sz="3600" dirty="0">
              <a:solidFill>
                <a:prstClr val="black"/>
              </a:solidFill>
              <a:latin typeface="Arial" panose="020B0604020202020204" pitchFamily="34" charset="0"/>
              <a:cs typeface="Arial" panose="020B0604020202020204" pitchFamily="34" charset="0"/>
            </a:endParaRPr>
          </a:p>
        </p:txBody>
      </p:sp>
      <p:cxnSp>
        <p:nvCxnSpPr>
          <p:cNvPr id="7" name="Straight Arrow Connector 6"/>
          <p:cNvCxnSpPr>
            <a:stCxn id="17" idx="2"/>
            <a:endCxn id="18" idx="0"/>
          </p:cNvCxnSpPr>
          <p:nvPr/>
        </p:nvCxnSpPr>
        <p:spPr>
          <a:xfrm>
            <a:off x="9143998" y="2635229"/>
            <a:ext cx="0" cy="7531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2"/>
            <a:endCxn id="19" idx="0"/>
          </p:cNvCxnSpPr>
          <p:nvPr/>
        </p:nvCxnSpPr>
        <p:spPr>
          <a:xfrm flipH="1">
            <a:off x="5029201" y="5561542"/>
            <a:ext cx="4114797" cy="848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9372600" y="6409755"/>
            <a:ext cx="7772398" cy="27723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Tháng </a:t>
            </a:r>
            <a:r>
              <a:rPr lang="vi-VN" sz="3600" smtClean="0">
                <a:latin typeface="Arial" panose="020B0604020202020204" pitchFamily="34" charset="0"/>
                <a:cs typeface="Arial" panose="020B0604020202020204" pitchFamily="34" charset="0"/>
              </a:rPr>
              <a:t>5</a:t>
            </a:r>
            <a:r>
              <a:rPr lang="en-US" sz="3600" smtClean="0">
                <a:latin typeface="Arial" panose="020B0604020202020204" pitchFamily="34" charset="0"/>
                <a:cs typeface="Arial" panose="020B0604020202020204" pitchFamily="34" charset="0"/>
              </a:rPr>
              <a:t>, </a:t>
            </a:r>
            <a:r>
              <a:rPr lang="vi-VN" sz="3600" smtClean="0">
                <a:latin typeface="Arial" panose="020B0604020202020204" pitchFamily="34" charset="0"/>
                <a:cs typeface="Arial" panose="020B0604020202020204" pitchFamily="34" charset="0"/>
              </a:rPr>
              <a:t>6</a:t>
            </a:r>
            <a:r>
              <a:rPr lang="vi-VN" sz="3600">
                <a:latin typeface="Arial" panose="020B0604020202020204" pitchFamily="34" charset="0"/>
                <a:cs typeface="Arial" panose="020B0604020202020204" pitchFamily="34" charset="0"/>
              </a:rPr>
              <a:t>: mưa bắt đầu </a:t>
            </a:r>
            <a:r>
              <a:rPr lang="vi-VN" sz="3600" smtClean="0">
                <a:latin typeface="Arial" panose="020B0604020202020204" pitchFamily="34" charset="0"/>
                <a:cs typeface="Arial" panose="020B0604020202020204" pitchFamily="34" charset="0"/>
              </a:rPr>
              <a:t>xuất</a:t>
            </a:r>
            <a:r>
              <a:rPr lang="en-US" sz="3600" smtClean="0">
                <a:latin typeface="Arial" panose="020B0604020202020204" pitchFamily="34" charset="0"/>
                <a:cs typeface="Arial" panose="020B0604020202020204" pitchFamily="34" charset="0"/>
              </a:rPr>
              <a:t> hiện</a:t>
            </a:r>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mưa </a:t>
            </a:r>
            <a:r>
              <a:rPr lang="vi-VN" sz="3600" smtClean="0">
                <a:latin typeface="Arial" panose="020B0604020202020204" pitchFamily="34" charset="0"/>
                <a:cs typeface="Arial" panose="020B0604020202020204" pitchFamily="34" charset="0"/>
              </a:rPr>
              <a:t>lớn</a:t>
            </a:r>
            <a:r>
              <a:rPr lang="en-US" sz="3600" smtClean="0">
                <a:latin typeface="Arial" panose="020B0604020202020204" pitchFamily="34" charset="0"/>
                <a:cs typeface="Arial" panose="020B0604020202020204" pitchFamily="34" charset="0"/>
              </a:rPr>
              <a:t>, </a:t>
            </a:r>
            <a:r>
              <a:rPr lang="vi-VN" sz="3600" smtClean="0">
                <a:latin typeface="Arial" panose="020B0604020202020204" pitchFamily="34" charset="0"/>
                <a:cs typeface="Arial" panose="020B0604020202020204" pitchFamily="34" charset="0"/>
              </a:rPr>
              <a:t>tạnh nhanh</a:t>
            </a:r>
            <a:r>
              <a:rPr lang="vi-VN" sz="3600">
                <a:latin typeface="Arial" panose="020B0604020202020204" pitchFamily="34" charset="0"/>
                <a:cs typeface="Arial" panose="020B0604020202020204" pitchFamily="34" charset="0"/>
              </a:rPr>
              <a:t>. Tuy nhiên, vẫn có thể đi du lịch vào mùa này</a:t>
            </a:r>
            <a:endParaRPr lang="en-US" sz="3600" dirty="0">
              <a:solidFill>
                <a:prstClr val="black"/>
              </a:solidFill>
              <a:latin typeface="Arial" panose="020B0604020202020204" pitchFamily="34" charset="0"/>
              <a:cs typeface="Arial" panose="020B0604020202020204" pitchFamily="34" charset="0"/>
            </a:endParaRPr>
          </a:p>
        </p:txBody>
      </p:sp>
      <p:cxnSp>
        <p:nvCxnSpPr>
          <p:cNvPr id="22" name="Straight Arrow Connector 21"/>
          <p:cNvCxnSpPr>
            <a:stCxn id="18" idx="2"/>
            <a:endCxn id="21" idx="0"/>
          </p:cNvCxnSpPr>
          <p:nvPr/>
        </p:nvCxnSpPr>
        <p:spPr>
          <a:xfrm>
            <a:off x="9143998" y="5561542"/>
            <a:ext cx="4114801" cy="848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Freeform 3"/>
          <p:cNvSpPr/>
          <p:nvPr/>
        </p:nvSpPr>
        <p:spPr>
          <a:xfrm rot="20985749">
            <a:off x="386604" y="287106"/>
            <a:ext cx="2120880" cy="1968008"/>
          </a:xfrm>
          <a:custGeom>
            <a:avLst/>
            <a:gdLst/>
            <a:ahLst/>
            <a:cxnLst/>
            <a:rect l="l" t="t" r="r" b="b"/>
            <a:pathLst>
              <a:path w="4420195" h="4114800">
                <a:moveTo>
                  <a:pt x="0" y="0"/>
                </a:moveTo>
                <a:lnTo>
                  <a:pt x="4420195" y="0"/>
                </a:lnTo>
                <a:lnTo>
                  <a:pt x="4420195" y="4114800"/>
                </a:lnTo>
                <a:lnTo>
                  <a:pt x="0" y="411480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756982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3" name="Rounded Rectangle 12"/>
          <p:cNvSpPr/>
          <p:nvPr/>
        </p:nvSpPr>
        <p:spPr>
          <a:xfrm>
            <a:off x="1219200" y="1055783"/>
            <a:ext cx="8001000" cy="18610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Từ tháng </a:t>
            </a:r>
            <a:r>
              <a:rPr lang="en-US" sz="3600" b="1" smtClean="0">
                <a:solidFill>
                  <a:srgbClr val="000000"/>
                </a:solidFill>
                <a:latin typeface="Arial" panose="020B0604020202020204" pitchFamily="34" charset="0"/>
                <a:ea typeface="Calibri" panose="020F0502020204030204" pitchFamily="34" charset="0"/>
                <a:cs typeface="Arial" panose="020B0604020202020204" pitchFamily="34" charset="0"/>
              </a:rPr>
              <a:t>7</a:t>
            </a:r>
            <a:r>
              <a:rPr lang="vi-VN" sz="3600" b="1"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đến tháng </a:t>
            </a:r>
            <a:r>
              <a:rPr lang="en-US" sz="3600" b="1" smtClean="0">
                <a:solidFill>
                  <a:srgbClr val="000000"/>
                </a:solidFill>
                <a:latin typeface="Arial" panose="020B0604020202020204" pitchFamily="34" charset="0"/>
                <a:ea typeface="Calibri" panose="020F0502020204030204" pitchFamily="34" charset="0"/>
                <a:cs typeface="Arial" panose="020B0604020202020204" pitchFamily="34" charset="0"/>
              </a:rPr>
              <a:t>9</a:t>
            </a:r>
            <a:endParaRPr lang="en-US" sz="3600" b="1" dirty="0">
              <a:solidFill>
                <a:prstClr val="black"/>
              </a:solidFill>
              <a:latin typeface="Arial" panose="020B0604020202020204" pitchFamily="34" charset="0"/>
              <a:cs typeface="Arial" panose="020B0604020202020204" pitchFamily="34" charset="0"/>
            </a:endParaRPr>
          </a:p>
        </p:txBody>
      </p:sp>
      <p:sp>
        <p:nvSpPr>
          <p:cNvPr id="16" name="Rounded Rectangle 15"/>
          <p:cNvSpPr/>
          <p:nvPr/>
        </p:nvSpPr>
        <p:spPr>
          <a:xfrm>
            <a:off x="1219200" y="3547368"/>
            <a:ext cx="8001000" cy="243774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3600" smtClean="0">
                <a:latin typeface="Arial" panose="020B0604020202020204" pitchFamily="34" charset="0"/>
                <a:cs typeface="Arial" panose="020B0604020202020204" pitchFamily="34" charset="0"/>
              </a:rPr>
              <a:t>Là</a:t>
            </a:r>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thời điểm Phú Quốc có nhiều mưa và biển động</a:t>
            </a:r>
            <a:endParaRPr lang="en-US" sz="3600" dirty="0">
              <a:solidFill>
                <a:prstClr val="black"/>
              </a:solidFill>
              <a:latin typeface="Arial" panose="020B0604020202020204" pitchFamily="34" charset="0"/>
              <a:cs typeface="Arial" panose="020B0604020202020204" pitchFamily="34" charset="0"/>
            </a:endParaRPr>
          </a:p>
        </p:txBody>
      </p:sp>
      <p:sp>
        <p:nvSpPr>
          <p:cNvPr id="23" name="Rounded Rectangle 22"/>
          <p:cNvSpPr/>
          <p:nvPr/>
        </p:nvSpPr>
        <p:spPr>
          <a:xfrm>
            <a:off x="1219200" y="6744357"/>
            <a:ext cx="8001000" cy="24377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3600"/>
              <a:t>Du lịch ở Phú Quốc đón ít khách du lịch đến tham quan hơn</a:t>
            </a:r>
            <a:endParaRPr lang="en-US" sz="3600" dirty="0">
              <a:solidFill>
                <a:prstClr val="black"/>
              </a:solidFill>
              <a:latin typeface="Arial" panose="020B0604020202020204" pitchFamily="34" charset="0"/>
              <a:cs typeface="Arial" panose="020B0604020202020204" pitchFamily="34" charset="0"/>
            </a:endParaRPr>
          </a:p>
        </p:txBody>
      </p:sp>
      <p:cxnSp>
        <p:nvCxnSpPr>
          <p:cNvPr id="24" name="Straight Arrow Connector 23"/>
          <p:cNvCxnSpPr>
            <a:stCxn id="13" idx="2"/>
            <a:endCxn id="16" idx="0"/>
          </p:cNvCxnSpPr>
          <p:nvPr/>
        </p:nvCxnSpPr>
        <p:spPr>
          <a:xfrm>
            <a:off x="5219700" y="2916849"/>
            <a:ext cx="0" cy="6305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2"/>
            <a:endCxn id="23" idx="0"/>
          </p:cNvCxnSpPr>
          <p:nvPr/>
        </p:nvCxnSpPr>
        <p:spPr>
          <a:xfrm>
            <a:off x="5219700" y="5985110"/>
            <a:ext cx="0" cy="759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362" name="Picture 2" descr="Mưa bão trắng trời: Phú Quốc ngưng tàu, du khách chôn chân trong khách s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662" y="1055784"/>
            <a:ext cx="6619603" cy="81263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Freeform 5"/>
          <p:cNvSpPr/>
          <p:nvPr/>
        </p:nvSpPr>
        <p:spPr>
          <a:xfrm>
            <a:off x="15813021" y="7658100"/>
            <a:ext cx="2050488" cy="2319169"/>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1999591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5362"/>
                                        </p:tgtEl>
                                        <p:attrNameLst>
                                          <p:attrName>style.visibility</p:attrName>
                                        </p:attrNameLst>
                                      </p:cBhvr>
                                      <p:to>
                                        <p:strVal val="visible"/>
                                      </p:to>
                                    </p:set>
                                    <p:anim calcmode="lin" valueType="num">
                                      <p:cBhvr>
                                        <p:cTn id="30" dur="500" fill="hold"/>
                                        <p:tgtEl>
                                          <p:spTgt spid="15362"/>
                                        </p:tgtEl>
                                        <p:attrNameLst>
                                          <p:attrName>ppt_w</p:attrName>
                                        </p:attrNameLst>
                                      </p:cBhvr>
                                      <p:tavLst>
                                        <p:tav tm="0">
                                          <p:val>
                                            <p:fltVal val="0"/>
                                          </p:val>
                                        </p:tav>
                                        <p:tav tm="100000">
                                          <p:val>
                                            <p:strVal val="#ppt_w"/>
                                          </p:val>
                                        </p:tav>
                                      </p:tavLst>
                                    </p:anim>
                                    <p:anim calcmode="lin" valueType="num">
                                      <p:cBhvr>
                                        <p:cTn id="31" dur="500" fill="hold"/>
                                        <p:tgtEl>
                                          <p:spTgt spid="15362"/>
                                        </p:tgtEl>
                                        <p:attrNameLst>
                                          <p:attrName>ppt_h</p:attrName>
                                        </p:attrNameLst>
                                      </p:cBhvr>
                                      <p:tavLst>
                                        <p:tav tm="0">
                                          <p:val>
                                            <p:fltVal val="0"/>
                                          </p:val>
                                        </p:tav>
                                        <p:tav tm="100000">
                                          <p:val>
                                            <p:strVal val="#ppt_h"/>
                                          </p:val>
                                        </p:tav>
                                      </p:tavLst>
                                    </p:anim>
                                    <p:anim calcmode="lin" valueType="num">
                                      <p:cBhvr>
                                        <p:cTn id="32" dur="500" fill="hold"/>
                                        <p:tgtEl>
                                          <p:spTgt spid="15362"/>
                                        </p:tgtEl>
                                        <p:attrNameLst>
                                          <p:attrName>style.rotation</p:attrName>
                                        </p:attrNameLst>
                                      </p:cBhvr>
                                      <p:tavLst>
                                        <p:tav tm="0">
                                          <p:val>
                                            <p:fltVal val="90"/>
                                          </p:val>
                                        </p:tav>
                                        <p:tav tm="100000">
                                          <p:val>
                                            <p:fltVal val="0"/>
                                          </p:val>
                                        </p:tav>
                                      </p:tavLst>
                                    </p:anim>
                                    <p:animEffect transition="in" filter="fade">
                                      <p:cBhvr>
                                        <p:cTn id="33"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3" name="Rounded Rectangle 12"/>
          <p:cNvSpPr/>
          <p:nvPr/>
        </p:nvSpPr>
        <p:spPr>
          <a:xfrm>
            <a:off x="9144000" y="1055783"/>
            <a:ext cx="8001000" cy="18610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Từ tháng </a:t>
            </a:r>
            <a:r>
              <a:rPr lang="en-US" sz="3600" b="1" smtClean="0">
                <a:solidFill>
                  <a:srgbClr val="000000"/>
                </a:solidFill>
                <a:latin typeface="Arial" panose="020B0604020202020204" pitchFamily="34" charset="0"/>
                <a:ea typeface="Calibri" panose="020F0502020204030204" pitchFamily="34" charset="0"/>
                <a:cs typeface="Arial" panose="020B0604020202020204" pitchFamily="34" charset="0"/>
              </a:rPr>
              <a:t>10 </a:t>
            </a:r>
            <a:r>
              <a:rPr lang="vi-VN" sz="3600" b="1" smtClean="0">
                <a:solidFill>
                  <a:srgbClr val="000000"/>
                </a:solidFill>
                <a:latin typeface="Arial" panose="020B0604020202020204" pitchFamily="34" charset="0"/>
                <a:ea typeface="Calibri" panose="020F0502020204030204" pitchFamily="34" charset="0"/>
                <a:cs typeface="Arial" panose="020B0604020202020204" pitchFamily="34" charset="0"/>
              </a:rPr>
              <a:t>đến </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tháng </a:t>
            </a:r>
            <a:r>
              <a:rPr lang="en-US" sz="3600" b="1" smtClean="0">
                <a:solidFill>
                  <a:srgbClr val="000000"/>
                </a:solidFill>
                <a:latin typeface="Arial" panose="020B0604020202020204" pitchFamily="34" charset="0"/>
                <a:ea typeface="Calibri" panose="020F0502020204030204" pitchFamily="34" charset="0"/>
                <a:cs typeface="Arial" panose="020B0604020202020204" pitchFamily="34" charset="0"/>
              </a:rPr>
              <a:t>12</a:t>
            </a:r>
            <a:endParaRPr lang="en-US" sz="3600" b="1" dirty="0">
              <a:solidFill>
                <a:prstClr val="black"/>
              </a:solidFill>
              <a:latin typeface="Arial" panose="020B0604020202020204" pitchFamily="34" charset="0"/>
              <a:cs typeface="Arial" panose="020B0604020202020204" pitchFamily="34" charset="0"/>
            </a:endParaRPr>
          </a:p>
        </p:txBody>
      </p:sp>
      <p:sp>
        <p:nvSpPr>
          <p:cNvPr id="16" name="Rounded Rectangle 15"/>
          <p:cNvSpPr/>
          <p:nvPr/>
        </p:nvSpPr>
        <p:spPr>
          <a:xfrm>
            <a:off x="9144000" y="3547368"/>
            <a:ext cx="8001000" cy="27391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3600" smtClean="0">
                <a:latin typeface="Arial" panose="020B0604020202020204" pitchFamily="34" charset="0"/>
                <a:cs typeface="Arial" panose="020B0604020202020204" pitchFamily="34" charset="0"/>
              </a:rPr>
              <a:t>G</a:t>
            </a:r>
            <a:r>
              <a:rPr lang="vi-VN" sz="3600" smtClean="0">
                <a:latin typeface="Arial" panose="020B0604020202020204" pitchFamily="34" charset="0"/>
                <a:cs typeface="Arial" panose="020B0604020202020204" pitchFamily="34" charset="0"/>
              </a:rPr>
              <a:t>iảm </a:t>
            </a:r>
            <a:r>
              <a:rPr lang="vi-VN" sz="3600">
                <a:latin typeface="Arial" panose="020B0604020202020204" pitchFamily="34" charset="0"/>
                <a:cs typeface="Arial" panose="020B0604020202020204" pitchFamily="34" charset="0"/>
              </a:rPr>
              <a:t>bớt các cơn mưa, độ ẩm không khí </a:t>
            </a:r>
            <a:r>
              <a:rPr lang="vi-VN" sz="3600" smtClean="0">
                <a:latin typeface="Arial" panose="020B0604020202020204" pitchFamily="34" charset="0"/>
                <a:cs typeface="Arial" panose="020B0604020202020204" pitchFamily="34" charset="0"/>
              </a:rPr>
              <a:t>giảm</a:t>
            </a:r>
            <a:r>
              <a:rPr lang="en-US" sz="3600" smtClean="0">
                <a:latin typeface="Arial" panose="020B0604020202020204" pitchFamily="34" charset="0"/>
                <a:cs typeface="Arial" panose="020B0604020202020204" pitchFamily="34" charset="0"/>
              </a:rPr>
              <a:t>,</a:t>
            </a:r>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bắt đầu giao mùa sang mùa khô</a:t>
            </a:r>
            <a:endParaRPr lang="en-US" sz="3600" dirty="0">
              <a:solidFill>
                <a:prstClr val="black"/>
              </a:solidFill>
              <a:latin typeface="Arial" panose="020B0604020202020204" pitchFamily="34" charset="0"/>
              <a:cs typeface="Arial" panose="020B0604020202020204" pitchFamily="34" charset="0"/>
            </a:endParaRPr>
          </a:p>
        </p:txBody>
      </p:sp>
      <p:sp>
        <p:nvSpPr>
          <p:cNvPr id="23" name="Rounded Rectangle 22"/>
          <p:cNvSpPr/>
          <p:nvPr/>
        </p:nvSpPr>
        <p:spPr>
          <a:xfrm>
            <a:off x="9144000" y="6917019"/>
            <a:ext cx="8001000" cy="22650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Hoạt động du lịch bắt đầu phát triển mạnh mẽ</a:t>
            </a:r>
            <a:endParaRPr lang="en-US" sz="3600" dirty="0">
              <a:solidFill>
                <a:prstClr val="black"/>
              </a:solidFill>
              <a:latin typeface="Arial" panose="020B0604020202020204" pitchFamily="34" charset="0"/>
              <a:cs typeface="Arial" panose="020B0604020202020204" pitchFamily="34" charset="0"/>
            </a:endParaRPr>
          </a:p>
        </p:txBody>
      </p:sp>
      <p:cxnSp>
        <p:nvCxnSpPr>
          <p:cNvPr id="24" name="Straight Arrow Connector 23"/>
          <p:cNvCxnSpPr>
            <a:stCxn id="13" idx="2"/>
            <a:endCxn id="16" idx="0"/>
          </p:cNvCxnSpPr>
          <p:nvPr/>
        </p:nvCxnSpPr>
        <p:spPr>
          <a:xfrm>
            <a:off x="13144500" y="2916849"/>
            <a:ext cx="0" cy="6305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2"/>
            <a:endCxn id="23" idx="0"/>
          </p:cNvCxnSpPr>
          <p:nvPr/>
        </p:nvCxnSpPr>
        <p:spPr>
          <a:xfrm>
            <a:off x="13144500" y="6286500"/>
            <a:ext cx="0" cy="6305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434" name="Picture 2" descr="Du lịch Phú Quốc tháng 10 có điều gì đang chờ bạn khám ph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80502"/>
            <a:ext cx="7312346" cy="40581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6" name="Picture 4" descr="Tổng hợp Kinh nghiệm du lịch Phú Quốc cho gia đình chi tiết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144821"/>
            <a:ext cx="7312346" cy="42978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18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trips(downLeft)">
                                      <p:cBhvr>
                                        <p:cTn id="7" dur="500"/>
                                        <p:tgtEl>
                                          <p:spTgt spid="18434"/>
                                        </p:tgtEl>
                                      </p:cBhvr>
                                    </p:animEffect>
                                  </p:childTnLst>
                                </p:cTn>
                              </p:par>
                              <p:par>
                                <p:cTn id="8" presetID="18" presetClass="entr" presetSubtype="12" fill="hold"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strips(downLeft)">
                                      <p:cBhvr>
                                        <p:cTn id="10" dur="500"/>
                                        <p:tgtEl>
                                          <p:spTgt spid="1843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D5B653-2C0E-753B-75F6-380C152898D9}"/>
              </a:ext>
            </a:extLst>
          </p:cNvPr>
          <p:cNvSpPr/>
          <p:nvPr/>
        </p:nvSpPr>
        <p:spPr>
          <a:xfrm>
            <a:off x="1885378" y="1257300"/>
            <a:ext cx="14630400"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6419277" y="2171700"/>
            <a:ext cx="5562600" cy="1015663"/>
          </a:xfrm>
          <a:prstGeom prst="rect">
            <a:avLst/>
          </a:prstGeom>
          <a:noFill/>
        </p:spPr>
        <p:txBody>
          <a:bodyPr wrap="square" rtlCol="0">
            <a:spAutoFit/>
          </a:bodyPr>
          <a:lstStyle/>
          <a:p>
            <a:pPr algn="ctr"/>
            <a:r>
              <a:rPr lang="en-US" sz="6000" b="1" smtClean="0">
                <a:solidFill>
                  <a:schemeClr val="tx2"/>
                </a:solidFill>
                <a:latin typeface="Arial" panose="020B0604020202020204" pitchFamily="34" charset="0"/>
                <a:cs typeface="Arial" panose="020B0604020202020204" pitchFamily="34" charset="0"/>
              </a:rPr>
              <a:t>Kết luận</a:t>
            </a:r>
            <a:endParaRPr lang="en-US" sz="6000" b="1">
              <a:solidFill>
                <a:schemeClr val="tx2"/>
              </a:solidFill>
              <a:latin typeface="Arial" panose="020B0604020202020204" pitchFamily="34" charset="0"/>
              <a:cs typeface="Arial" panose="020B0604020202020204" pitchFamily="34" charset="0"/>
            </a:endParaRPr>
          </a:p>
        </p:txBody>
      </p:sp>
      <p:sp>
        <p:nvSpPr>
          <p:cNvPr id="3" name="Rectangle 2"/>
          <p:cNvSpPr/>
          <p:nvPr/>
        </p:nvSpPr>
        <p:spPr>
          <a:xfrm>
            <a:off x="2699622" y="3695700"/>
            <a:ext cx="13001911" cy="4503797"/>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en-US" sz="3800" smtClean="0">
                <a:latin typeface="Arial" panose="020B0604020202020204" pitchFamily="34" charset="0"/>
                <a:cs typeface="Arial" panose="020B0604020202020204" pitchFamily="34" charset="0"/>
              </a:rPr>
              <a:t>T</a:t>
            </a:r>
            <a:r>
              <a:rPr lang="vi-VN" sz="3800" smtClean="0">
                <a:latin typeface="Arial" panose="020B0604020202020204" pitchFamily="34" charset="0"/>
                <a:cs typeface="Arial" panose="020B0604020202020204" pitchFamily="34" charset="0"/>
              </a:rPr>
              <a:t>rong </a:t>
            </a:r>
            <a:r>
              <a:rPr lang="vi-VN" sz="3800">
                <a:latin typeface="Arial" panose="020B0604020202020204" pitchFamily="34" charset="0"/>
                <a:cs typeface="Arial" panose="020B0604020202020204" pitchFamily="34" charset="0"/>
              </a:rPr>
              <a:t>tổng số 12 </a:t>
            </a:r>
            <a:r>
              <a:rPr lang="vi-VN" sz="3800" smtClean="0">
                <a:latin typeface="Arial" panose="020B0604020202020204" pitchFamily="34" charset="0"/>
                <a:cs typeface="Arial" panose="020B0604020202020204" pitchFamily="34" charset="0"/>
              </a:rPr>
              <a:t>tháng</a:t>
            </a:r>
            <a:r>
              <a:rPr lang="en-US" sz="3800" smtClean="0">
                <a:latin typeface="Arial" panose="020B0604020202020204" pitchFamily="34" charset="0"/>
                <a:cs typeface="Arial" panose="020B0604020202020204" pitchFamily="34" charset="0"/>
              </a:rPr>
              <a:t>, </a:t>
            </a:r>
            <a:r>
              <a:rPr lang="vi-VN" sz="3800" smtClean="0">
                <a:latin typeface="Arial" panose="020B0604020202020204" pitchFamily="34" charset="0"/>
                <a:cs typeface="Arial" panose="020B0604020202020204" pitchFamily="34" charset="0"/>
              </a:rPr>
              <a:t>Phú </a:t>
            </a:r>
            <a:r>
              <a:rPr lang="vi-VN" sz="3800">
                <a:latin typeface="Arial" panose="020B0604020202020204" pitchFamily="34" charset="0"/>
                <a:cs typeface="Arial" panose="020B0604020202020204" pitchFamily="34" charset="0"/>
              </a:rPr>
              <a:t>Quốc có tới 9 tháng thời tiết thuận lợi cho các hoạt động du lịch. </a:t>
            </a:r>
            <a:endParaRPr lang="en-US" sz="3800" smtClean="0">
              <a:latin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en-US" sz="3800" smtClean="0">
                <a:latin typeface="Arial" panose="020B0604020202020204" pitchFamily="34" charset="0"/>
                <a:cs typeface="Arial" panose="020B0604020202020204" pitchFamily="34" charset="0"/>
              </a:rPr>
              <a:t>Điều này tạo lợi thế cho</a:t>
            </a:r>
            <a:r>
              <a:rPr lang="vi-VN" sz="3800" smtClean="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ngành du lịch của Phú Quốc phát triển mạnh mẽ và được quan tâm, xây dựng các dự án phát triển du </a:t>
            </a:r>
            <a:r>
              <a:rPr lang="vi-VN" sz="3800" smtClean="0">
                <a:latin typeface="Arial" panose="020B0604020202020204" pitchFamily="34" charset="0"/>
                <a:cs typeface="Arial" panose="020B0604020202020204" pitchFamily="34" charset="0"/>
              </a:rPr>
              <a:t>lịch</a:t>
            </a:r>
            <a:r>
              <a:rPr lang="en-US" sz="3800" smtClean="0">
                <a:latin typeface="Arial" panose="020B060402020202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1513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6" name="TextBox 15">
            <a:extLst>
              <a:ext uri="{FF2B5EF4-FFF2-40B4-BE49-F238E27FC236}">
                <a16:creationId xmlns:a16="http://schemas.microsoft.com/office/drawing/2014/main" id="{E19B1F1F-6136-4AD1-8FAA-8BF99A8856B5}"/>
              </a:ext>
            </a:extLst>
          </p:cNvPr>
          <p:cNvSpPr txBox="1"/>
          <p:nvPr/>
        </p:nvSpPr>
        <p:spPr>
          <a:xfrm>
            <a:off x="378211" y="807852"/>
            <a:ext cx="17531574" cy="1938992"/>
          </a:xfrm>
          <a:prstGeom prst="rect">
            <a:avLst/>
          </a:prstGeom>
          <a:noFill/>
        </p:spPr>
        <p:txBody>
          <a:bodyPr wrap="square" rtlCol="0" anchor="ctr">
            <a:spAutoFit/>
          </a:bodyPr>
          <a:lstStyle/>
          <a:p>
            <a:pPr algn="ctr"/>
            <a:r>
              <a:rPr lang="en-US" sz="4800" b="1" smtClean="0">
                <a:solidFill>
                  <a:schemeClr val="tx2"/>
                </a:solidFill>
                <a:latin typeface="Arial" panose="020B0604020202020204" pitchFamily="34" charset="0"/>
                <a:cs typeface="Arial" panose="020B0604020202020204" pitchFamily="34" charset="0"/>
              </a:rPr>
              <a:t>3. Tầm quan trọng của việc sử dụng tổng hợp </a:t>
            </a:r>
          </a:p>
          <a:p>
            <a:pPr algn="ctr">
              <a:lnSpc>
                <a:spcPct val="150000"/>
              </a:lnSpc>
            </a:pPr>
            <a:r>
              <a:rPr lang="en-US" sz="4800" b="1" smtClean="0">
                <a:solidFill>
                  <a:schemeClr val="tx2"/>
                </a:solidFill>
                <a:latin typeface="Arial" panose="020B0604020202020204" pitchFamily="34" charset="0"/>
                <a:cs typeface="Arial" panose="020B0604020202020204" pitchFamily="34" charset="0"/>
              </a:rPr>
              <a:t>tài nguyên nước ở một lưu vực sông</a:t>
            </a:r>
            <a:endParaRPr lang="en-US" sz="4800" dirty="0">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2364920" y="3119199"/>
            <a:ext cx="13558155" cy="1494641"/>
            <a:chOff x="974119" y="3103959"/>
            <a:chExt cx="13558155" cy="1494641"/>
          </a:xfrm>
        </p:grpSpPr>
        <p:grpSp>
          <p:nvGrpSpPr>
            <p:cNvPr id="12" name="Group 11"/>
            <p:cNvGrpSpPr/>
            <p:nvPr/>
          </p:nvGrpSpPr>
          <p:grpSpPr>
            <a:xfrm>
              <a:off x="974119" y="3103959"/>
              <a:ext cx="13558155" cy="1494641"/>
              <a:chOff x="1166552" y="3577298"/>
              <a:chExt cx="13558155" cy="1494641"/>
            </a:xfrm>
          </p:grpSpPr>
          <p:sp>
            <p:nvSpPr>
              <p:cNvPr id="17" name="Freeform 19"/>
              <p:cNvSpPr/>
              <p:nvPr/>
            </p:nvSpPr>
            <p:spPr>
              <a:xfrm>
                <a:off x="2885468" y="3613845"/>
                <a:ext cx="11839239" cy="1458094"/>
              </a:xfrm>
              <a:custGeom>
                <a:avLst/>
                <a:gdLst/>
                <a:ahLst/>
                <a:cxnLst/>
                <a:rect l="l" t="t" r="r" b="b"/>
                <a:pathLst>
                  <a:path w="1349669" h="266570">
                    <a:moveTo>
                      <a:pt x="43812" y="0"/>
                    </a:moveTo>
                    <a:lnTo>
                      <a:pt x="1305857" y="0"/>
                    </a:lnTo>
                    <a:cubicBezTo>
                      <a:pt x="1317477" y="0"/>
                      <a:pt x="1328621" y="4616"/>
                      <a:pt x="1336837" y="12832"/>
                    </a:cubicBezTo>
                    <a:cubicBezTo>
                      <a:pt x="1345053" y="21049"/>
                      <a:pt x="1349669" y="32192"/>
                      <a:pt x="1349669" y="43812"/>
                    </a:cubicBezTo>
                    <a:lnTo>
                      <a:pt x="1349669" y="222758"/>
                    </a:lnTo>
                    <a:cubicBezTo>
                      <a:pt x="1349669" y="234377"/>
                      <a:pt x="1345053" y="245521"/>
                      <a:pt x="1336837" y="253737"/>
                    </a:cubicBezTo>
                    <a:cubicBezTo>
                      <a:pt x="1328621" y="261954"/>
                      <a:pt x="1317477" y="266570"/>
                      <a:pt x="1305857" y="266570"/>
                    </a:cubicBezTo>
                    <a:lnTo>
                      <a:pt x="43812" y="266570"/>
                    </a:lnTo>
                    <a:cubicBezTo>
                      <a:pt x="19615" y="266570"/>
                      <a:pt x="0" y="246954"/>
                      <a:pt x="0" y="222758"/>
                    </a:cubicBezTo>
                    <a:lnTo>
                      <a:pt x="0" y="43812"/>
                    </a:lnTo>
                    <a:cubicBezTo>
                      <a:pt x="0" y="32192"/>
                      <a:pt x="4616" y="21049"/>
                      <a:pt x="12832" y="12832"/>
                    </a:cubicBezTo>
                    <a:cubicBezTo>
                      <a:pt x="21049" y="4616"/>
                      <a:pt x="32192" y="0"/>
                      <a:pt x="43812" y="0"/>
                    </a:cubicBezTo>
                    <a:close/>
                  </a:path>
                </a:pathLst>
              </a:custGeom>
              <a:solidFill>
                <a:srgbClr val="ACDBE6"/>
              </a:solidFill>
            </p:spPr>
          </p:sp>
          <p:sp>
            <p:nvSpPr>
              <p:cNvPr id="20" name="Freeform 12"/>
              <p:cNvSpPr/>
              <p:nvPr/>
            </p:nvSpPr>
            <p:spPr>
              <a:xfrm>
                <a:off x="1166552" y="3577298"/>
                <a:ext cx="1543050" cy="1494641"/>
              </a:xfrm>
              <a:custGeom>
                <a:avLst/>
                <a:gdLst/>
                <a:ahLst/>
                <a:cxnLst/>
                <a:rect l="l" t="t" r="r" b="b"/>
                <a:pathLst>
                  <a:path w="569934" h="629663">
                    <a:moveTo>
                      <a:pt x="120304" y="0"/>
                    </a:moveTo>
                    <a:lnTo>
                      <a:pt x="449630" y="0"/>
                    </a:lnTo>
                    <a:cubicBezTo>
                      <a:pt x="516072" y="0"/>
                      <a:pt x="569934" y="53862"/>
                      <a:pt x="569934" y="120304"/>
                    </a:cubicBezTo>
                    <a:lnTo>
                      <a:pt x="569934" y="509358"/>
                    </a:lnTo>
                    <a:cubicBezTo>
                      <a:pt x="569934" y="541265"/>
                      <a:pt x="557260" y="571865"/>
                      <a:pt x="534698" y="594426"/>
                    </a:cubicBezTo>
                    <a:cubicBezTo>
                      <a:pt x="512137" y="616988"/>
                      <a:pt x="481537" y="629663"/>
                      <a:pt x="449630" y="629663"/>
                    </a:cubicBezTo>
                    <a:lnTo>
                      <a:pt x="120304" y="629663"/>
                    </a:lnTo>
                    <a:cubicBezTo>
                      <a:pt x="53862" y="629663"/>
                      <a:pt x="0" y="575801"/>
                      <a:pt x="0" y="509358"/>
                    </a:cubicBezTo>
                    <a:lnTo>
                      <a:pt x="0" y="120304"/>
                    </a:lnTo>
                    <a:cubicBezTo>
                      <a:pt x="0" y="53862"/>
                      <a:pt x="53862" y="0"/>
                      <a:pt x="120304" y="0"/>
                    </a:cubicBezTo>
                    <a:close/>
                  </a:path>
                </a:pathLst>
              </a:custGeom>
              <a:solidFill>
                <a:schemeClr val="accent6"/>
              </a:solidFill>
            </p:spPr>
          </p:sp>
          <p:sp>
            <p:nvSpPr>
              <p:cNvPr id="19" name="TextBox 18"/>
              <p:cNvSpPr txBox="1"/>
              <p:nvPr/>
            </p:nvSpPr>
            <p:spPr>
              <a:xfrm>
                <a:off x="2997396" y="4001452"/>
                <a:ext cx="11615382" cy="646331"/>
              </a:xfrm>
              <a:prstGeom prst="rect">
                <a:avLst/>
              </a:prstGeom>
              <a:noFill/>
            </p:spPr>
            <p:txBody>
              <a:bodyPr wrap="square" rtlCol="0">
                <a:spAutoFit/>
              </a:bodyPr>
              <a:lstStyle/>
              <a:p>
                <a:pPr algn="ctr"/>
                <a:r>
                  <a:rPr lang="vi-VN" sz="3600"/>
                  <a:t>Nêu vai trò của việc sử dụng tổng hợp tài nguyên nước</a:t>
                </a:r>
                <a:endParaRPr lang="en-US" sz="3600" dirty="0">
                  <a:solidFill>
                    <a:prstClr val="black"/>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stretch>
              <a:fillRect/>
            </a:stretch>
          </p:blipFill>
          <p:spPr>
            <a:xfrm>
              <a:off x="1371600" y="3288876"/>
              <a:ext cx="778083" cy="1168824"/>
            </a:xfrm>
            <a:prstGeom prst="rect">
              <a:avLst/>
            </a:prstGeom>
          </p:spPr>
        </p:pic>
      </p:grpSp>
      <p:sp>
        <p:nvSpPr>
          <p:cNvPr id="4" name="Rectangle 3"/>
          <p:cNvSpPr/>
          <p:nvPr/>
        </p:nvSpPr>
        <p:spPr>
          <a:xfrm>
            <a:off x="1031419" y="5537180"/>
            <a:ext cx="8763000" cy="3416320"/>
          </a:xfrm>
          <a:prstGeom prst="rect">
            <a:avLst/>
          </a:prstGeom>
        </p:spPr>
        <p:txBody>
          <a:bodyPr wrap="square">
            <a:spAutoFit/>
          </a:bodyPr>
          <a:lstStyle/>
          <a:p>
            <a:pPr algn="just">
              <a:lnSpc>
                <a:spcPct val="150000"/>
              </a:lnSpc>
            </a:pPr>
            <a:r>
              <a:rPr lang="vi-VN" sz="3600">
                <a:solidFill>
                  <a:srgbClr val="000000"/>
                </a:solidFill>
                <a:ea typeface="Calibri" panose="020F0502020204030204" pitchFamily="34" charset="0"/>
                <a:cs typeface="Times New Roman" panose="02020603050405020304" pitchFamily="18" charset="0"/>
              </a:rPr>
              <a:t>Mang lại hiệu quả kinh tế cao, hạn chế sự lãng phí, góp phần bảo vệ các hệ sinh thái dưới nước, bảo vệ tài nguyên nước phục vụ mục tiêu phát triển bền vững</a:t>
            </a:r>
            <a:endParaRPr lang="en-US" sz="3600"/>
          </a:p>
        </p:txBody>
      </p:sp>
      <p:pic>
        <p:nvPicPr>
          <p:cNvPr id="19458" name="Picture 2" descr="Dự thảo Luật Tài nguyên nước (sửa đổ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9400" y="5066819"/>
            <a:ext cx="6817476" cy="44035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79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500"/>
                            </p:stCondLst>
                            <p:childTnLst>
                              <p:par>
                                <p:cTn id="21" presetID="6" presetClass="entr" presetSubtype="16" fill="hold" nodeType="afterEffect">
                                  <p:stCondLst>
                                    <p:cond delay="0"/>
                                  </p:stCondLst>
                                  <p:childTnLst>
                                    <p:set>
                                      <p:cBhvr>
                                        <p:cTn id="22" dur="1" fill="hold">
                                          <p:stCondLst>
                                            <p:cond delay="0"/>
                                          </p:stCondLst>
                                        </p:cTn>
                                        <p:tgtEl>
                                          <p:spTgt spid="19458"/>
                                        </p:tgtEl>
                                        <p:attrNameLst>
                                          <p:attrName>style.visibility</p:attrName>
                                        </p:attrNameLst>
                                      </p:cBhvr>
                                      <p:to>
                                        <p:strVal val="visible"/>
                                      </p:to>
                                    </p:set>
                                    <p:animEffect transition="in" filter="circle(in)">
                                      <p:cBhvr>
                                        <p:cTn id="23"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6" name="TextBox 15">
            <a:extLst>
              <a:ext uri="{FF2B5EF4-FFF2-40B4-BE49-F238E27FC236}">
                <a16:creationId xmlns:a16="http://schemas.microsoft.com/office/drawing/2014/main" id="{E19B1F1F-6136-4AD1-8FAA-8BF99A8856B5}"/>
              </a:ext>
            </a:extLst>
          </p:cNvPr>
          <p:cNvSpPr txBox="1"/>
          <p:nvPr/>
        </p:nvSpPr>
        <p:spPr>
          <a:xfrm>
            <a:off x="378211" y="807852"/>
            <a:ext cx="17531574" cy="1938992"/>
          </a:xfrm>
          <a:prstGeom prst="rect">
            <a:avLst/>
          </a:prstGeom>
          <a:noFill/>
        </p:spPr>
        <p:txBody>
          <a:bodyPr wrap="square" rtlCol="0" anchor="ctr">
            <a:spAutoFit/>
          </a:bodyPr>
          <a:lstStyle/>
          <a:p>
            <a:pPr algn="ctr"/>
            <a:r>
              <a:rPr lang="en-US" sz="4800" b="1" smtClean="0">
                <a:solidFill>
                  <a:schemeClr val="tx2"/>
                </a:solidFill>
                <a:latin typeface="Arial" panose="020B0604020202020204" pitchFamily="34" charset="0"/>
                <a:cs typeface="Arial" panose="020B0604020202020204" pitchFamily="34" charset="0"/>
              </a:rPr>
              <a:t>3. Tầm quan trọng của việc sử dụng tổng hợp </a:t>
            </a:r>
          </a:p>
          <a:p>
            <a:pPr algn="ctr">
              <a:lnSpc>
                <a:spcPct val="150000"/>
              </a:lnSpc>
            </a:pPr>
            <a:r>
              <a:rPr lang="en-US" sz="4800" b="1" smtClean="0">
                <a:solidFill>
                  <a:schemeClr val="tx2"/>
                </a:solidFill>
                <a:latin typeface="Arial" panose="020B0604020202020204" pitchFamily="34" charset="0"/>
                <a:cs typeface="Arial" panose="020B0604020202020204" pitchFamily="34" charset="0"/>
              </a:rPr>
              <a:t>tài nguyên nước ở một lưu vực sông</a:t>
            </a:r>
            <a:endParaRPr lang="en-US" sz="4800" dirty="0">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2364920" y="3119199"/>
            <a:ext cx="13558155" cy="1494641"/>
            <a:chOff x="974119" y="3103959"/>
            <a:chExt cx="13558155" cy="1494641"/>
          </a:xfrm>
        </p:grpSpPr>
        <p:grpSp>
          <p:nvGrpSpPr>
            <p:cNvPr id="12" name="Group 11"/>
            <p:cNvGrpSpPr/>
            <p:nvPr/>
          </p:nvGrpSpPr>
          <p:grpSpPr>
            <a:xfrm>
              <a:off x="974119" y="3103959"/>
              <a:ext cx="13558155" cy="1494641"/>
              <a:chOff x="1166552" y="3577298"/>
              <a:chExt cx="13558155" cy="1494641"/>
            </a:xfrm>
          </p:grpSpPr>
          <p:sp>
            <p:nvSpPr>
              <p:cNvPr id="17" name="Freeform 19"/>
              <p:cNvSpPr/>
              <p:nvPr/>
            </p:nvSpPr>
            <p:spPr>
              <a:xfrm>
                <a:off x="2885468" y="3613845"/>
                <a:ext cx="11839239" cy="1458094"/>
              </a:xfrm>
              <a:custGeom>
                <a:avLst/>
                <a:gdLst/>
                <a:ahLst/>
                <a:cxnLst/>
                <a:rect l="l" t="t" r="r" b="b"/>
                <a:pathLst>
                  <a:path w="1349669" h="266570">
                    <a:moveTo>
                      <a:pt x="43812" y="0"/>
                    </a:moveTo>
                    <a:lnTo>
                      <a:pt x="1305857" y="0"/>
                    </a:lnTo>
                    <a:cubicBezTo>
                      <a:pt x="1317477" y="0"/>
                      <a:pt x="1328621" y="4616"/>
                      <a:pt x="1336837" y="12832"/>
                    </a:cubicBezTo>
                    <a:cubicBezTo>
                      <a:pt x="1345053" y="21049"/>
                      <a:pt x="1349669" y="32192"/>
                      <a:pt x="1349669" y="43812"/>
                    </a:cubicBezTo>
                    <a:lnTo>
                      <a:pt x="1349669" y="222758"/>
                    </a:lnTo>
                    <a:cubicBezTo>
                      <a:pt x="1349669" y="234377"/>
                      <a:pt x="1345053" y="245521"/>
                      <a:pt x="1336837" y="253737"/>
                    </a:cubicBezTo>
                    <a:cubicBezTo>
                      <a:pt x="1328621" y="261954"/>
                      <a:pt x="1317477" y="266570"/>
                      <a:pt x="1305857" y="266570"/>
                    </a:cubicBezTo>
                    <a:lnTo>
                      <a:pt x="43812" y="266570"/>
                    </a:lnTo>
                    <a:cubicBezTo>
                      <a:pt x="19615" y="266570"/>
                      <a:pt x="0" y="246954"/>
                      <a:pt x="0" y="222758"/>
                    </a:cubicBezTo>
                    <a:lnTo>
                      <a:pt x="0" y="43812"/>
                    </a:lnTo>
                    <a:cubicBezTo>
                      <a:pt x="0" y="32192"/>
                      <a:pt x="4616" y="21049"/>
                      <a:pt x="12832" y="12832"/>
                    </a:cubicBezTo>
                    <a:cubicBezTo>
                      <a:pt x="21049" y="4616"/>
                      <a:pt x="32192" y="0"/>
                      <a:pt x="43812" y="0"/>
                    </a:cubicBezTo>
                    <a:close/>
                  </a:path>
                </a:pathLst>
              </a:custGeom>
              <a:solidFill>
                <a:srgbClr val="ACDBE6"/>
              </a:solidFill>
            </p:spPr>
          </p:sp>
          <p:sp>
            <p:nvSpPr>
              <p:cNvPr id="20" name="Freeform 12"/>
              <p:cNvSpPr/>
              <p:nvPr/>
            </p:nvSpPr>
            <p:spPr>
              <a:xfrm>
                <a:off x="1166552" y="3577298"/>
                <a:ext cx="1543050" cy="1494641"/>
              </a:xfrm>
              <a:custGeom>
                <a:avLst/>
                <a:gdLst/>
                <a:ahLst/>
                <a:cxnLst/>
                <a:rect l="l" t="t" r="r" b="b"/>
                <a:pathLst>
                  <a:path w="569934" h="629663">
                    <a:moveTo>
                      <a:pt x="120304" y="0"/>
                    </a:moveTo>
                    <a:lnTo>
                      <a:pt x="449630" y="0"/>
                    </a:lnTo>
                    <a:cubicBezTo>
                      <a:pt x="516072" y="0"/>
                      <a:pt x="569934" y="53862"/>
                      <a:pt x="569934" y="120304"/>
                    </a:cubicBezTo>
                    <a:lnTo>
                      <a:pt x="569934" y="509358"/>
                    </a:lnTo>
                    <a:cubicBezTo>
                      <a:pt x="569934" y="541265"/>
                      <a:pt x="557260" y="571865"/>
                      <a:pt x="534698" y="594426"/>
                    </a:cubicBezTo>
                    <a:cubicBezTo>
                      <a:pt x="512137" y="616988"/>
                      <a:pt x="481537" y="629663"/>
                      <a:pt x="449630" y="629663"/>
                    </a:cubicBezTo>
                    <a:lnTo>
                      <a:pt x="120304" y="629663"/>
                    </a:lnTo>
                    <a:cubicBezTo>
                      <a:pt x="53862" y="629663"/>
                      <a:pt x="0" y="575801"/>
                      <a:pt x="0" y="509358"/>
                    </a:cubicBezTo>
                    <a:lnTo>
                      <a:pt x="0" y="120304"/>
                    </a:lnTo>
                    <a:cubicBezTo>
                      <a:pt x="0" y="53862"/>
                      <a:pt x="53862" y="0"/>
                      <a:pt x="120304" y="0"/>
                    </a:cubicBezTo>
                    <a:close/>
                  </a:path>
                </a:pathLst>
              </a:custGeom>
              <a:solidFill>
                <a:schemeClr val="accent6"/>
              </a:solidFill>
            </p:spPr>
          </p:sp>
          <p:sp>
            <p:nvSpPr>
              <p:cNvPr id="19" name="TextBox 18"/>
              <p:cNvSpPr txBox="1"/>
              <p:nvPr/>
            </p:nvSpPr>
            <p:spPr>
              <a:xfrm>
                <a:off x="2997396" y="4001452"/>
                <a:ext cx="11615382" cy="646331"/>
              </a:xfrm>
              <a:prstGeom prst="rect">
                <a:avLst/>
              </a:prstGeom>
              <a:noFill/>
            </p:spPr>
            <p:txBody>
              <a:bodyPr wrap="square" rtlCol="0">
                <a:spAutoFit/>
              </a:bodyPr>
              <a:lstStyle/>
              <a:p>
                <a:pPr algn="ctr"/>
                <a:r>
                  <a:rPr lang="vi-VN" sz="3600"/>
                  <a:t>Nêu vai trò của việc sử dụng tổng hợp tài nguyên nước</a:t>
                </a:r>
                <a:endParaRPr lang="en-US" sz="3600" dirty="0">
                  <a:solidFill>
                    <a:prstClr val="black"/>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stretch>
              <a:fillRect/>
            </a:stretch>
          </p:blipFill>
          <p:spPr>
            <a:xfrm>
              <a:off x="1371600" y="3288876"/>
              <a:ext cx="778083" cy="1168824"/>
            </a:xfrm>
            <a:prstGeom prst="rect">
              <a:avLst/>
            </a:prstGeom>
          </p:spPr>
        </p:pic>
      </p:grpSp>
      <p:sp>
        <p:nvSpPr>
          <p:cNvPr id="4" name="Rectangle 3"/>
          <p:cNvSpPr/>
          <p:nvPr/>
        </p:nvSpPr>
        <p:spPr>
          <a:xfrm>
            <a:off x="8300363" y="6065851"/>
            <a:ext cx="8763000" cy="2585323"/>
          </a:xfrm>
          <a:prstGeom prst="rect">
            <a:avLst/>
          </a:prstGeom>
        </p:spPr>
        <p:txBody>
          <a:bodyPr wrap="square">
            <a:spAutoFit/>
          </a:bodyPr>
          <a:lstStyle/>
          <a:p>
            <a:pPr algn="just">
              <a:lnSpc>
                <a:spcPct val="150000"/>
              </a:lnSpc>
            </a:pPr>
            <a:r>
              <a:rPr lang="vi-VN" sz="3600"/>
              <a:t>Trong bối cảnh biến đổi khí </a:t>
            </a:r>
            <a:r>
              <a:rPr lang="vi-VN" sz="3600" smtClean="0"/>
              <a:t>hậu</a:t>
            </a:r>
            <a:r>
              <a:rPr lang="en-US" sz="3600" smtClean="0"/>
              <a:t>: </a:t>
            </a:r>
            <a:r>
              <a:rPr lang="vi-VN" sz="3600" smtClean="0"/>
              <a:t>vấn </a:t>
            </a:r>
            <a:r>
              <a:rPr lang="vi-VN" sz="3600"/>
              <a:t>đề sử dụng tổng hợp tài nguyên nước càng trở nên cấp thiết hơn</a:t>
            </a:r>
            <a:endParaRPr lang="en-US" sz="3600"/>
          </a:p>
        </p:txBody>
      </p:sp>
      <p:pic>
        <p:nvPicPr>
          <p:cNvPr id="20482" name="Picture 2" descr="Biến đổi khí hậu: Không chỉ là nóng lên toàn cầu – Shire Oak International  As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306327"/>
            <a:ext cx="6553200" cy="41043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277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heel(1)">
                                      <p:cBhvr>
                                        <p:cTn id="7" dur="500"/>
                                        <p:tgtEl>
                                          <p:spTgt spid="2048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6" name="TextBox 6"/>
          <p:cNvSpPr txBox="1"/>
          <p:nvPr/>
        </p:nvSpPr>
        <p:spPr>
          <a:xfrm>
            <a:off x="1066800" y="495300"/>
            <a:ext cx="16230600" cy="1134418"/>
          </a:xfrm>
          <a:prstGeom prst="rect">
            <a:avLst/>
          </a:prstGeom>
        </p:spPr>
        <p:txBody>
          <a:bodyPr lIns="0" tIns="0" rIns="0" bIns="0" rtlCol="0" anchor="t">
            <a:spAutoFit/>
          </a:bodyPr>
          <a:lstStyle/>
          <a:p>
            <a:pPr algn="ctr">
              <a:lnSpc>
                <a:spcPts val="9314"/>
              </a:lnSpc>
            </a:pPr>
            <a:r>
              <a:rPr lang="vi-VN" sz="6600" b="1" dirty="0" smtClean="0">
                <a:solidFill>
                  <a:srgbClr val="F16728"/>
                </a:solidFill>
              </a:rPr>
              <a:t>KHỞI ĐỘNG</a:t>
            </a:r>
            <a:endParaRPr lang="en-US" sz="6600" b="1" dirty="0">
              <a:solidFill>
                <a:srgbClr val="F16728"/>
              </a:solidFill>
            </a:endParaRPr>
          </a:p>
        </p:txBody>
      </p:sp>
      <p:sp>
        <p:nvSpPr>
          <p:cNvPr id="7" name="Rectangle 6"/>
          <p:cNvSpPr/>
          <p:nvPr/>
        </p:nvSpPr>
        <p:spPr>
          <a:xfrm>
            <a:off x="2442006" y="1914078"/>
            <a:ext cx="13480187" cy="1754326"/>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Q</a:t>
            </a:r>
            <a:r>
              <a:rPr lang="vi-VN" sz="3600" smtClean="0">
                <a:latin typeface="Arial" panose="020B0604020202020204" pitchFamily="34" charset="0"/>
                <a:cs typeface="Arial" panose="020B0604020202020204" pitchFamily="34" charset="0"/>
              </a:rPr>
              <a:t>uan </a:t>
            </a:r>
            <a:r>
              <a:rPr lang="vi-VN" sz="3600">
                <a:latin typeface="Arial" panose="020B0604020202020204" pitchFamily="34" charset="0"/>
                <a:cs typeface="Arial" panose="020B0604020202020204" pitchFamily="34" charset="0"/>
              </a:rPr>
              <a:t>sát một số hình ảnh liên quan đến ảnh hưởng của khí hậu và nguồn nước đối với hoạt động sản xuất</a:t>
            </a:r>
            <a:endParaRPr lang="en-US" sz="3600" dirty="0">
              <a:latin typeface="Arial" panose="020B0604020202020204" pitchFamily="34" charset="0"/>
              <a:cs typeface="Arial" panose="020B0604020202020204" pitchFamily="34" charset="0"/>
            </a:endParaRPr>
          </a:p>
        </p:txBody>
      </p:sp>
      <p:sp>
        <p:nvSpPr>
          <p:cNvPr id="13" name="Rounded Rectangle 12"/>
          <p:cNvSpPr/>
          <p:nvPr/>
        </p:nvSpPr>
        <p:spPr>
          <a:xfrm>
            <a:off x="3423138" y="8882244"/>
            <a:ext cx="11517922" cy="990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i="1">
                <a:latin typeface="Arial" panose="020B0604020202020204" pitchFamily="34" charset="0"/>
                <a:cs typeface="Arial" panose="020B0604020202020204" pitchFamily="34" charset="0"/>
              </a:rPr>
              <a:t>Ảnh hưởng của </a:t>
            </a:r>
            <a:r>
              <a:rPr lang="en-US" sz="3400" i="1" smtClean="0">
                <a:latin typeface="Arial" panose="020B0604020202020204" pitchFamily="34" charset="0"/>
                <a:cs typeface="Arial" panose="020B0604020202020204" pitchFamily="34" charset="0"/>
              </a:rPr>
              <a:t>nguồn nước </a:t>
            </a:r>
            <a:r>
              <a:rPr lang="vi-VN" sz="3400" i="1" smtClean="0">
                <a:latin typeface="Arial" panose="020B0604020202020204" pitchFamily="34" charset="0"/>
                <a:cs typeface="Arial" panose="020B0604020202020204" pitchFamily="34" charset="0"/>
              </a:rPr>
              <a:t>đối </a:t>
            </a:r>
            <a:r>
              <a:rPr lang="vi-VN" sz="3400" i="1">
                <a:latin typeface="Arial" panose="020B0604020202020204" pitchFamily="34" charset="0"/>
                <a:cs typeface="Arial" panose="020B0604020202020204" pitchFamily="34" charset="0"/>
              </a:rPr>
              <a:t>với hoạt động sản xuất</a:t>
            </a:r>
            <a:endParaRPr lang="en-US" sz="34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25478" y="495300"/>
            <a:ext cx="1682642" cy="1981372"/>
          </a:xfrm>
          <a:prstGeom prst="rect">
            <a:avLst/>
          </a:prstGeom>
        </p:spPr>
      </p:pic>
      <p:pic>
        <p:nvPicPr>
          <p:cNvPr id="9" name="Picture 2" descr="Các nguyên nhân gây ô nhiễm môi trường nướ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102273"/>
            <a:ext cx="6702480" cy="4314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Hình ảnh 5" descr="Giữ nguồn nước sạch cho cuộc sống | Báo Lạng Sơ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7134" y="4102273"/>
            <a:ext cx="6813023" cy="4314825"/>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52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18" name="Group 17"/>
          <p:cNvGrpSpPr/>
          <p:nvPr/>
        </p:nvGrpSpPr>
        <p:grpSpPr>
          <a:xfrm>
            <a:off x="-304800" y="786528"/>
            <a:ext cx="6019701" cy="1385172"/>
            <a:chOff x="61046" y="294311"/>
            <a:chExt cx="6019701" cy="1385172"/>
          </a:xfrm>
        </p:grpSpPr>
        <p:sp>
          <p:nvSpPr>
            <p:cNvPr id="21" name="AutoShape 6"/>
            <p:cNvSpPr/>
            <p:nvPr/>
          </p:nvSpPr>
          <p:spPr>
            <a:xfrm rot="19336" flipV="1">
              <a:off x="61046" y="294311"/>
              <a:ext cx="6019701" cy="47739"/>
            </a:xfrm>
            <a:prstGeom prst="line">
              <a:avLst/>
            </a:prstGeom>
            <a:solidFill>
              <a:srgbClr val="FDD077"/>
            </a:solidFill>
            <a:ln w="85725" cap="rnd">
              <a:solidFill>
                <a:srgbClr val="FDD077"/>
              </a:solidFill>
              <a:prstDash val="solid"/>
              <a:headEnd type="none" w="sm" len="sm"/>
              <a:tailEnd type="none" w="sm" len="sm"/>
            </a:ln>
          </p:spPr>
        </p:sp>
        <p:sp>
          <p:nvSpPr>
            <p:cNvPr id="23" name="Round Same Side Corner Rectangle 22"/>
            <p:cNvSpPr/>
            <p:nvPr/>
          </p:nvSpPr>
          <p:spPr>
            <a:xfrm flipV="1">
              <a:off x="1143010" y="311241"/>
              <a:ext cx="4861636" cy="1368242"/>
            </a:xfrm>
            <a:prstGeom prst="round2SameRect">
              <a:avLst/>
            </a:prstGeom>
            <a:solidFill>
              <a:srgbClr val="FDD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1234016" y="570847"/>
              <a:ext cx="4679623" cy="738664"/>
            </a:xfrm>
            <a:prstGeom prst="rect">
              <a:avLst/>
            </a:prstGeom>
            <a:noFill/>
          </p:spPr>
          <p:txBody>
            <a:bodyPr wrap="square" rtlCol="0">
              <a:spAutoFit/>
            </a:bodyPr>
            <a:lstStyle/>
            <a:p>
              <a:pPr algn="ctr"/>
              <a:r>
                <a:rPr lang="en-US" sz="4200" b="1" smtClean="0">
                  <a:solidFill>
                    <a:srgbClr val="C00000"/>
                  </a:solidFill>
                  <a:latin typeface="Arial" panose="020B0604020202020204" pitchFamily="34" charset="0"/>
                  <a:cs typeface="Arial" panose="020B0604020202020204" pitchFamily="34" charset="0"/>
                </a:rPr>
                <a:t>Hoạt động nhóm</a:t>
              </a:r>
              <a:endParaRPr lang="en-US" sz="4200" b="1" dirty="0">
                <a:solidFill>
                  <a:srgbClr val="C00000"/>
                </a:solidFill>
                <a:latin typeface="Arial" panose="020B0604020202020204" pitchFamily="34" charset="0"/>
                <a:cs typeface="Arial" panose="020B0604020202020204" pitchFamily="34" charset="0"/>
              </a:endParaRPr>
            </a:p>
          </p:txBody>
        </p:sp>
      </p:grpSp>
      <p:sp>
        <p:nvSpPr>
          <p:cNvPr id="2" name="Rectangle 1"/>
          <p:cNvSpPr/>
          <p:nvPr/>
        </p:nvSpPr>
        <p:spPr>
          <a:xfrm>
            <a:off x="1382167" y="2619097"/>
            <a:ext cx="10287000" cy="6791603"/>
          </a:xfrm>
          <a:prstGeom prst="rect">
            <a:avLst/>
          </a:prstGeom>
        </p:spPr>
        <p:txBody>
          <a:bodyPr wrap="square">
            <a:spAutoFit/>
          </a:bodyPr>
          <a:lstStyle/>
          <a:p>
            <a:pPr algn="just">
              <a:lnSpc>
                <a:spcPct val="150000"/>
              </a:lnSpc>
              <a:spcBef>
                <a:spcPts val="100"/>
              </a:spcBef>
              <a:spcAft>
                <a:spcPts val="100"/>
              </a:spcAft>
            </a:pPr>
            <a:r>
              <a:rPr lang="vi-VN" sz="3600">
                <a:solidFill>
                  <a:srgbClr val="000000"/>
                </a:solidFill>
                <a:ea typeface="Calibri" panose="020F0502020204030204" pitchFamily="34" charset="0"/>
                <a:cs typeface="Times New Roman" panose="02020603050405020304" pitchFamily="18" charset="0"/>
              </a:rPr>
              <a:t>Khai thác Hình 7.5, 7.6, mục Em có biết, thông tin </a:t>
            </a:r>
            <a:r>
              <a:rPr lang="vi-VN" sz="3600" smtClean="0">
                <a:solidFill>
                  <a:srgbClr val="000000"/>
                </a:solidFill>
                <a:ea typeface="Calibri" panose="020F0502020204030204" pitchFamily="34" charset="0"/>
                <a:cs typeface="Times New Roman" panose="02020603050405020304" pitchFamily="18" charset="0"/>
              </a:rPr>
              <a:t>mục </a:t>
            </a:r>
            <a:r>
              <a:rPr lang="vi-VN" sz="3600">
                <a:solidFill>
                  <a:srgbClr val="000000"/>
                </a:solidFill>
                <a:ea typeface="Calibri" panose="020F0502020204030204" pitchFamily="34" charset="0"/>
                <a:cs typeface="Times New Roman" panose="02020603050405020304" pitchFamily="18" charset="0"/>
              </a:rPr>
              <a:t>3 </a:t>
            </a:r>
            <a:r>
              <a:rPr lang="en-US" sz="3600" smtClean="0">
                <a:solidFill>
                  <a:srgbClr val="000000"/>
                </a:solidFill>
                <a:ea typeface="Calibri" panose="020F0502020204030204" pitchFamily="34" charset="0"/>
                <a:cs typeface="Times New Roman" panose="02020603050405020304" pitchFamily="18" charset="0"/>
              </a:rPr>
              <a:t>(</a:t>
            </a:r>
            <a:r>
              <a:rPr lang="vi-VN" sz="3600" smtClean="0">
                <a:solidFill>
                  <a:srgbClr val="000000"/>
                </a:solidFill>
                <a:ea typeface="Calibri" panose="020F0502020204030204" pitchFamily="34" charset="0"/>
                <a:cs typeface="Times New Roman" panose="02020603050405020304" pitchFamily="18" charset="0"/>
              </a:rPr>
              <a:t>SGK </a:t>
            </a:r>
            <a:r>
              <a:rPr lang="vi-VN" sz="3600">
                <a:solidFill>
                  <a:srgbClr val="000000"/>
                </a:solidFill>
                <a:ea typeface="Calibri" panose="020F0502020204030204" pitchFamily="34" charset="0"/>
                <a:cs typeface="Times New Roman" panose="02020603050405020304" pitchFamily="18" charset="0"/>
              </a:rPr>
              <a:t>tr.128, </a:t>
            </a:r>
            <a:r>
              <a:rPr lang="vi-VN" sz="3600" smtClean="0">
                <a:solidFill>
                  <a:srgbClr val="000000"/>
                </a:solidFill>
                <a:ea typeface="Calibri" panose="020F0502020204030204" pitchFamily="34" charset="0"/>
                <a:cs typeface="Times New Roman" panose="02020603050405020304" pitchFamily="18" charset="0"/>
              </a:rPr>
              <a:t>129</a:t>
            </a:r>
            <a:r>
              <a:rPr lang="en-US" sz="3600" smtClean="0">
                <a:solidFill>
                  <a:srgbClr val="000000"/>
                </a:solidFill>
                <a:ea typeface="Calibri" panose="020F0502020204030204" pitchFamily="34" charset="0"/>
                <a:cs typeface="Times New Roman" panose="02020603050405020304" pitchFamily="18" charset="0"/>
              </a:rPr>
              <a:t>)</a:t>
            </a:r>
            <a:r>
              <a:rPr lang="vi-VN" sz="3600" smtClean="0">
                <a:solidFill>
                  <a:srgbClr val="000000"/>
                </a:solidFill>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và hoàn thành Phiếu học tập số 1: </a:t>
            </a:r>
            <a:endParaRPr lang="en-US" sz="3600">
              <a:ea typeface="Calibri" panose="020F0502020204030204" pitchFamily="34" charset="0"/>
              <a:cs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3600" smtClean="0">
                <a:solidFill>
                  <a:srgbClr val="000000"/>
                </a:solidFill>
                <a:ea typeface="Calibri" panose="020F0502020204030204" pitchFamily="34" charset="0"/>
                <a:cs typeface="Times New Roman" panose="02020603050405020304" pitchFamily="18" charset="0"/>
              </a:rPr>
              <a:t>Phân </a:t>
            </a:r>
            <a:r>
              <a:rPr lang="vi-VN" sz="3600">
                <a:solidFill>
                  <a:srgbClr val="000000"/>
                </a:solidFill>
                <a:ea typeface="Calibri" panose="020F0502020204030204" pitchFamily="34" charset="0"/>
                <a:cs typeface="Times New Roman" panose="02020603050405020304" pitchFamily="18" charset="0"/>
              </a:rPr>
              <a:t>tích tầm quan trọng của việc sử dụng tổng hợp tài nguyên nước ở một lưu vực sông. </a:t>
            </a:r>
            <a:endParaRPr lang="en-US" sz="3600">
              <a:ea typeface="Calibri" panose="020F0502020204030204" pitchFamily="34" charset="0"/>
              <a:cs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3600" smtClean="0">
                <a:solidFill>
                  <a:srgbClr val="000000"/>
                </a:solidFill>
                <a:ea typeface="Calibri" panose="020F0502020204030204" pitchFamily="34" charset="0"/>
                <a:cs typeface="Times New Roman" panose="02020603050405020304" pitchFamily="18" charset="0"/>
              </a:rPr>
              <a:t>Lấy </a:t>
            </a:r>
            <a:r>
              <a:rPr lang="vi-VN" sz="3600">
                <a:solidFill>
                  <a:srgbClr val="000000"/>
                </a:solidFill>
                <a:ea typeface="Calibri" panose="020F0502020204030204" pitchFamily="34" charset="0"/>
                <a:cs typeface="Times New Roman" panose="02020603050405020304" pitchFamily="18" charset="0"/>
              </a:rPr>
              <a:t>ví dụ chứng minh tầm quan trọng của việc sử dụng tổng hợp tài nguyên nước ở một lưu vực sông. </a:t>
            </a:r>
            <a:endParaRPr lang="en-US" sz="3600">
              <a:effectLst/>
              <a:ea typeface="Calibri" panose="020F0502020204030204" pitchFamily="34" charset="0"/>
              <a:cs typeface="Times New Roman" panose="02020603050405020304" pitchFamily="18" charset="0"/>
            </a:endParaRPr>
          </a:p>
        </p:txBody>
      </p:sp>
      <p:pic>
        <p:nvPicPr>
          <p:cNvPr id="22530" name="Picture 2" descr="https://o.remove.bg/downloads/9a76a9b7-14cc-41a4-b92c-280b0cf91f94/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2496" y="2586378"/>
            <a:ext cx="4517870" cy="681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248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7" name="Group 6"/>
          <p:cNvGrpSpPr/>
          <p:nvPr/>
        </p:nvGrpSpPr>
        <p:grpSpPr>
          <a:xfrm>
            <a:off x="762000" y="800100"/>
            <a:ext cx="8001000" cy="7316926"/>
            <a:chOff x="990600" y="876300"/>
            <a:chExt cx="8001000" cy="7316926"/>
          </a:xfrm>
        </p:grpSpPr>
        <p:pic>
          <p:nvPicPr>
            <p:cNvPr id="21506" name="Picture 2" descr="thủy điện Sơn L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76300"/>
              <a:ext cx="8001000" cy="53263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438900"/>
              <a:ext cx="7086600" cy="1754326"/>
            </a:xfrm>
            <a:prstGeom prst="rect">
              <a:avLst/>
            </a:prstGeom>
            <a:noFill/>
          </p:spPr>
          <p:txBody>
            <a:bodyPr wrap="square" rtlCol="0">
              <a:spAutoFit/>
            </a:bodyPr>
            <a:lstStyle/>
            <a:p>
              <a:pPr algn="ctr">
                <a:lnSpc>
                  <a:spcPct val="150000"/>
                </a:lnSpc>
              </a:pPr>
              <a:r>
                <a:rPr lang="en-US" sz="3600" i="1" smtClean="0">
                  <a:latin typeface="Arial" panose="020B0604020202020204" pitchFamily="34" charset="0"/>
                  <a:cs typeface="Arial" panose="020B0604020202020204" pitchFamily="34" charset="0"/>
                </a:rPr>
                <a:t>Hình 7.5. Đập thuỷ điện Sơn La trên sông Đà</a:t>
              </a:r>
              <a:endParaRPr lang="en-US" sz="3600" i="1">
                <a:latin typeface="Arial" panose="020B0604020202020204" pitchFamily="34" charset="0"/>
                <a:cs typeface="Arial" panose="020B0604020202020204" pitchFamily="34" charset="0"/>
              </a:endParaRPr>
            </a:p>
          </p:txBody>
        </p:sp>
      </p:grpSp>
      <p:grpSp>
        <p:nvGrpSpPr>
          <p:cNvPr id="8" name="Group 7"/>
          <p:cNvGrpSpPr/>
          <p:nvPr/>
        </p:nvGrpSpPr>
        <p:grpSpPr>
          <a:xfrm>
            <a:off x="9067800" y="3262162"/>
            <a:ext cx="8423993" cy="6176509"/>
            <a:chOff x="9067800" y="3262162"/>
            <a:chExt cx="8423993" cy="6176509"/>
          </a:xfrm>
        </p:grpSpPr>
        <p:pic>
          <p:nvPicPr>
            <p:cNvPr id="21510" name="Picture 6" descr="https://thamhiemmekong.com/wp-content/uploads/2019/04/tour-can-tho-1-ngay-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4305300"/>
              <a:ext cx="8423993" cy="51333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304997" y="3262162"/>
              <a:ext cx="7949597" cy="646331"/>
            </a:xfrm>
            <a:prstGeom prst="rect">
              <a:avLst/>
            </a:prstGeom>
            <a:noFill/>
          </p:spPr>
          <p:txBody>
            <a:bodyPr wrap="square" rtlCol="0">
              <a:spAutoFit/>
            </a:bodyPr>
            <a:lstStyle/>
            <a:p>
              <a:pPr algn="ctr"/>
              <a:r>
                <a:rPr lang="en-US" sz="3600" i="1" smtClean="0">
                  <a:latin typeface="Arial" panose="020B0604020202020204" pitchFamily="34" charset="0"/>
                  <a:cs typeface="Arial" panose="020B0604020202020204" pitchFamily="34" charset="0"/>
                </a:rPr>
                <a:t>Hình 7.6. Chợ nổi Cái Răng, Cần Thơ</a:t>
              </a:r>
              <a:endParaRPr lang="en-US" sz="36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9650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aphicFrame>
        <p:nvGraphicFramePr>
          <p:cNvPr id="3" name="Table 2"/>
          <p:cNvGraphicFramePr>
            <a:graphicFrameLocks noGrp="1"/>
          </p:cNvGraphicFramePr>
          <p:nvPr>
            <p:extLst>
              <p:ext uri="{D42A27DB-BD31-4B8C-83A1-F6EECF244321}">
                <p14:modId xmlns:p14="http://schemas.microsoft.com/office/powerpoint/2010/main" val="2343649289"/>
              </p:ext>
            </p:extLst>
          </p:nvPr>
        </p:nvGraphicFramePr>
        <p:xfrm>
          <a:off x="1714497" y="1663776"/>
          <a:ext cx="14859000" cy="7848600"/>
        </p:xfrm>
        <a:graphic>
          <a:graphicData uri="http://schemas.openxmlformats.org/drawingml/2006/table">
            <a:tbl>
              <a:tblPr firstRow="1" firstCol="1" bandRow="1">
                <a:tableStyleId>{5C22544A-7EE6-4342-B048-85BDC9FD1C3A}</a:tableStyleId>
              </a:tblPr>
              <a:tblGrid>
                <a:gridCol w="14859000">
                  <a:extLst>
                    <a:ext uri="{9D8B030D-6E8A-4147-A177-3AD203B41FA5}">
                      <a16:colId xmlns:a16="http://schemas.microsoft.com/office/drawing/2014/main" val="3872208981"/>
                    </a:ext>
                  </a:extLst>
                </a:gridCol>
              </a:tblGrid>
              <a:tr h="4608223">
                <a:tc>
                  <a:txBody>
                    <a:bodyPr/>
                    <a:lstStyle/>
                    <a:p>
                      <a:pPr algn="ctr">
                        <a:lnSpc>
                          <a:spcPct val="150000"/>
                        </a:lnSpc>
                        <a:spcBef>
                          <a:spcPts val="100"/>
                        </a:spcBef>
                        <a:spcAft>
                          <a:spcPts val="100"/>
                        </a:spcAft>
                      </a:pPr>
                      <a:r>
                        <a:rPr lang="vi-VN" sz="3400" smtClean="0">
                          <a:solidFill>
                            <a:schemeClr val="tx1"/>
                          </a:solidFill>
                          <a:effectLst/>
                        </a:rPr>
                        <a:t>HOẠT ĐỘNG 3</a:t>
                      </a:r>
                      <a:r>
                        <a:rPr lang="en-US" sz="3400" smtClean="0">
                          <a:solidFill>
                            <a:schemeClr val="tx1"/>
                          </a:solidFill>
                          <a:effectLst/>
                        </a:rPr>
                        <a:t>.</a:t>
                      </a:r>
                      <a:r>
                        <a:rPr lang="en-US" sz="3400" baseline="0" smtClean="0">
                          <a:solidFill>
                            <a:schemeClr val="tx1"/>
                          </a:solidFill>
                          <a:effectLst/>
                        </a:rPr>
                        <a:t> </a:t>
                      </a:r>
                      <a:r>
                        <a:rPr lang="vi-VN" sz="3400" smtClean="0">
                          <a:solidFill>
                            <a:schemeClr val="tx1"/>
                          </a:solidFill>
                          <a:effectLst/>
                        </a:rPr>
                        <a:t>TẦM QUAN TRỌNG CỦA VIỆC SỬ DỤNG TỔNG HỢP TÀI NGUYÊN NƯỚC Ở MỘT LƯU VỰC SÔNG</a:t>
                      </a:r>
                      <a:endParaRPr lang="en-US" sz="3400" smtClean="0">
                        <a:solidFill>
                          <a:schemeClr val="tx1"/>
                        </a:solidFill>
                        <a:effectLst/>
                      </a:endParaRPr>
                    </a:p>
                    <a:p>
                      <a:pPr algn="just">
                        <a:lnSpc>
                          <a:spcPct val="150000"/>
                        </a:lnSpc>
                        <a:spcBef>
                          <a:spcPts val="100"/>
                        </a:spcBef>
                        <a:spcAft>
                          <a:spcPts val="100"/>
                        </a:spcAft>
                      </a:pPr>
                      <a:r>
                        <a:rPr lang="vi-VN" sz="3400" b="0" smtClean="0">
                          <a:solidFill>
                            <a:schemeClr val="tx1"/>
                          </a:solidFill>
                          <a:effectLst/>
                        </a:rPr>
                        <a:t>1</a:t>
                      </a:r>
                      <a:r>
                        <a:rPr lang="vi-VN" sz="3400" b="0">
                          <a:solidFill>
                            <a:schemeClr val="tx1"/>
                          </a:solidFill>
                          <a:effectLst/>
                        </a:rPr>
                        <a:t>. Phân tích tầm quan trọng của việc sử dụng tổng hợp tài nguyên nước ở một lưu vực sông. </a:t>
                      </a:r>
                    </a:p>
                    <a:p>
                      <a:pPr marL="0" marR="0" indent="0" algn="just" defTabSz="914400" rtl="0" eaLnBrk="1" fontAlgn="auto" latinLnBrk="0" hangingPunct="1">
                        <a:lnSpc>
                          <a:spcPct val="150000"/>
                        </a:lnSpc>
                        <a:spcBef>
                          <a:spcPts val="100"/>
                        </a:spcBef>
                        <a:spcAft>
                          <a:spcPts val="100"/>
                        </a:spcAft>
                        <a:buClrTx/>
                        <a:buSzTx/>
                        <a:buFontTx/>
                        <a:buNone/>
                        <a:tabLst/>
                        <a:defRPr/>
                      </a:pPr>
                      <a:r>
                        <a:rPr lang="vi-VN" sz="3400" b="0" smtClean="0">
                          <a:solidFill>
                            <a:schemeClr val="tx1"/>
                          </a:solidFill>
                          <a:effectLst/>
                        </a:rPr>
                        <a:t>……………………………………………………………………………………………………………………………………………………………………………………</a:t>
                      </a:r>
                      <a:endParaRPr lang="en-US" sz="3400" b="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962820570"/>
                  </a:ext>
                </a:extLst>
              </a:tr>
              <a:tr h="3063873">
                <a:tc>
                  <a:txBody>
                    <a:bodyPr/>
                    <a:lstStyle/>
                    <a:p>
                      <a:pPr algn="just">
                        <a:lnSpc>
                          <a:spcPct val="150000"/>
                        </a:lnSpc>
                        <a:spcBef>
                          <a:spcPts val="100"/>
                        </a:spcBef>
                        <a:spcAft>
                          <a:spcPts val="100"/>
                        </a:spcAft>
                      </a:pPr>
                      <a:r>
                        <a:rPr lang="vi-VN" sz="3400" b="0">
                          <a:solidFill>
                            <a:schemeClr val="tx1"/>
                          </a:solidFill>
                          <a:effectLst/>
                        </a:rPr>
                        <a:t>2. Lấy ví dụ chứng minh tầm quan trọng của việc sử dụng tổng hợp tài nguyên nước ở một lưu vực sông. </a:t>
                      </a:r>
                      <a:endParaRPr lang="en-US" sz="3400" b="0">
                        <a:solidFill>
                          <a:schemeClr val="tx1"/>
                        </a:solidFill>
                        <a:effectLst/>
                      </a:endParaRPr>
                    </a:p>
                    <a:p>
                      <a:pPr marL="0" marR="0" indent="0" algn="just" defTabSz="914400" rtl="0" eaLnBrk="1" fontAlgn="auto" latinLnBrk="0" hangingPunct="1">
                        <a:lnSpc>
                          <a:spcPct val="150000"/>
                        </a:lnSpc>
                        <a:spcBef>
                          <a:spcPts val="100"/>
                        </a:spcBef>
                        <a:spcAft>
                          <a:spcPts val="100"/>
                        </a:spcAft>
                        <a:buClrTx/>
                        <a:buSzTx/>
                        <a:buFontTx/>
                        <a:buNone/>
                        <a:tabLst/>
                        <a:defRPr/>
                      </a:pPr>
                      <a:r>
                        <a:rPr lang="vi-VN" sz="3400" b="0" smtClean="0">
                          <a:solidFill>
                            <a:schemeClr val="tx1"/>
                          </a:solidFill>
                          <a:effectLst/>
                        </a:rPr>
                        <a:t>……………………………………………………………………………………………………………………………………………………………………………………</a:t>
                      </a:r>
                      <a:endParaRPr lang="en-US" sz="3400" b="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866401904"/>
                  </a:ext>
                </a:extLst>
              </a:tr>
            </a:tbl>
          </a:graphicData>
        </a:graphic>
      </p:graphicFrame>
      <p:sp>
        <p:nvSpPr>
          <p:cNvPr id="2" name="Rectangle 1"/>
          <p:cNvSpPr/>
          <p:nvPr/>
        </p:nvSpPr>
        <p:spPr>
          <a:xfrm>
            <a:off x="6392923" y="715136"/>
            <a:ext cx="5502147" cy="707886"/>
          </a:xfrm>
          <a:prstGeom prst="rect">
            <a:avLst/>
          </a:prstGeom>
        </p:spPr>
        <p:txBody>
          <a:bodyPr wrap="none">
            <a:spAutoFit/>
          </a:bodyPr>
          <a:lstStyle/>
          <a:p>
            <a:pPr algn="ctr">
              <a:spcBef>
                <a:spcPts val="100"/>
              </a:spcBef>
              <a:spcAft>
                <a:spcPts val="100"/>
              </a:spcAft>
            </a:pPr>
            <a:r>
              <a:rPr lang="vi-VN" sz="4000" b="1">
                <a:solidFill>
                  <a:srgbClr val="000000"/>
                </a:solidFill>
                <a:ea typeface="Calibri" panose="020F0502020204030204" pitchFamily="34" charset="0"/>
                <a:cs typeface="Times New Roman" panose="02020603050405020304" pitchFamily="18" charset="0"/>
              </a:rPr>
              <a:t>PHIẾU HỌC TẬP SỐ 1</a:t>
            </a:r>
            <a:endParaRPr lang="en-US" sz="4000">
              <a:effectLst/>
              <a:ea typeface="Calibri" panose="020F0502020204030204" pitchFamily="34" charset="0"/>
              <a:cs typeface="Times New Roman" panose="02020603050405020304" pitchFamily="18" charset="0"/>
            </a:endParaRPr>
          </a:p>
        </p:txBody>
      </p:sp>
      <p:pic>
        <p:nvPicPr>
          <p:cNvPr id="8" name="Picture 12"/>
          <p:cNvPicPr>
            <a:picLocks noChangeAspect="1"/>
          </p:cNvPicPr>
          <p:nvPr/>
        </p:nvPicPr>
        <p:blipFill>
          <a:blip r:embed="rId3"/>
          <a:srcRect/>
          <a:stretch>
            <a:fillRect/>
          </a:stretch>
        </p:blipFill>
        <p:spPr>
          <a:xfrm rot="616202">
            <a:off x="336472" y="-295312"/>
            <a:ext cx="1973479" cy="1618252"/>
          </a:xfrm>
          <a:prstGeom prst="rect">
            <a:avLst/>
          </a:prstGeom>
        </p:spPr>
      </p:pic>
    </p:spTree>
    <p:extLst>
      <p:ext uri="{BB962C8B-B14F-4D97-AF65-F5344CB8AC3E}">
        <p14:creationId xmlns:p14="http://schemas.microsoft.com/office/powerpoint/2010/main" val="204071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Rounded Rectangle 8"/>
          <p:cNvSpPr/>
          <p:nvPr/>
        </p:nvSpPr>
        <p:spPr>
          <a:xfrm>
            <a:off x="8458200" y="457200"/>
            <a:ext cx="9925050" cy="11430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prstClr val="white"/>
                </a:solidFill>
                <a:latin typeface="Arial" panose="020B0604020202020204" pitchFamily="34" charset="0"/>
                <a:cs typeface="Arial" panose="020B0604020202020204" pitchFamily="34" charset="0"/>
              </a:rPr>
              <a:t>Mục đích sử dụng nguồn nước sông</a:t>
            </a:r>
            <a:endParaRPr lang="en-US" sz="4000" b="1" dirty="0">
              <a:solidFill>
                <a:prstClr val="white"/>
              </a:solidFill>
              <a:latin typeface="Arial" panose="020B0604020202020204" pitchFamily="34" charset="0"/>
              <a:cs typeface="Arial" panose="020B0604020202020204" pitchFamily="34" charset="0"/>
            </a:endParaRPr>
          </a:p>
        </p:txBody>
      </p:sp>
      <p:grpSp>
        <p:nvGrpSpPr>
          <p:cNvPr id="5" name="Group 4"/>
          <p:cNvGrpSpPr/>
          <p:nvPr/>
        </p:nvGrpSpPr>
        <p:grpSpPr>
          <a:xfrm>
            <a:off x="554077" y="2324100"/>
            <a:ext cx="9823671" cy="7071221"/>
            <a:chOff x="656892" y="2187079"/>
            <a:chExt cx="9823671" cy="7071221"/>
          </a:xfrm>
        </p:grpSpPr>
        <p:sp>
          <p:nvSpPr>
            <p:cNvPr id="4" name="Rectangle 3"/>
            <p:cNvSpPr/>
            <p:nvPr/>
          </p:nvSpPr>
          <p:spPr>
            <a:xfrm>
              <a:off x="656892" y="7503974"/>
              <a:ext cx="9823671" cy="1754326"/>
            </a:xfrm>
            <a:prstGeom prst="rect">
              <a:avLst/>
            </a:prstGeom>
          </p:spPr>
          <p:txBody>
            <a:bodyPr wrap="square">
              <a:spAutoFit/>
            </a:bodyPr>
            <a:lstStyle/>
            <a:p>
              <a:pPr algn="ctr">
                <a:lnSpc>
                  <a:spcPct val="150000"/>
                </a:lnSpc>
              </a:pPr>
              <a:r>
                <a:rPr lang="vi-VN" sz="3600">
                  <a:solidFill>
                    <a:srgbClr val="000000"/>
                  </a:solidFill>
                  <a:ea typeface="Calibri" panose="020F0502020204030204" pitchFamily="34" charset="0"/>
                  <a:cs typeface="Times New Roman" panose="02020603050405020304" pitchFamily="18" charset="0"/>
                </a:rPr>
                <a:t>Giao thông, du lịch, sinh hoạt, tưới tiêu, đánh bắt và nuôi trồng thuỷ sản, thuỷ điện,... </a:t>
              </a:r>
              <a:endParaRPr lang="en-US" sz="3600"/>
            </a:p>
          </p:txBody>
        </p:sp>
        <p:pic>
          <p:nvPicPr>
            <p:cNvPr id="24580" name="Picture 4" descr="Lưu lượng nước tại các hồ thủy điện miền Bắc đã được cải thiện - Tạp chí  Tài chí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928" y="2187079"/>
              <a:ext cx="8991600" cy="50577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 name="Right Arrow 6"/>
          <p:cNvSpPr/>
          <p:nvPr/>
        </p:nvSpPr>
        <p:spPr>
          <a:xfrm>
            <a:off x="10352956" y="5228289"/>
            <a:ext cx="762000" cy="9562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11506200" y="3582750"/>
            <a:ext cx="5894154" cy="4247317"/>
          </a:xfrm>
          <a:prstGeom prst="rect">
            <a:avLst/>
          </a:prstGeom>
        </p:spPr>
        <p:txBody>
          <a:bodyPr wrap="square">
            <a:spAutoFit/>
          </a:bodyPr>
          <a:lstStyle/>
          <a:p>
            <a:pPr algn="just">
              <a:lnSpc>
                <a:spcPct val="150000"/>
              </a:lnSpc>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Việc sử dụng tổng hợp tài nguyên nước ở một lưu vực sông có vai trò quan trọng đối với sản </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sinh hoạt của người </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dân</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837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5602" name="Picture 2" descr="Các dòng sông đang oằn mình 'gánh' hàng nghìn nguồn thải gây ô nhiễm | Môi  trường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47" y="0"/>
            <a:ext cx="12382502" cy="75739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8898" y="7734300"/>
            <a:ext cx="13030200" cy="1754326"/>
          </a:xfrm>
          <a:prstGeom prst="rect">
            <a:avLst/>
          </a:prstGeom>
        </p:spPr>
        <p:txBody>
          <a:bodyPr wrap="square" anchor="ctr">
            <a:spAutoFit/>
          </a:bodyPr>
          <a:lstStyle/>
          <a:p>
            <a:pPr algn="ctr">
              <a:lnSpc>
                <a:spcPct val="150000"/>
              </a:lnSpc>
              <a:spcBef>
                <a:spcPts val="100"/>
              </a:spcBef>
              <a:spcAft>
                <a:spcPts val="100"/>
              </a:spcAft>
            </a:pPr>
            <a:r>
              <a:rPr lang="vi-VN" sz="3600">
                <a:solidFill>
                  <a:srgbClr val="000000"/>
                </a:solidFill>
                <a:ea typeface="Calibri" panose="020F0502020204030204" pitchFamily="34" charset="0"/>
                <a:cs typeface="Times New Roman" panose="02020603050405020304" pitchFamily="18" charset="0"/>
              </a:rPr>
              <a:t>Ở nước ta, nguồn nước của một số lưu vực sông chưa được sử dụng hiệu </a:t>
            </a:r>
            <a:r>
              <a:rPr lang="vi-VN" sz="3600" smtClean="0">
                <a:solidFill>
                  <a:srgbClr val="000000"/>
                </a:solidFill>
                <a:ea typeface="Calibri" panose="020F0502020204030204" pitchFamily="34" charset="0"/>
                <a:cs typeface="Times New Roman" panose="02020603050405020304" pitchFamily="18" charset="0"/>
              </a:rPr>
              <a:t>quả</a:t>
            </a:r>
            <a:r>
              <a:rPr lang="en-US" sz="3600">
                <a:solidFill>
                  <a:srgbClr val="000000"/>
                </a:solidFill>
                <a:ea typeface="Calibri" panose="020F0502020204030204" pitchFamily="34" charset="0"/>
                <a:cs typeface="Times New Roman" panose="02020603050405020304" pitchFamily="18" charset="0"/>
              </a:rPr>
              <a:t> </a:t>
            </a:r>
            <a:r>
              <a:rPr lang="vi-VN" sz="3600" smtClean="0">
                <a:ea typeface="Calibri" panose="020F0502020204030204" pitchFamily="34" charset="0"/>
                <a:cs typeface="Times New Roman" panose="02020603050405020304" pitchFamily="18" charset="0"/>
              </a:rPr>
              <a:t>→ </a:t>
            </a:r>
            <a:r>
              <a:rPr lang="vi-VN" sz="3600">
                <a:ea typeface="Calibri" panose="020F0502020204030204" pitchFamily="34" charset="0"/>
                <a:cs typeface="Times New Roman" panose="02020603050405020304" pitchFamily="18" charset="0"/>
              </a:rPr>
              <a:t>L</a:t>
            </a:r>
            <a:r>
              <a:rPr lang="vi-VN" sz="3600">
                <a:solidFill>
                  <a:srgbClr val="000000"/>
                </a:solidFill>
                <a:ea typeface="Calibri" panose="020F0502020204030204" pitchFamily="34" charset="0"/>
                <a:cs typeface="Times New Roman" panose="02020603050405020304" pitchFamily="18" charset="0"/>
              </a:rPr>
              <a:t>ãng phí và ô nhiễm nguồn </a:t>
            </a:r>
            <a:r>
              <a:rPr lang="vi-VN" sz="3600" smtClean="0">
                <a:solidFill>
                  <a:srgbClr val="000000"/>
                </a:solidFill>
                <a:ea typeface="Calibri" panose="020F0502020204030204" pitchFamily="34" charset="0"/>
                <a:cs typeface="Times New Roman" panose="02020603050405020304" pitchFamily="18" charset="0"/>
              </a:rPr>
              <a:t>nước</a:t>
            </a:r>
            <a:endParaRPr lang="en-US" sz="3600">
              <a:effectLst/>
              <a:ea typeface="Calibri" panose="020F0502020204030204" pitchFamily="34" charset="0"/>
              <a:cs typeface="Times New Roman" panose="02020603050405020304" pitchFamily="18" charset="0"/>
            </a:endParaRPr>
          </a:p>
        </p:txBody>
      </p:sp>
      <p:pic>
        <p:nvPicPr>
          <p:cNvPr id="25604" name="Picture 4" descr="https://o.remove.bg/downloads/0dfb6d46-8bc0-4ef7-ac9e-69132f95df71/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8600" y="8262321"/>
            <a:ext cx="3657600" cy="254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833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arn(inVertical)">
                                      <p:cBhvr>
                                        <p:cTn id="7" dur="500"/>
                                        <p:tgtEl>
                                          <p:spTgt spid="2560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Rounded Rectangle 8"/>
          <p:cNvSpPr/>
          <p:nvPr/>
        </p:nvSpPr>
        <p:spPr>
          <a:xfrm>
            <a:off x="299896" y="800100"/>
            <a:ext cx="17688203" cy="1143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prstClr val="white"/>
                </a:solidFill>
                <a:latin typeface="Arial" panose="020B0604020202020204" pitchFamily="34" charset="0"/>
                <a:cs typeface="Arial" panose="020B0604020202020204" pitchFamily="34" charset="0"/>
              </a:rPr>
              <a:t>Tầm quan trọng của việc sử dụng tổng hợp tài nguyên nước sông</a:t>
            </a:r>
            <a:endParaRPr lang="en-US" sz="4000" b="1" dirty="0">
              <a:solidFill>
                <a:prstClr val="white"/>
              </a:solidFill>
              <a:latin typeface="Arial" panose="020B0604020202020204" pitchFamily="34" charset="0"/>
              <a:cs typeface="Arial" panose="020B0604020202020204" pitchFamily="34" charset="0"/>
            </a:endParaRPr>
          </a:p>
        </p:txBody>
      </p:sp>
      <p:sp>
        <p:nvSpPr>
          <p:cNvPr id="11" name="Flowchart: Alternate Process 10"/>
          <p:cNvSpPr/>
          <p:nvPr/>
        </p:nvSpPr>
        <p:spPr>
          <a:xfrm>
            <a:off x="1524000" y="2705098"/>
            <a:ext cx="7010400" cy="2847042"/>
          </a:xfrm>
          <a:prstGeom prst="flowChartAlternateProcess">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000000"/>
                </a:solidFill>
                <a:ea typeface="Calibri" panose="020F0502020204030204" pitchFamily="34" charset="0"/>
                <a:cs typeface="Times New Roman" panose="02020603050405020304" pitchFamily="18" charset="0"/>
              </a:rPr>
              <a:t>Hiệu quả kinh tế cao, đáp ứng được nhu cầu sử dụng nước của các ngành kinh tế</a:t>
            </a:r>
            <a:endParaRPr lang="en-US" sz="3600">
              <a:solidFill>
                <a:schemeClr val="tx1"/>
              </a:solidFill>
              <a:cs typeface="Arial" panose="020B0604020202020204" pitchFamily="34" charset="0"/>
            </a:endParaRPr>
          </a:p>
        </p:txBody>
      </p:sp>
      <p:sp>
        <p:nvSpPr>
          <p:cNvPr id="13" name="Flowchart: Alternate Process 12"/>
          <p:cNvSpPr/>
          <p:nvPr/>
        </p:nvSpPr>
        <p:spPr>
          <a:xfrm>
            <a:off x="9753600" y="2705099"/>
            <a:ext cx="7010400" cy="2847042"/>
          </a:xfrm>
          <a:prstGeom prst="flowChartAlternateProcess">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000000"/>
                </a:solidFill>
                <a:ea typeface="Calibri" panose="020F0502020204030204" pitchFamily="34" charset="0"/>
                <a:cs typeface="Times New Roman" panose="02020603050405020304" pitchFamily="18" charset="0"/>
              </a:rPr>
              <a:t>Hạn chế lãng </a:t>
            </a:r>
            <a:r>
              <a:rPr lang="vi-VN" sz="3600" smtClean="0">
                <a:solidFill>
                  <a:srgbClr val="000000"/>
                </a:solidFill>
                <a:ea typeface="Calibri" panose="020F0502020204030204" pitchFamily="34" charset="0"/>
                <a:cs typeface="Times New Roman" panose="02020603050405020304" pitchFamily="18" charset="0"/>
              </a:rPr>
              <a:t>phí, </a:t>
            </a:r>
            <a:r>
              <a:rPr lang="vi-VN" sz="3600">
                <a:solidFill>
                  <a:srgbClr val="000000"/>
                </a:solidFill>
                <a:ea typeface="Calibri" panose="020F0502020204030204" pitchFamily="34" charset="0"/>
                <a:cs typeface="Times New Roman" panose="02020603050405020304" pitchFamily="18" charset="0"/>
              </a:rPr>
              <a:t>bảo vệ tài nguyên nước</a:t>
            </a:r>
            <a:endParaRPr lang="en-US" sz="3600">
              <a:solidFill>
                <a:schemeClr val="tx1"/>
              </a:solidFill>
              <a:cs typeface="Arial" panose="020B0604020202020204" pitchFamily="34" charset="0"/>
            </a:endParaRPr>
          </a:p>
        </p:txBody>
      </p:sp>
      <p:sp>
        <p:nvSpPr>
          <p:cNvPr id="16" name="Flowchart: Alternate Process 15"/>
          <p:cNvSpPr/>
          <p:nvPr/>
        </p:nvSpPr>
        <p:spPr>
          <a:xfrm>
            <a:off x="1524000" y="6258858"/>
            <a:ext cx="7010400" cy="2847042"/>
          </a:xfrm>
          <a:prstGeom prst="flowChartAlternateProcess">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000000"/>
                </a:solidFill>
                <a:ea typeface="Calibri" panose="020F0502020204030204" pitchFamily="34" charset="0"/>
                <a:cs typeface="Times New Roman" panose="02020603050405020304" pitchFamily="18" charset="0"/>
              </a:rPr>
              <a:t>Bảo vệ các hệ sinh thái ở lưu vực sông</a:t>
            </a:r>
            <a:endParaRPr lang="en-US" sz="3600">
              <a:solidFill>
                <a:schemeClr val="tx1"/>
              </a:solidFill>
              <a:cs typeface="Arial" panose="020B0604020202020204" pitchFamily="34" charset="0"/>
            </a:endParaRPr>
          </a:p>
        </p:txBody>
      </p:sp>
      <p:sp>
        <p:nvSpPr>
          <p:cNvPr id="17" name="Flowchart: Alternate Process 16"/>
          <p:cNvSpPr/>
          <p:nvPr/>
        </p:nvSpPr>
        <p:spPr>
          <a:xfrm>
            <a:off x="9753600" y="6258858"/>
            <a:ext cx="7010400" cy="2847042"/>
          </a:xfrm>
          <a:prstGeom prst="flowChartAlternateProcess">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000000"/>
                </a:solidFill>
                <a:ea typeface="Calibri" panose="020F0502020204030204" pitchFamily="34" charset="0"/>
                <a:cs typeface="Times New Roman" panose="02020603050405020304" pitchFamily="18" charset="0"/>
              </a:rPr>
              <a:t>Góp phần phòng chống thiên tai (bão, lũ) trong bối cảnh biến đổi khí hậu</a:t>
            </a:r>
            <a:endParaRPr lang="en-US" sz="3600">
              <a:solidFill>
                <a:schemeClr val="tx1"/>
              </a:solidFill>
              <a:cs typeface="Arial" panose="020B0604020202020204" pitchFamily="34" charset="0"/>
            </a:endParaRPr>
          </a:p>
        </p:txBody>
      </p:sp>
      <p:pic>
        <p:nvPicPr>
          <p:cNvPr id="19"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153400" y="3619500"/>
            <a:ext cx="2044817" cy="3318162"/>
          </a:xfrm>
          <a:prstGeom prst="rect">
            <a:avLst/>
          </a:prstGeom>
        </p:spPr>
      </p:pic>
    </p:spTree>
    <p:extLst>
      <p:ext uri="{BB962C8B-B14F-4D97-AF65-F5344CB8AC3E}">
        <p14:creationId xmlns:p14="http://schemas.microsoft.com/office/powerpoint/2010/main" val="2682908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Rounded Rectangle 8"/>
          <p:cNvSpPr/>
          <p:nvPr/>
        </p:nvSpPr>
        <p:spPr>
          <a:xfrm>
            <a:off x="8458200" y="457200"/>
            <a:ext cx="992505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prstClr val="white"/>
                </a:solidFill>
                <a:latin typeface="Arial" panose="020B0604020202020204" pitchFamily="34" charset="0"/>
                <a:cs typeface="Arial" panose="020B0604020202020204" pitchFamily="34" charset="0"/>
              </a:rPr>
              <a:t>Ví dụ: Nguồn nước sông Hồng</a:t>
            </a:r>
            <a:endParaRPr lang="en-US" sz="4000" b="1" dirty="0">
              <a:solidFill>
                <a:prstClr val="white"/>
              </a:solidFill>
              <a:latin typeface="Arial" panose="020B0604020202020204" pitchFamily="34" charset="0"/>
              <a:cs typeface="Arial" panose="020B0604020202020204" pitchFamily="34" charset="0"/>
            </a:endParaRPr>
          </a:p>
        </p:txBody>
      </p:sp>
      <p:pic>
        <p:nvPicPr>
          <p:cNvPr id="26626" name="Picture 2" descr="Để sông Hồng trở thành biểu tượng của Thủ đô - Nhịp sống kinh tế Việt Nam &amp;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1943100"/>
            <a:ext cx="6593233" cy="4392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849877" y="2247900"/>
            <a:ext cx="9448800" cy="7232749"/>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vi-VN" sz="3400" smtClean="0">
                <a:solidFill>
                  <a:srgbClr val="000000"/>
                </a:solidFill>
                <a:latin typeface="Arial" panose="020B0604020202020204" pitchFamily="34" charset="0"/>
                <a:ea typeface="Calibri" panose="020F0502020204030204" pitchFamily="34" charset="0"/>
                <a:cs typeface="Arial" panose="020B0604020202020204" pitchFamily="34" charset="0"/>
              </a:rPr>
              <a:t>Vai </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trò: Có ý nghĩa lớn đối với sản xuất và đời </a:t>
            </a:r>
            <a:r>
              <a:rPr lang="vi-VN" sz="3400" smtClean="0">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4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được sử dụng vào nhiều mục đích. </a:t>
            </a:r>
            <a:endParaRPr lang="en-US" sz="34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vi-VN" sz="3400" smtClean="0">
                <a:solidFill>
                  <a:srgbClr val="000000"/>
                </a:solidFill>
                <a:latin typeface="Arial" panose="020B0604020202020204" pitchFamily="34" charset="0"/>
                <a:ea typeface="Calibri" panose="020F0502020204030204" pitchFamily="34" charset="0"/>
                <a:cs typeface="Arial" panose="020B0604020202020204" pitchFamily="34" charset="0"/>
              </a:rPr>
              <a:t>Thực </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trạng: Việc sử dụng gặp khó khăn do chế độ nước sông chia thành hai mùa rõ rệt:</a:t>
            </a:r>
            <a:endParaRPr lang="en-US" sz="34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ü"/>
            </a:pPr>
            <a:r>
              <a:rPr lang="vi-VN" sz="3400" smtClean="0">
                <a:solidFill>
                  <a:srgbClr val="000000"/>
                </a:solidFill>
                <a:latin typeface="Arial" panose="020B0604020202020204" pitchFamily="34" charset="0"/>
                <a:ea typeface="Calibri" panose="020F0502020204030204" pitchFamily="34" charset="0"/>
                <a:cs typeface="Arial" panose="020B0604020202020204" pitchFamily="34" charset="0"/>
              </a:rPr>
              <a:t>Mùa </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lũ: lượng nước tập trung nhiều, đe doạ phá vỡ đê, gây ngập úng.</a:t>
            </a:r>
            <a:endParaRPr lang="en-US" sz="34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ü"/>
            </a:pPr>
            <a:r>
              <a:rPr lang="vi-VN" sz="3400" smtClean="0">
                <a:solidFill>
                  <a:srgbClr val="000000"/>
                </a:solidFill>
                <a:latin typeface="Arial" panose="020B0604020202020204" pitchFamily="34" charset="0"/>
                <a:ea typeface="Calibri" panose="020F0502020204030204" pitchFamily="34" charset="0"/>
                <a:cs typeface="Arial" panose="020B0604020202020204" pitchFamily="34" charset="0"/>
              </a:rPr>
              <a:t>Mùa </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cạn: mực nước sông hạ thấp, ảnh hưởng đến việc cấp nước cho sinh hoạt và sản xuất. </a:t>
            </a:r>
            <a:endParaRPr lang="en-US" sz="3400">
              <a:latin typeface="Arial" panose="020B0604020202020204" pitchFamily="34" charset="0"/>
              <a:ea typeface="Calibri" panose="020F0502020204030204" pitchFamily="34" charset="0"/>
              <a:cs typeface="Arial" panose="020B0604020202020204" pitchFamily="34" charset="0"/>
            </a:endParaRPr>
          </a:p>
        </p:txBody>
      </p:sp>
      <p:pic>
        <p:nvPicPr>
          <p:cNvPr id="26628" name="Picture 4" descr="Quy hoạch phân khu hai bên sông Hồng: Người dân mong sớm được hiện thực hó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00" y="5808895"/>
            <a:ext cx="6514016" cy="3664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70026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626"/>
                                        </p:tgtEl>
                                        <p:attrNameLst>
                                          <p:attrName>style.visibility</p:attrName>
                                        </p:attrNameLst>
                                      </p:cBhvr>
                                      <p:to>
                                        <p:strVal val="visible"/>
                                      </p:to>
                                    </p:set>
                                    <p:animEffect transition="in" filter="barn(inVertical)">
                                      <p:cBhvr>
                                        <p:cTn id="29" dur="500"/>
                                        <p:tgtEl>
                                          <p:spTgt spid="26626"/>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6628"/>
                                        </p:tgtEl>
                                        <p:attrNameLst>
                                          <p:attrName>style.visibility</p:attrName>
                                        </p:attrNameLst>
                                      </p:cBhvr>
                                      <p:to>
                                        <p:strVal val="visible"/>
                                      </p:to>
                                    </p:set>
                                    <p:animEffect transition="in" filter="barn(inVertical)">
                                      <p:cBhvr>
                                        <p:cTn id="33"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12761567" y="-106819"/>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grpSp>
        <p:nvGrpSpPr>
          <p:cNvPr id="14" name="Group 2"/>
          <p:cNvGrpSpPr/>
          <p:nvPr/>
        </p:nvGrpSpPr>
        <p:grpSpPr>
          <a:xfrm>
            <a:off x="538837" y="474381"/>
            <a:ext cx="17210326" cy="9338237"/>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8676" name="Picture 4" descr="C47: Cập nhật tiến độ thi công Dự án Nhà máy thủy điện Hòa Bình mở rộng -  Xây Dựng 47 - C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695700"/>
            <a:ext cx="8088273" cy="5307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1695447" y="1245977"/>
            <a:ext cx="14897102" cy="1754326"/>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vi-VN" sz="3600">
                <a:solidFill>
                  <a:srgbClr val="000000"/>
                </a:solidFill>
                <a:ea typeface="Calibri" panose="020F0502020204030204" pitchFamily="34" charset="0"/>
                <a:cs typeface="Times New Roman" panose="02020603050405020304" pitchFamily="18" charset="0"/>
              </a:rPr>
              <a:t>Biện pháp: Xây dựng các hồ thuỷ điện lớn trên hệ thống sông Hồng (thuỷ điện Hoà Bình, thuỷ điện Sơn La</a:t>
            </a:r>
            <a:r>
              <a:rPr lang="vi-VN" sz="3600" smtClean="0">
                <a:solidFill>
                  <a:srgbClr val="000000"/>
                </a:solidFill>
                <a:ea typeface="Calibri" panose="020F0502020204030204" pitchFamily="34" charset="0"/>
                <a:cs typeface="Times New Roman" panose="02020603050405020304" pitchFamily="18" charset="0"/>
              </a:rPr>
              <a:t>....)</a:t>
            </a:r>
            <a:r>
              <a:rPr lang="en-US" sz="3600" smtClean="0">
                <a:solidFill>
                  <a:srgbClr val="000000"/>
                </a:solidFill>
                <a:ea typeface="Calibri" panose="020F0502020204030204" pitchFamily="34" charset="0"/>
                <a:cs typeface="Times New Roman" panose="02020603050405020304" pitchFamily="18" charset="0"/>
              </a:rPr>
              <a:t>.</a:t>
            </a:r>
            <a:endParaRPr lang="en-US" sz="3600">
              <a:ea typeface="Calibri" panose="020F0502020204030204" pitchFamily="34" charset="0"/>
              <a:cs typeface="Times New Roman" panose="02020603050405020304" pitchFamily="18" charset="0"/>
            </a:endParaRPr>
          </a:p>
        </p:txBody>
      </p:sp>
      <p:sp>
        <p:nvSpPr>
          <p:cNvPr id="4" name="Rectangle 3"/>
          <p:cNvSpPr/>
          <p:nvPr/>
        </p:nvSpPr>
        <p:spPr>
          <a:xfrm>
            <a:off x="9525000" y="3771899"/>
            <a:ext cx="7696200" cy="5155257"/>
          </a:xfrm>
          <a:prstGeom prst="rect">
            <a:avLst/>
          </a:prstGeom>
        </p:spPr>
        <p:txBody>
          <a:bodyPr wrap="square">
            <a:spAutoFit/>
          </a:bodyPr>
          <a:lstStyle/>
          <a:p>
            <a:pPr marL="571500" indent="-571500" algn="just">
              <a:lnSpc>
                <a:spcPct val="150000"/>
              </a:lnSpc>
              <a:spcBef>
                <a:spcPts val="100"/>
              </a:spcBef>
              <a:spcAft>
                <a:spcPts val="100"/>
              </a:spcAft>
              <a:buFont typeface="Symbol" panose="05050102010706020507" pitchFamily="18"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Góp phần sản xuất </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Symbol" panose="05050102010706020507" pitchFamily="18"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hát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triển nuôi cá, du lịch</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Symbol" panose="05050102010706020507" pitchFamily="18" charset="2"/>
              <a:buChar char="®"/>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iều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hoà mực nước </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các hoạt động giao thông vận tải trên </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s</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ng</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Symbol" panose="05050102010706020507" pitchFamily="18"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ung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cấp nước tưới cho nông nghiệp.</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5925800" y="8340368"/>
            <a:ext cx="2382521" cy="1944091"/>
          </a:xfrm>
          <a:prstGeom prst="rect">
            <a:avLst/>
          </a:prstGeom>
        </p:spPr>
      </p:pic>
    </p:spTree>
    <p:extLst>
      <p:ext uri="{BB962C8B-B14F-4D97-AF65-F5344CB8AC3E}">
        <p14:creationId xmlns:p14="http://schemas.microsoft.com/office/powerpoint/2010/main" val="386642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8676"/>
                                        </p:tgtEl>
                                        <p:attrNameLst>
                                          <p:attrName>style.visibility</p:attrName>
                                        </p:attrNameLst>
                                      </p:cBhvr>
                                      <p:to>
                                        <p:strVal val="visible"/>
                                      </p:to>
                                    </p:set>
                                    <p:anim calcmode="lin" valueType="num">
                                      <p:cBhvr>
                                        <p:cTn id="12" dur="500" fill="hold"/>
                                        <p:tgtEl>
                                          <p:spTgt spid="28676"/>
                                        </p:tgtEl>
                                        <p:attrNameLst>
                                          <p:attrName>ppt_w</p:attrName>
                                        </p:attrNameLst>
                                      </p:cBhvr>
                                      <p:tavLst>
                                        <p:tav tm="0">
                                          <p:val>
                                            <p:fltVal val="0"/>
                                          </p:val>
                                        </p:tav>
                                        <p:tav tm="100000">
                                          <p:val>
                                            <p:strVal val="#ppt_w"/>
                                          </p:val>
                                        </p:tav>
                                      </p:tavLst>
                                    </p:anim>
                                    <p:anim calcmode="lin" valueType="num">
                                      <p:cBhvr>
                                        <p:cTn id="13" dur="500" fill="hold"/>
                                        <p:tgtEl>
                                          <p:spTgt spid="28676"/>
                                        </p:tgtEl>
                                        <p:attrNameLst>
                                          <p:attrName>ppt_h</p:attrName>
                                        </p:attrNameLst>
                                      </p:cBhvr>
                                      <p:tavLst>
                                        <p:tav tm="0">
                                          <p:val>
                                            <p:fltVal val="0"/>
                                          </p:val>
                                        </p:tav>
                                        <p:tav tm="100000">
                                          <p:val>
                                            <p:strVal val="#ppt_h"/>
                                          </p:val>
                                        </p:tav>
                                      </p:tavLst>
                                    </p:anim>
                                    <p:anim calcmode="lin" valueType="num">
                                      <p:cBhvr>
                                        <p:cTn id="14" dur="500" fill="hold"/>
                                        <p:tgtEl>
                                          <p:spTgt spid="28676"/>
                                        </p:tgtEl>
                                        <p:attrNameLst>
                                          <p:attrName>style.rotation</p:attrName>
                                        </p:attrNameLst>
                                      </p:cBhvr>
                                      <p:tavLst>
                                        <p:tav tm="0">
                                          <p:val>
                                            <p:fltVal val="90"/>
                                          </p:val>
                                        </p:tav>
                                        <p:tav tm="100000">
                                          <p:val>
                                            <p:fltVal val="0"/>
                                          </p:val>
                                        </p:tav>
                                      </p:tavLst>
                                    </p:anim>
                                    <p:animEffect transition="in" filter="fade">
                                      <p:cBhvr>
                                        <p:cTn id="15" dur="500"/>
                                        <p:tgtEl>
                                          <p:spTgt spid="2867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3059814" y="2134136"/>
            <a:ext cx="11848893" cy="2992056"/>
            <a:chOff x="795706" y="1833910"/>
            <a:chExt cx="7899262" cy="1994704"/>
          </a:xfrm>
        </p:grpSpPr>
        <p:grpSp>
          <p:nvGrpSpPr>
            <p:cNvPr id="5" name="Group 5"/>
            <p:cNvGrpSpPr/>
            <p:nvPr/>
          </p:nvGrpSpPr>
          <p:grpSpPr>
            <a:xfrm rot="-337218">
              <a:off x="949469" y="1952964"/>
              <a:ext cx="7745499" cy="1875650"/>
              <a:chOff x="0" y="0"/>
              <a:chExt cx="3059950" cy="740998"/>
            </a:xfrm>
          </p:grpSpPr>
          <p:sp>
            <p:nvSpPr>
              <p:cNvPr id="6" name="Freeform 6"/>
              <p:cNvSpPr/>
              <p:nvPr/>
            </p:nvSpPr>
            <p:spPr>
              <a:xfrm>
                <a:off x="0" y="0"/>
                <a:ext cx="3059950" cy="740998"/>
              </a:xfrm>
              <a:custGeom>
                <a:avLst/>
                <a:gdLst/>
                <a:ahLst/>
                <a:cxnLst/>
                <a:rect l="l" t="t" r="r" b="b"/>
                <a:pathLst>
                  <a:path w="3059950" h="740998">
                    <a:moveTo>
                      <a:pt x="33318" y="0"/>
                    </a:moveTo>
                    <a:lnTo>
                      <a:pt x="3026632" y="0"/>
                    </a:lnTo>
                    <a:cubicBezTo>
                      <a:pt x="3035469" y="0"/>
                      <a:pt x="3043943" y="3510"/>
                      <a:pt x="3050192" y="9759"/>
                    </a:cubicBezTo>
                    <a:cubicBezTo>
                      <a:pt x="3056440" y="16007"/>
                      <a:pt x="3059950" y="24481"/>
                      <a:pt x="3059950" y="33318"/>
                    </a:cubicBezTo>
                    <a:lnTo>
                      <a:pt x="3059950" y="707680"/>
                    </a:lnTo>
                    <a:cubicBezTo>
                      <a:pt x="3059950" y="726081"/>
                      <a:pt x="3045033" y="740998"/>
                      <a:pt x="3026632" y="740998"/>
                    </a:cubicBezTo>
                    <a:lnTo>
                      <a:pt x="33318" y="740998"/>
                    </a:lnTo>
                    <a:cubicBezTo>
                      <a:pt x="24481" y="740998"/>
                      <a:pt x="16007" y="737487"/>
                      <a:pt x="9759" y="731239"/>
                    </a:cubicBezTo>
                    <a:cubicBezTo>
                      <a:pt x="3510" y="724991"/>
                      <a:pt x="0" y="716516"/>
                      <a:pt x="0" y="707680"/>
                    </a:cubicBezTo>
                    <a:lnTo>
                      <a:pt x="0" y="33318"/>
                    </a:lnTo>
                    <a:cubicBezTo>
                      <a:pt x="0" y="14917"/>
                      <a:pt x="14917" y="0"/>
                      <a:pt x="33318" y="0"/>
                    </a:cubicBezTo>
                    <a:close/>
                  </a:path>
                </a:pathLst>
              </a:custGeom>
              <a:solidFill>
                <a:srgbClr val="FFFFFF"/>
              </a:solidFill>
            </p:spPr>
          </p:sp>
          <p:sp>
            <p:nvSpPr>
              <p:cNvPr id="7" name="TextBox 7"/>
              <p:cNvSpPr txBox="1"/>
              <p:nvPr/>
            </p:nvSpPr>
            <p:spPr>
              <a:xfrm>
                <a:off x="0" y="-38100"/>
                <a:ext cx="812800" cy="850900"/>
              </a:xfrm>
              <a:prstGeom prst="rect">
                <a:avLst/>
              </a:prstGeom>
            </p:spPr>
            <p:txBody>
              <a:bodyPr lIns="50801" tIns="50801" rIns="50801" bIns="50801" rtlCol="0" anchor="ctr"/>
              <a:lstStyle/>
              <a:p>
                <a:pPr algn="ctr">
                  <a:lnSpc>
                    <a:spcPts val="2660"/>
                  </a:lnSpc>
                </a:pPr>
                <a:endParaRPr>
                  <a:solidFill>
                    <a:prstClr val="black"/>
                  </a:solidFill>
                </a:endParaRPr>
              </a:p>
            </p:txBody>
          </p:sp>
        </p:grpSp>
        <p:grpSp>
          <p:nvGrpSpPr>
            <p:cNvPr id="8" name="Group 8"/>
            <p:cNvGrpSpPr/>
            <p:nvPr/>
          </p:nvGrpSpPr>
          <p:grpSpPr>
            <a:xfrm rot="-337218">
              <a:off x="795706" y="1833910"/>
              <a:ext cx="7745499" cy="1875650"/>
              <a:chOff x="0" y="0"/>
              <a:chExt cx="3059950" cy="740998"/>
            </a:xfrm>
          </p:grpSpPr>
          <p:sp>
            <p:nvSpPr>
              <p:cNvPr id="9" name="Freeform 9"/>
              <p:cNvSpPr/>
              <p:nvPr/>
            </p:nvSpPr>
            <p:spPr>
              <a:xfrm>
                <a:off x="0" y="0"/>
                <a:ext cx="3059950" cy="740998"/>
              </a:xfrm>
              <a:custGeom>
                <a:avLst/>
                <a:gdLst/>
                <a:ahLst/>
                <a:cxnLst/>
                <a:rect l="l" t="t" r="r" b="b"/>
                <a:pathLst>
                  <a:path w="3059950" h="740998">
                    <a:moveTo>
                      <a:pt x="33318" y="0"/>
                    </a:moveTo>
                    <a:lnTo>
                      <a:pt x="3026632" y="0"/>
                    </a:lnTo>
                    <a:cubicBezTo>
                      <a:pt x="3035469" y="0"/>
                      <a:pt x="3043943" y="3510"/>
                      <a:pt x="3050192" y="9759"/>
                    </a:cubicBezTo>
                    <a:cubicBezTo>
                      <a:pt x="3056440" y="16007"/>
                      <a:pt x="3059950" y="24481"/>
                      <a:pt x="3059950" y="33318"/>
                    </a:cubicBezTo>
                    <a:lnTo>
                      <a:pt x="3059950" y="707680"/>
                    </a:lnTo>
                    <a:cubicBezTo>
                      <a:pt x="3059950" y="726081"/>
                      <a:pt x="3045033" y="740998"/>
                      <a:pt x="3026632" y="740998"/>
                    </a:cubicBezTo>
                    <a:lnTo>
                      <a:pt x="33318" y="740998"/>
                    </a:lnTo>
                    <a:cubicBezTo>
                      <a:pt x="24481" y="740998"/>
                      <a:pt x="16007" y="737487"/>
                      <a:pt x="9759" y="731239"/>
                    </a:cubicBezTo>
                    <a:cubicBezTo>
                      <a:pt x="3510" y="724991"/>
                      <a:pt x="0" y="716516"/>
                      <a:pt x="0" y="707680"/>
                    </a:cubicBezTo>
                    <a:lnTo>
                      <a:pt x="0" y="33318"/>
                    </a:lnTo>
                    <a:cubicBezTo>
                      <a:pt x="0" y="14917"/>
                      <a:pt x="14917" y="0"/>
                      <a:pt x="33318" y="0"/>
                    </a:cubicBezTo>
                    <a:close/>
                  </a:path>
                </a:pathLst>
              </a:custGeom>
              <a:solidFill>
                <a:srgbClr val="0D4C57"/>
              </a:solidFill>
            </p:spPr>
          </p:sp>
          <p:sp>
            <p:nvSpPr>
              <p:cNvPr id="10" name="TextBox 10"/>
              <p:cNvSpPr txBox="1"/>
              <p:nvPr/>
            </p:nvSpPr>
            <p:spPr>
              <a:xfrm>
                <a:off x="0" y="-38100"/>
                <a:ext cx="812800" cy="850900"/>
              </a:xfrm>
              <a:prstGeom prst="rect">
                <a:avLst/>
              </a:prstGeom>
            </p:spPr>
            <p:txBody>
              <a:bodyPr lIns="50801" tIns="50801" rIns="50801" bIns="50801" rtlCol="0" anchor="ctr"/>
              <a:lstStyle/>
              <a:p>
                <a:pPr algn="ctr">
                  <a:lnSpc>
                    <a:spcPts val="2660"/>
                  </a:lnSpc>
                </a:pPr>
                <a:endParaRPr>
                  <a:solidFill>
                    <a:prstClr val="black"/>
                  </a:solidFill>
                </a:endParaRPr>
              </a:p>
            </p:txBody>
          </p:sp>
        </p:grpSp>
        <p:sp>
          <p:nvSpPr>
            <p:cNvPr id="11" name="TextBox 11"/>
            <p:cNvSpPr txBox="1"/>
            <p:nvPr/>
          </p:nvSpPr>
          <p:spPr>
            <a:xfrm rot="21262782">
              <a:off x="944788" y="2159742"/>
              <a:ext cx="7548905" cy="1316600"/>
            </a:xfrm>
            <a:prstGeom prst="rect">
              <a:avLst/>
            </a:prstGeom>
          </p:spPr>
          <p:txBody>
            <a:bodyPr lIns="0" tIns="0" rIns="0" bIns="0" rtlCol="0" anchor="t">
              <a:spAutoFit/>
            </a:bodyPr>
            <a:lstStyle/>
            <a:p>
              <a:pPr algn="ctr">
                <a:lnSpc>
                  <a:spcPts val="15401"/>
                </a:lnSpc>
              </a:pPr>
              <a:r>
                <a:rPr lang="vi-VN" sz="11001" b="1" dirty="0">
                  <a:solidFill>
                    <a:srgbClr val="FFFFFF"/>
                  </a:solidFill>
                </a:rPr>
                <a:t>KHÁM PHÁ</a:t>
              </a:r>
              <a:endParaRPr lang="en-US" sz="11001" b="1" dirty="0">
                <a:solidFill>
                  <a:srgbClr val="FFFFFF"/>
                </a:solidFill>
              </a:endParaRPr>
            </a:p>
          </p:txBody>
        </p:sp>
      </p:grpSp>
      <p:grpSp>
        <p:nvGrpSpPr>
          <p:cNvPr id="2" name="Group 1"/>
          <p:cNvGrpSpPr/>
          <p:nvPr/>
        </p:nvGrpSpPr>
        <p:grpSpPr>
          <a:xfrm>
            <a:off x="3573724" y="5959664"/>
            <a:ext cx="12218978" cy="2396792"/>
            <a:chOff x="5684528" y="3358823"/>
            <a:chExt cx="4604607" cy="1012777"/>
          </a:xfrm>
        </p:grpSpPr>
        <p:grpSp>
          <p:nvGrpSpPr>
            <p:cNvPr id="12" name="Group 12"/>
            <p:cNvGrpSpPr/>
            <p:nvPr/>
          </p:nvGrpSpPr>
          <p:grpSpPr>
            <a:xfrm rot="119628">
              <a:off x="5780105" y="3435425"/>
              <a:ext cx="4509030" cy="936175"/>
              <a:chOff x="0" y="0"/>
              <a:chExt cx="3059950" cy="635314"/>
            </a:xfrm>
          </p:grpSpPr>
          <p:sp>
            <p:nvSpPr>
              <p:cNvPr id="13" name="Freeform 13"/>
              <p:cNvSpPr/>
              <p:nvPr/>
            </p:nvSpPr>
            <p:spPr>
              <a:xfrm>
                <a:off x="0" y="0"/>
                <a:ext cx="3059950" cy="635314"/>
              </a:xfrm>
              <a:custGeom>
                <a:avLst/>
                <a:gdLst/>
                <a:ahLst/>
                <a:cxnLst/>
                <a:rect l="l" t="t" r="r" b="b"/>
                <a:pathLst>
                  <a:path w="3059950" h="635314">
                    <a:moveTo>
                      <a:pt x="57233" y="0"/>
                    </a:moveTo>
                    <a:lnTo>
                      <a:pt x="3002717" y="0"/>
                    </a:lnTo>
                    <a:cubicBezTo>
                      <a:pt x="3017897" y="0"/>
                      <a:pt x="3032454" y="6030"/>
                      <a:pt x="3043187" y="16763"/>
                    </a:cubicBezTo>
                    <a:cubicBezTo>
                      <a:pt x="3053920" y="27496"/>
                      <a:pt x="3059950" y="42054"/>
                      <a:pt x="3059950" y="57233"/>
                    </a:cubicBezTo>
                    <a:lnTo>
                      <a:pt x="3059950" y="578081"/>
                    </a:lnTo>
                    <a:cubicBezTo>
                      <a:pt x="3059950" y="609690"/>
                      <a:pt x="3034326" y="635314"/>
                      <a:pt x="3002717" y="635314"/>
                    </a:cubicBezTo>
                    <a:lnTo>
                      <a:pt x="57233" y="635314"/>
                    </a:lnTo>
                    <a:cubicBezTo>
                      <a:pt x="25624" y="635314"/>
                      <a:pt x="0" y="609690"/>
                      <a:pt x="0" y="578081"/>
                    </a:cubicBezTo>
                    <a:lnTo>
                      <a:pt x="0" y="57233"/>
                    </a:lnTo>
                    <a:cubicBezTo>
                      <a:pt x="0" y="25624"/>
                      <a:pt x="25624" y="0"/>
                      <a:pt x="57233" y="0"/>
                    </a:cubicBezTo>
                    <a:close/>
                  </a:path>
                </a:pathLst>
              </a:custGeom>
              <a:solidFill>
                <a:srgbClr val="FFFFFF"/>
              </a:solidFill>
            </p:spPr>
          </p:sp>
          <p:sp>
            <p:nvSpPr>
              <p:cNvPr id="14" name="TextBox 14"/>
              <p:cNvSpPr txBox="1"/>
              <p:nvPr/>
            </p:nvSpPr>
            <p:spPr>
              <a:xfrm>
                <a:off x="0" y="-38100"/>
                <a:ext cx="812800" cy="850900"/>
              </a:xfrm>
              <a:prstGeom prst="rect">
                <a:avLst/>
              </a:prstGeom>
            </p:spPr>
            <p:txBody>
              <a:bodyPr lIns="29573" tIns="29573" rIns="29573" bIns="29573" rtlCol="0" anchor="ctr"/>
              <a:lstStyle/>
              <a:p>
                <a:pPr algn="ctr">
                  <a:lnSpc>
                    <a:spcPts val="2660"/>
                  </a:lnSpc>
                </a:pPr>
                <a:endParaRPr>
                  <a:solidFill>
                    <a:prstClr val="black"/>
                  </a:solidFill>
                </a:endParaRPr>
              </a:p>
            </p:txBody>
          </p:sp>
        </p:grpSp>
        <p:grpSp>
          <p:nvGrpSpPr>
            <p:cNvPr id="15" name="Group 15"/>
            <p:cNvGrpSpPr/>
            <p:nvPr/>
          </p:nvGrpSpPr>
          <p:grpSpPr>
            <a:xfrm rot="119628">
              <a:off x="5684528" y="3358823"/>
              <a:ext cx="4509030" cy="936175"/>
              <a:chOff x="0" y="0"/>
              <a:chExt cx="3059950" cy="635314"/>
            </a:xfrm>
          </p:grpSpPr>
          <p:sp>
            <p:nvSpPr>
              <p:cNvPr id="16" name="Freeform 16"/>
              <p:cNvSpPr/>
              <p:nvPr/>
            </p:nvSpPr>
            <p:spPr>
              <a:xfrm>
                <a:off x="0" y="0"/>
                <a:ext cx="3059950" cy="635314"/>
              </a:xfrm>
              <a:custGeom>
                <a:avLst/>
                <a:gdLst/>
                <a:ahLst/>
                <a:cxnLst/>
                <a:rect l="l" t="t" r="r" b="b"/>
                <a:pathLst>
                  <a:path w="3059950" h="635314">
                    <a:moveTo>
                      <a:pt x="57233" y="0"/>
                    </a:moveTo>
                    <a:lnTo>
                      <a:pt x="3002717" y="0"/>
                    </a:lnTo>
                    <a:cubicBezTo>
                      <a:pt x="3017897" y="0"/>
                      <a:pt x="3032454" y="6030"/>
                      <a:pt x="3043187" y="16763"/>
                    </a:cubicBezTo>
                    <a:cubicBezTo>
                      <a:pt x="3053920" y="27496"/>
                      <a:pt x="3059950" y="42054"/>
                      <a:pt x="3059950" y="57233"/>
                    </a:cubicBezTo>
                    <a:lnTo>
                      <a:pt x="3059950" y="578081"/>
                    </a:lnTo>
                    <a:cubicBezTo>
                      <a:pt x="3059950" y="609690"/>
                      <a:pt x="3034326" y="635314"/>
                      <a:pt x="3002717" y="635314"/>
                    </a:cubicBezTo>
                    <a:lnTo>
                      <a:pt x="57233" y="635314"/>
                    </a:lnTo>
                    <a:cubicBezTo>
                      <a:pt x="25624" y="635314"/>
                      <a:pt x="0" y="609690"/>
                      <a:pt x="0" y="578081"/>
                    </a:cubicBezTo>
                    <a:lnTo>
                      <a:pt x="0" y="57233"/>
                    </a:lnTo>
                    <a:cubicBezTo>
                      <a:pt x="0" y="25624"/>
                      <a:pt x="25624" y="0"/>
                      <a:pt x="57233" y="0"/>
                    </a:cubicBezTo>
                    <a:close/>
                  </a:path>
                </a:pathLst>
              </a:custGeom>
              <a:solidFill>
                <a:srgbClr val="FCBF49"/>
              </a:solidFill>
            </p:spPr>
          </p:sp>
          <p:sp>
            <p:nvSpPr>
              <p:cNvPr id="17" name="TextBox 17"/>
              <p:cNvSpPr txBox="1"/>
              <p:nvPr/>
            </p:nvSpPr>
            <p:spPr>
              <a:xfrm>
                <a:off x="0" y="-38100"/>
                <a:ext cx="812800" cy="850900"/>
              </a:xfrm>
              <a:prstGeom prst="rect">
                <a:avLst/>
              </a:prstGeom>
            </p:spPr>
            <p:txBody>
              <a:bodyPr lIns="29573" tIns="29573" rIns="29573" bIns="29573" rtlCol="0" anchor="ctr"/>
              <a:lstStyle/>
              <a:p>
                <a:pPr algn="ctr">
                  <a:lnSpc>
                    <a:spcPts val="2660"/>
                  </a:lnSpc>
                </a:pPr>
                <a:endParaRPr>
                  <a:solidFill>
                    <a:prstClr val="black"/>
                  </a:solidFill>
                </a:endParaRPr>
              </a:p>
            </p:txBody>
          </p:sp>
        </p:grpSp>
        <p:sp>
          <p:nvSpPr>
            <p:cNvPr id="18" name="TextBox 18"/>
            <p:cNvSpPr txBox="1"/>
            <p:nvPr/>
          </p:nvSpPr>
          <p:spPr>
            <a:xfrm rot="119628">
              <a:off x="5765852" y="3789224"/>
              <a:ext cx="4394583" cy="417252"/>
            </a:xfrm>
            <a:prstGeom prst="rect">
              <a:avLst/>
            </a:prstGeom>
          </p:spPr>
          <p:txBody>
            <a:bodyPr lIns="0" tIns="0" rIns="0" bIns="0" rtlCol="0" anchor="t">
              <a:spAutoFit/>
            </a:bodyPr>
            <a:lstStyle/>
            <a:p>
              <a:pPr algn="ctr">
                <a:lnSpc>
                  <a:spcPts val="7700"/>
                </a:lnSpc>
              </a:pPr>
              <a:r>
                <a:rPr lang="vi-VN" sz="10995" b="1" dirty="0">
                  <a:solidFill>
                    <a:srgbClr val="0D4C57"/>
                  </a:solidFill>
                </a:rPr>
                <a:t>THIÊN NHIÊN</a:t>
              </a:r>
              <a:endParaRPr lang="en-US" sz="10995" b="1" dirty="0">
                <a:solidFill>
                  <a:srgbClr val="0D4C57"/>
                </a:solidFill>
              </a:endParaRPr>
            </a:p>
          </p:txBody>
        </p:sp>
      </p:grpSp>
      <p:pic>
        <p:nvPicPr>
          <p:cNvPr id="4" name="Picture 3"/>
          <p:cNvPicPr>
            <a:picLocks noChangeAspect="1"/>
          </p:cNvPicPr>
          <p:nvPr/>
        </p:nvPicPr>
        <p:blipFill>
          <a:blip r:embed="rId2"/>
          <a:stretch>
            <a:fillRect/>
          </a:stretch>
        </p:blipFill>
        <p:spPr>
          <a:xfrm>
            <a:off x="-2858541" y="-3900700"/>
            <a:ext cx="24005081" cy="18088400"/>
          </a:xfrm>
          <a:prstGeom prst="rect">
            <a:avLst/>
          </a:prstGeom>
        </p:spPr>
      </p:pic>
    </p:spTree>
    <p:extLst>
      <p:ext uri="{BB962C8B-B14F-4D97-AF65-F5344CB8AC3E}">
        <p14:creationId xmlns:p14="http://schemas.microsoft.com/office/powerpoint/2010/main" val="148666788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B441FC-28E3-BB77-7666-8053FB67C355}"/>
              </a:ext>
            </a:extLst>
          </p:cNvPr>
          <p:cNvSpPr/>
          <p:nvPr/>
        </p:nvSpPr>
        <p:spPr>
          <a:xfrm>
            <a:off x="-2" y="1"/>
            <a:ext cx="18288000" cy="10287002"/>
          </a:xfrm>
          <a:prstGeom prst="rect">
            <a:avLst/>
          </a:prstGeom>
          <a:gradFill>
            <a:gsLst>
              <a:gs pos="0">
                <a:schemeClr val="bg2">
                  <a:alpha val="18000"/>
                </a:schemeClr>
              </a:gs>
              <a:gs pos="91000">
                <a:schemeClr val="tx1">
                  <a:alpha val="87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20" name="Picture 19">
            <a:hlinkClick r:id="rId4" action="ppaction://hlinksldjump"/>
            <a:extLst>
              <a:ext uri="{FF2B5EF4-FFF2-40B4-BE49-F238E27FC236}">
                <a16:creationId xmlns:a16="http://schemas.microsoft.com/office/drawing/2014/main" id="{43CE40CC-CE57-CDAF-B32E-2CF4743C6EEA}"/>
              </a:ext>
            </a:extLst>
          </p:cNvPr>
          <p:cNvPicPr>
            <a:picLocks noChangeAspect="1"/>
          </p:cNvPicPr>
          <p:nvPr/>
        </p:nvPicPr>
        <p:blipFill>
          <a:blip r:embed="rId5"/>
          <a:stretch>
            <a:fillRect/>
          </a:stretch>
        </p:blipFill>
        <p:spPr>
          <a:xfrm>
            <a:off x="1472338" y="915580"/>
            <a:ext cx="3548180" cy="4380356"/>
          </a:xfrm>
          <a:prstGeom prst="rect">
            <a:avLst/>
          </a:prstGeom>
        </p:spPr>
      </p:pic>
      <p:pic>
        <p:nvPicPr>
          <p:cNvPr id="21" name="Picture 20">
            <a:hlinkClick r:id="rId6" action="ppaction://hlinksldjump"/>
            <a:extLst>
              <a:ext uri="{FF2B5EF4-FFF2-40B4-BE49-F238E27FC236}">
                <a16:creationId xmlns:a16="http://schemas.microsoft.com/office/drawing/2014/main" id="{50EAF368-1875-3FD9-FD3E-0A60E04A9DB6}"/>
              </a:ext>
            </a:extLst>
          </p:cNvPr>
          <p:cNvPicPr>
            <a:picLocks noChangeAspect="1"/>
          </p:cNvPicPr>
          <p:nvPr/>
        </p:nvPicPr>
        <p:blipFill>
          <a:blip r:embed="rId7"/>
          <a:stretch>
            <a:fillRect/>
          </a:stretch>
        </p:blipFill>
        <p:spPr>
          <a:xfrm>
            <a:off x="6985657" y="1317290"/>
            <a:ext cx="4142591" cy="4005419"/>
          </a:xfrm>
          <a:prstGeom prst="rect">
            <a:avLst/>
          </a:prstGeom>
        </p:spPr>
      </p:pic>
      <p:pic>
        <p:nvPicPr>
          <p:cNvPr id="22" name="Picture 21">
            <a:hlinkClick r:id="rId8" action="ppaction://hlinksldjump"/>
            <a:extLst>
              <a:ext uri="{FF2B5EF4-FFF2-40B4-BE49-F238E27FC236}">
                <a16:creationId xmlns:a16="http://schemas.microsoft.com/office/drawing/2014/main" id="{0089E5FA-6C6A-52F1-2194-DD85CCCBF106}"/>
              </a:ext>
            </a:extLst>
          </p:cNvPr>
          <p:cNvPicPr>
            <a:picLocks noChangeAspect="1"/>
          </p:cNvPicPr>
          <p:nvPr/>
        </p:nvPicPr>
        <p:blipFill>
          <a:blip r:embed="rId9"/>
          <a:stretch>
            <a:fillRect/>
          </a:stretch>
        </p:blipFill>
        <p:spPr>
          <a:xfrm>
            <a:off x="13275491" y="1353869"/>
            <a:ext cx="3255546" cy="3968840"/>
          </a:xfrm>
          <a:prstGeom prst="rect">
            <a:avLst/>
          </a:prstGeom>
        </p:spPr>
      </p:pic>
      <p:pic>
        <p:nvPicPr>
          <p:cNvPr id="23" name="Picture 22">
            <a:hlinkClick r:id="rId10" action="ppaction://hlinksldjump"/>
            <a:extLst>
              <a:ext uri="{FF2B5EF4-FFF2-40B4-BE49-F238E27FC236}">
                <a16:creationId xmlns:a16="http://schemas.microsoft.com/office/drawing/2014/main" id="{9580D716-0F80-A8A6-FF08-3501D3108B11}"/>
              </a:ext>
            </a:extLst>
          </p:cNvPr>
          <p:cNvPicPr>
            <a:picLocks noChangeAspect="1"/>
          </p:cNvPicPr>
          <p:nvPr/>
        </p:nvPicPr>
        <p:blipFill>
          <a:blip r:embed="rId11"/>
          <a:stretch>
            <a:fillRect/>
          </a:stretch>
        </p:blipFill>
        <p:spPr>
          <a:xfrm>
            <a:off x="4237297" y="4597137"/>
            <a:ext cx="3273836" cy="5020491"/>
          </a:xfrm>
          <a:prstGeom prst="rect">
            <a:avLst/>
          </a:prstGeom>
        </p:spPr>
      </p:pic>
      <p:pic>
        <p:nvPicPr>
          <p:cNvPr id="24" name="Picture 23">
            <a:hlinkClick r:id="rId12" action="ppaction://hlinksldjump"/>
            <a:extLst>
              <a:ext uri="{FF2B5EF4-FFF2-40B4-BE49-F238E27FC236}">
                <a16:creationId xmlns:a16="http://schemas.microsoft.com/office/drawing/2014/main" id="{EA50C1A3-BB01-141D-CD6B-A8260E2523EA}"/>
              </a:ext>
            </a:extLst>
          </p:cNvPr>
          <p:cNvPicPr>
            <a:picLocks noChangeAspect="1"/>
          </p:cNvPicPr>
          <p:nvPr/>
        </p:nvPicPr>
        <p:blipFill>
          <a:blip r:embed="rId13"/>
          <a:stretch>
            <a:fillRect/>
          </a:stretch>
        </p:blipFill>
        <p:spPr>
          <a:xfrm>
            <a:off x="9944577" y="5143501"/>
            <a:ext cx="4124301" cy="4416935"/>
          </a:xfrm>
          <a:prstGeom prst="rect">
            <a:avLst/>
          </a:prstGeom>
        </p:spPr>
      </p:pic>
      <p:sp>
        <p:nvSpPr>
          <p:cNvPr id="25" name="Multiplication Sign 24">
            <a:hlinkClick r:id="rId14" action="ppaction://hlinksldjump"/>
            <a:extLst>
              <a:ext uri="{FF2B5EF4-FFF2-40B4-BE49-F238E27FC236}">
                <a16:creationId xmlns:a16="http://schemas.microsoft.com/office/drawing/2014/main" id="{5F9C0FC1-DEAD-F456-1D3C-0F08D71D11B2}"/>
              </a:ext>
            </a:extLst>
          </p:cNvPr>
          <p:cNvSpPr/>
          <p:nvPr/>
        </p:nvSpPr>
        <p:spPr>
          <a:xfrm>
            <a:off x="16916399" y="8915400"/>
            <a:ext cx="1371600" cy="1371600"/>
          </a:xfrm>
          <a:prstGeom prst="mathMultipl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328607423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15" name="Group 14"/>
          <p:cNvGrpSpPr/>
          <p:nvPr/>
        </p:nvGrpSpPr>
        <p:grpSpPr>
          <a:xfrm>
            <a:off x="2929769" y="367629"/>
            <a:ext cx="12504661" cy="1651671"/>
            <a:chOff x="564059" y="1731041"/>
            <a:chExt cx="12504661" cy="1651671"/>
          </a:xfrm>
        </p:grpSpPr>
        <p:pic>
          <p:nvPicPr>
            <p:cNvPr id="18" name="Picture 17"/>
            <p:cNvPicPr>
              <a:picLocks noChangeAspect="1"/>
            </p:cNvPicPr>
            <p:nvPr/>
          </p:nvPicPr>
          <p:blipFill>
            <a:blip r:embed="rId2"/>
            <a:stretch>
              <a:fillRect/>
            </a:stretch>
          </p:blipFill>
          <p:spPr>
            <a:xfrm>
              <a:off x="564059" y="1985377"/>
              <a:ext cx="1180681" cy="1143000"/>
            </a:xfrm>
            <a:prstGeom prst="rect">
              <a:avLst/>
            </a:prstGeom>
          </p:spPr>
        </p:pic>
        <p:sp>
          <p:nvSpPr>
            <p:cNvPr id="19" name="TextBox 18"/>
            <p:cNvSpPr txBox="1"/>
            <p:nvPr/>
          </p:nvSpPr>
          <p:spPr>
            <a:xfrm>
              <a:off x="2038560" y="1731041"/>
              <a:ext cx="11030160" cy="1651671"/>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Lấy ví dụ về ảnh hưởng của khí hậu và nguồn nước đối với hoạt động sản xuất ở nước </a:t>
              </a:r>
              <a:r>
                <a:rPr lang="vi-VN" sz="3600" smtClean="0">
                  <a:latin typeface="Arial" panose="020B0604020202020204" pitchFamily="34" charset="0"/>
                  <a:cs typeface="Arial" panose="020B0604020202020204" pitchFamily="34" charset="0"/>
                </a:rPr>
                <a:t>ta</a:t>
              </a:r>
              <a:r>
                <a:rPr lang="en-US" sz="3600" smtClean="0">
                  <a:latin typeface="Arial" panose="020B0604020202020204" pitchFamily="34" charset="0"/>
                  <a:cs typeface="Arial" panose="020B0604020202020204" pitchFamily="34" charset="0"/>
                </a:rPr>
                <a:t>?</a:t>
              </a:r>
              <a:endParaRPr lang="en-US" sz="3600" b="1" dirty="0">
                <a:solidFill>
                  <a:schemeClr val="tx2">
                    <a:lumMod val="75000"/>
                  </a:schemeClr>
                </a:solidFill>
                <a:latin typeface="Arial" panose="020B0604020202020204" pitchFamily="34" charset="0"/>
                <a:cs typeface="Arial" panose="020B0604020202020204" pitchFamily="34" charset="0"/>
              </a:endParaRPr>
            </a:p>
          </p:txBody>
        </p:sp>
      </p:grpSp>
      <p:sp>
        <p:nvSpPr>
          <p:cNvPr id="21" name="Rounded Rectangle 20"/>
          <p:cNvSpPr/>
          <p:nvPr/>
        </p:nvSpPr>
        <p:spPr>
          <a:xfrm>
            <a:off x="838200" y="2552700"/>
            <a:ext cx="7620000" cy="2057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sz="3500" b="1" smtClean="0">
                <a:solidFill>
                  <a:prstClr val="black"/>
                </a:solidFill>
                <a:latin typeface="Arial" panose="020B0604020202020204" pitchFamily="34" charset="0"/>
                <a:cs typeface="Arial" panose="020B0604020202020204" pitchFamily="34" charset="0"/>
              </a:rPr>
              <a:t>Ảnh hưởng của khí hậu đối với hoạt động sản xuất</a:t>
            </a:r>
            <a:endParaRPr lang="en-US" sz="3500" b="1" dirty="0">
              <a:solidFill>
                <a:prstClr val="black"/>
              </a:solidFill>
              <a:latin typeface="Arial" panose="020B0604020202020204" pitchFamily="34" charset="0"/>
              <a:cs typeface="Arial" panose="020B0604020202020204" pitchFamily="34" charset="0"/>
            </a:endParaRPr>
          </a:p>
        </p:txBody>
      </p:sp>
      <p:sp>
        <p:nvSpPr>
          <p:cNvPr id="23" name="Rounded Rectangle 22"/>
          <p:cNvSpPr/>
          <p:nvPr/>
        </p:nvSpPr>
        <p:spPr>
          <a:xfrm>
            <a:off x="838200" y="5164107"/>
            <a:ext cx="7620000" cy="230846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500" smtClean="0">
                <a:latin typeface="Arial" panose="020B0604020202020204" pitchFamily="34" charset="0"/>
                <a:cs typeface="Arial" panose="020B0604020202020204" pitchFamily="34" charset="0"/>
              </a:rPr>
              <a:t>Sự </a:t>
            </a:r>
            <a:r>
              <a:rPr lang="vi-VN" sz="3500" smtClean="0">
                <a:latin typeface="Arial" panose="020B0604020202020204" pitchFamily="34" charset="0"/>
                <a:cs typeface="Arial" panose="020B0604020202020204" pitchFamily="34" charset="0"/>
              </a:rPr>
              <a:t>phân </a:t>
            </a:r>
            <a:r>
              <a:rPr lang="vi-VN" sz="3500">
                <a:latin typeface="Arial" panose="020B0604020202020204" pitchFamily="34" charset="0"/>
                <a:cs typeface="Arial" panose="020B0604020202020204" pitchFamily="34" charset="0"/>
              </a:rPr>
              <a:t>hoá khí hậu theo chiều </a:t>
            </a:r>
            <a:endParaRPr lang="en-US" sz="3500" smtClean="0">
              <a:latin typeface="Arial" panose="020B0604020202020204" pitchFamily="34" charset="0"/>
              <a:cs typeface="Arial" panose="020B0604020202020204" pitchFamily="34" charset="0"/>
            </a:endParaRPr>
          </a:p>
          <a:p>
            <a:pPr algn="ctr">
              <a:lnSpc>
                <a:spcPct val="150000"/>
              </a:lnSpc>
            </a:pPr>
            <a:r>
              <a:rPr lang="vi-VN" sz="3500" smtClean="0">
                <a:latin typeface="Arial" panose="020B0604020202020204" pitchFamily="34" charset="0"/>
                <a:cs typeface="Arial" panose="020B0604020202020204" pitchFamily="34" charset="0"/>
              </a:rPr>
              <a:t>bắc </a:t>
            </a:r>
            <a:r>
              <a:rPr lang="vi-VN" sz="3500">
                <a:latin typeface="Arial" panose="020B0604020202020204" pitchFamily="34" charset="0"/>
                <a:cs typeface="Arial" panose="020B0604020202020204" pitchFamily="34" charset="0"/>
              </a:rPr>
              <a:t>- nam và theo độ cao</a:t>
            </a:r>
            <a:endParaRPr lang="en-US" sz="3500" dirty="0">
              <a:solidFill>
                <a:prstClr val="black"/>
              </a:solidFill>
              <a:latin typeface="Arial" panose="020B0604020202020204" pitchFamily="34" charset="0"/>
              <a:cs typeface="Arial" panose="020B0604020202020204" pitchFamily="34" charset="0"/>
            </a:endParaRPr>
          </a:p>
        </p:txBody>
      </p:sp>
      <p:sp>
        <p:nvSpPr>
          <p:cNvPr id="25" name="Rounded Rectangle 24"/>
          <p:cNvSpPr/>
          <p:nvPr/>
        </p:nvSpPr>
        <p:spPr>
          <a:xfrm>
            <a:off x="842749" y="8026574"/>
            <a:ext cx="7620000" cy="17443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500">
                <a:latin typeface="Arial" panose="020B0604020202020204" pitchFamily="34" charset="0"/>
                <a:cs typeface="Arial" panose="020B0604020202020204" pitchFamily="34" charset="0"/>
              </a:rPr>
              <a:t>P</a:t>
            </a:r>
            <a:r>
              <a:rPr lang="vi-VN" sz="3500" smtClean="0">
                <a:latin typeface="Arial" panose="020B0604020202020204" pitchFamily="34" charset="0"/>
                <a:cs typeface="Arial" panose="020B0604020202020204" pitchFamily="34" charset="0"/>
              </a:rPr>
              <a:t>hù </a:t>
            </a:r>
            <a:r>
              <a:rPr lang="vi-VN" sz="3500">
                <a:latin typeface="Arial" panose="020B0604020202020204" pitchFamily="34" charset="0"/>
                <a:cs typeface="Arial" panose="020B0604020202020204" pitchFamily="34" charset="0"/>
              </a:rPr>
              <a:t>hợp để trồng các loại cây, rau</a:t>
            </a:r>
            <a:endParaRPr lang="en-US" sz="3500"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1" idx="2"/>
            <a:endCxn id="23" idx="0"/>
          </p:cNvCxnSpPr>
          <p:nvPr/>
        </p:nvCxnSpPr>
        <p:spPr>
          <a:xfrm>
            <a:off x="4648200" y="4610100"/>
            <a:ext cx="0" cy="5540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3" idx="2"/>
            <a:endCxn id="25" idx="0"/>
          </p:cNvCxnSpPr>
          <p:nvPr/>
        </p:nvCxnSpPr>
        <p:spPr>
          <a:xfrm>
            <a:off x="4648200" y="7472567"/>
            <a:ext cx="4549" cy="5540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9144000" y="2660826"/>
            <a:ext cx="8408158" cy="7130874"/>
            <a:chOff x="9169021" y="2552700"/>
            <a:chExt cx="8408158" cy="7130874"/>
          </a:xfrm>
        </p:grpSpPr>
        <p:pic>
          <p:nvPicPr>
            <p:cNvPr id="29" name="Hình ảnh 6" descr="Đặc sản cam Canh Lục Ngạn Bắc Giang | Hoa Quả Fuji Fruit | Hệ thống hoa quả  sạch nhập khẩu Fuj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2552700"/>
              <a:ext cx="8153400"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p:cNvSpPr/>
            <p:nvPr/>
          </p:nvSpPr>
          <p:spPr>
            <a:xfrm>
              <a:off x="9169021" y="8113914"/>
              <a:ext cx="8408158" cy="1569660"/>
            </a:xfrm>
            <a:prstGeom prst="rect">
              <a:avLst/>
            </a:prstGeom>
          </p:spPr>
          <p:txBody>
            <a:bodyPr wrap="square">
              <a:spAutoFit/>
            </a:bodyPr>
            <a:lstStyle/>
            <a:p>
              <a:pPr algn="ctr">
                <a:lnSpc>
                  <a:spcPct val="150000"/>
                </a:lnSpc>
              </a:pPr>
              <a:r>
                <a:rPr lang="vi-VN" sz="3200" i="1">
                  <a:solidFill>
                    <a:srgbClr val="000000"/>
                  </a:solidFill>
                  <a:ea typeface="Calibri" panose="020F0502020204030204" pitchFamily="34" charset="0"/>
                </a:rPr>
                <a:t>Cây ôn đới, cận nhiệt, hình thành những vùng chuyên canh cây đặc sản ở Bắc Giang</a:t>
              </a:r>
              <a:endParaRPr lang="en-US" sz="3200"/>
            </a:p>
          </p:txBody>
        </p:sp>
      </p:grpSp>
    </p:spTree>
    <p:extLst>
      <p:ext uri="{BB962C8B-B14F-4D97-AF65-F5344CB8AC3E}">
        <p14:creationId xmlns:p14="http://schemas.microsoft.com/office/powerpoint/2010/main" val="1805768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 calcmode="lin" valueType="num">
                                      <p:cBhvr>
                                        <p:cTn id="37" dur="500" fill="hold"/>
                                        <p:tgtEl>
                                          <p:spTgt spid="31"/>
                                        </p:tgtEl>
                                        <p:attrNameLst>
                                          <p:attrName>style.rotation</p:attrName>
                                        </p:attrNameLst>
                                      </p:cBhvr>
                                      <p:tavLst>
                                        <p:tav tm="0">
                                          <p:val>
                                            <p:fltVal val="90"/>
                                          </p:val>
                                        </p:tav>
                                        <p:tav tm="100000">
                                          <p:val>
                                            <p:fltVal val="0"/>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B6D0B1-EADD-486B-CFCA-45E62396429C}"/>
              </a:ext>
            </a:extLst>
          </p:cNvPr>
          <p:cNvSpPr/>
          <p:nvPr/>
        </p:nvSpPr>
        <p:spPr>
          <a:xfrm>
            <a:off x="-2" y="1"/>
            <a:ext cx="18288000" cy="10287002"/>
          </a:xfrm>
          <a:prstGeom prst="rect">
            <a:avLst/>
          </a:prstGeom>
          <a:gradFill>
            <a:gsLst>
              <a:gs pos="0">
                <a:schemeClr val="bg2">
                  <a:alpha val="18000"/>
                </a:schemeClr>
              </a:gs>
              <a:gs pos="91000">
                <a:schemeClr val="tx1">
                  <a:alpha val="87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 name="Câu hỏi">
            <a:extLst>
              <a:ext uri="{FF2B5EF4-FFF2-40B4-BE49-F238E27FC236}">
                <a16:creationId xmlns:a16="http://schemas.microsoft.com/office/drawing/2014/main" id="{4ADFFF1A-F500-CC57-185E-00F4826D0836}"/>
              </a:ext>
            </a:extLst>
          </p:cNvPr>
          <p:cNvSpPr/>
          <p:nvPr/>
        </p:nvSpPr>
        <p:spPr>
          <a:xfrm>
            <a:off x="1669470" y="830235"/>
            <a:ext cx="14961180"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3600" b="1" noProof="1">
                <a:solidFill>
                  <a:srgbClr val="C00000"/>
                </a:solidFill>
                <a:latin typeface="Arial" panose="020B0604020202020204" pitchFamily="34" charset="0"/>
                <a:cs typeface="Arial" panose="020B0604020202020204" pitchFamily="34" charset="0"/>
              </a:rPr>
              <a:t>Câu </a:t>
            </a:r>
            <a:r>
              <a:rPr lang="en-US" sz="3600" b="1" noProof="1" smtClean="0">
                <a:solidFill>
                  <a:srgbClr val="C00000"/>
                </a:solidFill>
                <a:latin typeface="Arial" panose="020B0604020202020204" pitchFamily="34" charset="0"/>
                <a:cs typeface="Arial" panose="020B0604020202020204" pitchFamily="34" charset="0"/>
              </a:rPr>
              <a:t>1</a:t>
            </a:r>
            <a:r>
              <a:rPr lang="vi-VN" sz="3600" b="1" noProof="1" smtClean="0">
                <a:solidFill>
                  <a:srgbClr val="C00000"/>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Miền khí hậu phía Nam nước ta thuận lợi để phát triển các sản phẩm nông nghiệp gì?</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669473" y="7018020"/>
            <a:ext cx="702425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69">
              <a:lnSpc>
                <a:spcPct val="150000"/>
              </a:lnSpc>
              <a:defRPr/>
            </a:pPr>
            <a:r>
              <a:rPr lang="en-US" sz="3600" noProof="1">
                <a:solidFill>
                  <a:schemeClr val="tx1"/>
                </a:solidFill>
                <a:latin typeface="Arial" panose="020B0604020202020204" pitchFamily="34" charset="0"/>
                <a:cs typeface="Arial" panose="020B0604020202020204" pitchFamily="34" charset="0"/>
              </a:rPr>
              <a:t>B.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Cây công nghiệp (cà phê, cao su)</a:t>
            </a:r>
            <a:endParaRPr lang="vi-VN" sz="36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669470" y="4280016"/>
            <a:ext cx="702425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69">
              <a:lnSpc>
                <a:spcPct val="150000"/>
              </a:lnSpc>
              <a:defRPr/>
            </a:pPr>
            <a:r>
              <a:rPr lang="en-US" sz="3600" noProof="1">
                <a:solidFill>
                  <a:schemeClr val="tx1"/>
                </a:solidFill>
                <a:latin typeface="Arial" panose="020B0604020202020204" pitchFamily="34" charset="0"/>
                <a:cs typeface="Arial" panose="020B0604020202020204" pitchFamily="34" charset="0"/>
              </a:rPr>
              <a:t>A.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Chè, rau ưa lạnh (su su, su hào, bắp cải, súp lơ, cà rốt</a:t>
            </a:r>
            <a:r>
              <a:rPr lang="vi-VN" sz="3600" smtClean="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511143" y="4280016"/>
            <a:ext cx="702425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69">
              <a:lnSpc>
                <a:spcPct val="150000"/>
              </a:lnSpc>
              <a:defRPr/>
            </a:pPr>
            <a:r>
              <a:rPr lang="en-US" sz="3600" noProof="1">
                <a:solidFill>
                  <a:schemeClr val="tx1"/>
                </a:solidFill>
                <a:latin typeface="Arial" panose="020B0604020202020204" pitchFamily="34" charset="0"/>
                <a:cs typeface="Arial" panose="020B0604020202020204" pitchFamily="34" charset="0"/>
              </a:rPr>
              <a:t>C.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Cây ăn quả nhiệt đới (lê, mận, hồng).</a:t>
            </a:r>
            <a:endParaRPr lang="vi-VN" sz="36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511141" y="7018020"/>
            <a:ext cx="702425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69">
              <a:lnSpc>
                <a:spcPct val="150000"/>
              </a:lnSpc>
              <a:defRPr/>
            </a:pPr>
            <a:r>
              <a:rPr lang="en-US" sz="3600" noProof="1">
                <a:solidFill>
                  <a:schemeClr val="tx1"/>
                </a:solidFill>
                <a:latin typeface="Arial" panose="020B0604020202020204" pitchFamily="34" charset="0"/>
                <a:cs typeface="Arial" panose="020B0604020202020204" pitchFamily="34" charset="0"/>
              </a:rPr>
              <a:t>D.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Cá nước lạnh (cá hồi, cá tầm). </a:t>
            </a:r>
            <a:endParaRPr lang="vi-VN" sz="36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5"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24651" y="775239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190944" y="498071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190944" y="7741228"/>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29037" y="4980711"/>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40" y="-955900"/>
            <a:ext cx="731045" cy="731045"/>
          </a:xfrm>
          <a:prstGeom prst="rect">
            <a:avLst/>
          </a:prstGeom>
        </p:spPr>
      </p:pic>
      <p:sp>
        <p:nvSpPr>
          <p:cNvPr id="16" name="Freeform 13">
            <a:hlinkClick r:id="rId13" action="ppaction://hlinksldjump"/>
            <a:extLst>
              <a:ext uri="{FF2B5EF4-FFF2-40B4-BE49-F238E27FC236}">
                <a16:creationId xmlns:a16="http://schemas.microsoft.com/office/drawing/2014/main" id="{76AE54B7-543B-EE23-0195-8B86DF2C914B}"/>
              </a:ext>
            </a:extLst>
          </p:cNvPr>
          <p:cNvSpPr/>
          <p:nvPr/>
        </p:nvSpPr>
        <p:spPr>
          <a:xfrm>
            <a:off x="16630650" y="8946573"/>
            <a:ext cx="1657350" cy="1275855"/>
          </a:xfrm>
          <a:custGeom>
            <a:avLst/>
            <a:gdLst/>
            <a:ahLst/>
            <a:cxnLst/>
            <a:rect l="l" t="t" r="r" b="b"/>
            <a:pathLst>
              <a:path w="3145028" h="2260489">
                <a:moveTo>
                  <a:pt x="0" y="0"/>
                </a:moveTo>
                <a:lnTo>
                  <a:pt x="3145028" y="0"/>
                </a:lnTo>
                <a:lnTo>
                  <a:pt x="3145028" y="2260489"/>
                </a:lnTo>
                <a:lnTo>
                  <a:pt x="0" y="22604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30868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2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2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2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B441FC-28E3-BB77-7666-8053FB67C355}"/>
              </a:ext>
            </a:extLst>
          </p:cNvPr>
          <p:cNvSpPr/>
          <p:nvPr/>
        </p:nvSpPr>
        <p:spPr>
          <a:xfrm>
            <a:off x="-2" y="1"/>
            <a:ext cx="18288000" cy="10287002"/>
          </a:xfrm>
          <a:prstGeom prst="rect">
            <a:avLst/>
          </a:prstGeom>
          <a:gradFill>
            <a:gsLst>
              <a:gs pos="0">
                <a:schemeClr val="bg2">
                  <a:alpha val="18000"/>
                </a:schemeClr>
              </a:gs>
              <a:gs pos="91000">
                <a:schemeClr val="tx1">
                  <a:alpha val="87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2" name="Đáp án đúng">
            <a:extLst>
              <a:ext uri="{FF2B5EF4-FFF2-40B4-BE49-F238E27FC236}">
                <a16:creationId xmlns:a16="http://schemas.microsoft.com/office/drawing/2014/main" id="{F6AC022D-301F-3E5E-DAE9-88787A2AC7A6}"/>
              </a:ext>
            </a:extLst>
          </p:cNvPr>
          <p:cNvSpPr/>
          <p:nvPr/>
        </p:nvSpPr>
        <p:spPr>
          <a:xfrm>
            <a:off x="1517070" y="4070799"/>
            <a:ext cx="725285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69">
              <a:lnSpc>
                <a:spcPct val="150000"/>
              </a:lnSpc>
              <a:defRPr/>
            </a:pPr>
            <a:r>
              <a:rPr lang="en-US" sz="3400" noProof="1">
                <a:solidFill>
                  <a:schemeClr val="tx1"/>
                </a:solidFill>
                <a:latin typeface="Arial" panose="020B0604020202020204" pitchFamily="34" charset="0"/>
                <a:cs typeface="Arial" panose="020B0604020202020204" pitchFamily="34" charset="0"/>
              </a:rPr>
              <a:t>A. </a:t>
            </a:r>
            <a:r>
              <a:rPr lang="vi-VN" sz="3400">
                <a:solidFill>
                  <a:schemeClr val="tx1"/>
                </a:solidFill>
                <a:latin typeface="Arial" panose="020B0604020202020204" pitchFamily="34" charset="0"/>
                <a:ea typeface="Calibri" panose="020F0502020204030204" pitchFamily="34" charset="0"/>
                <a:cs typeface="Arial" panose="020B0604020202020204" pitchFamily="34" charset="0"/>
              </a:rPr>
              <a:t>Tạo nên khác biệt về mùa giữa các </a:t>
            </a:r>
            <a:r>
              <a:rPr lang="vi-VN" sz="3400" smtClean="0">
                <a:solidFill>
                  <a:schemeClr val="tx1"/>
                </a:solidFill>
                <a:latin typeface="Arial" panose="020B0604020202020204" pitchFamily="34" charset="0"/>
                <a:ea typeface="Calibri" panose="020F0502020204030204" pitchFamily="34" charset="0"/>
                <a:cs typeface="Arial" panose="020B0604020202020204" pitchFamily="34" charset="0"/>
              </a:rPr>
              <a:t>vùng</a:t>
            </a:r>
            <a:r>
              <a:rPr lang="en-US" sz="3400" smtClean="0">
                <a:solidFill>
                  <a:schemeClr val="tx1"/>
                </a:solidFill>
                <a:latin typeface="Arial" panose="020B0604020202020204" pitchFamily="34" charset="0"/>
                <a:ea typeface="Calibri" panose="020F0502020204030204" pitchFamily="34" charset="0"/>
                <a:cs typeface="Arial" panose="020B0604020202020204" pitchFamily="34" charset="0"/>
              </a:rPr>
              <a:t>,</a:t>
            </a:r>
            <a:r>
              <a:rPr lang="vi-VN" sz="3400" smtClean="0">
                <a:solidFill>
                  <a:schemeClr val="tx1"/>
                </a:solidFill>
                <a:latin typeface="Arial" panose="020B0604020202020204" pitchFamily="34" charset="0"/>
                <a:ea typeface="Calibri" panose="020F0502020204030204" pitchFamily="34" charset="0"/>
                <a:cs typeface="Arial" panose="020B0604020202020204" pitchFamily="34" charset="0"/>
              </a:rPr>
              <a:t> </a:t>
            </a:r>
            <a:r>
              <a:rPr lang="vi-VN" sz="3400">
                <a:solidFill>
                  <a:schemeClr val="tx1"/>
                </a:solidFill>
                <a:latin typeface="Arial" panose="020B0604020202020204" pitchFamily="34" charset="0"/>
                <a:ea typeface="Calibri" panose="020F0502020204030204" pitchFamily="34" charset="0"/>
                <a:cs typeface="Arial" panose="020B0604020202020204" pitchFamily="34" charset="0"/>
              </a:rPr>
              <a:t>sự đa dạng sản phẩm nông nghiệp trên cả nước</a:t>
            </a:r>
            <a:endParaRPr lang="vi-VN" sz="3400" noProof="1">
              <a:solidFill>
                <a:schemeClr val="tx1"/>
              </a:solidFill>
              <a:latin typeface="Arial" panose="020B0604020202020204" pitchFamily="34" charset="0"/>
              <a:cs typeface="Arial" panose="020B0604020202020204" pitchFamily="34" charset="0"/>
            </a:endParaRPr>
          </a:p>
        </p:txBody>
      </p:sp>
      <p:sp>
        <p:nvSpPr>
          <p:cNvPr id="3" name="Đáp án sai 1">
            <a:extLst>
              <a:ext uri="{FF2B5EF4-FFF2-40B4-BE49-F238E27FC236}">
                <a16:creationId xmlns:a16="http://schemas.microsoft.com/office/drawing/2014/main" id="{35292073-982F-0904-4D1A-D4A558FDAB2D}"/>
              </a:ext>
            </a:extLst>
          </p:cNvPr>
          <p:cNvSpPr/>
          <p:nvPr/>
        </p:nvSpPr>
        <p:spPr>
          <a:xfrm>
            <a:off x="1517070" y="6844479"/>
            <a:ext cx="725285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69">
              <a:lnSpc>
                <a:spcPct val="150000"/>
              </a:lnSpc>
              <a:defRPr/>
            </a:pPr>
            <a:r>
              <a:rPr lang="en-US" sz="3400" noProof="1">
                <a:solidFill>
                  <a:schemeClr val="tx1"/>
                </a:solidFill>
                <a:latin typeface="Arial" panose="020B0604020202020204" pitchFamily="34" charset="0"/>
                <a:cs typeface="Arial" panose="020B0604020202020204" pitchFamily="34" charset="0"/>
              </a:rPr>
              <a:t>B. </a:t>
            </a:r>
            <a:r>
              <a:rPr lang="vi-VN" sz="3400">
                <a:solidFill>
                  <a:schemeClr val="tx1"/>
                </a:solidFill>
                <a:latin typeface="Arial" panose="020B0604020202020204" pitchFamily="34" charset="0"/>
                <a:ea typeface="Calibri" panose="020F0502020204030204" pitchFamily="34" charset="0"/>
                <a:cs typeface="Arial" panose="020B0604020202020204" pitchFamily="34" charset="0"/>
              </a:rPr>
              <a:t>Cây trồng, vật nuôi nhiệt đới phát triển hơn cây trồng, vật nuôi cận nhiệt và ôn đới</a:t>
            </a:r>
            <a:endParaRPr lang="vi-VN" sz="3400" noProof="1">
              <a:solidFill>
                <a:schemeClr val="tx1"/>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3B2D6257-7E60-FBB0-9428-EEEE77A86B6D}"/>
              </a:ext>
            </a:extLst>
          </p:cNvPr>
          <p:cNvSpPr/>
          <p:nvPr/>
        </p:nvSpPr>
        <p:spPr>
          <a:xfrm>
            <a:off x="9358743" y="4070799"/>
            <a:ext cx="725285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69">
              <a:lnSpc>
                <a:spcPct val="150000"/>
              </a:lnSpc>
              <a:defRPr/>
            </a:pPr>
            <a:r>
              <a:rPr lang="en-US" sz="3400" noProof="1">
                <a:solidFill>
                  <a:schemeClr val="tx1"/>
                </a:solidFill>
                <a:latin typeface="Arial" panose="020B0604020202020204" pitchFamily="34" charset="0"/>
                <a:cs typeface="Arial" panose="020B0604020202020204" pitchFamily="34" charset="0"/>
              </a:rPr>
              <a:t>C. </a:t>
            </a:r>
            <a:r>
              <a:rPr lang="vi-VN" sz="3400">
                <a:solidFill>
                  <a:schemeClr val="tx1"/>
                </a:solidFill>
                <a:latin typeface="Arial" panose="020B0604020202020204" pitchFamily="34" charset="0"/>
                <a:ea typeface="Calibri" panose="020F0502020204030204" pitchFamily="34" charset="0"/>
                <a:cs typeface="Arial" panose="020B0604020202020204" pitchFamily="34" charset="0"/>
              </a:rPr>
              <a:t>Làm thiệt hại cho sản xuất nông nghiệp</a:t>
            </a:r>
            <a:endParaRPr lang="vi-VN" sz="3400" noProof="1">
              <a:solidFill>
                <a:schemeClr val="tx1"/>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2EF83A7A-F150-3A56-37D4-B55E1DB69C90}"/>
              </a:ext>
            </a:extLst>
          </p:cNvPr>
          <p:cNvSpPr/>
          <p:nvPr/>
        </p:nvSpPr>
        <p:spPr>
          <a:xfrm>
            <a:off x="9358741" y="6844479"/>
            <a:ext cx="725285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69">
              <a:lnSpc>
                <a:spcPct val="150000"/>
              </a:lnSpc>
              <a:defRPr/>
            </a:pPr>
            <a:r>
              <a:rPr lang="en-US" sz="3400" noProof="1">
                <a:solidFill>
                  <a:schemeClr val="tx1"/>
                </a:solidFill>
                <a:latin typeface="Arial" panose="020B0604020202020204" pitchFamily="34" charset="0"/>
                <a:cs typeface="Arial" panose="020B0604020202020204" pitchFamily="34" charset="0"/>
              </a:rPr>
              <a:t>D. </a:t>
            </a:r>
            <a:r>
              <a:rPr lang="vi-VN" sz="3400">
                <a:solidFill>
                  <a:schemeClr val="tx1"/>
                </a:solidFill>
                <a:latin typeface="Arial" panose="020B0604020202020204" pitchFamily="34" charset="0"/>
                <a:ea typeface="Calibri" panose="020F0502020204030204" pitchFamily="34" charset="0"/>
                <a:cs typeface="Arial" panose="020B0604020202020204" pitchFamily="34" charset="0"/>
              </a:rPr>
              <a:t>Sản xuất nông nghiệp được tiến hành trong 6 tháng đầu năm</a:t>
            </a:r>
            <a:endParaRPr lang="vi-VN" sz="3400" noProof="1">
              <a:solidFill>
                <a:schemeClr val="tx1"/>
              </a:solidFill>
              <a:latin typeface="Arial" panose="020B0604020202020204" pitchFamily="34" charset="0"/>
              <a:cs typeface="Arial" panose="020B0604020202020204" pitchFamily="34" charset="0"/>
            </a:endParaRPr>
          </a:p>
        </p:txBody>
      </p:sp>
      <p:pic>
        <p:nvPicPr>
          <p:cNvPr id="12" name="Correct sound effect and wrong sound effect (mp3cut.net)">
            <a:hlinkClick r:id="" action="ppaction://media"/>
            <a:extLst>
              <a:ext uri="{FF2B5EF4-FFF2-40B4-BE49-F238E27FC236}">
                <a16:creationId xmlns:a16="http://schemas.microsoft.com/office/drawing/2014/main" id="{79F9561C-B9DA-3A80-E31C-A2E0F0CC7B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5" y="-955900"/>
            <a:ext cx="731045" cy="731045"/>
          </a:xfrm>
          <a:prstGeom prst="rect">
            <a:avLst/>
          </a:prstGeom>
        </p:spPr>
      </p:pic>
      <p:pic>
        <p:nvPicPr>
          <p:cNvPr id="13" name="Picture 5">
            <a:extLst>
              <a:ext uri="{FF2B5EF4-FFF2-40B4-BE49-F238E27FC236}">
                <a16:creationId xmlns:a16="http://schemas.microsoft.com/office/drawing/2014/main" id="{BB191DC1-57AD-E37E-1E0A-2A905B3CEB4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162800" y="4872379"/>
            <a:ext cx="1279569" cy="1113741"/>
          </a:xfrm>
          <a:prstGeom prst="rect">
            <a:avLst/>
          </a:prstGeom>
        </p:spPr>
      </p:pic>
      <p:pic>
        <p:nvPicPr>
          <p:cNvPr id="14" name="Picture 10">
            <a:extLst>
              <a:ext uri="{FF2B5EF4-FFF2-40B4-BE49-F238E27FC236}">
                <a16:creationId xmlns:a16="http://schemas.microsoft.com/office/drawing/2014/main" id="{AD643B4B-171F-BF5B-A8D2-09FBABF4AEE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129096" y="4838700"/>
            <a:ext cx="1275183" cy="1136072"/>
          </a:xfrm>
          <a:prstGeom prst="rect">
            <a:avLst/>
          </a:prstGeom>
        </p:spPr>
      </p:pic>
      <p:pic>
        <p:nvPicPr>
          <p:cNvPr id="15" name="Picture 10">
            <a:extLst>
              <a:ext uri="{FF2B5EF4-FFF2-40B4-BE49-F238E27FC236}">
                <a16:creationId xmlns:a16="http://schemas.microsoft.com/office/drawing/2014/main" id="{4E791A3C-BFE3-4809-1817-E621C060240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129096" y="7634894"/>
            <a:ext cx="1275183" cy="1136072"/>
          </a:xfrm>
          <a:prstGeom prst="rect">
            <a:avLst/>
          </a:prstGeom>
        </p:spPr>
      </p:pic>
      <p:pic>
        <p:nvPicPr>
          <p:cNvPr id="16" name="Picture 10">
            <a:extLst>
              <a:ext uri="{FF2B5EF4-FFF2-40B4-BE49-F238E27FC236}">
                <a16:creationId xmlns:a16="http://schemas.microsoft.com/office/drawing/2014/main" id="{70A92255-17C3-3610-E79F-86ABB8D93A8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167186" y="7634894"/>
            <a:ext cx="1275183" cy="1136072"/>
          </a:xfrm>
          <a:prstGeom prst="rect">
            <a:avLst/>
          </a:prstGeom>
        </p:spPr>
      </p:pic>
      <p:pic>
        <p:nvPicPr>
          <p:cNvPr id="17" name="Correct sound effect and wrong sound effect (mp3cut.net) (1)">
            <a:hlinkClick r:id="" action="ppaction://media"/>
            <a:extLst>
              <a:ext uri="{FF2B5EF4-FFF2-40B4-BE49-F238E27FC236}">
                <a16:creationId xmlns:a16="http://schemas.microsoft.com/office/drawing/2014/main" id="{DD1618B7-9D13-676A-45B3-77F312E89A4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40" y="-955900"/>
            <a:ext cx="731045" cy="731045"/>
          </a:xfrm>
          <a:prstGeom prst="rect">
            <a:avLst/>
          </a:prstGeom>
        </p:spPr>
      </p:pic>
      <p:sp>
        <p:nvSpPr>
          <p:cNvPr id="18" name="Câu hỏi">
            <a:extLst>
              <a:ext uri="{FF2B5EF4-FFF2-40B4-BE49-F238E27FC236}">
                <a16:creationId xmlns:a16="http://schemas.microsoft.com/office/drawing/2014/main" id="{41047306-9EA8-A5F9-1942-A33351130BD7}"/>
              </a:ext>
            </a:extLst>
          </p:cNvPr>
          <p:cNvSpPr/>
          <p:nvPr/>
        </p:nvSpPr>
        <p:spPr>
          <a:xfrm>
            <a:off x="1517070" y="830235"/>
            <a:ext cx="15113580"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3600" b="1" noProof="1">
                <a:solidFill>
                  <a:srgbClr val="C00000"/>
                </a:solidFill>
                <a:latin typeface="Arial" panose="020B0604020202020204" pitchFamily="34" charset="0"/>
                <a:cs typeface="Arial" panose="020B0604020202020204" pitchFamily="34" charset="0"/>
              </a:rPr>
              <a:t>Câu </a:t>
            </a:r>
            <a:r>
              <a:rPr lang="en-US" sz="3600" b="1" noProof="1" smtClean="0">
                <a:solidFill>
                  <a:srgbClr val="C00000"/>
                </a:solidFill>
                <a:latin typeface="Arial" panose="020B0604020202020204" pitchFamily="34" charset="0"/>
                <a:cs typeface="Arial" panose="020B0604020202020204" pitchFamily="34" charset="0"/>
              </a:rPr>
              <a:t>2</a:t>
            </a:r>
            <a:r>
              <a:rPr lang="vi-VN" sz="3600" b="1" noProof="1" smtClean="0">
                <a:solidFill>
                  <a:srgbClr val="C00000"/>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Hệ quả của sự phân hóa khí hậu đối với sản xuất nông nghiệp là:</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9" name="Freeform 13">
            <a:hlinkClick r:id="rId13" action="ppaction://hlinksldjump"/>
            <a:extLst>
              <a:ext uri="{FF2B5EF4-FFF2-40B4-BE49-F238E27FC236}">
                <a16:creationId xmlns:a16="http://schemas.microsoft.com/office/drawing/2014/main" id="{47EFE1F6-C6E9-8437-D0CD-5C3178243924}"/>
              </a:ext>
            </a:extLst>
          </p:cNvPr>
          <p:cNvSpPr/>
          <p:nvPr/>
        </p:nvSpPr>
        <p:spPr>
          <a:xfrm>
            <a:off x="16630650" y="8946573"/>
            <a:ext cx="1657350" cy="1275855"/>
          </a:xfrm>
          <a:custGeom>
            <a:avLst/>
            <a:gdLst/>
            <a:ahLst/>
            <a:cxnLst/>
            <a:rect l="l" t="t" r="r" b="b"/>
            <a:pathLst>
              <a:path w="3145028" h="2260489">
                <a:moveTo>
                  <a:pt x="0" y="0"/>
                </a:moveTo>
                <a:lnTo>
                  <a:pt x="3145028" y="0"/>
                </a:lnTo>
                <a:lnTo>
                  <a:pt x="3145028" y="2260489"/>
                </a:lnTo>
                <a:lnTo>
                  <a:pt x="0" y="22604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2462902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
                                        </p:tgtEl>
                                        <p:attrNameLst>
                                          <p:attrName>fillcolor</p:attrName>
                                        </p:attrNameLst>
                                      </p:cBhvr>
                                      <p:to>
                                        <a:srgbClr val="92D050"/>
                                      </p:to>
                                    </p:animClr>
                                    <p:set>
                                      <p:cBhvr>
                                        <p:cTn id="29" dur="500" fill="hold"/>
                                        <p:tgtEl>
                                          <p:spTgt spid="2"/>
                                        </p:tgtEl>
                                        <p:attrNameLst>
                                          <p:attrName>fill.type</p:attrName>
                                        </p:attrNameLst>
                                      </p:cBhvr>
                                      <p:to>
                                        <p:strVal val="solid"/>
                                      </p:to>
                                    </p:set>
                                    <p:set>
                                      <p:cBhvr>
                                        <p:cTn id="30" dur="500" fill="hold"/>
                                        <p:tgtEl>
                                          <p:spTgt spid="2"/>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2"/>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2000" fill="hold" grpId="1" nodeType="withEffect">
                                  <p:stCondLst>
                                    <p:cond delay="0"/>
                                  </p:stCondLst>
                                  <p:childTnLst>
                                    <p:animEffect transition="out" filter="fade">
                                      <p:cBhvr>
                                        <p:cTn id="36" dur="500" tmFilter="0, 0; .2, .5; .8, .5; 1, 0"/>
                                        <p:tgtEl>
                                          <p:spTgt spid="2"/>
                                        </p:tgtEl>
                                      </p:cBhvr>
                                    </p:animEffect>
                                    <p:animScale>
                                      <p:cBhvr>
                                        <p:cTn id="37" dur="250" autoRev="1" fill="hold"/>
                                        <p:tgtEl>
                                          <p:spTgt spid="2"/>
                                        </p:tgtEl>
                                      </p:cBhvr>
                                      <p:by x="105000" y="105000"/>
                                    </p:animScale>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
                                        </p:tgtEl>
                                        <p:attrNameLst>
                                          <p:attrName>fillcolor</p:attrName>
                                        </p:attrNameLst>
                                      </p:cBhvr>
                                      <p:to>
                                        <a:srgbClr val="D99694"/>
                                      </p:to>
                                    </p:animClr>
                                    <p:set>
                                      <p:cBhvr>
                                        <p:cTn id="43" dur="500" fill="hold"/>
                                        <p:tgtEl>
                                          <p:spTgt spid="3"/>
                                        </p:tgtEl>
                                        <p:attrNameLst>
                                          <p:attrName>fill.type</p:attrName>
                                        </p:attrNameLst>
                                      </p:cBhvr>
                                      <p:to>
                                        <p:strVal val="solid"/>
                                      </p:to>
                                    </p:set>
                                    <p:set>
                                      <p:cBhvr>
                                        <p:cTn id="44" dur="500" fill="hold"/>
                                        <p:tgtEl>
                                          <p:spTgt spid="3"/>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7"/>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2000" fill="hold" grpId="1" nodeType="withEffect">
                                  <p:stCondLst>
                                    <p:cond delay="0"/>
                                  </p:stCondLst>
                                  <p:childTnLst>
                                    <p:animEffect transition="out" filter="fade">
                                      <p:cBhvr>
                                        <p:cTn id="50" dur="500" tmFilter="0, 0; .2, .5; .8, .5; 1, 0"/>
                                        <p:tgtEl>
                                          <p:spTgt spid="3"/>
                                        </p:tgtEl>
                                      </p:cBhvr>
                                    </p:animEffect>
                                    <p:animScale>
                                      <p:cBhvr>
                                        <p:cTn id="51"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0"/>
                                        </p:tgtEl>
                                        <p:attrNameLst>
                                          <p:attrName>fillcolor</p:attrName>
                                        </p:attrNameLst>
                                      </p:cBhvr>
                                      <p:to>
                                        <a:srgbClr val="D99694"/>
                                      </p:to>
                                    </p:animClr>
                                    <p:set>
                                      <p:cBhvr>
                                        <p:cTn id="57" dur="500" fill="hold"/>
                                        <p:tgtEl>
                                          <p:spTgt spid="10"/>
                                        </p:tgtEl>
                                        <p:attrNameLst>
                                          <p:attrName>fill.type</p:attrName>
                                        </p:attrNameLst>
                                      </p:cBhvr>
                                      <p:to>
                                        <p:strVal val="solid"/>
                                      </p:to>
                                    </p:set>
                                    <p:set>
                                      <p:cBhvr>
                                        <p:cTn id="58" dur="500" fill="hold"/>
                                        <p:tgtEl>
                                          <p:spTgt spid="1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7"/>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10"/>
                                        </p:tgtEl>
                                      </p:cBhvr>
                                    </p:animEffect>
                                    <p:animScale>
                                      <p:cBhvr>
                                        <p:cTn id="6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1"/>
                                        </p:tgtEl>
                                        <p:attrNameLst>
                                          <p:attrName>fillcolor</p:attrName>
                                        </p:attrNameLst>
                                      </p:cBhvr>
                                      <p:to>
                                        <a:srgbClr val="D99694"/>
                                      </p:to>
                                    </p:animClr>
                                    <p:set>
                                      <p:cBhvr>
                                        <p:cTn id="71" dur="500" fill="hold"/>
                                        <p:tgtEl>
                                          <p:spTgt spid="11"/>
                                        </p:tgtEl>
                                        <p:attrNameLst>
                                          <p:attrName>fill.type</p:attrName>
                                        </p:attrNameLst>
                                      </p:cBhvr>
                                      <p:to>
                                        <p:strVal val="solid"/>
                                      </p:to>
                                    </p:set>
                                    <p:set>
                                      <p:cBhvr>
                                        <p:cTn id="72" dur="500" fill="hold"/>
                                        <p:tgtEl>
                                          <p:spTgt spid="1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7"/>
                                        </p:tgtEl>
                                      </p:cBhvr>
                                    </p:cmd>
                                  </p:childTnLst>
                                </p:cTn>
                              </p:par>
                              <p:par>
                                <p:cTn id="75" presetID="1" presetClass="entr" presetSubtype="0" fill="hold" nodeType="withEffect">
                                  <p:stCondLst>
                                    <p:cond delay="0"/>
                                  </p:stCondLst>
                                  <p:childTnLst>
                                    <p:set>
                                      <p:cBhvr>
                                        <p:cTn id="76" dur="1" fill="hold">
                                          <p:stCondLst>
                                            <p:cond delay="9"/>
                                          </p:stCondLst>
                                        </p:cTn>
                                        <p:tgtEl>
                                          <p:spTgt spid="15"/>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0" fill="hold" display="0">
                  <p:stCondLst>
                    <p:cond delay="indefinite"/>
                  </p:stCondLst>
                  <p:endCondLst>
                    <p:cond evt="onStopAudio" delay="0">
                      <p:tgtEl>
                        <p:sldTgt/>
                      </p:tgtEl>
                    </p:cond>
                  </p:endCondLst>
                </p:cTn>
                <p:tgtEl>
                  <p:spTgt spid="12"/>
                </p:tgtEl>
              </p:cMediaNode>
            </p:audio>
            <p:audio>
              <p:cMediaNode vol="80000">
                <p:cTn id="81" fill="hold" display="0">
                  <p:stCondLst>
                    <p:cond delay="indefinite"/>
                  </p:stCondLst>
                  <p:endCondLst>
                    <p:cond evt="onStopAudio" delay="0">
                      <p:tgtEl>
                        <p:sldTgt/>
                      </p:tgtEl>
                    </p:cond>
                  </p:endCondLst>
                </p:cTn>
                <p:tgtEl>
                  <p:spTgt spid="17"/>
                </p:tgtEl>
              </p:cMediaNode>
            </p:audio>
          </p:childTnLst>
        </p:cTn>
      </p:par>
    </p:tnLst>
    <p:bldLst>
      <p:bldP spid="2" grpId="0" animBg="1"/>
      <p:bldP spid="2" grpId="1" animBg="1"/>
      <p:bldP spid="3" grpId="0" animBg="1"/>
      <p:bldP spid="3" grpId="1" animBg="1"/>
      <p:bldP spid="10" grpId="0" animBg="1"/>
      <p:bldP spid="10" grpId="1" animBg="1"/>
      <p:bldP spid="11" grpId="0" animBg="1"/>
      <p:bldP spid="11" grpId="1"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A5D29E-F7E5-1909-7205-CCEB8E3D2885}"/>
              </a:ext>
            </a:extLst>
          </p:cNvPr>
          <p:cNvSpPr/>
          <p:nvPr/>
        </p:nvSpPr>
        <p:spPr>
          <a:xfrm>
            <a:off x="-2" y="1"/>
            <a:ext cx="18288000" cy="10287002"/>
          </a:xfrm>
          <a:prstGeom prst="rect">
            <a:avLst/>
          </a:prstGeom>
          <a:gradFill>
            <a:gsLst>
              <a:gs pos="0">
                <a:schemeClr val="bg2">
                  <a:alpha val="18000"/>
                </a:schemeClr>
              </a:gs>
              <a:gs pos="91000">
                <a:schemeClr val="tx1">
                  <a:alpha val="87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 name="Câu hỏi">
            <a:extLst>
              <a:ext uri="{FF2B5EF4-FFF2-40B4-BE49-F238E27FC236}">
                <a16:creationId xmlns:a16="http://schemas.microsoft.com/office/drawing/2014/main" id="{4ADFFF1A-F500-CC57-185E-00F4826D0836}"/>
              </a:ext>
            </a:extLst>
          </p:cNvPr>
          <p:cNvSpPr/>
          <p:nvPr/>
        </p:nvSpPr>
        <p:spPr>
          <a:xfrm>
            <a:off x="1441003" y="506770"/>
            <a:ext cx="15399327" cy="217379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b="1" noProof="1">
                <a:solidFill>
                  <a:srgbClr val="C00000"/>
                </a:solidFill>
                <a:latin typeface="Arial" panose="020B0604020202020204" pitchFamily="34" charset="0"/>
                <a:cs typeface="Arial" panose="020B0604020202020204" pitchFamily="34" charset="0"/>
              </a:rPr>
              <a:t>Câu </a:t>
            </a:r>
            <a:r>
              <a:rPr lang="en-US" sz="3400" b="1" noProof="1" smtClean="0">
                <a:solidFill>
                  <a:srgbClr val="C00000"/>
                </a:solidFill>
                <a:latin typeface="Arial" panose="020B0604020202020204" pitchFamily="34" charset="0"/>
                <a:cs typeface="Arial" panose="020B0604020202020204" pitchFamily="34" charset="0"/>
              </a:rPr>
              <a:t>3</a:t>
            </a:r>
            <a:r>
              <a:rPr lang="vi-VN" sz="3400" b="1" noProof="1" smtClean="0">
                <a:solidFill>
                  <a:srgbClr val="C00000"/>
                </a:solidFill>
                <a:latin typeface="Arial" panose="020B0604020202020204" pitchFamily="34" charset="0"/>
                <a:cs typeface="Arial" panose="020B0604020202020204" pitchFamily="34" charset="0"/>
              </a:rPr>
              <a:t>. </a:t>
            </a:r>
            <a:r>
              <a:rPr lang="vi-VN" sz="3400">
                <a:solidFill>
                  <a:schemeClr val="tx1"/>
                </a:solidFill>
                <a:latin typeface="Arial" panose="020B0604020202020204" pitchFamily="34" charset="0"/>
                <a:cs typeface="Arial" panose="020B0604020202020204" pitchFamily="34" charset="0"/>
              </a:rPr>
              <a:t>Ý nào dưới đây </a:t>
            </a:r>
            <a:r>
              <a:rPr lang="vi-VN" sz="3400" b="1">
                <a:solidFill>
                  <a:schemeClr val="tx1"/>
                </a:solidFill>
                <a:latin typeface="Arial" panose="020B0604020202020204" pitchFamily="34" charset="0"/>
                <a:cs typeface="Arial" panose="020B0604020202020204" pitchFamily="34" charset="0"/>
              </a:rPr>
              <a:t>không </a:t>
            </a:r>
            <a:r>
              <a:rPr lang="vi-VN" sz="3400">
                <a:solidFill>
                  <a:schemeClr val="tx1"/>
                </a:solidFill>
                <a:latin typeface="Arial" panose="020B0604020202020204" pitchFamily="34" charset="0"/>
                <a:cs typeface="Arial" panose="020B0604020202020204" pitchFamily="34" charset="0"/>
              </a:rPr>
              <a:t>đúng khi nói về ảnh hưởng của khí hậu đối với hoạt động du lịch?</a:t>
            </a:r>
            <a:endParaRPr lang="en-US" sz="3400" dirty="0">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378768" y="6594957"/>
            <a:ext cx="7456799" cy="3272943"/>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3200" noProof="1">
                <a:solidFill>
                  <a:schemeClr val="tx1"/>
                </a:solidFill>
                <a:latin typeface="Arial" panose="020B0604020202020204" pitchFamily="34" charset="0"/>
                <a:cs typeface="Arial" panose="020B0604020202020204" pitchFamily="34" charset="0"/>
              </a:rPr>
              <a:t>D. </a:t>
            </a:r>
            <a:r>
              <a:rPr lang="vi-VN" sz="3200">
                <a:solidFill>
                  <a:schemeClr val="tx1"/>
                </a:solidFill>
                <a:latin typeface="Arial" panose="020B0604020202020204" pitchFamily="34" charset="0"/>
                <a:ea typeface="Calibri" panose="020F0502020204030204" pitchFamily="34" charset="0"/>
                <a:cs typeface="Arial" panose="020B0604020202020204" pitchFamily="34" charset="0"/>
              </a:rPr>
              <a:t>Điều kiện khí hậu tạo điều kiện thuận lợi cho các hoạt động du lịch diễn ra gần như quanh năm ở Lăng Cô (Thừa Thiên Huế)</a:t>
            </a:r>
            <a:endParaRPr lang="vi-VN" sz="32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441003" y="2984139"/>
            <a:ext cx="7456799" cy="3272943"/>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3200" smtClean="0">
                <a:solidFill>
                  <a:schemeClr val="tx1"/>
                </a:solidFill>
                <a:latin typeface="Arial" panose="020B0604020202020204" pitchFamily="34" charset="0"/>
                <a:ea typeface="Calibri" panose="020F0502020204030204" pitchFamily="34" charset="0"/>
                <a:cs typeface="Arial" panose="020B0604020202020204" pitchFamily="34" charset="0"/>
              </a:rPr>
              <a:t>A. </a:t>
            </a:r>
            <a:r>
              <a:rPr lang="vi-VN" sz="3200" smtClean="0">
                <a:solidFill>
                  <a:schemeClr val="tx1"/>
                </a:solidFill>
                <a:latin typeface="Arial" panose="020B0604020202020204" pitchFamily="34" charset="0"/>
                <a:ea typeface="Calibri" panose="020F0502020204030204" pitchFamily="34" charset="0"/>
                <a:cs typeface="Arial" panose="020B0604020202020204" pitchFamily="34" charset="0"/>
              </a:rPr>
              <a:t>Khí </a:t>
            </a:r>
            <a:r>
              <a:rPr lang="vi-VN" sz="3200">
                <a:solidFill>
                  <a:schemeClr val="tx1"/>
                </a:solidFill>
                <a:latin typeface="Arial" panose="020B0604020202020204" pitchFamily="34" charset="0"/>
                <a:ea typeface="Calibri" panose="020F0502020204030204" pitchFamily="34" charset="0"/>
                <a:cs typeface="Arial" panose="020B0604020202020204" pitchFamily="34" charset="0"/>
              </a:rPr>
              <a:t>hậu tác động trực tiếp đến sự hình thành các điểm du lịch, loại hình du lịch, mùa vụ du lịch,...</a:t>
            </a:r>
            <a:endParaRPr lang="en-US" sz="32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441003" y="6594957"/>
            <a:ext cx="7456799" cy="3272943"/>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3200" noProof="1">
                <a:solidFill>
                  <a:schemeClr val="tx1"/>
                </a:solidFill>
                <a:latin typeface="Arial" panose="020B0604020202020204" pitchFamily="34" charset="0"/>
                <a:cs typeface="Arial" panose="020B0604020202020204" pitchFamily="34" charset="0"/>
              </a:rPr>
              <a:t>B. </a:t>
            </a:r>
            <a:r>
              <a:rPr lang="vi-VN" sz="3200">
                <a:solidFill>
                  <a:schemeClr val="tx1"/>
                </a:solidFill>
                <a:latin typeface="Arial" panose="020B0604020202020204" pitchFamily="34" charset="0"/>
                <a:ea typeface="Calibri" panose="020F0502020204030204" pitchFamily="34" charset="0"/>
                <a:cs typeface="Arial" panose="020B0604020202020204" pitchFamily="34" charset="0"/>
              </a:rPr>
              <a:t>Khí hậu phân hóa theo độ cao, phát triển các loại hình du lịch nghỉ dưỡng, tham quan, khám phá,...</a:t>
            </a:r>
            <a:endParaRPr lang="en-US" sz="32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8769" y="2984855"/>
            <a:ext cx="7456799" cy="3272943"/>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3200" noProof="1">
                <a:solidFill>
                  <a:schemeClr val="tx1"/>
                </a:solidFill>
                <a:latin typeface="Arial" panose="020B0604020202020204" pitchFamily="34" charset="0"/>
                <a:cs typeface="Arial" panose="020B0604020202020204" pitchFamily="34" charset="0"/>
              </a:rPr>
              <a:t>C. </a:t>
            </a:r>
            <a:r>
              <a:rPr lang="vi-VN" sz="3200">
                <a:solidFill>
                  <a:schemeClr val="tx1"/>
                </a:solidFill>
                <a:latin typeface="Arial" panose="020B0604020202020204" pitchFamily="34" charset="0"/>
                <a:ea typeface="Calibri" panose="020F0502020204030204" pitchFamily="34" charset="0"/>
                <a:cs typeface="Arial" panose="020B0604020202020204" pitchFamily="34" charset="0"/>
              </a:rPr>
              <a:t>Các hoạt động du lịch ở Sầm Sơn (Thanh Hóa), Cửa Lò (Nghệ An) hầu như chỉ diễn ra vào mùa hè</a:t>
            </a:r>
            <a:endParaRPr lang="vi-VN" sz="32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90943" y="7687358"/>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29036" y="7665028"/>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190943" y="415290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29036" y="415290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
        <p:nvSpPr>
          <p:cNvPr id="16" name="Freeform 13">
            <a:hlinkClick r:id="rId13" action="ppaction://hlinksldjump"/>
            <a:extLst>
              <a:ext uri="{FF2B5EF4-FFF2-40B4-BE49-F238E27FC236}">
                <a16:creationId xmlns:a16="http://schemas.microsoft.com/office/drawing/2014/main" id="{8BA33411-4A89-8110-FBEE-F6044F73F01D}"/>
              </a:ext>
            </a:extLst>
          </p:cNvPr>
          <p:cNvSpPr/>
          <p:nvPr/>
        </p:nvSpPr>
        <p:spPr>
          <a:xfrm>
            <a:off x="16630650" y="8946573"/>
            <a:ext cx="1657350" cy="1275855"/>
          </a:xfrm>
          <a:custGeom>
            <a:avLst/>
            <a:gdLst/>
            <a:ahLst/>
            <a:cxnLst/>
            <a:rect l="l" t="t" r="r" b="b"/>
            <a:pathLst>
              <a:path w="3145028" h="2260489">
                <a:moveTo>
                  <a:pt x="0" y="0"/>
                </a:moveTo>
                <a:lnTo>
                  <a:pt x="3145028" y="0"/>
                </a:lnTo>
                <a:lnTo>
                  <a:pt x="3145028" y="2260489"/>
                </a:lnTo>
                <a:lnTo>
                  <a:pt x="0" y="22604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700826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grpId="2" nodeType="clickEffect">
                                  <p:stCondLst>
                                    <p:cond delay="0"/>
                                  </p:stCondLst>
                                  <p:childTnLst>
                                    <p:animClr clrSpc="rgb" dir="cw">
                                      <p:cBhvr>
                                        <p:cTn id="28" dur="500" fill="hold"/>
                                        <p:tgtEl>
                                          <p:spTgt spid="5"/>
                                        </p:tgtEl>
                                        <p:attrNameLst>
                                          <p:attrName>fillcolor</p:attrName>
                                        </p:attrNameLst>
                                      </p:cBhvr>
                                      <p:to>
                                        <a:srgbClr val="9BBB59"/>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indefinite" fill="hold" grpId="1" nodeType="withEffect">
                                  <p:stCondLst>
                                    <p:cond delay="0"/>
                                  </p:stCondLst>
                                  <p:endCondLst>
                                    <p:cond evt="onNext" delay="0">
                                      <p:tgtEl>
                                        <p:sldTgt/>
                                      </p:tgtEl>
                                    </p:cond>
                                  </p:end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with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5" grpId="2" animBg="1"/>
      <p:bldP spid="6" grpId="0" animBg="1"/>
      <p:bldP spid="6" grpId="1" animBg="1"/>
      <p:bldP spid="7" grpId="0" animBg="1"/>
      <p:bldP spid="7" grpId="1" animBg="1"/>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20A984C-9D6D-4328-1565-158786998D43}"/>
              </a:ext>
            </a:extLst>
          </p:cNvPr>
          <p:cNvSpPr/>
          <p:nvPr/>
        </p:nvSpPr>
        <p:spPr>
          <a:xfrm>
            <a:off x="-2" y="1"/>
            <a:ext cx="18288000" cy="10287002"/>
          </a:xfrm>
          <a:prstGeom prst="rect">
            <a:avLst/>
          </a:prstGeom>
          <a:gradFill>
            <a:gsLst>
              <a:gs pos="0">
                <a:schemeClr val="bg2">
                  <a:alpha val="18000"/>
                </a:schemeClr>
              </a:gs>
              <a:gs pos="91000">
                <a:schemeClr val="tx1">
                  <a:alpha val="87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 name="Câu hỏi">
            <a:extLst>
              <a:ext uri="{FF2B5EF4-FFF2-40B4-BE49-F238E27FC236}">
                <a16:creationId xmlns:a16="http://schemas.microsoft.com/office/drawing/2014/main" id="{4ADFFF1A-F500-CC57-185E-00F4826D0836}"/>
              </a:ext>
            </a:extLst>
          </p:cNvPr>
          <p:cNvSpPr/>
          <p:nvPr/>
        </p:nvSpPr>
        <p:spPr>
          <a:xfrm>
            <a:off x="1821871" y="811370"/>
            <a:ext cx="14644256" cy="313089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3600" b="1" noProof="1">
                <a:solidFill>
                  <a:srgbClr val="C00000"/>
                </a:solidFill>
                <a:latin typeface="Arial" panose="020B0604020202020204" pitchFamily="34" charset="0"/>
                <a:cs typeface="Arial" panose="020B0604020202020204" pitchFamily="34" charset="0"/>
              </a:rPr>
              <a:t>Câu </a:t>
            </a:r>
            <a:r>
              <a:rPr lang="en-US" sz="3600" b="1" noProof="1" smtClean="0">
                <a:solidFill>
                  <a:srgbClr val="C00000"/>
                </a:solidFill>
                <a:latin typeface="Arial" panose="020B0604020202020204" pitchFamily="34" charset="0"/>
                <a:cs typeface="Arial" panose="020B0604020202020204" pitchFamily="34" charset="0"/>
              </a:rPr>
              <a:t>4</a:t>
            </a:r>
            <a:r>
              <a:rPr lang="vi-VN" sz="3600" b="1" noProof="1" smtClean="0">
                <a:solidFill>
                  <a:srgbClr val="C00000"/>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Nguồn nước sông </a:t>
            </a:r>
            <a:r>
              <a:rPr lang="vi-VN" sz="3600" b="1">
                <a:solidFill>
                  <a:schemeClr val="tx1"/>
                </a:solidFill>
                <a:latin typeface="Arial" panose="020B0604020202020204" pitchFamily="34" charset="0"/>
                <a:ea typeface="Calibri" panose="020F0502020204030204" pitchFamily="34" charset="0"/>
                <a:cs typeface="Arial" panose="020B0604020202020204" pitchFamily="34" charset="0"/>
              </a:rPr>
              <a:t>không</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 được sử dụng vào mục đích nào sau đây?</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372600" y="4263513"/>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vi-VN" sz="3600" noProof="1">
                <a:solidFill>
                  <a:schemeClr val="tx1"/>
                </a:solidFill>
                <a:latin typeface="Arial" panose="020B0604020202020204" pitchFamily="34" charset="0"/>
                <a:cs typeface="Arial" panose="020B0604020202020204" pitchFamily="34" charset="0"/>
              </a:rPr>
              <a:t>C.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Xả rác thải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sinh </a:t>
            </a:r>
            <a:r>
              <a:rPr lang="vi-VN" sz="3600" smtClean="0">
                <a:solidFill>
                  <a:schemeClr val="tx1"/>
                </a:solidFill>
                <a:latin typeface="Arial" panose="020B0604020202020204" pitchFamily="34" charset="0"/>
                <a:ea typeface="Calibri" panose="020F0502020204030204" pitchFamily="34" charset="0"/>
                <a:cs typeface="Arial" panose="020B0604020202020204" pitchFamily="34" charset="0"/>
              </a:rPr>
              <a:t>hoạ</a:t>
            </a:r>
            <a:r>
              <a:rPr lang="en-US" sz="3600" smtClean="0">
                <a:solidFill>
                  <a:schemeClr val="tx1"/>
                </a:solidFill>
                <a:latin typeface="Arial" panose="020B0604020202020204" pitchFamily="34" charset="0"/>
                <a:ea typeface="Calibri" panose="020F0502020204030204" pitchFamily="34" charset="0"/>
                <a:cs typeface="Arial" panose="020B0604020202020204" pitchFamily="34" charset="0"/>
              </a:rPr>
              <a:t>t</a:t>
            </a:r>
            <a:endParaRPr lang="vi-VN" sz="36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17325" y="4254863"/>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vi-VN" sz="3600" noProof="1">
                <a:solidFill>
                  <a:schemeClr val="tx1"/>
                </a:solidFill>
                <a:cs typeface="Arial" panose="020B0604020202020204" pitchFamily="34" charset="0"/>
              </a:rPr>
              <a:t>A. </a:t>
            </a:r>
            <a:r>
              <a:rPr lang="vi-VN" sz="3600">
                <a:solidFill>
                  <a:schemeClr val="tx1"/>
                </a:solidFill>
                <a:ea typeface="Calibri" panose="020F0502020204030204" pitchFamily="34" charset="0"/>
                <a:cs typeface="Times New Roman" panose="02020603050405020304" pitchFamily="18" charset="0"/>
              </a:rPr>
              <a:t>Du lịch</a:t>
            </a:r>
            <a:endParaRPr lang="vi-VN" sz="3600" noProof="1">
              <a:solidFill>
                <a:schemeClr val="tx1"/>
              </a:solidFill>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17325" y="7082913"/>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vi-VN" sz="3600" noProof="1">
                <a:solidFill>
                  <a:schemeClr val="tx1"/>
                </a:solidFill>
                <a:cs typeface="Arial" panose="020B0604020202020204" pitchFamily="34" charset="0"/>
              </a:rPr>
              <a:t>B. </a:t>
            </a:r>
            <a:r>
              <a:rPr lang="vi-VN" sz="3600">
                <a:solidFill>
                  <a:schemeClr val="tx1"/>
                </a:solidFill>
                <a:ea typeface="Calibri" panose="020F0502020204030204" pitchFamily="34" charset="0"/>
                <a:cs typeface="Times New Roman" panose="02020603050405020304" pitchFamily="18" charset="0"/>
              </a:rPr>
              <a:t>Sinh hoạt</a:t>
            </a:r>
            <a:endParaRPr lang="vi-VN" sz="36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2600" y="7082913"/>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defRPr/>
            </a:pPr>
            <a:r>
              <a:rPr lang="vi-VN" sz="3600" noProof="1">
                <a:solidFill>
                  <a:schemeClr val="tx1"/>
                </a:solidFill>
                <a:cs typeface="Arial" panose="020B0604020202020204" pitchFamily="34" charset="0"/>
              </a:rPr>
              <a:t>D. </a:t>
            </a:r>
            <a:r>
              <a:rPr lang="vi-VN" sz="3600">
                <a:solidFill>
                  <a:schemeClr val="tx1"/>
                </a:solidFill>
                <a:ea typeface="Calibri" panose="020F0502020204030204" pitchFamily="34" charset="0"/>
                <a:cs typeface="Times New Roman" panose="02020603050405020304" pitchFamily="18" charset="0"/>
              </a:rPr>
              <a:t>Đánh bắt và nuôi </a:t>
            </a:r>
            <a:r>
              <a:rPr lang="vi-VN" sz="3600">
                <a:solidFill>
                  <a:schemeClr val="tx1"/>
                </a:solidFill>
                <a:ea typeface="Calibri" panose="020F0502020204030204" pitchFamily="34" charset="0"/>
                <a:cs typeface="Times New Roman" panose="02020603050405020304" pitchFamily="18" charset="0"/>
              </a:rPr>
              <a:t>trồng </a:t>
            </a:r>
            <a:endParaRPr lang="en-US" sz="3600" smtClean="0">
              <a:solidFill>
                <a:schemeClr val="tx1"/>
              </a:solidFill>
              <a:ea typeface="Calibri" panose="020F0502020204030204" pitchFamily="34" charset="0"/>
              <a:cs typeface="Times New Roman" panose="02020603050405020304" pitchFamily="18" charset="0"/>
            </a:endParaRPr>
          </a:p>
          <a:p>
            <a:pPr algn="ctr" defTabSz="1371669">
              <a:lnSpc>
                <a:spcPct val="150000"/>
              </a:lnSpc>
              <a:defRPr/>
            </a:pPr>
            <a:r>
              <a:rPr lang="vi-VN" sz="3600" smtClean="0">
                <a:solidFill>
                  <a:schemeClr val="tx1"/>
                </a:solidFill>
                <a:ea typeface="Calibri" panose="020F0502020204030204" pitchFamily="34" charset="0"/>
                <a:cs typeface="Times New Roman" panose="02020603050405020304" pitchFamily="18" charset="0"/>
              </a:rPr>
              <a:t>thủy </a:t>
            </a:r>
            <a:r>
              <a:rPr lang="vi-VN" sz="3600">
                <a:solidFill>
                  <a:schemeClr val="tx1"/>
                </a:solidFill>
                <a:ea typeface="Calibri" panose="020F0502020204030204" pitchFamily="34" charset="0"/>
                <a:cs typeface="Times New Roman" panose="02020603050405020304" pitchFamily="18" charset="0"/>
              </a:rPr>
              <a:t>sản</a:t>
            </a:r>
            <a:endParaRPr lang="vi-VN" sz="3600" noProof="1">
              <a:solidFill>
                <a:schemeClr val="tx1"/>
              </a:solidFill>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5"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75185" y="5065584"/>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55090" y="776631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190944" y="7608694"/>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67600" y="4832090"/>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40" y="-955900"/>
            <a:ext cx="731045" cy="731045"/>
          </a:xfrm>
          <a:prstGeom prst="rect">
            <a:avLst/>
          </a:prstGeom>
        </p:spPr>
      </p:pic>
      <p:sp>
        <p:nvSpPr>
          <p:cNvPr id="16" name="Freeform 13">
            <a:hlinkClick r:id="rId13" action="ppaction://hlinksldjump"/>
            <a:extLst>
              <a:ext uri="{FF2B5EF4-FFF2-40B4-BE49-F238E27FC236}">
                <a16:creationId xmlns:a16="http://schemas.microsoft.com/office/drawing/2014/main" id="{1A26E7F6-58C1-F639-0BBB-FAD28AC92795}"/>
              </a:ext>
            </a:extLst>
          </p:cNvPr>
          <p:cNvSpPr/>
          <p:nvPr/>
        </p:nvSpPr>
        <p:spPr>
          <a:xfrm>
            <a:off x="16630650" y="8946573"/>
            <a:ext cx="1657350" cy="1275855"/>
          </a:xfrm>
          <a:custGeom>
            <a:avLst/>
            <a:gdLst/>
            <a:ahLst/>
            <a:cxnLst/>
            <a:rect l="l" t="t" r="r" b="b"/>
            <a:pathLst>
              <a:path w="3145028" h="2260489">
                <a:moveTo>
                  <a:pt x="0" y="0"/>
                </a:moveTo>
                <a:lnTo>
                  <a:pt x="3145028" y="0"/>
                </a:lnTo>
                <a:lnTo>
                  <a:pt x="3145028" y="2260489"/>
                </a:lnTo>
                <a:lnTo>
                  <a:pt x="0" y="22604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2390789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2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2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2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20A984C-9D6D-4328-1565-158786998D43}"/>
              </a:ext>
            </a:extLst>
          </p:cNvPr>
          <p:cNvSpPr/>
          <p:nvPr/>
        </p:nvSpPr>
        <p:spPr>
          <a:xfrm>
            <a:off x="-2" y="1"/>
            <a:ext cx="18288000" cy="10287002"/>
          </a:xfrm>
          <a:prstGeom prst="rect">
            <a:avLst/>
          </a:prstGeom>
          <a:gradFill>
            <a:gsLst>
              <a:gs pos="0">
                <a:schemeClr val="bg2">
                  <a:alpha val="18000"/>
                </a:schemeClr>
              </a:gs>
              <a:gs pos="91000">
                <a:schemeClr val="tx1">
                  <a:alpha val="87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372600" y="4263513"/>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vi-VN" sz="3600" noProof="1">
                <a:solidFill>
                  <a:schemeClr val="tx1"/>
                </a:solidFill>
                <a:latin typeface="Arial" panose="020B0604020202020204" pitchFamily="34" charset="0"/>
                <a:cs typeface="Arial" panose="020B0604020202020204" pitchFamily="34" charset="0"/>
              </a:rPr>
              <a:t>C. </a:t>
            </a:r>
            <a:r>
              <a:rPr lang="en-US" sz="3600" noProof="1" smtClean="0">
                <a:solidFill>
                  <a:schemeClr val="tx1"/>
                </a:solidFill>
                <a:latin typeface="Arial" panose="020B0604020202020204" pitchFamily="34" charset="0"/>
                <a:cs typeface="Arial" panose="020B0604020202020204" pitchFamily="34" charset="0"/>
              </a:rPr>
              <a:t>Đà Nẵng</a:t>
            </a:r>
            <a:endParaRPr lang="vi-VN" sz="36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17325" y="4254863"/>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vi-VN" sz="3600" noProof="1">
                <a:solidFill>
                  <a:schemeClr val="tx1"/>
                </a:solidFill>
                <a:latin typeface="Arial" panose="020B0604020202020204" pitchFamily="34" charset="0"/>
                <a:cs typeface="Arial" panose="020B0604020202020204" pitchFamily="34" charset="0"/>
              </a:rPr>
              <a:t>A. </a:t>
            </a:r>
            <a:r>
              <a:rPr lang="en-US" sz="3600" smtClean="0">
                <a:solidFill>
                  <a:schemeClr val="tx1"/>
                </a:solidFill>
                <a:latin typeface="Arial" panose="020B0604020202020204" pitchFamily="34" charset="0"/>
                <a:ea typeface="Calibri" panose="020F0502020204030204" pitchFamily="34" charset="0"/>
                <a:cs typeface="Arial" panose="020B0604020202020204" pitchFamily="34" charset="0"/>
              </a:rPr>
              <a:t>Khánh Hoà</a:t>
            </a:r>
            <a:endParaRPr lang="vi-VN" sz="36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17325" y="7082913"/>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vi-VN" sz="3600" noProof="1">
                <a:solidFill>
                  <a:schemeClr val="tx1"/>
                </a:solidFill>
                <a:latin typeface="Arial" panose="020B0604020202020204" pitchFamily="34" charset="0"/>
                <a:cs typeface="Arial" panose="020B0604020202020204" pitchFamily="34" charset="0"/>
              </a:rPr>
              <a:t>B. </a:t>
            </a:r>
            <a:r>
              <a:rPr lang="en-US" sz="3600" smtClean="0">
                <a:solidFill>
                  <a:schemeClr val="tx1"/>
                </a:solidFill>
                <a:latin typeface="Arial" panose="020B0604020202020204" pitchFamily="34" charset="0"/>
                <a:ea typeface="Calibri" panose="020F0502020204030204" pitchFamily="34" charset="0"/>
                <a:cs typeface="Arial" panose="020B0604020202020204" pitchFamily="34" charset="0"/>
              </a:rPr>
              <a:t>Sapa</a:t>
            </a:r>
            <a:endParaRPr lang="vi-VN" sz="36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2600" y="7082913"/>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vi-VN" sz="3600" noProof="1">
                <a:solidFill>
                  <a:schemeClr val="tx1"/>
                </a:solidFill>
                <a:latin typeface="Arial" panose="020B0604020202020204" pitchFamily="34" charset="0"/>
                <a:cs typeface="Arial" panose="020B0604020202020204" pitchFamily="34" charset="0"/>
              </a:rPr>
              <a:t>D. </a:t>
            </a:r>
            <a:r>
              <a:rPr lang="en-US" sz="3600" smtClean="0">
                <a:solidFill>
                  <a:schemeClr val="tx1"/>
                </a:solidFill>
                <a:latin typeface="Arial" panose="020B0604020202020204" pitchFamily="34" charset="0"/>
                <a:ea typeface="Calibri" panose="020F0502020204030204" pitchFamily="34" charset="0"/>
                <a:cs typeface="Arial" panose="020B0604020202020204" pitchFamily="34" charset="0"/>
              </a:rPr>
              <a:t>Quảng Ninh</a:t>
            </a:r>
            <a:endParaRPr lang="vi-VN" sz="36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5"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75185" y="5065584"/>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55090" y="776631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190944" y="7608694"/>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67600" y="4832090"/>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40" y="-955900"/>
            <a:ext cx="731045" cy="731045"/>
          </a:xfrm>
          <a:prstGeom prst="rect">
            <a:avLst/>
          </a:prstGeom>
        </p:spPr>
      </p:pic>
      <p:sp>
        <p:nvSpPr>
          <p:cNvPr id="16" name="Freeform 13">
            <a:hlinkClick r:id="rId13" action="ppaction://hlinksldjump"/>
            <a:extLst>
              <a:ext uri="{FF2B5EF4-FFF2-40B4-BE49-F238E27FC236}">
                <a16:creationId xmlns:a16="http://schemas.microsoft.com/office/drawing/2014/main" id="{1A26E7F6-58C1-F639-0BBB-FAD28AC92795}"/>
              </a:ext>
            </a:extLst>
          </p:cNvPr>
          <p:cNvSpPr/>
          <p:nvPr/>
        </p:nvSpPr>
        <p:spPr>
          <a:xfrm>
            <a:off x="16630650" y="8946573"/>
            <a:ext cx="1657350" cy="1275855"/>
          </a:xfrm>
          <a:custGeom>
            <a:avLst/>
            <a:gdLst/>
            <a:ahLst/>
            <a:cxnLst/>
            <a:rect l="l" t="t" r="r" b="b"/>
            <a:pathLst>
              <a:path w="3145028" h="2260489">
                <a:moveTo>
                  <a:pt x="0" y="0"/>
                </a:moveTo>
                <a:lnTo>
                  <a:pt x="3145028" y="0"/>
                </a:lnTo>
                <a:lnTo>
                  <a:pt x="3145028" y="2260489"/>
                </a:lnTo>
                <a:lnTo>
                  <a:pt x="0" y="22604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4" name="Group 13"/>
          <p:cNvGrpSpPr/>
          <p:nvPr/>
        </p:nvGrpSpPr>
        <p:grpSpPr>
          <a:xfrm>
            <a:off x="1821871" y="811370"/>
            <a:ext cx="14644256" cy="3130892"/>
            <a:chOff x="1821871" y="811370"/>
            <a:chExt cx="14644256" cy="3130892"/>
          </a:xfrm>
        </p:grpSpPr>
        <p:sp>
          <p:nvSpPr>
            <p:cNvPr id="2" name="Câu hỏi">
              <a:extLst>
                <a:ext uri="{FF2B5EF4-FFF2-40B4-BE49-F238E27FC236}">
                  <a16:creationId xmlns:a16="http://schemas.microsoft.com/office/drawing/2014/main" id="{4ADFFF1A-F500-CC57-185E-00F4826D0836}"/>
                </a:ext>
              </a:extLst>
            </p:cNvPr>
            <p:cNvSpPr/>
            <p:nvPr/>
          </p:nvSpPr>
          <p:spPr>
            <a:xfrm>
              <a:off x="1821871" y="811370"/>
              <a:ext cx="14644256" cy="313089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177909" y="1499652"/>
              <a:ext cx="8991600" cy="1754326"/>
            </a:xfrm>
            <a:prstGeom prst="rect">
              <a:avLst/>
            </a:prstGeom>
          </p:spPr>
          <p:txBody>
            <a:bodyPr wrap="square">
              <a:spAutoFit/>
            </a:bodyPr>
            <a:lstStyle/>
            <a:p>
              <a:pPr algn="just">
                <a:lnSpc>
                  <a:spcPct val="150000"/>
                </a:lnSpc>
              </a:pPr>
              <a:r>
                <a:rPr lang="en-US" sz="3600" b="1" smtClean="0">
                  <a:solidFill>
                    <a:srgbClr val="C00000"/>
                  </a:solidFill>
                  <a:latin typeface="Arial" panose="020B0604020202020204" pitchFamily="34" charset="0"/>
                  <a:ea typeface="Calibri" panose="020F0502020204030204" pitchFamily="34" charset="0"/>
                  <a:cs typeface="Arial" panose="020B0604020202020204" pitchFamily="34" charset="0"/>
                </a:rPr>
                <a:t>Câu 5. </a:t>
              </a:r>
              <a:r>
                <a:rPr lang="en-US" sz="3600">
                  <a:latin typeface="Arial" panose="020B0604020202020204" pitchFamily="34" charset="0"/>
                  <a:ea typeface="Calibri" panose="020F0502020204030204" pitchFamily="34" charset="0"/>
                  <a:cs typeface="Arial" panose="020B0604020202020204" pitchFamily="34" charset="0"/>
                </a:rPr>
                <a:t>H</a:t>
              </a:r>
              <a:r>
                <a:rPr lang="vi-VN" sz="3600" smtClean="0">
                  <a:ea typeface="Calibri" panose="020F0502020204030204" pitchFamily="34" charset="0"/>
                </a:rPr>
                <a:t>ình </a:t>
              </a:r>
              <a:r>
                <a:rPr lang="vi-VN" sz="3600">
                  <a:ea typeface="Calibri" panose="020F0502020204030204" pitchFamily="34" charset="0"/>
                </a:rPr>
                <a:t>ảnh dưới đây nói đến địa điểm du lịch ở tỉnh/thành phố nào?</a:t>
              </a:r>
              <a:endParaRPr lang="en-US" sz="3600"/>
            </a:p>
          </p:txBody>
        </p:sp>
        <p:pic>
          <p:nvPicPr>
            <p:cNvPr id="17" name="Hình ảnh 3" descr="Tour Bà Nà Hill 1 ngày giá rẻ | Ăn Buffet &quot;Khuyến Mãi&quot; chỉ 950k"/>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459126" y="1035876"/>
              <a:ext cx="4206182" cy="2681879"/>
            </a:xfrm>
            <a:prstGeom prst="rect">
              <a:avLst/>
            </a:prstGeom>
            <a:noFill/>
            <a:ln>
              <a:noFill/>
            </a:ln>
          </p:spPr>
        </p:pic>
      </p:grpSp>
    </p:spTree>
    <p:extLst>
      <p:ext uri="{BB962C8B-B14F-4D97-AF65-F5344CB8AC3E}">
        <p14:creationId xmlns:p14="http://schemas.microsoft.com/office/powerpoint/2010/main" val="4019969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2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2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2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5" name="Freeform 5"/>
          <p:cNvSpPr/>
          <p:nvPr/>
        </p:nvSpPr>
        <p:spPr>
          <a:xfrm flipH="1">
            <a:off x="-1631627" y="8801100"/>
            <a:ext cx="5320655" cy="2457175"/>
          </a:xfrm>
          <a:custGeom>
            <a:avLst/>
            <a:gdLst/>
            <a:ahLst/>
            <a:cxnLst/>
            <a:rect l="l" t="t" r="r" b="b"/>
            <a:pathLst>
              <a:path w="5320655" h="2457175">
                <a:moveTo>
                  <a:pt x="5320654" y="0"/>
                </a:moveTo>
                <a:lnTo>
                  <a:pt x="0" y="0"/>
                </a:lnTo>
                <a:lnTo>
                  <a:pt x="0" y="2457175"/>
                </a:lnTo>
                <a:lnTo>
                  <a:pt x="5320654" y="2457175"/>
                </a:lnTo>
                <a:lnTo>
                  <a:pt x="5320654"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6173982" y="-4974586"/>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8"/>
            <a:stretch>
              <a:fillRect/>
            </a:stretch>
          </a:blipFill>
        </p:spPr>
      </p:sp>
      <p:grpSp>
        <p:nvGrpSpPr>
          <p:cNvPr id="10" name="Group 9"/>
          <p:cNvGrpSpPr/>
          <p:nvPr/>
        </p:nvGrpSpPr>
        <p:grpSpPr>
          <a:xfrm>
            <a:off x="753929" y="1257419"/>
            <a:ext cx="6104071" cy="1168479"/>
            <a:chOff x="409744" y="1398003"/>
            <a:chExt cx="6104071" cy="1168479"/>
          </a:xfrm>
        </p:grpSpPr>
        <p:sp>
          <p:nvSpPr>
            <p:cNvPr id="8" name="TextBox 8"/>
            <p:cNvSpPr txBox="1"/>
            <p:nvPr/>
          </p:nvSpPr>
          <p:spPr>
            <a:xfrm>
              <a:off x="1494478" y="1437968"/>
              <a:ext cx="5019337" cy="1128514"/>
            </a:xfrm>
            <a:prstGeom prst="rect">
              <a:avLst/>
            </a:prstGeom>
          </p:spPr>
          <p:txBody>
            <a:bodyPr wrap="square" lIns="0" tIns="0" rIns="0" bIns="0" rtlCol="0" anchor="t">
              <a:spAutoFit/>
            </a:bodyPr>
            <a:lstStyle/>
            <a:p>
              <a:pPr>
                <a:lnSpc>
                  <a:spcPts val="8800"/>
                </a:lnSpc>
              </a:pPr>
              <a:r>
                <a:rPr lang="en-US" sz="6500" b="1" spc="240" smtClean="0">
                  <a:solidFill>
                    <a:srgbClr val="50665B"/>
                  </a:solidFill>
                  <a:latin typeface="Arial" panose="020B0604020202020204" pitchFamily="34" charset="0"/>
                  <a:cs typeface="Arial" panose="020B0604020202020204" pitchFamily="34" charset="0"/>
                </a:rPr>
                <a:t>LUYỆN TẬP</a:t>
              </a:r>
              <a:endParaRPr lang="en-US" sz="6500" b="1" spc="240">
                <a:solidFill>
                  <a:srgbClr val="50665B"/>
                </a:solidFill>
                <a:latin typeface="Arial" panose="020B0604020202020204" pitchFamily="34" charset="0"/>
                <a:cs typeface="Arial" panose="020B0604020202020204" pitchFamily="34" charset="0"/>
              </a:endParaRPr>
            </a:p>
          </p:txBody>
        </p:sp>
        <p:sp>
          <p:nvSpPr>
            <p:cNvPr id="9" name="Freeform 9"/>
            <p:cNvSpPr/>
            <p:nvPr/>
          </p:nvSpPr>
          <p:spPr>
            <a:xfrm rot="4381600">
              <a:off x="405786" y="1401961"/>
              <a:ext cx="958240" cy="950324"/>
            </a:xfrm>
            <a:custGeom>
              <a:avLst/>
              <a:gdLst/>
              <a:ahLst/>
              <a:cxnLst/>
              <a:rect l="l" t="t" r="r" b="b"/>
              <a:pathLst>
                <a:path w="1238007" h="1206494">
                  <a:moveTo>
                    <a:pt x="0" y="0"/>
                  </a:moveTo>
                  <a:lnTo>
                    <a:pt x="1238007" y="0"/>
                  </a:lnTo>
                  <a:lnTo>
                    <a:pt x="1238007" y="1206494"/>
                  </a:lnTo>
                  <a:lnTo>
                    <a:pt x="0" y="12064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2" name="Group 11"/>
          <p:cNvGrpSpPr/>
          <p:nvPr/>
        </p:nvGrpSpPr>
        <p:grpSpPr>
          <a:xfrm>
            <a:off x="781797" y="3242870"/>
            <a:ext cx="6324600" cy="5558230"/>
            <a:chOff x="990600" y="2176070"/>
            <a:chExt cx="6324600" cy="5558230"/>
          </a:xfrm>
        </p:grpSpPr>
        <p:grpSp>
          <p:nvGrpSpPr>
            <p:cNvPr id="13" name="Group 12"/>
            <p:cNvGrpSpPr/>
            <p:nvPr/>
          </p:nvGrpSpPr>
          <p:grpSpPr>
            <a:xfrm>
              <a:off x="990600" y="2628900"/>
              <a:ext cx="6324600" cy="5105400"/>
              <a:chOff x="990600" y="2400300"/>
              <a:chExt cx="6324600" cy="5105400"/>
            </a:xfrm>
          </p:grpSpPr>
          <p:sp>
            <p:nvSpPr>
              <p:cNvPr id="15" name="Rounded Rectangle 14"/>
              <p:cNvSpPr/>
              <p:nvPr/>
            </p:nvSpPr>
            <p:spPr>
              <a:xfrm>
                <a:off x="990600" y="2400300"/>
                <a:ext cx="6324600" cy="5105400"/>
              </a:xfrm>
              <a:prstGeom prst="roundRect">
                <a:avLst>
                  <a:gd name="adj" fmla="val 12593"/>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71600" y="3289563"/>
                <a:ext cx="5562600" cy="3326873"/>
              </a:xfrm>
              <a:prstGeom prst="rect">
                <a:avLst/>
              </a:prstGeom>
            </p:spPr>
            <p:txBody>
              <a:bodyPr wrap="square">
                <a:spAutoFit/>
              </a:bodyPr>
              <a:lstStyle/>
              <a:p>
                <a:pPr algn="just">
                  <a:lnSpc>
                    <a:spcPct val="150000"/>
                  </a:lnSpc>
                </a:pPr>
                <a:r>
                  <a:rPr lang="vi-VN" sz="3600"/>
                  <a:t>Sự phân hóa khí hậu ở nước ta có ảnh hưởng như thế nào đến hoạt động du lịch?</a:t>
                </a:r>
                <a:endParaRPr lang="en-US" sz="3600"/>
              </a:p>
            </p:txBody>
          </p:sp>
        </p:gr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11682" y="2176070"/>
              <a:ext cx="882436" cy="905658"/>
            </a:xfrm>
            <a:prstGeom prst="rect">
              <a:avLst/>
            </a:prstGeom>
          </p:spPr>
        </p:pic>
      </p:grpSp>
      <p:pic>
        <p:nvPicPr>
          <p:cNvPr id="18" name="Picture 17"/>
          <p:cNvPicPr>
            <a:picLocks noChangeAspect="1"/>
          </p:cNvPicPr>
          <p:nvPr/>
        </p:nvPicPr>
        <p:blipFill rotWithShape="1">
          <a:blip r:embed="rId12">
            <a:extLst>
              <a:ext uri="{28A0092B-C50C-407E-A947-70E740481C1C}">
                <a14:useLocalDpi xmlns:a14="http://schemas.microsoft.com/office/drawing/2010/main" val="0"/>
              </a:ext>
            </a:extLst>
          </a:blip>
          <a:srcRect b="3362"/>
          <a:stretch/>
        </p:blipFill>
        <p:spPr>
          <a:xfrm>
            <a:off x="7106397" y="2857500"/>
            <a:ext cx="10943696" cy="6248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7" name="Freeform 7"/>
          <p:cNvSpPr/>
          <p:nvPr/>
        </p:nvSpPr>
        <p:spPr>
          <a:xfrm>
            <a:off x="-6173982" y="-4974586"/>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2" name="Rectangle 1"/>
          <p:cNvSpPr/>
          <p:nvPr/>
        </p:nvSpPr>
        <p:spPr>
          <a:xfrm>
            <a:off x="685800" y="729377"/>
            <a:ext cx="16992600" cy="2585323"/>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Khí hậu tác động trực tiếp đến sự hình thành các điểm du lịch, loại hình du lịch, mùa vụ </a:t>
            </a:r>
            <a:r>
              <a:rPr lang="vi-VN" sz="3600">
                <a:latin typeface="Arial" panose="020B0604020202020204" pitchFamily="34" charset="0"/>
                <a:ea typeface="Calibri" panose="020F0502020204030204" pitchFamily="34" charset="0"/>
                <a:cs typeface="Arial" panose="020B0604020202020204" pitchFamily="34" charset="0"/>
              </a:rPr>
              <a:t>du </a:t>
            </a:r>
            <a:r>
              <a:rPr lang="vi-VN" sz="3600" smtClean="0">
                <a:latin typeface="Arial" panose="020B0604020202020204" pitchFamily="34" charset="0"/>
                <a:ea typeface="Calibri" panose="020F0502020204030204" pitchFamily="34" charset="0"/>
                <a:cs typeface="Arial" panose="020B0604020202020204" pitchFamily="34" charset="0"/>
              </a:rPr>
              <a:t>lịc</a:t>
            </a:r>
            <a:r>
              <a:rPr lang="en-US" sz="3600" smtClean="0">
                <a:latin typeface="Arial" panose="020B0604020202020204" pitchFamily="34" charset="0"/>
                <a:ea typeface="Calibri" panose="020F0502020204030204" pitchFamily="34" charset="0"/>
                <a:cs typeface="Arial" panose="020B0604020202020204" pitchFamily="34" charset="0"/>
              </a:rPr>
              <a:t>h,..</a:t>
            </a:r>
            <a:r>
              <a:rPr lang="vi-VN" sz="3600" smtClean="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Các hiện tượng thời tiết như mưa lớn, bão,... là trở ngại đối với hoạt động du lịch ngoài trời.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Sapa mùa đông có gì đẹp? Trọn bộ kinh nghiệm du lịch Sapa mùa đông siêu chi  t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4423133"/>
            <a:ext cx="7239000" cy="46581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 y="3771900"/>
            <a:ext cx="9144000" cy="5960606"/>
          </a:xfrm>
          <a:prstGeom prst="rect">
            <a:avLst/>
          </a:prstGeom>
        </p:spPr>
        <p:txBody>
          <a:bodyPr>
            <a:spAutoFit/>
          </a:bodyPr>
          <a:lstStyle/>
          <a:p>
            <a:pPr algn="just">
              <a:lnSpc>
                <a:spcPct val="150000"/>
              </a:lnSpc>
              <a:spcBef>
                <a:spcPts val="100"/>
              </a:spcBef>
              <a:spcAft>
                <a:spcPts val="100"/>
              </a:spcAft>
            </a:pPr>
            <a:r>
              <a:rPr lang="vi-VN" sz="3600" b="1">
                <a:solidFill>
                  <a:schemeClr val="tx2"/>
                </a:solidFill>
                <a:latin typeface="Arial" panose="020B0604020202020204" pitchFamily="34" charset="0"/>
                <a:ea typeface="Calibri" panose="020F0502020204030204" pitchFamily="34" charset="0"/>
                <a:cs typeface="Arial" panose="020B0604020202020204" pitchFamily="34" charset="0"/>
              </a:rPr>
              <a:t>Ở khu vực đồi núi</a:t>
            </a:r>
            <a:r>
              <a:rPr lang="vi-VN" sz="3600" b="1">
                <a:solidFill>
                  <a:schemeClr val="tx2"/>
                </a:solidFill>
                <a:latin typeface="Arial" panose="020B0604020202020204" pitchFamily="34" charset="0"/>
                <a:ea typeface="Calibri" panose="020F0502020204030204" pitchFamily="34" charset="0"/>
                <a:cs typeface="Arial" panose="020B0604020202020204" pitchFamily="34" charset="0"/>
              </a:rPr>
              <a:t>: </a:t>
            </a:r>
            <a:endParaRPr lang="en-US" sz="3600" b="1" smtClean="0">
              <a:solidFill>
                <a:schemeClr val="tx2"/>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Ø"/>
            </a:pPr>
            <a:r>
              <a:rPr lang="en-US" sz="3600">
                <a:latin typeface="Arial" panose="020B0604020202020204" pitchFamily="34" charset="0"/>
                <a:ea typeface="Calibri" panose="020F0502020204030204" pitchFamily="34" charset="0"/>
                <a:cs typeface="Arial" panose="020B0604020202020204" pitchFamily="34" charset="0"/>
              </a:rPr>
              <a:t>S</a:t>
            </a:r>
            <a:r>
              <a:rPr lang="vi-VN" sz="3600" smtClean="0">
                <a:latin typeface="Arial" panose="020B0604020202020204" pitchFamily="34" charset="0"/>
                <a:ea typeface="Calibri" panose="020F0502020204030204" pitchFamily="34" charset="0"/>
                <a:cs typeface="Arial" panose="020B0604020202020204" pitchFamily="34" charset="0"/>
              </a:rPr>
              <a:t>ự </a:t>
            </a:r>
            <a:r>
              <a:rPr lang="vi-VN" sz="3600">
                <a:latin typeface="Arial" panose="020B0604020202020204" pitchFamily="34" charset="0"/>
                <a:ea typeface="Calibri" panose="020F0502020204030204" pitchFamily="34" charset="0"/>
                <a:cs typeface="Arial" panose="020B0604020202020204" pitchFamily="34" charset="0"/>
              </a:rPr>
              <a:t>phân hoá của khí hậu theo độ cao tạo điều kiện phát </a:t>
            </a:r>
            <a:r>
              <a:rPr lang="vi-VN" sz="3600">
                <a:latin typeface="Arial" panose="020B0604020202020204" pitchFamily="34" charset="0"/>
                <a:ea typeface="Calibri" panose="020F0502020204030204" pitchFamily="34" charset="0"/>
                <a:cs typeface="Arial" panose="020B0604020202020204" pitchFamily="34" charset="0"/>
              </a:rPr>
              <a:t>triển </a:t>
            </a:r>
            <a:r>
              <a:rPr lang="vi-VN" sz="3600" smtClean="0">
                <a:latin typeface="Arial" panose="020B0604020202020204" pitchFamily="34" charset="0"/>
                <a:ea typeface="Calibri" panose="020F0502020204030204" pitchFamily="34" charset="0"/>
                <a:cs typeface="Arial" panose="020B0604020202020204" pitchFamily="34" charset="0"/>
              </a:rPr>
              <a:t>các</a:t>
            </a:r>
            <a:r>
              <a:rPr lang="en-US" sz="3600" smtClean="0">
                <a:latin typeface="Arial" panose="020B0604020202020204" pitchFamily="34" charset="0"/>
                <a:ea typeface="Calibri" panose="020F0502020204030204" pitchFamily="34" charset="0"/>
                <a:cs typeface="Arial" panose="020B0604020202020204" pitchFamily="34" charset="0"/>
              </a:rPr>
              <a:t> </a:t>
            </a:r>
            <a:r>
              <a:rPr lang="vi-VN" sz="3600" smtClean="0">
                <a:latin typeface="Arial" panose="020B0604020202020204" pitchFamily="34" charset="0"/>
                <a:ea typeface="Calibri" panose="020F0502020204030204" pitchFamily="34" charset="0"/>
                <a:cs typeface="Arial" panose="020B0604020202020204" pitchFamily="34" charset="0"/>
              </a:rPr>
              <a:t>loại </a:t>
            </a:r>
            <a:r>
              <a:rPr lang="vi-VN" sz="3600">
                <a:latin typeface="Arial" panose="020B0604020202020204" pitchFamily="34" charset="0"/>
                <a:ea typeface="Calibri" panose="020F0502020204030204" pitchFamily="34" charset="0"/>
                <a:cs typeface="Arial" panose="020B0604020202020204" pitchFamily="34" charset="0"/>
              </a:rPr>
              <a:t>hình </a:t>
            </a:r>
            <a:r>
              <a:rPr lang="vi-VN" sz="3600">
                <a:latin typeface="Arial" panose="020B0604020202020204" pitchFamily="34" charset="0"/>
                <a:ea typeface="Calibri" panose="020F0502020204030204" pitchFamily="34" charset="0"/>
                <a:cs typeface="Arial" panose="020B0604020202020204" pitchFamily="34" charset="0"/>
              </a:rPr>
              <a:t>du </a:t>
            </a:r>
            <a:r>
              <a:rPr lang="vi-VN" sz="3600" smtClean="0">
                <a:latin typeface="Arial" panose="020B0604020202020204" pitchFamily="34" charset="0"/>
                <a:ea typeface="Calibri" panose="020F0502020204030204" pitchFamily="34" charset="0"/>
                <a:cs typeface="Arial" panose="020B0604020202020204" pitchFamily="34" charset="0"/>
              </a:rPr>
              <a:t>lịch</a:t>
            </a:r>
            <a:r>
              <a:rPr lang="en-US" sz="3600" smtClean="0">
                <a:latin typeface="Arial" panose="020B0604020202020204" pitchFamily="34" charset="0"/>
                <a:ea typeface="Calibri" panose="020F0502020204030204" pitchFamily="34" charset="0"/>
                <a:cs typeface="Arial" panose="020B0604020202020204" pitchFamily="34" charset="0"/>
              </a:rPr>
              <a:t>: </a:t>
            </a:r>
            <a:r>
              <a:rPr lang="vi-VN" sz="3600" smtClean="0">
                <a:latin typeface="Arial" panose="020B0604020202020204" pitchFamily="34" charset="0"/>
                <a:ea typeface="Calibri" panose="020F0502020204030204" pitchFamily="34" charset="0"/>
                <a:cs typeface="Arial" panose="020B0604020202020204" pitchFamily="34" charset="0"/>
              </a:rPr>
              <a:t>nghỉ </a:t>
            </a:r>
            <a:r>
              <a:rPr lang="vi-VN" sz="3600">
                <a:latin typeface="Arial" panose="020B0604020202020204" pitchFamily="34" charset="0"/>
                <a:ea typeface="Calibri" panose="020F0502020204030204" pitchFamily="34" charset="0"/>
                <a:cs typeface="Arial" panose="020B0604020202020204" pitchFamily="34" charset="0"/>
              </a:rPr>
              <a:t>dưỡng, tham quan, khám phá</a:t>
            </a:r>
            <a:r>
              <a:rPr lang="vi-VN" sz="3600">
                <a:latin typeface="Arial" panose="020B0604020202020204" pitchFamily="34" charset="0"/>
                <a:ea typeface="Calibri" panose="020F0502020204030204" pitchFamily="34" charset="0"/>
                <a:cs typeface="Arial" panose="020B0604020202020204" pitchFamily="34" charset="0"/>
              </a:rPr>
              <a:t>,... </a:t>
            </a:r>
            <a:endParaRPr lang="en-US" sz="3600" smtClean="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Ø"/>
            </a:pPr>
            <a:r>
              <a:rPr lang="vi-VN" sz="3600" smtClean="0">
                <a:latin typeface="Arial" panose="020B0604020202020204" pitchFamily="34" charset="0"/>
                <a:ea typeface="Calibri" panose="020F0502020204030204" pitchFamily="34" charset="0"/>
                <a:cs typeface="Arial" panose="020B0604020202020204" pitchFamily="34" charset="0"/>
              </a:rPr>
              <a:t>Các </a:t>
            </a:r>
            <a:r>
              <a:rPr lang="vi-VN" sz="3600">
                <a:latin typeface="Arial" panose="020B0604020202020204" pitchFamily="34" charset="0"/>
                <a:ea typeface="Calibri" panose="020F0502020204030204" pitchFamily="34" charset="0"/>
                <a:cs typeface="Arial" panose="020B0604020202020204" pitchFamily="34" charset="0"/>
              </a:rPr>
              <a:t>vùng núi cao có khí hậu mát mẻ quanh năm, không khí trong lành là cơ sở để tạo nên các điểm du lịch.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17" name="Freeform 11"/>
          <p:cNvSpPr/>
          <p:nvPr/>
        </p:nvSpPr>
        <p:spPr>
          <a:xfrm>
            <a:off x="15555423" y="9081272"/>
            <a:ext cx="2732577" cy="1222207"/>
          </a:xfrm>
          <a:custGeom>
            <a:avLst/>
            <a:gdLst/>
            <a:ahLst/>
            <a:cxnLst/>
            <a:rect l="l" t="t" r="r" b="b"/>
            <a:pathLst>
              <a:path w="2732577" h="1222207">
                <a:moveTo>
                  <a:pt x="0" y="0"/>
                </a:moveTo>
                <a:lnTo>
                  <a:pt x="2732578" y="0"/>
                </a:lnTo>
                <a:lnTo>
                  <a:pt x="2732578" y="1222207"/>
                </a:lnTo>
                <a:lnTo>
                  <a:pt x="0" y="1222207"/>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677527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diamond(in)">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7" name="Freeform 7"/>
          <p:cNvSpPr/>
          <p:nvPr/>
        </p:nvSpPr>
        <p:spPr>
          <a:xfrm>
            <a:off x="-6173982" y="-4974586"/>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2" name="Rectangle 1"/>
          <p:cNvSpPr/>
          <p:nvPr/>
        </p:nvSpPr>
        <p:spPr>
          <a:xfrm>
            <a:off x="685800" y="729377"/>
            <a:ext cx="16992600" cy="2585323"/>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Khí hậu tác động trực tiếp đến sự hình thành các điểm du lịch, loại hình du lịch, mùa vụ </a:t>
            </a:r>
            <a:r>
              <a:rPr lang="vi-VN" sz="3600">
                <a:latin typeface="Arial" panose="020B0604020202020204" pitchFamily="34" charset="0"/>
                <a:ea typeface="Calibri" panose="020F0502020204030204" pitchFamily="34" charset="0"/>
                <a:cs typeface="Arial" panose="020B0604020202020204" pitchFamily="34" charset="0"/>
              </a:rPr>
              <a:t>du </a:t>
            </a:r>
            <a:r>
              <a:rPr lang="vi-VN" sz="3600" smtClean="0">
                <a:latin typeface="Arial" panose="020B0604020202020204" pitchFamily="34" charset="0"/>
                <a:ea typeface="Calibri" panose="020F0502020204030204" pitchFamily="34" charset="0"/>
                <a:cs typeface="Arial" panose="020B0604020202020204" pitchFamily="34" charset="0"/>
              </a:rPr>
              <a:t>lịc</a:t>
            </a:r>
            <a:r>
              <a:rPr lang="en-US" sz="3600" smtClean="0">
                <a:latin typeface="Arial" panose="020B0604020202020204" pitchFamily="34" charset="0"/>
                <a:ea typeface="Calibri" panose="020F0502020204030204" pitchFamily="34" charset="0"/>
                <a:cs typeface="Arial" panose="020B0604020202020204" pitchFamily="34" charset="0"/>
              </a:rPr>
              <a:t>h,..</a:t>
            </a:r>
            <a:r>
              <a:rPr lang="vi-VN" sz="3600" smtClean="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Các hiện tượng thời tiết như mưa lớn, bão,... là trở ngại đối với hoạt động du lịch ngoài trời.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17" name="Freeform 11"/>
          <p:cNvSpPr/>
          <p:nvPr/>
        </p:nvSpPr>
        <p:spPr>
          <a:xfrm>
            <a:off x="15555423" y="9081272"/>
            <a:ext cx="2732577" cy="1222207"/>
          </a:xfrm>
          <a:custGeom>
            <a:avLst/>
            <a:gdLst/>
            <a:ahLst/>
            <a:cxnLst/>
            <a:rect l="l" t="t" r="r" b="b"/>
            <a:pathLst>
              <a:path w="2732577" h="1222207">
                <a:moveTo>
                  <a:pt x="0" y="0"/>
                </a:moveTo>
                <a:lnTo>
                  <a:pt x="2732578" y="0"/>
                </a:lnTo>
                <a:lnTo>
                  <a:pt x="2732578" y="1222207"/>
                </a:lnTo>
                <a:lnTo>
                  <a:pt x="0" y="1222207"/>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4" name="Rectangle 3"/>
          <p:cNvSpPr/>
          <p:nvPr/>
        </p:nvSpPr>
        <p:spPr>
          <a:xfrm>
            <a:off x="7802108" y="3671491"/>
            <a:ext cx="9876292" cy="5129609"/>
          </a:xfrm>
          <a:prstGeom prst="rect">
            <a:avLst/>
          </a:prstGeom>
        </p:spPr>
        <p:txBody>
          <a:bodyPr wrap="square">
            <a:spAutoFit/>
          </a:bodyPr>
          <a:lstStyle/>
          <a:p>
            <a:pPr algn="just">
              <a:lnSpc>
                <a:spcPct val="150000"/>
              </a:lnSpc>
              <a:spcBef>
                <a:spcPts val="100"/>
              </a:spcBef>
              <a:spcAft>
                <a:spcPts val="100"/>
              </a:spcAft>
            </a:pPr>
            <a:r>
              <a:rPr lang="vi-VN" sz="3600" b="1">
                <a:solidFill>
                  <a:schemeClr val="tx2"/>
                </a:solidFill>
                <a:latin typeface="Arial" panose="020B0604020202020204" pitchFamily="34" charset="0"/>
                <a:ea typeface="Calibri" panose="020F0502020204030204" pitchFamily="34" charset="0"/>
                <a:cs typeface="Arial" panose="020B0604020202020204" pitchFamily="34" charset="0"/>
              </a:rPr>
              <a:t>Sự phân hoá của khí hậu giữa miền Bắc và miền Nam</a:t>
            </a:r>
            <a:r>
              <a:rPr lang="vi-VN" sz="3600" b="1">
                <a:solidFill>
                  <a:schemeClr val="tx2"/>
                </a:solidFill>
                <a:latin typeface="Arial" panose="020B0604020202020204" pitchFamily="34" charset="0"/>
                <a:ea typeface="Calibri" panose="020F0502020204030204" pitchFamily="34" charset="0"/>
                <a:cs typeface="Arial" panose="020B0604020202020204" pitchFamily="34" charset="0"/>
              </a:rPr>
              <a:t>: </a:t>
            </a:r>
            <a:endParaRPr lang="en-US" sz="3600" b="1" smtClean="0">
              <a:solidFill>
                <a:schemeClr val="tx2"/>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Ø"/>
            </a:pPr>
            <a:r>
              <a:rPr lang="en-US" sz="3600" smtClean="0">
                <a:latin typeface="Arial" panose="020B0604020202020204" pitchFamily="34" charset="0"/>
                <a:ea typeface="Calibri" panose="020F0502020204030204" pitchFamily="34" charset="0"/>
                <a:cs typeface="Arial" panose="020B0604020202020204" pitchFamily="34" charset="0"/>
              </a:rPr>
              <a:t>Ả</a:t>
            </a:r>
            <a:r>
              <a:rPr lang="vi-VN" sz="3600" smtClean="0">
                <a:latin typeface="Arial" panose="020B0604020202020204" pitchFamily="34" charset="0"/>
                <a:ea typeface="Calibri" panose="020F0502020204030204" pitchFamily="34" charset="0"/>
                <a:cs typeface="Arial" panose="020B0604020202020204" pitchFamily="34" charset="0"/>
              </a:rPr>
              <a:t>nh </a:t>
            </a:r>
            <a:r>
              <a:rPr lang="vi-VN" sz="3600">
                <a:latin typeface="Arial" panose="020B0604020202020204" pitchFamily="34" charset="0"/>
                <a:ea typeface="Calibri" panose="020F0502020204030204" pitchFamily="34" charset="0"/>
                <a:cs typeface="Arial" panose="020B0604020202020204" pitchFamily="34" charset="0"/>
              </a:rPr>
              <a:t>hưởng đến mùa vụ du lịch của hai miền</a:t>
            </a:r>
            <a:r>
              <a:rPr lang="vi-VN" sz="3600">
                <a:latin typeface="Arial" panose="020B0604020202020204" pitchFamily="34" charset="0"/>
                <a:ea typeface="Calibri" panose="020F0502020204030204" pitchFamily="34" charset="0"/>
                <a:cs typeface="Arial" panose="020B0604020202020204" pitchFamily="34" charset="0"/>
              </a:rPr>
              <a:t>. </a:t>
            </a:r>
            <a:endParaRPr lang="en-US" sz="36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Ø"/>
            </a:pPr>
            <a:r>
              <a:rPr lang="vi-VN" sz="3600" smtClean="0">
                <a:latin typeface="Arial" panose="020B0604020202020204" pitchFamily="34" charset="0"/>
                <a:ea typeface="Calibri" panose="020F0502020204030204" pitchFamily="34" charset="0"/>
                <a:cs typeface="Arial" panose="020B0604020202020204" pitchFamily="34" charset="0"/>
              </a:rPr>
              <a:t>Các </a:t>
            </a:r>
            <a:r>
              <a:rPr lang="vi-VN" sz="3600">
                <a:latin typeface="Arial" panose="020B0604020202020204" pitchFamily="34" charset="0"/>
                <a:ea typeface="Calibri" panose="020F0502020204030204" pitchFamily="34" charset="0"/>
                <a:cs typeface="Arial" panose="020B0604020202020204" pitchFamily="34" charset="0"/>
              </a:rPr>
              <a:t>hoạt động du lịch biển ở miền Bắc hầu như chỉ diễn ra vào mùa hạ còn ở miền Nam có thể diễn ra quanh năm.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7800" y="3848100"/>
            <a:ext cx="8763000" cy="7762104"/>
          </a:xfrm>
          <a:prstGeom prst="ellipse">
            <a:avLst/>
          </a:prstGeom>
        </p:spPr>
      </p:pic>
    </p:spTree>
    <p:extLst>
      <p:ext uri="{BB962C8B-B14F-4D97-AF65-F5344CB8AC3E}">
        <p14:creationId xmlns:p14="http://schemas.microsoft.com/office/powerpoint/2010/main" val="1012062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9" name="Freeform 9"/>
          <p:cNvSpPr/>
          <p:nvPr/>
        </p:nvSpPr>
        <p:spPr>
          <a:xfrm>
            <a:off x="-7061255" y="4531290"/>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12" name="Freeform 12"/>
          <p:cNvSpPr/>
          <p:nvPr/>
        </p:nvSpPr>
        <p:spPr>
          <a:xfrm>
            <a:off x="13845465" y="8154370"/>
            <a:ext cx="7315200" cy="2207860"/>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3" name="Freeform 13"/>
          <p:cNvSpPr/>
          <p:nvPr/>
        </p:nvSpPr>
        <p:spPr>
          <a:xfrm rot="4381600">
            <a:off x="409696" y="469903"/>
            <a:ext cx="1238007" cy="1206494"/>
          </a:xfrm>
          <a:custGeom>
            <a:avLst/>
            <a:gdLst/>
            <a:ahLst/>
            <a:cxnLst/>
            <a:rect l="l" t="t" r="r" b="b"/>
            <a:pathLst>
              <a:path w="1238007" h="1206494">
                <a:moveTo>
                  <a:pt x="0" y="0"/>
                </a:moveTo>
                <a:lnTo>
                  <a:pt x="1238008" y="0"/>
                </a:lnTo>
                <a:lnTo>
                  <a:pt x="1238008" y="1206494"/>
                </a:lnTo>
                <a:lnTo>
                  <a:pt x="0" y="12064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TextBox 8"/>
          <p:cNvSpPr txBox="1"/>
          <p:nvPr/>
        </p:nvSpPr>
        <p:spPr>
          <a:xfrm>
            <a:off x="2304428" y="1073150"/>
            <a:ext cx="5019337" cy="1036117"/>
          </a:xfrm>
          <a:prstGeom prst="rect">
            <a:avLst/>
          </a:prstGeom>
        </p:spPr>
        <p:txBody>
          <a:bodyPr wrap="square" lIns="0" tIns="0" rIns="0" bIns="0" rtlCol="0" anchor="t">
            <a:spAutoFit/>
          </a:bodyPr>
          <a:lstStyle/>
          <a:p>
            <a:pPr>
              <a:lnSpc>
                <a:spcPts val="8800"/>
              </a:lnSpc>
            </a:pPr>
            <a:r>
              <a:rPr lang="en-US" sz="6500" b="1" spc="240" smtClean="0">
                <a:solidFill>
                  <a:srgbClr val="50665B"/>
                </a:solidFill>
                <a:latin typeface="Arial" panose="020B0604020202020204" pitchFamily="34" charset="0"/>
                <a:cs typeface="Arial" panose="020B0604020202020204" pitchFamily="34" charset="0"/>
              </a:rPr>
              <a:t>VẬN DỤNG</a:t>
            </a:r>
            <a:endParaRPr lang="en-US" sz="6500" b="1" spc="240">
              <a:solidFill>
                <a:srgbClr val="50665B"/>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3552" y="3314700"/>
            <a:ext cx="5861091" cy="6362370"/>
          </a:xfrm>
          <a:prstGeom prst="rect">
            <a:avLst/>
          </a:prstGeom>
        </p:spPr>
      </p:pic>
      <p:grpSp>
        <p:nvGrpSpPr>
          <p:cNvPr id="20" name="Group 19"/>
          <p:cNvGrpSpPr/>
          <p:nvPr/>
        </p:nvGrpSpPr>
        <p:grpSpPr>
          <a:xfrm>
            <a:off x="8416914" y="2705100"/>
            <a:ext cx="9064941" cy="4504742"/>
            <a:chOff x="8915400" y="2109267"/>
            <a:chExt cx="9064941" cy="4504742"/>
          </a:xfrm>
        </p:grpSpPr>
        <p:grpSp>
          <p:nvGrpSpPr>
            <p:cNvPr id="2" name="Group 2"/>
            <p:cNvGrpSpPr/>
            <p:nvPr/>
          </p:nvGrpSpPr>
          <p:grpSpPr>
            <a:xfrm>
              <a:off x="8915400" y="2109267"/>
              <a:ext cx="8587665" cy="4177233"/>
              <a:chOff x="0" y="0"/>
              <a:chExt cx="2137363" cy="2144052"/>
            </a:xfrm>
          </p:grpSpPr>
          <p:sp>
            <p:nvSpPr>
              <p:cNvPr id="3" name="Freeform 3"/>
              <p:cNvSpPr/>
              <p:nvPr/>
            </p:nvSpPr>
            <p:spPr>
              <a:xfrm>
                <a:off x="0" y="0"/>
                <a:ext cx="2137363" cy="2144052"/>
              </a:xfrm>
              <a:custGeom>
                <a:avLst/>
                <a:gdLst/>
                <a:ahLst/>
                <a:cxnLst/>
                <a:rect l="l" t="t" r="r" b="b"/>
                <a:pathLst>
                  <a:path w="2137363" h="2144052">
                    <a:moveTo>
                      <a:pt x="0" y="0"/>
                    </a:moveTo>
                    <a:lnTo>
                      <a:pt x="2137363" y="0"/>
                    </a:lnTo>
                    <a:lnTo>
                      <a:pt x="2137363" y="2144052"/>
                    </a:lnTo>
                    <a:lnTo>
                      <a:pt x="0" y="2144052"/>
                    </a:lnTo>
                    <a:close/>
                  </a:path>
                </a:pathLst>
              </a:custGeom>
              <a:solidFill>
                <a:srgbClr val="000000">
                  <a:alpha val="0"/>
                </a:srgbClr>
              </a:solidFill>
              <a:ln w="28575" cap="sq">
                <a:solidFill>
                  <a:srgbClr val="728E58"/>
                </a:solidFill>
                <a:prstDash val="solid"/>
                <a:miter/>
              </a:ln>
            </p:spPr>
          </p:sp>
          <p:sp>
            <p:nvSpPr>
              <p:cNvPr id="4" name="TextBox 4"/>
              <p:cNvSpPr txBox="1"/>
              <p:nvPr/>
            </p:nvSpPr>
            <p:spPr>
              <a:xfrm>
                <a:off x="0" y="-38100"/>
                <a:ext cx="2137363" cy="2182152"/>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316792">
              <a:off x="16742334" y="5407515"/>
              <a:ext cx="1238007" cy="1206494"/>
            </a:xfrm>
            <a:custGeom>
              <a:avLst/>
              <a:gdLst/>
              <a:ahLst/>
              <a:cxnLst/>
              <a:rect l="l" t="t" r="r" b="b"/>
              <a:pathLst>
                <a:path w="1238007" h="1206494">
                  <a:moveTo>
                    <a:pt x="0" y="0"/>
                  </a:moveTo>
                  <a:lnTo>
                    <a:pt x="1238007" y="0"/>
                  </a:lnTo>
                  <a:lnTo>
                    <a:pt x="1238007" y="1206494"/>
                  </a:lnTo>
                  <a:lnTo>
                    <a:pt x="0" y="12064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Rectangle 18"/>
            <p:cNvSpPr/>
            <p:nvPr/>
          </p:nvSpPr>
          <p:spPr>
            <a:xfrm>
              <a:off x="9475431" y="2798856"/>
              <a:ext cx="7467601" cy="2723823"/>
            </a:xfrm>
            <a:prstGeom prst="rect">
              <a:avLst/>
            </a:prstGeom>
          </p:spPr>
          <p:txBody>
            <a:bodyPr wrap="square">
              <a:spAutoFit/>
            </a:bodyPr>
            <a:lstStyle/>
            <a:p>
              <a:pPr algn="just">
                <a:lnSpc>
                  <a:spcPct val="150000"/>
                </a:lnSpc>
                <a:spcBef>
                  <a:spcPts val="100"/>
                </a:spcBef>
                <a:spcAft>
                  <a:spcPts val="100"/>
                </a:spcAft>
              </a:pPr>
              <a:r>
                <a:rPr lang="vi-VN" sz="3800">
                  <a:ea typeface="Times New Roman" panose="02020603050405020304" pitchFamily="18" charset="0"/>
                  <a:cs typeface="Times New Roman" panose="02020603050405020304" pitchFamily="18" charset="0"/>
                </a:rPr>
                <a:t>Tìm hiểu</a:t>
              </a:r>
              <a:r>
                <a:rPr lang="vi-VN" sz="3800" b="1">
                  <a:ea typeface="Times New Roman" panose="02020603050405020304" pitchFamily="18" charset="0"/>
                  <a:cs typeface="Times New Roman" panose="02020603050405020304" pitchFamily="18" charset="0"/>
                </a:rPr>
                <a:t> </a:t>
              </a:r>
              <a:r>
                <a:rPr lang="vi-VN" sz="3800">
                  <a:ea typeface="Times New Roman" panose="02020603050405020304" pitchFamily="18" charset="0"/>
                  <a:cs typeface="Times New Roman" panose="02020603050405020304" pitchFamily="18" charset="0"/>
                </a:rPr>
                <a:t>việc sử dụng tổng hợp tài nguyên nước ở một lưu vực sông của nước ta.</a:t>
              </a:r>
              <a:endParaRPr lang="en-US" sz="3800">
                <a:effectLst/>
                <a:ea typeface="Calibri" panose="020F0502020204030204" pitchFamily="34" charset="0"/>
                <a:cs typeface="Times New Roman" panose="020206030504050203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p:cNvSpPr/>
          <p:nvPr/>
        </p:nvSpPr>
        <p:spPr>
          <a:xfrm>
            <a:off x="-6878009" y="-3040578"/>
            <a:ext cx="10348198" cy="9365119"/>
          </a:xfrm>
          <a:custGeom>
            <a:avLst/>
            <a:gdLst/>
            <a:ahLst/>
            <a:cxnLst/>
            <a:rect l="l" t="t" r="r" b="b"/>
            <a:pathLst>
              <a:path w="10348198" h="9365119">
                <a:moveTo>
                  <a:pt x="0" y="0"/>
                </a:moveTo>
                <a:lnTo>
                  <a:pt x="10348197" y="0"/>
                </a:lnTo>
                <a:lnTo>
                  <a:pt x="10348197" y="9365119"/>
                </a:lnTo>
                <a:lnTo>
                  <a:pt x="0" y="9365119"/>
                </a:lnTo>
                <a:lnTo>
                  <a:pt x="0" y="0"/>
                </a:lnTo>
                <a:close/>
              </a:path>
            </a:pathLst>
          </a:custGeom>
          <a:blipFill>
            <a:blip r:embed="rId2">
              <a:alphaModFix amt="57000"/>
            </a:blip>
            <a:stretch>
              <a:fillRect/>
            </a:stretch>
          </a:blipFill>
        </p:spPr>
      </p:sp>
      <p:sp>
        <p:nvSpPr>
          <p:cNvPr id="3" name="Freeform 3"/>
          <p:cNvSpPr/>
          <p:nvPr/>
        </p:nvSpPr>
        <p:spPr>
          <a:xfrm>
            <a:off x="0" y="7673459"/>
            <a:ext cx="9133660" cy="1544094"/>
          </a:xfrm>
          <a:custGeom>
            <a:avLst/>
            <a:gdLst/>
            <a:ahLst/>
            <a:cxnLst/>
            <a:rect l="l" t="t" r="r" b="b"/>
            <a:pathLst>
              <a:path w="9133660" h="1544094">
                <a:moveTo>
                  <a:pt x="0" y="0"/>
                </a:moveTo>
                <a:lnTo>
                  <a:pt x="9133660" y="0"/>
                </a:lnTo>
                <a:lnTo>
                  <a:pt x="9133660" y="1544094"/>
                </a:lnTo>
                <a:lnTo>
                  <a:pt x="0" y="15440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236671" y="-3040578"/>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alphaModFix amt="57000"/>
            </a:blip>
            <a:stretch>
              <a:fillRect/>
            </a:stretch>
          </a:blipFill>
        </p:spPr>
      </p:sp>
      <p:sp>
        <p:nvSpPr>
          <p:cNvPr id="5" name="Freeform 5"/>
          <p:cNvSpPr/>
          <p:nvPr/>
        </p:nvSpPr>
        <p:spPr>
          <a:xfrm>
            <a:off x="9057460" y="7686951"/>
            <a:ext cx="9133660" cy="1544094"/>
          </a:xfrm>
          <a:custGeom>
            <a:avLst/>
            <a:gdLst/>
            <a:ahLst/>
            <a:cxnLst/>
            <a:rect l="l" t="t" r="r" b="b"/>
            <a:pathLst>
              <a:path w="9133660" h="1544094">
                <a:moveTo>
                  <a:pt x="0" y="0"/>
                </a:moveTo>
                <a:lnTo>
                  <a:pt x="9133660" y="0"/>
                </a:lnTo>
                <a:lnTo>
                  <a:pt x="9133660" y="1544094"/>
                </a:lnTo>
                <a:lnTo>
                  <a:pt x="0" y="15440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686058" y="8469045"/>
            <a:ext cx="18974058" cy="14247793"/>
          </a:xfrm>
          <a:custGeom>
            <a:avLst/>
            <a:gdLst/>
            <a:ahLst/>
            <a:cxnLst/>
            <a:rect l="l" t="t" r="r" b="b"/>
            <a:pathLst>
              <a:path w="18974058" h="14247793">
                <a:moveTo>
                  <a:pt x="0" y="0"/>
                </a:moveTo>
                <a:lnTo>
                  <a:pt x="18974058" y="0"/>
                </a:lnTo>
                <a:lnTo>
                  <a:pt x="18974058" y="14247793"/>
                </a:lnTo>
                <a:lnTo>
                  <a:pt x="0" y="1424779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a:off x="15007094" y="1329827"/>
            <a:ext cx="3643434" cy="1530242"/>
          </a:xfrm>
          <a:custGeom>
            <a:avLst/>
            <a:gdLst/>
            <a:ahLst/>
            <a:cxnLst/>
            <a:rect l="l" t="t" r="r" b="b"/>
            <a:pathLst>
              <a:path w="3643434" h="1530242">
                <a:moveTo>
                  <a:pt x="0" y="0"/>
                </a:moveTo>
                <a:lnTo>
                  <a:pt x="3643434" y="0"/>
                </a:lnTo>
                <a:lnTo>
                  <a:pt x="3643434" y="1530242"/>
                </a:lnTo>
                <a:lnTo>
                  <a:pt x="0" y="1530242"/>
                </a:lnTo>
                <a:lnTo>
                  <a:pt x="0" y="0"/>
                </a:lnTo>
                <a:close/>
              </a:path>
            </a:pathLst>
          </a:custGeom>
          <a:blipFill>
            <a:blip r:embed="rId7">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364507" y="1641982"/>
            <a:ext cx="3643434" cy="1530242"/>
          </a:xfrm>
          <a:custGeom>
            <a:avLst/>
            <a:gdLst/>
            <a:ahLst/>
            <a:cxnLst/>
            <a:rect l="l" t="t" r="r" b="b"/>
            <a:pathLst>
              <a:path w="3643434" h="1530242">
                <a:moveTo>
                  <a:pt x="0" y="0"/>
                </a:moveTo>
                <a:lnTo>
                  <a:pt x="3643433" y="0"/>
                </a:lnTo>
                <a:lnTo>
                  <a:pt x="3643433" y="1530242"/>
                </a:lnTo>
                <a:lnTo>
                  <a:pt x="0" y="1530242"/>
                </a:lnTo>
                <a:lnTo>
                  <a:pt x="0" y="0"/>
                </a:lnTo>
                <a:close/>
              </a:path>
            </a:pathLst>
          </a:custGeom>
          <a:blipFill>
            <a:blip r:embed="rId7">
              <a:extLst>
                <a:ext uri="{96DAC541-7B7A-43D3-8B79-37D633B846F1}">
                  <asvg:svgBlip xmlns="" xmlns:asvg="http://schemas.microsoft.com/office/drawing/2016/SVG/main" r:embed="rId10"/>
                </a:ext>
              </a:extLst>
            </a:blip>
            <a:stretch>
              <a:fillRect/>
            </a:stretch>
          </a:blipFill>
        </p:spPr>
      </p:sp>
      <p:grpSp>
        <p:nvGrpSpPr>
          <p:cNvPr id="34" name="Group 3"/>
          <p:cNvGrpSpPr/>
          <p:nvPr/>
        </p:nvGrpSpPr>
        <p:grpSpPr>
          <a:xfrm>
            <a:off x="4505998" y="1016470"/>
            <a:ext cx="9438602" cy="1307630"/>
            <a:chOff x="0" y="0"/>
            <a:chExt cx="2255520" cy="344396"/>
          </a:xfrm>
        </p:grpSpPr>
        <p:sp>
          <p:nvSpPr>
            <p:cNvPr id="35" name="Freeform 4"/>
            <p:cNvSpPr/>
            <p:nvPr/>
          </p:nvSpPr>
          <p:spPr>
            <a:xfrm>
              <a:off x="0" y="0"/>
              <a:ext cx="2255520" cy="344396"/>
            </a:xfrm>
            <a:custGeom>
              <a:avLst/>
              <a:gdLst/>
              <a:ahLst/>
              <a:cxnLst/>
              <a:rect l="l" t="t" r="r" b="b"/>
              <a:pathLst>
                <a:path w="2255520" h="344396">
                  <a:moveTo>
                    <a:pt x="26216" y="0"/>
                  </a:moveTo>
                  <a:lnTo>
                    <a:pt x="2229304" y="0"/>
                  </a:lnTo>
                  <a:cubicBezTo>
                    <a:pt x="2236257" y="0"/>
                    <a:pt x="2242925" y="2762"/>
                    <a:pt x="2247841" y="7679"/>
                  </a:cubicBezTo>
                  <a:cubicBezTo>
                    <a:pt x="2252758" y="12595"/>
                    <a:pt x="2255520" y="19263"/>
                    <a:pt x="2255520" y="26216"/>
                  </a:cubicBezTo>
                  <a:lnTo>
                    <a:pt x="2255520" y="318180"/>
                  </a:lnTo>
                  <a:cubicBezTo>
                    <a:pt x="2255520" y="325133"/>
                    <a:pt x="2252758" y="331801"/>
                    <a:pt x="2247841" y="336718"/>
                  </a:cubicBezTo>
                  <a:cubicBezTo>
                    <a:pt x="2242925" y="341634"/>
                    <a:pt x="2236257" y="344396"/>
                    <a:pt x="2229304" y="344396"/>
                  </a:cubicBezTo>
                  <a:lnTo>
                    <a:pt x="26216" y="344396"/>
                  </a:lnTo>
                  <a:cubicBezTo>
                    <a:pt x="19263" y="344396"/>
                    <a:pt x="12595" y="341634"/>
                    <a:pt x="7679" y="336718"/>
                  </a:cubicBezTo>
                  <a:cubicBezTo>
                    <a:pt x="2762" y="331801"/>
                    <a:pt x="0" y="325133"/>
                    <a:pt x="0" y="318180"/>
                  </a:cubicBezTo>
                  <a:lnTo>
                    <a:pt x="0" y="26216"/>
                  </a:lnTo>
                  <a:cubicBezTo>
                    <a:pt x="0" y="19263"/>
                    <a:pt x="2762" y="12595"/>
                    <a:pt x="7679" y="7679"/>
                  </a:cubicBezTo>
                  <a:cubicBezTo>
                    <a:pt x="12595" y="2762"/>
                    <a:pt x="19263" y="0"/>
                    <a:pt x="26216" y="0"/>
                  </a:cubicBezTo>
                  <a:close/>
                </a:path>
              </a:pathLst>
            </a:custGeom>
            <a:solidFill>
              <a:srgbClr val="1E8899"/>
            </a:solidFill>
            <a:ln>
              <a:noFill/>
            </a:ln>
          </p:spPr>
        </p:sp>
        <p:sp>
          <p:nvSpPr>
            <p:cNvPr id="36" name="TextBox 5"/>
            <p:cNvSpPr txBox="1"/>
            <p:nvPr/>
          </p:nvSpPr>
          <p:spPr>
            <a:xfrm>
              <a:off x="0" y="-38100"/>
              <a:ext cx="812800" cy="850900"/>
            </a:xfrm>
            <a:prstGeom prst="rect">
              <a:avLst/>
            </a:prstGeom>
          </p:spPr>
          <p:txBody>
            <a:bodyPr lIns="50801" tIns="50801" rIns="50801" bIns="50801" rtlCol="0" anchor="ctr"/>
            <a:lstStyle/>
            <a:p>
              <a:pPr algn="ctr">
                <a:lnSpc>
                  <a:spcPts val="2660"/>
                </a:lnSpc>
              </a:pPr>
              <a:endParaRPr>
                <a:solidFill>
                  <a:prstClr val="black"/>
                </a:solidFill>
              </a:endParaRPr>
            </a:p>
          </p:txBody>
        </p:sp>
      </p:grpSp>
      <p:sp>
        <p:nvSpPr>
          <p:cNvPr id="37" name="TextBox 6"/>
          <p:cNvSpPr txBox="1"/>
          <p:nvPr/>
        </p:nvSpPr>
        <p:spPr>
          <a:xfrm>
            <a:off x="4873422" y="1178755"/>
            <a:ext cx="8759121" cy="1077218"/>
          </a:xfrm>
          <a:prstGeom prst="rect">
            <a:avLst/>
          </a:prstGeom>
        </p:spPr>
        <p:txBody>
          <a:bodyPr lIns="0" tIns="0" rIns="0" bIns="0" rtlCol="0" anchor="t">
            <a:spAutoFit/>
          </a:bodyPr>
          <a:lstStyle/>
          <a:p>
            <a:pPr>
              <a:lnSpc>
                <a:spcPts val="8400"/>
              </a:lnSpc>
            </a:pPr>
            <a:r>
              <a:rPr lang="vi-VN" sz="6600" b="1" dirty="0">
                <a:solidFill>
                  <a:srgbClr val="FFFFFF"/>
                </a:solidFill>
                <a:cs typeface="Arial" panose="020B0604020202020204" pitchFamily="34" charset="0"/>
              </a:rPr>
              <a:t>HƯỚNG DẪN VỀ </a:t>
            </a:r>
            <a:r>
              <a:rPr lang="vi-VN" sz="6600" b="1" dirty="0" smtClean="0">
                <a:solidFill>
                  <a:srgbClr val="FFFFFF"/>
                </a:solidFill>
                <a:cs typeface="Arial" panose="020B0604020202020204" pitchFamily="34" charset="0"/>
              </a:rPr>
              <a:t>NHÀ</a:t>
            </a:r>
          </a:p>
        </p:txBody>
      </p:sp>
      <p:grpSp>
        <p:nvGrpSpPr>
          <p:cNvPr id="38" name="Group 7"/>
          <p:cNvGrpSpPr/>
          <p:nvPr/>
        </p:nvGrpSpPr>
        <p:grpSpPr>
          <a:xfrm>
            <a:off x="751036" y="3997902"/>
            <a:ext cx="5044169" cy="5412798"/>
            <a:chOff x="0" y="0"/>
            <a:chExt cx="2223510" cy="1880727"/>
          </a:xfrm>
        </p:grpSpPr>
        <p:sp>
          <p:nvSpPr>
            <p:cNvPr id="39" name="Freeform 8"/>
            <p:cNvSpPr/>
            <p:nvPr/>
          </p:nvSpPr>
          <p:spPr>
            <a:xfrm>
              <a:off x="0" y="0"/>
              <a:ext cx="2223510" cy="1880727"/>
            </a:xfrm>
            <a:custGeom>
              <a:avLst/>
              <a:gdLst/>
              <a:ahLst/>
              <a:cxnLst/>
              <a:rect l="l" t="t" r="r" b="b"/>
              <a:pathLst>
                <a:path w="2223510" h="1880727">
                  <a:moveTo>
                    <a:pt x="26594" y="0"/>
                  </a:moveTo>
                  <a:lnTo>
                    <a:pt x="2196916" y="0"/>
                  </a:lnTo>
                  <a:cubicBezTo>
                    <a:pt x="2211604" y="0"/>
                    <a:pt x="2223510" y="11906"/>
                    <a:pt x="2223510" y="26594"/>
                  </a:cubicBezTo>
                  <a:lnTo>
                    <a:pt x="2223510" y="1854134"/>
                  </a:lnTo>
                  <a:cubicBezTo>
                    <a:pt x="2223510" y="1868821"/>
                    <a:pt x="2211604" y="1880727"/>
                    <a:pt x="2196916" y="1880727"/>
                  </a:cubicBezTo>
                  <a:lnTo>
                    <a:pt x="26594" y="1880727"/>
                  </a:lnTo>
                  <a:cubicBezTo>
                    <a:pt x="11906" y="1880727"/>
                    <a:pt x="0" y="1868821"/>
                    <a:pt x="0" y="1854134"/>
                  </a:cubicBezTo>
                  <a:lnTo>
                    <a:pt x="0" y="26594"/>
                  </a:lnTo>
                  <a:cubicBezTo>
                    <a:pt x="0" y="11906"/>
                    <a:pt x="11906" y="0"/>
                    <a:pt x="26594" y="0"/>
                  </a:cubicBezTo>
                  <a:close/>
                </a:path>
              </a:pathLst>
            </a:custGeom>
            <a:solidFill>
              <a:srgbClr val="0D4C57"/>
            </a:solidFill>
          </p:spPr>
        </p:sp>
        <p:sp>
          <p:nvSpPr>
            <p:cNvPr id="40" name="TextBox 9"/>
            <p:cNvSpPr txBox="1"/>
            <p:nvPr/>
          </p:nvSpPr>
          <p:spPr>
            <a:xfrm>
              <a:off x="0" y="-38100"/>
              <a:ext cx="812800" cy="850900"/>
            </a:xfrm>
            <a:prstGeom prst="rect">
              <a:avLst/>
            </a:prstGeom>
          </p:spPr>
          <p:txBody>
            <a:bodyPr lIns="50801" tIns="50801" rIns="50801" bIns="50801" rtlCol="0" anchor="ctr"/>
            <a:lstStyle/>
            <a:p>
              <a:pPr algn="ctr">
                <a:lnSpc>
                  <a:spcPts val="2660"/>
                </a:lnSpc>
              </a:pPr>
              <a:endParaRPr>
                <a:solidFill>
                  <a:prstClr val="black"/>
                </a:solidFill>
              </a:endParaRPr>
            </a:p>
          </p:txBody>
        </p:sp>
      </p:grpSp>
      <p:grpSp>
        <p:nvGrpSpPr>
          <p:cNvPr id="41" name="Group 7"/>
          <p:cNvGrpSpPr/>
          <p:nvPr/>
        </p:nvGrpSpPr>
        <p:grpSpPr>
          <a:xfrm>
            <a:off x="6690525" y="3997902"/>
            <a:ext cx="5044169" cy="5412798"/>
            <a:chOff x="0" y="0"/>
            <a:chExt cx="2223510" cy="1880727"/>
          </a:xfrm>
        </p:grpSpPr>
        <p:sp>
          <p:nvSpPr>
            <p:cNvPr id="42" name="Freeform 8"/>
            <p:cNvSpPr/>
            <p:nvPr/>
          </p:nvSpPr>
          <p:spPr>
            <a:xfrm>
              <a:off x="0" y="0"/>
              <a:ext cx="2223510" cy="1880727"/>
            </a:xfrm>
            <a:custGeom>
              <a:avLst/>
              <a:gdLst/>
              <a:ahLst/>
              <a:cxnLst/>
              <a:rect l="l" t="t" r="r" b="b"/>
              <a:pathLst>
                <a:path w="2223510" h="1880727">
                  <a:moveTo>
                    <a:pt x="26594" y="0"/>
                  </a:moveTo>
                  <a:lnTo>
                    <a:pt x="2196916" y="0"/>
                  </a:lnTo>
                  <a:cubicBezTo>
                    <a:pt x="2211604" y="0"/>
                    <a:pt x="2223510" y="11906"/>
                    <a:pt x="2223510" y="26594"/>
                  </a:cubicBezTo>
                  <a:lnTo>
                    <a:pt x="2223510" y="1854134"/>
                  </a:lnTo>
                  <a:cubicBezTo>
                    <a:pt x="2223510" y="1868821"/>
                    <a:pt x="2211604" y="1880727"/>
                    <a:pt x="2196916" y="1880727"/>
                  </a:cubicBezTo>
                  <a:lnTo>
                    <a:pt x="26594" y="1880727"/>
                  </a:lnTo>
                  <a:cubicBezTo>
                    <a:pt x="11906" y="1880727"/>
                    <a:pt x="0" y="1868821"/>
                    <a:pt x="0" y="1854134"/>
                  </a:cubicBezTo>
                  <a:lnTo>
                    <a:pt x="0" y="26594"/>
                  </a:lnTo>
                  <a:cubicBezTo>
                    <a:pt x="0" y="11906"/>
                    <a:pt x="11906" y="0"/>
                    <a:pt x="26594" y="0"/>
                  </a:cubicBezTo>
                  <a:close/>
                </a:path>
              </a:pathLst>
            </a:custGeom>
            <a:solidFill>
              <a:srgbClr val="0D4C57"/>
            </a:solidFill>
          </p:spPr>
        </p:sp>
        <p:sp>
          <p:nvSpPr>
            <p:cNvPr id="43" name="TextBox 9"/>
            <p:cNvSpPr txBox="1"/>
            <p:nvPr/>
          </p:nvSpPr>
          <p:spPr>
            <a:xfrm>
              <a:off x="0" y="-38100"/>
              <a:ext cx="812800" cy="850900"/>
            </a:xfrm>
            <a:prstGeom prst="rect">
              <a:avLst/>
            </a:prstGeom>
          </p:spPr>
          <p:txBody>
            <a:bodyPr lIns="50801" tIns="50801" rIns="50801" bIns="50801" rtlCol="0" anchor="ctr"/>
            <a:lstStyle/>
            <a:p>
              <a:pPr algn="ctr">
                <a:lnSpc>
                  <a:spcPts val="2660"/>
                </a:lnSpc>
              </a:pPr>
              <a:endParaRPr>
                <a:solidFill>
                  <a:prstClr val="black"/>
                </a:solidFill>
              </a:endParaRPr>
            </a:p>
          </p:txBody>
        </p:sp>
      </p:grpSp>
      <p:grpSp>
        <p:nvGrpSpPr>
          <p:cNvPr id="44" name="Group 7"/>
          <p:cNvGrpSpPr/>
          <p:nvPr/>
        </p:nvGrpSpPr>
        <p:grpSpPr>
          <a:xfrm>
            <a:off x="12601155" y="3997902"/>
            <a:ext cx="5044169" cy="5412798"/>
            <a:chOff x="0" y="0"/>
            <a:chExt cx="2223510" cy="1880727"/>
          </a:xfrm>
        </p:grpSpPr>
        <p:sp>
          <p:nvSpPr>
            <p:cNvPr id="45" name="Freeform 8"/>
            <p:cNvSpPr/>
            <p:nvPr/>
          </p:nvSpPr>
          <p:spPr>
            <a:xfrm>
              <a:off x="0" y="0"/>
              <a:ext cx="2223510" cy="1880727"/>
            </a:xfrm>
            <a:custGeom>
              <a:avLst/>
              <a:gdLst/>
              <a:ahLst/>
              <a:cxnLst/>
              <a:rect l="l" t="t" r="r" b="b"/>
              <a:pathLst>
                <a:path w="2223510" h="1880727">
                  <a:moveTo>
                    <a:pt x="26594" y="0"/>
                  </a:moveTo>
                  <a:lnTo>
                    <a:pt x="2196916" y="0"/>
                  </a:lnTo>
                  <a:cubicBezTo>
                    <a:pt x="2211604" y="0"/>
                    <a:pt x="2223510" y="11906"/>
                    <a:pt x="2223510" y="26594"/>
                  </a:cubicBezTo>
                  <a:lnTo>
                    <a:pt x="2223510" y="1854134"/>
                  </a:lnTo>
                  <a:cubicBezTo>
                    <a:pt x="2223510" y="1868821"/>
                    <a:pt x="2211604" y="1880727"/>
                    <a:pt x="2196916" y="1880727"/>
                  </a:cubicBezTo>
                  <a:lnTo>
                    <a:pt x="26594" y="1880727"/>
                  </a:lnTo>
                  <a:cubicBezTo>
                    <a:pt x="11906" y="1880727"/>
                    <a:pt x="0" y="1868821"/>
                    <a:pt x="0" y="1854134"/>
                  </a:cubicBezTo>
                  <a:lnTo>
                    <a:pt x="0" y="26594"/>
                  </a:lnTo>
                  <a:cubicBezTo>
                    <a:pt x="0" y="11906"/>
                    <a:pt x="11906" y="0"/>
                    <a:pt x="26594" y="0"/>
                  </a:cubicBezTo>
                  <a:close/>
                </a:path>
              </a:pathLst>
            </a:custGeom>
            <a:solidFill>
              <a:srgbClr val="0D4C57"/>
            </a:solidFill>
          </p:spPr>
        </p:sp>
        <p:sp>
          <p:nvSpPr>
            <p:cNvPr id="46" name="TextBox 9"/>
            <p:cNvSpPr txBox="1"/>
            <p:nvPr/>
          </p:nvSpPr>
          <p:spPr>
            <a:xfrm>
              <a:off x="0" y="-38100"/>
              <a:ext cx="812800" cy="850900"/>
            </a:xfrm>
            <a:prstGeom prst="rect">
              <a:avLst/>
            </a:prstGeom>
          </p:spPr>
          <p:txBody>
            <a:bodyPr lIns="50801" tIns="50801" rIns="50801" bIns="50801" rtlCol="0" anchor="ctr"/>
            <a:lstStyle/>
            <a:p>
              <a:pPr algn="ctr">
                <a:lnSpc>
                  <a:spcPts val="2660"/>
                </a:lnSpc>
              </a:pPr>
              <a:endParaRPr>
                <a:solidFill>
                  <a:prstClr val="black"/>
                </a:solidFill>
              </a:endParaRPr>
            </a:p>
          </p:txBody>
        </p:sp>
      </p:grpSp>
      <p:sp>
        <p:nvSpPr>
          <p:cNvPr id="47" name="Oval 46"/>
          <p:cNvSpPr/>
          <p:nvPr/>
        </p:nvSpPr>
        <p:spPr>
          <a:xfrm>
            <a:off x="2623781" y="4339314"/>
            <a:ext cx="1236372" cy="12363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a:solidFill>
                  <a:srgbClr val="F79646">
                    <a:lumMod val="75000"/>
                  </a:srgbClr>
                </a:solidFill>
                <a:cs typeface="Arial" panose="020B0604020202020204" pitchFamily="34" charset="0"/>
              </a:rPr>
              <a:t>01</a:t>
            </a:r>
            <a:endParaRPr lang="en-US" sz="4200" b="1" dirty="0">
              <a:solidFill>
                <a:srgbClr val="F79646">
                  <a:lumMod val="75000"/>
                </a:srgbClr>
              </a:solidFill>
              <a:latin typeface="Arial" panose="020B0604020202020204" pitchFamily="34" charset="0"/>
              <a:cs typeface="Arial" panose="020B0604020202020204" pitchFamily="34" charset="0"/>
            </a:endParaRPr>
          </a:p>
        </p:txBody>
      </p:sp>
      <p:sp>
        <p:nvSpPr>
          <p:cNvPr id="48" name="Oval 47"/>
          <p:cNvSpPr/>
          <p:nvPr/>
        </p:nvSpPr>
        <p:spPr>
          <a:xfrm>
            <a:off x="8594422" y="4337980"/>
            <a:ext cx="1236372" cy="12363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a:solidFill>
                  <a:srgbClr val="9BBB59">
                    <a:lumMod val="75000"/>
                  </a:srgbClr>
                </a:solidFill>
                <a:cs typeface="Arial" panose="020B0604020202020204" pitchFamily="34" charset="0"/>
              </a:rPr>
              <a:t>02</a:t>
            </a:r>
            <a:endParaRPr lang="en-US" sz="4200" b="1" dirty="0">
              <a:solidFill>
                <a:srgbClr val="9BBB59">
                  <a:lumMod val="75000"/>
                </a:srgbClr>
              </a:solidFill>
              <a:latin typeface="Arial" panose="020B0604020202020204" pitchFamily="34" charset="0"/>
              <a:cs typeface="Arial" panose="020B0604020202020204" pitchFamily="34" charset="0"/>
            </a:endParaRPr>
          </a:p>
        </p:txBody>
      </p:sp>
      <p:sp>
        <p:nvSpPr>
          <p:cNvPr id="49" name="Oval 48"/>
          <p:cNvSpPr/>
          <p:nvPr/>
        </p:nvSpPr>
        <p:spPr>
          <a:xfrm>
            <a:off x="14565064" y="4337980"/>
            <a:ext cx="1236372" cy="12363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a:solidFill>
                  <a:srgbClr val="C00000"/>
                </a:solidFill>
                <a:cs typeface="Arial" panose="020B0604020202020204" pitchFamily="34" charset="0"/>
              </a:rPr>
              <a:t>03</a:t>
            </a:r>
            <a:endParaRPr lang="en-US" sz="4200" b="1" dirty="0">
              <a:solidFill>
                <a:srgbClr val="C00000"/>
              </a:solidFill>
              <a:latin typeface="Arial" panose="020B0604020202020204" pitchFamily="34" charset="0"/>
              <a:cs typeface="Arial" panose="020B0604020202020204" pitchFamily="34" charset="0"/>
            </a:endParaRPr>
          </a:p>
        </p:txBody>
      </p:sp>
      <p:sp>
        <p:nvSpPr>
          <p:cNvPr id="50" name="TextBox 49"/>
          <p:cNvSpPr txBox="1"/>
          <p:nvPr/>
        </p:nvSpPr>
        <p:spPr>
          <a:xfrm>
            <a:off x="1273674" y="6045298"/>
            <a:ext cx="3998891" cy="1824923"/>
          </a:xfrm>
          <a:prstGeom prst="rect">
            <a:avLst/>
          </a:prstGeom>
          <a:noFill/>
        </p:spPr>
        <p:txBody>
          <a:bodyPr wrap="square" rtlCol="0">
            <a:spAutoFit/>
          </a:bodyPr>
          <a:lstStyle/>
          <a:p>
            <a:pPr algn="ctr">
              <a:lnSpc>
                <a:spcPct val="150000"/>
              </a:lnSpc>
            </a:pPr>
            <a:r>
              <a:rPr lang="vi-VN" sz="4000" dirty="0">
                <a:solidFill>
                  <a:prstClr val="white"/>
                </a:solidFill>
                <a:cs typeface="Arial" panose="020B0604020202020204" pitchFamily="34" charset="0"/>
              </a:rPr>
              <a:t>Ôn tập kiến thức đã học</a:t>
            </a:r>
            <a:endParaRPr lang="en-US" sz="4000" dirty="0">
              <a:solidFill>
                <a:prstClr val="white"/>
              </a:solidFill>
              <a:latin typeface="Arial" panose="020B0604020202020204" pitchFamily="34" charset="0"/>
              <a:cs typeface="Arial" panose="020B0604020202020204" pitchFamily="34" charset="0"/>
            </a:endParaRPr>
          </a:p>
        </p:txBody>
      </p:sp>
      <p:sp>
        <p:nvSpPr>
          <p:cNvPr id="51" name="TextBox 50"/>
          <p:cNvSpPr txBox="1"/>
          <p:nvPr/>
        </p:nvSpPr>
        <p:spPr>
          <a:xfrm>
            <a:off x="6951842" y="5993937"/>
            <a:ext cx="4521531" cy="1824923"/>
          </a:xfrm>
          <a:prstGeom prst="rect">
            <a:avLst/>
          </a:prstGeom>
          <a:noFill/>
        </p:spPr>
        <p:txBody>
          <a:bodyPr wrap="square" rtlCol="0">
            <a:spAutoFit/>
          </a:bodyPr>
          <a:lstStyle/>
          <a:p>
            <a:pPr algn="ctr">
              <a:lnSpc>
                <a:spcPct val="150000"/>
              </a:lnSpc>
            </a:pPr>
            <a:r>
              <a:rPr lang="vi-VN" sz="4000" dirty="0">
                <a:solidFill>
                  <a:prstClr val="white"/>
                </a:solidFill>
                <a:cs typeface="Arial" panose="020B0604020202020204" pitchFamily="34" charset="0"/>
              </a:rPr>
              <a:t>Hoàn thành bài tập phần Vận dụng</a:t>
            </a:r>
            <a:endParaRPr lang="en-US" sz="4000" dirty="0">
              <a:solidFill>
                <a:prstClr val="white"/>
              </a:solidFill>
              <a:latin typeface="Arial" panose="020B0604020202020204" pitchFamily="34" charset="0"/>
              <a:cs typeface="Arial" panose="020B0604020202020204" pitchFamily="34" charset="0"/>
            </a:endParaRPr>
          </a:p>
        </p:txBody>
      </p:sp>
      <p:sp>
        <p:nvSpPr>
          <p:cNvPr id="52" name="TextBox 51"/>
          <p:cNvSpPr txBox="1"/>
          <p:nvPr/>
        </p:nvSpPr>
        <p:spPr>
          <a:xfrm>
            <a:off x="12862472" y="5993935"/>
            <a:ext cx="4521531" cy="1938992"/>
          </a:xfrm>
          <a:prstGeom prst="rect">
            <a:avLst/>
          </a:prstGeom>
          <a:noFill/>
        </p:spPr>
        <p:txBody>
          <a:bodyPr wrap="square" rtlCol="0">
            <a:spAutoFit/>
          </a:bodyPr>
          <a:lstStyle/>
          <a:p>
            <a:pPr algn="ctr">
              <a:lnSpc>
                <a:spcPct val="150000"/>
              </a:lnSpc>
            </a:pPr>
            <a:r>
              <a:rPr lang="vi-VN" sz="4000" dirty="0">
                <a:solidFill>
                  <a:prstClr val="white"/>
                </a:solidFill>
                <a:latin typeface="Arial" panose="020B0604020202020204" pitchFamily="34" charset="0"/>
                <a:cs typeface="Arial" panose="020B0604020202020204" pitchFamily="34" charset="0"/>
              </a:rPr>
              <a:t>Chuẩn bị bài sau - </a:t>
            </a:r>
            <a:r>
              <a:rPr lang="vi-VN" sz="4000" b="1">
                <a:solidFill>
                  <a:prstClr val="white"/>
                </a:solidFill>
                <a:latin typeface="Arial" panose="020B0604020202020204" pitchFamily="34" charset="0"/>
                <a:cs typeface="Arial" panose="020B0604020202020204" pitchFamily="34" charset="0"/>
              </a:rPr>
              <a:t>Bài </a:t>
            </a:r>
            <a:r>
              <a:rPr lang="en-US" sz="4000" b="1" smtClean="0">
                <a:solidFill>
                  <a:prstClr val="white"/>
                </a:solidFill>
                <a:latin typeface="Arial" panose="020B0604020202020204" pitchFamily="34" charset="0"/>
                <a:cs typeface="Arial" panose="020B0604020202020204" pitchFamily="34" charset="0"/>
              </a:rPr>
              <a:t>8</a:t>
            </a:r>
            <a:endParaRPr lang="en-US" sz="4000" b="1" dirty="0">
              <a:solidFill>
                <a:prstClr val="white"/>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500" fill="hold"/>
                                        <p:tgtEl>
                                          <p:spTgt spid="51"/>
                                        </p:tgtEl>
                                        <p:attrNameLst>
                                          <p:attrName>ppt_w</p:attrName>
                                        </p:attrNameLst>
                                      </p:cBhvr>
                                      <p:tavLst>
                                        <p:tav tm="0">
                                          <p:val>
                                            <p:fltVal val="0"/>
                                          </p:val>
                                        </p:tav>
                                        <p:tav tm="100000">
                                          <p:val>
                                            <p:strVal val="#ppt_w"/>
                                          </p:val>
                                        </p:tav>
                                      </p:tavLst>
                                    </p:anim>
                                    <p:anim calcmode="lin" valueType="num">
                                      <p:cBhvr>
                                        <p:cTn id="14" dur="500" fill="hold"/>
                                        <p:tgtEl>
                                          <p:spTgt spid="51"/>
                                        </p:tgtEl>
                                        <p:attrNameLst>
                                          <p:attrName>ppt_h</p:attrName>
                                        </p:attrNameLst>
                                      </p:cBhvr>
                                      <p:tavLst>
                                        <p:tav tm="0">
                                          <p:val>
                                            <p:fltVal val="0"/>
                                          </p:val>
                                        </p:tav>
                                        <p:tav tm="100000">
                                          <p:val>
                                            <p:strVal val="#ppt_h"/>
                                          </p:val>
                                        </p:tav>
                                      </p:tavLst>
                                    </p:anim>
                                    <p:animEffect transition="in" filter="fade">
                                      <p:cBhvr>
                                        <p:cTn id="15" dur="500"/>
                                        <p:tgtEl>
                                          <p:spTgt spid="5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fltVal val="0"/>
                                          </p:val>
                                        </p:tav>
                                        <p:tav tm="100000">
                                          <p:val>
                                            <p:strVal val="#ppt_w"/>
                                          </p:val>
                                        </p:tav>
                                      </p:tavLst>
                                    </p:anim>
                                    <p:anim calcmode="lin" valueType="num">
                                      <p:cBhvr>
                                        <p:cTn id="20" dur="500" fill="hold"/>
                                        <p:tgtEl>
                                          <p:spTgt spid="52"/>
                                        </p:tgtEl>
                                        <p:attrNameLst>
                                          <p:attrName>ppt_h</p:attrName>
                                        </p:attrNameLst>
                                      </p:cBhvr>
                                      <p:tavLst>
                                        <p:tav tm="0">
                                          <p:val>
                                            <p:fltVal val="0"/>
                                          </p:val>
                                        </p:tav>
                                        <p:tav tm="100000">
                                          <p:val>
                                            <p:strVal val="#ppt_h"/>
                                          </p:val>
                                        </p:tav>
                                      </p:tavLst>
                                    </p:anim>
                                    <p:animEffect transition="in" filter="fade">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pic>
        <p:nvPicPr>
          <p:cNvPr id="3074" name="Picture 2" descr="Lục Ngạn mùa vải chí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7029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ặc sản na dai Lục Nam, Bắc Giang | investment | Du Lịch Tây Yê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839705"/>
            <a:ext cx="9677400" cy="6447294"/>
          </a:xfrm>
          <a:prstGeom prst="rect">
            <a:avLst/>
          </a:prstGeom>
          <a:noFill/>
          <a:extLst>
            <a:ext uri="{909E8E84-426E-40DD-AFC4-6F175D3DCCD1}">
              <a14:hiddenFill xmlns:a14="http://schemas.microsoft.com/office/drawing/2010/main">
                <a:solidFill>
                  <a:srgbClr val="FFFFFF"/>
                </a:solidFill>
              </a14:hiddenFill>
            </a:ext>
          </a:extLst>
        </p:spPr>
      </p:pic>
      <p:sp>
        <p:nvSpPr>
          <p:cNvPr id="17" name="Pentagon 16"/>
          <p:cNvSpPr/>
          <p:nvPr/>
        </p:nvSpPr>
        <p:spPr>
          <a:xfrm>
            <a:off x="0" y="7580531"/>
            <a:ext cx="7543800" cy="1143000"/>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i="1">
                <a:solidFill>
                  <a:schemeClr val="bg1"/>
                </a:solidFill>
                <a:ea typeface="Calibri" panose="020F0502020204030204" pitchFamily="34" charset="0"/>
                <a:cs typeface="Arial" panose="020B0604020202020204" pitchFamily="34" charset="0"/>
              </a:rPr>
              <a:t>Đặc sản vải thiều </a:t>
            </a:r>
            <a:r>
              <a:rPr lang="en-US" sz="3600" i="1">
                <a:solidFill>
                  <a:schemeClr val="bg1"/>
                </a:solidFill>
                <a:latin typeface="Arial" panose="020B0604020202020204" pitchFamily="34" charset="0"/>
                <a:ea typeface="Calibri" panose="020F0502020204030204" pitchFamily="34" charset="0"/>
                <a:cs typeface="Arial" panose="020B0604020202020204" pitchFamily="34" charset="0"/>
              </a:rPr>
              <a:t>Lục </a:t>
            </a:r>
            <a:r>
              <a:rPr lang="en-US" sz="3600" i="1" smtClean="0">
                <a:solidFill>
                  <a:schemeClr val="bg1"/>
                </a:solidFill>
                <a:latin typeface="Arial" panose="020B0604020202020204" pitchFamily="34" charset="0"/>
                <a:ea typeface="Calibri" panose="020F0502020204030204" pitchFamily="34" charset="0"/>
                <a:cs typeface="Arial" panose="020B0604020202020204" pitchFamily="34" charset="0"/>
              </a:rPr>
              <a:t>Ngạn</a:t>
            </a:r>
            <a:endParaRPr lang="en-US" sz="3600">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10744200" y="2171700"/>
            <a:ext cx="7543800" cy="1143000"/>
            <a:chOff x="10744200" y="2171700"/>
            <a:chExt cx="7543800" cy="1143000"/>
          </a:xfrm>
        </p:grpSpPr>
        <p:sp>
          <p:nvSpPr>
            <p:cNvPr id="22" name="Pentagon 21"/>
            <p:cNvSpPr/>
            <p:nvPr/>
          </p:nvSpPr>
          <p:spPr>
            <a:xfrm rot="10800000">
              <a:off x="10744200" y="2171700"/>
              <a:ext cx="7543800" cy="1143000"/>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1897434" y="2420034"/>
              <a:ext cx="5237332" cy="646331"/>
            </a:xfrm>
            <a:prstGeom prst="rect">
              <a:avLst/>
            </a:prstGeom>
          </p:spPr>
          <p:txBody>
            <a:bodyPr wrap="none">
              <a:spAutoFit/>
            </a:bodyPr>
            <a:lstStyle/>
            <a:p>
              <a:pPr algn="ctr"/>
              <a:r>
                <a:rPr lang="vi-VN" sz="3600" i="1">
                  <a:solidFill>
                    <a:schemeClr val="bg1"/>
                  </a:solidFill>
                  <a:latin typeface="Arial" panose="020B0604020202020204" pitchFamily="34" charset="0"/>
                  <a:ea typeface="Calibri" panose="020F0502020204030204" pitchFamily="34" charset="0"/>
                  <a:cs typeface="Arial" panose="020B0604020202020204" pitchFamily="34" charset="0"/>
                </a:rPr>
                <a:t>Đặc sản </a:t>
              </a:r>
              <a:r>
                <a:rPr lang="en-US" sz="3600" i="1" smtClean="0">
                  <a:solidFill>
                    <a:schemeClr val="bg1"/>
                  </a:solidFill>
                  <a:latin typeface="Arial" panose="020B0604020202020204" pitchFamily="34" charset="0"/>
                  <a:ea typeface="Calibri" panose="020F0502020204030204" pitchFamily="34" charset="0"/>
                  <a:cs typeface="Arial" panose="020B0604020202020204" pitchFamily="34" charset="0"/>
                </a:rPr>
                <a:t>na dai Lục Nam</a:t>
              </a:r>
              <a:endParaRPr lang="en-US" sz="36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8749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dissolve">
                                      <p:cBhvr>
                                        <p:cTn id="16" dur="500"/>
                                        <p:tgtEl>
                                          <p:spTgt spid="307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p:cNvSpPr/>
          <p:nvPr/>
        </p:nvSpPr>
        <p:spPr>
          <a:xfrm>
            <a:off x="4052229" y="7201182"/>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3"/>
            <a:stretch>
              <a:fillRect/>
            </a:stretch>
          </a:blipFill>
        </p:spPr>
      </p:sp>
      <p:sp>
        <p:nvSpPr>
          <p:cNvPr id="3" name="Freeform 3"/>
          <p:cNvSpPr/>
          <p:nvPr/>
        </p:nvSpPr>
        <p:spPr>
          <a:xfrm>
            <a:off x="-6019800" y="4759673"/>
            <a:ext cx="12075368" cy="5796177"/>
          </a:xfrm>
          <a:custGeom>
            <a:avLst/>
            <a:gdLst/>
            <a:ahLst/>
            <a:cxnLst/>
            <a:rect l="l" t="t" r="r" b="b"/>
            <a:pathLst>
              <a:path w="12075368" h="5796177">
                <a:moveTo>
                  <a:pt x="0" y="0"/>
                </a:moveTo>
                <a:lnTo>
                  <a:pt x="12075368" y="0"/>
                </a:lnTo>
                <a:lnTo>
                  <a:pt x="12075368" y="5796177"/>
                </a:lnTo>
                <a:lnTo>
                  <a:pt x="0" y="57961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680857" y="5580924"/>
            <a:ext cx="2047017" cy="4209803"/>
          </a:xfrm>
          <a:custGeom>
            <a:avLst/>
            <a:gdLst/>
            <a:ahLst/>
            <a:cxnLst/>
            <a:rect l="l" t="t" r="r" b="b"/>
            <a:pathLst>
              <a:path w="2047017" h="4209803">
                <a:moveTo>
                  <a:pt x="2047017" y="0"/>
                </a:moveTo>
                <a:lnTo>
                  <a:pt x="0" y="0"/>
                </a:lnTo>
                <a:lnTo>
                  <a:pt x="0" y="4209802"/>
                </a:lnTo>
                <a:lnTo>
                  <a:pt x="2047017" y="4209802"/>
                </a:lnTo>
                <a:lnTo>
                  <a:pt x="2047017" y="0"/>
                </a:lnTo>
                <a:close/>
              </a:path>
            </a:pathLst>
          </a:custGeom>
          <a:blipFill>
            <a:blip r:embed="rId6"/>
            <a:stretch>
              <a:fillRect/>
            </a:stretch>
          </a:blipFill>
        </p:spPr>
      </p:sp>
      <p:sp>
        <p:nvSpPr>
          <p:cNvPr id="5" name="Freeform 5"/>
          <p:cNvSpPr/>
          <p:nvPr/>
        </p:nvSpPr>
        <p:spPr>
          <a:xfrm>
            <a:off x="-1469486" y="8682703"/>
            <a:ext cx="9906065" cy="1873147"/>
          </a:xfrm>
          <a:custGeom>
            <a:avLst/>
            <a:gdLst/>
            <a:ahLst/>
            <a:cxnLst/>
            <a:rect l="l" t="t" r="r" b="b"/>
            <a:pathLst>
              <a:path w="9906065" h="1873147">
                <a:moveTo>
                  <a:pt x="0" y="0"/>
                </a:moveTo>
                <a:lnTo>
                  <a:pt x="9906065" y="0"/>
                </a:lnTo>
                <a:lnTo>
                  <a:pt x="9906065" y="1873147"/>
                </a:lnTo>
                <a:lnTo>
                  <a:pt x="0" y="18731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2918232" y="4759673"/>
            <a:ext cx="12075368" cy="5796177"/>
          </a:xfrm>
          <a:custGeom>
            <a:avLst/>
            <a:gdLst/>
            <a:ahLst/>
            <a:cxnLst/>
            <a:rect l="l" t="t" r="r" b="b"/>
            <a:pathLst>
              <a:path w="12075368" h="5796177">
                <a:moveTo>
                  <a:pt x="0" y="0"/>
                </a:moveTo>
                <a:lnTo>
                  <a:pt x="12075368" y="0"/>
                </a:lnTo>
                <a:lnTo>
                  <a:pt x="12075368" y="5796177"/>
                </a:lnTo>
                <a:lnTo>
                  <a:pt x="0" y="57961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295703" y="5580924"/>
            <a:ext cx="2047017" cy="4209803"/>
          </a:xfrm>
          <a:custGeom>
            <a:avLst/>
            <a:gdLst/>
            <a:ahLst/>
            <a:cxnLst/>
            <a:rect l="l" t="t" r="r" b="b"/>
            <a:pathLst>
              <a:path w="2047017" h="4209803">
                <a:moveTo>
                  <a:pt x="0" y="0"/>
                </a:moveTo>
                <a:lnTo>
                  <a:pt x="2047017" y="0"/>
                </a:lnTo>
                <a:lnTo>
                  <a:pt x="2047017" y="4209802"/>
                </a:lnTo>
                <a:lnTo>
                  <a:pt x="0" y="4209802"/>
                </a:lnTo>
                <a:lnTo>
                  <a:pt x="0" y="0"/>
                </a:lnTo>
                <a:close/>
              </a:path>
            </a:pathLst>
          </a:custGeom>
          <a:blipFill>
            <a:blip r:embed="rId6"/>
            <a:stretch>
              <a:fillRect/>
            </a:stretch>
          </a:blipFill>
        </p:spPr>
      </p:sp>
      <p:sp>
        <p:nvSpPr>
          <p:cNvPr id="8" name="Freeform 8"/>
          <p:cNvSpPr/>
          <p:nvPr/>
        </p:nvSpPr>
        <p:spPr>
          <a:xfrm flipH="1">
            <a:off x="10115311" y="8854153"/>
            <a:ext cx="9906065" cy="1873147"/>
          </a:xfrm>
          <a:custGeom>
            <a:avLst/>
            <a:gdLst/>
            <a:ahLst/>
            <a:cxnLst/>
            <a:rect l="l" t="t" r="r" b="b"/>
            <a:pathLst>
              <a:path w="9906065" h="1873147">
                <a:moveTo>
                  <a:pt x="9906064" y="0"/>
                </a:moveTo>
                <a:lnTo>
                  <a:pt x="0" y="0"/>
                </a:lnTo>
                <a:lnTo>
                  <a:pt x="0" y="1873147"/>
                </a:lnTo>
                <a:lnTo>
                  <a:pt x="9906064" y="1873147"/>
                </a:lnTo>
                <a:lnTo>
                  <a:pt x="990606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2335433" y="914784"/>
            <a:ext cx="4706633" cy="1976786"/>
          </a:xfrm>
          <a:custGeom>
            <a:avLst/>
            <a:gdLst/>
            <a:ahLst/>
            <a:cxnLst/>
            <a:rect l="l" t="t" r="r" b="b"/>
            <a:pathLst>
              <a:path w="4706633" h="1976786">
                <a:moveTo>
                  <a:pt x="0" y="0"/>
                </a:moveTo>
                <a:lnTo>
                  <a:pt x="4706633" y="0"/>
                </a:lnTo>
                <a:lnTo>
                  <a:pt x="4706633" y="1976786"/>
                </a:lnTo>
                <a:lnTo>
                  <a:pt x="0" y="197678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flipH="1">
            <a:off x="15934683" y="530536"/>
            <a:ext cx="4706633" cy="1976786"/>
          </a:xfrm>
          <a:custGeom>
            <a:avLst/>
            <a:gdLst/>
            <a:ahLst/>
            <a:cxnLst/>
            <a:rect l="l" t="t" r="r" b="b"/>
            <a:pathLst>
              <a:path w="4706633" h="1976786">
                <a:moveTo>
                  <a:pt x="4706633" y="0"/>
                </a:moveTo>
                <a:lnTo>
                  <a:pt x="0" y="0"/>
                </a:lnTo>
                <a:lnTo>
                  <a:pt x="0" y="1976786"/>
                </a:lnTo>
                <a:lnTo>
                  <a:pt x="4706633" y="1976786"/>
                </a:lnTo>
                <a:lnTo>
                  <a:pt x="4706633"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flipH="1">
            <a:off x="3961518" y="6972893"/>
            <a:ext cx="1708289" cy="456579"/>
          </a:xfrm>
          <a:custGeom>
            <a:avLst/>
            <a:gdLst/>
            <a:ahLst/>
            <a:cxnLst/>
            <a:rect l="l" t="t" r="r" b="b"/>
            <a:pathLst>
              <a:path w="1708289" h="456579">
                <a:moveTo>
                  <a:pt x="1708289" y="0"/>
                </a:moveTo>
                <a:lnTo>
                  <a:pt x="0" y="0"/>
                </a:lnTo>
                <a:lnTo>
                  <a:pt x="0" y="456579"/>
                </a:lnTo>
                <a:lnTo>
                  <a:pt x="1708289" y="456579"/>
                </a:lnTo>
                <a:lnTo>
                  <a:pt x="1708289"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2550202" y="6972893"/>
            <a:ext cx="1708289" cy="456579"/>
          </a:xfrm>
          <a:custGeom>
            <a:avLst/>
            <a:gdLst/>
            <a:ahLst/>
            <a:cxnLst/>
            <a:rect l="l" t="t" r="r" b="b"/>
            <a:pathLst>
              <a:path w="1708289" h="456579">
                <a:moveTo>
                  <a:pt x="0" y="0"/>
                </a:moveTo>
                <a:lnTo>
                  <a:pt x="1708289" y="0"/>
                </a:lnTo>
                <a:lnTo>
                  <a:pt x="1708289" y="456579"/>
                </a:lnTo>
                <a:lnTo>
                  <a:pt x="0" y="45657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6" name="TextBox 12"/>
          <p:cNvSpPr txBox="1"/>
          <p:nvPr/>
        </p:nvSpPr>
        <p:spPr>
          <a:xfrm>
            <a:off x="2667000" y="1798477"/>
            <a:ext cx="13048418" cy="3924151"/>
          </a:xfrm>
          <a:prstGeom prst="rect">
            <a:avLst/>
          </a:prstGeom>
        </p:spPr>
        <p:txBody>
          <a:bodyPr wrap="square" lIns="0" tIns="0" rIns="0" bIns="0" rtlCol="0" anchor="t">
            <a:spAutoFit/>
          </a:bodyPr>
          <a:lstStyle/>
          <a:p>
            <a:pPr algn="ctr">
              <a:lnSpc>
                <a:spcPct val="150000"/>
              </a:lnSpc>
            </a:pPr>
            <a:r>
              <a:rPr lang="en-US" sz="8500" b="1" spc="181" smtClean="0">
                <a:solidFill>
                  <a:srgbClr val="50665B"/>
                </a:solidFill>
                <a:latin typeface="Arial" panose="020B0604020202020204" pitchFamily="34" charset="0"/>
                <a:cs typeface="Arial" panose="020B0604020202020204" pitchFamily="34" charset="0"/>
              </a:rPr>
              <a:t>CẢM ƠN CÁC EM ĐÃ CHÚ Ý LẮNG NGHE</a:t>
            </a:r>
            <a:endParaRPr lang="en-US" sz="8500" b="1" spc="181">
              <a:solidFill>
                <a:srgbClr val="50665B"/>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2" name="Rectangle 1"/>
          <p:cNvSpPr/>
          <p:nvPr/>
        </p:nvSpPr>
        <p:spPr>
          <a:xfrm>
            <a:off x="517287" y="7669218"/>
            <a:ext cx="9695673" cy="1677319"/>
          </a:xfrm>
          <a:prstGeom prst="rect">
            <a:avLst/>
          </a:prstGeom>
        </p:spPr>
        <p:txBody>
          <a:bodyPr wrap="square">
            <a:spAutoFit/>
          </a:bodyPr>
          <a:lstStyle/>
          <a:p>
            <a:pPr marL="571500" lvl="0" indent="-571500" algn="just">
              <a:lnSpc>
                <a:spcPct val="150000"/>
              </a:lnSpc>
              <a:spcBef>
                <a:spcPts val="100"/>
              </a:spcBef>
              <a:spcAft>
                <a:spcPts val="100"/>
              </a:spcAft>
              <a:buFont typeface="Arial" panose="020B0604020202020204" pitchFamily="34" charset="0"/>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Mận, đào, lê ở Lào Cai, Sơn </a:t>
            </a:r>
            <a:r>
              <a:rPr lang="vi-VN" sz="3600" i="1" smtClean="0">
                <a:solidFill>
                  <a:srgbClr val="000000"/>
                </a:solidFill>
                <a:latin typeface="Arial" panose="020B0604020202020204" pitchFamily="34" charset="0"/>
                <a:ea typeface="Calibri" panose="020F0502020204030204" pitchFamily="34" charset="0"/>
                <a:cs typeface="Arial" panose="020B0604020202020204" pitchFamily="34" charset="0"/>
              </a:rPr>
              <a:t>La</a:t>
            </a:r>
            <a:r>
              <a:rPr lang="en-US" sz="3600" i="1"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Bef>
                <a:spcPts val="100"/>
              </a:spcBef>
              <a:spcAft>
                <a:spcPts val="100"/>
              </a:spcAft>
              <a:buFont typeface="Arial" panose="020B0604020202020204" pitchFamily="34" charset="0"/>
              <a:buChar char="•"/>
            </a:pPr>
            <a:r>
              <a:rPr lang="en-US" sz="3600" i="1">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600" i="1" smtClean="0">
                <a:solidFill>
                  <a:srgbClr val="000000"/>
                </a:solidFill>
                <a:latin typeface="Arial" panose="020B0604020202020204" pitchFamily="34" charset="0"/>
                <a:ea typeface="Calibri" panose="020F0502020204030204" pitchFamily="34" charset="0"/>
                <a:cs typeface="Arial" panose="020B0604020202020204" pitchFamily="34" charset="0"/>
              </a:rPr>
              <a:t>ùng </a:t>
            </a: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trồng rau ôn đới như Đà Lạt, Sa Pa,... </a:t>
            </a:r>
            <a:endParaRPr lang="en-US" sz="3600" i="1">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521363" y="876300"/>
            <a:ext cx="9695673" cy="5638800"/>
            <a:chOff x="521363" y="940463"/>
            <a:chExt cx="9695673" cy="5638800"/>
          </a:xfrm>
        </p:grpSpPr>
        <p:pic>
          <p:nvPicPr>
            <p:cNvPr id="4098" name="Picture 2" descr="Mùa mận Bắc (mận Hà Nội) thu hoạch vào tháng mấ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63" y="940463"/>
              <a:ext cx="9695673" cy="5638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1181100"/>
              <a:ext cx="4208308" cy="553998"/>
            </a:xfrm>
            <a:prstGeom prst="rect">
              <a:avLst/>
            </a:prstGeom>
            <a:solidFill>
              <a:schemeClr val="bg1"/>
            </a:solidFill>
          </p:spPr>
          <p:txBody>
            <a:bodyPr wrap="square">
              <a:spAutoFit/>
            </a:bodyPr>
            <a:lstStyle/>
            <a:p>
              <a:pPr algn="ctr"/>
              <a:r>
                <a:rPr lang="vi-VN" sz="3000" i="1">
                  <a:solidFill>
                    <a:srgbClr val="000000"/>
                  </a:solidFill>
                  <a:ea typeface="Calibri" panose="020F0502020204030204" pitchFamily="34" charset="0"/>
                  <a:cs typeface="Times New Roman" panose="02020603050405020304" pitchFamily="18" charset="0"/>
                </a:rPr>
                <a:t>Mận tam hoa Bắc Hà</a:t>
              </a:r>
              <a:endParaRPr lang="en-US" sz="3000"/>
            </a:p>
          </p:txBody>
        </p:sp>
      </p:grpSp>
      <p:grpSp>
        <p:nvGrpSpPr>
          <p:cNvPr id="6" name="Group 5"/>
          <p:cNvGrpSpPr/>
          <p:nvPr/>
        </p:nvGrpSpPr>
        <p:grpSpPr>
          <a:xfrm>
            <a:off x="10579763" y="2095500"/>
            <a:ext cx="7251037" cy="7251037"/>
            <a:chOff x="10579763" y="2159663"/>
            <a:chExt cx="7251037" cy="7251037"/>
          </a:xfrm>
        </p:grpSpPr>
        <p:pic>
          <p:nvPicPr>
            <p:cNvPr id="4100" name="Picture 4" descr="Rau cải mèo - Đặc Sản Ba Mi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9763" y="2159663"/>
              <a:ext cx="7251037" cy="72510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13716000" y="2400300"/>
              <a:ext cx="3875867" cy="553998"/>
            </a:xfrm>
            <a:prstGeom prst="rect">
              <a:avLst/>
            </a:prstGeom>
            <a:solidFill>
              <a:schemeClr val="bg1"/>
            </a:solidFill>
          </p:spPr>
          <p:txBody>
            <a:bodyPr wrap="square">
              <a:spAutoFit/>
            </a:bodyPr>
            <a:lstStyle/>
            <a:p>
              <a:pPr algn="ctr"/>
              <a:r>
                <a:rPr lang="en-US" sz="3000" i="1" smtClean="0">
                  <a:solidFill>
                    <a:srgbClr val="000000"/>
                  </a:solidFill>
                  <a:latin typeface="Arial" panose="020B0604020202020204" pitchFamily="34" charset="0"/>
                  <a:ea typeface="Calibri" panose="020F0502020204030204" pitchFamily="34" charset="0"/>
                  <a:cs typeface="Arial" panose="020B0604020202020204" pitchFamily="34" charset="0"/>
                </a:rPr>
                <a:t>Rau cải mèo Sa Pa</a:t>
              </a:r>
              <a:endParaRPr lang="en-US" sz="3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9167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par>
                                <p:cTn id="8" presetID="3" presetClass="entr" presetSubtype="5"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15" name="Rounded Rectangle 14"/>
          <p:cNvSpPr/>
          <p:nvPr/>
        </p:nvSpPr>
        <p:spPr>
          <a:xfrm>
            <a:off x="5257800" y="462611"/>
            <a:ext cx="8001000" cy="18610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sz="3600" b="1">
                <a:solidFill>
                  <a:prstClr val="black"/>
                </a:solidFill>
                <a:latin typeface="Arial" panose="020B0604020202020204" pitchFamily="34" charset="0"/>
                <a:cs typeface="Arial" panose="020B0604020202020204" pitchFamily="34" charset="0"/>
              </a:rPr>
              <a:t>Ảnh hưởng của </a:t>
            </a:r>
            <a:r>
              <a:rPr lang="en-US" sz="3600" b="1" smtClean="0">
                <a:solidFill>
                  <a:prstClr val="black"/>
                </a:solidFill>
                <a:latin typeface="Arial" panose="020B0604020202020204" pitchFamily="34" charset="0"/>
                <a:cs typeface="Arial" panose="020B0604020202020204" pitchFamily="34" charset="0"/>
              </a:rPr>
              <a:t>nguồn nước </a:t>
            </a:r>
          </a:p>
          <a:p>
            <a:pPr algn="ctr">
              <a:lnSpc>
                <a:spcPct val="150000"/>
              </a:lnSpc>
            </a:pPr>
            <a:r>
              <a:rPr lang="en-US" sz="3600" b="1" smtClean="0">
                <a:solidFill>
                  <a:prstClr val="black"/>
                </a:solidFill>
                <a:latin typeface="Arial" panose="020B0604020202020204" pitchFamily="34" charset="0"/>
                <a:cs typeface="Arial" panose="020B0604020202020204" pitchFamily="34" charset="0"/>
              </a:rPr>
              <a:t>đối </a:t>
            </a:r>
            <a:r>
              <a:rPr lang="en-US" sz="3600" b="1">
                <a:solidFill>
                  <a:prstClr val="black"/>
                </a:solidFill>
                <a:latin typeface="Arial" panose="020B0604020202020204" pitchFamily="34" charset="0"/>
                <a:cs typeface="Arial" panose="020B0604020202020204" pitchFamily="34" charset="0"/>
              </a:rPr>
              <a:t>với hoạt động sản xuất</a:t>
            </a:r>
            <a:endParaRPr lang="en-US" sz="3600" b="1" dirty="0">
              <a:solidFill>
                <a:prstClr val="black"/>
              </a:solidFill>
              <a:latin typeface="Arial" panose="020B0604020202020204" pitchFamily="34" charset="0"/>
              <a:cs typeface="Arial" panose="020B0604020202020204" pitchFamily="34" charset="0"/>
            </a:endParaRPr>
          </a:p>
        </p:txBody>
      </p:sp>
      <p:sp>
        <p:nvSpPr>
          <p:cNvPr id="16" name="Rounded Rectangle 15"/>
          <p:cNvSpPr/>
          <p:nvPr/>
        </p:nvSpPr>
        <p:spPr>
          <a:xfrm>
            <a:off x="1001282" y="3289710"/>
            <a:ext cx="7805160" cy="261578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Hệ thống sông Mê Công </a:t>
            </a:r>
            <a:r>
              <a:rPr lang="en-US" sz="3400" smtClean="0">
                <a:latin typeface="Arial" panose="020B0604020202020204" pitchFamily="34" charset="0"/>
                <a:cs typeface="Arial" panose="020B0604020202020204" pitchFamily="34" charset="0"/>
              </a:rPr>
              <a:t>- </a:t>
            </a:r>
            <a:r>
              <a:rPr lang="vi-VN" sz="3400" smtClean="0">
                <a:latin typeface="Arial" panose="020B0604020202020204" pitchFamily="34" charset="0"/>
                <a:cs typeface="Arial" panose="020B0604020202020204" pitchFamily="34" charset="0"/>
              </a:rPr>
              <a:t>một </a:t>
            </a:r>
            <a:r>
              <a:rPr lang="vi-VN" sz="3400">
                <a:latin typeface="Arial" panose="020B0604020202020204" pitchFamily="34" charset="0"/>
                <a:cs typeface="Arial" panose="020B0604020202020204" pitchFamily="34" charset="0"/>
              </a:rPr>
              <a:t>trong hai hệ thống sông lớn </a:t>
            </a:r>
            <a:r>
              <a:rPr lang="vi-VN" sz="3400" smtClean="0">
                <a:latin typeface="Arial" panose="020B0604020202020204" pitchFamily="34" charset="0"/>
                <a:cs typeface="Arial" panose="020B0604020202020204" pitchFamily="34" charset="0"/>
              </a:rPr>
              <a:t>nhất </a:t>
            </a:r>
            <a:r>
              <a:rPr lang="vi-VN" sz="3400">
                <a:latin typeface="Arial" panose="020B0604020202020204" pitchFamily="34" charset="0"/>
                <a:cs typeface="Arial" panose="020B0604020202020204" pitchFamily="34" charset="0"/>
              </a:rPr>
              <a:t>nước ta</a:t>
            </a:r>
            <a:endParaRPr lang="en-US" sz="3400" dirty="0">
              <a:solidFill>
                <a:prstClr val="black"/>
              </a:solidFill>
              <a:latin typeface="Arial" panose="020B0604020202020204" pitchFamily="34" charset="0"/>
              <a:cs typeface="Arial" panose="020B0604020202020204" pitchFamily="34" charset="0"/>
            </a:endParaRPr>
          </a:p>
        </p:txBody>
      </p:sp>
      <p:sp>
        <p:nvSpPr>
          <p:cNvPr id="18" name="Rounded Rectangle 17"/>
          <p:cNvSpPr/>
          <p:nvPr/>
        </p:nvSpPr>
        <p:spPr>
          <a:xfrm>
            <a:off x="9905999" y="3289710"/>
            <a:ext cx="7805160" cy="261578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400" smtClean="0">
                <a:latin typeface="Arial" panose="020B0604020202020204" pitchFamily="34" charset="0"/>
                <a:cs typeface="Arial" panose="020B0604020202020204" pitchFamily="34" charset="0"/>
              </a:rPr>
              <a:t>Ả</a:t>
            </a:r>
            <a:r>
              <a:rPr lang="vi-VN" sz="3400" smtClean="0">
                <a:latin typeface="Arial" panose="020B0604020202020204" pitchFamily="34" charset="0"/>
                <a:cs typeface="Arial" panose="020B0604020202020204" pitchFamily="34" charset="0"/>
              </a:rPr>
              <a:t>nh </a:t>
            </a:r>
            <a:r>
              <a:rPr lang="vi-VN" sz="3400">
                <a:latin typeface="Arial" panose="020B0604020202020204" pitchFamily="34" charset="0"/>
                <a:cs typeface="Arial" panose="020B0604020202020204" pitchFamily="34" charset="0"/>
              </a:rPr>
              <a:t>hưởng của biến đổi khí hậu, hoạt động </a:t>
            </a:r>
            <a:r>
              <a:rPr lang="vi-VN" sz="3400" smtClean="0">
                <a:latin typeface="Arial" panose="020B0604020202020204" pitchFamily="34" charset="0"/>
                <a:cs typeface="Arial" panose="020B0604020202020204" pitchFamily="34" charset="0"/>
              </a:rPr>
              <a:t>xây </a:t>
            </a:r>
            <a:r>
              <a:rPr lang="vi-VN" sz="3400">
                <a:latin typeface="Arial" panose="020B0604020202020204" pitchFamily="34" charset="0"/>
                <a:cs typeface="Arial" panose="020B0604020202020204" pitchFamily="34" charset="0"/>
              </a:rPr>
              <a:t>dựng </a:t>
            </a:r>
            <a:r>
              <a:rPr lang="vi-VN" sz="3400" smtClean="0">
                <a:latin typeface="Arial" panose="020B0604020202020204" pitchFamily="34" charset="0"/>
                <a:cs typeface="Arial" panose="020B0604020202020204" pitchFamily="34" charset="0"/>
              </a:rPr>
              <a:t>đập </a:t>
            </a:r>
            <a:r>
              <a:rPr lang="vi-VN" sz="3400">
                <a:latin typeface="Arial" panose="020B0604020202020204" pitchFamily="34" charset="0"/>
                <a:cs typeface="Arial" panose="020B0604020202020204" pitchFamily="34" charset="0"/>
              </a:rPr>
              <a:t>thuỷ </a:t>
            </a:r>
            <a:r>
              <a:rPr lang="vi-VN" sz="3400" smtClean="0">
                <a:latin typeface="Arial" panose="020B0604020202020204" pitchFamily="34" charset="0"/>
                <a:cs typeface="Arial" panose="020B0604020202020204" pitchFamily="34" charset="0"/>
              </a:rPr>
              <a:t>điện</a:t>
            </a:r>
            <a:r>
              <a:rPr lang="en-US" sz="3400" smtClean="0">
                <a:latin typeface="Arial" panose="020B0604020202020204" pitchFamily="34" charset="0"/>
                <a:cs typeface="Arial" panose="020B0604020202020204" pitchFamily="34" charset="0"/>
              </a:rPr>
              <a:t>,…</a:t>
            </a:r>
            <a:endParaRPr lang="en-US" sz="3400"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1001282" y="6667500"/>
            <a:ext cx="7805160" cy="3231654"/>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Đ</a:t>
            </a:r>
            <a:r>
              <a:rPr lang="vi-VN" sz="3400" smtClean="0">
                <a:latin typeface="Arial" panose="020B0604020202020204" pitchFamily="34" charset="0"/>
                <a:cs typeface="Arial" panose="020B0604020202020204" pitchFamily="34" charset="0"/>
              </a:rPr>
              <a:t>ược </a:t>
            </a:r>
            <a:r>
              <a:rPr lang="vi-VN" sz="3400">
                <a:latin typeface="Arial" panose="020B0604020202020204" pitchFamily="34" charset="0"/>
                <a:cs typeface="Arial" panose="020B0604020202020204" pitchFamily="34" charset="0"/>
              </a:rPr>
              <a:t>sử dụng vào nhiều mục </a:t>
            </a:r>
            <a:r>
              <a:rPr lang="vi-VN" sz="3400" smtClean="0">
                <a:latin typeface="Arial" panose="020B0604020202020204" pitchFamily="34" charset="0"/>
                <a:cs typeface="Arial" panose="020B0604020202020204" pitchFamily="34" charset="0"/>
              </a:rPr>
              <a:t>đích: </a:t>
            </a:r>
            <a:r>
              <a:rPr lang="vi-VN" sz="3400">
                <a:latin typeface="Arial" panose="020B0604020202020204" pitchFamily="34" charset="0"/>
                <a:cs typeface="Arial" panose="020B0604020202020204" pitchFamily="34" charset="0"/>
              </a:rPr>
              <a:t>giao thông đường thuỷ, nuôi trồng và đánh bắt thuỷ sản, du lịch, cung cấp nước cho sản xuất và đời sống,...</a:t>
            </a:r>
            <a:endParaRPr lang="en-US" sz="3400" dirty="0">
              <a:solidFill>
                <a:prstClr val="black"/>
              </a:solidFill>
              <a:latin typeface="Arial" panose="020B0604020202020204" pitchFamily="34" charset="0"/>
              <a:cs typeface="Arial" panose="020B0604020202020204" pitchFamily="34" charset="0"/>
            </a:endParaRPr>
          </a:p>
        </p:txBody>
      </p:sp>
      <p:cxnSp>
        <p:nvCxnSpPr>
          <p:cNvPr id="20" name="Elbow Connector 19"/>
          <p:cNvCxnSpPr>
            <a:stCxn id="15" idx="2"/>
            <a:endCxn id="16" idx="0"/>
          </p:cNvCxnSpPr>
          <p:nvPr/>
        </p:nvCxnSpPr>
        <p:spPr>
          <a:xfrm rot="5400000">
            <a:off x="6598065" y="629474"/>
            <a:ext cx="966033" cy="4354438"/>
          </a:xfrm>
          <a:prstGeom prst="bentConnector3">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5" idx="2"/>
            <a:endCxn id="18" idx="0"/>
          </p:cNvCxnSpPr>
          <p:nvPr/>
        </p:nvCxnSpPr>
        <p:spPr>
          <a:xfrm rot="16200000" flipH="1">
            <a:off x="11050423" y="531553"/>
            <a:ext cx="966033" cy="4550279"/>
          </a:xfrm>
          <a:prstGeom prst="bentConnector3">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6" idx="2"/>
            <a:endCxn id="19" idx="0"/>
          </p:cNvCxnSpPr>
          <p:nvPr/>
        </p:nvCxnSpPr>
        <p:spPr>
          <a:xfrm>
            <a:off x="4903862" y="5905499"/>
            <a:ext cx="0" cy="762001"/>
          </a:xfrm>
          <a:prstGeom prst="line">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9905999" y="6667500"/>
            <a:ext cx="7805160" cy="2446824"/>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H</a:t>
            </a:r>
            <a:r>
              <a:rPr lang="vi-VN" sz="3400" smtClean="0">
                <a:latin typeface="Arial" panose="020B0604020202020204" pitchFamily="34" charset="0"/>
                <a:cs typeface="Arial" panose="020B0604020202020204" pitchFamily="34" charset="0"/>
              </a:rPr>
              <a:t>ạ </a:t>
            </a:r>
            <a:r>
              <a:rPr lang="vi-VN" sz="3400">
                <a:latin typeface="Arial" panose="020B0604020202020204" pitchFamily="34" charset="0"/>
                <a:cs typeface="Arial" panose="020B0604020202020204" pitchFamily="34" charset="0"/>
              </a:rPr>
              <a:t>nguồn sông Mê Công cạn kiệt, ô nhiễm, nguồn thuỷ sản suy giảm, đe dọa cuộc sống của </a:t>
            </a:r>
            <a:r>
              <a:rPr lang="vi-VN" sz="3400" smtClean="0">
                <a:latin typeface="Arial" panose="020B0604020202020204" pitchFamily="34" charset="0"/>
                <a:cs typeface="Arial" panose="020B0604020202020204" pitchFamily="34" charset="0"/>
              </a:rPr>
              <a:t>người dân</a:t>
            </a:r>
            <a:r>
              <a:rPr lang="en-US" sz="3400" smtClean="0">
                <a:latin typeface="Arial" panose="020B0604020202020204" pitchFamily="34" charset="0"/>
                <a:cs typeface="Arial" panose="020B0604020202020204" pitchFamily="34" charset="0"/>
              </a:rPr>
              <a:t>.</a:t>
            </a:r>
            <a:endParaRPr lang="en-US" sz="3400" dirty="0">
              <a:solidFill>
                <a:prstClr val="black"/>
              </a:solidFill>
              <a:latin typeface="Arial" panose="020B0604020202020204" pitchFamily="34" charset="0"/>
              <a:cs typeface="Arial" panose="020B0604020202020204" pitchFamily="34" charset="0"/>
            </a:endParaRPr>
          </a:p>
        </p:txBody>
      </p:sp>
      <p:cxnSp>
        <p:nvCxnSpPr>
          <p:cNvPr id="25" name="Straight Connector 24"/>
          <p:cNvCxnSpPr>
            <a:stCxn id="18" idx="2"/>
            <a:endCxn id="24" idx="0"/>
          </p:cNvCxnSpPr>
          <p:nvPr/>
        </p:nvCxnSpPr>
        <p:spPr>
          <a:xfrm>
            <a:off x="13808579" y="5905499"/>
            <a:ext cx="0" cy="762001"/>
          </a:xfrm>
          <a:prstGeom prst="line">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2" name="Picture 2" descr="https://o.remove.bg/downloads/114660d4-52aa-4aee-9dd9-3e0589248877/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92" y="-153669"/>
            <a:ext cx="2604508" cy="263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457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pic>
        <p:nvPicPr>
          <p:cNvPr id="13" name="Hình ảnh 12" descr="Nghề cá sông Mekong trước nguy cơ &quot;tuyệt chủng&quo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0" y="497640"/>
            <a:ext cx="9260205" cy="5941695"/>
          </a:xfrm>
          <a:prstGeom prst="rect">
            <a:avLst/>
          </a:prstGeom>
          <a:noFill/>
          <a:ln>
            <a:noFill/>
          </a:ln>
          <a:effectLst>
            <a:outerShdw blurRad="50800" dist="38100" dir="2700000" algn="tl" rotWithShape="0">
              <a:prstClr val="black">
                <a:alpha val="40000"/>
              </a:prstClr>
            </a:outerShdw>
          </a:effectLst>
        </p:spPr>
      </p:pic>
      <p:pic>
        <p:nvPicPr>
          <p:cNvPr id="5122" name="Picture 2" descr="https://o.remove.bg/downloads/114660d4-52aa-4aee-9dd9-3e058924887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92" y="-153669"/>
            <a:ext cx="2604508" cy="263016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43492" y="2783640"/>
            <a:ext cx="9843508" cy="5712660"/>
            <a:chOff x="443492" y="2705100"/>
            <a:chExt cx="9843508" cy="5712660"/>
          </a:xfrm>
        </p:grpSpPr>
        <p:sp>
          <p:nvSpPr>
            <p:cNvPr id="2" name="Rectangle 1"/>
            <p:cNvSpPr/>
            <p:nvPr/>
          </p:nvSpPr>
          <p:spPr>
            <a:xfrm>
              <a:off x="8382000" y="2705100"/>
              <a:ext cx="1905000" cy="3810000"/>
            </a:xfrm>
            <a:prstGeom prst="rect">
              <a:avLst/>
            </a:prstGeom>
            <a:solidFill>
              <a:srgbClr val="F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Điều thú vị khi du lịch sông Meko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492" y="2857500"/>
              <a:ext cx="9677400" cy="556026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3176403" y="9069169"/>
            <a:ext cx="12316193" cy="646331"/>
          </a:xfrm>
          <a:prstGeom prst="rect">
            <a:avLst/>
          </a:prstGeom>
        </p:spPr>
        <p:txBody>
          <a:bodyPr wrap="none">
            <a:spAutoFit/>
          </a:bodyPr>
          <a:lstStyle/>
          <a:p>
            <a:pPr algn="ctr"/>
            <a:r>
              <a:rPr lang="en-US" sz="3600" i="1" smtClean="0">
                <a:latin typeface="Arial" panose="020B0604020202020204" pitchFamily="34" charset="0"/>
                <a:cs typeface="Arial" panose="020B0604020202020204" pitchFamily="34" charset="0"/>
              </a:rPr>
              <a:t>Hoạt động buôn bán, </a:t>
            </a:r>
            <a:r>
              <a:rPr lang="vi-VN" sz="3600" i="1" smtClean="0">
                <a:latin typeface="Arial" panose="020B0604020202020204" pitchFamily="34" charset="0"/>
                <a:cs typeface="Arial" panose="020B0604020202020204" pitchFamily="34" charset="0"/>
              </a:rPr>
              <a:t>đánh </a:t>
            </a:r>
            <a:r>
              <a:rPr lang="vi-VN" sz="3600" i="1">
                <a:latin typeface="Arial" panose="020B0604020202020204" pitchFamily="34" charset="0"/>
                <a:cs typeface="Arial" panose="020B0604020202020204" pitchFamily="34" charset="0"/>
              </a:rPr>
              <a:t>bắt thuỷ </a:t>
            </a:r>
            <a:r>
              <a:rPr lang="vi-VN" sz="3600" i="1" smtClean="0">
                <a:latin typeface="Arial" panose="020B0604020202020204" pitchFamily="34" charset="0"/>
                <a:cs typeface="Arial" panose="020B0604020202020204" pitchFamily="34" charset="0"/>
              </a:rPr>
              <a:t>sản</a:t>
            </a:r>
            <a:r>
              <a:rPr lang="en-US" sz="3600" i="1" smtClean="0">
                <a:latin typeface="Arial" panose="020B0604020202020204" pitchFamily="34" charset="0"/>
                <a:cs typeface="Arial" panose="020B0604020202020204" pitchFamily="34" charset="0"/>
              </a:rPr>
              <a:t> trên sông Mê Kông</a:t>
            </a:r>
            <a:endParaRPr lang="en-US" sz="36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803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6" name="Freeform 6"/>
          <p:cNvSpPr/>
          <p:nvPr/>
        </p:nvSpPr>
        <p:spPr>
          <a:xfrm>
            <a:off x="-5174099" y="-3992768"/>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8" name="Freeform 8"/>
          <p:cNvSpPr/>
          <p:nvPr/>
        </p:nvSpPr>
        <p:spPr>
          <a:xfrm>
            <a:off x="14264170" y="-3992768"/>
            <a:ext cx="10348198" cy="9365119"/>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9" name="Freeform 9"/>
          <p:cNvSpPr/>
          <p:nvPr/>
        </p:nvSpPr>
        <p:spPr>
          <a:xfrm>
            <a:off x="16051478" y="1862743"/>
            <a:ext cx="3912922" cy="7395557"/>
          </a:xfrm>
          <a:custGeom>
            <a:avLst/>
            <a:gdLst/>
            <a:ahLst/>
            <a:cxnLst/>
            <a:rect l="l" t="t" r="r" b="b"/>
            <a:pathLst>
              <a:path w="3912922" h="7395557">
                <a:moveTo>
                  <a:pt x="0" y="0"/>
                </a:moveTo>
                <a:lnTo>
                  <a:pt x="3912922" y="0"/>
                </a:lnTo>
                <a:lnTo>
                  <a:pt x="3912922" y="7395557"/>
                </a:lnTo>
                <a:lnTo>
                  <a:pt x="0" y="73955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1676400" y="1674573"/>
            <a:ext cx="3912922" cy="7395557"/>
          </a:xfrm>
          <a:custGeom>
            <a:avLst/>
            <a:gdLst/>
            <a:ahLst/>
            <a:cxnLst/>
            <a:rect l="l" t="t" r="r" b="b"/>
            <a:pathLst>
              <a:path w="3912922" h="7395557">
                <a:moveTo>
                  <a:pt x="3912922" y="0"/>
                </a:moveTo>
                <a:lnTo>
                  <a:pt x="0" y="0"/>
                </a:lnTo>
                <a:lnTo>
                  <a:pt x="0" y="7395557"/>
                </a:lnTo>
                <a:lnTo>
                  <a:pt x="3912922" y="7395557"/>
                </a:lnTo>
                <a:lnTo>
                  <a:pt x="391292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0" y="8264276"/>
            <a:ext cx="19181006" cy="4045449"/>
          </a:xfrm>
          <a:custGeom>
            <a:avLst/>
            <a:gdLst/>
            <a:ahLst/>
            <a:cxnLst/>
            <a:rect l="l" t="t" r="r" b="b"/>
            <a:pathLst>
              <a:path w="19181006" h="4045449">
                <a:moveTo>
                  <a:pt x="0" y="0"/>
                </a:moveTo>
                <a:lnTo>
                  <a:pt x="19181006" y="0"/>
                </a:lnTo>
                <a:lnTo>
                  <a:pt x="19181006" y="4045448"/>
                </a:lnTo>
                <a:lnTo>
                  <a:pt x="0" y="40454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flipH="1">
            <a:off x="1983198" y="801950"/>
            <a:ext cx="837719" cy="872624"/>
          </a:xfrm>
          <a:custGeom>
            <a:avLst/>
            <a:gdLst/>
            <a:ahLst/>
            <a:cxnLst/>
            <a:rect l="l" t="t" r="r" b="b"/>
            <a:pathLst>
              <a:path w="837719" h="872624">
                <a:moveTo>
                  <a:pt x="837718" y="0"/>
                </a:moveTo>
                <a:lnTo>
                  <a:pt x="0" y="0"/>
                </a:lnTo>
                <a:lnTo>
                  <a:pt x="0" y="872623"/>
                </a:lnTo>
                <a:lnTo>
                  <a:pt x="837718" y="872623"/>
                </a:lnTo>
                <a:lnTo>
                  <a:pt x="837718" y="0"/>
                </a:lnTo>
                <a:close/>
              </a:path>
            </a:pathLst>
          </a:custGeom>
          <a:blipFill>
            <a:blip r:embed="rId7">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15358983" y="801950"/>
            <a:ext cx="837719" cy="872624"/>
          </a:xfrm>
          <a:custGeom>
            <a:avLst/>
            <a:gdLst/>
            <a:ahLst/>
            <a:cxnLst/>
            <a:rect l="l" t="t" r="r" b="b"/>
            <a:pathLst>
              <a:path w="837719" h="872624">
                <a:moveTo>
                  <a:pt x="0" y="0"/>
                </a:moveTo>
                <a:lnTo>
                  <a:pt x="837718" y="0"/>
                </a:lnTo>
                <a:lnTo>
                  <a:pt x="837718" y="872623"/>
                </a:lnTo>
                <a:lnTo>
                  <a:pt x="0" y="872623"/>
                </a:lnTo>
                <a:lnTo>
                  <a:pt x="0" y="0"/>
                </a:lnTo>
                <a:close/>
              </a:path>
            </a:pathLst>
          </a:custGeom>
          <a:blipFill>
            <a:blip r:embed="rId7">
              <a:extLst>
                <a:ext uri="{96DAC541-7B7A-43D3-8B79-37D633B846F1}">
                  <asvg:svgBlip xmlns="" xmlns:asvg="http://schemas.microsoft.com/office/drawing/2016/SVG/main" r:embed="rId12"/>
                </a:ext>
              </a:extLst>
            </a:blip>
            <a:stretch>
              <a:fillRect/>
            </a:stretch>
          </a:blipFill>
        </p:spPr>
      </p:sp>
      <p:sp>
        <p:nvSpPr>
          <p:cNvPr id="16" name="Rectangle 15"/>
          <p:cNvSpPr/>
          <p:nvPr/>
        </p:nvSpPr>
        <p:spPr>
          <a:xfrm>
            <a:off x="2804532" y="1750343"/>
            <a:ext cx="13571942" cy="5632311"/>
          </a:xfrm>
          <a:prstGeom prst="rect">
            <a:avLst/>
          </a:prstGeom>
        </p:spPr>
        <p:txBody>
          <a:bodyPr wrap="square">
            <a:spAutoFit/>
          </a:bodyPr>
          <a:lstStyle/>
          <a:p>
            <a:pPr algn="ctr">
              <a:lnSpc>
                <a:spcPct val="150000"/>
              </a:lnSpc>
            </a:pPr>
            <a:r>
              <a:rPr lang="vi-VN" sz="6000" b="1">
                <a:solidFill>
                  <a:schemeClr val="accent4">
                    <a:lumMod val="75000"/>
                  </a:schemeClr>
                </a:solidFill>
              </a:rPr>
              <a:t>BÀI 7: VAI TRÒ CỦA TÀI NGUYÊN KHÍ HẬU VÀ TÀI NGUYÊN NƯỚC ĐỐI VỚI SỰ PHÁT TRIỂN KINH TẾ - XÃ HỘI CỦA NƯỚC TA</a:t>
            </a:r>
            <a:endParaRPr lang="en-US" sz="6000" b="1">
              <a:solidFill>
                <a:schemeClr val="accent4">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2513</Words>
  <Application>Microsoft Office PowerPoint</Application>
  <PresentationFormat>Custom</PresentationFormat>
  <Paragraphs>183</Paragraphs>
  <Slides>50</Slides>
  <Notes>7</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Wingdings</vt:lpstr>
      <vt:lpstr>Calibri</vt:lpstr>
      <vt:lpstr>Times New Roman</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54</cp:revision>
  <dcterms:created xsi:type="dcterms:W3CDTF">2006-08-16T00:00:00Z</dcterms:created>
  <dcterms:modified xsi:type="dcterms:W3CDTF">2023-10-29T06:05:18Z</dcterms:modified>
  <dc:identifier>DAFwHvmzFZw</dc:identifier>
</cp:coreProperties>
</file>