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9"/>
  </p:notesMasterIdLst>
  <p:sldIdLst>
    <p:sldId id="256" r:id="rId3"/>
    <p:sldId id="259" r:id="rId4"/>
    <p:sldId id="261" r:id="rId5"/>
    <p:sldId id="351" r:id="rId6"/>
    <p:sldId id="258" r:id="rId7"/>
    <p:sldId id="264" r:id="rId8"/>
    <p:sldId id="260" r:id="rId9"/>
    <p:sldId id="330" r:id="rId10"/>
    <p:sldId id="284" r:id="rId11"/>
    <p:sldId id="262" r:id="rId12"/>
    <p:sldId id="331" r:id="rId13"/>
    <p:sldId id="332" r:id="rId14"/>
    <p:sldId id="333" r:id="rId15"/>
    <p:sldId id="285" r:id="rId16"/>
    <p:sldId id="334" r:id="rId17"/>
    <p:sldId id="335" r:id="rId18"/>
    <p:sldId id="336" r:id="rId19"/>
    <p:sldId id="297" r:id="rId20"/>
    <p:sldId id="288" r:id="rId21"/>
    <p:sldId id="304" r:id="rId22"/>
    <p:sldId id="305" r:id="rId23"/>
    <p:sldId id="337" r:id="rId24"/>
    <p:sldId id="306" r:id="rId25"/>
    <p:sldId id="295" r:id="rId26"/>
    <p:sldId id="338" r:id="rId27"/>
    <p:sldId id="339" r:id="rId28"/>
    <p:sldId id="340" r:id="rId29"/>
    <p:sldId id="341" r:id="rId30"/>
    <p:sldId id="342" r:id="rId31"/>
    <p:sldId id="343" r:id="rId32"/>
    <p:sldId id="268" r:id="rId33"/>
    <p:sldId id="299" r:id="rId34"/>
    <p:sldId id="298" r:id="rId35"/>
    <p:sldId id="318" r:id="rId36"/>
    <p:sldId id="314" r:id="rId37"/>
    <p:sldId id="310" r:id="rId38"/>
    <p:sldId id="344" r:id="rId39"/>
    <p:sldId id="346" r:id="rId40"/>
    <p:sldId id="349" r:id="rId41"/>
    <p:sldId id="345" r:id="rId42"/>
    <p:sldId id="348" r:id="rId43"/>
    <p:sldId id="350" r:id="rId44"/>
    <p:sldId id="267" r:id="rId45"/>
    <p:sldId id="266" r:id="rId46"/>
    <p:sldId id="293" r:id="rId47"/>
    <p:sldId id="265" r:id="rId48"/>
  </p:sldIdLst>
  <p:sldSz cx="18288000" cy="10287000"/>
  <p:notesSz cx="6858000" cy="9144000"/>
  <p:embeddedFontLst>
    <p:embeddedFont>
      <p:font typeface="Calibri" panose="020F050202020403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DFD0"/>
    <a:srgbClr val="EAAE1F"/>
    <a:srgbClr val="F6EDDD"/>
    <a:srgbClr val="D1B689"/>
    <a:srgbClr val="FFFFCC"/>
    <a:srgbClr val="057F97"/>
    <a:srgbClr val="473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58" d="100"/>
          <a:sy n="58" d="100"/>
        </p:scale>
        <p:origin x="504"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6CB3F-49DA-4F93-9609-F7DCB559FF41}" type="datetimeFigureOut">
              <a:rPr lang="en-US" smtClean="0"/>
              <a:t>1/18/2026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6C2978-13EF-4F69-B179-B2B53EB7CACA}" type="slidenum">
              <a:rPr lang="en-US" smtClean="0"/>
              <a:t>‹#›</a:t>
            </a:fld>
            <a:endParaRPr lang="en-US"/>
          </a:p>
        </p:txBody>
      </p:sp>
    </p:spTree>
    <p:extLst>
      <p:ext uri="{BB962C8B-B14F-4D97-AF65-F5344CB8AC3E}">
        <p14:creationId xmlns:p14="http://schemas.microsoft.com/office/powerpoint/2010/main" val="2973479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6C2978-13EF-4F69-B179-B2B53EB7CA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916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031061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2872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85206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67429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66859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15058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116990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318969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906084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124588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1550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1/18/2026</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78970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6.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svg"/><Relationship Id="rId7" Type="http://schemas.openxmlformats.org/officeDocument/2006/relationships/image" Target="../media/image7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72.svg"/><Relationship Id="rId4" Type="http://schemas.openxmlformats.org/officeDocument/2006/relationships/image" Target="../media/image47.png"/><Relationship Id="rId9"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 Id="rId4" Type="http://schemas.openxmlformats.org/officeDocument/2006/relationships/image" Target="../media/image82.sv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87.sv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f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92.sv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95.svg"/></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jpg"/><Relationship Id="rId1" Type="http://schemas.openxmlformats.org/officeDocument/2006/relationships/slideLayout" Target="../slideLayouts/slideLayout7.xml"/><Relationship Id="rId4" Type="http://schemas.openxmlformats.org/officeDocument/2006/relationships/image" Target="../media/image95.svg"/></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16.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31.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110.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08.sv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79.png"/><Relationship Id="rId4" Type="http://schemas.openxmlformats.org/officeDocument/2006/relationships/image" Target="../media/image40.svg"/></Relationships>
</file>

<file path=ppt/slides/_rels/slide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2.mp3"/><Relationship Id="rId7" Type="http://schemas.openxmlformats.org/officeDocument/2006/relationships/image" Target="../media/image114.svg"/><Relationship Id="rId12" Type="http://schemas.openxmlformats.org/officeDocument/2006/relationships/image" Target="../media/image1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slideLayout" Target="../slideLayouts/slideLayout18.xml"/><Relationship Id="rId10" Type="http://schemas.openxmlformats.org/officeDocument/2006/relationships/image" Target="../media/image117.svg"/><Relationship Id="rId4" Type="http://schemas.openxmlformats.org/officeDocument/2006/relationships/audio" Target="../media/media2.mp3"/><Relationship Id="rId9" Type="http://schemas.openxmlformats.org/officeDocument/2006/relationships/image" Target="../media/image83.png"/></Relationships>
</file>

<file path=ppt/slides/_rels/slide38.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2.mp3"/><Relationship Id="rId7" Type="http://schemas.openxmlformats.org/officeDocument/2006/relationships/image" Target="../media/image114.svg"/><Relationship Id="rId12" Type="http://schemas.openxmlformats.org/officeDocument/2006/relationships/image" Target="../media/image1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slideLayout" Target="../slideLayouts/slideLayout18.xml"/><Relationship Id="rId10" Type="http://schemas.openxmlformats.org/officeDocument/2006/relationships/image" Target="../media/image117.svg"/><Relationship Id="rId4" Type="http://schemas.openxmlformats.org/officeDocument/2006/relationships/audio" Target="../media/media2.mp3"/><Relationship Id="rId9" Type="http://schemas.openxmlformats.org/officeDocument/2006/relationships/image" Target="../media/image83.png"/></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2.mp3"/><Relationship Id="rId7" Type="http://schemas.openxmlformats.org/officeDocument/2006/relationships/image" Target="../media/image114.svg"/><Relationship Id="rId12" Type="http://schemas.openxmlformats.org/officeDocument/2006/relationships/image" Target="../media/image1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slideLayout" Target="../slideLayouts/slideLayout18.xml"/><Relationship Id="rId10" Type="http://schemas.openxmlformats.org/officeDocument/2006/relationships/image" Target="../media/image117.svg"/><Relationship Id="rId4" Type="http://schemas.openxmlformats.org/officeDocument/2006/relationships/audio" Target="../media/media2.mp3"/><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16.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2.mp3"/><Relationship Id="rId7" Type="http://schemas.openxmlformats.org/officeDocument/2006/relationships/image" Target="../media/image114.svg"/><Relationship Id="rId12" Type="http://schemas.openxmlformats.org/officeDocument/2006/relationships/image" Target="../media/image1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slideLayout" Target="../slideLayouts/slideLayout18.xml"/><Relationship Id="rId10" Type="http://schemas.openxmlformats.org/officeDocument/2006/relationships/image" Target="../media/image117.svg"/><Relationship Id="rId4" Type="http://schemas.openxmlformats.org/officeDocument/2006/relationships/audio" Target="../media/media2.mp3"/><Relationship Id="rId9" Type="http://schemas.openxmlformats.org/officeDocument/2006/relationships/image" Target="../media/image83.png"/></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2.mp3"/><Relationship Id="rId7" Type="http://schemas.openxmlformats.org/officeDocument/2006/relationships/image" Target="../media/image114.svg"/><Relationship Id="rId12" Type="http://schemas.openxmlformats.org/officeDocument/2006/relationships/image" Target="../media/image1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slideLayout" Target="../slideLayouts/slideLayout18.xml"/><Relationship Id="rId10" Type="http://schemas.openxmlformats.org/officeDocument/2006/relationships/image" Target="../media/image117.svg"/><Relationship Id="rId4" Type="http://schemas.openxmlformats.org/officeDocument/2006/relationships/audio" Target="../media/media2.mp3"/><Relationship Id="rId9"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79.png"/><Relationship Id="rId4" Type="http://schemas.openxmlformats.org/officeDocument/2006/relationships/image" Target="../media/image40.svg"/></Relationships>
</file>

<file path=ppt/slides/_rels/slide43.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41.svg"/><Relationship Id="rId18" Type="http://schemas.openxmlformats.org/officeDocument/2006/relationships/image" Target="../media/image100.png"/><Relationship Id="rId26" Type="http://schemas.openxmlformats.org/officeDocument/2006/relationships/image" Target="../media/image104.png"/><Relationship Id="rId3" Type="http://schemas.openxmlformats.org/officeDocument/2006/relationships/image" Target="../media/image131.svg"/><Relationship Id="rId21" Type="http://schemas.openxmlformats.org/officeDocument/2006/relationships/image" Target="../media/image147.svg"/><Relationship Id="rId7" Type="http://schemas.openxmlformats.org/officeDocument/2006/relationships/image" Target="../media/image135.svg"/><Relationship Id="rId12" Type="http://schemas.openxmlformats.org/officeDocument/2006/relationships/image" Target="../media/image98.png"/><Relationship Id="rId17" Type="http://schemas.openxmlformats.org/officeDocument/2006/relationships/image" Target="../media/image10.svg"/><Relationship Id="rId25" Type="http://schemas.openxmlformats.org/officeDocument/2006/relationships/image" Target="../media/image151.svg"/><Relationship Id="rId2" Type="http://schemas.openxmlformats.org/officeDocument/2006/relationships/image" Target="../media/image93.png"/><Relationship Id="rId16" Type="http://schemas.openxmlformats.org/officeDocument/2006/relationships/image" Target="../media/image5.png"/><Relationship Id="rId20" Type="http://schemas.openxmlformats.org/officeDocument/2006/relationships/image" Target="../media/image101.png"/><Relationship Id="rId29" Type="http://schemas.openxmlformats.org/officeDocument/2006/relationships/image" Target="../media/image153.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39.svg"/><Relationship Id="rId24" Type="http://schemas.openxmlformats.org/officeDocument/2006/relationships/image" Target="../media/image103.png"/><Relationship Id="rId5" Type="http://schemas.openxmlformats.org/officeDocument/2006/relationships/image" Target="../media/image133.svg"/><Relationship Id="rId15" Type="http://schemas.openxmlformats.org/officeDocument/2006/relationships/image" Target="../media/image143.svg"/><Relationship Id="rId23" Type="http://schemas.openxmlformats.org/officeDocument/2006/relationships/image" Target="../media/image149.svg"/><Relationship Id="rId28" Type="http://schemas.openxmlformats.org/officeDocument/2006/relationships/image" Target="../media/image105.png"/><Relationship Id="rId10" Type="http://schemas.openxmlformats.org/officeDocument/2006/relationships/image" Target="../media/image97.png"/><Relationship Id="rId19" Type="http://schemas.openxmlformats.org/officeDocument/2006/relationships/image" Target="../media/image145.svg"/><Relationship Id="rId4" Type="http://schemas.openxmlformats.org/officeDocument/2006/relationships/image" Target="../media/image94.png"/><Relationship Id="rId9" Type="http://schemas.openxmlformats.org/officeDocument/2006/relationships/image" Target="../media/image137.svg"/><Relationship Id="rId14" Type="http://schemas.openxmlformats.org/officeDocument/2006/relationships/image" Target="../media/image99.png"/><Relationship Id="rId22" Type="http://schemas.openxmlformats.org/officeDocument/2006/relationships/image" Target="../media/image102.png"/><Relationship Id="rId27"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3.png"/><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28.pn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grpSp>
        <p:nvGrpSpPr>
          <p:cNvPr id="2" name="Group 2"/>
          <p:cNvGrpSpPr/>
          <p:nvPr/>
        </p:nvGrpSpPr>
        <p:grpSpPr>
          <a:xfrm>
            <a:off x="2133600" y="-723900"/>
            <a:ext cx="13562310" cy="10493427"/>
            <a:chOff x="0" y="0"/>
            <a:chExt cx="18083080" cy="13991236"/>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614029">
              <a:off x="3845250" y="1253792"/>
              <a:ext cx="8873731" cy="1148365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5756187"/>
              <a:ext cx="18083080" cy="162747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41105" r="45452"/>
            <a:stretch>
              <a:fillRect/>
            </a:stretch>
          </p:blipFill>
          <p:spPr>
            <a:xfrm>
              <a:off x="606471" y="1930729"/>
              <a:ext cx="7934081" cy="50648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82115" y="1848694"/>
              <a:ext cx="5976486" cy="5012778"/>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972012" y="2205566"/>
              <a:ext cx="3812023" cy="465590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678963" y="4755641"/>
              <a:ext cx="1937618" cy="2886582"/>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392353" y="5940373"/>
              <a:ext cx="632424" cy="1443291"/>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118833" y="6157503"/>
              <a:ext cx="809266" cy="1226161"/>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3815830" y="6104114"/>
              <a:ext cx="874764" cy="1086051"/>
            </a:xfrm>
            <a:prstGeom prst="rect">
              <a:avLst/>
            </a:prstGeom>
          </p:spPr>
        </p:pic>
        <p:pic>
          <p:nvPicPr>
            <p:cNvPr id="12"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5211034" y="1712750"/>
              <a:ext cx="2277419" cy="1039072"/>
            </a:xfrm>
            <a:prstGeom prst="rect">
              <a:avLst/>
            </a:prstGeom>
          </p:spPr>
        </p:pic>
      </p:grpSp>
      <p:pic>
        <p:nvPicPr>
          <p:cNvPr id="13" name="Picture 1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9862679" y="5842000"/>
            <a:ext cx="734446" cy="413961"/>
          </a:xfrm>
          <a:prstGeom prst="rect">
            <a:avLst/>
          </a:prstGeom>
        </p:spPr>
      </p:pic>
      <p:sp>
        <p:nvSpPr>
          <p:cNvPr id="17" name="TextBox 2">
            <a:extLst>
              <a:ext uri="{FF2B5EF4-FFF2-40B4-BE49-F238E27FC236}">
                <a16:creationId xmlns:a16="http://schemas.microsoft.com/office/drawing/2014/main" id="{3D21F7F9-5ABF-E2EB-7760-1F89A761FA6C}"/>
              </a:ext>
            </a:extLst>
          </p:cNvPr>
          <p:cNvSpPr txBox="1"/>
          <p:nvPr/>
        </p:nvSpPr>
        <p:spPr>
          <a:xfrm>
            <a:off x="1386632" y="6035920"/>
            <a:ext cx="15514735"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200"/>
              </a:spcAft>
              <a:buClrTx/>
              <a:buSzTx/>
              <a:buFontTx/>
              <a:buNone/>
              <a:tabLst/>
              <a:defRPr/>
            </a:pPr>
            <a:r>
              <a:rPr kumimoji="0" lang="en-US" sz="8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CHÀO MỪNG CÁC EM ĐẾN </a:t>
            </a:r>
            <a:r>
              <a:rPr kumimoji="0" lang="en-US" sz="8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VỚI BÀI HỌC MỚI NGÀY HÔM </a:t>
            </a:r>
            <a:r>
              <a:rPr kumimoji="0" lang="en-US" sz="8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BEA8BF7-AA87-AD43-F817-9188119C3B0C}"/>
              </a:ext>
            </a:extLst>
          </p:cNvPr>
          <p:cNvSpPr txBox="1"/>
          <p:nvPr/>
        </p:nvSpPr>
        <p:spPr>
          <a:xfrm>
            <a:off x="762000" y="1963090"/>
            <a:ext cx="10134600" cy="7468648"/>
          </a:xfrm>
          <a:prstGeom prst="rect">
            <a:avLst/>
          </a:prstGeom>
          <a:noFill/>
        </p:spPr>
        <p:txBody>
          <a:bodyPr wrap="square">
            <a:spAutoFit/>
          </a:bodyPr>
          <a:lstStyle/>
          <a:p>
            <a:pPr marL="571500" indent="-571500" algn="just">
              <a:lnSpc>
                <a:spcPct val="150000"/>
              </a:lnSpc>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Cơ sở: hình thành từ TK VII – X.</a:t>
            </a:r>
          </a:p>
          <a:p>
            <a:pPr marL="571500" indent="-571500" algn="just">
              <a:lnSpc>
                <a:spcPct val="150000"/>
              </a:lnSpc>
              <a:buFontTx/>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Thời gian: TK X – XIII.</a:t>
            </a:r>
          </a:p>
          <a:p>
            <a:pPr marL="571500" indent="-571500" algn="just">
              <a:lnSpc>
                <a:spcPct val="150000"/>
              </a:lnSpc>
              <a:buFontTx/>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Các vương quốc phong kiến:</a:t>
            </a:r>
          </a:p>
          <a:p>
            <a:pPr marL="571500" indent="-571500" algn="just">
              <a:lnSpc>
                <a:spcPct val="150000"/>
              </a:lnSpc>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Vương quốc Pa-gan</a:t>
            </a:r>
            <a:r>
              <a:rPr lang="en-US" sz="3600">
                <a:latin typeface="Arial" panose="020B0604020202020204" pitchFamily="34" charset="0"/>
                <a:ea typeface="Calibri" panose="020F0502020204030204" pitchFamily="34" charset="0"/>
                <a:cs typeface="Arial" panose="020B0604020202020204" pitchFamily="34" charset="0"/>
              </a:rPr>
              <a:t>: </a:t>
            </a:r>
            <a:r>
              <a:rPr lang="vi-VN" sz="3600">
                <a:latin typeface="Arial" panose="020B0604020202020204" pitchFamily="34" charset="0"/>
                <a:ea typeface="Calibri" panose="020F0502020204030204" pitchFamily="34" charset="0"/>
                <a:cs typeface="Arial" panose="020B0604020202020204" pitchFamily="34" charset="0"/>
              </a:rPr>
              <a:t>lưu vực sông I-ra-oa-đi</a:t>
            </a:r>
            <a:r>
              <a:rPr lang="en-US" sz="36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Vương quốc Ha-ri-pun-giay-a</a:t>
            </a:r>
            <a:r>
              <a:rPr lang="en-US" sz="3600">
                <a:latin typeface="Arial" panose="020B0604020202020204" pitchFamily="34" charset="0"/>
                <a:ea typeface="Calibri" panose="020F0502020204030204" pitchFamily="34" charset="0"/>
                <a:cs typeface="Arial" panose="020B0604020202020204" pitchFamily="34" charset="0"/>
              </a:rPr>
              <a:t>: </a:t>
            </a:r>
            <a:r>
              <a:rPr lang="vi-VN" sz="3600">
                <a:latin typeface="Arial" panose="020B0604020202020204" pitchFamily="34" charset="0"/>
                <a:ea typeface="Calibri" panose="020F0502020204030204" pitchFamily="34" charset="0"/>
                <a:cs typeface="Arial" panose="020B0604020202020204" pitchFamily="34" charset="0"/>
              </a:rPr>
              <a:t>lưu vực sông Chao Phray-a.</a:t>
            </a:r>
          </a:p>
          <a:p>
            <a:pPr marL="571500" indent="-571500" algn="just">
              <a:lnSpc>
                <a:spcPct val="150000"/>
              </a:lnSpc>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Vương quốc Đại Việt, Chăm-pa, Cam-pu-chia</a:t>
            </a:r>
            <a:r>
              <a:rPr lang="en-US" sz="3600">
                <a:latin typeface="Arial" panose="020B0604020202020204" pitchFamily="34" charset="0"/>
                <a:ea typeface="Calibri" panose="020F0502020204030204" pitchFamily="34" charset="0"/>
                <a:cs typeface="Arial" panose="020B0604020202020204" pitchFamily="34" charset="0"/>
              </a:rPr>
              <a:t>:</a:t>
            </a:r>
            <a:r>
              <a:rPr lang="vi-VN" sz="3600">
                <a:latin typeface="Arial" panose="020B0604020202020204" pitchFamily="34" charset="0"/>
                <a:ea typeface="Calibri" panose="020F0502020204030204" pitchFamily="34" charset="0"/>
                <a:cs typeface="Arial" panose="020B0604020202020204" pitchFamily="34" charset="0"/>
              </a:rPr>
              <a:t> bán đảo Đông Dương.</a:t>
            </a:r>
          </a:p>
          <a:p>
            <a:pPr marL="571500" indent="-571500" algn="just">
              <a:lnSpc>
                <a:spcPct val="150000"/>
              </a:lnSpc>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Vương quốc Sri Vi-giay-a</a:t>
            </a:r>
            <a:r>
              <a:rPr lang="en-US" sz="3600">
                <a:latin typeface="Arial" panose="020B0604020202020204" pitchFamily="34" charset="0"/>
                <a:ea typeface="Calibri" panose="020F0502020204030204" pitchFamily="34" charset="0"/>
                <a:cs typeface="Arial" panose="020B0604020202020204" pitchFamily="34" charset="0"/>
              </a:rPr>
              <a:t>: </a:t>
            </a:r>
            <a:r>
              <a:rPr lang="vi-VN" sz="3600">
                <a:latin typeface="Arial" panose="020B0604020202020204" pitchFamily="34" charset="0"/>
                <a:ea typeface="Calibri" panose="020F0502020204030204" pitchFamily="34" charset="0"/>
                <a:cs typeface="Arial" panose="020B0604020202020204" pitchFamily="34" charset="0"/>
              </a:rPr>
              <a:t>đảo Xu-ma-tra</a:t>
            </a:r>
            <a:r>
              <a:rPr lang="en-US" sz="3600">
                <a:latin typeface="Arial" panose="020B0604020202020204" pitchFamily="34" charset="0"/>
                <a:ea typeface="Calibri" panose="020F0502020204030204" pitchFamily="34" charset="0"/>
                <a:cs typeface="Arial" panose="020B0604020202020204" pitchFamily="34" charset="0"/>
              </a:rPr>
              <a:t>.</a:t>
            </a:r>
            <a:endParaRPr lang="vi-VN" sz="3600">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86EF843F-C48E-F539-8BAB-5FCB48443200}"/>
              </a:ext>
            </a:extLst>
          </p:cNvPr>
          <p:cNvSpPr txBox="1"/>
          <p:nvPr/>
        </p:nvSpPr>
        <p:spPr>
          <a:xfrm>
            <a:off x="3437152" y="876301"/>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Quá</a:t>
            </a:r>
            <a:r>
              <a:rPr kumimoji="0" lang="en-US" sz="54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trình hình thành, phát triển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DE84EE5-53FA-B196-253F-C48264C2E6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43755" y="1982993"/>
            <a:ext cx="6382245" cy="7848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barn(inVertical)">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barn(inVertical)">
                                      <p:cBhvr>
                                        <p:cTn id="18" dur="500"/>
                                        <p:tgtEl>
                                          <p:spTgt spid="2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barn(inVertical)">
                                      <p:cBhvr>
                                        <p:cTn id="23" dur="500"/>
                                        <p:tgtEl>
                                          <p:spTgt spid="2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Effect transition="in" filter="barn(inVertical)">
                                      <p:cBhvr>
                                        <p:cTn id="28" dur="500"/>
                                        <p:tgtEl>
                                          <p:spTgt spid="2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xEl>
                                              <p:pRg st="4" end="4"/>
                                            </p:txEl>
                                          </p:spTgt>
                                        </p:tgtEl>
                                        <p:attrNameLst>
                                          <p:attrName>style.visibility</p:attrName>
                                        </p:attrNameLst>
                                      </p:cBhvr>
                                      <p:to>
                                        <p:strVal val="visible"/>
                                      </p:to>
                                    </p:set>
                                    <p:animEffect transition="in" filter="barn(inVertical)">
                                      <p:cBhvr>
                                        <p:cTn id="33" dur="500"/>
                                        <p:tgtEl>
                                          <p:spTgt spid="2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5">
                                            <p:txEl>
                                              <p:pRg st="5" end="5"/>
                                            </p:txEl>
                                          </p:spTgt>
                                        </p:tgtEl>
                                        <p:attrNameLst>
                                          <p:attrName>style.visibility</p:attrName>
                                        </p:attrNameLst>
                                      </p:cBhvr>
                                      <p:to>
                                        <p:strVal val="visible"/>
                                      </p:to>
                                    </p:set>
                                    <p:animEffect transition="in" filter="barn(inVertical)">
                                      <p:cBhvr>
                                        <p:cTn id="38" dur="500"/>
                                        <p:tgtEl>
                                          <p:spTgt spid="2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xEl>
                                              <p:pRg st="6" end="6"/>
                                            </p:txEl>
                                          </p:spTgt>
                                        </p:tgtEl>
                                        <p:attrNameLst>
                                          <p:attrName>style.visibility</p:attrName>
                                        </p:attrNameLst>
                                      </p:cBhvr>
                                      <p:to>
                                        <p:strVal val="visible"/>
                                      </p:to>
                                    </p:set>
                                    <p:animEffect transition="in" filter="barn(inVertical)">
                                      <p:cBhvr>
                                        <p:cTn id="43" dur="500"/>
                                        <p:tgtEl>
                                          <p:spTgt spid="25">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EF843F-C48E-F539-8BAB-5FCB48443200}"/>
              </a:ext>
            </a:extLst>
          </p:cNvPr>
          <p:cNvSpPr txBox="1"/>
          <p:nvPr/>
        </p:nvSpPr>
        <p:spPr>
          <a:xfrm>
            <a:off x="3437152" y="876301"/>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Quá</a:t>
            </a:r>
            <a:r>
              <a:rPr kumimoji="0" lang="en-US" sz="54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trình hình thành, phát triển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F65B6BAD-F6D9-6800-2B5A-D61C59BE1974}"/>
              </a:ext>
            </a:extLst>
          </p:cNvPr>
          <p:cNvGrpSpPr/>
          <p:nvPr/>
        </p:nvGrpSpPr>
        <p:grpSpPr>
          <a:xfrm>
            <a:off x="630565" y="2881263"/>
            <a:ext cx="4010662" cy="3079969"/>
            <a:chOff x="652348" y="2871194"/>
            <a:chExt cx="4010662" cy="3079969"/>
          </a:xfrm>
        </p:grpSpPr>
        <p:pic>
          <p:nvPicPr>
            <p:cNvPr id="5" name="Picture 4" descr="A picture containing text, grass, sky, outdoor&#10;&#10;Description automatically generated">
              <a:extLst>
                <a:ext uri="{FF2B5EF4-FFF2-40B4-BE49-F238E27FC236}">
                  <a16:creationId xmlns:a16="http://schemas.microsoft.com/office/drawing/2014/main" id="{5D6672B9-6482-9E58-9311-6380070C0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871194"/>
              <a:ext cx="3664573" cy="2433638"/>
            </a:xfrm>
            <a:prstGeom prst="rect">
              <a:avLst/>
            </a:prstGeom>
          </p:spPr>
        </p:pic>
        <p:sp>
          <p:nvSpPr>
            <p:cNvPr id="7" name="TextBox 6">
              <a:extLst>
                <a:ext uri="{FF2B5EF4-FFF2-40B4-BE49-F238E27FC236}">
                  <a16:creationId xmlns:a16="http://schemas.microsoft.com/office/drawing/2014/main" id="{DF5F8CFD-9DD1-1BB0-8626-90E16EDEC6D8}"/>
                </a:ext>
              </a:extLst>
            </p:cNvPr>
            <p:cNvSpPr txBox="1"/>
            <p:nvPr/>
          </p:nvSpPr>
          <p:spPr>
            <a:xfrm>
              <a:off x="652348" y="5304832"/>
              <a:ext cx="4010662"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Đội quân Mông cổ</a:t>
              </a:r>
              <a:endParaRPr lang="en-US" sz="3600"/>
            </a:p>
          </p:txBody>
        </p:sp>
      </p:grpSp>
      <p:sp>
        <p:nvSpPr>
          <p:cNvPr id="15" name="TextBox 14">
            <a:extLst>
              <a:ext uri="{FF2B5EF4-FFF2-40B4-BE49-F238E27FC236}">
                <a16:creationId xmlns:a16="http://schemas.microsoft.com/office/drawing/2014/main" id="{F60D9039-2090-6962-A429-E77A393C3630}"/>
              </a:ext>
            </a:extLst>
          </p:cNvPr>
          <p:cNvSpPr txBox="1"/>
          <p:nvPr/>
        </p:nvSpPr>
        <p:spPr>
          <a:xfrm>
            <a:off x="1527485" y="1960436"/>
            <a:ext cx="2286000" cy="830997"/>
          </a:xfrm>
          <a:prstGeom prst="rect">
            <a:avLst/>
          </a:prstGeom>
          <a:noFill/>
        </p:spPr>
        <p:txBody>
          <a:bodyPr wrap="square">
            <a:spAutoFit/>
          </a:bodyPr>
          <a:lstStyle/>
          <a:p>
            <a:pPr algn="ctr"/>
            <a:r>
              <a:rPr lang="en-US" sz="4800" b="1">
                <a:solidFill>
                  <a:srgbClr val="FF0000"/>
                </a:solidFill>
                <a:latin typeface="Arial" panose="020B0604020202020204" pitchFamily="34" charset="0"/>
                <a:ea typeface="Calibri" panose="020F0502020204030204" pitchFamily="34" charset="0"/>
                <a:cs typeface="Arial" panose="020B0604020202020204" pitchFamily="34" charset="0"/>
              </a:rPr>
              <a:t>TK </a:t>
            </a:r>
            <a:r>
              <a:rPr lang="vi-VN" sz="4800" b="1">
                <a:solidFill>
                  <a:srgbClr val="FF0000"/>
                </a:solidFill>
                <a:latin typeface="Arial" panose="020B0604020202020204" pitchFamily="34" charset="0"/>
                <a:ea typeface="Calibri" panose="020F0502020204030204" pitchFamily="34" charset="0"/>
                <a:cs typeface="Arial" panose="020B0604020202020204" pitchFamily="34" charset="0"/>
              </a:rPr>
              <a:t>XIII</a:t>
            </a:r>
            <a:endParaRPr lang="en-US" sz="4800" b="1">
              <a:solidFill>
                <a:srgbClr val="FF0000"/>
              </a:solidFill>
            </a:endParaRPr>
          </a:p>
        </p:txBody>
      </p:sp>
      <p:grpSp>
        <p:nvGrpSpPr>
          <p:cNvPr id="19" name="Group 18">
            <a:extLst>
              <a:ext uri="{FF2B5EF4-FFF2-40B4-BE49-F238E27FC236}">
                <a16:creationId xmlns:a16="http://schemas.microsoft.com/office/drawing/2014/main" id="{DA562FB6-FA02-E79D-4F80-CB35FAFAF8F3}"/>
              </a:ext>
            </a:extLst>
          </p:cNvPr>
          <p:cNvGrpSpPr/>
          <p:nvPr/>
        </p:nvGrpSpPr>
        <p:grpSpPr>
          <a:xfrm>
            <a:off x="7169773" y="2162633"/>
            <a:ext cx="4641227" cy="4132934"/>
            <a:chOff x="7169773" y="2162633"/>
            <a:chExt cx="4641227" cy="4132934"/>
          </a:xfrm>
        </p:grpSpPr>
        <p:pic>
          <p:nvPicPr>
            <p:cNvPr id="17" name="Picture 16" descr="A picture containing text, dark&#10;&#10;Description automatically generated">
              <a:extLst>
                <a:ext uri="{FF2B5EF4-FFF2-40B4-BE49-F238E27FC236}">
                  <a16:creationId xmlns:a16="http://schemas.microsoft.com/office/drawing/2014/main" id="{178C1DA5-686B-C8E3-2D17-69D7DB947CEF}"/>
                </a:ext>
              </a:extLst>
            </p:cNvPr>
            <p:cNvPicPr>
              <a:picLocks noChangeAspect="1"/>
            </p:cNvPicPr>
            <p:nvPr/>
          </p:nvPicPr>
          <p:blipFill rotWithShape="1">
            <a:blip r:embed="rId3">
              <a:extLst>
                <a:ext uri="{28A0092B-C50C-407E-A947-70E740481C1C}">
                  <a14:useLocalDpi xmlns:a14="http://schemas.microsoft.com/office/drawing/2010/main" val="0"/>
                </a:ext>
              </a:extLst>
            </a:blip>
            <a:srcRect l="26419" t="20598"/>
            <a:stretch/>
          </p:blipFill>
          <p:spPr>
            <a:xfrm>
              <a:off x="7169773" y="2162633"/>
              <a:ext cx="4038600" cy="4132934"/>
            </a:xfrm>
            <a:prstGeom prst="rect">
              <a:avLst/>
            </a:prstGeom>
          </p:spPr>
        </p:pic>
        <p:sp>
          <p:nvSpPr>
            <p:cNvPr id="18" name="TextBox 17">
              <a:extLst>
                <a:ext uri="{FF2B5EF4-FFF2-40B4-BE49-F238E27FC236}">
                  <a16:creationId xmlns:a16="http://schemas.microsoft.com/office/drawing/2014/main" id="{F5744562-8C66-C8C4-5ED9-5CA005737DF2}"/>
                </a:ext>
              </a:extLst>
            </p:cNvPr>
            <p:cNvSpPr txBox="1"/>
            <p:nvPr/>
          </p:nvSpPr>
          <p:spPr>
            <a:xfrm>
              <a:off x="8686800" y="2609584"/>
              <a:ext cx="3124200"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Đông Nam Á</a:t>
              </a:r>
              <a:endParaRPr lang="en-US" sz="3600"/>
            </a:p>
          </p:txBody>
        </p:sp>
      </p:grpSp>
      <p:grpSp>
        <p:nvGrpSpPr>
          <p:cNvPr id="21" name="Group 20">
            <a:extLst>
              <a:ext uri="{FF2B5EF4-FFF2-40B4-BE49-F238E27FC236}">
                <a16:creationId xmlns:a16="http://schemas.microsoft.com/office/drawing/2014/main" id="{A1CED1F0-09F1-BF9B-3301-94532F79EB91}"/>
              </a:ext>
            </a:extLst>
          </p:cNvPr>
          <p:cNvGrpSpPr/>
          <p:nvPr/>
        </p:nvGrpSpPr>
        <p:grpSpPr>
          <a:xfrm>
            <a:off x="4657250" y="3590904"/>
            <a:ext cx="2521573" cy="790596"/>
            <a:chOff x="4657250" y="3590904"/>
            <a:chExt cx="2521573" cy="790596"/>
          </a:xfrm>
        </p:grpSpPr>
        <p:cxnSp>
          <p:nvCxnSpPr>
            <p:cNvPr id="10" name="Straight Arrow Connector 9">
              <a:extLst>
                <a:ext uri="{FF2B5EF4-FFF2-40B4-BE49-F238E27FC236}">
                  <a16:creationId xmlns:a16="http://schemas.microsoft.com/office/drawing/2014/main" id="{16CDB97B-D723-AA1C-06F3-F9F4675212DE}"/>
                </a:ext>
              </a:extLst>
            </p:cNvPr>
            <p:cNvCxnSpPr>
              <a:cxnSpLocks/>
            </p:cNvCxnSpPr>
            <p:nvPr/>
          </p:nvCxnSpPr>
          <p:spPr>
            <a:xfrm>
              <a:off x="4953000" y="4381500"/>
              <a:ext cx="1905000"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3E18C32-50FB-F718-7B9F-61FDA50FC0A0}"/>
                </a:ext>
              </a:extLst>
            </p:cNvPr>
            <p:cNvSpPr txBox="1"/>
            <p:nvPr/>
          </p:nvSpPr>
          <p:spPr>
            <a:xfrm>
              <a:off x="4657250" y="3590904"/>
              <a:ext cx="2521573"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xâm lược</a:t>
              </a:r>
              <a:endParaRPr lang="en-US" sz="3600"/>
            </a:p>
          </p:txBody>
        </p:sp>
      </p:grpSp>
      <p:grpSp>
        <p:nvGrpSpPr>
          <p:cNvPr id="32" name="Group 31">
            <a:extLst>
              <a:ext uri="{FF2B5EF4-FFF2-40B4-BE49-F238E27FC236}">
                <a16:creationId xmlns:a16="http://schemas.microsoft.com/office/drawing/2014/main" id="{FB2FA476-2340-89C5-ED4C-94874FC37B15}"/>
              </a:ext>
            </a:extLst>
          </p:cNvPr>
          <p:cNvGrpSpPr/>
          <p:nvPr/>
        </p:nvGrpSpPr>
        <p:grpSpPr>
          <a:xfrm>
            <a:off x="11481749" y="3774917"/>
            <a:ext cx="3834451" cy="2437557"/>
            <a:chOff x="11481749" y="3774917"/>
            <a:chExt cx="3834451" cy="2437557"/>
          </a:xfrm>
        </p:grpSpPr>
        <p:sp>
          <p:nvSpPr>
            <p:cNvPr id="24" name="TextBox 23">
              <a:extLst>
                <a:ext uri="{FF2B5EF4-FFF2-40B4-BE49-F238E27FC236}">
                  <a16:creationId xmlns:a16="http://schemas.microsoft.com/office/drawing/2014/main" id="{3CBE692D-3266-C8C9-E9F9-CEDBF8B81CC3}"/>
                </a:ext>
              </a:extLst>
            </p:cNvPr>
            <p:cNvSpPr txBox="1"/>
            <p:nvPr/>
          </p:nvSpPr>
          <p:spPr>
            <a:xfrm>
              <a:off x="12022887" y="3774917"/>
              <a:ext cx="2521573"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liên kết</a:t>
              </a:r>
              <a:endParaRPr lang="en-US" sz="3600"/>
            </a:p>
          </p:txBody>
        </p:sp>
        <p:sp>
          <p:nvSpPr>
            <p:cNvPr id="26" name="TextBox 25">
              <a:extLst>
                <a:ext uri="{FF2B5EF4-FFF2-40B4-BE49-F238E27FC236}">
                  <a16:creationId xmlns:a16="http://schemas.microsoft.com/office/drawing/2014/main" id="{B772A6DC-F516-2EC8-4ADF-2FE6FD465639}"/>
                </a:ext>
              </a:extLst>
            </p:cNvPr>
            <p:cNvSpPr txBox="1"/>
            <p:nvPr/>
          </p:nvSpPr>
          <p:spPr>
            <a:xfrm>
              <a:off x="11481749" y="4497169"/>
              <a:ext cx="3707344"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chống ngoại xâm</a:t>
              </a:r>
              <a:endParaRPr lang="en-US" sz="3600"/>
            </a:p>
          </p:txBody>
        </p:sp>
        <p:grpSp>
          <p:nvGrpSpPr>
            <p:cNvPr id="31" name="Group 30">
              <a:extLst>
                <a:ext uri="{FF2B5EF4-FFF2-40B4-BE49-F238E27FC236}">
                  <a16:creationId xmlns:a16="http://schemas.microsoft.com/office/drawing/2014/main" id="{CF8D4A91-0DEC-4906-291B-6A8411865BAD}"/>
                </a:ext>
              </a:extLst>
            </p:cNvPr>
            <p:cNvGrpSpPr/>
            <p:nvPr/>
          </p:nvGrpSpPr>
          <p:grpSpPr>
            <a:xfrm>
              <a:off x="11608856" y="4368421"/>
              <a:ext cx="3707344" cy="1844053"/>
              <a:chOff x="11608856" y="4368421"/>
              <a:chExt cx="3707344" cy="1844053"/>
            </a:xfrm>
          </p:grpSpPr>
          <p:cxnSp>
            <p:nvCxnSpPr>
              <p:cNvPr id="23" name="Straight Arrow Connector 22">
                <a:extLst>
                  <a:ext uri="{FF2B5EF4-FFF2-40B4-BE49-F238E27FC236}">
                    <a16:creationId xmlns:a16="http://schemas.microsoft.com/office/drawing/2014/main" id="{620133D1-FA1A-42F2-9E7C-B1D8F1D4776C}"/>
                  </a:ext>
                </a:extLst>
              </p:cNvPr>
              <p:cNvCxnSpPr>
                <a:cxnSpLocks/>
              </p:cNvCxnSpPr>
              <p:nvPr/>
            </p:nvCxnSpPr>
            <p:spPr>
              <a:xfrm>
                <a:off x="11608856" y="4368421"/>
                <a:ext cx="3707344"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12D88FC-866F-680D-6489-1FCEB023B38E}"/>
                  </a:ext>
                </a:extLst>
              </p:cNvPr>
              <p:cNvCxnSpPr>
                <a:cxnSpLocks/>
              </p:cNvCxnSpPr>
              <p:nvPr/>
            </p:nvCxnSpPr>
            <p:spPr>
              <a:xfrm>
                <a:off x="15316200" y="4379081"/>
                <a:ext cx="0" cy="1833393"/>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60CF0E79-2B4B-0477-CB6D-33FF49D34C7E}"/>
              </a:ext>
            </a:extLst>
          </p:cNvPr>
          <p:cNvGrpSpPr/>
          <p:nvPr/>
        </p:nvGrpSpPr>
        <p:grpSpPr>
          <a:xfrm>
            <a:off x="10381102" y="5534472"/>
            <a:ext cx="7543800" cy="4013227"/>
            <a:chOff x="10381102" y="5534472"/>
            <a:chExt cx="7543800" cy="4013227"/>
          </a:xfrm>
        </p:grpSpPr>
        <p:sp>
          <p:nvSpPr>
            <p:cNvPr id="25" name="TextBox 24">
              <a:extLst>
                <a:ext uri="{FF2B5EF4-FFF2-40B4-BE49-F238E27FC236}">
                  <a16:creationId xmlns:a16="http://schemas.microsoft.com/office/drawing/2014/main" id="{0BEA8BF7-AA87-AD43-F817-9188119C3B0C}"/>
                </a:ext>
              </a:extLst>
            </p:cNvPr>
            <p:cNvSpPr txBox="1"/>
            <p:nvPr/>
          </p:nvSpPr>
          <p:spPr>
            <a:xfrm>
              <a:off x="10381102" y="8727025"/>
              <a:ext cx="7543800" cy="820674"/>
            </a:xfrm>
            <a:prstGeom prst="rect">
              <a:avLst/>
            </a:prstGeom>
            <a:noFill/>
          </p:spPr>
          <p:txBody>
            <a:bodyPr wrap="square">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M</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ột số vương quốc phong kiến mới</a:t>
              </a:r>
              <a:endParaRPr lang="vi-VN" sz="3600">
                <a:latin typeface="Arial" panose="020B0604020202020204" pitchFamily="34" charset="0"/>
                <a:ea typeface="Calibri" panose="020F0502020204030204" pitchFamily="34" charset="0"/>
                <a:cs typeface="Arial" panose="020B0604020202020204" pitchFamily="34" charset="0"/>
              </a:endParaRPr>
            </a:p>
          </p:txBody>
        </p:sp>
        <p:pic>
          <p:nvPicPr>
            <p:cNvPr id="33" name="Picture 2">
              <a:extLst>
                <a:ext uri="{FF2B5EF4-FFF2-40B4-BE49-F238E27FC236}">
                  <a16:creationId xmlns:a16="http://schemas.microsoft.com/office/drawing/2014/main" id="{0D66F738-EE32-D4E4-FCE6-80C3C54CAC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02258" y="6212474"/>
              <a:ext cx="6901488" cy="2579431"/>
            </a:xfrm>
            <a:prstGeom prst="rect">
              <a:avLst/>
            </a:prstGeom>
          </p:spPr>
        </p:pic>
        <p:sp>
          <p:nvSpPr>
            <p:cNvPr id="35" name="TextBox 34">
              <a:extLst>
                <a:ext uri="{FF2B5EF4-FFF2-40B4-BE49-F238E27FC236}">
                  <a16:creationId xmlns:a16="http://schemas.microsoft.com/office/drawing/2014/main" id="{A6165179-83CC-A061-FF8A-A854CFE2F272}"/>
                </a:ext>
              </a:extLst>
            </p:cNvPr>
            <p:cNvSpPr txBox="1"/>
            <p:nvPr/>
          </p:nvSpPr>
          <p:spPr>
            <a:xfrm>
              <a:off x="15316200" y="5534472"/>
              <a:ext cx="1676400" cy="646331"/>
            </a:xfrm>
            <a:prstGeom prst="rect">
              <a:avLst/>
            </a:prstGeom>
            <a:noFill/>
          </p:spPr>
          <p:txBody>
            <a:bodyPr wrap="square">
              <a:spAutoFit/>
            </a:bodyPr>
            <a:lstStyle/>
            <a:p>
              <a:pPr algn="ctr"/>
              <a:r>
                <a:rPr lang="en-US" sz="3600" b="1">
                  <a:solidFill>
                    <a:srgbClr val="FF0000"/>
                  </a:solidFill>
                  <a:latin typeface="Arial" panose="020B0604020202020204" pitchFamily="34" charset="0"/>
                  <a:cs typeface="Arial" panose="020B0604020202020204" pitchFamily="34" charset="0"/>
                </a:rPr>
                <a:t>ra đời</a:t>
              </a:r>
              <a:endParaRPr lang="en-US" sz="3600" b="1">
                <a:solidFill>
                  <a:srgbClr val="FF0000"/>
                </a:solidFill>
              </a:endParaRPr>
            </a:p>
          </p:txBody>
        </p:sp>
      </p:grpSp>
      <p:sp>
        <p:nvSpPr>
          <p:cNvPr id="38" name="TextBox 37">
            <a:extLst>
              <a:ext uri="{FF2B5EF4-FFF2-40B4-BE49-F238E27FC236}">
                <a16:creationId xmlns:a16="http://schemas.microsoft.com/office/drawing/2014/main" id="{739987C5-9A6B-1D72-AB40-EC19410257C4}"/>
              </a:ext>
            </a:extLst>
          </p:cNvPr>
          <p:cNvSpPr txBox="1"/>
          <p:nvPr/>
        </p:nvSpPr>
        <p:spPr>
          <a:xfrm>
            <a:off x="694822" y="6212474"/>
            <a:ext cx="9144000" cy="3698385"/>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Vương triều Mô-giô-pa-hít. </a:t>
            </a: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Vương quốc A-út-thay-a của người Thái.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Lan Xang của người Lào.</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Vương quốc Ma-lắc-ca.</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0079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E17B2D3-67F4-B88D-05E1-6CCC316A7530}"/>
              </a:ext>
            </a:extLst>
          </p:cNvPr>
          <p:cNvGrpSpPr/>
          <p:nvPr/>
        </p:nvGrpSpPr>
        <p:grpSpPr>
          <a:xfrm>
            <a:off x="495448" y="647700"/>
            <a:ext cx="8329518" cy="6361331"/>
            <a:chOff x="685800" y="647700"/>
            <a:chExt cx="8329518" cy="6361331"/>
          </a:xfrm>
        </p:grpSpPr>
        <p:pic>
          <p:nvPicPr>
            <p:cNvPr id="9" name="Picture 8" descr="A picture containing outdoor, sky, background, distance&#10;&#10;Description automatically generated">
              <a:extLst>
                <a:ext uri="{FF2B5EF4-FFF2-40B4-BE49-F238E27FC236}">
                  <a16:creationId xmlns:a16="http://schemas.microsoft.com/office/drawing/2014/main" id="{D2755000-2383-FD8F-6B63-851E3ADCA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47700"/>
              <a:ext cx="8329518" cy="5562600"/>
            </a:xfrm>
            <a:prstGeom prst="rect">
              <a:avLst/>
            </a:prstGeom>
          </p:spPr>
        </p:pic>
        <p:sp>
          <p:nvSpPr>
            <p:cNvPr id="11" name="TextBox 10">
              <a:extLst>
                <a:ext uri="{FF2B5EF4-FFF2-40B4-BE49-F238E27FC236}">
                  <a16:creationId xmlns:a16="http://schemas.microsoft.com/office/drawing/2014/main" id="{B8982B12-4487-8E01-0715-CFCE47868947}"/>
                </a:ext>
              </a:extLst>
            </p:cNvPr>
            <p:cNvSpPr txBox="1"/>
            <p:nvPr/>
          </p:nvSpPr>
          <p:spPr>
            <a:xfrm>
              <a:off x="2443216" y="6362700"/>
              <a:ext cx="4814686"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Vương quốc Pa-gan</a:t>
              </a:r>
              <a:endParaRPr lang="en-US" sz="3600"/>
            </a:p>
          </p:txBody>
        </p:sp>
      </p:grpSp>
      <p:grpSp>
        <p:nvGrpSpPr>
          <p:cNvPr id="29" name="Group 28">
            <a:extLst>
              <a:ext uri="{FF2B5EF4-FFF2-40B4-BE49-F238E27FC236}">
                <a16:creationId xmlns:a16="http://schemas.microsoft.com/office/drawing/2014/main" id="{E2A2CB63-EFDB-2DD2-FDB3-9F3D57C801E6}"/>
              </a:ext>
            </a:extLst>
          </p:cNvPr>
          <p:cNvGrpSpPr/>
          <p:nvPr/>
        </p:nvGrpSpPr>
        <p:grpSpPr>
          <a:xfrm>
            <a:off x="9163050" y="2677209"/>
            <a:ext cx="8534400" cy="7066181"/>
            <a:chOff x="9010354" y="2171700"/>
            <a:chExt cx="8534400" cy="7066181"/>
          </a:xfrm>
        </p:grpSpPr>
        <p:pic>
          <p:nvPicPr>
            <p:cNvPr id="4" name="Picture 3">
              <a:extLst>
                <a:ext uri="{FF2B5EF4-FFF2-40B4-BE49-F238E27FC236}">
                  <a16:creationId xmlns:a16="http://schemas.microsoft.com/office/drawing/2014/main" id="{6644CBE4-43C5-B707-4156-9DF9DF4890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10354" y="2171700"/>
              <a:ext cx="8534400" cy="6400800"/>
            </a:xfrm>
            <a:prstGeom prst="rect">
              <a:avLst/>
            </a:prstGeom>
          </p:spPr>
        </p:pic>
        <p:sp>
          <p:nvSpPr>
            <p:cNvPr id="13" name="TextBox 12">
              <a:extLst>
                <a:ext uri="{FF2B5EF4-FFF2-40B4-BE49-F238E27FC236}">
                  <a16:creationId xmlns:a16="http://schemas.microsoft.com/office/drawing/2014/main" id="{F66CE375-9D26-901A-9F86-7DCC1E238C08}"/>
                </a:ext>
              </a:extLst>
            </p:cNvPr>
            <p:cNvSpPr txBox="1"/>
            <p:nvPr/>
          </p:nvSpPr>
          <p:spPr>
            <a:xfrm>
              <a:off x="10820400" y="8591550"/>
              <a:ext cx="4814686"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Vương quốc Chăm-pa</a:t>
              </a:r>
              <a:endParaRPr lang="en-US" sz="3600"/>
            </a:p>
          </p:txBody>
        </p:sp>
      </p:grpSp>
    </p:spTree>
    <p:extLst>
      <p:ext uri="{BB962C8B-B14F-4D97-AF65-F5344CB8AC3E}">
        <p14:creationId xmlns:p14="http://schemas.microsoft.com/office/powerpoint/2010/main" val="1455342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6D8D90-9860-2EB1-DAFE-4AD8453F0EF9}"/>
              </a:ext>
            </a:extLst>
          </p:cNvPr>
          <p:cNvGrpSpPr/>
          <p:nvPr/>
        </p:nvGrpSpPr>
        <p:grpSpPr>
          <a:xfrm>
            <a:off x="855177" y="495300"/>
            <a:ext cx="8667299" cy="5677235"/>
            <a:chOff x="855177" y="495300"/>
            <a:chExt cx="8667299" cy="5677235"/>
          </a:xfrm>
        </p:grpSpPr>
        <p:sp>
          <p:nvSpPr>
            <p:cNvPr id="13" name="TextBox 12">
              <a:extLst>
                <a:ext uri="{FF2B5EF4-FFF2-40B4-BE49-F238E27FC236}">
                  <a16:creationId xmlns:a16="http://schemas.microsoft.com/office/drawing/2014/main" id="{F66CE375-9D26-901A-9F86-7DCC1E238C08}"/>
                </a:ext>
              </a:extLst>
            </p:cNvPr>
            <p:cNvSpPr txBox="1"/>
            <p:nvPr/>
          </p:nvSpPr>
          <p:spPr>
            <a:xfrm>
              <a:off x="2057400" y="5526204"/>
              <a:ext cx="6279458"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Vương quốc Sri Vi-giay-a</a:t>
              </a:r>
              <a:endParaRPr lang="en-US" sz="3600"/>
            </a:p>
          </p:txBody>
        </p:sp>
        <p:pic>
          <p:nvPicPr>
            <p:cNvPr id="16" name="Picture 15" descr="A picture containing tree, outdoor, stone&#10;&#10;Description automatically generated">
              <a:extLst>
                <a:ext uri="{FF2B5EF4-FFF2-40B4-BE49-F238E27FC236}">
                  <a16:creationId xmlns:a16="http://schemas.microsoft.com/office/drawing/2014/main" id="{867D25B7-CD14-AC67-C7C5-37F724C10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177" y="495300"/>
              <a:ext cx="8667299" cy="4876800"/>
            </a:xfrm>
            <a:prstGeom prst="rect">
              <a:avLst/>
            </a:prstGeom>
          </p:spPr>
        </p:pic>
      </p:grpSp>
      <p:grpSp>
        <p:nvGrpSpPr>
          <p:cNvPr id="5" name="Group 4">
            <a:extLst>
              <a:ext uri="{FF2B5EF4-FFF2-40B4-BE49-F238E27FC236}">
                <a16:creationId xmlns:a16="http://schemas.microsoft.com/office/drawing/2014/main" id="{E3329B0E-EF3D-DA26-0DC7-199DC71621E8}"/>
              </a:ext>
            </a:extLst>
          </p:cNvPr>
          <p:cNvGrpSpPr/>
          <p:nvPr/>
        </p:nvGrpSpPr>
        <p:grpSpPr>
          <a:xfrm>
            <a:off x="8991600" y="4689708"/>
            <a:ext cx="8844844" cy="5278701"/>
            <a:chOff x="8991600" y="4689708"/>
            <a:chExt cx="8844844" cy="5278701"/>
          </a:xfrm>
        </p:grpSpPr>
        <p:pic>
          <p:nvPicPr>
            <p:cNvPr id="27" name="Picture 26" descr="A picture containing text, outdoor, transport, watercraft&#10;&#10;Description automatically generated">
              <a:extLst>
                <a:ext uri="{FF2B5EF4-FFF2-40B4-BE49-F238E27FC236}">
                  <a16:creationId xmlns:a16="http://schemas.microsoft.com/office/drawing/2014/main" id="{49E8C438-8FBB-78AF-9E6A-B62F16858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600" y="5526204"/>
              <a:ext cx="8844844" cy="4442205"/>
            </a:xfrm>
            <a:prstGeom prst="rect">
              <a:avLst/>
            </a:prstGeom>
          </p:spPr>
        </p:pic>
        <p:sp>
          <p:nvSpPr>
            <p:cNvPr id="3" name="TextBox 2">
              <a:extLst>
                <a:ext uri="{FF2B5EF4-FFF2-40B4-BE49-F238E27FC236}">
                  <a16:creationId xmlns:a16="http://schemas.microsoft.com/office/drawing/2014/main" id="{8D61AA98-5376-0977-85E7-966C4706688B}"/>
                </a:ext>
              </a:extLst>
            </p:cNvPr>
            <p:cNvSpPr txBox="1"/>
            <p:nvPr/>
          </p:nvSpPr>
          <p:spPr>
            <a:xfrm>
              <a:off x="10274293" y="4689708"/>
              <a:ext cx="6279458"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Vương quốc Ma-lắc-ca</a:t>
              </a:r>
              <a:endParaRPr lang="en-US" sz="3600"/>
            </a:p>
          </p:txBody>
        </p:sp>
      </p:grpSp>
    </p:spTree>
    <p:extLst>
      <p:ext uri="{BB962C8B-B14F-4D97-AF65-F5344CB8AC3E}">
        <p14:creationId xmlns:p14="http://schemas.microsoft.com/office/powerpoint/2010/main" val="2587373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0FA3E2-366B-4D5E-2227-3B7AEA591D9B}"/>
              </a:ext>
            </a:extLst>
          </p:cNvPr>
          <p:cNvSpPr txBox="1"/>
          <p:nvPr/>
        </p:nvSpPr>
        <p:spPr>
          <a:xfrm>
            <a:off x="3437152" y="446084"/>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Kinh tế</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67AA0606-B641-DC71-5ED5-2B5FED36A0DE}"/>
              </a:ext>
            </a:extLst>
          </p:cNvPr>
          <p:cNvGrpSpPr/>
          <p:nvPr/>
        </p:nvGrpSpPr>
        <p:grpSpPr>
          <a:xfrm>
            <a:off x="838200" y="1409700"/>
            <a:ext cx="7924800" cy="6845761"/>
            <a:chOff x="857250" y="2059044"/>
            <a:chExt cx="7924800" cy="6845761"/>
          </a:xfrm>
        </p:grpSpPr>
        <p:sp>
          <p:nvSpPr>
            <p:cNvPr id="2" name="TextBox 1">
              <a:extLst>
                <a:ext uri="{FF2B5EF4-FFF2-40B4-BE49-F238E27FC236}">
                  <a16:creationId xmlns:a16="http://schemas.microsoft.com/office/drawing/2014/main" id="{7AE6FF40-FDE2-C29B-793A-755204AE4564}"/>
                </a:ext>
              </a:extLst>
            </p:cNvPr>
            <p:cNvSpPr txBox="1"/>
            <p:nvPr/>
          </p:nvSpPr>
          <p:spPr>
            <a:xfrm>
              <a:off x="857250" y="2059044"/>
              <a:ext cx="7924800" cy="1824923"/>
            </a:xfrm>
            <a:prstGeom prst="rect">
              <a:avLst/>
            </a:prstGeom>
            <a:noFill/>
          </p:spPr>
          <p:txBody>
            <a:bodyPr wrap="square">
              <a:spAutoFit/>
            </a:bodyPr>
            <a:lstStyle/>
            <a:p>
              <a:pPr marL="571500" indent="-571500" algn="just">
                <a:lnSpc>
                  <a:spcPct val="150000"/>
                </a:lnSpc>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K</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inh tế chính</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nông nghiệp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trồng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lúa nước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pic>
          <p:nvPicPr>
            <p:cNvPr id="9" name="Picture 8" descr="A group of people working in a field&#10;&#10;Description automatically generated with low confidence">
              <a:extLst>
                <a:ext uri="{FF2B5EF4-FFF2-40B4-BE49-F238E27FC236}">
                  <a16:creationId xmlns:a16="http://schemas.microsoft.com/office/drawing/2014/main" id="{1DB97B92-F468-3BD7-AD24-8AF4344B7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192" y="3942874"/>
              <a:ext cx="7410915" cy="4961931"/>
            </a:xfrm>
            <a:prstGeom prst="rect">
              <a:avLst/>
            </a:prstGeom>
          </p:spPr>
        </p:pic>
      </p:grpSp>
      <p:grpSp>
        <p:nvGrpSpPr>
          <p:cNvPr id="13" name="Group 12">
            <a:extLst>
              <a:ext uri="{FF2B5EF4-FFF2-40B4-BE49-F238E27FC236}">
                <a16:creationId xmlns:a16="http://schemas.microsoft.com/office/drawing/2014/main" id="{956002F0-9590-8FF7-335D-64801B670C4F}"/>
              </a:ext>
            </a:extLst>
          </p:cNvPr>
          <p:cNvGrpSpPr/>
          <p:nvPr/>
        </p:nvGrpSpPr>
        <p:grpSpPr>
          <a:xfrm>
            <a:off x="9268058" y="1731793"/>
            <a:ext cx="7924800" cy="6557250"/>
            <a:chOff x="9268058" y="1923409"/>
            <a:chExt cx="7924800" cy="6557250"/>
          </a:xfrm>
        </p:grpSpPr>
        <p:pic>
          <p:nvPicPr>
            <p:cNvPr id="11" name="Picture 10" descr="A picture containing text&#10;&#10;Description automatically generated">
              <a:extLst>
                <a:ext uri="{FF2B5EF4-FFF2-40B4-BE49-F238E27FC236}">
                  <a16:creationId xmlns:a16="http://schemas.microsoft.com/office/drawing/2014/main" id="{6620786E-2EA1-EE5B-5ABB-7DA774446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5786" y="1923409"/>
              <a:ext cx="7009634" cy="4961931"/>
            </a:xfrm>
            <a:prstGeom prst="rect">
              <a:avLst/>
            </a:prstGeom>
          </p:spPr>
        </p:pic>
        <p:sp>
          <p:nvSpPr>
            <p:cNvPr id="12" name="TextBox 11">
              <a:extLst>
                <a:ext uri="{FF2B5EF4-FFF2-40B4-BE49-F238E27FC236}">
                  <a16:creationId xmlns:a16="http://schemas.microsoft.com/office/drawing/2014/main" id="{C3CFDFA7-7069-FD38-436F-3FF568CF7498}"/>
                </a:ext>
              </a:extLst>
            </p:cNvPr>
            <p:cNvSpPr txBox="1"/>
            <p:nvPr/>
          </p:nvSpPr>
          <p:spPr>
            <a:xfrm>
              <a:off x="9268058" y="6655736"/>
              <a:ext cx="7924800" cy="1824923"/>
            </a:xfrm>
            <a:prstGeom prst="rect">
              <a:avLst/>
            </a:prstGeom>
            <a:noFill/>
          </p:spPr>
          <p:txBody>
            <a:bodyPr wrap="square">
              <a:spAutoFit/>
            </a:bodyPr>
            <a:lstStyle/>
            <a:p>
              <a:pPr marL="571500" indent="-571500" algn="just">
                <a:lnSpc>
                  <a:spcPct val="150000"/>
                </a:lnSpc>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G</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iao lưu buôn bán bằng đường biển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thuận lợi.</a:t>
              </a:r>
            </a:p>
          </p:txBody>
        </p:sp>
      </p:grpSp>
      <p:sp>
        <p:nvSpPr>
          <p:cNvPr id="17" name="Arrow: Pentagon 16">
            <a:extLst>
              <a:ext uri="{FF2B5EF4-FFF2-40B4-BE49-F238E27FC236}">
                <a16:creationId xmlns:a16="http://schemas.microsoft.com/office/drawing/2014/main" id="{E330282A-C480-CBA6-65C5-32DBC4E7CA16}"/>
              </a:ext>
            </a:extLst>
          </p:cNvPr>
          <p:cNvSpPr/>
          <p:nvPr/>
        </p:nvSpPr>
        <p:spPr>
          <a:xfrm>
            <a:off x="4076700" y="8617198"/>
            <a:ext cx="10134600" cy="1109418"/>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Nền kinh tế phát triển khá thịnh đạt.</a:t>
            </a:r>
            <a:endParaRPr lang="vi-VN" sz="4000">
              <a:latin typeface="Arial" panose="020B0604020202020204" pitchFamily="34" charset="0"/>
              <a:ea typeface="Calibri" panose="020F0502020204030204" pitchFamily="34" charset="0"/>
              <a:cs typeface="Arial" panose="020B0604020202020204" pitchFamily="34" charset="0"/>
            </a:endParaRPr>
          </a:p>
        </p:txBody>
      </p:sp>
      <p:pic>
        <p:nvPicPr>
          <p:cNvPr id="18" name="Picture 12">
            <a:extLst>
              <a:ext uri="{FF2B5EF4-FFF2-40B4-BE49-F238E27FC236}">
                <a16:creationId xmlns:a16="http://schemas.microsoft.com/office/drawing/2014/main" id="{D0C84A34-A6A4-06A9-A7D5-E38C9AC80D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6997" y="7894320"/>
            <a:ext cx="2743200" cy="2436876"/>
          </a:xfrm>
          <a:prstGeom prst="rect">
            <a:avLst/>
          </a:prstGeom>
        </p:spPr>
      </p:pic>
    </p:spTree>
    <p:extLst>
      <p:ext uri="{BB962C8B-B14F-4D97-AF65-F5344CB8AC3E}">
        <p14:creationId xmlns:p14="http://schemas.microsoft.com/office/powerpoint/2010/main" val="1595925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0FA3E2-366B-4D5E-2227-3B7AEA591D9B}"/>
              </a:ext>
            </a:extLst>
          </p:cNvPr>
          <p:cNvSpPr txBox="1"/>
          <p:nvPr/>
        </p:nvSpPr>
        <p:spPr>
          <a:xfrm>
            <a:off x="3437152" y="1028700"/>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Bộ</a:t>
            </a:r>
            <a:r>
              <a:rPr kumimoji="0" lang="en-US" sz="54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máy nhà nước</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36D4D9B9-4D7E-99EE-8298-39EE45B0B491}"/>
              </a:ext>
            </a:extLst>
          </p:cNvPr>
          <p:cNvSpPr txBox="1"/>
          <p:nvPr/>
        </p:nvSpPr>
        <p:spPr>
          <a:xfrm>
            <a:off x="421314" y="2171700"/>
            <a:ext cx="7772400" cy="6441572"/>
          </a:xfrm>
          <a:prstGeom prst="rect">
            <a:avLst/>
          </a:prstGeom>
          <a:noFill/>
        </p:spPr>
        <p:txBody>
          <a:bodyPr wrap="square">
            <a:spAutoFit/>
          </a:bodyPr>
          <a:lstStyle/>
          <a:p>
            <a:pPr marL="571500" indent="-571500" algn="just">
              <a:lnSpc>
                <a:spcPct val="150000"/>
              </a:lnSpc>
              <a:buFontTx/>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Bộ máy nhà nước hoàn chỉnh</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Quyền lực thuộc về vua.</a:t>
            </a:r>
          </a:p>
          <a:p>
            <a:pPr marL="571500" indent="-571500" algn="just">
              <a:lnSpc>
                <a:spcPct val="150000"/>
              </a:lnSpc>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Ở dưới là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các cấp quan lại ở tri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ề</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u đình và địa phương.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Tx/>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Nhiều bộ luật ra đời chứng tỏ luật pháp ngày càng được hoàn thiện, quy củ.</a:t>
            </a:r>
          </a:p>
        </p:txBody>
      </p:sp>
      <p:grpSp>
        <p:nvGrpSpPr>
          <p:cNvPr id="7" name="Group 6">
            <a:extLst>
              <a:ext uri="{FF2B5EF4-FFF2-40B4-BE49-F238E27FC236}">
                <a16:creationId xmlns:a16="http://schemas.microsoft.com/office/drawing/2014/main" id="{E8B88878-CC6B-A198-F2E8-E9F3F21D9D99}"/>
              </a:ext>
            </a:extLst>
          </p:cNvPr>
          <p:cNvGrpSpPr/>
          <p:nvPr/>
        </p:nvGrpSpPr>
        <p:grpSpPr>
          <a:xfrm>
            <a:off x="8820760" y="2700771"/>
            <a:ext cx="9045926" cy="6304072"/>
            <a:chOff x="8820760" y="2700771"/>
            <a:chExt cx="9045926" cy="6304072"/>
          </a:xfrm>
        </p:grpSpPr>
        <p:pic>
          <p:nvPicPr>
            <p:cNvPr id="5" name="Picture 4">
              <a:extLst>
                <a:ext uri="{FF2B5EF4-FFF2-40B4-BE49-F238E27FC236}">
                  <a16:creationId xmlns:a16="http://schemas.microsoft.com/office/drawing/2014/main" id="{041F007E-472C-9E98-38C4-7E1E4DEDFF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20760" y="2700771"/>
              <a:ext cx="9045926" cy="5383429"/>
            </a:xfrm>
            <a:prstGeom prst="rect">
              <a:avLst/>
            </a:prstGeom>
          </p:spPr>
        </p:pic>
        <p:sp>
          <p:nvSpPr>
            <p:cNvPr id="6" name="TextBox 5">
              <a:extLst>
                <a:ext uri="{FF2B5EF4-FFF2-40B4-BE49-F238E27FC236}">
                  <a16:creationId xmlns:a16="http://schemas.microsoft.com/office/drawing/2014/main" id="{BC08F143-745E-A0C7-DC37-1D34A77387CC}"/>
                </a:ext>
              </a:extLst>
            </p:cNvPr>
            <p:cNvSpPr txBox="1"/>
            <p:nvPr/>
          </p:nvSpPr>
          <p:spPr>
            <a:xfrm>
              <a:off x="9525000" y="8103250"/>
              <a:ext cx="7924800" cy="901593"/>
            </a:xfrm>
            <a:prstGeom prst="rect">
              <a:avLst/>
            </a:prstGeom>
            <a:noFill/>
          </p:spPr>
          <p:txBody>
            <a:bodyPr wrap="square">
              <a:spAutoFit/>
            </a:bodyPr>
            <a:lstStyle/>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Bộ luật Hồng Đức</a:t>
              </a:r>
            </a:p>
          </p:txBody>
        </p:sp>
      </p:grpSp>
    </p:spTree>
    <p:extLst>
      <p:ext uri="{BB962C8B-B14F-4D97-AF65-F5344CB8AC3E}">
        <p14:creationId xmlns:p14="http://schemas.microsoft.com/office/powerpoint/2010/main" val="944797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BC27D20-4420-8A6E-869A-4A387F191423}"/>
              </a:ext>
            </a:extLst>
          </p:cNvPr>
          <p:cNvGrpSpPr/>
          <p:nvPr/>
        </p:nvGrpSpPr>
        <p:grpSpPr>
          <a:xfrm>
            <a:off x="8610600" y="723900"/>
            <a:ext cx="8686800" cy="5808697"/>
            <a:chOff x="9144000" y="1528512"/>
            <a:chExt cx="8686800" cy="5808697"/>
          </a:xfrm>
        </p:grpSpPr>
        <p:pic>
          <p:nvPicPr>
            <p:cNvPr id="8" name="Picture 6">
              <a:extLst>
                <a:ext uri="{FF2B5EF4-FFF2-40B4-BE49-F238E27FC236}">
                  <a16:creationId xmlns:a16="http://schemas.microsoft.com/office/drawing/2014/main" id="{E3EE6B51-C29A-6595-ED9B-AC0D419A2D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790560">
              <a:off x="11606316" y="1363034"/>
              <a:ext cx="2064123" cy="2395079"/>
            </a:xfrm>
            <a:prstGeom prst="rect">
              <a:avLst/>
            </a:prstGeom>
          </p:spPr>
        </p:pic>
        <p:sp>
          <p:nvSpPr>
            <p:cNvPr id="10" name="TextBox 9">
              <a:extLst>
                <a:ext uri="{FF2B5EF4-FFF2-40B4-BE49-F238E27FC236}">
                  <a16:creationId xmlns:a16="http://schemas.microsoft.com/office/drawing/2014/main" id="{D7891427-E9AF-82FD-DD30-4A78E5F0E3F9}"/>
                </a:ext>
              </a:extLst>
            </p:cNvPr>
            <p:cNvSpPr txBox="1"/>
            <p:nvPr/>
          </p:nvSpPr>
          <p:spPr>
            <a:xfrm>
              <a:off x="9144000" y="3307708"/>
              <a:ext cx="8686800" cy="4029501"/>
            </a:xfrm>
            <a:prstGeom prst="rect">
              <a:avLst/>
            </a:prstGeom>
            <a:noFill/>
          </p:spPr>
          <p:txBody>
            <a:bodyPr wrap="square">
              <a:spAutoFit/>
            </a:bodyPr>
            <a:lstStyle/>
            <a:p>
              <a:pPr lvl="0" algn="just">
                <a:lnSpc>
                  <a:spcPct val="150000"/>
                </a:lnSpc>
              </a:pPr>
              <a:r>
                <a:rPr lang="en-US" sz="4400" b="1" i="1">
                  <a:solidFill>
                    <a:srgbClr val="FF0000"/>
                  </a:solidFill>
                  <a:latin typeface="Arial" panose="020B0604020202020204" pitchFamily="34" charset="0"/>
                  <a:cs typeface="Arial" panose="020B0604020202020204" pitchFamily="34" charset="0"/>
                </a:rPr>
                <a:t>Hãy đọc tư liệu trong SGK tr.37 và cho biết: </a:t>
              </a:r>
              <a:r>
                <a:rPr lang="vi-VN" sz="4400">
                  <a:cs typeface="Arial" panose="020B0604020202020204" pitchFamily="34" charset="0"/>
                </a:rPr>
                <a:t>Em có nhận xét gì hoạt động kinh tế của Vương quốc Ma-lắc-ca?</a:t>
              </a:r>
              <a:endParaRPr kumimoji="0" lang="en-US" sz="44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pic>
        <p:nvPicPr>
          <p:cNvPr id="15" name="Picture 14" descr="A picture containing text, tree, outdoor, several&#10;&#10;Description automatically generated">
            <a:extLst>
              <a:ext uri="{FF2B5EF4-FFF2-40B4-BE49-F238E27FC236}">
                <a16:creationId xmlns:a16="http://schemas.microsoft.com/office/drawing/2014/main" id="{0A31DECB-9F55-1D15-9D08-5F0E8A81A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79058"/>
            <a:ext cx="7315200" cy="5016842"/>
          </a:xfrm>
          <a:prstGeom prst="rect">
            <a:avLst/>
          </a:prstGeom>
        </p:spPr>
      </p:pic>
      <p:pic>
        <p:nvPicPr>
          <p:cNvPr id="17" name="Picture 16" descr="Map&#10;&#10;Description automatically generated">
            <a:extLst>
              <a:ext uri="{FF2B5EF4-FFF2-40B4-BE49-F238E27FC236}">
                <a16:creationId xmlns:a16="http://schemas.microsoft.com/office/drawing/2014/main" id="{4505BE33-C074-3A83-CE24-44996A27E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5389597"/>
            <a:ext cx="7315200" cy="4424082"/>
          </a:xfrm>
          <a:prstGeom prst="rect">
            <a:avLst/>
          </a:prstGeom>
        </p:spPr>
      </p:pic>
      <p:grpSp>
        <p:nvGrpSpPr>
          <p:cNvPr id="21" name="Group 20">
            <a:extLst>
              <a:ext uri="{FF2B5EF4-FFF2-40B4-BE49-F238E27FC236}">
                <a16:creationId xmlns:a16="http://schemas.microsoft.com/office/drawing/2014/main" id="{C01D76AC-0322-CC5A-D742-1D6F437C61F5}"/>
              </a:ext>
            </a:extLst>
          </p:cNvPr>
          <p:cNvGrpSpPr/>
          <p:nvPr/>
        </p:nvGrpSpPr>
        <p:grpSpPr>
          <a:xfrm>
            <a:off x="8591550" y="6667500"/>
            <a:ext cx="8705850" cy="2748253"/>
            <a:chOff x="8591550" y="6667500"/>
            <a:chExt cx="8705850" cy="2748253"/>
          </a:xfrm>
        </p:grpSpPr>
        <p:sp>
          <p:nvSpPr>
            <p:cNvPr id="20" name="Rectangle 19">
              <a:extLst>
                <a:ext uri="{FF2B5EF4-FFF2-40B4-BE49-F238E27FC236}">
                  <a16:creationId xmlns:a16="http://schemas.microsoft.com/office/drawing/2014/main" id="{3969185B-DEAB-381C-BDF3-F89B33B44FF4}"/>
                </a:ext>
              </a:extLst>
            </p:cNvPr>
            <p:cNvSpPr/>
            <p:nvPr/>
          </p:nvSpPr>
          <p:spPr>
            <a:xfrm>
              <a:off x="8591550" y="6708126"/>
              <a:ext cx="8705850" cy="2667000"/>
            </a:xfrm>
            <a:prstGeom prst="rect">
              <a:avLst/>
            </a:prstGeom>
            <a:solidFill>
              <a:srgbClr val="D1B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2B69088-A351-7B2B-B10C-727D28B2CF8E}"/>
                </a:ext>
              </a:extLst>
            </p:cNvPr>
            <p:cNvSpPr txBox="1"/>
            <p:nvPr/>
          </p:nvSpPr>
          <p:spPr>
            <a:xfrm>
              <a:off x="8610600" y="6667500"/>
              <a:ext cx="8686800" cy="2748253"/>
            </a:xfrm>
            <a:prstGeom prst="rect">
              <a:avLst/>
            </a:prstGeom>
            <a:noFill/>
          </p:spPr>
          <p:txBody>
            <a:bodyPr wrap="square">
              <a:spAutoFit/>
            </a:bodyPr>
            <a:lstStyle/>
            <a:p>
              <a:pPr algn="just">
                <a:lnSpc>
                  <a:spcPct val="150000"/>
                </a:lnSpc>
              </a:pPr>
              <a:r>
                <a:rPr lang="fr-FR" sz="4000" b="1" i="1">
                  <a:solidFill>
                    <a:srgbClr val="FF0000"/>
                  </a:solidFill>
                  <a:effectLst/>
                  <a:latin typeface="Arial" panose="020B0604020202020204" pitchFamily="34" charset="0"/>
                  <a:ea typeface="Calibri" panose="020F0502020204030204" pitchFamily="34" charset="0"/>
                  <a:cs typeface="Arial" panose="020B0604020202020204" pitchFamily="34" charset="0"/>
                </a:rPr>
                <a:t>Hướng dẫn: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Viết ra giấy những từ/ cụm từ thể hiện hoạt động thương mại ở vương quốc này.</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61215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0FA3E2-366B-4D5E-2227-3B7AEA591D9B}"/>
              </a:ext>
            </a:extLst>
          </p:cNvPr>
          <p:cNvSpPr txBox="1"/>
          <p:nvPr/>
        </p:nvSpPr>
        <p:spPr>
          <a:xfrm>
            <a:off x="886666" y="1714500"/>
            <a:ext cx="7307048"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Kinh tế</a:t>
            </a:r>
            <a:r>
              <a:rPr kumimoji="0" lang="en-US" sz="54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Ma-lắc-ca</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36D4D9B9-4D7E-99EE-8298-39EE45B0B491}"/>
              </a:ext>
            </a:extLst>
          </p:cNvPr>
          <p:cNvSpPr txBox="1"/>
          <p:nvPr/>
        </p:nvSpPr>
        <p:spPr>
          <a:xfrm>
            <a:off x="369347" y="3543300"/>
            <a:ext cx="8341686" cy="3671583"/>
          </a:xfrm>
          <a:prstGeom prst="rect">
            <a:avLst/>
          </a:prstGeom>
          <a:noFill/>
        </p:spPr>
        <p:txBody>
          <a:bodyPr wrap="square">
            <a:spAutoFit/>
          </a:bodyPr>
          <a:lstStyle/>
          <a:p>
            <a:pPr marL="571500" indent="-571500" algn="just">
              <a:lnSpc>
                <a:spcPct val="150000"/>
              </a:lnSpc>
              <a:buFontTx/>
              <a:buChar char="-"/>
            </a:pPr>
            <a:r>
              <a:rPr lang="vi-VN" sz="4000">
                <a:solidFill>
                  <a:srgbClr val="000000"/>
                </a:solidFill>
                <a:ea typeface="Calibri" panose="020F0502020204030204" pitchFamily="34" charset="0"/>
                <a:cs typeface="Arial" panose="020B0604020202020204" pitchFamily="34" charset="0"/>
              </a:rPr>
              <a:t>Hoạt động kinh tế rất phát triển. </a:t>
            </a:r>
            <a:endParaRPr lang="en-US" sz="40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solidFill>
                  <a:srgbClr val="000000"/>
                </a:solidFill>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Ma-lắc-ca là trung tâm kinh tế và giao lưu buôn bán quốc tế ở Đông Nam Á lúc bấy giờ.</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A picture containing boat, outdoor, old&#10;&#10;Description automatically generated">
            <a:extLst>
              <a:ext uri="{FF2B5EF4-FFF2-40B4-BE49-F238E27FC236}">
                <a16:creationId xmlns:a16="http://schemas.microsoft.com/office/drawing/2014/main" id="{EA7D6052-21A1-EB4F-FF95-7DDD1F2D5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791817"/>
            <a:ext cx="6858000" cy="5076083"/>
          </a:xfrm>
          <a:prstGeom prst="rect">
            <a:avLst/>
          </a:prstGeom>
        </p:spPr>
      </p:pic>
      <p:pic>
        <p:nvPicPr>
          <p:cNvPr id="10" name="Picture 9" descr="A picture containing text, transport, linedrawing&#10;&#10;Description automatically generated">
            <a:extLst>
              <a:ext uri="{FF2B5EF4-FFF2-40B4-BE49-F238E27FC236}">
                <a16:creationId xmlns:a16="http://schemas.microsoft.com/office/drawing/2014/main" id="{971ABE6D-D49F-2F0C-FB17-F85154C51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400050"/>
            <a:ext cx="6858000" cy="4204138"/>
          </a:xfrm>
          <a:prstGeom prst="rect">
            <a:avLst/>
          </a:prstGeom>
        </p:spPr>
      </p:pic>
    </p:spTree>
    <p:extLst>
      <p:ext uri="{BB962C8B-B14F-4D97-AF65-F5344CB8AC3E}">
        <p14:creationId xmlns:p14="http://schemas.microsoft.com/office/powerpoint/2010/main" val="3500264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FED870-0F3F-49C7-9F00-857219FCCBBB}"/>
              </a:ext>
            </a:extLst>
          </p:cNvPr>
          <p:cNvPicPr>
            <a:picLocks noChangeAspect="1"/>
          </p:cNvPicPr>
          <p:nvPr/>
        </p:nvPicPr>
        <p:blipFill>
          <a:blip r:embed="rId2"/>
          <a:stretch>
            <a:fillRect/>
          </a:stretch>
        </p:blipFill>
        <p:spPr>
          <a:xfrm>
            <a:off x="2667000" y="1353765"/>
            <a:ext cx="12954000" cy="757946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148737">
            <a:off x="3063122" y="1565488"/>
            <a:ext cx="1437125" cy="1838183"/>
          </a:xfrm>
          <a:prstGeom prst="rect">
            <a:avLst/>
          </a:prstGeom>
        </p:spPr>
      </p:pic>
      <p:sp>
        <p:nvSpPr>
          <p:cNvPr id="18" name="TextBox 4">
            <a:extLst>
              <a:ext uri="{FF2B5EF4-FFF2-40B4-BE49-F238E27FC236}">
                <a16:creationId xmlns:a16="http://schemas.microsoft.com/office/drawing/2014/main" id="{A3DEEA00-25EA-FB4A-9E15-25EDA1721333}"/>
              </a:ext>
            </a:extLst>
          </p:cNvPr>
          <p:cNvSpPr txBox="1"/>
          <p:nvPr/>
        </p:nvSpPr>
        <p:spPr>
          <a:xfrm>
            <a:off x="3274286" y="4476135"/>
            <a:ext cx="11739428" cy="2858731"/>
          </a:xfrm>
          <a:prstGeom prst="rect">
            <a:avLst/>
          </a:prstGeom>
        </p:spPr>
        <p:txBody>
          <a:bodyPr wrap="square"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Những thành tựu văn hóa tiêu biểu</a:t>
            </a:r>
          </a:p>
        </p:txBody>
      </p:sp>
      <p:grpSp>
        <p:nvGrpSpPr>
          <p:cNvPr id="19" name="Group 18">
            <a:extLst>
              <a:ext uri="{FF2B5EF4-FFF2-40B4-BE49-F238E27FC236}">
                <a16:creationId xmlns:a16="http://schemas.microsoft.com/office/drawing/2014/main" id="{85D30557-4FC0-742E-994A-86BE6BADB16D}"/>
              </a:ext>
            </a:extLst>
          </p:cNvPr>
          <p:cNvGrpSpPr/>
          <p:nvPr/>
        </p:nvGrpSpPr>
        <p:grpSpPr>
          <a:xfrm>
            <a:off x="5994400" y="2019300"/>
            <a:ext cx="6299200" cy="2362200"/>
            <a:chOff x="3020848" y="1447800"/>
            <a:chExt cx="6299200" cy="2362200"/>
          </a:xfrm>
        </p:grpSpPr>
        <p:pic>
          <p:nvPicPr>
            <p:cNvPr id="20" name="Picture 5">
              <a:extLst>
                <a:ext uri="{FF2B5EF4-FFF2-40B4-BE49-F238E27FC236}">
                  <a16:creationId xmlns:a16="http://schemas.microsoft.com/office/drawing/2014/main" id="{EF65F6A1-4AA3-8B1C-E02F-176A6C0A65F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20848" y="1447800"/>
              <a:ext cx="6299200" cy="2362200"/>
            </a:xfrm>
            <a:prstGeom prst="rect">
              <a:avLst/>
            </a:prstGeom>
          </p:spPr>
        </p:pic>
        <p:sp>
          <p:nvSpPr>
            <p:cNvPr id="21" name="TextBox 5">
              <a:extLst>
                <a:ext uri="{FF2B5EF4-FFF2-40B4-BE49-F238E27FC236}">
                  <a16:creationId xmlns:a16="http://schemas.microsoft.com/office/drawing/2014/main" id="{2D1DB673-2098-9B58-765A-CB0530A9E3C8}"/>
                </a:ext>
              </a:extLst>
            </p:cNvPr>
            <p:cNvSpPr txBox="1"/>
            <p:nvPr/>
          </p:nvSpPr>
          <p:spPr>
            <a:xfrm>
              <a:off x="3666771" y="1807145"/>
              <a:ext cx="5054252" cy="1335237"/>
            </a:xfrm>
            <a:prstGeom prst="rect">
              <a:avLst/>
            </a:prstGeom>
          </p:spPr>
          <p:txBody>
            <a:bodyPr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PHẦN 2</a:t>
              </a:r>
              <a:endParaRPr lang="en-US" sz="6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06146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AA47ED44-F118-09B5-B681-1F2588B3F899}"/>
              </a:ext>
            </a:extLst>
          </p:cNvPr>
          <p:cNvSpPr txBox="1"/>
          <p:nvPr/>
        </p:nvSpPr>
        <p:spPr>
          <a:xfrm>
            <a:off x="1119638" y="1938047"/>
            <a:ext cx="16059153" cy="2748253"/>
          </a:xfrm>
          <a:prstGeom prst="rect">
            <a:avLst/>
          </a:prstGeom>
          <a:noFill/>
        </p:spPr>
        <p:txBody>
          <a:bodyPr wrap="square">
            <a:spAutoFit/>
          </a:bodyPr>
          <a:lstStyle/>
          <a:p>
            <a:pPr lvl="0" algn="ctr">
              <a:lnSpc>
                <a:spcPct val="150000"/>
              </a:lnSpc>
            </a:pPr>
            <a:r>
              <a:rPr lang="en-US" sz="4000" b="1" i="1">
                <a:solidFill>
                  <a:srgbClr val="FF0000"/>
                </a:solidFill>
                <a:latin typeface="Arial" panose="020B0604020202020204" pitchFamily="34" charset="0"/>
                <a:cs typeface="Arial" panose="020B0604020202020204" pitchFamily="34" charset="0"/>
              </a:rPr>
              <a:t>Em hãy đọc thông tin mục 2, quan sát Hình 3, 4, đọc mục </a:t>
            </a:r>
          </a:p>
          <a:p>
            <a:pPr lvl="0" algn="ctr">
              <a:lnSpc>
                <a:spcPct val="150000"/>
              </a:lnSpc>
            </a:pPr>
            <a:r>
              <a:rPr lang="en-US" sz="4000" b="1" i="1">
                <a:solidFill>
                  <a:srgbClr val="FF0000"/>
                </a:solidFill>
                <a:latin typeface="Arial" panose="020B0604020202020204" pitchFamily="34" charset="0"/>
                <a:cs typeface="Arial" panose="020B0604020202020204" pitchFamily="34" charset="0"/>
              </a:rPr>
              <a:t>Kết nối với văn hóa, thảo luận theo nhóm và thực hiện nhiệm vụ: </a:t>
            </a:r>
            <a:r>
              <a:rPr lang="vi-VN" sz="4000">
                <a:latin typeface="Arial" panose="020B0604020202020204" pitchFamily="34" charset="0"/>
                <a:cs typeface="Arial" panose="020B0604020202020204" pitchFamily="34" charset="0"/>
              </a:rPr>
              <a:t>Tìm hiểu về thành tựu văn hóa tiêu biểu trên</a:t>
            </a:r>
            <a:r>
              <a:rPr lang="en-US" sz="4000">
                <a:latin typeface="Arial" panose="020B0604020202020204" pitchFamily="34" charset="0"/>
                <a:cs typeface="Arial" panose="020B0604020202020204" pitchFamily="34" charset="0"/>
              </a:rPr>
              <a:t> các</a:t>
            </a:r>
            <a:r>
              <a:rPr lang="vi-VN" sz="4000">
                <a:latin typeface="Arial" panose="020B0604020202020204" pitchFamily="34" charset="0"/>
                <a:cs typeface="Arial" panose="020B0604020202020204" pitchFamily="34" charset="0"/>
              </a:rPr>
              <a:t> lĩnh vực</a:t>
            </a:r>
            <a:r>
              <a:rPr lang="en-US" sz="4000">
                <a:latin typeface="Arial" panose="020B0604020202020204" pitchFamily="34" charset="0"/>
                <a:cs typeface="Arial" panose="020B0604020202020204" pitchFamily="34" charset="0"/>
              </a:rPr>
              <a:t> sau:</a:t>
            </a:r>
            <a:endPar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BF068DD2-9BE8-411C-EC05-3AA2DDC1C50B}"/>
              </a:ext>
            </a:extLst>
          </p:cNvPr>
          <p:cNvGrpSpPr/>
          <p:nvPr/>
        </p:nvGrpSpPr>
        <p:grpSpPr>
          <a:xfrm>
            <a:off x="3858710" y="571500"/>
            <a:ext cx="10570576" cy="1068039"/>
            <a:chOff x="-1053890" y="2048980"/>
            <a:chExt cx="10570576" cy="1068039"/>
          </a:xfrm>
        </p:grpSpPr>
        <p:sp>
          <p:nvSpPr>
            <p:cNvPr id="50" name="TextBox 11">
              <a:extLst>
                <a:ext uri="{FF2B5EF4-FFF2-40B4-BE49-F238E27FC236}">
                  <a16:creationId xmlns:a16="http://schemas.microsoft.com/office/drawing/2014/main" id="{B7593787-C92D-29B0-4B7C-4DC27855D366}"/>
                </a:ext>
              </a:extLst>
            </p:cNvPr>
            <p:cNvSpPr txBox="1"/>
            <p:nvPr/>
          </p:nvSpPr>
          <p:spPr>
            <a:xfrm>
              <a:off x="1759057" y="2244751"/>
              <a:ext cx="7757629" cy="830997"/>
            </a:xfrm>
            <a:prstGeom prst="rect">
              <a:avLst/>
            </a:prstGeom>
          </p:spPr>
          <p:txBody>
            <a:bodyPr wrap="square" lIns="0" tIns="0" rIns="0" bIns="0" rtlCol="0" anchor="t">
              <a:spAutoFit/>
            </a:bodyPr>
            <a:lstStyle/>
            <a:p>
              <a:pPr algn="ctr">
                <a:spcBef>
                  <a:spcPct val="0"/>
                </a:spcBef>
              </a:pPr>
              <a:r>
                <a:rPr lang="en-US" sz="5400" b="1" spc="197">
                  <a:solidFill>
                    <a:srgbClr val="473D2D"/>
                  </a:solidFill>
                  <a:latin typeface="Arial" panose="020B0604020202020204" pitchFamily="34" charset="0"/>
                  <a:cs typeface="Arial" panose="020B0604020202020204" pitchFamily="34" charset="0"/>
                </a:rPr>
                <a:t>THẢO LUẬN NHÓM</a:t>
              </a:r>
              <a:endParaRPr lang="en-US" sz="5400" b="1" spc="197" dirty="0">
                <a:solidFill>
                  <a:srgbClr val="473D2D"/>
                </a:solidFill>
                <a:latin typeface="Arial" panose="020B0604020202020204" pitchFamily="34" charset="0"/>
                <a:cs typeface="Arial" panose="020B0604020202020204" pitchFamily="34" charset="0"/>
              </a:endParaRPr>
            </a:p>
          </p:txBody>
        </p:sp>
        <p:pic>
          <p:nvPicPr>
            <p:cNvPr id="2" name="Picture 17">
              <a:extLst>
                <a:ext uri="{FF2B5EF4-FFF2-40B4-BE49-F238E27FC236}">
                  <a16:creationId xmlns:a16="http://schemas.microsoft.com/office/drawing/2014/main" id="{A2CC8D88-961C-D2B5-766F-0A4610043A9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53890" y="2048980"/>
              <a:ext cx="3204118" cy="1068039"/>
            </a:xfrm>
            <a:prstGeom prst="rect">
              <a:avLst/>
            </a:prstGeom>
          </p:spPr>
        </p:pic>
      </p:grpSp>
      <p:grpSp>
        <p:nvGrpSpPr>
          <p:cNvPr id="14" name="Group 13">
            <a:extLst>
              <a:ext uri="{FF2B5EF4-FFF2-40B4-BE49-F238E27FC236}">
                <a16:creationId xmlns:a16="http://schemas.microsoft.com/office/drawing/2014/main" id="{B0B20907-693F-48AC-4911-C411DB235143}"/>
              </a:ext>
            </a:extLst>
          </p:cNvPr>
          <p:cNvGrpSpPr/>
          <p:nvPr/>
        </p:nvGrpSpPr>
        <p:grpSpPr>
          <a:xfrm>
            <a:off x="533400" y="4919443"/>
            <a:ext cx="5640372" cy="3411111"/>
            <a:chOff x="533400" y="4919443"/>
            <a:chExt cx="5640372" cy="3411111"/>
          </a:xfrm>
        </p:grpSpPr>
        <p:sp>
          <p:nvSpPr>
            <p:cNvPr id="4" name="Rectangle 3">
              <a:extLst>
                <a:ext uri="{FF2B5EF4-FFF2-40B4-BE49-F238E27FC236}">
                  <a16:creationId xmlns:a16="http://schemas.microsoft.com/office/drawing/2014/main" id="{92017C4D-D11D-A684-08C1-FCB0611750BB}"/>
                </a:ext>
              </a:extLst>
            </p:cNvPr>
            <p:cNvSpPr/>
            <p:nvPr/>
          </p:nvSpPr>
          <p:spPr>
            <a:xfrm>
              <a:off x="533400" y="5067300"/>
              <a:ext cx="5340291" cy="326325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i="1">
                  <a:solidFill>
                    <a:schemeClr val="tx1"/>
                  </a:solidFill>
                  <a:latin typeface="Arial" panose="020B0604020202020204" pitchFamily="34" charset="0"/>
                  <a:cs typeface="Arial" panose="020B0604020202020204" pitchFamily="34" charset="0"/>
                </a:rPr>
                <a:t>Nhóm 1: </a:t>
              </a:r>
              <a:endParaRPr lang="en-US" sz="4000" b="1" i="1">
                <a:solidFill>
                  <a:schemeClr val="tx1"/>
                </a:solidFill>
                <a:latin typeface="Arial" panose="020B0604020202020204" pitchFamily="34" charset="0"/>
                <a:cs typeface="Arial" panose="020B0604020202020204" pitchFamily="34" charset="0"/>
              </a:endParaRPr>
            </a:p>
            <a:p>
              <a:pPr algn="ctr">
                <a:lnSpc>
                  <a:spcPct val="150000"/>
                </a:lnSpc>
              </a:pPr>
              <a:r>
                <a:rPr lang="en-US" sz="4000">
                  <a:solidFill>
                    <a:schemeClr val="tx1"/>
                  </a:solidFill>
                  <a:latin typeface="Arial" panose="020B0604020202020204" pitchFamily="34" charset="0"/>
                  <a:cs typeface="Arial" panose="020B0604020202020204" pitchFamily="34" charset="0"/>
                </a:rPr>
                <a:t>Tín ngưỡng, tôn giáo</a:t>
              </a:r>
            </a:p>
          </p:txBody>
        </p:sp>
        <p:pic>
          <p:nvPicPr>
            <p:cNvPr id="11" name="Picture 14">
              <a:extLst>
                <a:ext uri="{FF2B5EF4-FFF2-40B4-BE49-F238E27FC236}">
                  <a16:creationId xmlns:a16="http://schemas.microsoft.com/office/drawing/2014/main" id="{55479340-C44F-FAD5-D2EC-4DE987FB39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57769" y="4919443"/>
              <a:ext cx="1816003" cy="1337032"/>
            </a:xfrm>
            <a:prstGeom prst="rect">
              <a:avLst/>
            </a:prstGeom>
          </p:spPr>
        </p:pic>
      </p:grpSp>
      <p:grpSp>
        <p:nvGrpSpPr>
          <p:cNvPr id="16" name="Group 15">
            <a:extLst>
              <a:ext uri="{FF2B5EF4-FFF2-40B4-BE49-F238E27FC236}">
                <a16:creationId xmlns:a16="http://schemas.microsoft.com/office/drawing/2014/main" id="{4B11EEC6-5E6C-E76C-CBD7-BC980186B48A}"/>
              </a:ext>
            </a:extLst>
          </p:cNvPr>
          <p:cNvGrpSpPr/>
          <p:nvPr/>
        </p:nvGrpSpPr>
        <p:grpSpPr>
          <a:xfrm>
            <a:off x="6473854" y="5112479"/>
            <a:ext cx="5640373" cy="3903875"/>
            <a:chOff x="6473854" y="5112479"/>
            <a:chExt cx="5640373" cy="3903875"/>
          </a:xfrm>
        </p:grpSpPr>
        <p:sp>
          <p:nvSpPr>
            <p:cNvPr id="5" name="Rectangle 4">
              <a:extLst>
                <a:ext uri="{FF2B5EF4-FFF2-40B4-BE49-F238E27FC236}">
                  <a16:creationId xmlns:a16="http://schemas.microsoft.com/office/drawing/2014/main" id="{FE759327-9C53-9717-7EEC-7E40EE1C07FD}"/>
                </a:ext>
              </a:extLst>
            </p:cNvPr>
            <p:cNvSpPr/>
            <p:nvPr/>
          </p:nvSpPr>
          <p:spPr>
            <a:xfrm>
              <a:off x="6473854" y="5753100"/>
              <a:ext cx="5340291" cy="326325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i="1">
                  <a:solidFill>
                    <a:schemeClr val="tx1"/>
                  </a:solidFill>
                  <a:latin typeface="Arial" panose="020B0604020202020204" pitchFamily="34" charset="0"/>
                  <a:cs typeface="Arial" panose="020B0604020202020204" pitchFamily="34" charset="0"/>
                </a:rPr>
                <a:t>Nhóm </a:t>
              </a:r>
              <a:r>
                <a:rPr lang="en-US" sz="4000" b="1" i="1">
                  <a:solidFill>
                    <a:schemeClr val="tx1"/>
                  </a:solidFill>
                  <a:latin typeface="Arial" panose="020B0604020202020204" pitchFamily="34" charset="0"/>
                  <a:cs typeface="Arial" panose="020B0604020202020204" pitchFamily="34" charset="0"/>
                </a:rPr>
                <a:t>2</a:t>
              </a:r>
              <a:r>
                <a:rPr lang="vi-VN" sz="4000" b="1" i="1">
                  <a:solidFill>
                    <a:schemeClr val="tx1"/>
                  </a:solidFill>
                  <a:latin typeface="Arial" panose="020B0604020202020204" pitchFamily="34" charset="0"/>
                  <a:cs typeface="Arial" panose="020B0604020202020204" pitchFamily="34" charset="0"/>
                </a:rPr>
                <a:t>: </a:t>
              </a:r>
              <a:endParaRPr lang="en-US" sz="4000" b="1" i="1">
                <a:solidFill>
                  <a:schemeClr val="tx1"/>
                </a:solidFill>
                <a:latin typeface="Arial" panose="020B0604020202020204" pitchFamily="34" charset="0"/>
                <a:cs typeface="Arial" panose="020B0604020202020204" pitchFamily="34" charset="0"/>
              </a:endParaRPr>
            </a:p>
            <a:p>
              <a:pPr algn="ctr">
                <a:lnSpc>
                  <a:spcPct val="150000"/>
                </a:lnSpc>
              </a:pPr>
              <a:r>
                <a:rPr lang="en-US" sz="4000">
                  <a:solidFill>
                    <a:schemeClr val="tx1"/>
                  </a:solidFill>
                  <a:latin typeface="Arial" panose="020B0604020202020204" pitchFamily="34" charset="0"/>
                  <a:cs typeface="Arial" panose="020B0604020202020204" pitchFamily="34" charset="0"/>
                </a:rPr>
                <a:t>Chữ viết, văn học</a:t>
              </a:r>
            </a:p>
          </p:txBody>
        </p:sp>
        <p:pic>
          <p:nvPicPr>
            <p:cNvPr id="15" name="Picture 2">
              <a:extLst>
                <a:ext uri="{FF2B5EF4-FFF2-40B4-BE49-F238E27FC236}">
                  <a16:creationId xmlns:a16="http://schemas.microsoft.com/office/drawing/2014/main" id="{5EBEFB1B-8B5A-A03A-D065-4B19CA9BF7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98224" y="5112479"/>
              <a:ext cx="1816003" cy="1670723"/>
            </a:xfrm>
            <a:prstGeom prst="rect">
              <a:avLst/>
            </a:prstGeom>
          </p:spPr>
        </p:pic>
      </p:grpSp>
      <p:grpSp>
        <p:nvGrpSpPr>
          <p:cNvPr id="18" name="Group 17">
            <a:extLst>
              <a:ext uri="{FF2B5EF4-FFF2-40B4-BE49-F238E27FC236}">
                <a16:creationId xmlns:a16="http://schemas.microsoft.com/office/drawing/2014/main" id="{21623D73-250A-3FCF-37AE-48BD42E44FF2}"/>
              </a:ext>
            </a:extLst>
          </p:cNvPr>
          <p:cNvGrpSpPr/>
          <p:nvPr/>
        </p:nvGrpSpPr>
        <p:grpSpPr>
          <a:xfrm>
            <a:off x="12414309" y="5334207"/>
            <a:ext cx="5340291" cy="4185522"/>
            <a:chOff x="12414309" y="5334207"/>
            <a:chExt cx="5340291" cy="4185522"/>
          </a:xfrm>
        </p:grpSpPr>
        <p:sp>
          <p:nvSpPr>
            <p:cNvPr id="6" name="Rectangle 5">
              <a:extLst>
                <a:ext uri="{FF2B5EF4-FFF2-40B4-BE49-F238E27FC236}">
                  <a16:creationId xmlns:a16="http://schemas.microsoft.com/office/drawing/2014/main" id="{4C10A440-3332-6B6D-32F0-BCC304A866B8}"/>
                </a:ext>
              </a:extLst>
            </p:cNvPr>
            <p:cNvSpPr/>
            <p:nvPr/>
          </p:nvSpPr>
          <p:spPr>
            <a:xfrm>
              <a:off x="12414309" y="6256475"/>
              <a:ext cx="5340291" cy="326325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i="1">
                  <a:solidFill>
                    <a:schemeClr val="tx1"/>
                  </a:solidFill>
                  <a:latin typeface="Arial" panose="020B0604020202020204" pitchFamily="34" charset="0"/>
                  <a:cs typeface="Arial" panose="020B0604020202020204" pitchFamily="34" charset="0"/>
                </a:rPr>
                <a:t>Nhóm </a:t>
              </a:r>
              <a:r>
                <a:rPr lang="en-US" sz="4000" b="1" i="1">
                  <a:solidFill>
                    <a:schemeClr val="tx1"/>
                  </a:solidFill>
                  <a:latin typeface="Arial" panose="020B0604020202020204" pitchFamily="34" charset="0"/>
                  <a:cs typeface="Arial" panose="020B0604020202020204" pitchFamily="34" charset="0"/>
                </a:rPr>
                <a:t>3</a:t>
              </a:r>
              <a:r>
                <a:rPr lang="vi-VN" sz="4000" b="1" i="1">
                  <a:solidFill>
                    <a:schemeClr val="tx1"/>
                  </a:solidFill>
                  <a:latin typeface="Arial" panose="020B0604020202020204" pitchFamily="34" charset="0"/>
                  <a:cs typeface="Arial" panose="020B0604020202020204" pitchFamily="34" charset="0"/>
                </a:rPr>
                <a:t>: </a:t>
              </a:r>
              <a:endParaRPr lang="en-US" sz="4000" b="1" i="1">
                <a:solidFill>
                  <a:schemeClr val="tx1"/>
                </a:solidFill>
                <a:latin typeface="Arial" panose="020B0604020202020204" pitchFamily="34" charset="0"/>
                <a:cs typeface="Arial" panose="020B0604020202020204" pitchFamily="34" charset="0"/>
              </a:endParaRPr>
            </a:p>
            <a:p>
              <a:pPr algn="ctr">
                <a:lnSpc>
                  <a:spcPct val="150000"/>
                </a:lnSpc>
              </a:pPr>
              <a:r>
                <a:rPr lang="en-US" sz="4000">
                  <a:solidFill>
                    <a:schemeClr val="tx1"/>
                  </a:solidFill>
                  <a:latin typeface="Arial" panose="020B0604020202020204" pitchFamily="34" charset="0"/>
                  <a:cs typeface="Arial" panose="020B0604020202020204" pitchFamily="34" charset="0"/>
                </a:rPr>
                <a:t>Kiến trúc, điêu khắc</a:t>
              </a:r>
            </a:p>
          </p:txBody>
        </p:sp>
        <p:pic>
          <p:nvPicPr>
            <p:cNvPr id="17" name="Picture 9">
              <a:extLst>
                <a:ext uri="{FF2B5EF4-FFF2-40B4-BE49-F238E27FC236}">
                  <a16:creationId xmlns:a16="http://schemas.microsoft.com/office/drawing/2014/main" id="{42133C26-915D-7557-8CA8-6FA4C053B7B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00579" y="5334207"/>
              <a:ext cx="1554021" cy="1844535"/>
            </a:xfrm>
            <a:prstGeom prst="rect">
              <a:avLst/>
            </a:prstGeom>
          </p:spPr>
        </p:pic>
      </p:grpSp>
    </p:spTree>
    <p:extLst>
      <p:ext uri="{BB962C8B-B14F-4D97-AF65-F5344CB8AC3E}">
        <p14:creationId xmlns:p14="http://schemas.microsoft.com/office/powerpoint/2010/main" val="753508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arn(inVertical)">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1566">
            <a:off x="739378" y="800047"/>
            <a:ext cx="4798788" cy="648484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0321" y="2832814"/>
            <a:ext cx="5241791" cy="7430373"/>
          </a:xfrm>
          <a:prstGeom prst="rect">
            <a:avLst/>
          </a:prstGeom>
        </p:spPr>
      </p:pic>
      <p:sp>
        <p:nvSpPr>
          <p:cNvPr id="6" name="TextBox 21">
            <a:extLst>
              <a:ext uri="{FF2B5EF4-FFF2-40B4-BE49-F238E27FC236}">
                <a16:creationId xmlns:a16="http://schemas.microsoft.com/office/drawing/2014/main" id="{7CC76DDE-C9E6-F723-2123-7B8738861453}"/>
              </a:ext>
            </a:extLst>
          </p:cNvPr>
          <p:cNvSpPr txBox="1"/>
          <p:nvPr/>
        </p:nvSpPr>
        <p:spPr>
          <a:xfrm>
            <a:off x="5642112" y="723900"/>
            <a:ext cx="7003776" cy="1000530"/>
          </a:xfrm>
          <a:prstGeom prst="rect">
            <a:avLst/>
          </a:prstGeom>
        </p:spPr>
        <p:txBody>
          <a:bodyPr lIns="0" tIns="0" rIns="0" bIns="0" rtlCol="0" anchor="t">
            <a:spAutoFit/>
          </a:bodyPr>
          <a:lstStyle/>
          <a:p>
            <a:pPr algn="ctr">
              <a:lnSpc>
                <a:spcPts val="8399"/>
              </a:lnSpc>
            </a:pPr>
            <a:r>
              <a:rPr lang="en-US" sz="6600" b="1">
                <a:solidFill>
                  <a:srgbClr val="473D2D"/>
                </a:solidFill>
                <a:latin typeface="Arial" panose="020B0604020202020204" pitchFamily="34" charset="0"/>
                <a:cs typeface="Arial" panose="020B0604020202020204" pitchFamily="34" charset="0"/>
              </a:rPr>
              <a:t>KHỞI ĐỘNG</a:t>
            </a:r>
          </a:p>
        </p:txBody>
      </p:sp>
      <p:sp>
        <p:nvSpPr>
          <p:cNvPr id="7" name="Speech Bubble: Rectangle with Corners Rounded 6">
            <a:extLst>
              <a:ext uri="{FF2B5EF4-FFF2-40B4-BE49-F238E27FC236}">
                <a16:creationId xmlns:a16="http://schemas.microsoft.com/office/drawing/2014/main" id="{39A8143E-E7D0-B702-55BC-600B25F511E5}"/>
              </a:ext>
            </a:extLst>
          </p:cNvPr>
          <p:cNvSpPr/>
          <p:nvPr/>
        </p:nvSpPr>
        <p:spPr>
          <a:xfrm>
            <a:off x="6942562" y="1957630"/>
            <a:ext cx="10436088" cy="2938382"/>
          </a:xfrm>
          <a:prstGeom prst="wedgeRoundRectCallout">
            <a:avLst>
              <a:gd name="adj1" fmla="val -59701"/>
              <a:gd name="adj2" fmla="val 21209"/>
              <a:gd name="adj3" fmla="val 1666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 hãy kể tên một số các vương quốc phong kiến ở Đông Nam Á được hình thành trong khoảng từ thế kỉ VII đến thế kỉ X.</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554A5CC-1FA3-9D78-2408-992F63C94C79}"/>
              </a:ext>
            </a:extLst>
          </p:cNvPr>
          <p:cNvSpPr txBox="1"/>
          <p:nvPr/>
        </p:nvSpPr>
        <p:spPr>
          <a:xfrm>
            <a:off x="8112481" y="5437904"/>
            <a:ext cx="40386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Cam-pu-chia</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Pa-gan</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Sri Vi-giay-a</a:t>
            </a:r>
            <a:endParaRPr lang="fr-FR"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Ma-ta-ram</a:t>
            </a:r>
          </a:p>
        </p:txBody>
      </p:sp>
      <p:sp>
        <p:nvSpPr>
          <p:cNvPr id="14" name="TextBox 13">
            <a:extLst>
              <a:ext uri="{FF2B5EF4-FFF2-40B4-BE49-F238E27FC236}">
                <a16:creationId xmlns:a16="http://schemas.microsoft.com/office/drawing/2014/main" id="{8E9BCB7F-97F1-D012-FBC1-F6BEE4750570}"/>
              </a:ext>
            </a:extLst>
          </p:cNvPr>
          <p:cNvSpPr txBox="1"/>
          <p:nvPr/>
        </p:nvSpPr>
        <p:spPr>
          <a:xfrm>
            <a:off x="12801600" y="5437904"/>
            <a:ext cx="3562546" cy="274825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Chăm-pa</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Sri Kse-tra</a:t>
            </a:r>
            <a:endParaRPr lang="fr-FR"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Ka-lin-ga,...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E13FE53-4C58-97F5-20BE-4C79E13B93C8}"/>
              </a:ext>
            </a:extLst>
          </p:cNvPr>
          <p:cNvGrpSpPr/>
          <p:nvPr/>
        </p:nvGrpSpPr>
        <p:grpSpPr>
          <a:xfrm>
            <a:off x="597511" y="514350"/>
            <a:ext cx="8217515" cy="7505305"/>
            <a:chOff x="597511" y="514350"/>
            <a:chExt cx="8217515" cy="7505305"/>
          </a:xfrm>
        </p:grpSpPr>
        <p:sp>
          <p:nvSpPr>
            <p:cNvPr id="19" name="TextBox 18">
              <a:extLst>
                <a:ext uri="{FF2B5EF4-FFF2-40B4-BE49-F238E27FC236}">
                  <a16:creationId xmlns:a16="http://schemas.microsoft.com/office/drawing/2014/main" id="{3EC4096D-6CE2-88C7-2574-50F8128494AA}"/>
                </a:ext>
              </a:extLst>
            </p:cNvPr>
            <p:cNvSpPr txBox="1"/>
            <p:nvPr/>
          </p:nvSpPr>
          <p:spPr>
            <a:xfrm>
              <a:off x="1355797" y="6057900"/>
              <a:ext cx="6700942" cy="19617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lang="en-US" sz="2800" b="1" i="1">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kumimoji="0" lang="en-US" sz="2800" b="1"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Công</a:t>
              </a:r>
              <a:r>
                <a:rPr kumimoji="0" lang="en-US" sz="2800" b="0" i="1"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viên lịch sử Su-khô-thay – trung tâm Phật giáo lớn nhất Thái Lan thế kỉ XIV</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picture containing tree, outdoor, nature, sunset&#10;&#10;Description automatically generated">
              <a:extLst>
                <a:ext uri="{FF2B5EF4-FFF2-40B4-BE49-F238E27FC236}">
                  <a16:creationId xmlns:a16="http://schemas.microsoft.com/office/drawing/2014/main" id="{DD11B541-6F79-9D94-56B1-96D40AEE9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11" y="514350"/>
              <a:ext cx="8217515" cy="5486400"/>
            </a:xfrm>
            <a:prstGeom prst="rect">
              <a:avLst/>
            </a:prstGeom>
          </p:spPr>
        </p:pic>
      </p:grpSp>
      <p:grpSp>
        <p:nvGrpSpPr>
          <p:cNvPr id="8" name="Group 7">
            <a:extLst>
              <a:ext uri="{FF2B5EF4-FFF2-40B4-BE49-F238E27FC236}">
                <a16:creationId xmlns:a16="http://schemas.microsoft.com/office/drawing/2014/main" id="{725AE039-D008-2F33-ED17-6699AE5D2097}"/>
              </a:ext>
            </a:extLst>
          </p:cNvPr>
          <p:cNvGrpSpPr/>
          <p:nvPr/>
        </p:nvGrpSpPr>
        <p:grpSpPr>
          <a:xfrm>
            <a:off x="9308488" y="3257550"/>
            <a:ext cx="8382001" cy="6288844"/>
            <a:chOff x="9308488" y="3257550"/>
            <a:chExt cx="8382001" cy="6288844"/>
          </a:xfrm>
        </p:grpSpPr>
        <p:sp>
          <p:nvSpPr>
            <p:cNvPr id="20" name="TextBox 19">
              <a:extLst>
                <a:ext uri="{FF2B5EF4-FFF2-40B4-BE49-F238E27FC236}">
                  <a16:creationId xmlns:a16="http://schemas.microsoft.com/office/drawing/2014/main" id="{5BBAADB2-0418-9217-165B-2C5149488465}"/>
                </a:ext>
              </a:extLst>
            </p:cNvPr>
            <p:cNvSpPr txBox="1"/>
            <p:nvPr/>
          </p:nvSpPr>
          <p:spPr>
            <a:xfrm>
              <a:off x="9996617" y="8877300"/>
              <a:ext cx="7005741"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lang="en-US" sz="2800" b="1" i="1">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kumimoji="0" lang="en-US" sz="2800" b="1"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Chùa</a:t>
              </a:r>
              <a:r>
                <a:rPr kumimoji="0" lang="en-US" sz="2800" b="0" i="1"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Vàng (Mi-an-ma)</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picture containing sky, outdoor, place of worship, stupa&#10;&#10;Description automatically generated">
              <a:extLst>
                <a:ext uri="{FF2B5EF4-FFF2-40B4-BE49-F238E27FC236}">
                  <a16:creationId xmlns:a16="http://schemas.microsoft.com/office/drawing/2014/main" id="{2679428D-CEC5-E64D-D308-A6B7D733A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488" y="3257550"/>
              <a:ext cx="8382001" cy="5486400"/>
            </a:xfrm>
            <a:prstGeom prst="rect">
              <a:avLst/>
            </a:prstGeom>
          </p:spPr>
        </p:pic>
      </p:grpSp>
    </p:spTree>
    <p:extLst>
      <p:ext uri="{BB962C8B-B14F-4D97-AF65-F5344CB8AC3E}">
        <p14:creationId xmlns:p14="http://schemas.microsoft.com/office/powerpoint/2010/main" val="4054458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903543"/>
            <a:ext cx="11413696" cy="92333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5400" b="1">
                <a:solidFill>
                  <a:srgbClr val="FF0000"/>
                </a:solidFill>
                <a:latin typeface="Arial" panose="020B0604020202020204" pitchFamily="34" charset="0"/>
                <a:cs typeface="Arial" panose="020B0604020202020204" pitchFamily="34" charset="0"/>
              </a:rPr>
              <a:t>a) Tín ngưỡng – tôn giáo</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F4685B3E-B4E6-7EC0-79ED-FE8B2CC95394}"/>
              </a:ext>
            </a:extLst>
          </p:cNvPr>
          <p:cNvSpPr txBox="1"/>
          <p:nvPr/>
        </p:nvSpPr>
        <p:spPr>
          <a:xfrm>
            <a:off x="457200" y="1826873"/>
            <a:ext cx="9448800" cy="7672678"/>
          </a:xfrm>
          <a:prstGeom prst="rect">
            <a:avLst/>
          </a:prstGeom>
          <a:noFill/>
        </p:spPr>
        <p:txBody>
          <a:bodyPr wrap="square">
            <a:spAutoFit/>
          </a:bodyPr>
          <a:lstStyle/>
          <a:p>
            <a:pPr marL="571500" lvl="0" indent="-571500" algn="just">
              <a:lnSpc>
                <a:spcPct val="150000"/>
              </a:lnSpc>
              <a:spcBef>
                <a:spcPts val="300"/>
              </a:spcBef>
              <a:spcAft>
                <a:spcPts val="300"/>
              </a:spcAft>
              <a:buFontTx/>
              <a:buChar char="-"/>
              <a:defRPr/>
            </a:pPr>
            <a:r>
              <a:rPr lang="vi-VN" sz="4000" b="1" i="1">
                <a:solidFill>
                  <a:srgbClr val="057F97"/>
                </a:solidFill>
                <a:latin typeface="Arial" panose="020B0604020202020204" pitchFamily="34" charset="0"/>
                <a:ea typeface="Calibri" panose="020F0502020204030204" pitchFamily="34" charset="0"/>
                <a:cs typeface="Arial" panose="020B0604020202020204" pitchFamily="34" charset="0"/>
              </a:rPr>
              <a:t>Phật giáo </a:t>
            </a:r>
            <a:r>
              <a:rPr lang="en-US" sz="4000" b="1" i="1">
                <a:solidFill>
                  <a:srgbClr val="057F97"/>
                </a:solidFill>
                <a:latin typeface="Arial" panose="020B0604020202020204" pitchFamily="34" charset="0"/>
                <a:ea typeface="Calibri" panose="020F0502020204030204" pitchFamily="34" charset="0"/>
                <a:cs typeface="Arial" panose="020B0604020202020204" pitchFamily="34" charset="0"/>
              </a:rPr>
              <a:t>t</a:t>
            </a:r>
            <a:r>
              <a:rPr lang="vi-VN" sz="4000" b="1" i="1">
                <a:solidFill>
                  <a:srgbClr val="057F97"/>
                </a:solidFill>
                <a:latin typeface="Arial" panose="020B0604020202020204" pitchFamily="34" charset="0"/>
                <a:ea typeface="Calibri" panose="020F0502020204030204" pitchFamily="34" charset="0"/>
                <a:cs typeface="Arial" panose="020B0604020202020204" pitchFamily="34" charset="0"/>
              </a:rPr>
              <a:t>iểu thừa</a:t>
            </a:r>
            <a:r>
              <a:rPr lang="en-US" sz="4000" b="1" i="1">
                <a:solidFill>
                  <a:srgbClr val="057F97"/>
                </a:solidFill>
                <a:latin typeface="Arial" panose="020B0604020202020204" pitchFamily="34" charset="0"/>
                <a:ea typeface="Calibri" panose="020F0502020204030204" pitchFamily="34" charset="0"/>
                <a:cs typeface="Arial" panose="020B0604020202020204" pitchFamily="34" charset="0"/>
              </a:rPr>
              <a:t>: </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TK XIII, được truyền bá và phổ biến.</a:t>
            </a:r>
          </a:p>
          <a:p>
            <a:pPr marL="571500" lvl="0" indent="-571500" algn="just">
              <a:lnSpc>
                <a:spcPct val="150000"/>
              </a:lnSpc>
              <a:spcBef>
                <a:spcPts val="300"/>
              </a:spcBef>
              <a:spcAft>
                <a:spcPts val="300"/>
              </a:spcAft>
              <a:buFont typeface="Arial" panose="020B0604020202020204" pitchFamily="34" charset="0"/>
              <a:buChar char="•"/>
              <a:defRPr/>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Khu vực: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Đông Nam Á (Lan Xang, Cam-pu-chia,</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Miến Điện,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spcBef>
                <a:spcPts val="300"/>
              </a:spcBef>
              <a:spcAft>
                <a:spcPts val="300"/>
              </a:spcAft>
              <a:buFont typeface="Arial" panose="020B0604020202020204" pitchFamily="34" charset="0"/>
              <a:buChar char="•"/>
              <a:defRPr/>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Đặc điểm: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nhiều ngôi chùa mới được xây dựng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300"/>
              </a:spcBef>
              <a:spcAft>
                <a:spcPts val="300"/>
              </a:spcAft>
              <a:buFont typeface="Arial" panose="020B0604020202020204" pitchFamily="34" charset="0"/>
              <a:buChar char="•"/>
              <a:defRPr/>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Mục đích: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là trung tâm văn hoá</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nơi thờ cúng.</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6C1D1E0B-B926-2374-EA59-82A73F4C5A7C}"/>
              </a:ext>
            </a:extLst>
          </p:cNvPr>
          <p:cNvGrpSpPr/>
          <p:nvPr/>
        </p:nvGrpSpPr>
        <p:grpSpPr>
          <a:xfrm>
            <a:off x="10058400" y="2771092"/>
            <a:ext cx="7848528" cy="6155478"/>
            <a:chOff x="10134672" y="2771092"/>
            <a:chExt cx="7848528" cy="6155478"/>
          </a:xfrm>
        </p:grpSpPr>
        <p:pic>
          <p:nvPicPr>
            <p:cNvPr id="7" name="Picture 6">
              <a:extLst>
                <a:ext uri="{FF2B5EF4-FFF2-40B4-BE49-F238E27FC236}">
                  <a16:creationId xmlns:a16="http://schemas.microsoft.com/office/drawing/2014/main" id="{0EA3550D-C7AA-8D57-3536-B42AA2065A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34672" y="2771092"/>
              <a:ext cx="7848528" cy="5230308"/>
            </a:xfrm>
            <a:prstGeom prst="rect">
              <a:avLst/>
            </a:prstGeom>
          </p:spPr>
        </p:pic>
        <p:sp>
          <p:nvSpPr>
            <p:cNvPr id="8" name="TextBox 7">
              <a:extLst>
                <a:ext uri="{FF2B5EF4-FFF2-40B4-BE49-F238E27FC236}">
                  <a16:creationId xmlns:a16="http://schemas.microsoft.com/office/drawing/2014/main" id="{049071A7-6847-6C16-CF55-8144E0A07BCA}"/>
                </a:ext>
              </a:extLst>
            </p:cNvPr>
            <p:cNvSpPr txBox="1"/>
            <p:nvPr/>
          </p:nvSpPr>
          <p:spPr>
            <a:xfrm>
              <a:off x="10556065" y="8175082"/>
              <a:ext cx="7005741"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Chùa Bình Minh – Thái Lan</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27">
            <a:extLst>
              <a:ext uri="{FF2B5EF4-FFF2-40B4-BE49-F238E27FC236}">
                <a16:creationId xmlns:a16="http://schemas.microsoft.com/office/drawing/2014/main" id="{1FF6B139-AE57-374D-E7F9-FE9355B26FF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785129" y="19050"/>
            <a:ext cx="3502871" cy="2303138"/>
          </a:xfrm>
          <a:prstGeom prst="rect">
            <a:avLst/>
          </a:prstGeom>
        </p:spPr>
      </p:pic>
    </p:spTree>
    <p:extLst>
      <p:ext uri="{BB962C8B-B14F-4D97-AF65-F5344CB8AC3E}">
        <p14:creationId xmlns:p14="http://schemas.microsoft.com/office/powerpoint/2010/main" val="897784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barn(inVertical)">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barn(inVertical)">
                                      <p:cBhvr>
                                        <p:cTn id="18" dur="500"/>
                                        <p:tgtEl>
                                          <p:spTgt spid="2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barn(inVertical)">
                                      <p:cBhvr>
                                        <p:cTn id="23" dur="500"/>
                                        <p:tgtEl>
                                          <p:spTgt spid="2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barn(inVertical)">
                                      <p:cBhvr>
                                        <p:cTn id="28" dur="500"/>
                                        <p:tgtEl>
                                          <p:spTgt spid="2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xEl>
                                              <p:pRg st="4" end="4"/>
                                            </p:txEl>
                                          </p:spTgt>
                                        </p:tgtEl>
                                        <p:attrNameLst>
                                          <p:attrName>style.visibility</p:attrName>
                                        </p:attrNameLst>
                                      </p:cBhvr>
                                      <p:to>
                                        <p:strVal val="visible"/>
                                      </p:to>
                                    </p:set>
                                    <p:animEffect transition="in" filter="barn(inVertical)">
                                      <p:cBhvr>
                                        <p:cTn id="33" dur="500"/>
                                        <p:tgtEl>
                                          <p:spTgt spid="20">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903543"/>
            <a:ext cx="11413696" cy="92333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5400" b="1">
                <a:solidFill>
                  <a:srgbClr val="FF0000"/>
                </a:solidFill>
                <a:latin typeface="Arial" panose="020B0604020202020204" pitchFamily="34" charset="0"/>
                <a:cs typeface="Arial" panose="020B0604020202020204" pitchFamily="34" charset="0"/>
              </a:rPr>
              <a:t>a) Tín ngưỡng – tôn giáo</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F4685B3E-B4E6-7EC0-79ED-FE8B2CC95394}"/>
              </a:ext>
            </a:extLst>
          </p:cNvPr>
          <p:cNvSpPr txBox="1"/>
          <p:nvPr/>
        </p:nvSpPr>
        <p:spPr>
          <a:xfrm>
            <a:off x="802466" y="2502952"/>
            <a:ext cx="8686800" cy="5672130"/>
          </a:xfrm>
          <a:prstGeom prst="rect">
            <a:avLst/>
          </a:prstGeom>
          <a:noFill/>
        </p:spPr>
        <p:txBody>
          <a:bodyPr wrap="square">
            <a:spAutoFit/>
          </a:bodyPr>
          <a:lstStyle/>
          <a:p>
            <a:pPr marL="571500" lvl="0" indent="-571500" algn="just">
              <a:lnSpc>
                <a:spcPct val="150000"/>
              </a:lnSpc>
              <a:spcBef>
                <a:spcPts val="300"/>
              </a:spcBef>
              <a:spcAft>
                <a:spcPts val="300"/>
              </a:spcAft>
              <a:buFontTx/>
              <a:buChar char="-"/>
              <a:defRPr/>
            </a:pPr>
            <a:r>
              <a:rPr lang="en-US" sz="4000" b="1" i="1">
                <a:solidFill>
                  <a:srgbClr val="057F97"/>
                </a:solidFill>
                <a:latin typeface="Arial" panose="020B0604020202020204" pitchFamily="34" charset="0"/>
                <a:ea typeface="Calibri" panose="020F0502020204030204" pitchFamily="34" charset="0"/>
                <a:cs typeface="Arial" panose="020B0604020202020204" pitchFamily="34" charset="0"/>
              </a:rPr>
              <a:t>Hồi giáo</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TK XII – XIII, được du nhập vào Đông Nam Á.</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Những thế kỉ sau, các tiểu quốc Hồi giáo ra đời → Hồi giáo trở thành Quốc giáo.</a:t>
            </a:r>
          </a:p>
        </p:txBody>
      </p:sp>
      <p:grpSp>
        <p:nvGrpSpPr>
          <p:cNvPr id="9" name="Group 8">
            <a:extLst>
              <a:ext uri="{FF2B5EF4-FFF2-40B4-BE49-F238E27FC236}">
                <a16:creationId xmlns:a16="http://schemas.microsoft.com/office/drawing/2014/main" id="{6C1D1E0B-B926-2374-EA59-82A73F4C5A7C}"/>
              </a:ext>
            </a:extLst>
          </p:cNvPr>
          <p:cNvGrpSpPr/>
          <p:nvPr/>
        </p:nvGrpSpPr>
        <p:grpSpPr>
          <a:xfrm>
            <a:off x="10064826" y="2769253"/>
            <a:ext cx="7835676" cy="6724139"/>
            <a:chOff x="10141098" y="2769253"/>
            <a:chExt cx="7835676" cy="6724139"/>
          </a:xfrm>
        </p:grpSpPr>
        <p:pic>
          <p:nvPicPr>
            <p:cNvPr id="7" name="Picture 6">
              <a:extLst>
                <a:ext uri="{FF2B5EF4-FFF2-40B4-BE49-F238E27FC236}">
                  <a16:creationId xmlns:a16="http://schemas.microsoft.com/office/drawing/2014/main" id="{0EA3550D-C7AA-8D57-3536-B42AA2065A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41098" y="2769253"/>
              <a:ext cx="7835676" cy="5233987"/>
            </a:xfrm>
            <a:prstGeom prst="rect">
              <a:avLst/>
            </a:prstGeom>
          </p:spPr>
        </p:pic>
        <p:sp>
          <p:nvSpPr>
            <p:cNvPr id="8" name="TextBox 7">
              <a:extLst>
                <a:ext uri="{FF2B5EF4-FFF2-40B4-BE49-F238E27FC236}">
                  <a16:creationId xmlns:a16="http://schemas.microsoft.com/office/drawing/2014/main" id="{049071A7-6847-6C16-CF55-8144E0A07BCA}"/>
                </a:ext>
              </a:extLst>
            </p:cNvPr>
            <p:cNvSpPr txBox="1"/>
            <p:nvPr/>
          </p:nvSpPr>
          <p:spPr>
            <a:xfrm>
              <a:off x="10802532" y="8003240"/>
              <a:ext cx="6512807"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Thánh đường Hồi giáo hoàng gia – Bru-nây</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4">
            <a:extLst>
              <a:ext uri="{FF2B5EF4-FFF2-40B4-BE49-F238E27FC236}">
                <a16:creationId xmlns:a16="http://schemas.microsoft.com/office/drawing/2014/main" id="{0E8402CD-6532-6A19-296B-F353CD18587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45866" y="7889772"/>
            <a:ext cx="5342013" cy="2397228"/>
          </a:xfrm>
          <a:prstGeom prst="rect">
            <a:avLst/>
          </a:prstGeom>
        </p:spPr>
      </p:pic>
    </p:spTree>
    <p:extLst>
      <p:ext uri="{BB962C8B-B14F-4D97-AF65-F5344CB8AC3E}">
        <p14:creationId xmlns:p14="http://schemas.microsoft.com/office/powerpoint/2010/main" val="699354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barn(inVertical)">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barn(inVertical)">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E6518D9-AAA1-BA11-F3B1-F80381901519}"/>
              </a:ext>
            </a:extLst>
          </p:cNvPr>
          <p:cNvGrpSpPr/>
          <p:nvPr/>
        </p:nvGrpSpPr>
        <p:grpSpPr>
          <a:xfrm>
            <a:off x="711994" y="533400"/>
            <a:ext cx="8890000" cy="7488994"/>
            <a:chOff x="711994" y="533400"/>
            <a:chExt cx="8890000" cy="7488994"/>
          </a:xfrm>
        </p:grpSpPr>
        <p:pic>
          <p:nvPicPr>
            <p:cNvPr id="9" name="Picture 8" descr="A picture containing building, outdoor, stone, rock&#10;&#10;Description automatically generated">
              <a:extLst>
                <a:ext uri="{FF2B5EF4-FFF2-40B4-BE49-F238E27FC236}">
                  <a16:creationId xmlns:a16="http://schemas.microsoft.com/office/drawing/2014/main" id="{E6F53D7D-D386-E092-5D7B-02C3BB3EA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94" y="533400"/>
              <a:ext cx="8890000" cy="6667500"/>
            </a:xfrm>
            <a:prstGeom prst="rect">
              <a:avLst/>
            </a:prstGeom>
          </p:spPr>
        </p:pic>
        <p:sp>
          <p:nvSpPr>
            <p:cNvPr id="6" name="TextBox 5">
              <a:extLst>
                <a:ext uri="{FF2B5EF4-FFF2-40B4-BE49-F238E27FC236}">
                  <a16:creationId xmlns:a16="http://schemas.microsoft.com/office/drawing/2014/main" id="{E174CAB3-44CC-3A05-1768-33ECCF7C475B}"/>
                </a:ext>
              </a:extLst>
            </p:cNvPr>
            <p:cNvSpPr txBox="1"/>
            <p:nvPr/>
          </p:nvSpPr>
          <p:spPr>
            <a:xfrm>
              <a:off x="1140429" y="7353300"/>
              <a:ext cx="8338059"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Chùa Wat Mahathat – Thái Lan</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9A7B112A-8226-8BFB-8EC6-FCEAE4CBEDA4}"/>
              </a:ext>
            </a:extLst>
          </p:cNvPr>
          <p:cNvGrpSpPr/>
          <p:nvPr/>
        </p:nvGrpSpPr>
        <p:grpSpPr>
          <a:xfrm>
            <a:off x="9478488" y="1655006"/>
            <a:ext cx="8338059" cy="8098594"/>
            <a:chOff x="9497538" y="1752600"/>
            <a:chExt cx="8338059" cy="8098594"/>
          </a:xfrm>
        </p:grpSpPr>
        <p:sp>
          <p:nvSpPr>
            <p:cNvPr id="15" name="TextBox 14">
              <a:extLst>
                <a:ext uri="{FF2B5EF4-FFF2-40B4-BE49-F238E27FC236}">
                  <a16:creationId xmlns:a16="http://schemas.microsoft.com/office/drawing/2014/main" id="{CE4F7499-116E-B3C5-B0B9-869E43CE4259}"/>
                </a:ext>
              </a:extLst>
            </p:cNvPr>
            <p:cNvSpPr txBox="1"/>
            <p:nvPr/>
          </p:nvSpPr>
          <p:spPr>
            <a:xfrm>
              <a:off x="9497538" y="9182100"/>
              <a:ext cx="8338059"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Thánh đường Hồi giáo Putra - Malaysia</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picture containing water, boat, sky, mountain&#10;&#10;Description automatically generated">
              <a:extLst>
                <a:ext uri="{FF2B5EF4-FFF2-40B4-BE49-F238E27FC236}">
                  <a16:creationId xmlns:a16="http://schemas.microsoft.com/office/drawing/2014/main" id="{44EFBA42-5DA3-1A61-39F7-3B2244FE4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0150" y="1752600"/>
              <a:ext cx="7429500" cy="7429500"/>
            </a:xfrm>
            <a:prstGeom prst="rect">
              <a:avLst/>
            </a:prstGeom>
          </p:spPr>
        </p:pic>
      </p:grpSp>
    </p:spTree>
    <p:extLst>
      <p:ext uri="{BB962C8B-B14F-4D97-AF65-F5344CB8AC3E}">
        <p14:creationId xmlns:p14="http://schemas.microsoft.com/office/powerpoint/2010/main" val="3983938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685800"/>
            <a:ext cx="11413696" cy="923330"/>
          </a:xfrm>
          <a:prstGeom prst="rect">
            <a:avLst/>
          </a:prstGeom>
          <a:noFill/>
        </p:spPr>
        <p:txBody>
          <a:bodyPr wrap="square">
            <a:spAutoFit/>
          </a:bodyPr>
          <a:lstStyle/>
          <a:p>
            <a:pPr algn="ctr"/>
            <a:r>
              <a:rPr lang="en-US" sz="5400" b="1">
                <a:solidFill>
                  <a:srgbClr val="FF0000"/>
                </a:solidFill>
                <a:latin typeface="Arial" panose="020B0604020202020204" pitchFamily="34" charset="0"/>
                <a:cs typeface="Arial" panose="020B0604020202020204" pitchFamily="34" charset="0"/>
              </a:rPr>
              <a:t>b) Chữ viết – văn học</a:t>
            </a:r>
            <a:endParaRPr lang="en-US" sz="54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4DBF3C1-0C94-D6AF-A546-622D5F967354}"/>
              </a:ext>
            </a:extLst>
          </p:cNvPr>
          <p:cNvSpPr txBox="1"/>
          <p:nvPr/>
        </p:nvSpPr>
        <p:spPr>
          <a:xfrm>
            <a:off x="609600" y="2511709"/>
            <a:ext cx="9448800" cy="5749074"/>
          </a:xfrm>
          <a:prstGeom prst="rect">
            <a:avLst/>
          </a:prstGeom>
          <a:noFill/>
        </p:spPr>
        <p:txBody>
          <a:bodyPr wrap="square">
            <a:spAutoFit/>
          </a:bodyPr>
          <a:lstStyle/>
          <a:p>
            <a:pPr marL="571500" lvl="0" indent="-571500" algn="just">
              <a:lnSpc>
                <a:spcPct val="150000"/>
              </a:lnSpc>
              <a:spcBef>
                <a:spcPts val="300"/>
              </a:spcBef>
              <a:spcAft>
                <a:spcPts val="300"/>
              </a:spcAft>
              <a:buFontTx/>
              <a:buChar char="-"/>
              <a:defRPr/>
            </a:pPr>
            <a:r>
              <a:rPr lang="en-US" sz="4000" b="1" i="1">
                <a:solidFill>
                  <a:srgbClr val="057F97"/>
                </a:solidFill>
                <a:latin typeface="Arial" panose="020B0604020202020204" pitchFamily="34" charset="0"/>
                <a:ea typeface="Calibri" panose="020F0502020204030204" pitchFamily="34" charset="0"/>
                <a:cs typeface="Arial" panose="020B0604020202020204" pitchFamily="34" charset="0"/>
              </a:rPr>
              <a:t>Chữ viết</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TK XIII, chữ Thái hình thành trên hệ thống chữ Phạn.</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TK XIV, chữ Lào ra đời.</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Người Việt tạo ra chữ Nôm trên cơ sở cải tiến chữ Hán.</a:t>
            </a:r>
          </a:p>
        </p:txBody>
      </p:sp>
      <p:grpSp>
        <p:nvGrpSpPr>
          <p:cNvPr id="4" name="Group 3">
            <a:extLst>
              <a:ext uri="{FF2B5EF4-FFF2-40B4-BE49-F238E27FC236}">
                <a16:creationId xmlns:a16="http://schemas.microsoft.com/office/drawing/2014/main" id="{EE4494A3-E06E-9FF8-9343-0DA7E0FD8E0E}"/>
              </a:ext>
            </a:extLst>
          </p:cNvPr>
          <p:cNvGrpSpPr/>
          <p:nvPr/>
        </p:nvGrpSpPr>
        <p:grpSpPr>
          <a:xfrm>
            <a:off x="10058400" y="2772640"/>
            <a:ext cx="7848528" cy="5997750"/>
            <a:chOff x="10134672" y="2772640"/>
            <a:chExt cx="7848528" cy="5997750"/>
          </a:xfrm>
        </p:grpSpPr>
        <p:pic>
          <p:nvPicPr>
            <p:cNvPr id="9" name="Picture 8">
              <a:extLst>
                <a:ext uri="{FF2B5EF4-FFF2-40B4-BE49-F238E27FC236}">
                  <a16:creationId xmlns:a16="http://schemas.microsoft.com/office/drawing/2014/main" id="{FFC6E3E2-3826-7A01-92D8-F04910DD0D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34672" y="2772640"/>
              <a:ext cx="7848528" cy="5227212"/>
            </a:xfrm>
            <a:prstGeom prst="rect">
              <a:avLst/>
            </a:prstGeom>
          </p:spPr>
        </p:pic>
        <p:sp>
          <p:nvSpPr>
            <p:cNvPr id="10" name="TextBox 9">
              <a:extLst>
                <a:ext uri="{FF2B5EF4-FFF2-40B4-BE49-F238E27FC236}">
                  <a16:creationId xmlns:a16="http://schemas.microsoft.com/office/drawing/2014/main" id="{EA79E911-7372-DF88-6BF6-83422C26861B}"/>
                </a:ext>
              </a:extLst>
            </p:cNvPr>
            <p:cNvSpPr txBox="1"/>
            <p:nvPr/>
          </p:nvSpPr>
          <p:spPr>
            <a:xfrm>
              <a:off x="10345368" y="8018902"/>
              <a:ext cx="7427135"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Chữ Thái cổ được khắc trên tấm bia đá</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2">
            <a:extLst>
              <a:ext uri="{FF2B5EF4-FFF2-40B4-BE49-F238E27FC236}">
                <a16:creationId xmlns:a16="http://schemas.microsoft.com/office/drawing/2014/main" id="{2A387270-FC7A-731E-0E03-4728F59261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231858" y="11840"/>
            <a:ext cx="2056142" cy="2499869"/>
          </a:xfrm>
          <a:prstGeom prst="rect">
            <a:avLst/>
          </a:prstGeom>
        </p:spPr>
      </p:pic>
    </p:spTree>
    <p:extLst>
      <p:ext uri="{BB962C8B-B14F-4D97-AF65-F5344CB8AC3E}">
        <p14:creationId xmlns:p14="http://schemas.microsoft.com/office/powerpoint/2010/main" val="773720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barn(inVertical)">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barn(inVertical)">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E6518D9-AAA1-BA11-F3B1-F80381901519}"/>
              </a:ext>
            </a:extLst>
          </p:cNvPr>
          <p:cNvGrpSpPr/>
          <p:nvPr/>
        </p:nvGrpSpPr>
        <p:grpSpPr>
          <a:xfrm>
            <a:off x="381000" y="647700"/>
            <a:ext cx="8338059" cy="6613805"/>
            <a:chOff x="343297" y="911920"/>
            <a:chExt cx="8338059" cy="6613805"/>
          </a:xfrm>
        </p:grpSpPr>
        <p:pic>
          <p:nvPicPr>
            <p:cNvPr id="9" name="Picture 8">
              <a:extLst>
                <a:ext uri="{FF2B5EF4-FFF2-40B4-BE49-F238E27FC236}">
                  <a16:creationId xmlns:a16="http://schemas.microsoft.com/office/drawing/2014/main" id="{E6F53D7D-D386-E092-5D7B-02C3BB3EAF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1994" y="911920"/>
              <a:ext cx="7969362" cy="5298380"/>
            </a:xfrm>
            <a:prstGeom prst="rect">
              <a:avLst/>
            </a:prstGeom>
          </p:spPr>
        </p:pic>
        <p:sp>
          <p:nvSpPr>
            <p:cNvPr id="6" name="TextBox 5">
              <a:extLst>
                <a:ext uri="{FF2B5EF4-FFF2-40B4-BE49-F238E27FC236}">
                  <a16:creationId xmlns:a16="http://schemas.microsoft.com/office/drawing/2014/main" id="{E174CAB3-44CC-3A05-1768-33ECCF7C475B}"/>
                </a:ext>
              </a:extLst>
            </p:cNvPr>
            <p:cNvSpPr txBox="1"/>
            <p:nvPr/>
          </p:nvSpPr>
          <p:spPr>
            <a:xfrm>
              <a:off x="343297" y="6210300"/>
              <a:ext cx="8338059" cy="13154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Chữ Lào trên một tấm biển ở Wat That Luang, Viêng Chăn</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9A7B112A-8226-8BFB-8EC6-FCEAE4CBEDA4}"/>
              </a:ext>
            </a:extLst>
          </p:cNvPr>
          <p:cNvGrpSpPr/>
          <p:nvPr/>
        </p:nvGrpSpPr>
        <p:grpSpPr>
          <a:xfrm>
            <a:off x="9177302" y="3162300"/>
            <a:ext cx="8729698" cy="6344625"/>
            <a:chOff x="9196352" y="3259894"/>
            <a:chExt cx="8729698" cy="6344625"/>
          </a:xfrm>
        </p:grpSpPr>
        <p:sp>
          <p:nvSpPr>
            <p:cNvPr id="15" name="TextBox 14">
              <a:extLst>
                <a:ext uri="{FF2B5EF4-FFF2-40B4-BE49-F238E27FC236}">
                  <a16:creationId xmlns:a16="http://schemas.microsoft.com/office/drawing/2014/main" id="{CE4F7499-116E-B3C5-B0B9-869E43CE4259}"/>
                </a:ext>
              </a:extLst>
            </p:cNvPr>
            <p:cNvSpPr txBox="1"/>
            <p:nvPr/>
          </p:nvSpPr>
          <p:spPr>
            <a:xfrm>
              <a:off x="9979801" y="8289094"/>
              <a:ext cx="7162800" cy="13154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Chữ Nôm được sử dụng trong Truyện Kiều – Nguyễn Du</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4EFBA42-5DA3-1A61-39F7-3B2244FE4E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96352" y="3259894"/>
              <a:ext cx="8729698" cy="4911910"/>
            </a:xfrm>
            <a:prstGeom prst="rect">
              <a:avLst/>
            </a:prstGeom>
          </p:spPr>
        </p:pic>
      </p:grpSp>
    </p:spTree>
    <p:extLst>
      <p:ext uri="{BB962C8B-B14F-4D97-AF65-F5344CB8AC3E}">
        <p14:creationId xmlns:p14="http://schemas.microsoft.com/office/powerpoint/2010/main" val="2499206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1294217"/>
            <a:ext cx="11413696" cy="923330"/>
          </a:xfrm>
          <a:prstGeom prst="rect">
            <a:avLst/>
          </a:prstGeom>
          <a:noFill/>
        </p:spPr>
        <p:txBody>
          <a:bodyPr wrap="square">
            <a:spAutoFit/>
          </a:bodyPr>
          <a:lstStyle/>
          <a:p>
            <a:pPr algn="ctr"/>
            <a:r>
              <a:rPr lang="en-US" sz="5400" b="1">
                <a:solidFill>
                  <a:srgbClr val="FF0000"/>
                </a:solidFill>
                <a:latin typeface="Arial" panose="020B0604020202020204" pitchFamily="34" charset="0"/>
                <a:cs typeface="Arial" panose="020B0604020202020204" pitchFamily="34" charset="0"/>
              </a:rPr>
              <a:t>b) Chữ viết – văn học</a:t>
            </a:r>
            <a:endParaRPr lang="en-US" sz="54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4DBF3C1-0C94-D6AF-A546-622D5F967354}"/>
              </a:ext>
            </a:extLst>
          </p:cNvPr>
          <p:cNvSpPr txBox="1"/>
          <p:nvPr/>
        </p:nvSpPr>
        <p:spPr>
          <a:xfrm>
            <a:off x="609600" y="2705100"/>
            <a:ext cx="10501602" cy="5826018"/>
          </a:xfrm>
          <a:prstGeom prst="rect">
            <a:avLst/>
          </a:prstGeom>
          <a:noFill/>
        </p:spPr>
        <p:txBody>
          <a:bodyPr wrap="square">
            <a:spAutoFit/>
          </a:bodyPr>
          <a:lstStyle/>
          <a:p>
            <a:pPr marL="571500" lvl="0" indent="-571500" algn="just">
              <a:lnSpc>
                <a:spcPct val="150000"/>
              </a:lnSpc>
              <a:spcBef>
                <a:spcPts val="300"/>
              </a:spcBef>
              <a:spcAft>
                <a:spcPts val="300"/>
              </a:spcAft>
              <a:buFontTx/>
              <a:buChar char="-"/>
              <a:defRPr/>
            </a:pPr>
            <a:r>
              <a:rPr lang="en-US" sz="4000" b="1" i="1">
                <a:solidFill>
                  <a:srgbClr val="057F97"/>
                </a:solidFill>
                <a:latin typeface="Arial" panose="020B0604020202020204" pitchFamily="34" charset="0"/>
                <a:ea typeface="Calibri" panose="020F0502020204030204" pitchFamily="34" charset="0"/>
                <a:cs typeface="Arial" panose="020B0604020202020204" pitchFamily="34" charset="0"/>
              </a:rPr>
              <a:t>Văn học</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Xuất hiện văn học viết và phát triển nhanh.</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Tiêu biểu:</a:t>
            </a:r>
          </a:p>
          <a:p>
            <a:pPr marL="571500" lvl="0" indent="-571500" algn="just">
              <a:lnSpc>
                <a:spcPct val="150000"/>
              </a:lnSpc>
              <a:spcBef>
                <a:spcPts val="300"/>
              </a:spcBef>
              <a:spcAft>
                <a:spcPts val="300"/>
              </a:spcAft>
              <a:buFont typeface="Wingdings" panose="05000000000000000000" pitchFamily="2" charset="2"/>
              <a:buChar char="ü"/>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Ở In-đô-nê-xi-a: sách của các ông vua, trường ca Ne-ga-rắc Re-ta-ga-ma.</a:t>
            </a:r>
          </a:p>
          <a:p>
            <a:pPr marL="571500" lvl="0" indent="-571500" algn="just">
              <a:lnSpc>
                <a:spcPct val="150000"/>
              </a:lnSpc>
              <a:spcBef>
                <a:spcPts val="300"/>
              </a:spcBef>
              <a:spcAft>
                <a:spcPts val="300"/>
              </a:spcAft>
              <a:buFont typeface="Wingdings" panose="05000000000000000000" pitchFamily="2" charset="2"/>
              <a:buChar char="ü"/>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Ở Ma-lai-xi-a: Truyện sử Mã Lai.</a:t>
            </a:r>
          </a:p>
        </p:txBody>
      </p:sp>
      <p:grpSp>
        <p:nvGrpSpPr>
          <p:cNvPr id="6" name="Group 5">
            <a:extLst>
              <a:ext uri="{FF2B5EF4-FFF2-40B4-BE49-F238E27FC236}">
                <a16:creationId xmlns:a16="http://schemas.microsoft.com/office/drawing/2014/main" id="{19328D71-8E16-9001-5A1B-725EDF6270A6}"/>
              </a:ext>
            </a:extLst>
          </p:cNvPr>
          <p:cNvGrpSpPr/>
          <p:nvPr/>
        </p:nvGrpSpPr>
        <p:grpSpPr>
          <a:xfrm>
            <a:off x="11389300" y="2511709"/>
            <a:ext cx="6289100" cy="6558343"/>
            <a:chOff x="10838114" y="2931661"/>
            <a:chExt cx="6289100" cy="6558343"/>
          </a:xfrm>
        </p:grpSpPr>
        <p:sp>
          <p:nvSpPr>
            <p:cNvPr id="10" name="TextBox 9">
              <a:extLst>
                <a:ext uri="{FF2B5EF4-FFF2-40B4-BE49-F238E27FC236}">
                  <a16:creationId xmlns:a16="http://schemas.microsoft.com/office/drawing/2014/main" id="{EA79E911-7372-DF88-6BF6-83422C26861B}"/>
                </a:ext>
              </a:extLst>
            </p:cNvPr>
            <p:cNvSpPr txBox="1"/>
            <p:nvPr/>
          </p:nvSpPr>
          <p:spPr>
            <a:xfrm>
              <a:off x="11116212" y="7999852"/>
              <a:ext cx="5732904"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Bản thảo lá cọ của trường ca Ne-ga-rắc Re-ta-ga-ma</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picture containing text, wooden, wood&#10;&#10;Description automatically generated">
              <a:extLst>
                <a:ext uri="{FF2B5EF4-FFF2-40B4-BE49-F238E27FC236}">
                  <a16:creationId xmlns:a16="http://schemas.microsoft.com/office/drawing/2014/main" id="{B5C175C3-02CD-7ADC-7797-85E593C86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8114" y="2931661"/>
              <a:ext cx="6289100" cy="5068191"/>
            </a:xfrm>
            <a:prstGeom prst="rect">
              <a:avLst/>
            </a:prstGeom>
          </p:spPr>
        </p:pic>
      </p:grpSp>
      <p:pic>
        <p:nvPicPr>
          <p:cNvPr id="7" name="Picture 21">
            <a:extLst>
              <a:ext uri="{FF2B5EF4-FFF2-40B4-BE49-F238E27FC236}">
                <a16:creationId xmlns:a16="http://schemas.microsoft.com/office/drawing/2014/main" id="{9B438675-BD52-9737-3835-A81B799D8B7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724266" y="74838"/>
            <a:ext cx="4563734" cy="1642944"/>
          </a:xfrm>
          <a:prstGeom prst="rect">
            <a:avLst/>
          </a:prstGeom>
        </p:spPr>
      </p:pic>
    </p:spTree>
    <p:extLst>
      <p:ext uri="{BB962C8B-B14F-4D97-AF65-F5344CB8AC3E}">
        <p14:creationId xmlns:p14="http://schemas.microsoft.com/office/powerpoint/2010/main" val="2112211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685800"/>
            <a:ext cx="11413696" cy="923330"/>
          </a:xfrm>
          <a:prstGeom prst="rect">
            <a:avLst/>
          </a:prstGeom>
          <a:noFill/>
        </p:spPr>
        <p:txBody>
          <a:bodyPr wrap="square">
            <a:spAutoFit/>
          </a:bodyPr>
          <a:lstStyle/>
          <a:p>
            <a:pPr algn="ctr"/>
            <a:r>
              <a:rPr lang="en-US" sz="5400" b="1">
                <a:solidFill>
                  <a:srgbClr val="FF0000"/>
                </a:solidFill>
                <a:latin typeface="Arial" panose="020B0604020202020204" pitchFamily="34" charset="0"/>
                <a:cs typeface="Arial" panose="020B0604020202020204" pitchFamily="34" charset="0"/>
              </a:rPr>
              <a:t>c) Kiến trúc, điêu khắc</a:t>
            </a:r>
            <a:endParaRPr lang="en-US" sz="54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4DBF3C1-0C94-D6AF-A546-622D5F967354}"/>
              </a:ext>
            </a:extLst>
          </p:cNvPr>
          <p:cNvSpPr txBox="1"/>
          <p:nvPr/>
        </p:nvSpPr>
        <p:spPr>
          <a:xfrm>
            <a:off x="591769" y="1790700"/>
            <a:ext cx="9067800" cy="7595734"/>
          </a:xfrm>
          <a:prstGeom prst="rect">
            <a:avLst/>
          </a:prstGeom>
          <a:noFill/>
        </p:spPr>
        <p:txBody>
          <a:bodyPr wrap="square">
            <a:spAutoFit/>
          </a:bodyPr>
          <a:lstStyle/>
          <a:p>
            <a:pPr marL="571500" lvl="0" indent="-571500" algn="just">
              <a:lnSpc>
                <a:spcPct val="150000"/>
              </a:lnSpc>
              <a:spcBef>
                <a:spcPts val="300"/>
              </a:spcBef>
              <a:spcAft>
                <a:spcPts val="300"/>
              </a:spcAft>
              <a:buFontTx/>
              <a:buChar char="-"/>
              <a:defRPr/>
            </a:pPr>
            <a:r>
              <a:rPr lang="en-US" sz="4000" b="1" i="1">
                <a:solidFill>
                  <a:srgbClr val="057F97"/>
                </a:solidFill>
                <a:latin typeface="Arial" panose="020B0604020202020204" pitchFamily="34" charset="0"/>
                <a:ea typeface="Calibri" panose="020F0502020204030204" pitchFamily="34" charset="0"/>
                <a:cs typeface="Arial" panose="020B0604020202020204" pitchFamily="34" charset="0"/>
              </a:rPr>
              <a:t>Kiến trúc</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Nhiều công trình kiến trúc như đền, chùa, tháp,… được xây dựng.</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Tiêu biểu: Khu đền Ăng-co (Cam-pu-chia), chùa Vàng (Mi-an-ma), chùa Vàng (Thái Lan),...</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Ý nghĩa: trở thành các di tích lịch sử, văn hóa.</a:t>
            </a:r>
          </a:p>
        </p:txBody>
      </p:sp>
      <p:grpSp>
        <p:nvGrpSpPr>
          <p:cNvPr id="4" name="Group 3">
            <a:extLst>
              <a:ext uri="{FF2B5EF4-FFF2-40B4-BE49-F238E27FC236}">
                <a16:creationId xmlns:a16="http://schemas.microsoft.com/office/drawing/2014/main" id="{EE4494A3-E06E-9FF8-9343-0DA7E0FD8E0E}"/>
              </a:ext>
            </a:extLst>
          </p:cNvPr>
          <p:cNvGrpSpPr/>
          <p:nvPr/>
        </p:nvGrpSpPr>
        <p:grpSpPr>
          <a:xfrm>
            <a:off x="10058400" y="3619500"/>
            <a:ext cx="7848528" cy="5166285"/>
            <a:chOff x="10134672" y="3178847"/>
            <a:chExt cx="7848528" cy="5166285"/>
          </a:xfrm>
        </p:grpSpPr>
        <p:pic>
          <p:nvPicPr>
            <p:cNvPr id="9" name="Picture 8">
              <a:extLst>
                <a:ext uri="{FF2B5EF4-FFF2-40B4-BE49-F238E27FC236}">
                  <a16:creationId xmlns:a16="http://schemas.microsoft.com/office/drawing/2014/main" id="{FFC6E3E2-3826-7A01-92D8-F04910DD0D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34672" y="3178847"/>
              <a:ext cx="7848528" cy="4414797"/>
            </a:xfrm>
            <a:prstGeom prst="rect">
              <a:avLst/>
            </a:prstGeom>
          </p:spPr>
        </p:pic>
        <p:sp>
          <p:nvSpPr>
            <p:cNvPr id="10" name="TextBox 9">
              <a:extLst>
                <a:ext uri="{FF2B5EF4-FFF2-40B4-BE49-F238E27FC236}">
                  <a16:creationId xmlns:a16="http://schemas.microsoft.com/office/drawing/2014/main" id="{EA79E911-7372-DF88-6BF6-83422C26861B}"/>
                </a:ext>
              </a:extLst>
            </p:cNvPr>
            <p:cNvSpPr txBox="1"/>
            <p:nvPr/>
          </p:nvSpPr>
          <p:spPr>
            <a:xfrm>
              <a:off x="10345368" y="7593644"/>
              <a:ext cx="7427135"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Khu đền Ăng-co (Cam-pu-chia)</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15">
            <a:extLst>
              <a:ext uri="{FF2B5EF4-FFF2-40B4-BE49-F238E27FC236}">
                <a16:creationId xmlns:a16="http://schemas.microsoft.com/office/drawing/2014/main" id="{0D0E7554-90A4-FFA0-19B2-94C63230AA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73225" y="-68810"/>
            <a:ext cx="2813484" cy="2965464"/>
          </a:xfrm>
          <a:prstGeom prst="rect">
            <a:avLst/>
          </a:prstGeom>
        </p:spPr>
      </p:pic>
    </p:spTree>
    <p:extLst>
      <p:ext uri="{BB962C8B-B14F-4D97-AF65-F5344CB8AC3E}">
        <p14:creationId xmlns:p14="http://schemas.microsoft.com/office/powerpoint/2010/main" val="2371507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left)">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left)">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left)">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E6518D9-AAA1-BA11-F3B1-F80381901519}"/>
              </a:ext>
            </a:extLst>
          </p:cNvPr>
          <p:cNvGrpSpPr/>
          <p:nvPr/>
        </p:nvGrpSpPr>
        <p:grpSpPr>
          <a:xfrm>
            <a:off x="512462" y="647700"/>
            <a:ext cx="8631538" cy="7228488"/>
            <a:chOff x="681415" y="911920"/>
            <a:chExt cx="8631538" cy="7228488"/>
          </a:xfrm>
        </p:grpSpPr>
        <p:pic>
          <p:nvPicPr>
            <p:cNvPr id="9" name="Picture 8">
              <a:extLst>
                <a:ext uri="{FF2B5EF4-FFF2-40B4-BE49-F238E27FC236}">
                  <a16:creationId xmlns:a16="http://schemas.microsoft.com/office/drawing/2014/main" id="{E6F53D7D-D386-E092-5D7B-02C3BB3EAF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1415" y="911920"/>
              <a:ext cx="8631538" cy="6477000"/>
            </a:xfrm>
            <a:prstGeom prst="rect">
              <a:avLst/>
            </a:prstGeom>
          </p:spPr>
        </p:pic>
        <p:sp>
          <p:nvSpPr>
            <p:cNvPr id="6" name="TextBox 5">
              <a:extLst>
                <a:ext uri="{FF2B5EF4-FFF2-40B4-BE49-F238E27FC236}">
                  <a16:creationId xmlns:a16="http://schemas.microsoft.com/office/drawing/2014/main" id="{E174CAB3-44CC-3A05-1768-33ECCF7C475B}"/>
                </a:ext>
              </a:extLst>
            </p:cNvPr>
            <p:cNvSpPr txBox="1"/>
            <p:nvPr/>
          </p:nvSpPr>
          <p:spPr>
            <a:xfrm>
              <a:off x="2596884" y="7388920"/>
              <a:ext cx="4800600"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Chùa Vàng – Mi-an-ma</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87851B10-D6F0-4D4A-5C3E-245E508E4CE7}"/>
              </a:ext>
            </a:extLst>
          </p:cNvPr>
          <p:cNvGrpSpPr/>
          <p:nvPr/>
        </p:nvGrpSpPr>
        <p:grpSpPr>
          <a:xfrm>
            <a:off x="9601200" y="2857500"/>
            <a:ext cx="8287520" cy="6278228"/>
            <a:chOff x="9677472" y="2857500"/>
            <a:chExt cx="8287520" cy="6278228"/>
          </a:xfrm>
        </p:grpSpPr>
        <p:pic>
          <p:nvPicPr>
            <p:cNvPr id="3" name="Picture 2" descr="A picture containing sky, outdoor, place of worship&#10;&#10;Description automatically generated">
              <a:extLst>
                <a:ext uri="{FF2B5EF4-FFF2-40B4-BE49-F238E27FC236}">
                  <a16:creationId xmlns:a16="http://schemas.microsoft.com/office/drawing/2014/main" id="{950A65CE-B747-5BD3-D9E0-F3F8A6A4E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72" y="2857500"/>
              <a:ext cx="8287520" cy="5526740"/>
            </a:xfrm>
            <a:prstGeom prst="rect">
              <a:avLst/>
            </a:prstGeom>
          </p:spPr>
        </p:pic>
        <p:sp>
          <p:nvSpPr>
            <p:cNvPr id="5" name="TextBox 4">
              <a:extLst>
                <a:ext uri="{FF2B5EF4-FFF2-40B4-BE49-F238E27FC236}">
                  <a16:creationId xmlns:a16="http://schemas.microsoft.com/office/drawing/2014/main" id="{9E6343BD-4BA8-334C-3077-A4840EC2F02E}"/>
                </a:ext>
              </a:extLst>
            </p:cNvPr>
            <p:cNvSpPr txBox="1"/>
            <p:nvPr/>
          </p:nvSpPr>
          <p:spPr>
            <a:xfrm>
              <a:off x="10318361" y="8384240"/>
              <a:ext cx="7005741"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Chùa Phật Vàng – Thái Lan</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88450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685800"/>
            <a:ext cx="11413696" cy="923330"/>
          </a:xfrm>
          <a:prstGeom prst="rect">
            <a:avLst/>
          </a:prstGeom>
          <a:noFill/>
        </p:spPr>
        <p:txBody>
          <a:bodyPr wrap="square">
            <a:spAutoFit/>
          </a:bodyPr>
          <a:lstStyle/>
          <a:p>
            <a:pPr algn="ctr"/>
            <a:r>
              <a:rPr lang="en-US" sz="5400" b="1">
                <a:solidFill>
                  <a:srgbClr val="FF0000"/>
                </a:solidFill>
                <a:latin typeface="Arial" panose="020B0604020202020204" pitchFamily="34" charset="0"/>
                <a:cs typeface="Arial" panose="020B0604020202020204" pitchFamily="34" charset="0"/>
              </a:rPr>
              <a:t>c) Kiến trúc, điêu khắc</a:t>
            </a:r>
            <a:endParaRPr lang="en-US" sz="54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4DBF3C1-0C94-D6AF-A546-622D5F967354}"/>
              </a:ext>
            </a:extLst>
          </p:cNvPr>
          <p:cNvSpPr txBox="1"/>
          <p:nvPr/>
        </p:nvSpPr>
        <p:spPr>
          <a:xfrm>
            <a:off x="591769" y="1790700"/>
            <a:ext cx="9067800" cy="7672678"/>
          </a:xfrm>
          <a:prstGeom prst="rect">
            <a:avLst/>
          </a:prstGeom>
          <a:noFill/>
        </p:spPr>
        <p:txBody>
          <a:bodyPr wrap="square">
            <a:spAutoFit/>
          </a:bodyPr>
          <a:lstStyle/>
          <a:p>
            <a:pPr marL="571500" lvl="0" indent="-571500" algn="just">
              <a:lnSpc>
                <a:spcPct val="150000"/>
              </a:lnSpc>
              <a:spcBef>
                <a:spcPts val="300"/>
              </a:spcBef>
              <a:spcAft>
                <a:spcPts val="300"/>
              </a:spcAft>
              <a:buFontTx/>
              <a:buChar char="-"/>
              <a:defRPr/>
            </a:pPr>
            <a:r>
              <a:rPr lang="en-US" sz="4000" b="1" i="1">
                <a:solidFill>
                  <a:srgbClr val="057F97"/>
                </a:solidFill>
                <a:latin typeface="Arial" panose="020B0604020202020204" pitchFamily="34" charset="0"/>
                <a:ea typeface="Calibri" panose="020F0502020204030204" pitchFamily="34" charset="0"/>
                <a:cs typeface="Arial" panose="020B0604020202020204" pitchFamily="34" charset="0"/>
              </a:rPr>
              <a:t>Điêu khắc</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Nghệ thuật điêu khắc và tạc tượng thần, Phật, phù điêu,…</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Ý nghĩa: </a:t>
            </a:r>
          </a:p>
          <a:p>
            <a:pPr marL="571500" lvl="0" indent="-571500" algn="just">
              <a:lnSpc>
                <a:spcPct val="150000"/>
              </a:lnSpc>
              <a:spcBef>
                <a:spcPts val="300"/>
              </a:spcBef>
              <a:spcAft>
                <a:spcPts val="300"/>
              </a:spcAft>
              <a:buFont typeface="Wingdings" panose="05000000000000000000" pitchFamily="2" charset="2"/>
              <a:buChar char="ü"/>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Thể hiện </a:t>
            </a: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sự ảnh hưởng mạnh mẽ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của văn hóa Ấn Độ, Trung Quốc.</a:t>
            </a:r>
          </a:p>
          <a:p>
            <a:pPr marL="571500" lvl="0" indent="-571500" algn="just">
              <a:lnSpc>
                <a:spcPct val="150000"/>
              </a:lnSpc>
              <a:spcBef>
                <a:spcPts val="300"/>
              </a:spcBef>
              <a:spcAft>
                <a:spcPts val="300"/>
              </a:spcAft>
              <a:buFont typeface="Wingdings" panose="05000000000000000000" pitchFamily="2" charset="2"/>
              <a:buChar char="ü"/>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Thể hiện </a:t>
            </a: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sự sáng tạo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của các nghệ nhân Đông Nam Á.</a:t>
            </a:r>
          </a:p>
        </p:txBody>
      </p:sp>
      <p:grpSp>
        <p:nvGrpSpPr>
          <p:cNvPr id="4" name="Group 3">
            <a:extLst>
              <a:ext uri="{FF2B5EF4-FFF2-40B4-BE49-F238E27FC236}">
                <a16:creationId xmlns:a16="http://schemas.microsoft.com/office/drawing/2014/main" id="{EE4494A3-E06E-9FF8-9343-0DA7E0FD8E0E}"/>
              </a:ext>
            </a:extLst>
          </p:cNvPr>
          <p:cNvGrpSpPr/>
          <p:nvPr/>
        </p:nvGrpSpPr>
        <p:grpSpPr>
          <a:xfrm>
            <a:off x="10198552" y="3619500"/>
            <a:ext cx="7568223" cy="5166285"/>
            <a:chOff x="10274824" y="3178847"/>
            <a:chExt cx="7568223" cy="5166285"/>
          </a:xfrm>
        </p:grpSpPr>
        <p:pic>
          <p:nvPicPr>
            <p:cNvPr id="9" name="Picture 8">
              <a:extLst>
                <a:ext uri="{FF2B5EF4-FFF2-40B4-BE49-F238E27FC236}">
                  <a16:creationId xmlns:a16="http://schemas.microsoft.com/office/drawing/2014/main" id="{FFC6E3E2-3826-7A01-92D8-F04910DD0D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74824" y="3178847"/>
              <a:ext cx="7568223" cy="4414797"/>
            </a:xfrm>
            <a:prstGeom prst="rect">
              <a:avLst/>
            </a:prstGeom>
          </p:spPr>
        </p:pic>
        <p:sp>
          <p:nvSpPr>
            <p:cNvPr id="10" name="TextBox 9">
              <a:extLst>
                <a:ext uri="{FF2B5EF4-FFF2-40B4-BE49-F238E27FC236}">
                  <a16:creationId xmlns:a16="http://schemas.microsoft.com/office/drawing/2014/main" id="{EA79E911-7372-DF88-6BF6-83422C26861B}"/>
                </a:ext>
              </a:extLst>
            </p:cNvPr>
            <p:cNvSpPr txBox="1"/>
            <p:nvPr/>
          </p:nvSpPr>
          <p:spPr>
            <a:xfrm>
              <a:off x="10345368" y="7593644"/>
              <a:ext cx="7427135"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Cổng vào khu đền Ăng-co</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15">
            <a:extLst>
              <a:ext uri="{FF2B5EF4-FFF2-40B4-BE49-F238E27FC236}">
                <a16:creationId xmlns:a16="http://schemas.microsoft.com/office/drawing/2014/main" id="{0D0E7554-90A4-FFA0-19B2-94C63230AA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73225" y="-68810"/>
            <a:ext cx="2813484" cy="2965464"/>
          </a:xfrm>
          <a:prstGeom prst="rect">
            <a:avLst/>
          </a:prstGeom>
        </p:spPr>
      </p:pic>
    </p:spTree>
    <p:extLst>
      <p:ext uri="{BB962C8B-B14F-4D97-AF65-F5344CB8AC3E}">
        <p14:creationId xmlns:p14="http://schemas.microsoft.com/office/powerpoint/2010/main" val="3590771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D783467-016B-C3B8-4DCC-AF747A98E147}"/>
              </a:ext>
            </a:extLst>
          </p:cNvPr>
          <p:cNvPicPr>
            <a:picLocks noChangeAspect="1"/>
          </p:cNvPicPr>
          <p:nvPr/>
        </p:nvPicPr>
        <p:blipFill>
          <a:blip r:embed="rId2"/>
          <a:stretch>
            <a:fillRect/>
          </a:stretch>
        </p:blipFill>
        <p:spPr>
          <a:xfrm>
            <a:off x="1257300" y="612151"/>
            <a:ext cx="15773400" cy="9062698"/>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4187" y="4775248"/>
            <a:ext cx="3490483" cy="5696635"/>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485908" y="8453628"/>
            <a:ext cx="7315200" cy="3666744"/>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671341" y="6521732"/>
            <a:ext cx="1624680" cy="2203669"/>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21000" y="7588532"/>
            <a:ext cx="1703174" cy="1136869"/>
          </a:xfrm>
          <a:prstGeom prst="rect">
            <a:avLst/>
          </a:prstGeom>
        </p:spPr>
      </p:pic>
      <p:sp>
        <p:nvSpPr>
          <p:cNvPr id="21" name="TextBox 20">
            <a:extLst>
              <a:ext uri="{FF2B5EF4-FFF2-40B4-BE49-F238E27FC236}">
                <a16:creationId xmlns:a16="http://schemas.microsoft.com/office/drawing/2014/main" id="{27379715-DBD8-07AA-5A91-6578D33C77D5}"/>
              </a:ext>
            </a:extLst>
          </p:cNvPr>
          <p:cNvSpPr txBox="1"/>
          <p:nvPr/>
        </p:nvSpPr>
        <p:spPr>
          <a:xfrm>
            <a:off x="2996296" y="1602059"/>
            <a:ext cx="12295408" cy="6534994"/>
          </a:xfrm>
          <a:prstGeom prst="rect">
            <a:avLst/>
          </a:prstGeom>
          <a:noFill/>
        </p:spPr>
        <p:txBody>
          <a:bodyPr wrap="square">
            <a:spAutoFit/>
          </a:bodyPr>
          <a:lstStyle/>
          <a:p>
            <a:pPr algn="ctr">
              <a:lnSpc>
                <a:spcPct val="150000"/>
              </a:lnSpc>
            </a:pPr>
            <a:r>
              <a:rPr lang="en-US" sz="7200" b="1">
                <a:solidFill>
                  <a:srgbClr val="FF0000"/>
                </a:solidFill>
                <a:latin typeface="Arial" panose="020B0604020202020204" pitchFamily="34" charset="0"/>
                <a:ea typeface="Times New Roman" panose="02020603050405020304" pitchFamily="18" charset="0"/>
                <a:cs typeface="Arial" panose="020B0604020202020204" pitchFamily="34" charset="0"/>
              </a:rPr>
              <a:t>CHƯƠNG 3</a:t>
            </a:r>
            <a:r>
              <a:rPr lang="vi-VN" sz="7200" b="1">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7200" b="1">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7200" b="1">
                <a:latin typeface="Arial" panose="020B0604020202020204" pitchFamily="34" charset="0"/>
                <a:ea typeface="Times New Roman" panose="02020603050405020304" pitchFamily="18" charset="0"/>
                <a:cs typeface="Arial" panose="020B0604020202020204" pitchFamily="34" charset="0"/>
              </a:rPr>
              <a:t>ĐÔNG NAM Á </a:t>
            </a:r>
          </a:p>
          <a:p>
            <a:pPr algn="ctr">
              <a:lnSpc>
                <a:spcPct val="150000"/>
              </a:lnSpc>
            </a:pPr>
            <a:r>
              <a:rPr lang="en-US" sz="7200" b="1">
                <a:latin typeface="Arial" panose="020B0604020202020204" pitchFamily="34" charset="0"/>
                <a:ea typeface="Times New Roman" panose="02020603050405020304" pitchFamily="18" charset="0"/>
                <a:cs typeface="Arial" panose="020B0604020202020204" pitchFamily="34" charset="0"/>
              </a:rPr>
              <a:t>TỪ NỬA SAU THẾ KỶ X ĐẾN NỬA ĐẦU THẾ KỶ XVII</a:t>
            </a:r>
            <a:endParaRPr lang="en-US" sz="7200" b="1">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E6518D9-AAA1-BA11-F3B1-F80381901519}"/>
              </a:ext>
            </a:extLst>
          </p:cNvPr>
          <p:cNvGrpSpPr/>
          <p:nvPr/>
        </p:nvGrpSpPr>
        <p:grpSpPr>
          <a:xfrm>
            <a:off x="19050" y="520518"/>
            <a:ext cx="5508636" cy="9353874"/>
            <a:chOff x="568233" y="784738"/>
            <a:chExt cx="5508636" cy="9353874"/>
          </a:xfrm>
        </p:grpSpPr>
        <p:pic>
          <p:nvPicPr>
            <p:cNvPr id="9" name="Picture 8">
              <a:extLst>
                <a:ext uri="{FF2B5EF4-FFF2-40B4-BE49-F238E27FC236}">
                  <a16:creationId xmlns:a16="http://schemas.microsoft.com/office/drawing/2014/main" id="{E6F53D7D-D386-E092-5D7B-02C3BB3EAF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99894" y="784738"/>
              <a:ext cx="4294182" cy="7863722"/>
            </a:xfrm>
            <a:prstGeom prst="rect">
              <a:avLst/>
            </a:prstGeom>
          </p:spPr>
        </p:pic>
        <p:sp>
          <p:nvSpPr>
            <p:cNvPr id="6" name="TextBox 5">
              <a:extLst>
                <a:ext uri="{FF2B5EF4-FFF2-40B4-BE49-F238E27FC236}">
                  <a16:creationId xmlns:a16="http://schemas.microsoft.com/office/drawing/2014/main" id="{E174CAB3-44CC-3A05-1768-33ECCF7C475B}"/>
                </a:ext>
              </a:extLst>
            </p:cNvPr>
            <p:cNvSpPr txBox="1"/>
            <p:nvPr/>
          </p:nvSpPr>
          <p:spPr>
            <a:xfrm>
              <a:off x="568233" y="8648460"/>
              <a:ext cx="5508636"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Phù điêu Aspara được khắc trên tường ở Ăng-co Vát</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3">
            <a:extLst>
              <a:ext uri="{FF2B5EF4-FFF2-40B4-BE49-F238E27FC236}">
                <a16:creationId xmlns:a16="http://schemas.microsoft.com/office/drawing/2014/main" id="{DC0D3139-171A-777D-8437-68529E8ADB85}"/>
              </a:ext>
            </a:extLst>
          </p:cNvPr>
          <p:cNvGrpSpPr/>
          <p:nvPr/>
        </p:nvGrpSpPr>
        <p:grpSpPr>
          <a:xfrm>
            <a:off x="5087384" y="2247900"/>
            <a:ext cx="6841279" cy="6488039"/>
            <a:chOff x="334809" y="784738"/>
            <a:chExt cx="6841279" cy="6488039"/>
          </a:xfrm>
        </p:grpSpPr>
        <p:pic>
          <p:nvPicPr>
            <p:cNvPr id="7" name="Picture 6">
              <a:extLst>
                <a:ext uri="{FF2B5EF4-FFF2-40B4-BE49-F238E27FC236}">
                  <a16:creationId xmlns:a16="http://schemas.microsoft.com/office/drawing/2014/main" id="{3D9EDF51-72A8-F76D-44F8-7816A25252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4809" y="784738"/>
              <a:ext cx="6841279" cy="5016937"/>
            </a:xfrm>
            <a:prstGeom prst="rect">
              <a:avLst/>
            </a:prstGeom>
          </p:spPr>
        </p:pic>
        <p:sp>
          <p:nvSpPr>
            <p:cNvPr id="8" name="TextBox 7">
              <a:extLst>
                <a:ext uri="{FF2B5EF4-FFF2-40B4-BE49-F238E27FC236}">
                  <a16:creationId xmlns:a16="http://schemas.microsoft.com/office/drawing/2014/main" id="{B429C782-9CEE-9912-88FC-DCD08A305E53}"/>
                </a:ext>
              </a:extLst>
            </p:cNvPr>
            <p:cNvSpPr txBox="1"/>
            <p:nvPr/>
          </p:nvSpPr>
          <p:spPr>
            <a:xfrm>
              <a:off x="1001130" y="5782625"/>
              <a:ext cx="5508636"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Kĩ thuật điêu khắc trên gạch của người Chăm</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E8ED2B42-3940-0736-CDE6-70DDFA6065F1}"/>
              </a:ext>
            </a:extLst>
          </p:cNvPr>
          <p:cNvGrpSpPr/>
          <p:nvPr/>
        </p:nvGrpSpPr>
        <p:grpSpPr>
          <a:xfrm>
            <a:off x="12071153" y="2209800"/>
            <a:ext cx="5968040" cy="7476104"/>
            <a:chOff x="12071153" y="2209800"/>
            <a:chExt cx="5968040" cy="7476104"/>
          </a:xfrm>
        </p:grpSpPr>
        <p:pic>
          <p:nvPicPr>
            <p:cNvPr id="12" name="Picture 11" descr="A picture containing indoor, building, decorated, altar&#10;&#10;Description automatically generated">
              <a:extLst>
                <a:ext uri="{FF2B5EF4-FFF2-40B4-BE49-F238E27FC236}">
                  <a16:creationId xmlns:a16="http://schemas.microsoft.com/office/drawing/2014/main" id="{8982AFA7-F263-52BD-EC2A-6AF7E14AD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1153" y="2209800"/>
              <a:ext cx="5806500" cy="6019800"/>
            </a:xfrm>
            <a:prstGeom prst="rect">
              <a:avLst/>
            </a:prstGeom>
          </p:spPr>
        </p:pic>
        <p:sp>
          <p:nvSpPr>
            <p:cNvPr id="13" name="TextBox 12">
              <a:extLst>
                <a:ext uri="{FF2B5EF4-FFF2-40B4-BE49-F238E27FC236}">
                  <a16:creationId xmlns:a16="http://schemas.microsoft.com/office/drawing/2014/main" id="{CEC60BCF-B07E-6292-B062-96A83F6208E6}"/>
                </a:ext>
              </a:extLst>
            </p:cNvPr>
            <p:cNvSpPr txBox="1"/>
            <p:nvPr/>
          </p:nvSpPr>
          <p:spPr>
            <a:xfrm>
              <a:off x="12090203" y="8195752"/>
              <a:ext cx="5948990"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ảnh tiên nữ mang vẻ đẹp biểu trưng của thời kỳ Angkor</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480928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CCCC0"/>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B5FA485E-FC38-FAE7-929E-0E3866E90665}"/>
              </a:ext>
            </a:extLst>
          </p:cNvPr>
          <p:cNvGrpSpPr/>
          <p:nvPr/>
        </p:nvGrpSpPr>
        <p:grpSpPr>
          <a:xfrm>
            <a:off x="685800" y="834344"/>
            <a:ext cx="10363199" cy="8618311"/>
            <a:chOff x="-1505689" y="1282588"/>
            <a:chExt cx="10485770" cy="10334089"/>
          </a:xfrm>
          <a:solidFill>
            <a:srgbClr val="F6EDDD"/>
          </a:solidFill>
        </p:grpSpPr>
        <p:grpSp>
          <p:nvGrpSpPr>
            <p:cNvPr id="42" name="Group 2">
              <a:extLst>
                <a:ext uri="{FF2B5EF4-FFF2-40B4-BE49-F238E27FC236}">
                  <a16:creationId xmlns:a16="http://schemas.microsoft.com/office/drawing/2014/main" id="{863D257A-AF8B-20BE-C097-6819AF13FF91}"/>
                </a:ext>
              </a:extLst>
            </p:cNvPr>
            <p:cNvGrpSpPr>
              <a:grpSpLocks noChangeAspect="1"/>
            </p:cNvGrpSpPr>
            <p:nvPr/>
          </p:nvGrpSpPr>
          <p:grpSpPr>
            <a:xfrm>
              <a:off x="-1505689" y="1282588"/>
              <a:ext cx="10485770" cy="10334089"/>
              <a:chOff x="-2286453" y="-294664"/>
              <a:chExt cx="8983396" cy="8853459"/>
            </a:xfrm>
            <a:grpFill/>
          </p:grpSpPr>
          <p:sp>
            <p:nvSpPr>
              <p:cNvPr id="44" name="Freeform 3">
                <a:extLst>
                  <a:ext uri="{FF2B5EF4-FFF2-40B4-BE49-F238E27FC236}">
                    <a16:creationId xmlns:a16="http://schemas.microsoft.com/office/drawing/2014/main" id="{7D96CC47-1498-2715-BBD7-573E4EE66128}"/>
                  </a:ext>
                </a:extLst>
              </p:cNvPr>
              <p:cNvSpPr/>
              <p:nvPr/>
            </p:nvSpPr>
            <p:spPr>
              <a:xfrm>
                <a:off x="-2286453" y="-294664"/>
                <a:ext cx="8983396" cy="8853459"/>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grpFill/>
            </p:spPr>
          </p:sp>
        </p:grpSp>
        <p:sp>
          <p:nvSpPr>
            <p:cNvPr id="43" name="TextBox 42">
              <a:extLst>
                <a:ext uri="{FF2B5EF4-FFF2-40B4-BE49-F238E27FC236}">
                  <a16:creationId xmlns:a16="http://schemas.microsoft.com/office/drawing/2014/main" id="{198A2681-E4A0-BDC2-2547-B5871D19057F}"/>
                </a:ext>
              </a:extLst>
            </p:cNvPr>
            <p:cNvSpPr txBox="1"/>
            <p:nvPr/>
          </p:nvSpPr>
          <p:spPr>
            <a:xfrm>
              <a:off x="-428201" y="3424841"/>
              <a:ext cx="8330793" cy="6049581"/>
            </a:xfrm>
            <a:prstGeom prst="rect">
              <a:avLst/>
            </a:prstGeom>
            <a:noFill/>
          </p:spPr>
          <p:txBody>
            <a:bodyPr wrap="square">
              <a:spAutoFit/>
            </a:bodyPr>
            <a:lstStyle/>
            <a:p>
              <a:pPr algn="just">
                <a:lnSpc>
                  <a:spcPct val="150000"/>
                </a:lnSpc>
              </a:pPr>
              <a:r>
                <a:rPr lang="en-US" sz="4400" b="1" i="1">
                  <a:solidFill>
                    <a:srgbClr val="000000"/>
                  </a:solidFill>
                  <a:effectLst/>
                  <a:latin typeface="Arial" panose="020B0604020202020204" pitchFamily="34" charset="0"/>
                  <a:ea typeface="Calibri" panose="020F0502020204030204" pitchFamily="34" charset="0"/>
                  <a:cs typeface="Arial" panose="020B0604020202020204" pitchFamily="34" charset="0"/>
                </a:rPr>
                <a:t>Em có nhận xét gì về những thành tựu tiêu biểu của các vương quốc phong kiến Đông Nam Á từ nửa sau thế kỷ X đến nửa đầu thế kỷ XVI?</a:t>
              </a:r>
              <a:endParaRPr lang="vi-VN" sz="4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0">
            <a:extLst>
              <a:ext uri="{FF2B5EF4-FFF2-40B4-BE49-F238E27FC236}">
                <a16:creationId xmlns:a16="http://schemas.microsoft.com/office/drawing/2014/main" id="{9C3C0652-9461-368E-3633-0847FA3098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82400" y="660966"/>
            <a:ext cx="5132500" cy="89650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1000" t="-15000" b="-15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3B8DC5D3-A3CB-684D-BA9F-709DAF20CFBA}"/>
              </a:ext>
            </a:extLst>
          </p:cNvPr>
          <p:cNvSpPr/>
          <p:nvPr/>
        </p:nvSpPr>
        <p:spPr>
          <a:xfrm>
            <a:off x="7239000" y="1257300"/>
            <a:ext cx="9790557" cy="77724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AC97D2-BA79-F347-4831-5709AAB82E9E}"/>
              </a:ext>
            </a:extLst>
          </p:cNvPr>
          <p:cNvSpPr txBox="1"/>
          <p:nvPr/>
        </p:nvSpPr>
        <p:spPr>
          <a:xfrm>
            <a:off x="7657528" y="2952859"/>
            <a:ext cx="8953500" cy="5518242"/>
          </a:xfrm>
          <a:prstGeom prst="rect">
            <a:avLst/>
          </a:prstGeom>
          <a:noFill/>
        </p:spPr>
        <p:txBody>
          <a:bodyPr wrap="square">
            <a:spAutoFit/>
          </a:bodyPr>
          <a:lstStyle/>
          <a:p>
            <a:pPr algn="just">
              <a:lnSpc>
                <a:spcPct val="150000"/>
              </a:lnSpc>
              <a:spcBef>
                <a:spcPts val="100"/>
              </a:spcBef>
              <a:spcAft>
                <a:spcPts val="100"/>
              </a:spcAft>
            </a:pPr>
            <a:r>
              <a:rPr lang="en-US" sz="4000">
                <a:latin typeface="Arial" panose="020B0604020202020204" pitchFamily="34" charset="0"/>
                <a:cs typeface="Arial" panose="020B0604020202020204" pitchFamily="34" charset="0"/>
              </a:rPr>
              <a:t>Trên cơ sở tiếp thu và chọn lọc, các vương quốc phong kiến Đông Nam Á đã xây dựng được một nền văn hoá truyền thống riêng của dân tộc mình và đóng góp vào kho tàng văn hoá loài người những giá trị tinh thần độc đáo.</a:t>
            </a:r>
          </a:p>
        </p:txBody>
      </p:sp>
      <p:sp>
        <p:nvSpPr>
          <p:cNvPr id="18" name="TextBox 17">
            <a:extLst>
              <a:ext uri="{FF2B5EF4-FFF2-40B4-BE49-F238E27FC236}">
                <a16:creationId xmlns:a16="http://schemas.microsoft.com/office/drawing/2014/main" id="{9B75172D-F491-B108-53DA-80FD7048479B}"/>
              </a:ext>
            </a:extLst>
          </p:cNvPr>
          <p:cNvSpPr txBox="1"/>
          <p:nvPr/>
        </p:nvSpPr>
        <p:spPr>
          <a:xfrm>
            <a:off x="10229278" y="1651419"/>
            <a:ext cx="3810000" cy="1063433"/>
          </a:xfrm>
          <a:prstGeom prst="rect">
            <a:avLst/>
          </a:prstGeom>
          <a:noFill/>
        </p:spPr>
        <p:txBody>
          <a:bodyPr wrap="square">
            <a:spAutoFit/>
          </a:bodyPr>
          <a:lstStyle/>
          <a:p>
            <a:pPr marL="685800" indent="-685800" algn="ctr">
              <a:lnSpc>
                <a:spcPct val="150000"/>
              </a:lnSpc>
              <a:spcBef>
                <a:spcPct val="0"/>
              </a:spcBef>
              <a:spcAft>
                <a:spcPts val="600"/>
              </a:spcAft>
            </a:pPr>
            <a:r>
              <a:rPr lang="en-US" sz="4800" b="1">
                <a:solidFill>
                  <a:srgbClr val="FF0000"/>
                </a:solidFill>
                <a:latin typeface="Arial" panose="020B0604020202020204" pitchFamily="34" charset="0"/>
                <a:ea typeface="+mj-ea"/>
                <a:cs typeface="Arial" panose="020B0604020202020204" pitchFamily="34" charset="0"/>
              </a:rPr>
              <a:t>Câu trả lời</a:t>
            </a:r>
          </a:p>
        </p:txBody>
      </p:sp>
    </p:spTree>
    <p:extLst>
      <p:ext uri="{BB962C8B-B14F-4D97-AF65-F5344CB8AC3E}">
        <p14:creationId xmlns:p14="http://schemas.microsoft.com/office/powerpoint/2010/main" val="3000448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61" name="TextBox 11">
            <a:extLst>
              <a:ext uri="{FF2B5EF4-FFF2-40B4-BE49-F238E27FC236}">
                <a16:creationId xmlns:a16="http://schemas.microsoft.com/office/drawing/2014/main" id="{80CDF31E-9254-82F4-B432-80EDD69C7C25}"/>
              </a:ext>
            </a:extLst>
          </p:cNvPr>
          <p:cNvSpPr txBox="1"/>
          <p:nvPr/>
        </p:nvSpPr>
        <p:spPr>
          <a:xfrm>
            <a:off x="4921508" y="889663"/>
            <a:ext cx="8444983" cy="830997"/>
          </a:xfrm>
          <a:prstGeom prst="rect">
            <a:avLst/>
          </a:prstGeom>
        </p:spPr>
        <p:txBody>
          <a:bodyPr wrap="square" lIns="0" tIns="0" rIns="0" bIns="0" rtlCol="0" anchor="t">
            <a:spAutoFit/>
          </a:bodyPr>
          <a:lstStyle/>
          <a:p>
            <a:pPr algn="ctr">
              <a:spcBef>
                <a:spcPct val="0"/>
              </a:spcBef>
            </a:pPr>
            <a:r>
              <a:rPr lang="en-US" sz="5400" b="1">
                <a:solidFill>
                  <a:srgbClr val="057F97"/>
                </a:solidFill>
                <a:latin typeface="Arial" panose="020B0604020202020204" pitchFamily="34" charset="0"/>
                <a:cs typeface="Arial" panose="020B0604020202020204" pitchFamily="34" charset="0"/>
              </a:rPr>
              <a:t>THẢO LUẬN CẶP ĐÔI</a:t>
            </a:r>
            <a:endParaRPr lang="en-US" sz="5400" b="1" dirty="0">
              <a:solidFill>
                <a:srgbClr val="057F97"/>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BE8FBE8B-E6CF-9201-C073-D6BD988525CC}"/>
              </a:ext>
            </a:extLst>
          </p:cNvPr>
          <p:cNvGrpSpPr/>
          <p:nvPr/>
        </p:nvGrpSpPr>
        <p:grpSpPr>
          <a:xfrm>
            <a:off x="973102" y="2247900"/>
            <a:ext cx="8584165" cy="7515125"/>
            <a:chOff x="973102" y="2247900"/>
            <a:chExt cx="8584165" cy="7515125"/>
          </a:xfrm>
        </p:grpSpPr>
        <p:grpSp>
          <p:nvGrpSpPr>
            <p:cNvPr id="6" name="Group 5">
              <a:extLst>
                <a:ext uri="{FF2B5EF4-FFF2-40B4-BE49-F238E27FC236}">
                  <a16:creationId xmlns:a16="http://schemas.microsoft.com/office/drawing/2014/main" id="{C99B5CAF-29AB-76EF-F06D-6E9B37266B65}"/>
                </a:ext>
              </a:extLst>
            </p:cNvPr>
            <p:cNvGrpSpPr/>
            <p:nvPr/>
          </p:nvGrpSpPr>
          <p:grpSpPr>
            <a:xfrm>
              <a:off x="973102" y="2247900"/>
              <a:ext cx="8584165" cy="7515125"/>
              <a:chOff x="1112285" y="1933876"/>
              <a:chExt cx="8584165" cy="7515125"/>
            </a:xfrm>
          </p:grpSpPr>
          <p:grpSp>
            <p:nvGrpSpPr>
              <p:cNvPr id="3" name="Group 5">
                <a:extLst>
                  <a:ext uri="{FF2B5EF4-FFF2-40B4-BE49-F238E27FC236}">
                    <a16:creationId xmlns:a16="http://schemas.microsoft.com/office/drawing/2014/main" id="{1CE8110B-F8EA-6DD7-33A8-13F3CF23FE36}"/>
                  </a:ext>
                </a:extLst>
              </p:cNvPr>
              <p:cNvGrpSpPr/>
              <p:nvPr/>
            </p:nvGrpSpPr>
            <p:grpSpPr>
              <a:xfrm>
                <a:off x="1112285" y="1933876"/>
                <a:ext cx="8584165" cy="7515125"/>
                <a:chOff x="0" y="0"/>
                <a:chExt cx="4378563" cy="3433388"/>
              </a:xfrm>
            </p:grpSpPr>
            <p:pic>
              <p:nvPicPr>
                <p:cNvPr id="4" name="Picture 6">
                  <a:extLst>
                    <a:ext uri="{FF2B5EF4-FFF2-40B4-BE49-F238E27FC236}">
                      <a16:creationId xmlns:a16="http://schemas.microsoft.com/office/drawing/2014/main" id="{DB92B545-0702-D210-098D-D6B433FC9292}"/>
                    </a:ext>
                  </a:extLst>
                </p:cNvPr>
                <p:cNvPicPr>
                  <a:picLocks noChangeAspect="1"/>
                </p:cNvPicPr>
                <p:nvPr/>
              </p:nvPicPr>
              <p:blipFill>
                <a:blip r:embed="rId2"/>
                <a:srcRect b="13961"/>
                <a:stretch>
                  <a:fillRect/>
                </a:stretch>
              </p:blipFill>
              <p:spPr>
                <a:xfrm rot="-10800000">
                  <a:off x="0" y="202641"/>
                  <a:ext cx="4378563" cy="3230747"/>
                </a:xfrm>
                <a:prstGeom prst="rect">
                  <a:avLst/>
                </a:prstGeom>
              </p:spPr>
            </p:pic>
            <p:pic>
              <p:nvPicPr>
                <p:cNvPr id="5" name="Picture 7">
                  <a:extLst>
                    <a:ext uri="{FF2B5EF4-FFF2-40B4-BE49-F238E27FC236}">
                      <a16:creationId xmlns:a16="http://schemas.microsoft.com/office/drawing/2014/main" id="{66DD632C-7890-E7F7-7065-AC18B4B923A8}"/>
                    </a:ext>
                  </a:extLst>
                </p:cNvPr>
                <p:cNvPicPr>
                  <a:picLocks noChangeAspect="1"/>
                </p:cNvPicPr>
                <p:nvPr/>
              </p:nvPicPr>
              <p:blipFill>
                <a:blip r:embed="rId3">
                  <a:alphaModFix amt="95000"/>
                </a:blip>
                <a:srcRect/>
                <a:stretch>
                  <a:fillRect/>
                </a:stretch>
              </p:blipFill>
              <p:spPr>
                <a:xfrm rot="5221024">
                  <a:off x="1963901" y="-240651"/>
                  <a:ext cx="450760" cy="982583"/>
                </a:xfrm>
                <a:prstGeom prst="rect">
                  <a:avLst/>
                </a:prstGeom>
              </p:spPr>
            </p:pic>
          </p:grpSp>
          <p:sp>
            <p:nvSpPr>
              <p:cNvPr id="52" name="TextBox 51">
                <a:extLst>
                  <a:ext uri="{FF2B5EF4-FFF2-40B4-BE49-F238E27FC236}">
                    <a16:creationId xmlns:a16="http://schemas.microsoft.com/office/drawing/2014/main" id="{AA47ED44-F118-09B5-B681-1F2588B3F899}"/>
                  </a:ext>
                </a:extLst>
              </p:cNvPr>
              <p:cNvSpPr txBox="1"/>
              <p:nvPr/>
            </p:nvSpPr>
            <p:spPr>
              <a:xfrm>
                <a:off x="1251467" y="3189764"/>
                <a:ext cx="8444983" cy="3279424"/>
              </a:xfrm>
              <a:prstGeom prst="rect">
                <a:avLst/>
              </a:prstGeom>
              <a:noFill/>
            </p:spPr>
            <p:txBody>
              <a:bodyPr wrap="square">
                <a:spAutoFit/>
              </a:bodyPr>
              <a:lstStyle/>
              <a:p>
                <a:pPr lvl="0" algn="just">
                  <a:lnSpc>
                    <a:spcPct val="150000"/>
                  </a:lnSpc>
                </a:pPr>
                <a:r>
                  <a:rPr lang="vi-VN" sz="4800">
                    <a:latin typeface="Arial" panose="020B0604020202020204" pitchFamily="34" charset="0"/>
                    <a:cs typeface="Arial" panose="020B0604020202020204" pitchFamily="34" charset="0"/>
                  </a:rPr>
                  <a:t>Việc nhiều quốc gia Đông Nam Á sáng tạo ra chữ viết riêng có ý nghĩa như thế nào?</a:t>
                </a:r>
                <a:endParaRPr kumimoji="0" lang="en-US" sz="48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pic>
          <p:nvPicPr>
            <p:cNvPr id="7" name="Picture 4">
              <a:extLst>
                <a:ext uri="{FF2B5EF4-FFF2-40B4-BE49-F238E27FC236}">
                  <a16:creationId xmlns:a16="http://schemas.microsoft.com/office/drawing/2014/main" id="{3FDFF26B-ABC0-DC3C-7E5B-7E410867B1F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86640" y="7056178"/>
              <a:ext cx="4757087" cy="2396383"/>
            </a:xfrm>
            <a:prstGeom prst="rect">
              <a:avLst/>
            </a:prstGeom>
          </p:spPr>
        </p:pic>
      </p:grpSp>
      <p:pic>
        <p:nvPicPr>
          <p:cNvPr id="9" name="Picture 12">
            <a:extLst>
              <a:ext uri="{FF2B5EF4-FFF2-40B4-BE49-F238E27FC236}">
                <a16:creationId xmlns:a16="http://schemas.microsoft.com/office/drawing/2014/main" id="{4BB8086F-A3B4-5646-7596-F7E68683DB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77500" y="2691448"/>
            <a:ext cx="6660116" cy="6660116"/>
          </a:xfrm>
          <a:prstGeom prst="rect">
            <a:avLst/>
          </a:prstGeom>
        </p:spPr>
      </p:pic>
    </p:spTree>
    <p:extLst>
      <p:ext uri="{BB962C8B-B14F-4D97-AF65-F5344CB8AC3E}">
        <p14:creationId xmlns:p14="http://schemas.microsoft.com/office/powerpoint/2010/main" val="3760272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BEA8BF7-AA87-AD43-F817-9188119C3B0C}"/>
              </a:ext>
            </a:extLst>
          </p:cNvPr>
          <p:cNvSpPr txBox="1"/>
          <p:nvPr/>
        </p:nvSpPr>
        <p:spPr>
          <a:xfrm>
            <a:off x="580603" y="2087439"/>
            <a:ext cx="10392197" cy="6112122"/>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Là một quá trình lao động công phu, sáng tạo.</a:t>
            </a:r>
          </a:p>
          <a:p>
            <a:pPr marL="571500" indent="-571500" algn="just">
              <a:lnSpc>
                <a:spcPct val="150000"/>
              </a:lnSpc>
              <a:spcBef>
                <a:spcPts val="100"/>
              </a:spcBef>
              <a:spcAft>
                <a:spcPts val="100"/>
              </a:spcAft>
              <a:buFont typeface="Arial" panose="020B0604020202020204" pitchFamily="34" charset="0"/>
              <a:buChar char="•"/>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Là thành tựu đáng kể về văn hoá của các dân tộc.</a:t>
            </a:r>
          </a:p>
          <a:p>
            <a:pPr marL="571500" indent="-571500" algn="just">
              <a:lnSpc>
                <a:spcPct val="150000"/>
              </a:lnSpc>
              <a:spcBef>
                <a:spcPts val="100"/>
              </a:spcBef>
              <a:spcAft>
                <a:spcPts val="100"/>
              </a:spcAft>
              <a:buFont typeface="Arial" panose="020B0604020202020204" pitchFamily="34" charset="0"/>
              <a:buChar char="•"/>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Có ý nghĩa to lớn đối với sự phát triển của văn học, luật pháp thời kì này</a:t>
            </a:r>
            <a:endParaRPr lang="vi-VN" sz="44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F0DC35E4-EC3F-E59A-F4FD-A08F62045DC2}"/>
              </a:ext>
            </a:extLst>
          </p:cNvPr>
          <p:cNvSpPr txBox="1"/>
          <p:nvPr/>
        </p:nvSpPr>
        <p:spPr>
          <a:xfrm>
            <a:off x="3437152" y="798947"/>
            <a:ext cx="11413696" cy="923330"/>
          </a:xfrm>
          <a:prstGeom prst="rect">
            <a:avLst/>
          </a:prstGeom>
          <a:noFill/>
        </p:spPr>
        <p:txBody>
          <a:bodyPr wrap="square">
            <a:spAutoFit/>
          </a:bodyPr>
          <a:lstStyle/>
          <a:p>
            <a:pPr marL="685800" indent="-685800" algn="ctr">
              <a:buFont typeface="Arial" panose="020B0604020202020204" pitchFamily="34" charset="0"/>
              <a:buChar char="•"/>
            </a:pPr>
            <a:r>
              <a:rPr lang="en-US" sz="5400" b="1">
                <a:solidFill>
                  <a:srgbClr val="FF0000"/>
                </a:solidFill>
                <a:latin typeface="Arial" panose="020B0604020202020204" pitchFamily="34" charset="0"/>
                <a:cs typeface="Arial" panose="020B0604020202020204" pitchFamily="34" charset="0"/>
              </a:rPr>
              <a:t>Ý nghĩa</a:t>
            </a:r>
            <a:endParaRPr lang="en-US" sz="5400" b="1" dirty="0">
              <a:solidFill>
                <a:srgbClr val="FF0000"/>
              </a:solidFill>
              <a:latin typeface="Arial" panose="020B0604020202020204" pitchFamily="34" charset="0"/>
              <a:cs typeface="Arial" panose="020B0604020202020204" pitchFamily="34" charset="0"/>
            </a:endParaRPr>
          </a:p>
        </p:txBody>
      </p:sp>
      <p:pic>
        <p:nvPicPr>
          <p:cNvPr id="4" name="Picture 3" descr="A picture containing logo&#10;&#10;Description automatically generated">
            <a:extLst>
              <a:ext uri="{FF2B5EF4-FFF2-40B4-BE49-F238E27FC236}">
                <a16:creationId xmlns:a16="http://schemas.microsoft.com/office/drawing/2014/main" id="{E16388A7-5E86-983D-44B3-2EAF1AA15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0" y="628650"/>
            <a:ext cx="6404043" cy="9029700"/>
          </a:xfrm>
          <a:prstGeom prst="rect">
            <a:avLst/>
          </a:prstGeom>
        </p:spPr>
      </p:pic>
    </p:spTree>
    <p:extLst>
      <p:ext uri="{BB962C8B-B14F-4D97-AF65-F5344CB8AC3E}">
        <p14:creationId xmlns:p14="http://schemas.microsoft.com/office/powerpoint/2010/main" val="358947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wipe(left)">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wipe(left)">
                                      <p:cBhvr>
                                        <p:cTn id="18" dur="500"/>
                                        <p:tgtEl>
                                          <p:spTgt spid="2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wipe(left)">
                                      <p:cBhvr>
                                        <p:cTn id="23" dur="500"/>
                                        <p:tgtEl>
                                          <p:spTgt spid="2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FED870-0F3F-49C7-9F00-857219FCCBBB}"/>
              </a:ext>
            </a:extLst>
          </p:cNvPr>
          <p:cNvPicPr>
            <a:picLocks noChangeAspect="1"/>
          </p:cNvPicPr>
          <p:nvPr/>
        </p:nvPicPr>
        <p:blipFill>
          <a:blip r:embed="rId2"/>
          <a:stretch>
            <a:fillRect/>
          </a:stretch>
        </p:blipFill>
        <p:spPr>
          <a:xfrm>
            <a:off x="1905000" y="907914"/>
            <a:ext cx="14478000" cy="8471171"/>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148737">
            <a:off x="3063122" y="1565488"/>
            <a:ext cx="1437125" cy="1838183"/>
          </a:xfrm>
          <a:prstGeom prst="rect">
            <a:avLst/>
          </a:prstGeom>
        </p:spPr>
      </p:pic>
      <p:grpSp>
        <p:nvGrpSpPr>
          <p:cNvPr id="19" name="Group 18">
            <a:extLst>
              <a:ext uri="{FF2B5EF4-FFF2-40B4-BE49-F238E27FC236}">
                <a16:creationId xmlns:a16="http://schemas.microsoft.com/office/drawing/2014/main" id="{85D30557-4FC0-742E-994A-86BE6BADB16D}"/>
              </a:ext>
            </a:extLst>
          </p:cNvPr>
          <p:cNvGrpSpPr/>
          <p:nvPr/>
        </p:nvGrpSpPr>
        <p:grpSpPr>
          <a:xfrm>
            <a:off x="3860800" y="3046263"/>
            <a:ext cx="10566400" cy="3962400"/>
            <a:chOff x="887248" y="2474763"/>
            <a:chExt cx="10566400" cy="3962400"/>
          </a:xfrm>
        </p:grpSpPr>
        <p:pic>
          <p:nvPicPr>
            <p:cNvPr id="20" name="Picture 5">
              <a:extLst>
                <a:ext uri="{FF2B5EF4-FFF2-40B4-BE49-F238E27FC236}">
                  <a16:creationId xmlns:a16="http://schemas.microsoft.com/office/drawing/2014/main" id="{EF65F6A1-4AA3-8B1C-E02F-176A6C0A6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87248" y="2474763"/>
              <a:ext cx="10566400" cy="3962400"/>
            </a:xfrm>
            <a:prstGeom prst="rect">
              <a:avLst/>
            </a:prstGeom>
          </p:spPr>
        </p:pic>
        <p:sp>
          <p:nvSpPr>
            <p:cNvPr id="21" name="TextBox 5">
              <a:extLst>
                <a:ext uri="{FF2B5EF4-FFF2-40B4-BE49-F238E27FC236}">
                  <a16:creationId xmlns:a16="http://schemas.microsoft.com/office/drawing/2014/main" id="{2D1DB673-2098-9B58-765A-CB0530A9E3C8}"/>
                </a:ext>
              </a:extLst>
            </p:cNvPr>
            <p:cNvSpPr txBox="1"/>
            <p:nvPr/>
          </p:nvSpPr>
          <p:spPr>
            <a:xfrm>
              <a:off x="3643322" y="3581400"/>
              <a:ext cx="5054252" cy="1335237"/>
            </a:xfrm>
            <a:prstGeom prst="rect">
              <a:avLst/>
            </a:prstGeom>
          </p:spPr>
          <p:txBody>
            <a:bodyPr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LUYỆN TẬP</a:t>
              </a:r>
              <a:endParaRPr lang="en-US" sz="6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00272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CCCC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28B0515-8A11-6665-3C35-C9CF5843AD31}"/>
              </a:ext>
            </a:extLst>
          </p:cNvPr>
          <p:cNvGrpSpPr/>
          <p:nvPr/>
        </p:nvGrpSpPr>
        <p:grpSpPr>
          <a:xfrm>
            <a:off x="502920" y="388620"/>
            <a:ext cx="17282160" cy="9509760"/>
            <a:chOff x="595722" y="535530"/>
            <a:chExt cx="17096555" cy="9422315"/>
          </a:xfrm>
          <a:solidFill>
            <a:srgbClr val="F6EDDD"/>
          </a:solidFill>
        </p:grpSpPr>
        <p:sp>
          <p:nvSpPr>
            <p:cNvPr id="9" name="AutoShape 2">
              <a:extLst>
                <a:ext uri="{FF2B5EF4-FFF2-40B4-BE49-F238E27FC236}">
                  <a16:creationId xmlns:a16="http://schemas.microsoft.com/office/drawing/2014/main" id="{06C9B2CC-A673-6A81-9C10-D55AFB7614EF}"/>
                </a:ext>
              </a:extLst>
            </p:cNvPr>
            <p:cNvSpPr/>
            <p:nvPr/>
          </p:nvSpPr>
          <p:spPr>
            <a:xfrm>
              <a:off x="783767" y="703031"/>
              <a:ext cx="16720463" cy="9080414"/>
            </a:xfrm>
            <a:prstGeom prst="rect">
              <a:avLst/>
            </a:prstGeom>
            <a:grpFill/>
          </p:spPr>
        </p:sp>
        <p:grpSp>
          <p:nvGrpSpPr>
            <p:cNvPr id="10" name="Group 3">
              <a:extLst>
                <a:ext uri="{FF2B5EF4-FFF2-40B4-BE49-F238E27FC236}">
                  <a16:creationId xmlns:a16="http://schemas.microsoft.com/office/drawing/2014/main" id="{271FBC72-D857-4558-0E1D-89369F77D59E}"/>
                </a:ext>
              </a:extLst>
            </p:cNvPr>
            <p:cNvGrpSpPr/>
            <p:nvPr/>
          </p:nvGrpSpPr>
          <p:grpSpPr>
            <a:xfrm>
              <a:off x="595722" y="535530"/>
              <a:ext cx="17096555" cy="9422315"/>
              <a:chOff x="0" y="0"/>
              <a:chExt cx="6295575" cy="3469640"/>
            </a:xfrm>
            <a:grpFill/>
          </p:grpSpPr>
          <p:sp>
            <p:nvSpPr>
              <p:cNvPr id="11" name="Freeform 4">
                <a:extLst>
                  <a:ext uri="{FF2B5EF4-FFF2-40B4-BE49-F238E27FC236}">
                    <a16:creationId xmlns:a16="http://schemas.microsoft.com/office/drawing/2014/main" id="{EB243E75-DD35-28AA-C3DD-83641E48D055}"/>
                  </a:ext>
                </a:extLst>
              </p:cNvPr>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grpFill/>
            </p:spPr>
          </p:sp>
        </p:grpSp>
      </p:grpSp>
      <p:sp>
        <p:nvSpPr>
          <p:cNvPr id="3" name="TextBox 2">
            <a:extLst>
              <a:ext uri="{FF2B5EF4-FFF2-40B4-BE49-F238E27FC236}">
                <a16:creationId xmlns:a16="http://schemas.microsoft.com/office/drawing/2014/main" id="{C35C78F8-DD8B-4D94-19BB-9520107FD2DD}"/>
              </a:ext>
            </a:extLst>
          </p:cNvPr>
          <p:cNvSpPr txBox="1"/>
          <p:nvPr/>
        </p:nvSpPr>
        <p:spPr>
          <a:xfrm>
            <a:off x="1142996" y="2235617"/>
            <a:ext cx="16002000" cy="3013838"/>
          </a:xfrm>
          <a:prstGeom prst="rect">
            <a:avLst/>
          </a:prstGeom>
          <a:noFill/>
        </p:spPr>
        <p:txBody>
          <a:bodyPr wrap="square">
            <a:spAutoFit/>
          </a:bodyPr>
          <a:lstStyle/>
          <a:p>
            <a:pPr lvl="0" algn="just">
              <a:lnSpc>
                <a:spcPct val="150000"/>
              </a:lnSpc>
            </a:pPr>
            <a:r>
              <a:rPr lang="en-US" sz="4400" b="1" i="1">
                <a:solidFill>
                  <a:srgbClr val="FF0000"/>
                </a:solidFill>
                <a:latin typeface="Arial" panose="020B0604020202020204" pitchFamily="34" charset="0"/>
                <a:cs typeface="Arial" panose="020B0604020202020204" pitchFamily="34" charset="0"/>
              </a:rPr>
              <a:t>Luật chơi: </a:t>
            </a:r>
            <a:r>
              <a:rPr lang="en-US" sz="4400">
                <a:latin typeface="Arial" panose="020B0604020202020204" pitchFamily="34" charset="0"/>
                <a:cs typeface="Arial" panose="020B0604020202020204" pitchFamily="34" charset="0"/>
              </a:rPr>
              <a:t>C</a:t>
            </a:r>
            <a:r>
              <a:rPr lang="vi-VN" sz="4400">
                <a:latin typeface="Arial" panose="020B0604020202020204" pitchFamily="34" charset="0"/>
                <a:cs typeface="Arial" panose="020B0604020202020204" pitchFamily="34" charset="0"/>
              </a:rPr>
              <a:t>hia lớp thành 2 đội và thi đua nhau trả lời, khoanh tròn vào đáp án đặt trước câu trả lời đúng. Đội nào trả lời được đúng và nhanh nhất sẽ là đội chiến thắng</a:t>
            </a:r>
            <a:r>
              <a:rPr lang="en-US" sz="4400">
                <a:latin typeface="Arial" panose="020B0604020202020204" pitchFamily="34" charset="0"/>
                <a:cs typeface="Arial" panose="020B0604020202020204" pitchFamily="34" charset="0"/>
              </a:rPr>
              <a:t>.</a:t>
            </a:r>
            <a:endParaRPr kumimoji="0" lang="en-US" sz="44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4" name="TextBox 11">
            <a:extLst>
              <a:ext uri="{FF2B5EF4-FFF2-40B4-BE49-F238E27FC236}">
                <a16:creationId xmlns:a16="http://schemas.microsoft.com/office/drawing/2014/main" id="{3713F6BD-5F7C-7699-F6C2-E03DD55C47A9}"/>
              </a:ext>
            </a:extLst>
          </p:cNvPr>
          <p:cNvSpPr txBox="1"/>
          <p:nvPr/>
        </p:nvSpPr>
        <p:spPr>
          <a:xfrm>
            <a:off x="3487991" y="917672"/>
            <a:ext cx="11312010" cy="923330"/>
          </a:xfrm>
          <a:prstGeom prst="rect">
            <a:avLst/>
          </a:prstGeom>
        </p:spPr>
        <p:txBody>
          <a:bodyPr wrap="square" lIns="0" tIns="0" rIns="0" bIns="0" rtlCol="0" anchor="t">
            <a:spAutoFit/>
          </a:bodyPr>
          <a:lstStyle/>
          <a:p>
            <a:pPr algn="ctr">
              <a:spcBef>
                <a:spcPct val="0"/>
              </a:spcBef>
            </a:pPr>
            <a:r>
              <a:rPr lang="en-US" sz="6000" b="1" spc="197">
                <a:solidFill>
                  <a:srgbClr val="057F97"/>
                </a:solidFill>
                <a:latin typeface="Arial" panose="020B0604020202020204" pitchFamily="34" charset="0"/>
                <a:cs typeface="Arial" panose="020B0604020202020204" pitchFamily="34" charset="0"/>
              </a:rPr>
              <a:t>TRÒ CHƠI “AI NHANH HƠN”</a:t>
            </a:r>
            <a:endParaRPr lang="en-US" sz="6000" b="1" spc="197" dirty="0">
              <a:solidFill>
                <a:srgbClr val="057F97"/>
              </a:solidFill>
              <a:latin typeface="Arial" panose="020B0604020202020204" pitchFamily="34" charset="0"/>
              <a:cs typeface="Arial" panose="020B0604020202020204" pitchFamily="34" charset="0"/>
            </a:endParaRPr>
          </a:p>
        </p:txBody>
      </p:sp>
      <p:pic>
        <p:nvPicPr>
          <p:cNvPr id="2" name="Picture 13">
            <a:extLst>
              <a:ext uri="{FF2B5EF4-FFF2-40B4-BE49-F238E27FC236}">
                <a16:creationId xmlns:a16="http://schemas.microsoft.com/office/drawing/2014/main" id="{A2E735AD-16E7-DF86-C502-53FFE3812F66}"/>
              </a:ext>
            </a:extLst>
          </p:cNvPr>
          <p:cNvPicPr>
            <a:picLocks noChangeAspect="1"/>
          </p:cNvPicPr>
          <p:nvPr/>
        </p:nvPicPr>
        <p:blipFill>
          <a:blip r:embed="rId2"/>
          <a:srcRect/>
          <a:stretch>
            <a:fillRect/>
          </a:stretch>
        </p:blipFill>
        <p:spPr>
          <a:xfrm>
            <a:off x="2619525" y="5589377"/>
            <a:ext cx="13048949" cy="4697623"/>
          </a:xfrm>
          <a:prstGeom prst="rect">
            <a:avLst/>
          </a:prstGeom>
        </p:spPr>
      </p:pic>
    </p:spTree>
    <p:extLst>
      <p:ext uri="{BB962C8B-B14F-4D97-AF65-F5344CB8AC3E}">
        <p14:creationId xmlns:p14="http://schemas.microsoft.com/office/powerpoint/2010/main" val="3363173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21E021CF-F507-DDBF-B706-5EE1FE5A4E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601" y="3505200"/>
            <a:ext cx="18084798" cy="6781800"/>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831277"/>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cs typeface="Arial" panose="020B0604020202020204" pitchFamily="34" charset="0"/>
              </a:rPr>
              <a:t>Câu 1. </a:t>
            </a:r>
            <a:r>
              <a:rPr lang="vi-VN" sz="4800" noProof="1">
                <a:solidFill>
                  <a:prstClr val="black"/>
                </a:solidFill>
                <a:cs typeface="Arial" panose="020B0604020202020204" pitchFamily="34" charset="0"/>
              </a:rPr>
              <a:t>Su-khô-thay là quốc gia Đông Nam Á </a:t>
            </a:r>
            <a:endParaRPr lang="en-US" sz="4800" noProof="1">
              <a:solidFill>
                <a:prstClr val="black"/>
              </a:solidFill>
              <a:cs typeface="Arial" panose="020B0604020202020204" pitchFamily="34" charset="0"/>
            </a:endParaRPr>
          </a:p>
          <a:p>
            <a:pPr algn="ctr" defTabSz="1371600">
              <a:lnSpc>
                <a:spcPct val="150000"/>
              </a:lnSpc>
            </a:pPr>
            <a:r>
              <a:rPr lang="vi-VN" sz="4800" noProof="1">
                <a:solidFill>
                  <a:prstClr val="black"/>
                </a:solidFill>
                <a:cs typeface="Arial" panose="020B0604020202020204" pitchFamily="34" charset="0"/>
              </a:rPr>
              <a:t>nào ngày nay?</a:t>
            </a:r>
            <a:endParaRPr lang="vi-VN" sz="4800" noProof="1">
              <a:solidFill>
                <a:prstClr val="black"/>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4351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A. Thái Lan</a:t>
            </a:r>
            <a:endParaRPr lang="vi-VN" sz="44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71247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B. Lào</a:t>
            </a:r>
            <a:endParaRPr lang="vi-VN" sz="44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351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C. In-đô-nê-xi-a</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1247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D. Cam-pu-chia</a:t>
            </a:r>
            <a:endParaRPr lang="vi-VN" sz="44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4647" y="5196920"/>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190943" y="5163241"/>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190943" y="7959435"/>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229033" y="7959435"/>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87E6EBE4-835D-6B57-C539-776124A42C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601" y="3505200"/>
            <a:ext cx="18084798" cy="6781800"/>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0" y="595150"/>
            <a:ext cx="14644256" cy="3465098"/>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b="1" noProof="1">
                <a:solidFill>
                  <a:prstClr val="black"/>
                </a:solidFill>
                <a:cs typeface="Arial" panose="020B0604020202020204" pitchFamily="34" charset="0"/>
              </a:rPr>
              <a:t>Câu 2. </a:t>
            </a:r>
            <a:r>
              <a:rPr lang="vi-VN" sz="4400" noProof="1">
                <a:solidFill>
                  <a:prstClr val="black"/>
                </a:solidFill>
                <a:cs typeface="Arial" panose="020B0604020202020204" pitchFamily="34" charset="0"/>
              </a:rPr>
              <a:t>Câu nào dưới đây </a:t>
            </a:r>
            <a:r>
              <a:rPr lang="vi-VN" sz="4400" b="1" noProof="1">
                <a:solidFill>
                  <a:prstClr val="black"/>
                </a:solidFill>
                <a:cs typeface="Arial" panose="020B0604020202020204" pitchFamily="34" charset="0"/>
              </a:rPr>
              <a:t>không đúng </a:t>
            </a:r>
            <a:r>
              <a:rPr lang="vi-VN" sz="4400" noProof="1">
                <a:solidFill>
                  <a:prstClr val="black"/>
                </a:solidFill>
                <a:cs typeface="Arial" panose="020B0604020202020204" pitchFamily="34" charset="0"/>
              </a:rPr>
              <a:t>khi nói về </a:t>
            </a:r>
            <a:endParaRPr lang="en-US" sz="4400" noProof="1">
              <a:solidFill>
                <a:prstClr val="black"/>
              </a:solidFill>
              <a:cs typeface="Arial" panose="020B0604020202020204" pitchFamily="34" charset="0"/>
            </a:endParaRPr>
          </a:p>
          <a:p>
            <a:pPr algn="ctr" defTabSz="1371600">
              <a:lnSpc>
                <a:spcPct val="150000"/>
              </a:lnSpc>
            </a:pPr>
            <a:r>
              <a:rPr lang="vi-VN" sz="4400" noProof="1">
                <a:solidFill>
                  <a:prstClr val="black"/>
                </a:solidFill>
                <a:cs typeface="Arial" panose="020B0604020202020204" pitchFamily="34" charset="0"/>
              </a:rPr>
              <a:t>sự phát triển của các vương quốc phong kiến từ nửa sau thế kỉ X đến nửa đầu thế kỉ XVI:</a:t>
            </a:r>
            <a:endParaRPr lang="vi-VN" sz="4400" noProof="1">
              <a:solidFill>
                <a:prstClr val="black"/>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372600" y="43815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3600" noProof="1">
                <a:solidFill>
                  <a:prstClr val="black"/>
                </a:solidFill>
                <a:cs typeface="Arial" panose="020B0604020202020204" pitchFamily="34" charset="0"/>
              </a:rPr>
              <a:t>C. Hoạt động buôn bán bằng đường biển chưa thật sự </a:t>
            </a:r>
            <a:endParaRPr lang="en-US" sz="3600" noProof="1">
              <a:solidFill>
                <a:prstClr val="black"/>
              </a:solidFill>
              <a:cs typeface="Arial" panose="020B0604020202020204" pitchFamily="34" charset="0"/>
            </a:endParaRPr>
          </a:p>
          <a:p>
            <a:pPr algn="ctr" defTabSz="1371600">
              <a:lnSpc>
                <a:spcPct val="150000"/>
              </a:lnSpc>
            </a:pPr>
            <a:r>
              <a:rPr lang="vi-VN" sz="3600" noProof="1">
                <a:solidFill>
                  <a:prstClr val="black"/>
                </a:solidFill>
                <a:cs typeface="Arial" panose="020B0604020202020204" pitchFamily="34" charset="0"/>
              </a:rPr>
              <a:t>phát triển.</a:t>
            </a:r>
            <a:endParaRPr lang="vi-VN" sz="36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17325" y="437285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3600" noProof="1">
                <a:solidFill>
                  <a:prstClr val="black"/>
                </a:solidFill>
                <a:cs typeface="Arial" panose="020B0604020202020204" pitchFamily="34" charset="0"/>
              </a:rPr>
              <a:t>A. Bộ máy nhà nước dần được củng cố với sự tăng cường quyền lực của nhà vua.</a:t>
            </a:r>
            <a:endParaRPr lang="vi-VN" sz="36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17325" y="72009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3600" noProof="1">
                <a:solidFill>
                  <a:prstClr val="black"/>
                </a:solidFill>
                <a:cs typeface="Arial" panose="020B0604020202020204" pitchFamily="34" charset="0"/>
              </a:rPr>
              <a:t>B. Luật pháp ngày càng được hoàn thiện với sự xuất hiện của nhiều bộ luật.</a:t>
            </a:r>
            <a:endParaRPr lang="vi-VN" sz="36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372600" y="72009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3600" noProof="1">
                <a:solidFill>
                  <a:prstClr val="black"/>
                </a:solidFill>
                <a:cs typeface="Arial" panose="020B0604020202020204" pitchFamily="34" charset="0"/>
              </a:rPr>
              <a:t>D. Nông nghiệp trồng lúa nước phát triển.</a:t>
            </a:r>
            <a:endParaRPr lang="vi-VN" sz="36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75184" y="518357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455090" y="7884299"/>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190943" y="7726680"/>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467600" y="4950076"/>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622900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87E6EBE4-835D-6B57-C539-776124A42C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601" y="3505200"/>
            <a:ext cx="18084798" cy="6781800"/>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0" y="595150"/>
            <a:ext cx="14644256" cy="3465098"/>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b="1" noProof="1">
                <a:solidFill>
                  <a:prstClr val="black"/>
                </a:solidFill>
                <a:latin typeface="Arial" panose="020B0604020202020204" pitchFamily="34" charset="0"/>
                <a:cs typeface="Arial" panose="020B0604020202020204" pitchFamily="34" charset="0"/>
              </a:rPr>
              <a:t>Câu 3. </a:t>
            </a:r>
            <a:r>
              <a:rPr lang="vi-VN" sz="4400" noProof="1">
                <a:solidFill>
                  <a:prstClr val="black"/>
                </a:solidFill>
                <a:latin typeface="Arial" panose="020B0604020202020204" pitchFamily="34" charset="0"/>
                <a:cs typeface="Arial" panose="020B0604020202020204" pitchFamily="34" charset="0"/>
              </a:rPr>
              <a:t>Tôn giáo nào đã trở thành quốc giáo của c</a:t>
            </a:r>
            <a:r>
              <a:rPr lang="en-US" sz="4400" noProof="1">
                <a:solidFill>
                  <a:prstClr val="black"/>
                </a:solidFill>
                <a:latin typeface="Arial" panose="020B0604020202020204" pitchFamily="34" charset="0"/>
                <a:cs typeface="Arial" panose="020B0604020202020204" pitchFamily="34" charset="0"/>
              </a:rPr>
              <a:t>á</a:t>
            </a:r>
            <a:r>
              <a:rPr lang="vi-VN" sz="4400" noProof="1">
                <a:solidFill>
                  <a:prstClr val="black"/>
                </a:solidFill>
                <a:latin typeface="Arial" panose="020B0604020202020204" pitchFamily="34" charset="0"/>
                <a:cs typeface="Arial" panose="020B0604020202020204" pitchFamily="34" charset="0"/>
              </a:rPr>
              <a:t>c quốc gia Đông Nam Á sau thế kỉ XIII?</a:t>
            </a:r>
          </a:p>
        </p:txBody>
      </p:sp>
      <p:sp>
        <p:nvSpPr>
          <p:cNvPr id="5" name="Đáp án đúng">
            <a:extLst>
              <a:ext uri="{FF2B5EF4-FFF2-40B4-BE49-F238E27FC236}">
                <a16:creationId xmlns:a16="http://schemas.microsoft.com/office/drawing/2014/main" id="{8B66CBE4-2DB9-BCF7-D1C4-281B894BFE17}"/>
              </a:ext>
            </a:extLst>
          </p:cNvPr>
          <p:cNvSpPr/>
          <p:nvPr/>
        </p:nvSpPr>
        <p:spPr>
          <a:xfrm>
            <a:off x="9372600" y="43815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noProof="1">
                <a:solidFill>
                  <a:prstClr val="black"/>
                </a:solidFill>
                <a:latin typeface="Arial" panose="020B0604020202020204" pitchFamily="34" charset="0"/>
                <a:cs typeface="Arial" panose="020B0604020202020204" pitchFamily="34" charset="0"/>
              </a:rPr>
              <a:t>C. </a:t>
            </a:r>
            <a:r>
              <a:rPr lang="en-US" sz="4400" noProof="1">
                <a:solidFill>
                  <a:prstClr val="black"/>
                </a:solidFill>
                <a:latin typeface="Arial" panose="020B0604020202020204" pitchFamily="34" charset="0"/>
                <a:cs typeface="Arial" panose="020B0604020202020204" pitchFamily="34" charset="0"/>
              </a:rPr>
              <a:t>Hồi giáo</a:t>
            </a:r>
            <a:endParaRPr lang="vi-VN" sz="44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17325" y="437285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noProof="1">
                <a:solidFill>
                  <a:prstClr val="black"/>
                </a:solidFill>
                <a:latin typeface="Arial" panose="020B0604020202020204" pitchFamily="34" charset="0"/>
                <a:cs typeface="Arial" panose="020B0604020202020204" pitchFamily="34" charset="0"/>
              </a:rPr>
              <a:t>A. </a:t>
            </a:r>
            <a:r>
              <a:rPr lang="en-US" sz="4400" noProof="1">
                <a:solidFill>
                  <a:prstClr val="black"/>
                </a:solidFill>
                <a:latin typeface="Arial" panose="020B0604020202020204" pitchFamily="34" charset="0"/>
                <a:cs typeface="Arial" panose="020B0604020202020204" pitchFamily="34" charset="0"/>
              </a:rPr>
              <a:t>Đạo giáo</a:t>
            </a:r>
            <a:endParaRPr lang="vi-VN" sz="44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17325" y="72009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noProof="1">
                <a:solidFill>
                  <a:prstClr val="black"/>
                </a:solidFill>
                <a:latin typeface="Arial" panose="020B0604020202020204" pitchFamily="34" charset="0"/>
                <a:cs typeface="Arial" panose="020B0604020202020204" pitchFamily="34" charset="0"/>
              </a:rPr>
              <a:t>B. </a:t>
            </a:r>
            <a:r>
              <a:rPr lang="en-US" sz="4400" noProof="1">
                <a:solidFill>
                  <a:prstClr val="black"/>
                </a:solidFill>
                <a:latin typeface="Arial" panose="020B0604020202020204" pitchFamily="34" charset="0"/>
                <a:cs typeface="Arial" panose="020B0604020202020204" pitchFamily="34" charset="0"/>
              </a:rPr>
              <a:t>Phật giáo</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372600" y="72009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noProof="1">
                <a:solidFill>
                  <a:prstClr val="black"/>
                </a:solidFill>
                <a:latin typeface="Arial" panose="020B0604020202020204" pitchFamily="34" charset="0"/>
                <a:cs typeface="Arial" panose="020B0604020202020204" pitchFamily="34" charset="0"/>
              </a:rPr>
              <a:t>D. </a:t>
            </a:r>
            <a:r>
              <a:rPr lang="en-US" sz="4400" noProof="1">
                <a:solidFill>
                  <a:prstClr val="black"/>
                </a:solidFill>
                <a:latin typeface="Arial" panose="020B0604020202020204" pitchFamily="34" charset="0"/>
                <a:cs typeface="Arial" panose="020B0604020202020204" pitchFamily="34" charset="0"/>
              </a:rPr>
              <a:t>Thiên chúa giáo</a:t>
            </a:r>
            <a:endParaRPr lang="vi-VN" sz="44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75184" y="518357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455090" y="7884299"/>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190943" y="7726680"/>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467600" y="4950076"/>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202464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D783467-016B-C3B8-4DCC-AF747A98E147}"/>
              </a:ext>
            </a:extLst>
          </p:cNvPr>
          <p:cNvPicPr>
            <a:picLocks noChangeAspect="1"/>
          </p:cNvPicPr>
          <p:nvPr/>
        </p:nvPicPr>
        <p:blipFill>
          <a:blip r:embed="rId2"/>
          <a:stretch>
            <a:fillRect/>
          </a:stretch>
        </p:blipFill>
        <p:spPr>
          <a:xfrm>
            <a:off x="1257300" y="612151"/>
            <a:ext cx="15773400" cy="9062698"/>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4187" y="4775248"/>
            <a:ext cx="3490483" cy="5696635"/>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485908" y="8453628"/>
            <a:ext cx="7315200" cy="3666744"/>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671341" y="6521732"/>
            <a:ext cx="1624680" cy="2203669"/>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21000" y="7588532"/>
            <a:ext cx="1703174" cy="1136869"/>
          </a:xfrm>
          <a:prstGeom prst="rect">
            <a:avLst/>
          </a:prstGeom>
        </p:spPr>
      </p:pic>
      <p:sp>
        <p:nvSpPr>
          <p:cNvPr id="2" name="TextBox 1">
            <a:extLst>
              <a:ext uri="{FF2B5EF4-FFF2-40B4-BE49-F238E27FC236}">
                <a16:creationId xmlns:a16="http://schemas.microsoft.com/office/drawing/2014/main" id="{7F9CE107-F147-34CF-E83B-6360C27A2F85}"/>
              </a:ext>
            </a:extLst>
          </p:cNvPr>
          <p:cNvSpPr txBox="1"/>
          <p:nvPr/>
        </p:nvSpPr>
        <p:spPr>
          <a:xfrm>
            <a:off x="2100166" y="800100"/>
            <a:ext cx="14087668" cy="8196988"/>
          </a:xfrm>
          <a:prstGeom prst="rect">
            <a:avLst/>
          </a:prstGeom>
          <a:noFill/>
        </p:spPr>
        <p:txBody>
          <a:bodyPr wrap="square">
            <a:spAutoFit/>
          </a:bodyPr>
          <a:lstStyle/>
          <a:p>
            <a:pPr algn="ctr">
              <a:lnSpc>
                <a:spcPct val="150000"/>
              </a:lnSpc>
            </a:pPr>
            <a:r>
              <a:rPr lang="en-US" sz="7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6: </a:t>
            </a:r>
          </a:p>
          <a:p>
            <a:pPr algn="ctr">
              <a:lnSpc>
                <a:spcPct val="150000"/>
              </a:lnSpc>
            </a:pPr>
            <a:r>
              <a:rPr lang="vi-VN" sz="7200" b="1" dirty="0">
                <a:latin typeface="Times New Roman" panose="02020603050405020304" pitchFamily="18" charset="0"/>
                <a:ea typeface="Times New Roman" panose="02020603050405020304" pitchFamily="18" charset="0"/>
                <a:cs typeface="Times New Roman" panose="02020603050405020304" pitchFamily="18" charset="0"/>
              </a:rPr>
              <a:t>CÁC VƯƠNG QUỐC </a:t>
            </a:r>
            <a:endParaRPr lang="en-US" sz="72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vi-VN" sz="7200" b="1" dirty="0">
                <a:latin typeface="Times New Roman" panose="02020603050405020304" pitchFamily="18" charset="0"/>
                <a:ea typeface="Times New Roman" panose="02020603050405020304" pitchFamily="18" charset="0"/>
                <a:cs typeface="Times New Roman" panose="02020603050405020304" pitchFamily="18" charset="0"/>
              </a:rPr>
              <a:t>PHONG KIẾN ĐÔNG NAM Á </a:t>
            </a:r>
            <a:endParaRPr lang="en-US" sz="72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vi-VN" sz="7200" b="1" dirty="0">
                <a:latin typeface="Times New Roman" panose="02020603050405020304" pitchFamily="18" charset="0"/>
                <a:ea typeface="Times New Roman" panose="02020603050405020304" pitchFamily="18" charset="0"/>
                <a:cs typeface="Times New Roman" panose="02020603050405020304" pitchFamily="18" charset="0"/>
              </a:rPr>
              <a:t>TỪ </a:t>
            </a:r>
            <a:r>
              <a:rPr lang="en-US" sz="7200" b="1" dirty="0">
                <a:latin typeface="Times New Roman" panose="02020603050405020304" pitchFamily="18" charset="0"/>
                <a:ea typeface="Times New Roman" panose="02020603050405020304" pitchFamily="18" charset="0"/>
                <a:cs typeface="Times New Roman" panose="02020603050405020304" pitchFamily="18" charset="0"/>
              </a:rPr>
              <a:t>NỬA </a:t>
            </a:r>
            <a:r>
              <a:rPr lang="vi-VN" sz="7200" b="1" dirty="0">
                <a:latin typeface="Times New Roman" panose="02020603050405020304" pitchFamily="18" charset="0"/>
                <a:ea typeface="Times New Roman" panose="02020603050405020304" pitchFamily="18" charset="0"/>
                <a:cs typeface="Times New Roman" panose="02020603050405020304" pitchFamily="18" charset="0"/>
              </a:rPr>
              <a:t>SAU THẾ KỈ X </a:t>
            </a:r>
            <a:endParaRPr lang="en-US" sz="72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vi-VN" sz="7200" b="1" dirty="0">
                <a:latin typeface="Times New Roman" panose="02020603050405020304" pitchFamily="18" charset="0"/>
                <a:ea typeface="Times New Roman" panose="02020603050405020304" pitchFamily="18" charset="0"/>
                <a:cs typeface="Times New Roman" panose="02020603050405020304" pitchFamily="18" charset="0"/>
              </a:rPr>
              <a:t>ĐẾN NỬA ĐẦU THẾ KỈ XVI</a:t>
            </a:r>
            <a:r>
              <a:rPr lang="en-US" sz="72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7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23358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701D4C85-C292-F206-5023-D6B510B4C1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601" y="3505200"/>
            <a:ext cx="18084798" cy="6781800"/>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830235"/>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b="1" noProof="1">
                <a:solidFill>
                  <a:prstClr val="black"/>
                </a:solidFill>
                <a:cs typeface="Arial" panose="020B0604020202020204" pitchFamily="34" charset="0"/>
              </a:rPr>
              <a:t>Câu 4. </a:t>
            </a:r>
            <a:r>
              <a:rPr lang="vi-VN" sz="4800" noProof="1">
                <a:solidFill>
                  <a:prstClr val="black"/>
                </a:solidFill>
                <a:cs typeface="Arial" panose="020B0604020202020204" pitchFamily="34" charset="0"/>
              </a:rPr>
              <a:t>Người Việt đã tạo ra chữ Nôm trên cơ sở:</a:t>
            </a:r>
            <a:endParaRPr lang="vi-VN" sz="4800" noProof="1">
              <a:solidFill>
                <a:prstClr val="black"/>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noProof="1">
                <a:solidFill>
                  <a:prstClr val="black"/>
                </a:solidFill>
                <a:latin typeface="Arial" panose="020B0604020202020204" pitchFamily="34" charset="0"/>
                <a:cs typeface="Arial" panose="020B0604020202020204" pitchFamily="34" charset="0"/>
              </a:rPr>
              <a:t>B. </a:t>
            </a:r>
            <a:r>
              <a:rPr lang="vi-VN" sz="4400" noProof="1">
                <a:solidFill>
                  <a:prstClr val="black"/>
                </a:solidFill>
                <a:cs typeface="Arial" panose="020B0604020202020204" pitchFamily="34" charset="0"/>
              </a:rPr>
              <a:t>Chữ Hán của người Trung Quốc.</a:t>
            </a:r>
            <a:endParaRPr lang="vi-VN" sz="44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noProof="1">
                <a:solidFill>
                  <a:prstClr val="black"/>
                </a:solidFill>
                <a:latin typeface="Arial" panose="020B0604020202020204" pitchFamily="34" charset="0"/>
                <a:cs typeface="Arial" panose="020B0604020202020204" pitchFamily="34" charset="0"/>
              </a:rPr>
              <a:t>A. </a:t>
            </a:r>
            <a:r>
              <a:rPr lang="vi-VN" sz="4400" noProof="1">
                <a:solidFill>
                  <a:prstClr val="black"/>
                </a:solidFill>
                <a:cs typeface="Arial" panose="020B0604020202020204" pitchFamily="34" charset="0"/>
              </a:rPr>
              <a:t>Hệ thống chữ Phạn của người Ấn.</a:t>
            </a:r>
            <a:endParaRPr lang="vi-VN" sz="44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noProof="1">
                <a:solidFill>
                  <a:prstClr val="black"/>
                </a:solidFill>
                <a:latin typeface="Arial" panose="020B0604020202020204" pitchFamily="34" charset="0"/>
                <a:cs typeface="Arial" panose="020B0604020202020204" pitchFamily="34" charset="0"/>
              </a:rPr>
              <a:t>C. </a:t>
            </a:r>
            <a:r>
              <a:rPr lang="vi-VN" sz="4400" noProof="1">
                <a:solidFill>
                  <a:prstClr val="black"/>
                </a:solidFill>
                <a:cs typeface="Arial" panose="020B0604020202020204" pitchFamily="34" charset="0"/>
              </a:rPr>
              <a:t>Chữ tượng hình của người Ai Cập.</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noProof="1">
                <a:solidFill>
                  <a:prstClr val="black"/>
                </a:solidFill>
                <a:latin typeface="Arial" panose="020B0604020202020204" pitchFamily="34" charset="0"/>
                <a:cs typeface="Arial" panose="020B0604020202020204" pitchFamily="34" charset="0"/>
              </a:rPr>
              <a:t>D. </a:t>
            </a:r>
            <a:r>
              <a:rPr lang="vi-VN" sz="4400" noProof="1">
                <a:solidFill>
                  <a:prstClr val="black"/>
                </a:solidFill>
                <a:cs typeface="Arial" panose="020B0604020202020204" pitchFamily="34" charset="0"/>
              </a:rPr>
              <a:t>Chữ Latin của người La Mã.</a:t>
            </a:r>
            <a:endParaRPr lang="vi-VN" sz="44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4650" y="7458675"/>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190943" y="468699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190943" y="7447510"/>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229036" y="468699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4450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21E021CF-F507-DDBF-B706-5EE1FE5A4E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601" y="3505200"/>
            <a:ext cx="18084798" cy="6781800"/>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831277"/>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cs typeface="Arial" panose="020B0604020202020204" pitchFamily="34" charset="0"/>
              </a:rPr>
              <a:t>Câu 5. </a:t>
            </a:r>
            <a:r>
              <a:rPr lang="vi-VN" sz="4800" noProof="1">
                <a:solidFill>
                  <a:prstClr val="black"/>
                </a:solidFill>
                <a:cs typeface="Arial" panose="020B0604020202020204" pitchFamily="34" charset="0"/>
              </a:rPr>
              <a:t>Ngôi chùa nổi tiếng nhất ở Mi-an-ma </a:t>
            </a:r>
            <a:endParaRPr lang="en-US" sz="4800" noProof="1">
              <a:solidFill>
                <a:prstClr val="black"/>
              </a:solidFill>
              <a:cs typeface="Arial" panose="020B0604020202020204" pitchFamily="34" charset="0"/>
            </a:endParaRPr>
          </a:p>
          <a:p>
            <a:pPr algn="ctr" defTabSz="1371600">
              <a:lnSpc>
                <a:spcPct val="150000"/>
              </a:lnSpc>
            </a:pPr>
            <a:r>
              <a:rPr lang="vi-VN" sz="4800" noProof="1">
                <a:solidFill>
                  <a:prstClr val="black"/>
                </a:solidFill>
                <a:cs typeface="Arial" panose="020B0604020202020204" pitchFamily="34" charset="0"/>
              </a:rPr>
              <a:t>hiện nay là:</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4351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A. Chùa Vàng</a:t>
            </a:r>
            <a:endParaRPr lang="vi-VN" sz="44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71247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B. Chùa Phật Nha</a:t>
            </a:r>
            <a:endParaRPr lang="vi-VN" sz="44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351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C. Chùa Thạt Luông</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1247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D. Chùa Bình Minh. </a:t>
            </a:r>
            <a:endParaRPr lang="vi-VN" sz="44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4647" y="5196920"/>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190943" y="5163241"/>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190943" y="7959435"/>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229033" y="7959435"/>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144266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FED870-0F3F-49C7-9F00-857219FCCBBB}"/>
              </a:ext>
            </a:extLst>
          </p:cNvPr>
          <p:cNvPicPr>
            <a:picLocks noChangeAspect="1"/>
          </p:cNvPicPr>
          <p:nvPr/>
        </p:nvPicPr>
        <p:blipFill>
          <a:blip r:embed="rId2"/>
          <a:stretch>
            <a:fillRect/>
          </a:stretch>
        </p:blipFill>
        <p:spPr>
          <a:xfrm>
            <a:off x="1905000" y="907914"/>
            <a:ext cx="14478000" cy="8471171"/>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148737">
            <a:off x="3063122" y="1565488"/>
            <a:ext cx="1437125" cy="1838183"/>
          </a:xfrm>
          <a:prstGeom prst="rect">
            <a:avLst/>
          </a:prstGeom>
        </p:spPr>
      </p:pic>
      <p:grpSp>
        <p:nvGrpSpPr>
          <p:cNvPr id="19" name="Group 18">
            <a:extLst>
              <a:ext uri="{FF2B5EF4-FFF2-40B4-BE49-F238E27FC236}">
                <a16:creationId xmlns:a16="http://schemas.microsoft.com/office/drawing/2014/main" id="{85D30557-4FC0-742E-994A-86BE6BADB16D}"/>
              </a:ext>
            </a:extLst>
          </p:cNvPr>
          <p:cNvGrpSpPr/>
          <p:nvPr/>
        </p:nvGrpSpPr>
        <p:grpSpPr>
          <a:xfrm>
            <a:off x="3860800" y="3046263"/>
            <a:ext cx="10566400" cy="3962400"/>
            <a:chOff x="887248" y="2474763"/>
            <a:chExt cx="10566400" cy="3962400"/>
          </a:xfrm>
        </p:grpSpPr>
        <p:pic>
          <p:nvPicPr>
            <p:cNvPr id="20" name="Picture 5">
              <a:extLst>
                <a:ext uri="{FF2B5EF4-FFF2-40B4-BE49-F238E27FC236}">
                  <a16:creationId xmlns:a16="http://schemas.microsoft.com/office/drawing/2014/main" id="{EF65F6A1-4AA3-8B1C-E02F-176A6C0A6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87248" y="2474763"/>
              <a:ext cx="10566400" cy="3962400"/>
            </a:xfrm>
            <a:prstGeom prst="rect">
              <a:avLst/>
            </a:prstGeom>
          </p:spPr>
        </p:pic>
        <p:sp>
          <p:nvSpPr>
            <p:cNvPr id="21" name="TextBox 5">
              <a:extLst>
                <a:ext uri="{FF2B5EF4-FFF2-40B4-BE49-F238E27FC236}">
                  <a16:creationId xmlns:a16="http://schemas.microsoft.com/office/drawing/2014/main" id="{2D1DB673-2098-9B58-765A-CB0530A9E3C8}"/>
                </a:ext>
              </a:extLst>
            </p:cNvPr>
            <p:cNvSpPr txBox="1"/>
            <p:nvPr/>
          </p:nvSpPr>
          <p:spPr>
            <a:xfrm>
              <a:off x="3643322" y="3581400"/>
              <a:ext cx="5054252" cy="1335237"/>
            </a:xfrm>
            <a:prstGeom prst="rect">
              <a:avLst/>
            </a:prstGeom>
          </p:spPr>
          <p:txBody>
            <a:bodyPr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VẬN DỤNG</a:t>
              </a:r>
              <a:endParaRPr lang="en-US" sz="6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5212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19871">
            <a:off x="16039015" y="-436593"/>
            <a:ext cx="2757936" cy="2231421"/>
          </a:xfrm>
          <a:prstGeom prst="rect">
            <a:avLst/>
          </a:prstGeom>
        </p:spPr>
      </p:pic>
      <p:sp>
        <p:nvSpPr>
          <p:cNvPr id="23" name="Speech Bubble: Rectangle with Corners Rounded 22">
            <a:extLst>
              <a:ext uri="{FF2B5EF4-FFF2-40B4-BE49-F238E27FC236}">
                <a16:creationId xmlns:a16="http://schemas.microsoft.com/office/drawing/2014/main" id="{DAA23162-B5E8-9376-FBDE-06E6D2950044}"/>
              </a:ext>
            </a:extLst>
          </p:cNvPr>
          <p:cNvSpPr/>
          <p:nvPr/>
        </p:nvSpPr>
        <p:spPr>
          <a:xfrm>
            <a:off x="6934200" y="2234021"/>
            <a:ext cx="10744199" cy="6719479"/>
          </a:xfrm>
          <a:prstGeom prst="wedgeRoundRectCallout">
            <a:avLst>
              <a:gd name="adj1" fmla="val -67193"/>
              <a:gd name="adj2" fmla="val -18992"/>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4400">
                <a:solidFill>
                  <a:schemeClr val="tx1"/>
                </a:solidFill>
                <a:ea typeface="Times New Roman" panose="02020603050405020304" pitchFamily="18" charset="0"/>
              </a:rPr>
              <a:t>Tìm hiểu thêm từ sách, báo và internet về một số thành tựu văn hoá tiêu biểu của các quốc gia Đông Nam Á thời kì này mà em ấn tượng nhất và viết bài (hoặc làm bài thiết kế đồ hoạ - inforgraphic) giới thiệu về thành tựu đó.</a:t>
            </a:r>
            <a:endParaRPr lang="en-US" sz="3600" i="1">
              <a:solidFill>
                <a:schemeClr val="tx1"/>
              </a:solidFill>
              <a:ea typeface="Calibri" panose="020F0502020204030204" pitchFamily="34" charset="0"/>
            </a:endParaRPr>
          </a:p>
        </p:txBody>
      </p:sp>
      <p:pic>
        <p:nvPicPr>
          <p:cNvPr id="2" name="Picture 14">
            <a:extLst>
              <a:ext uri="{FF2B5EF4-FFF2-40B4-BE49-F238E27FC236}">
                <a16:creationId xmlns:a16="http://schemas.microsoft.com/office/drawing/2014/main" id="{BF6727B8-0116-0C27-2BD7-350F0F55C28B}"/>
              </a:ext>
            </a:extLst>
          </p:cNvPr>
          <p:cNvPicPr>
            <a:picLocks noChangeAspect="1"/>
          </p:cNvPicPr>
          <p:nvPr/>
        </p:nvPicPr>
        <p:blipFill>
          <a:blip r:embed="rId4"/>
          <a:srcRect/>
          <a:stretch>
            <a:fillRect/>
          </a:stretch>
        </p:blipFill>
        <p:spPr>
          <a:xfrm>
            <a:off x="1066800" y="583096"/>
            <a:ext cx="4495800" cy="9120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CCCC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0091" y="1149244"/>
            <a:ext cx="3895100" cy="9521355"/>
          </a:xfrm>
          <a:prstGeom prst="rect">
            <a:avLst/>
          </a:prstGeom>
        </p:spPr>
      </p:pic>
      <p:pic>
        <p:nvPicPr>
          <p:cNvPr id="43" name="Picture 42">
            <a:extLst>
              <a:ext uri="{FF2B5EF4-FFF2-40B4-BE49-F238E27FC236}">
                <a16:creationId xmlns:a16="http://schemas.microsoft.com/office/drawing/2014/main" id="{BD8909D4-6B81-620A-DE62-542A75C486AF}"/>
              </a:ext>
            </a:extLst>
          </p:cNvPr>
          <p:cNvPicPr>
            <a:picLocks noChangeAspect="1"/>
          </p:cNvPicPr>
          <p:nvPr/>
        </p:nvPicPr>
        <p:blipFill>
          <a:blip r:embed="rId4"/>
          <a:stretch>
            <a:fillRect/>
          </a:stretch>
        </p:blipFill>
        <p:spPr>
          <a:xfrm>
            <a:off x="4175191" y="1149244"/>
            <a:ext cx="13188155" cy="8365059"/>
          </a:xfrm>
          <a:prstGeom prst="rect">
            <a:avLst/>
          </a:prstGeom>
        </p:spPr>
      </p:pic>
      <p:sp>
        <p:nvSpPr>
          <p:cNvPr id="47" name="TextBox 2">
            <a:extLst>
              <a:ext uri="{FF2B5EF4-FFF2-40B4-BE49-F238E27FC236}">
                <a16:creationId xmlns:a16="http://schemas.microsoft.com/office/drawing/2014/main" id="{6FD2D2F3-1E5B-FEB1-FDD6-C2544B1921CF}"/>
              </a:ext>
            </a:extLst>
          </p:cNvPr>
          <p:cNvSpPr txBox="1"/>
          <p:nvPr/>
        </p:nvSpPr>
        <p:spPr>
          <a:xfrm>
            <a:off x="6796257" y="1835463"/>
            <a:ext cx="7946023" cy="850169"/>
          </a:xfrm>
          <a:prstGeom prst="rect">
            <a:avLst/>
          </a:prstGeom>
        </p:spPr>
        <p:txBody>
          <a:bodyPr lIns="0" tIns="0" rIns="0" bIns="0" rtlCol="0" anchor="t">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HƯỚN</a:t>
            </a:r>
            <a:r>
              <a:rPr lang="en-US" sz="5400" b="1">
                <a:solidFill>
                  <a:srgbClr val="FF0000"/>
                </a:solidFill>
                <a:latin typeface="Arial" panose="020B0604020202020204" pitchFamily="34" charset="0"/>
                <a:cs typeface="Arial" panose="020B0604020202020204" pitchFamily="34" charset="0"/>
              </a:rPr>
              <a:t>G DẪN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0759E5D3-34FB-5698-2112-9500C74013E1}"/>
              </a:ext>
            </a:extLst>
          </p:cNvPr>
          <p:cNvSpPr txBox="1"/>
          <p:nvPr/>
        </p:nvSpPr>
        <p:spPr>
          <a:xfrm>
            <a:off x="5463594" y="2830703"/>
            <a:ext cx="10611348" cy="5620834"/>
          </a:xfrm>
          <a:prstGeom prst="rect">
            <a:avLst/>
          </a:prstGeom>
          <a:noFill/>
        </p:spPr>
        <p:txBody>
          <a:bodyPr wrap="square">
            <a:spAutoFit/>
          </a:bodyPr>
          <a:lstStyle/>
          <a:p>
            <a:pPr algn="just">
              <a:lnSpc>
                <a:spcPct val="150000"/>
              </a:lnSpc>
              <a:spcBef>
                <a:spcPts val="100"/>
              </a:spcBef>
              <a:spcAft>
                <a:spcPts val="100"/>
              </a:spcAft>
            </a:pPr>
            <a:r>
              <a:rPr lang="vi-VN" sz="4000" b="1" i="1">
                <a:ea typeface="Times New Roman" panose="02020603050405020304" pitchFamily="18" charset="0"/>
              </a:rPr>
              <a:t>Những nội dung quan trọng khi giới thiệu:</a:t>
            </a:r>
          </a:p>
          <a:p>
            <a:pPr marL="571500" indent="-571500" algn="just">
              <a:lnSpc>
                <a:spcPct val="150000"/>
              </a:lnSpc>
              <a:spcBef>
                <a:spcPts val="100"/>
              </a:spcBef>
              <a:spcAft>
                <a:spcPts val="100"/>
              </a:spcAft>
              <a:buFont typeface="Arial" panose="020B0604020202020204" pitchFamily="34" charset="0"/>
              <a:buChar char="•"/>
            </a:pPr>
            <a:r>
              <a:rPr lang="vi-VN" sz="4000">
                <a:ea typeface="Times New Roman" panose="02020603050405020304" pitchFamily="18" charset="0"/>
              </a:rPr>
              <a:t>Tên thành tựu đó? </a:t>
            </a:r>
            <a:endParaRPr lang="en-US" sz="4000">
              <a:ea typeface="Times New Roman" panose="02020603050405020304" pitchFamily="18" charset="0"/>
            </a:endParaRPr>
          </a:p>
          <a:p>
            <a:pPr marL="571500" indent="-571500" algn="just">
              <a:lnSpc>
                <a:spcPct val="150000"/>
              </a:lnSpc>
              <a:spcBef>
                <a:spcPts val="100"/>
              </a:spcBef>
              <a:spcAft>
                <a:spcPts val="100"/>
              </a:spcAft>
              <a:buFont typeface="Arial" panose="020B0604020202020204" pitchFamily="34" charset="0"/>
              <a:buChar char="•"/>
            </a:pPr>
            <a:r>
              <a:rPr lang="vi-VN" sz="4000">
                <a:ea typeface="Times New Roman" panose="02020603050405020304" pitchFamily="18" charset="0"/>
              </a:rPr>
              <a:t>Thuộc quốc gia nào ngày nay?</a:t>
            </a:r>
          </a:p>
          <a:p>
            <a:pPr marL="571500" indent="-571500" algn="just">
              <a:lnSpc>
                <a:spcPct val="150000"/>
              </a:lnSpc>
              <a:spcBef>
                <a:spcPts val="100"/>
              </a:spcBef>
              <a:spcAft>
                <a:spcPts val="100"/>
              </a:spcAft>
              <a:buFont typeface="Arial" panose="020B0604020202020204" pitchFamily="34" charset="0"/>
              <a:buChar char="•"/>
            </a:pPr>
            <a:r>
              <a:rPr lang="vi-VN" sz="4000">
                <a:ea typeface="Times New Roman" panose="02020603050405020304" pitchFamily="18" charset="0"/>
              </a:rPr>
              <a:t>Nét đặc sắc của thành tựu.</a:t>
            </a:r>
          </a:p>
          <a:p>
            <a:pPr marL="571500" indent="-571500" algn="just">
              <a:lnSpc>
                <a:spcPct val="150000"/>
              </a:lnSpc>
              <a:spcBef>
                <a:spcPts val="100"/>
              </a:spcBef>
              <a:spcAft>
                <a:spcPts val="100"/>
              </a:spcAft>
              <a:buFont typeface="Arial" panose="020B0604020202020204" pitchFamily="34" charset="0"/>
              <a:buChar char="•"/>
            </a:pPr>
            <a:r>
              <a:rPr lang="vi-VN" sz="4000">
                <a:ea typeface="Times New Roman" panose="02020603050405020304" pitchFamily="18" charset="0"/>
              </a:rPr>
              <a:t>Vì sao em lại ấn tượng về thành tựu đó?</a:t>
            </a:r>
          </a:p>
          <a:p>
            <a:pPr marL="571500" indent="-571500" algn="just">
              <a:lnSpc>
                <a:spcPct val="150000"/>
              </a:lnSpc>
              <a:spcBef>
                <a:spcPts val="100"/>
              </a:spcBef>
              <a:spcAft>
                <a:spcPts val="100"/>
              </a:spcAft>
              <a:buFont typeface="Arial" panose="020B0604020202020204" pitchFamily="34" charset="0"/>
              <a:buChar char="•"/>
            </a:pPr>
            <a:r>
              <a:rPr lang="vi-VN" sz="4000">
                <a:ea typeface="Times New Roman" panose="02020603050405020304" pitchFamily="18" charset="0"/>
              </a:rPr>
              <a:t>Những giá trị của thành tựu đó?</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C2C19145-39BF-544D-1CBA-60489CF78604}"/>
              </a:ext>
            </a:extLst>
          </p:cNvPr>
          <p:cNvCxnSpPr>
            <a:cxnSpLocks/>
          </p:cNvCxnSpPr>
          <p:nvPr/>
        </p:nvCxnSpPr>
        <p:spPr>
          <a:xfrm>
            <a:off x="225218" y="5829300"/>
            <a:ext cx="17781143"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Flowchart: Terminator 4">
            <a:extLst>
              <a:ext uri="{FF2B5EF4-FFF2-40B4-BE49-F238E27FC236}">
                <a16:creationId xmlns:a16="http://schemas.microsoft.com/office/drawing/2014/main" id="{92436210-11F3-576C-5B87-51FB726C5626}"/>
              </a:ext>
            </a:extLst>
          </p:cNvPr>
          <p:cNvSpPr/>
          <p:nvPr/>
        </p:nvSpPr>
        <p:spPr>
          <a:xfrm>
            <a:off x="149921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6" name="Flowchart: Terminator 5">
            <a:extLst>
              <a:ext uri="{FF2B5EF4-FFF2-40B4-BE49-F238E27FC236}">
                <a16:creationId xmlns:a16="http://schemas.microsoft.com/office/drawing/2014/main" id="{0F3E6691-6DB3-2192-8652-4307EBA785C9}"/>
              </a:ext>
            </a:extLst>
          </p:cNvPr>
          <p:cNvSpPr/>
          <p:nvPr/>
        </p:nvSpPr>
        <p:spPr>
          <a:xfrm>
            <a:off x="573987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8" name="Flowchart: Terminator 7">
            <a:extLst>
              <a:ext uri="{FF2B5EF4-FFF2-40B4-BE49-F238E27FC236}">
                <a16:creationId xmlns:a16="http://schemas.microsoft.com/office/drawing/2014/main" id="{14B8A94E-24AF-C4E4-0275-F29F275E7F4D}"/>
              </a:ext>
            </a:extLst>
          </p:cNvPr>
          <p:cNvSpPr/>
          <p:nvPr/>
        </p:nvSpPr>
        <p:spPr>
          <a:xfrm>
            <a:off x="998053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9" name="Flowchart: Terminator 8">
            <a:extLst>
              <a:ext uri="{FF2B5EF4-FFF2-40B4-BE49-F238E27FC236}">
                <a16:creationId xmlns:a16="http://schemas.microsoft.com/office/drawing/2014/main" id="{6D133D8B-73DE-679B-2784-50D7DFBE1920}"/>
              </a:ext>
            </a:extLst>
          </p:cNvPr>
          <p:cNvSpPr/>
          <p:nvPr/>
        </p:nvSpPr>
        <p:spPr>
          <a:xfrm>
            <a:off x="1422119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grpSp>
        <p:nvGrpSpPr>
          <p:cNvPr id="18" name="Group 17">
            <a:extLst>
              <a:ext uri="{FF2B5EF4-FFF2-40B4-BE49-F238E27FC236}">
                <a16:creationId xmlns:a16="http://schemas.microsoft.com/office/drawing/2014/main" id="{52ABA44E-48D9-339C-F8E3-D042D32C9668}"/>
              </a:ext>
            </a:extLst>
          </p:cNvPr>
          <p:cNvGrpSpPr/>
          <p:nvPr/>
        </p:nvGrpSpPr>
        <p:grpSpPr>
          <a:xfrm>
            <a:off x="1166513" y="6371554"/>
            <a:ext cx="5054192" cy="3506504"/>
            <a:chOff x="588370" y="6266115"/>
            <a:chExt cx="5054192" cy="3506504"/>
          </a:xfrm>
        </p:grpSpPr>
        <p:sp>
          <p:nvSpPr>
            <p:cNvPr id="2" name="TextBox 1">
              <a:extLst>
                <a:ext uri="{FF2B5EF4-FFF2-40B4-BE49-F238E27FC236}">
                  <a16:creationId xmlns:a16="http://schemas.microsoft.com/office/drawing/2014/main" id="{1B499202-4488-882F-04AE-ECA5BCA789EF}"/>
                </a:ext>
              </a:extLst>
            </p:cNvPr>
            <p:cNvSpPr txBox="1"/>
            <p:nvPr/>
          </p:nvSpPr>
          <p:spPr>
            <a:xfrm>
              <a:off x="1631657" y="6266115"/>
              <a:ext cx="4010905" cy="1651671"/>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Ôn tập kiến thức đã học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14">
              <a:extLst>
                <a:ext uri="{FF2B5EF4-FFF2-40B4-BE49-F238E27FC236}">
                  <a16:creationId xmlns:a16="http://schemas.microsoft.com/office/drawing/2014/main" id="{1714592C-97FF-23F3-B257-30771DEDF05A}"/>
                </a:ext>
              </a:extLst>
            </p:cNvPr>
            <p:cNvPicPr>
              <a:picLocks noChangeAspect="1"/>
            </p:cNvPicPr>
            <p:nvPr/>
          </p:nvPicPr>
          <p:blipFill>
            <a:blip r:embed="rId3"/>
            <a:srcRect/>
            <a:stretch>
              <a:fillRect/>
            </a:stretch>
          </p:blipFill>
          <p:spPr>
            <a:xfrm>
              <a:off x="588370" y="6630586"/>
              <a:ext cx="1316826" cy="3142033"/>
            </a:xfrm>
            <a:prstGeom prst="rect">
              <a:avLst/>
            </a:prstGeom>
          </p:spPr>
        </p:pic>
      </p:grpSp>
      <p:grpSp>
        <p:nvGrpSpPr>
          <p:cNvPr id="22" name="Group 21">
            <a:extLst>
              <a:ext uri="{FF2B5EF4-FFF2-40B4-BE49-F238E27FC236}">
                <a16:creationId xmlns:a16="http://schemas.microsoft.com/office/drawing/2014/main" id="{8FA753DD-12FB-2272-0EA4-48B8FD8FBF6E}"/>
              </a:ext>
            </a:extLst>
          </p:cNvPr>
          <p:cNvGrpSpPr/>
          <p:nvPr/>
        </p:nvGrpSpPr>
        <p:grpSpPr>
          <a:xfrm>
            <a:off x="2856566" y="2120962"/>
            <a:ext cx="5766623" cy="3427775"/>
            <a:chOff x="5663845" y="677630"/>
            <a:chExt cx="5766623" cy="3427775"/>
          </a:xfrm>
        </p:grpSpPr>
        <p:pic>
          <p:nvPicPr>
            <p:cNvPr id="10" name="Picture 4">
              <a:extLst>
                <a:ext uri="{FF2B5EF4-FFF2-40B4-BE49-F238E27FC236}">
                  <a16:creationId xmlns:a16="http://schemas.microsoft.com/office/drawing/2014/main" id="{F318DC35-A724-1852-D8FA-FE8A69CBB29E}"/>
                </a:ext>
              </a:extLst>
            </p:cNvPr>
            <p:cNvPicPr>
              <a:picLocks noChangeAspect="1"/>
            </p:cNvPicPr>
            <p:nvPr/>
          </p:nvPicPr>
          <p:blipFill>
            <a:blip r:embed="rId4"/>
            <a:srcRect/>
            <a:stretch>
              <a:fillRect/>
            </a:stretch>
          </p:blipFill>
          <p:spPr>
            <a:xfrm>
              <a:off x="10231260" y="762665"/>
              <a:ext cx="1199208" cy="3342740"/>
            </a:xfrm>
            <a:prstGeom prst="rect">
              <a:avLst/>
            </a:prstGeom>
          </p:spPr>
        </p:pic>
        <p:sp>
          <p:nvSpPr>
            <p:cNvPr id="21" name="TextBox 20">
              <a:extLst>
                <a:ext uri="{FF2B5EF4-FFF2-40B4-BE49-F238E27FC236}">
                  <a16:creationId xmlns:a16="http://schemas.microsoft.com/office/drawing/2014/main" id="{70A9450A-1ABA-5E62-9C56-2509EFED532F}"/>
                </a:ext>
              </a:extLst>
            </p:cNvPr>
            <p:cNvSpPr txBox="1"/>
            <p:nvPr/>
          </p:nvSpPr>
          <p:spPr>
            <a:xfrm>
              <a:off x="5663845" y="677630"/>
              <a:ext cx="4435475" cy="1651671"/>
            </a:xfrm>
            <a:prstGeom prst="rect">
              <a:avLst/>
            </a:prstGeom>
            <a:noFill/>
          </p:spPr>
          <p:txBody>
            <a:bodyPr wrap="square">
              <a:spAutoFit/>
            </a:bodyPr>
            <a:lstStyle/>
            <a:p>
              <a:pPr algn="ctr">
                <a:lnSpc>
                  <a:spcPct val="150000"/>
                </a:lnSpc>
                <a:spcAft>
                  <a:spcPts val="1000"/>
                </a:spcAft>
              </a:pPr>
              <a:r>
                <a:rPr lang="fr-FR"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Trả lời câu 1 phần Luyện tập SGK tr.38.</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51C5A311-B057-FC90-E6F1-4E687149D65A}"/>
              </a:ext>
            </a:extLst>
          </p:cNvPr>
          <p:cNvGrpSpPr/>
          <p:nvPr/>
        </p:nvGrpSpPr>
        <p:grpSpPr>
          <a:xfrm>
            <a:off x="8422568" y="6146868"/>
            <a:ext cx="6086004" cy="3818512"/>
            <a:chOff x="8422568" y="5911315"/>
            <a:chExt cx="6086004" cy="3818512"/>
          </a:xfrm>
        </p:grpSpPr>
        <p:pic>
          <p:nvPicPr>
            <p:cNvPr id="11" name="Picture 6">
              <a:extLst>
                <a:ext uri="{FF2B5EF4-FFF2-40B4-BE49-F238E27FC236}">
                  <a16:creationId xmlns:a16="http://schemas.microsoft.com/office/drawing/2014/main" id="{F8139074-19F8-5A92-AB05-1132950F38BE}"/>
                </a:ext>
              </a:extLst>
            </p:cNvPr>
            <p:cNvPicPr>
              <a:picLocks noChangeAspect="1"/>
            </p:cNvPicPr>
            <p:nvPr/>
          </p:nvPicPr>
          <p:blipFill>
            <a:blip r:embed="rId5"/>
            <a:srcRect/>
            <a:stretch>
              <a:fillRect/>
            </a:stretch>
          </p:blipFill>
          <p:spPr>
            <a:xfrm>
              <a:off x="8422568" y="6587796"/>
              <a:ext cx="1199208" cy="3142031"/>
            </a:xfrm>
            <a:prstGeom prst="rect">
              <a:avLst/>
            </a:prstGeom>
          </p:spPr>
        </p:pic>
        <p:sp>
          <p:nvSpPr>
            <p:cNvPr id="24" name="TextBox 23">
              <a:extLst>
                <a:ext uri="{FF2B5EF4-FFF2-40B4-BE49-F238E27FC236}">
                  <a16:creationId xmlns:a16="http://schemas.microsoft.com/office/drawing/2014/main" id="{5D7B78B0-BCBE-E9E2-EF97-DC7948077BC3}"/>
                </a:ext>
              </a:extLst>
            </p:cNvPr>
            <p:cNvSpPr txBox="1"/>
            <p:nvPr/>
          </p:nvSpPr>
          <p:spPr>
            <a:xfrm>
              <a:off x="9621776" y="5911315"/>
              <a:ext cx="4886796" cy="2482667"/>
            </a:xfrm>
            <a:prstGeom prst="rect">
              <a:avLst/>
            </a:prstGeom>
            <a:noFill/>
          </p:spPr>
          <p:txBody>
            <a:bodyPr wrap="square">
              <a:spAutoFit/>
            </a:bodyPr>
            <a:lstStyle/>
            <a:p>
              <a:pPr algn="ctr">
                <a:lnSpc>
                  <a:spcPct val="150000"/>
                </a:lnSpc>
                <a:spcAft>
                  <a:spcPts val="1000"/>
                </a:spcAft>
              </a:pPr>
              <a:r>
                <a:rPr lang="fr-FR"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 bài tập Bài 6 Sách bài tập Lịch sử Địa lí 7 – phần Lịch sử.</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85A533E5-9AB8-E9E7-4C19-43EE0EE0413F}"/>
              </a:ext>
            </a:extLst>
          </p:cNvPr>
          <p:cNvGrpSpPr/>
          <p:nvPr/>
        </p:nvGrpSpPr>
        <p:grpSpPr>
          <a:xfrm>
            <a:off x="10402249" y="2205997"/>
            <a:ext cx="6852673" cy="3394703"/>
            <a:chOff x="10517420" y="744901"/>
            <a:chExt cx="6852673" cy="3394703"/>
          </a:xfrm>
        </p:grpSpPr>
        <p:pic>
          <p:nvPicPr>
            <p:cNvPr id="13" name="Picture 2">
              <a:extLst>
                <a:ext uri="{FF2B5EF4-FFF2-40B4-BE49-F238E27FC236}">
                  <a16:creationId xmlns:a16="http://schemas.microsoft.com/office/drawing/2014/main" id="{EB772DC2-6A9A-74F7-C71F-696A536D5D88}"/>
                </a:ext>
              </a:extLst>
            </p:cNvPr>
            <p:cNvPicPr>
              <a:picLocks noChangeAspect="1"/>
            </p:cNvPicPr>
            <p:nvPr/>
          </p:nvPicPr>
          <p:blipFill>
            <a:blip r:embed="rId6"/>
            <a:srcRect/>
            <a:stretch>
              <a:fillRect/>
            </a:stretch>
          </p:blipFill>
          <p:spPr>
            <a:xfrm>
              <a:off x="16002000" y="997571"/>
              <a:ext cx="1368093" cy="3142033"/>
            </a:xfrm>
            <a:prstGeom prst="rect">
              <a:avLst/>
            </a:prstGeom>
          </p:spPr>
        </p:pic>
        <p:sp>
          <p:nvSpPr>
            <p:cNvPr id="27" name="TextBox 26">
              <a:extLst>
                <a:ext uri="{FF2B5EF4-FFF2-40B4-BE49-F238E27FC236}">
                  <a16:creationId xmlns:a16="http://schemas.microsoft.com/office/drawing/2014/main" id="{2228B361-7B5C-1360-D283-19B696340AAD}"/>
                </a:ext>
              </a:extLst>
            </p:cNvPr>
            <p:cNvSpPr txBox="1"/>
            <p:nvPr/>
          </p:nvSpPr>
          <p:spPr>
            <a:xfrm>
              <a:off x="10517420" y="744901"/>
              <a:ext cx="5484580" cy="2482667"/>
            </a:xfrm>
            <a:prstGeom prst="rect">
              <a:avLst/>
            </a:prstGeom>
            <a:noFill/>
          </p:spPr>
          <p:txBody>
            <a:bodyPr wrap="square">
              <a:spAutoFit/>
            </a:bodyPr>
            <a:lstStyle/>
            <a:p>
              <a:pPr algn="ctr">
                <a:lnSpc>
                  <a:spcPct val="150000"/>
                </a:lnSpc>
                <a:spcAft>
                  <a:spcPts val="100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Sưu tầm một số hình ảnh, câu chuyện hay về Vương quốc Lào</a:t>
              </a:r>
              <a:endParaRPr lang="en-US" sz="3600" b="1" i="1">
                <a:effectLst/>
                <a:latin typeface="Arial" panose="020B0604020202020204" pitchFamily="34" charset="0"/>
                <a:ea typeface="Calibri" panose="020F0502020204030204" pitchFamily="34" charset="0"/>
                <a:cs typeface="Arial" panose="020B0604020202020204" pitchFamily="34" charset="0"/>
              </a:endParaRPr>
            </a:p>
          </p:txBody>
        </p:sp>
      </p:grpSp>
      <p:sp>
        <p:nvSpPr>
          <p:cNvPr id="29" name="TextBox 2">
            <a:extLst>
              <a:ext uri="{FF2B5EF4-FFF2-40B4-BE49-F238E27FC236}">
                <a16:creationId xmlns:a16="http://schemas.microsoft.com/office/drawing/2014/main" id="{B26CDB27-59E3-CD1C-4F37-8DB9BABB4B9D}"/>
              </a:ext>
            </a:extLst>
          </p:cNvPr>
          <p:cNvSpPr txBox="1"/>
          <p:nvPr/>
        </p:nvSpPr>
        <p:spPr>
          <a:xfrm>
            <a:off x="3889582" y="621881"/>
            <a:ext cx="10508835" cy="1021755"/>
          </a:xfrm>
          <a:prstGeom prst="rect">
            <a:avLst/>
          </a:prstGeom>
        </p:spPr>
        <p:txBody>
          <a:bodyPr lIns="0" tIns="0" rIns="0" bIns="0" rtlCol="0" anchor="t">
            <a:spAutoFit/>
          </a:bodyPr>
          <a:lstStyle/>
          <a:p>
            <a:pPr marL="0" lvl="0" indent="0" algn="ctr">
              <a:lnSpc>
                <a:spcPts val="8399"/>
              </a:lnSpc>
              <a:spcBef>
                <a:spcPct val="0"/>
              </a:spcBef>
            </a:pPr>
            <a:r>
              <a:rPr lang="en-US" sz="6600" b="1">
                <a:solidFill>
                  <a:srgbClr val="473D2D"/>
                </a:solidFill>
                <a:latin typeface="Arial" panose="020B0604020202020204" pitchFamily="34" charset="0"/>
                <a:cs typeface="Arial" panose="020B0604020202020204" pitchFamily="34" charset="0"/>
              </a:rPr>
              <a:t>HƯỚNG DẪN VỀ NHÀ</a:t>
            </a:r>
          </a:p>
        </p:txBody>
      </p:sp>
    </p:spTree>
    <p:extLst>
      <p:ext uri="{BB962C8B-B14F-4D97-AF65-F5344CB8AC3E}">
        <p14:creationId xmlns:p14="http://schemas.microsoft.com/office/powerpoint/2010/main" val="2157149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53" presetClass="entr" presetSubtype="16"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grpSp>
        <p:nvGrpSpPr>
          <p:cNvPr id="2" name="Group 2"/>
          <p:cNvGrpSpPr/>
          <p:nvPr/>
        </p:nvGrpSpPr>
        <p:grpSpPr>
          <a:xfrm>
            <a:off x="3322662" y="1289725"/>
            <a:ext cx="11642676" cy="6990745"/>
            <a:chOff x="0" y="0"/>
            <a:chExt cx="15523568" cy="9320993"/>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614029">
              <a:off x="1877870" y="835279"/>
              <a:ext cx="5911700" cy="765043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614029">
              <a:off x="8436386" y="1023841"/>
              <a:ext cx="5378640" cy="696059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050157" y="2020387"/>
              <a:ext cx="2842073" cy="237700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776310" y="1960863"/>
              <a:ext cx="1779897" cy="2417145"/>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327250" y="1196839"/>
              <a:ext cx="2819700" cy="327872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038403" y="2442703"/>
              <a:ext cx="2407564" cy="201359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362517" y="3371208"/>
              <a:ext cx="1303742" cy="1618641"/>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327250" y="4204494"/>
              <a:ext cx="669493" cy="377351"/>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5364104" y="1196839"/>
              <a:ext cx="2771923" cy="3385555"/>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3131068" y="2317159"/>
              <a:ext cx="2707776" cy="2264685"/>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038520" y="2621834"/>
              <a:ext cx="2714925" cy="2038662"/>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flipH="1">
              <a:off x="3638721" y="3394009"/>
              <a:ext cx="1029344" cy="1559612"/>
            </a:xfrm>
            <a:prstGeom prst="rect">
              <a:avLst/>
            </a:prstGeom>
          </p:spPr>
        </p:pic>
        <p:pic>
          <p:nvPicPr>
            <p:cNvPr id="15" name="Picture 1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161859" y="4284804"/>
              <a:ext cx="735844" cy="414749"/>
            </a:xfrm>
            <a:prstGeom prst="rect">
              <a:avLst/>
            </a:prstGeom>
          </p:spPr>
        </p:pic>
        <p:pic>
          <p:nvPicPr>
            <p:cNvPr id="16" name="Picture 16"/>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8246588" y="821693"/>
              <a:ext cx="1644477" cy="750292"/>
            </a:xfrm>
            <a:prstGeom prst="rect">
              <a:avLst/>
            </a:prstGeom>
          </p:spPr>
        </p:pic>
      </p:grpSp>
      <p:sp>
        <p:nvSpPr>
          <p:cNvPr id="20" name="TextBox 4">
            <a:extLst>
              <a:ext uri="{FF2B5EF4-FFF2-40B4-BE49-F238E27FC236}">
                <a16:creationId xmlns:a16="http://schemas.microsoft.com/office/drawing/2014/main" id="{7CC46C4A-E88E-DFD6-FB35-AD67EE320EFA}"/>
              </a:ext>
            </a:extLst>
          </p:cNvPr>
          <p:cNvSpPr txBox="1"/>
          <p:nvPr/>
        </p:nvSpPr>
        <p:spPr>
          <a:xfrm>
            <a:off x="296963" y="5298128"/>
            <a:ext cx="17694072" cy="1724318"/>
          </a:xfrm>
          <a:prstGeom prst="rect">
            <a:avLst/>
          </a:prstGeom>
        </p:spPr>
        <p:txBody>
          <a:bodyPr wrap="square" lIns="0" tIns="0" rIns="0" bIns="0" rtlCol="0" anchor="t">
            <a:spAutoFit/>
          </a:bodyPr>
          <a:lstStyle/>
          <a:p>
            <a:pPr algn="ctr">
              <a:lnSpc>
                <a:spcPts val="15544"/>
              </a:lnSpc>
            </a:pPr>
            <a:r>
              <a:rPr lang="vi-VN" sz="8000" b="1">
                <a:solidFill>
                  <a:srgbClr val="473D2D"/>
                </a:solidFill>
                <a:latin typeface="Arial" panose="020B0604020202020204" pitchFamily="34" charset="0"/>
                <a:cs typeface="Arial" panose="020B0604020202020204" pitchFamily="34" charset="0"/>
              </a:rPr>
              <a:t>CẢM ƠN CÁC EM ĐÃ LẮNG NGHE</a:t>
            </a:r>
            <a:r>
              <a:rPr lang="en-US" sz="8000" b="1">
                <a:solidFill>
                  <a:srgbClr val="473D2D"/>
                </a:solidFill>
                <a:latin typeface="Arial" panose="020B0604020202020204" pitchFamily="34" charset="0"/>
                <a:cs typeface="Arial" panose="020B0604020202020204" pitchFamily="34" charset="0"/>
              </a:rPr>
              <a:t>!</a:t>
            </a:r>
            <a:endParaRPr lang="vi-VN" sz="8000" b="1">
              <a:solidFill>
                <a:srgbClr val="473D2D"/>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82CFF10C-077A-DB2E-4E5A-DF2AD0CDE316}"/>
              </a:ext>
            </a:extLst>
          </p:cNvPr>
          <p:cNvGrpSpPr/>
          <p:nvPr/>
        </p:nvGrpSpPr>
        <p:grpSpPr>
          <a:xfrm>
            <a:off x="5732904" y="7098529"/>
            <a:ext cx="7549398" cy="2438823"/>
            <a:chOff x="6105402" y="7079287"/>
            <a:chExt cx="6562670" cy="2438823"/>
          </a:xfrm>
        </p:grpSpPr>
        <p:pic>
          <p:nvPicPr>
            <p:cNvPr id="22" name="Picture 6">
              <a:extLst>
                <a:ext uri="{FF2B5EF4-FFF2-40B4-BE49-F238E27FC236}">
                  <a16:creationId xmlns:a16="http://schemas.microsoft.com/office/drawing/2014/main" id="{C9922315-3731-6279-0E54-0F5A3559595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550423">
              <a:off x="6105402" y="7079287"/>
              <a:ext cx="6562670" cy="2438823"/>
            </a:xfrm>
            <a:prstGeom prst="rect">
              <a:avLst/>
            </a:prstGeom>
          </p:spPr>
        </p:pic>
        <p:sp>
          <p:nvSpPr>
            <p:cNvPr id="23" name="TextBox 4">
              <a:extLst>
                <a:ext uri="{FF2B5EF4-FFF2-40B4-BE49-F238E27FC236}">
                  <a16:creationId xmlns:a16="http://schemas.microsoft.com/office/drawing/2014/main" id="{E26C34C2-2C09-72E6-8E97-E209E73FBFCA}"/>
                </a:ext>
              </a:extLst>
            </p:cNvPr>
            <p:cNvSpPr txBox="1"/>
            <p:nvPr/>
          </p:nvSpPr>
          <p:spPr>
            <a:xfrm>
              <a:off x="6507069" y="7761217"/>
              <a:ext cx="5791200" cy="1107996"/>
            </a:xfrm>
            <a:prstGeom prst="rect">
              <a:avLst/>
            </a:prstGeom>
          </p:spPr>
          <p:txBody>
            <a:bodyPr wrap="square" lIns="0" tIns="0" rIns="0" bIns="0" rtlCol="0" anchor="t">
              <a:spAutoFit/>
            </a:bodyPr>
            <a:lstStyle/>
            <a:p>
              <a:pPr algn="ctr"/>
              <a:r>
                <a:rPr lang="vi-VN" sz="7200" b="1">
                  <a:solidFill>
                    <a:srgbClr val="EAAE1F"/>
                  </a:solidFill>
                  <a:latin typeface="Arial" panose="020B0604020202020204" pitchFamily="34" charset="0"/>
                  <a:cs typeface="Arial" panose="020B0604020202020204" pitchFamily="34" charset="0"/>
                </a:rPr>
                <a:t>HẸN GẶP LẠI!</a:t>
              </a:r>
            </a:p>
          </p:txBody>
        </p:sp>
      </p:grpSp>
    </p:spTree>
  </p:cSld>
  <p:clrMapOvr>
    <a:masterClrMapping/>
  </p:clrMapOvr>
  <p:transition>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CCC0"/>
        </a:solidFill>
        <a:effectLst/>
      </p:bgPr>
    </p:bg>
    <p:spTree>
      <p:nvGrpSpPr>
        <p:cNvPr id="1" name=""/>
        <p:cNvGrpSpPr/>
        <p:nvPr/>
      </p:nvGrpSpPr>
      <p:grpSpPr>
        <a:xfrm>
          <a:off x="0" y="0"/>
          <a:ext cx="0" cy="0"/>
          <a:chOff x="0" y="0"/>
          <a:chExt cx="0" cy="0"/>
        </a:xfrm>
      </p:grpSpPr>
      <p:sp>
        <p:nvSpPr>
          <p:cNvPr id="47" name="TextBox 16">
            <a:extLst>
              <a:ext uri="{FF2B5EF4-FFF2-40B4-BE49-F238E27FC236}">
                <a16:creationId xmlns:a16="http://schemas.microsoft.com/office/drawing/2014/main" id="{0BBE1AA6-FFCD-E0DF-A169-59DE5576EE8F}"/>
              </a:ext>
            </a:extLst>
          </p:cNvPr>
          <p:cNvSpPr txBox="1"/>
          <p:nvPr/>
        </p:nvSpPr>
        <p:spPr>
          <a:xfrm>
            <a:off x="4876800" y="598784"/>
            <a:ext cx="8534400" cy="1019766"/>
          </a:xfrm>
          <a:prstGeom prst="rect">
            <a:avLst/>
          </a:prstGeom>
        </p:spPr>
        <p:txBody>
          <a:bodyPr wrap="square" lIns="0" tIns="0" rIns="0" bIns="0" rtlCol="0" anchor="t">
            <a:spAutoFit/>
          </a:bodyPr>
          <a:lstStyle/>
          <a:p>
            <a:pPr algn="ctr">
              <a:lnSpc>
                <a:spcPts val="8639"/>
              </a:lnSpc>
            </a:pPr>
            <a:r>
              <a:rPr lang="en-US" sz="6600" b="1" dirty="0">
                <a:latin typeface="Arial" panose="020B0604020202020204" pitchFamily="34" charset="0"/>
                <a:cs typeface="Arial" panose="020B0604020202020204" pitchFamily="34" charset="0"/>
              </a:rPr>
              <a:t>NỘI DUNG BÀI HỌC</a:t>
            </a:r>
          </a:p>
        </p:txBody>
      </p:sp>
      <p:grpSp>
        <p:nvGrpSpPr>
          <p:cNvPr id="55" name="Group 54">
            <a:extLst>
              <a:ext uri="{FF2B5EF4-FFF2-40B4-BE49-F238E27FC236}">
                <a16:creationId xmlns:a16="http://schemas.microsoft.com/office/drawing/2014/main" id="{075EEC17-21BB-5818-0CDA-74195E0E1D84}"/>
              </a:ext>
            </a:extLst>
          </p:cNvPr>
          <p:cNvGrpSpPr/>
          <p:nvPr/>
        </p:nvGrpSpPr>
        <p:grpSpPr>
          <a:xfrm>
            <a:off x="697015" y="1485900"/>
            <a:ext cx="16310731" cy="2496145"/>
            <a:chOff x="486775" y="2647354"/>
            <a:chExt cx="16310731" cy="2496145"/>
          </a:xfrm>
        </p:grpSpPr>
        <p:grpSp>
          <p:nvGrpSpPr>
            <p:cNvPr id="54" name="Group 53">
              <a:extLst>
                <a:ext uri="{FF2B5EF4-FFF2-40B4-BE49-F238E27FC236}">
                  <a16:creationId xmlns:a16="http://schemas.microsoft.com/office/drawing/2014/main" id="{010403D7-6BD7-92C8-F3F5-9853F7D9D1F6}"/>
                </a:ext>
              </a:extLst>
            </p:cNvPr>
            <p:cNvGrpSpPr/>
            <p:nvPr/>
          </p:nvGrpSpPr>
          <p:grpSpPr>
            <a:xfrm>
              <a:off x="486775" y="2647354"/>
              <a:ext cx="16310731" cy="2496145"/>
              <a:chOff x="486775" y="2647355"/>
              <a:chExt cx="16310731" cy="2147728"/>
            </a:xfrm>
          </p:grpSpPr>
          <p:sp>
            <p:nvSpPr>
              <p:cNvPr id="49" name="Rectangle 48">
                <a:extLst>
                  <a:ext uri="{FF2B5EF4-FFF2-40B4-BE49-F238E27FC236}">
                    <a16:creationId xmlns:a16="http://schemas.microsoft.com/office/drawing/2014/main" id="{910C2FD8-6EDC-A4DC-0968-DDB55038CB4A}"/>
                  </a:ext>
                </a:extLst>
              </p:cNvPr>
              <p:cNvSpPr/>
              <p:nvPr/>
            </p:nvSpPr>
            <p:spPr>
              <a:xfrm>
                <a:off x="486775" y="2966283"/>
                <a:ext cx="16310731"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E36DBB89-6BD7-84F9-93B4-94E970F5B3C4}"/>
                  </a:ext>
                </a:extLst>
              </p:cNvPr>
              <p:cNvGrpSpPr/>
              <p:nvPr/>
            </p:nvGrpSpPr>
            <p:grpSpPr>
              <a:xfrm>
                <a:off x="738157" y="2647355"/>
                <a:ext cx="1847521" cy="1932048"/>
                <a:chOff x="738157" y="2647355"/>
                <a:chExt cx="1847521" cy="1932048"/>
              </a:xfrm>
            </p:grpSpPr>
            <p:pic>
              <p:nvPicPr>
                <p:cNvPr id="48" name="Picture 3">
                  <a:extLst>
                    <a:ext uri="{FF2B5EF4-FFF2-40B4-BE49-F238E27FC236}">
                      <a16:creationId xmlns:a16="http://schemas.microsoft.com/office/drawing/2014/main" id="{000CA4C0-066D-C47E-7E58-8C3ED3201C6E}"/>
                    </a:ext>
                  </a:extLst>
                </p:cNvPr>
                <p:cNvPicPr>
                  <a:picLocks noChangeAspect="1"/>
                </p:cNvPicPr>
                <p:nvPr/>
              </p:nvPicPr>
              <p:blipFill>
                <a:blip r:embed="rId2"/>
                <a:srcRect/>
                <a:stretch>
                  <a:fillRect/>
                </a:stretch>
              </p:blipFill>
              <p:spPr>
                <a:xfrm>
                  <a:off x="738157" y="2647355"/>
                  <a:ext cx="1847521" cy="1932048"/>
                </a:xfrm>
                <a:prstGeom prst="rect">
                  <a:avLst/>
                </a:prstGeom>
              </p:spPr>
            </p:pic>
            <p:sp>
              <p:nvSpPr>
                <p:cNvPr id="51" name="TextBox 50">
                  <a:extLst>
                    <a:ext uri="{FF2B5EF4-FFF2-40B4-BE49-F238E27FC236}">
                      <a16:creationId xmlns:a16="http://schemas.microsoft.com/office/drawing/2014/main" id="{558363F3-338B-C94B-75BC-E22EC05AA481}"/>
                    </a:ext>
                  </a:extLst>
                </p:cNvPr>
                <p:cNvSpPr txBox="1"/>
                <p:nvPr/>
              </p:nvSpPr>
              <p:spPr>
                <a:xfrm>
                  <a:off x="1070014" y="3424832"/>
                  <a:ext cx="828244" cy="1107996"/>
                </a:xfrm>
                <a:prstGeom prst="rect">
                  <a:avLst/>
                </a:prstGeom>
                <a:noFill/>
              </p:spPr>
              <p:txBody>
                <a:bodyPr wrap="square">
                  <a:spAutoFit/>
                </a:bodyPr>
                <a:lstStyle/>
                <a:p>
                  <a:pPr algn="ctr"/>
                  <a:r>
                    <a:rPr lang="en-US" sz="6600" b="1">
                      <a:solidFill>
                        <a:schemeClr val="tx1"/>
                      </a:solidFill>
                      <a:latin typeface="Arial" panose="020B0604020202020204" pitchFamily="34" charset="0"/>
                      <a:cs typeface="Arial" panose="020B0604020202020204" pitchFamily="34" charset="0"/>
                    </a:rPr>
                    <a:t>1</a:t>
                  </a:r>
                </a:p>
              </p:txBody>
            </p:sp>
          </p:grpSp>
        </p:grpSp>
        <p:sp>
          <p:nvSpPr>
            <p:cNvPr id="52" name="TextBox 51">
              <a:extLst>
                <a:ext uri="{FF2B5EF4-FFF2-40B4-BE49-F238E27FC236}">
                  <a16:creationId xmlns:a16="http://schemas.microsoft.com/office/drawing/2014/main" id="{78A15C40-1AFB-644D-7513-8C82A65E9F21}"/>
                </a:ext>
              </a:extLst>
            </p:cNvPr>
            <p:cNvSpPr txBox="1"/>
            <p:nvPr/>
          </p:nvSpPr>
          <p:spPr>
            <a:xfrm>
              <a:off x="2652268" y="3081671"/>
              <a:ext cx="13749092" cy="1998176"/>
            </a:xfrm>
            <a:prstGeom prst="rect">
              <a:avLst/>
            </a:prstGeom>
            <a:noFill/>
          </p:spPr>
          <p:txBody>
            <a:bodyPr wrap="square">
              <a:spAutoFit/>
            </a:bodyPr>
            <a:lstStyle/>
            <a:p>
              <a:pPr algn="ctr">
                <a:lnSpc>
                  <a:spcPct val="150000"/>
                </a:lnSpc>
              </a:pPr>
              <a:r>
                <a:rPr lang="vi-VN" sz="4400">
                  <a:solidFill>
                    <a:schemeClr val="tx1"/>
                  </a:solidFill>
                  <a:latin typeface="Arial" panose="020B0604020202020204" pitchFamily="34" charset="0"/>
                  <a:cs typeface="Arial" panose="020B0604020202020204" pitchFamily="34" charset="0"/>
                </a:rPr>
                <a:t>Sự hình thành và phát triển của các vương quốc phong kiến từ sau nửa thế kỉ X đến nửa đầu thế kỉ XVI</a:t>
              </a:r>
              <a:endParaRPr lang="en-US" sz="4400">
                <a:solidFill>
                  <a:schemeClr val="tx1"/>
                </a:solidFill>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1F73EB68-C351-8804-22E8-ED1E6324A4CA}"/>
              </a:ext>
            </a:extLst>
          </p:cNvPr>
          <p:cNvGrpSpPr/>
          <p:nvPr/>
        </p:nvGrpSpPr>
        <p:grpSpPr>
          <a:xfrm>
            <a:off x="691455" y="4095155"/>
            <a:ext cx="16310731" cy="2496145"/>
            <a:chOff x="486774" y="2647354"/>
            <a:chExt cx="16310731" cy="2496145"/>
          </a:xfrm>
        </p:grpSpPr>
        <p:grpSp>
          <p:nvGrpSpPr>
            <p:cNvPr id="57" name="Group 56">
              <a:extLst>
                <a:ext uri="{FF2B5EF4-FFF2-40B4-BE49-F238E27FC236}">
                  <a16:creationId xmlns:a16="http://schemas.microsoft.com/office/drawing/2014/main" id="{18CD9AB8-C171-6DEA-D4F1-F80E469DD549}"/>
                </a:ext>
              </a:extLst>
            </p:cNvPr>
            <p:cNvGrpSpPr/>
            <p:nvPr/>
          </p:nvGrpSpPr>
          <p:grpSpPr>
            <a:xfrm>
              <a:off x="486774" y="2647354"/>
              <a:ext cx="16310731" cy="2496145"/>
              <a:chOff x="486774" y="2647355"/>
              <a:chExt cx="16310731" cy="2147728"/>
            </a:xfrm>
          </p:grpSpPr>
          <p:sp>
            <p:nvSpPr>
              <p:cNvPr id="59" name="Rectangle 58">
                <a:extLst>
                  <a:ext uri="{FF2B5EF4-FFF2-40B4-BE49-F238E27FC236}">
                    <a16:creationId xmlns:a16="http://schemas.microsoft.com/office/drawing/2014/main" id="{1B800774-50E0-8E27-06F4-D599C79BB6AB}"/>
                  </a:ext>
                </a:extLst>
              </p:cNvPr>
              <p:cNvSpPr/>
              <p:nvPr/>
            </p:nvSpPr>
            <p:spPr>
              <a:xfrm>
                <a:off x="486774" y="2966283"/>
                <a:ext cx="16310731"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Arial" panose="020B0604020202020204"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5BCD3585-A2CA-3546-DC18-DDBA2994DA74}"/>
                  </a:ext>
                </a:extLst>
              </p:cNvPr>
              <p:cNvGrpSpPr/>
              <p:nvPr/>
            </p:nvGrpSpPr>
            <p:grpSpPr>
              <a:xfrm>
                <a:off x="738157" y="2647355"/>
                <a:ext cx="1847521" cy="1932048"/>
                <a:chOff x="738157" y="2647355"/>
                <a:chExt cx="1847521" cy="1932048"/>
              </a:xfrm>
            </p:grpSpPr>
            <p:pic>
              <p:nvPicPr>
                <p:cNvPr id="61" name="Picture 3">
                  <a:extLst>
                    <a:ext uri="{FF2B5EF4-FFF2-40B4-BE49-F238E27FC236}">
                      <a16:creationId xmlns:a16="http://schemas.microsoft.com/office/drawing/2014/main" id="{DDB22F43-A15F-0161-2419-10DCBDF21B0C}"/>
                    </a:ext>
                  </a:extLst>
                </p:cNvPr>
                <p:cNvPicPr>
                  <a:picLocks noChangeAspect="1"/>
                </p:cNvPicPr>
                <p:nvPr/>
              </p:nvPicPr>
              <p:blipFill>
                <a:blip r:embed="rId2"/>
                <a:srcRect/>
                <a:stretch>
                  <a:fillRect/>
                </a:stretch>
              </p:blipFill>
              <p:spPr>
                <a:xfrm>
                  <a:off x="738157" y="2647355"/>
                  <a:ext cx="1847521" cy="1932048"/>
                </a:xfrm>
                <a:prstGeom prst="rect">
                  <a:avLst/>
                </a:prstGeom>
              </p:spPr>
            </p:pic>
            <p:sp>
              <p:nvSpPr>
                <p:cNvPr id="62" name="TextBox 61">
                  <a:extLst>
                    <a:ext uri="{FF2B5EF4-FFF2-40B4-BE49-F238E27FC236}">
                      <a16:creationId xmlns:a16="http://schemas.microsoft.com/office/drawing/2014/main" id="{8406B9D6-8502-30AC-6C1A-DA3650789C6F}"/>
                    </a:ext>
                  </a:extLst>
                </p:cNvPr>
                <p:cNvSpPr txBox="1"/>
                <p:nvPr/>
              </p:nvSpPr>
              <p:spPr>
                <a:xfrm>
                  <a:off x="1070014" y="3424832"/>
                  <a:ext cx="828244" cy="953340"/>
                </a:xfrm>
                <a:prstGeom prst="rect">
                  <a:avLst/>
                </a:prstGeom>
                <a:noFill/>
              </p:spPr>
              <p:txBody>
                <a:bodyPr wrap="square">
                  <a:spAutoFit/>
                </a:bodyPr>
                <a:lstStyle/>
                <a:p>
                  <a:pPr algn="ctr"/>
                  <a:r>
                    <a:rPr lang="en-US" sz="6600" b="1">
                      <a:solidFill>
                        <a:schemeClr val="tx1"/>
                      </a:solidFill>
                      <a:latin typeface="Arial" panose="020B0604020202020204" pitchFamily="34" charset="0"/>
                      <a:cs typeface="Arial" panose="020B0604020202020204" pitchFamily="34" charset="0"/>
                    </a:rPr>
                    <a:t>2</a:t>
                  </a:r>
                </a:p>
              </p:txBody>
            </p:sp>
          </p:grpSp>
        </p:grpSp>
        <p:sp>
          <p:nvSpPr>
            <p:cNvPr id="58" name="TextBox 57">
              <a:extLst>
                <a:ext uri="{FF2B5EF4-FFF2-40B4-BE49-F238E27FC236}">
                  <a16:creationId xmlns:a16="http://schemas.microsoft.com/office/drawing/2014/main" id="{620DEBAF-1D53-1AAB-673B-FF69B6294FCB}"/>
                </a:ext>
              </a:extLst>
            </p:cNvPr>
            <p:cNvSpPr txBox="1"/>
            <p:nvPr/>
          </p:nvSpPr>
          <p:spPr>
            <a:xfrm>
              <a:off x="2657827" y="3499854"/>
              <a:ext cx="9375578" cy="982513"/>
            </a:xfrm>
            <a:prstGeom prst="rect">
              <a:avLst/>
            </a:prstGeom>
            <a:noFill/>
          </p:spPr>
          <p:txBody>
            <a:bodyPr wrap="square">
              <a:spAutoFit/>
            </a:bodyPr>
            <a:lstStyle/>
            <a:p>
              <a:pPr algn="ctr">
                <a:lnSpc>
                  <a:spcPct val="150000"/>
                </a:lnSpc>
              </a:pPr>
              <a:r>
                <a:rPr lang="en-US" sz="4400">
                  <a:solidFill>
                    <a:schemeClr val="tx1"/>
                  </a:solidFill>
                  <a:latin typeface="Arial" panose="020B0604020202020204" pitchFamily="34" charset="0"/>
                  <a:cs typeface="Arial" panose="020B0604020202020204" pitchFamily="34" charset="0"/>
                </a:rPr>
                <a:t>Những thành tựu văn hóa tiêu biểu</a:t>
              </a:r>
            </a:p>
          </p:txBody>
        </p:sp>
      </p:grpSp>
      <p:pic>
        <p:nvPicPr>
          <p:cNvPr id="16" name="Picture 15">
            <a:extLst>
              <a:ext uri="{FF2B5EF4-FFF2-40B4-BE49-F238E27FC236}">
                <a16:creationId xmlns:a16="http://schemas.microsoft.com/office/drawing/2014/main" id="{6CD2DCA0-5FC1-E062-CA73-3C777AB3F3D3}"/>
              </a:ext>
            </a:extLst>
          </p:cNvPr>
          <p:cNvPicPr>
            <a:picLocks noChangeAspect="1"/>
          </p:cNvPicPr>
          <p:nvPr/>
        </p:nvPicPr>
        <p:blipFill>
          <a:blip r:embed="rId3"/>
          <a:stretch>
            <a:fillRect/>
          </a:stretch>
        </p:blipFill>
        <p:spPr>
          <a:xfrm>
            <a:off x="230875" y="6961966"/>
            <a:ext cx="17826249"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left)">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left)">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FED870-0F3F-49C7-9F00-857219FCCBBB}"/>
              </a:ext>
            </a:extLst>
          </p:cNvPr>
          <p:cNvPicPr>
            <a:picLocks noChangeAspect="1"/>
          </p:cNvPicPr>
          <p:nvPr/>
        </p:nvPicPr>
        <p:blipFill>
          <a:blip r:embed="rId2"/>
          <a:stretch>
            <a:fillRect/>
          </a:stretch>
        </p:blipFill>
        <p:spPr>
          <a:xfrm>
            <a:off x="1295400" y="952499"/>
            <a:ext cx="15697200" cy="8382001"/>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148737">
            <a:off x="3063122" y="1565488"/>
            <a:ext cx="1437125" cy="1838183"/>
          </a:xfrm>
          <a:prstGeom prst="rect">
            <a:avLst/>
          </a:prstGeom>
        </p:spPr>
      </p:pic>
      <p:sp>
        <p:nvSpPr>
          <p:cNvPr id="18" name="TextBox 4">
            <a:extLst>
              <a:ext uri="{FF2B5EF4-FFF2-40B4-BE49-F238E27FC236}">
                <a16:creationId xmlns:a16="http://schemas.microsoft.com/office/drawing/2014/main" id="{A3DEEA00-25EA-FB4A-9E15-25EDA1721333}"/>
              </a:ext>
            </a:extLst>
          </p:cNvPr>
          <p:cNvSpPr txBox="1"/>
          <p:nvPr/>
        </p:nvSpPr>
        <p:spPr>
          <a:xfrm>
            <a:off x="2094343" y="3657313"/>
            <a:ext cx="14099314" cy="4382225"/>
          </a:xfrm>
          <a:prstGeom prst="rect">
            <a:avLst/>
          </a:prstGeom>
        </p:spPr>
        <p:txBody>
          <a:bodyPr wrap="square" lIns="0" tIns="0" rIns="0" bIns="0" rtlCol="0" anchor="t">
            <a:spAutoFit/>
          </a:bodyPr>
          <a:lstStyle/>
          <a:p>
            <a:pPr algn="ctr">
              <a:lnSpc>
                <a:spcPct val="150000"/>
              </a:lnSpc>
            </a:pPr>
            <a:r>
              <a:rPr lang="vi-VN" sz="6600" b="1">
                <a:cs typeface="Arial" panose="020B0604020202020204" pitchFamily="34" charset="0"/>
              </a:rPr>
              <a:t>Sự hình thành và phát triển của các vương quốc phong kiến từ sau nửa thế kỉ X đến nửa đầu thế kỉ XVI</a:t>
            </a:r>
          </a:p>
        </p:txBody>
      </p:sp>
      <p:grpSp>
        <p:nvGrpSpPr>
          <p:cNvPr id="19" name="Group 18">
            <a:extLst>
              <a:ext uri="{FF2B5EF4-FFF2-40B4-BE49-F238E27FC236}">
                <a16:creationId xmlns:a16="http://schemas.microsoft.com/office/drawing/2014/main" id="{85D30557-4FC0-742E-994A-86BE6BADB16D}"/>
              </a:ext>
            </a:extLst>
          </p:cNvPr>
          <p:cNvGrpSpPr/>
          <p:nvPr/>
        </p:nvGrpSpPr>
        <p:grpSpPr>
          <a:xfrm>
            <a:off x="5994400" y="1616904"/>
            <a:ext cx="6299200" cy="1735349"/>
            <a:chOff x="3020848" y="1407033"/>
            <a:chExt cx="6299200" cy="1735349"/>
          </a:xfrm>
        </p:grpSpPr>
        <p:pic>
          <p:nvPicPr>
            <p:cNvPr id="20" name="Picture 5">
              <a:extLst>
                <a:ext uri="{FF2B5EF4-FFF2-40B4-BE49-F238E27FC236}">
                  <a16:creationId xmlns:a16="http://schemas.microsoft.com/office/drawing/2014/main" id="{EF65F6A1-4AA3-8B1C-E02F-176A6C0A65F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20848" y="1447800"/>
              <a:ext cx="6299200" cy="1694582"/>
            </a:xfrm>
            <a:prstGeom prst="rect">
              <a:avLst/>
            </a:prstGeom>
          </p:spPr>
        </p:pic>
        <p:sp>
          <p:nvSpPr>
            <p:cNvPr id="21" name="TextBox 5">
              <a:extLst>
                <a:ext uri="{FF2B5EF4-FFF2-40B4-BE49-F238E27FC236}">
                  <a16:creationId xmlns:a16="http://schemas.microsoft.com/office/drawing/2014/main" id="{2D1DB673-2098-9B58-765A-CB0530A9E3C8}"/>
                </a:ext>
              </a:extLst>
            </p:cNvPr>
            <p:cNvSpPr txBox="1"/>
            <p:nvPr/>
          </p:nvSpPr>
          <p:spPr>
            <a:xfrm>
              <a:off x="3643322" y="1407033"/>
              <a:ext cx="5054252" cy="1335237"/>
            </a:xfrm>
            <a:prstGeom prst="rect">
              <a:avLst/>
            </a:prstGeom>
          </p:spPr>
          <p:txBody>
            <a:bodyPr lIns="0" tIns="0" rIns="0" bIns="0" rtlCol="0" anchor="t">
              <a:spAutoFit/>
            </a:bodyPr>
            <a:lstStyle/>
            <a:p>
              <a:pPr algn="ctr">
                <a:lnSpc>
                  <a:spcPct val="150000"/>
                </a:lnSpc>
              </a:pPr>
              <a:r>
                <a:rPr lang="en-US" sz="6600" b="1" dirty="0">
                  <a:latin typeface="Arial" panose="020B0604020202020204" pitchFamily="34" charset="0"/>
                  <a:cs typeface="Arial" panose="020B0604020202020204" pitchFamily="34" charset="0"/>
                </a:rPr>
                <a:t>PHẦN 1</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6C12705E-E369-D677-E3F2-BFE2CCF33B34}"/>
              </a:ext>
            </a:extLst>
          </p:cNvPr>
          <p:cNvGrpSpPr/>
          <p:nvPr/>
        </p:nvGrpSpPr>
        <p:grpSpPr>
          <a:xfrm>
            <a:off x="8382000" y="883303"/>
            <a:ext cx="9259186" cy="8470228"/>
            <a:chOff x="8458199" y="1431928"/>
            <a:chExt cx="9259186" cy="8470228"/>
          </a:xfrm>
        </p:grpSpPr>
        <p:pic>
          <p:nvPicPr>
            <p:cNvPr id="58" name="Picture 57">
              <a:extLst>
                <a:ext uri="{FF2B5EF4-FFF2-40B4-BE49-F238E27FC236}">
                  <a16:creationId xmlns:a16="http://schemas.microsoft.com/office/drawing/2014/main" id="{3C18161E-2F8D-A46D-ECD1-86EE6F66F2EE}"/>
                </a:ext>
              </a:extLst>
            </p:cNvPr>
            <p:cNvPicPr>
              <a:picLocks noChangeAspect="1"/>
            </p:cNvPicPr>
            <p:nvPr/>
          </p:nvPicPr>
          <p:blipFill rotWithShape="1">
            <a:blip r:embed="rId2">
              <a:extLst>
                <a:ext uri="{28A0092B-C50C-407E-A947-70E740481C1C}">
                  <a14:useLocalDpi xmlns:a14="http://schemas.microsoft.com/office/drawing/2010/main" val="0"/>
                </a:ext>
              </a:extLst>
            </a:blip>
            <a:srcRect b="8260"/>
            <a:stretch/>
          </p:blipFill>
          <p:spPr>
            <a:xfrm>
              <a:off x="8458199" y="1431928"/>
              <a:ext cx="9259186" cy="7239000"/>
            </a:xfrm>
            <a:prstGeom prst="rect">
              <a:avLst/>
            </a:prstGeom>
          </p:spPr>
        </p:pic>
        <p:sp>
          <p:nvSpPr>
            <p:cNvPr id="59" name="TextBox 58">
              <a:extLst>
                <a:ext uri="{FF2B5EF4-FFF2-40B4-BE49-F238E27FC236}">
                  <a16:creationId xmlns:a16="http://schemas.microsoft.com/office/drawing/2014/main" id="{2C3EFC3E-8116-732D-5226-19A17E8DC131}"/>
                </a:ext>
              </a:extLst>
            </p:cNvPr>
            <p:cNvSpPr txBox="1"/>
            <p:nvPr/>
          </p:nvSpPr>
          <p:spPr>
            <a:xfrm>
              <a:off x="9144000" y="8761459"/>
              <a:ext cx="8382000" cy="1140697"/>
            </a:xfrm>
            <a:prstGeom prst="rect">
              <a:avLst/>
            </a:prstGeom>
            <a:noFill/>
          </p:spPr>
          <p:txBody>
            <a:bodyPr wrap="square">
              <a:spAutoFit/>
            </a:bodyPr>
            <a:lstStyle/>
            <a:p>
              <a:pPr algn="ctr">
                <a:lnSpc>
                  <a:spcPct val="150000"/>
                </a:lnSpc>
              </a:pPr>
              <a:r>
                <a:rPr lang="en-US" sz="2400" b="1" i="1">
                  <a:effectLst/>
                  <a:latin typeface="Arial" panose="020B0604020202020204" pitchFamily="34" charset="0"/>
                  <a:ea typeface="Times New Roman" panose="02020603050405020304" pitchFamily="18" charset="0"/>
                  <a:cs typeface="Arial" panose="020B0604020202020204" pitchFamily="34" charset="0"/>
                </a:rPr>
                <a:t>Hình 2. </a:t>
              </a:r>
              <a:r>
                <a:rPr lang="en-US" sz="2400" i="1">
                  <a:effectLst/>
                  <a:latin typeface="Arial" panose="020B0604020202020204" pitchFamily="34" charset="0"/>
                  <a:ea typeface="Times New Roman" panose="02020603050405020304" pitchFamily="18" charset="0"/>
                  <a:cs typeface="Arial" panose="020B0604020202020204" pitchFamily="34" charset="0"/>
                </a:rPr>
                <a:t>Lược đồ các vương quốc phong kiến Đông Nam Á (từ nửa sau thế kỉ X đến nửa đầu thế kỉ XVI)</a:t>
              </a:r>
              <a:endParaRPr lang="en-US" sz="2400" i="1"/>
            </a:p>
          </p:txBody>
        </p:sp>
      </p:grpSp>
      <p:grpSp>
        <p:nvGrpSpPr>
          <p:cNvPr id="3" name="Group 2">
            <a:extLst>
              <a:ext uri="{FF2B5EF4-FFF2-40B4-BE49-F238E27FC236}">
                <a16:creationId xmlns:a16="http://schemas.microsoft.com/office/drawing/2014/main" id="{B420D984-D533-95A8-FB02-1AE6142B94B5}"/>
              </a:ext>
            </a:extLst>
          </p:cNvPr>
          <p:cNvGrpSpPr/>
          <p:nvPr/>
        </p:nvGrpSpPr>
        <p:grpSpPr>
          <a:xfrm>
            <a:off x="914400" y="1482317"/>
            <a:ext cx="7010400" cy="7322366"/>
            <a:chOff x="990600" y="-335733"/>
            <a:chExt cx="7010400" cy="7322366"/>
          </a:xfrm>
        </p:grpSpPr>
        <p:sp>
          <p:nvSpPr>
            <p:cNvPr id="52" name="TextBox 51">
              <a:extLst>
                <a:ext uri="{FF2B5EF4-FFF2-40B4-BE49-F238E27FC236}">
                  <a16:creationId xmlns:a16="http://schemas.microsoft.com/office/drawing/2014/main" id="{AA47ED44-F118-09B5-B681-1F2588B3F899}"/>
                </a:ext>
              </a:extLst>
            </p:cNvPr>
            <p:cNvSpPr txBox="1"/>
            <p:nvPr/>
          </p:nvSpPr>
          <p:spPr>
            <a:xfrm>
              <a:off x="990600" y="3300367"/>
              <a:ext cx="7010400" cy="3686266"/>
            </a:xfrm>
            <a:prstGeom prst="rect">
              <a:avLst/>
            </a:prstGeom>
            <a:noFill/>
          </p:spPr>
          <p:txBody>
            <a:bodyPr wrap="square">
              <a:spAutoFit/>
            </a:bodyPr>
            <a:lstStyle/>
            <a:p>
              <a:pPr lvl="0" algn="just">
                <a:lnSpc>
                  <a:spcPct val="150000"/>
                </a:lnSpc>
              </a:pPr>
              <a:r>
                <a:rPr lang="en-US" sz="4000">
                  <a:latin typeface="Arial" panose="020B0604020202020204" pitchFamily="34" charset="0"/>
                  <a:cs typeface="Arial" panose="020B0604020202020204" pitchFamily="34" charset="0"/>
                </a:rPr>
                <a:t>Em hãy </a:t>
              </a:r>
              <a:r>
                <a:rPr lang="vi-VN" sz="4000">
                  <a:latin typeface="Arial" panose="020B0604020202020204" pitchFamily="34" charset="0"/>
                  <a:cs typeface="Arial" panose="020B0604020202020204" pitchFamily="34" charset="0"/>
                </a:rPr>
                <a:t>quan sát Hình 2</a:t>
              </a:r>
              <a:r>
                <a:rPr lang="en-US" sz="4000">
                  <a:latin typeface="Arial" panose="020B0604020202020204" pitchFamily="34" charset="0"/>
                  <a:cs typeface="Arial" panose="020B0604020202020204" pitchFamily="34" charset="0"/>
                </a:rPr>
                <a:t> và </a:t>
              </a:r>
              <a:r>
                <a:rPr lang="vi-VN" sz="4000">
                  <a:latin typeface="Arial" panose="020B0604020202020204" pitchFamily="34" charset="0"/>
                  <a:cs typeface="Arial" panose="020B0604020202020204" pitchFamily="34" charset="0"/>
                </a:rPr>
                <a:t>viết ra giấy tên các vương quốc phong kiến</a:t>
              </a:r>
              <a:r>
                <a:rPr lang="en-US" sz="4000">
                  <a:latin typeface="Arial" panose="020B0604020202020204" pitchFamily="34" charset="0"/>
                  <a:cs typeface="Arial" panose="020B0604020202020204" pitchFamily="34" charset="0"/>
                </a:rPr>
                <a:t> Đông Nam Á xuất hiện trong lược đồ</a:t>
              </a:r>
              <a:r>
                <a:rPr lang="vi-VN" sz="4000">
                  <a:latin typeface="Arial" panose="020B0604020202020204" pitchFamily="34" charset="0"/>
                  <a:cs typeface="Arial" panose="020B0604020202020204" pitchFamily="34" charset="0"/>
                </a:rPr>
                <a:t>. </a:t>
              </a:r>
              <a:endPar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2" name="Picture 14">
              <a:extLst>
                <a:ext uri="{FF2B5EF4-FFF2-40B4-BE49-F238E27FC236}">
                  <a16:creationId xmlns:a16="http://schemas.microsoft.com/office/drawing/2014/main" id="{5D583506-A314-9BD8-33A4-026B61C60D6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0" y="-335733"/>
              <a:ext cx="3848100" cy="3756709"/>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down)">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6C12705E-E369-D677-E3F2-BFE2CCF33B34}"/>
              </a:ext>
            </a:extLst>
          </p:cNvPr>
          <p:cNvGrpSpPr/>
          <p:nvPr/>
        </p:nvGrpSpPr>
        <p:grpSpPr>
          <a:xfrm>
            <a:off x="8382000" y="883303"/>
            <a:ext cx="9259186" cy="8470228"/>
            <a:chOff x="8458199" y="1431928"/>
            <a:chExt cx="9259186" cy="8470228"/>
          </a:xfrm>
        </p:grpSpPr>
        <p:pic>
          <p:nvPicPr>
            <p:cNvPr id="58" name="Picture 57">
              <a:extLst>
                <a:ext uri="{FF2B5EF4-FFF2-40B4-BE49-F238E27FC236}">
                  <a16:creationId xmlns:a16="http://schemas.microsoft.com/office/drawing/2014/main" id="{3C18161E-2F8D-A46D-ECD1-86EE6F66F2EE}"/>
                </a:ext>
              </a:extLst>
            </p:cNvPr>
            <p:cNvPicPr>
              <a:picLocks noChangeAspect="1"/>
            </p:cNvPicPr>
            <p:nvPr/>
          </p:nvPicPr>
          <p:blipFill rotWithShape="1">
            <a:blip r:embed="rId2">
              <a:extLst>
                <a:ext uri="{28A0092B-C50C-407E-A947-70E740481C1C}">
                  <a14:useLocalDpi xmlns:a14="http://schemas.microsoft.com/office/drawing/2010/main" val="0"/>
                </a:ext>
              </a:extLst>
            </a:blip>
            <a:srcRect b="8260"/>
            <a:stretch/>
          </p:blipFill>
          <p:spPr>
            <a:xfrm>
              <a:off x="8458199" y="1431928"/>
              <a:ext cx="9259186" cy="7239000"/>
            </a:xfrm>
            <a:prstGeom prst="rect">
              <a:avLst/>
            </a:prstGeom>
          </p:spPr>
        </p:pic>
        <p:sp>
          <p:nvSpPr>
            <p:cNvPr id="59" name="TextBox 58">
              <a:extLst>
                <a:ext uri="{FF2B5EF4-FFF2-40B4-BE49-F238E27FC236}">
                  <a16:creationId xmlns:a16="http://schemas.microsoft.com/office/drawing/2014/main" id="{2C3EFC3E-8116-732D-5226-19A17E8DC131}"/>
                </a:ext>
              </a:extLst>
            </p:cNvPr>
            <p:cNvSpPr txBox="1"/>
            <p:nvPr/>
          </p:nvSpPr>
          <p:spPr>
            <a:xfrm>
              <a:off x="9144000" y="8761459"/>
              <a:ext cx="8382000" cy="1140697"/>
            </a:xfrm>
            <a:prstGeom prst="rect">
              <a:avLst/>
            </a:prstGeom>
            <a:noFill/>
          </p:spPr>
          <p:txBody>
            <a:bodyPr wrap="square">
              <a:spAutoFit/>
            </a:bodyPr>
            <a:lstStyle/>
            <a:p>
              <a:pPr algn="ctr">
                <a:lnSpc>
                  <a:spcPct val="150000"/>
                </a:lnSpc>
              </a:pPr>
              <a:r>
                <a:rPr lang="en-US" sz="2400" b="1" i="1">
                  <a:effectLst/>
                  <a:latin typeface="Arial" panose="020B0604020202020204" pitchFamily="34" charset="0"/>
                  <a:ea typeface="Times New Roman" panose="02020603050405020304" pitchFamily="18" charset="0"/>
                  <a:cs typeface="Arial" panose="020B0604020202020204" pitchFamily="34" charset="0"/>
                </a:rPr>
                <a:t>Hình 2. </a:t>
              </a:r>
              <a:r>
                <a:rPr lang="en-US" sz="2400" i="1">
                  <a:effectLst/>
                  <a:latin typeface="Arial" panose="020B0604020202020204" pitchFamily="34" charset="0"/>
                  <a:ea typeface="Times New Roman" panose="02020603050405020304" pitchFamily="18" charset="0"/>
                  <a:cs typeface="Arial" panose="020B0604020202020204" pitchFamily="34" charset="0"/>
                </a:rPr>
                <a:t>Lược đồ các vương quốc phong kiến Đông Nam Á (từ nửa sau thế kỉ X đến nửa đầu thế kỉ XVI)</a:t>
              </a:r>
              <a:endParaRPr lang="en-US" sz="2400" i="1"/>
            </a:p>
          </p:txBody>
        </p:sp>
      </p:grpSp>
      <p:sp>
        <p:nvSpPr>
          <p:cNvPr id="52" name="TextBox 51">
            <a:extLst>
              <a:ext uri="{FF2B5EF4-FFF2-40B4-BE49-F238E27FC236}">
                <a16:creationId xmlns:a16="http://schemas.microsoft.com/office/drawing/2014/main" id="{AA47ED44-F118-09B5-B681-1F2588B3F899}"/>
              </a:ext>
            </a:extLst>
          </p:cNvPr>
          <p:cNvSpPr txBox="1"/>
          <p:nvPr/>
        </p:nvSpPr>
        <p:spPr>
          <a:xfrm>
            <a:off x="533400" y="1461049"/>
            <a:ext cx="8153400" cy="7364901"/>
          </a:xfrm>
          <a:prstGeom prst="rect">
            <a:avLst/>
          </a:prstGeom>
          <a:noFill/>
        </p:spPr>
        <p:txBody>
          <a:bodyPr wrap="square">
            <a:spAutoFit/>
          </a:bodyPr>
          <a:lstStyle/>
          <a:p>
            <a:pPr lvl="0" algn="just">
              <a:lnSpc>
                <a:spcPct val="150000"/>
              </a:lnSpc>
            </a:pPr>
            <a:r>
              <a:rPr lang="en-US" sz="4000">
                <a:latin typeface="Arial" panose="020B0604020202020204" pitchFamily="34" charset="0"/>
                <a:cs typeface="Arial" panose="020B0604020202020204" pitchFamily="34" charset="0"/>
              </a:rPr>
              <a:t>Các </a:t>
            </a:r>
            <a:r>
              <a:rPr lang="vi-VN" sz="4000">
                <a:latin typeface="Arial" panose="020B0604020202020204" pitchFamily="34" charset="0"/>
                <a:cs typeface="Arial" panose="020B0604020202020204" pitchFamily="34" charset="0"/>
              </a:rPr>
              <a:t>vương quốc phong kiến</a:t>
            </a:r>
            <a:r>
              <a:rPr lang="en-US" sz="4000">
                <a:latin typeface="Arial" panose="020B0604020202020204" pitchFamily="34" charset="0"/>
                <a:cs typeface="Arial" panose="020B0604020202020204" pitchFamily="34" charset="0"/>
              </a:rPr>
              <a:t>    Đông Nam Á:</a:t>
            </a:r>
          </a:p>
          <a:p>
            <a:pPr marL="571500" lvl="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Đại Việt, Chăm-pa.</a:t>
            </a:r>
          </a:p>
          <a:p>
            <a:pPr marL="571500" lvl="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Cam-pu-chia.</a:t>
            </a:r>
          </a:p>
          <a:p>
            <a:pPr marL="571500" lvl="0" indent="-571500" algn="just">
              <a:lnSpc>
                <a:spcPct val="150000"/>
              </a:lnSpc>
              <a:buFont typeface="Arial" panose="020B0604020202020204" pitchFamily="34" charset="0"/>
              <a:buChar char="•"/>
            </a:pPr>
            <a:r>
              <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rPr>
              <a:t>A-út-thay-a, Tam-bra-lin-ga</a:t>
            </a:r>
          </a:p>
          <a:p>
            <a:pPr marL="571500" lvl="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Pa-gan, </a:t>
            </a:r>
            <a:r>
              <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rPr>
              <a:t>Ha-ri-pun-giay-a, Pê-gu.</a:t>
            </a:r>
          </a:p>
          <a:p>
            <a:pPr marL="571500" lvl="0" indent="-571500" algn="just">
              <a:lnSpc>
                <a:spcPct val="150000"/>
              </a:lnSpc>
              <a:buFont typeface="Arial" panose="020B0604020202020204" pitchFamily="34" charset="0"/>
              <a:buChar char="•"/>
            </a:pPr>
            <a:r>
              <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rPr>
              <a:t>Kê-đa, Ma-lắc-ca.</a:t>
            </a:r>
          </a:p>
          <a:p>
            <a:pPr marL="571500" lvl="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Sri-vi-giay-a, Mô-giô-pa-hít</a:t>
            </a:r>
            <a:endPar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5639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anim calcmode="lin" valueType="num">
                                      <p:cBhvr additive="base">
                                        <p:cTn id="7"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
                                            <p:txEl>
                                              <p:pRg st="1" end="1"/>
                                            </p:txEl>
                                          </p:spTgt>
                                        </p:tgtEl>
                                        <p:attrNameLst>
                                          <p:attrName>style.visibility</p:attrName>
                                        </p:attrNameLst>
                                      </p:cBhvr>
                                      <p:to>
                                        <p:strVal val="visible"/>
                                      </p:to>
                                    </p:set>
                                    <p:anim calcmode="lin" valueType="num">
                                      <p:cBhvr additive="base">
                                        <p:cTn id="13" dur="500" fill="hold"/>
                                        <p:tgtEl>
                                          <p:spTgt spid="5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
                                            <p:txEl>
                                              <p:pRg st="2" end="2"/>
                                            </p:txEl>
                                          </p:spTgt>
                                        </p:tgtEl>
                                        <p:attrNameLst>
                                          <p:attrName>style.visibility</p:attrName>
                                        </p:attrNameLst>
                                      </p:cBhvr>
                                      <p:to>
                                        <p:strVal val="visible"/>
                                      </p:to>
                                    </p:set>
                                    <p:anim calcmode="lin" valueType="num">
                                      <p:cBhvr additive="base">
                                        <p:cTn id="19" dur="500" fill="hold"/>
                                        <p:tgtEl>
                                          <p:spTgt spid="5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
                                            <p:txEl>
                                              <p:pRg st="3" end="3"/>
                                            </p:txEl>
                                          </p:spTgt>
                                        </p:tgtEl>
                                        <p:attrNameLst>
                                          <p:attrName>style.visibility</p:attrName>
                                        </p:attrNameLst>
                                      </p:cBhvr>
                                      <p:to>
                                        <p:strVal val="visible"/>
                                      </p:to>
                                    </p:set>
                                    <p:anim calcmode="lin" valueType="num">
                                      <p:cBhvr additive="base">
                                        <p:cTn id="25" dur="500" fill="hold"/>
                                        <p:tgtEl>
                                          <p:spTgt spid="5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2">
                                            <p:txEl>
                                              <p:pRg st="4" end="4"/>
                                            </p:txEl>
                                          </p:spTgt>
                                        </p:tgtEl>
                                        <p:attrNameLst>
                                          <p:attrName>style.visibility</p:attrName>
                                        </p:attrNameLst>
                                      </p:cBhvr>
                                      <p:to>
                                        <p:strVal val="visible"/>
                                      </p:to>
                                    </p:set>
                                    <p:anim calcmode="lin" valueType="num">
                                      <p:cBhvr additive="base">
                                        <p:cTn id="31" dur="500" fill="hold"/>
                                        <p:tgtEl>
                                          <p:spTgt spid="5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2">
                                            <p:txEl>
                                              <p:pRg st="5" end="5"/>
                                            </p:txEl>
                                          </p:spTgt>
                                        </p:tgtEl>
                                        <p:attrNameLst>
                                          <p:attrName>style.visibility</p:attrName>
                                        </p:attrNameLst>
                                      </p:cBhvr>
                                      <p:to>
                                        <p:strVal val="visible"/>
                                      </p:to>
                                    </p:set>
                                    <p:anim calcmode="lin" valueType="num">
                                      <p:cBhvr additive="base">
                                        <p:cTn id="37" dur="500" fill="hold"/>
                                        <p:tgtEl>
                                          <p:spTgt spid="5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2">
                                            <p:txEl>
                                              <p:pRg st="6" end="6"/>
                                            </p:txEl>
                                          </p:spTgt>
                                        </p:tgtEl>
                                        <p:attrNameLst>
                                          <p:attrName>style.visibility</p:attrName>
                                        </p:attrNameLst>
                                      </p:cBhvr>
                                      <p:to>
                                        <p:strVal val="visible"/>
                                      </p:to>
                                    </p:set>
                                    <p:anim calcmode="lin" valueType="num">
                                      <p:cBhvr additive="base">
                                        <p:cTn id="43" dur="500" fill="hold"/>
                                        <p:tgtEl>
                                          <p:spTgt spid="5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1D8E009-EEC7-7C80-7362-3FE7D9B6CD76}"/>
              </a:ext>
            </a:extLst>
          </p:cNvPr>
          <p:cNvGrpSpPr/>
          <p:nvPr/>
        </p:nvGrpSpPr>
        <p:grpSpPr>
          <a:xfrm>
            <a:off x="3648341" y="1028700"/>
            <a:ext cx="10991317" cy="1068039"/>
            <a:chOff x="-1474631" y="2009415"/>
            <a:chExt cx="10991317" cy="1068039"/>
          </a:xfrm>
        </p:grpSpPr>
        <p:sp>
          <p:nvSpPr>
            <p:cNvPr id="6" name="TextBox 11">
              <a:extLst>
                <a:ext uri="{FF2B5EF4-FFF2-40B4-BE49-F238E27FC236}">
                  <a16:creationId xmlns:a16="http://schemas.microsoft.com/office/drawing/2014/main" id="{F06BD0F9-66D9-36F4-C1E3-8591E5A25C41}"/>
                </a:ext>
              </a:extLst>
            </p:cNvPr>
            <p:cNvSpPr txBox="1"/>
            <p:nvPr/>
          </p:nvSpPr>
          <p:spPr>
            <a:xfrm>
              <a:off x="1759057" y="2244751"/>
              <a:ext cx="7757629" cy="830997"/>
            </a:xfrm>
            <a:prstGeom prst="rect">
              <a:avLst/>
            </a:prstGeom>
          </p:spPr>
          <p:txBody>
            <a:bodyPr wrap="square" lIns="0" tIns="0" rIns="0" bIns="0" rtlCol="0" anchor="t">
              <a:spAutoFit/>
            </a:bodyPr>
            <a:lstStyle/>
            <a:p>
              <a:pPr algn="ctr">
                <a:spcBef>
                  <a:spcPct val="0"/>
                </a:spcBef>
              </a:pPr>
              <a:r>
                <a:rPr lang="en-US" sz="5400" b="1" spc="197">
                  <a:solidFill>
                    <a:srgbClr val="473D2D"/>
                  </a:solidFill>
                  <a:latin typeface="Arial" panose="020B0604020202020204" pitchFamily="34" charset="0"/>
                  <a:cs typeface="Arial" panose="020B0604020202020204" pitchFamily="34" charset="0"/>
                </a:rPr>
                <a:t>THẢO LUẬN CẶP ĐÔI</a:t>
              </a:r>
              <a:endParaRPr lang="en-US" sz="5400" b="1" spc="197" dirty="0">
                <a:solidFill>
                  <a:srgbClr val="473D2D"/>
                </a:solidFill>
                <a:latin typeface="Arial" panose="020B0604020202020204" pitchFamily="34" charset="0"/>
                <a:cs typeface="Arial" panose="020B0604020202020204" pitchFamily="34" charset="0"/>
              </a:endParaRPr>
            </a:p>
          </p:txBody>
        </p:sp>
        <p:pic>
          <p:nvPicPr>
            <p:cNvPr id="7" name="Picture 17">
              <a:extLst>
                <a:ext uri="{FF2B5EF4-FFF2-40B4-BE49-F238E27FC236}">
                  <a16:creationId xmlns:a16="http://schemas.microsoft.com/office/drawing/2014/main" id="{6D3304CA-633D-94CA-7705-DD08D130CC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74631" y="2009415"/>
              <a:ext cx="3204118" cy="1068039"/>
            </a:xfrm>
            <a:prstGeom prst="rect">
              <a:avLst/>
            </a:prstGeom>
          </p:spPr>
        </p:pic>
      </p:grpSp>
      <p:sp>
        <p:nvSpPr>
          <p:cNvPr id="8" name="TextBox 7">
            <a:extLst>
              <a:ext uri="{FF2B5EF4-FFF2-40B4-BE49-F238E27FC236}">
                <a16:creationId xmlns:a16="http://schemas.microsoft.com/office/drawing/2014/main" id="{D87B153E-3544-8579-62ED-479ED89711B2}"/>
              </a:ext>
            </a:extLst>
          </p:cNvPr>
          <p:cNvSpPr txBox="1"/>
          <p:nvPr/>
        </p:nvSpPr>
        <p:spPr>
          <a:xfrm>
            <a:off x="838200" y="2247900"/>
            <a:ext cx="9505951" cy="7468648"/>
          </a:xfrm>
          <a:prstGeom prst="rect">
            <a:avLst/>
          </a:prstGeom>
          <a:noFill/>
        </p:spPr>
        <p:txBody>
          <a:bodyPr wrap="square">
            <a:spAutoFit/>
          </a:bodyPr>
          <a:lstStyle/>
          <a:p>
            <a:pPr lvl="0" algn="just">
              <a:lnSpc>
                <a:spcPct val="150000"/>
              </a:lnSpc>
            </a:pPr>
            <a:r>
              <a:rPr lang="en-US" sz="3600" b="1" i="1">
                <a:solidFill>
                  <a:srgbClr val="FF0000"/>
                </a:solidFill>
                <a:latin typeface="Arial" panose="020B0604020202020204" pitchFamily="34" charset="0"/>
                <a:cs typeface="Arial" panose="020B0604020202020204" pitchFamily="34" charset="0"/>
              </a:rPr>
              <a:t>Em hãy đọc nội dung thông tin mục 1, quan sát Hình 1 – SGK tr.35-37 và trả lời câu hỏi: </a:t>
            </a:r>
            <a:r>
              <a:rPr lang="vi-VN" sz="3600">
                <a:latin typeface="Arial" panose="020B0604020202020204" pitchFamily="34" charset="0"/>
                <a:cs typeface="Arial" panose="020B0604020202020204" pitchFamily="34" charset="0"/>
              </a:rPr>
              <a:t>Trình bày được sự hình thành và phát triển của các vương quốc phong kiến ở Đông Nam Á từ nửa sau thế kỉ X đến nửa đầu thế kỉ XVI</a:t>
            </a:r>
            <a:r>
              <a:rPr lang="en-US" sz="3600">
                <a:latin typeface="Arial" panose="020B0604020202020204" pitchFamily="34" charset="0"/>
                <a:cs typeface="Arial" panose="020B0604020202020204" pitchFamily="34" charset="0"/>
              </a:rPr>
              <a:t>:</a:t>
            </a:r>
          </a:p>
          <a:p>
            <a:pPr marL="571500" lvl="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Q</a:t>
            </a:r>
            <a:r>
              <a:rPr lang="vi-VN" sz="3600">
                <a:latin typeface="Arial" panose="020B0604020202020204" pitchFamily="34" charset="0"/>
                <a:cs typeface="Arial" panose="020B0604020202020204" pitchFamily="34" charset="0"/>
              </a:rPr>
              <a:t>uá trình hình thành, phát triển</a:t>
            </a:r>
            <a:r>
              <a:rPr lang="en-US" sz="3600">
                <a:latin typeface="Arial" panose="020B0604020202020204" pitchFamily="34" charset="0"/>
                <a:cs typeface="Arial" panose="020B0604020202020204" pitchFamily="34" charset="0"/>
              </a:rPr>
              <a:t>.</a:t>
            </a:r>
          </a:p>
          <a:p>
            <a:pPr marL="571500" lvl="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a:t>
            </a:r>
            <a:r>
              <a:rPr lang="vi-VN" sz="3600">
                <a:latin typeface="Arial" panose="020B0604020202020204" pitchFamily="34" charset="0"/>
                <a:cs typeface="Arial" panose="020B0604020202020204" pitchFamily="34" charset="0"/>
              </a:rPr>
              <a:t>inh tế</a:t>
            </a:r>
            <a:r>
              <a:rPr lang="en-US" sz="3600">
                <a:latin typeface="Arial" panose="020B0604020202020204" pitchFamily="34" charset="0"/>
                <a:cs typeface="Arial" panose="020B0604020202020204" pitchFamily="34" charset="0"/>
              </a:rPr>
              <a:t>.</a:t>
            </a:r>
          </a:p>
          <a:p>
            <a:pPr marL="571500" lvl="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B</a:t>
            </a:r>
            <a:r>
              <a:rPr lang="vi-VN" sz="3600">
                <a:latin typeface="Arial" panose="020B0604020202020204" pitchFamily="34" charset="0"/>
                <a:cs typeface="Arial" panose="020B0604020202020204" pitchFamily="34" charset="0"/>
              </a:rPr>
              <a:t>ộ máy nhà nước</a:t>
            </a:r>
            <a:r>
              <a:rPr lang="en-US" sz="3600">
                <a:latin typeface="Arial" panose="020B0604020202020204" pitchFamily="34" charset="0"/>
                <a:cs typeface="Arial" panose="020B0604020202020204" pitchFamily="34" charset="0"/>
              </a:rPr>
              <a:t>.</a:t>
            </a:r>
            <a:endParaRPr kumimoji="0" lang="en-US" sz="36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C22782A3-A964-4F22-F129-8A85D48F0350}"/>
              </a:ext>
            </a:extLst>
          </p:cNvPr>
          <p:cNvGrpSpPr/>
          <p:nvPr/>
        </p:nvGrpSpPr>
        <p:grpSpPr>
          <a:xfrm>
            <a:off x="10760843" y="3162300"/>
            <a:ext cx="7149637" cy="6079558"/>
            <a:chOff x="10668000" y="3543300"/>
            <a:chExt cx="7149637" cy="6079558"/>
          </a:xfrm>
        </p:grpSpPr>
        <p:pic>
          <p:nvPicPr>
            <p:cNvPr id="10" name="Picture 9" descr="A picture containing text, outdoor, tree, sky&#10;&#10;Description automatically generated">
              <a:extLst>
                <a:ext uri="{FF2B5EF4-FFF2-40B4-BE49-F238E27FC236}">
                  <a16:creationId xmlns:a16="http://schemas.microsoft.com/office/drawing/2014/main" id="{2B60F295-7BC1-F30B-902F-2954EBFCC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3543300"/>
              <a:ext cx="7149637" cy="4764133"/>
            </a:xfrm>
            <a:prstGeom prst="rect">
              <a:avLst/>
            </a:prstGeom>
          </p:spPr>
        </p:pic>
        <p:sp>
          <p:nvSpPr>
            <p:cNvPr id="11" name="TextBox 10">
              <a:extLst>
                <a:ext uri="{FF2B5EF4-FFF2-40B4-BE49-F238E27FC236}">
                  <a16:creationId xmlns:a16="http://schemas.microsoft.com/office/drawing/2014/main" id="{4E55B44B-2102-C5BE-4037-AFCC9829FA7D}"/>
                </a:ext>
              </a:extLst>
            </p:cNvPr>
            <p:cNvSpPr txBox="1"/>
            <p:nvPr/>
          </p:nvSpPr>
          <p:spPr>
            <a:xfrm>
              <a:off x="11232918" y="8307433"/>
              <a:ext cx="6019799" cy="1315425"/>
            </a:xfrm>
            <a:prstGeom prst="rect">
              <a:avLst/>
            </a:prstGeom>
            <a:noFill/>
          </p:spPr>
          <p:txBody>
            <a:bodyPr wrap="square">
              <a:spAutoFit/>
            </a:bodyPr>
            <a:lstStyle/>
            <a:p>
              <a:pPr algn="ctr">
                <a:lnSpc>
                  <a:spcPct val="150000"/>
                </a:lnSpc>
              </a:pPr>
              <a:r>
                <a:rPr lang="en-US" sz="2800" b="1" i="1">
                  <a:effectLst/>
                  <a:latin typeface="Arial" panose="020B0604020202020204" pitchFamily="34" charset="0"/>
                  <a:ea typeface="Times New Roman" panose="02020603050405020304" pitchFamily="18" charset="0"/>
                  <a:cs typeface="Arial" panose="020B0604020202020204" pitchFamily="34" charset="0"/>
                </a:rPr>
                <a:t>Hình 1. </a:t>
              </a:r>
              <a:r>
                <a:rPr lang="en-US" sz="2800" i="1">
                  <a:effectLst/>
                  <a:latin typeface="Arial" panose="020B0604020202020204" pitchFamily="34" charset="0"/>
                  <a:ea typeface="Times New Roman" panose="02020603050405020304" pitchFamily="18" charset="0"/>
                  <a:cs typeface="Arial" panose="020B0604020202020204" pitchFamily="34" charset="0"/>
                </a:rPr>
                <a:t>Toàn cảnh đô thị cổ Pa-gan (thuộc Mi-an-ma ngày nay)</a:t>
              </a:r>
              <a:endParaRPr lang="en-US" sz="2800" i="1"/>
            </a:p>
          </p:txBody>
        </p:sp>
      </p:grpSp>
      <p:pic>
        <p:nvPicPr>
          <p:cNvPr id="13" name="Picture 15">
            <a:extLst>
              <a:ext uri="{FF2B5EF4-FFF2-40B4-BE49-F238E27FC236}">
                <a16:creationId xmlns:a16="http://schemas.microsoft.com/office/drawing/2014/main" id="{51AEA8A6-EBB8-7C7A-CE0B-210AC856BC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08892" y="7794349"/>
            <a:ext cx="2070216" cy="2457230"/>
          </a:xfrm>
          <a:prstGeom prst="rect">
            <a:avLst/>
          </a:prstGeom>
        </p:spPr>
      </p:pic>
    </p:spTree>
    <p:extLst>
      <p:ext uri="{BB962C8B-B14F-4D97-AF65-F5344CB8AC3E}">
        <p14:creationId xmlns:p14="http://schemas.microsoft.com/office/powerpoint/2010/main" val="1662964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7 - Các cuộc các mạng công nghiệp thời  kì cận đại</Template>
  <TotalTime>711</TotalTime>
  <Words>1846</Words>
  <Application>Microsoft Office PowerPoint</Application>
  <PresentationFormat>Custom</PresentationFormat>
  <Paragraphs>203</Paragraphs>
  <Slides>46</Slides>
  <Notes>1</Notes>
  <HiddenSlides>0</HiddenSlides>
  <MMClips>10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46</vt:i4>
      </vt:variant>
    </vt:vector>
  </HeadingPairs>
  <TitlesOfParts>
    <vt:vector size="52" baseType="lpstr">
      <vt:lpstr>Arial</vt:lpstr>
      <vt:lpstr>Times New Roman</vt:lpstr>
      <vt:lpstr>Calibri</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Admin</cp:lastModifiedBy>
  <cp:revision>6</cp:revision>
  <dcterms:created xsi:type="dcterms:W3CDTF">2022-10-04T07:07:07Z</dcterms:created>
  <dcterms:modified xsi:type="dcterms:W3CDTF">2026-01-18T15:24:07Z</dcterms:modified>
  <dc:identifier>DAFMwf_Dsog</dc:identifier>
</cp:coreProperties>
</file>