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289" r:id="rId2"/>
    <p:sldId id="288" r:id="rId3"/>
    <p:sldId id="290" r:id="rId4"/>
    <p:sldId id="271" r:id="rId5"/>
    <p:sldId id="276" r:id="rId6"/>
    <p:sldId id="261" r:id="rId7"/>
    <p:sldId id="291" r:id="rId8"/>
    <p:sldId id="293" r:id="rId9"/>
    <p:sldId id="295" r:id="rId10"/>
    <p:sldId id="286" r:id="rId11"/>
    <p:sldId id="287" r:id="rId12"/>
    <p:sldId id="285" r:id="rId13"/>
    <p:sldId id="277" r:id="rId14"/>
    <p:sldId id="278" r:id="rId15"/>
    <p:sldId id="279" r:id="rId16"/>
    <p:sldId id="280" r:id="rId17"/>
    <p:sldId id="265" r:id="rId18"/>
    <p:sldId id="282" r:id="rId19"/>
    <p:sldId id="298" r:id="rId20"/>
    <p:sldId id="297" r:id="rId21"/>
    <p:sldId id="299" r:id="rId22"/>
    <p:sldId id="300" r:id="rId23"/>
    <p:sldId id="302" r:id="rId24"/>
    <p:sldId id="313" r:id="rId25"/>
    <p:sldId id="314" r:id="rId26"/>
    <p:sldId id="315" r:id="rId27"/>
    <p:sldId id="316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</p:sldIdLst>
  <p:sldSz cx="18288000" cy="10287000"/>
  <p:notesSz cx="6858000" cy="9144000"/>
  <p:embeddedFontLst>
    <p:embeddedFont>
      <p:font typeface="#9Slide07 IcielCadena" panose="020B0604020202020204" charset="0"/>
      <p:bold r:id="rId38"/>
    </p:embeddedFont>
    <p:embeddedFont>
      <p:font typeface="Shadows Into Light" panose="020B0604020202020204" charset="0"/>
      <p:regular r:id="rId39"/>
    </p:embeddedFont>
    <p:embeddedFont>
      <p:font typeface="#9Slide07 Koni" panose="020B0604020202020204" charset="0"/>
      <p:bold r:id="rId40"/>
    </p:embeddedFont>
    <p:embeddedFont>
      <p:font typeface="Comic Sans MS" panose="030F0702030302020204" pitchFamily="66" charset="0"/>
      <p:regular r:id="rId41"/>
      <p:bold r:id="rId42"/>
      <p:italic r:id="rId43"/>
      <p:boldItalic r:id="rId44"/>
    </p:embeddedFont>
    <p:embeddedFont>
      <p:font typeface="#9Slide03 Roboto Bold" panose="020B0604020202020204" charset="0"/>
      <p:bold r:id="rId45"/>
    </p:embeddedFont>
    <p:embeddedFont>
      <p:font typeface="Berlin Sans FB Demi" panose="020E0802020502020306" pitchFamily="34" charset="0"/>
      <p:bold r:id="rId46"/>
    </p:embeddedFont>
    <p:embeddedFont>
      <p:font typeface="#9Slide07 IcielBaliho Script" panose="020B0604020202020204" charset="0"/>
      <p:regular r:id="rId47"/>
    </p:embeddedFont>
    <p:embeddedFont>
      <p:font typeface="#9Slide02 Noi dung rat dai" panose="020B0604020202020204" charset="0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Blueberry" panose="020B0604020202020204" charset="0"/>
      <p:regular r:id="rId53"/>
    </p:embeddedFont>
    <p:embeddedFont>
      <p:font typeface="Cascadia Code SemiBold" panose="020B0609020000020004" pitchFamily="49" charset="0"/>
      <p:bold r:id="rId54"/>
      <p:boldItalic r:id="rId55"/>
    </p:embeddedFont>
    <p:embeddedFont>
      <p:font typeface="#9Slide03 Arima Madurai Medium" panose="020B0604020202020204" charset="0"/>
      <p:regular r:id="rId56"/>
    </p:embeddedFont>
    <p:embeddedFont>
      <p:font typeface="#9Slide07 SVNA Love Of Thunder" panose="02040603050506020204" charset="0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622" autoAdjust="0"/>
  </p:normalViewPr>
  <p:slideViewPr>
    <p:cSldViewPr>
      <p:cViewPr varScale="1">
        <p:scale>
          <a:sx n="55" d="100"/>
          <a:sy n="55" d="100"/>
        </p:scale>
        <p:origin x="63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vi-VN" sz="2800" b="1" i="0" u="none" strike="noStrike" baseline="0" dirty="0" smtClean="0">
                <a:effectLst/>
              </a:rPr>
              <a:t>Biểu đồ nhiệt độ và lượng mưa trung bình tháng của trạm Hà Nội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Lượng mưa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22.5</c:v>
                </c:pt>
                <c:pt idx="1">
                  <c:v>24.4</c:v>
                </c:pt>
                <c:pt idx="2">
                  <c:v>47</c:v>
                </c:pt>
                <c:pt idx="3">
                  <c:v>91.8</c:v>
                </c:pt>
                <c:pt idx="4">
                  <c:v>185.4</c:v>
                </c:pt>
                <c:pt idx="5">
                  <c:v>253.3</c:v>
                </c:pt>
                <c:pt idx="6">
                  <c:v>280.10000000000002</c:v>
                </c:pt>
                <c:pt idx="7">
                  <c:v>309.39999999999998</c:v>
                </c:pt>
                <c:pt idx="8">
                  <c:v>228.3</c:v>
                </c:pt>
                <c:pt idx="9">
                  <c:v>140.69999999999999</c:v>
                </c:pt>
                <c:pt idx="10">
                  <c:v>66.7</c:v>
                </c:pt>
                <c:pt idx="11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7B-45A9-95C1-2AB0E345FB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1-087B-45A9-95C1-2AB0E345F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overlap val="100"/>
        <c:axId val="-550644512"/>
        <c:axId val="-55064899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Nhiệt độ 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16.600000000000001</c:v>
                </c:pt>
                <c:pt idx="1">
                  <c:v>17.7</c:v>
                </c:pt>
                <c:pt idx="2">
                  <c:v>20.3</c:v>
                </c:pt>
                <c:pt idx="3">
                  <c:v>24.2</c:v>
                </c:pt>
                <c:pt idx="4">
                  <c:v>27.6</c:v>
                </c:pt>
                <c:pt idx="5">
                  <c:v>29.3</c:v>
                </c:pt>
                <c:pt idx="6">
                  <c:v>29.4</c:v>
                </c:pt>
                <c:pt idx="7">
                  <c:v>28.7</c:v>
                </c:pt>
                <c:pt idx="8">
                  <c:v>27.7</c:v>
                </c:pt>
                <c:pt idx="9">
                  <c:v>25.3</c:v>
                </c:pt>
                <c:pt idx="10">
                  <c:v>21.9</c:v>
                </c:pt>
                <c:pt idx="11">
                  <c:v>18.3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7B-45A9-95C1-2AB0E345F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50647872"/>
        <c:axId val="-550647312"/>
      </c:lineChart>
      <c:catAx>
        <c:axId val="-55064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50648992"/>
        <c:crosses val="autoZero"/>
        <c:auto val="1"/>
        <c:lblAlgn val="ctr"/>
        <c:lblOffset val="100"/>
        <c:noMultiLvlLbl val="0"/>
      </c:catAx>
      <c:valAx>
        <c:axId val="-55064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50644512"/>
        <c:crosses val="autoZero"/>
        <c:crossBetween val="between"/>
      </c:valAx>
      <c:valAx>
        <c:axId val="-55064731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50647872"/>
        <c:crosses val="max"/>
        <c:crossBetween val="between"/>
      </c:valAx>
      <c:catAx>
        <c:axId val="-550647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550647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vi-VN" sz="2800" b="1" i="0" u="none" strike="noStrike" baseline="0" dirty="0" smtClean="0">
                <a:effectLst/>
              </a:rPr>
              <a:t>Biểu đồ nhiệt độ và lượng mưa trung bình tháng của trạm Tân Sơn Hòa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Lượng mưa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22.9</c:v>
                </c:pt>
                <c:pt idx="1">
                  <c:v>11.1</c:v>
                </c:pt>
                <c:pt idx="2">
                  <c:v>24.8</c:v>
                </c:pt>
                <c:pt idx="3">
                  <c:v>77.599999999999994</c:v>
                </c:pt>
                <c:pt idx="4">
                  <c:v>215.9</c:v>
                </c:pt>
                <c:pt idx="5">
                  <c:v>250.1</c:v>
                </c:pt>
                <c:pt idx="6">
                  <c:v>258.7</c:v>
                </c:pt>
                <c:pt idx="7">
                  <c:v>266.5</c:v>
                </c:pt>
                <c:pt idx="8">
                  <c:v>315.8</c:v>
                </c:pt>
                <c:pt idx="9">
                  <c:v>306.60000000000002</c:v>
                </c:pt>
                <c:pt idx="10">
                  <c:v>167.4</c:v>
                </c:pt>
                <c:pt idx="11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E1-4B4C-A818-28DF205359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1-DBE1-4B4C-A818-28DF20535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overlap val="100"/>
        <c:axId val="-550646192"/>
        <c:axId val="-55065011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Nhiệt độ </c:v>
                </c:pt>
              </c:strCache>
            </c:strRef>
          </c:tx>
          <c:spPr>
            <a:ln w="381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26.9</c:v>
                </c:pt>
                <c:pt idx="1">
                  <c:v>27.5</c:v>
                </c:pt>
                <c:pt idx="2">
                  <c:v>28.8</c:v>
                </c:pt>
                <c:pt idx="3">
                  <c:v>29.8</c:v>
                </c:pt>
                <c:pt idx="4">
                  <c:v>29.4</c:v>
                </c:pt>
                <c:pt idx="5">
                  <c:v>28.5</c:v>
                </c:pt>
                <c:pt idx="6">
                  <c:v>28</c:v>
                </c:pt>
                <c:pt idx="7">
                  <c:v>28.1</c:v>
                </c:pt>
                <c:pt idx="8">
                  <c:v>27.8</c:v>
                </c:pt>
                <c:pt idx="9">
                  <c:v>27.6</c:v>
                </c:pt>
                <c:pt idx="10">
                  <c:v>27.1</c:v>
                </c:pt>
                <c:pt idx="11">
                  <c:v>20.7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E1-4B4C-A818-28DF20535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50649552"/>
        <c:axId val="-550637792"/>
      </c:lineChart>
      <c:catAx>
        <c:axId val="-55064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50650112"/>
        <c:crosses val="autoZero"/>
        <c:auto val="1"/>
        <c:lblAlgn val="ctr"/>
        <c:lblOffset val="100"/>
        <c:noMultiLvlLbl val="0"/>
      </c:catAx>
      <c:valAx>
        <c:axId val="-55065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50646192"/>
        <c:crosses val="autoZero"/>
        <c:crossBetween val="between"/>
      </c:valAx>
      <c:valAx>
        <c:axId val="-5506377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50649552"/>
        <c:crosses val="max"/>
        <c:crossBetween val="between"/>
      </c:valAx>
      <c:catAx>
        <c:axId val="-550649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550637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vi-VN" sz="2800" b="1" i="0" u="none" strike="noStrike" baseline="0" dirty="0" smtClean="0">
                <a:effectLst/>
              </a:rPr>
              <a:t>Biểu đồ nhiệt độ và lượng mưa trung bình tháng của trạm Trường Sa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Lượng mưa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160.1</c:v>
                </c:pt>
                <c:pt idx="1">
                  <c:v>80.2</c:v>
                </c:pt>
                <c:pt idx="2">
                  <c:v>83.1</c:v>
                </c:pt>
                <c:pt idx="3">
                  <c:v>59.4</c:v>
                </c:pt>
                <c:pt idx="4">
                  <c:v>125.7</c:v>
                </c:pt>
                <c:pt idx="5">
                  <c:v>222.8</c:v>
                </c:pt>
                <c:pt idx="6">
                  <c:v>247.4</c:v>
                </c:pt>
                <c:pt idx="7">
                  <c:v>250.6</c:v>
                </c:pt>
                <c:pt idx="8">
                  <c:v>257.8</c:v>
                </c:pt>
                <c:pt idx="9">
                  <c:v>328.4</c:v>
                </c:pt>
                <c:pt idx="10">
                  <c:v>388.2</c:v>
                </c:pt>
                <c:pt idx="11">
                  <c:v>461.1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FF-4A8B-8948-C3E4E7CBDE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1-E2FF-4A8B-8948-C3E4E7CBD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overlap val="100"/>
        <c:axId val="-550650672"/>
        <c:axId val="-55064563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Nhiệt độ 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26.5</c:v>
                </c:pt>
                <c:pt idx="1">
                  <c:v>26.8</c:v>
                </c:pt>
                <c:pt idx="2">
                  <c:v>27.9</c:v>
                </c:pt>
                <c:pt idx="3">
                  <c:v>29</c:v>
                </c:pt>
                <c:pt idx="4">
                  <c:v>29.4</c:v>
                </c:pt>
                <c:pt idx="5">
                  <c:v>28.7</c:v>
                </c:pt>
                <c:pt idx="6">
                  <c:v>28.3</c:v>
                </c:pt>
                <c:pt idx="7">
                  <c:v>28.3</c:v>
                </c:pt>
                <c:pt idx="8">
                  <c:v>28.2</c:v>
                </c:pt>
                <c:pt idx="9">
                  <c:v>28.1</c:v>
                </c:pt>
                <c:pt idx="10">
                  <c:v>27.8</c:v>
                </c:pt>
                <c:pt idx="11">
                  <c:v>26.9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FF-4A8B-8948-C3E4E7CBD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50642832"/>
        <c:axId val="-550645072"/>
      </c:lineChart>
      <c:catAx>
        <c:axId val="-55065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50645632"/>
        <c:crosses val="autoZero"/>
        <c:auto val="1"/>
        <c:lblAlgn val="ctr"/>
        <c:lblOffset val="100"/>
        <c:noMultiLvlLbl val="0"/>
      </c:catAx>
      <c:valAx>
        <c:axId val="-55064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50650672"/>
        <c:crosses val="autoZero"/>
        <c:crossBetween val="between"/>
      </c:valAx>
      <c:valAx>
        <c:axId val="-550645072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50642832"/>
        <c:crosses val="max"/>
        <c:crossBetween val="between"/>
      </c:valAx>
      <c:catAx>
        <c:axId val="-550642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550645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D5220-DC2E-4EA4-9C9B-DFF9B4FFF80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F6440-5E71-4EAF-8B2B-54A5DB65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5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F6440-5E71-4EAF-8B2B-54A5DB650D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9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7050A-8175-492E-9DDF-FB9B86E92E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5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7050A-8175-492E-9DDF-FB9B86E92E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50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7050A-8175-492E-9DDF-FB9B86E92E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2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7050A-8175-492E-9DDF-FB9B86E92E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8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7050A-8175-492E-9DDF-FB9B86E92E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3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7" Type="http://schemas.openxmlformats.org/officeDocument/2006/relationships/image" Target="../media/image3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7" Type="http://schemas.openxmlformats.org/officeDocument/2006/relationships/image" Target="../media/image3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3.png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svg"/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notesSlide" Target="../notesSlides/notesSlide2.xml"/><Relationship Id="rId7" Type="http://schemas.openxmlformats.org/officeDocument/2006/relationships/slide" Target="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slide" Target="slide22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notesSlide" Target="../notesSlides/notesSlide3.xml"/><Relationship Id="rId7" Type="http://schemas.openxmlformats.org/officeDocument/2006/relationships/slide" Target="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slide" Target="slide22.xml"/><Relationship Id="rId5" Type="http://schemas.openxmlformats.org/officeDocument/2006/relationships/image" Target="../media/image26.gif"/><Relationship Id="rId10" Type="http://schemas.openxmlformats.org/officeDocument/2006/relationships/image" Target="../media/image28.jpeg"/><Relationship Id="rId4" Type="http://schemas.openxmlformats.org/officeDocument/2006/relationships/image" Target="../media/image25.png"/><Relationship Id="rId9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notesSlide" Target="../notesSlides/notesSlide4.xml"/><Relationship Id="rId7" Type="http://schemas.openxmlformats.org/officeDocument/2006/relationships/slide" Target="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slide" Target="slide21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Relationship Id="rId9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notesSlide" Target="../notesSlides/notesSlide5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slide" Target="slide18.xml"/><Relationship Id="rId5" Type="http://schemas.openxmlformats.org/officeDocument/2006/relationships/image" Target="../media/image26.gif"/><Relationship Id="rId10" Type="http://schemas.openxmlformats.org/officeDocument/2006/relationships/image" Target="../media/image27.gif"/><Relationship Id="rId4" Type="http://schemas.openxmlformats.org/officeDocument/2006/relationships/image" Target="../media/image25.png"/><Relationship Id="rId9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notesSlide" Target="../notesSlides/notesSlide6.xml"/><Relationship Id="rId7" Type="http://schemas.openxmlformats.org/officeDocument/2006/relationships/slide" Target="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slide" Target="slide18.xml"/><Relationship Id="rId5" Type="http://schemas.openxmlformats.org/officeDocument/2006/relationships/image" Target="../media/image26.gif"/><Relationship Id="rId10" Type="http://schemas.openxmlformats.org/officeDocument/2006/relationships/image" Target="../media/image27.gif"/><Relationship Id="rId4" Type="http://schemas.openxmlformats.org/officeDocument/2006/relationships/image" Target="../media/image25.png"/><Relationship Id="rId9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0.svg"/><Relationship Id="rId4" Type="http://schemas.openxmlformats.org/officeDocument/2006/relationships/image" Target="../media/image12.png"/><Relationship Id="rId9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02.svg"/><Relationship Id="rId18" Type="http://schemas.openxmlformats.org/officeDocument/2006/relationships/image" Target="../media/image40.png"/><Relationship Id="rId3" Type="http://schemas.openxmlformats.org/officeDocument/2006/relationships/image" Target="../media/image92.svg"/><Relationship Id="rId7" Type="http://schemas.openxmlformats.org/officeDocument/2006/relationships/image" Target="../media/image96.svg"/><Relationship Id="rId12" Type="http://schemas.openxmlformats.org/officeDocument/2006/relationships/image" Target="../media/image37.png"/><Relationship Id="rId17" Type="http://schemas.openxmlformats.org/officeDocument/2006/relationships/image" Target="../media/image106.svg"/><Relationship Id="rId2" Type="http://schemas.openxmlformats.org/officeDocument/2006/relationships/image" Target="../media/image32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00.svg"/><Relationship Id="rId5" Type="http://schemas.openxmlformats.org/officeDocument/2006/relationships/image" Target="../media/image94.svg"/><Relationship Id="rId15" Type="http://schemas.openxmlformats.org/officeDocument/2006/relationships/image" Target="../media/image104.svg"/><Relationship Id="rId10" Type="http://schemas.openxmlformats.org/officeDocument/2006/relationships/image" Target="../media/image36.png"/><Relationship Id="rId19" Type="http://schemas.openxmlformats.org/officeDocument/2006/relationships/image" Target="../media/image108.svg"/><Relationship Id="rId4" Type="http://schemas.openxmlformats.org/officeDocument/2006/relationships/image" Target="../media/image33.png"/><Relationship Id="rId9" Type="http://schemas.openxmlformats.org/officeDocument/2006/relationships/image" Target="../media/image98.svg"/><Relationship Id="rId1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320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svg"/><Relationship Id="rId11" Type="http://schemas.openxmlformats.org/officeDocument/2006/relationships/image" Target="../media/image41.png"/><Relationship Id="rId5" Type="http://schemas.openxmlformats.org/officeDocument/2006/relationships/image" Target="../media/image1.png"/><Relationship Id="rId15" Type="http://schemas.openxmlformats.org/officeDocument/2006/relationships/image" Target="../media/image43.png"/><Relationship Id="rId10" Type="http://schemas.openxmlformats.org/officeDocument/2006/relationships/image" Target="../media/image8.svg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8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sv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5" Type="http://schemas.openxmlformats.org/officeDocument/2006/relationships/image" Target="../media/image43.png"/><Relationship Id="rId10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image" Target="../media/image36.sv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slide" Target="slide29.xml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slide" Target="slide33.xml"/><Relationship Id="rId5" Type="http://schemas.openxmlformats.org/officeDocument/2006/relationships/image" Target="../media/image4.svg"/><Relationship Id="rId15" Type="http://schemas.openxmlformats.org/officeDocument/2006/relationships/slide" Target="slide35.xml"/><Relationship Id="rId10" Type="http://schemas.openxmlformats.org/officeDocument/2006/relationships/slide" Target="slide32.xml"/><Relationship Id="rId4" Type="http://schemas.openxmlformats.org/officeDocument/2006/relationships/image" Target="../media/image2.png"/><Relationship Id="rId9" Type="http://schemas.openxmlformats.org/officeDocument/2006/relationships/slide" Target="slide34.xml"/><Relationship Id="rId14" Type="http://schemas.openxmlformats.org/officeDocument/2006/relationships/slide" Target="slide3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8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sv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5" Type="http://schemas.openxmlformats.org/officeDocument/2006/relationships/image" Target="../media/image43.png"/><Relationship Id="rId10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image" Target="../media/image12.svg"/><Relationship Id="rId1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8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sv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5" Type="http://schemas.openxmlformats.org/officeDocument/2006/relationships/image" Target="../media/image43.png"/><Relationship Id="rId10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image" Target="../media/image36.svg"/><Relationship Id="rId1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12" Type="http://schemas.openxmlformats.org/officeDocument/2006/relationships/image" Target="../media/image4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svg"/><Relationship Id="rId11" Type="http://schemas.openxmlformats.org/officeDocument/2006/relationships/image" Target="../media/image8.sv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slide" Target="slide3.xml"/><Relationship Id="rId1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8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sv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5" Type="http://schemas.openxmlformats.org/officeDocument/2006/relationships/image" Target="../media/image43.png"/><Relationship Id="rId10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image" Target="../media/image12.svg"/><Relationship Id="rId1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8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sv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5" Type="http://schemas.openxmlformats.org/officeDocument/2006/relationships/image" Target="../media/image43.png"/><Relationship Id="rId10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image" Target="../media/image36.svg"/><Relationship Id="rId1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12" Type="http://schemas.openxmlformats.org/officeDocument/2006/relationships/image" Target="../media/image4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svg"/><Relationship Id="rId11" Type="http://schemas.openxmlformats.org/officeDocument/2006/relationships/image" Target="../media/image8.sv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slide" Target="slide3.xml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7" Type="http://schemas.openxmlformats.org/officeDocument/2006/relationships/image" Target="../media/image3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9743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224739" y="-135006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29817" y="6647958"/>
            <a:ext cx="2814627" cy="2753217"/>
          </a:xfrm>
          <a:custGeom>
            <a:avLst/>
            <a:gdLst/>
            <a:ahLst/>
            <a:cxnLst/>
            <a:rect l="l" t="t" r="r" b="b"/>
            <a:pathLst>
              <a:path w="2814627" h="2753217">
                <a:moveTo>
                  <a:pt x="0" y="0"/>
                </a:moveTo>
                <a:lnTo>
                  <a:pt x="2814627" y="0"/>
                </a:lnTo>
                <a:lnTo>
                  <a:pt x="2814627" y="2753217"/>
                </a:lnTo>
                <a:lnTo>
                  <a:pt x="0" y="27532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3339108" y="4371680"/>
            <a:ext cx="11609784" cy="203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27"/>
              </a:lnSpc>
            </a:pPr>
            <a:r>
              <a:rPr lang="en-US" sz="11376">
                <a:solidFill>
                  <a:srgbClr val="FFFFFF"/>
                </a:solidFill>
                <a:latin typeface="Blueberry"/>
              </a:rPr>
              <a:t>Từ khóa</a:t>
            </a:r>
          </a:p>
        </p:txBody>
      </p:sp>
      <p:sp>
        <p:nvSpPr>
          <p:cNvPr id="27" name="TextBox 27"/>
          <p:cNvSpPr txBox="1"/>
          <p:nvPr/>
        </p:nvSpPr>
        <p:spPr>
          <a:xfrm rot="-107206">
            <a:off x="4938128" y="7054037"/>
            <a:ext cx="8259251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47"/>
              </a:lnSpc>
            </a:pPr>
            <a:r>
              <a:rPr lang="en-US" sz="10177">
                <a:solidFill>
                  <a:srgbClr val="FFFFFF"/>
                </a:solidFill>
                <a:latin typeface="Blueberry"/>
              </a:rPr>
              <a:t>Start</a:t>
            </a:r>
          </a:p>
        </p:txBody>
      </p:sp>
      <p:pic>
        <p:nvPicPr>
          <p:cNvPr id="28" name="Playful Paper Welcome Back to School Intro Video">
            <a:hlinkClick r:id="" action="ppaction://media"/>
            <a:extLst>
              <a:ext uri="{FF2B5EF4-FFF2-40B4-BE49-F238E27FC236}">
                <a16:creationId xmlns:a16="http://schemas.microsoft.com/office/drawing/2014/main" id="{ABCE8EAD-874A-4FA5-9C4E-6578286C2E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99743" y="-133002"/>
            <a:ext cx="19099286" cy="1067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0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81000" y="190500"/>
            <a:ext cx="6705600" cy="2796222"/>
            <a:chOff x="457199" y="113313"/>
            <a:chExt cx="6781800" cy="3332750"/>
          </a:xfrm>
        </p:grpSpPr>
        <p:sp>
          <p:nvSpPr>
            <p:cNvPr id="37" name="Freeform 4"/>
            <p:cNvSpPr/>
            <p:nvPr/>
          </p:nvSpPr>
          <p:spPr>
            <a:xfrm>
              <a:off x="457199" y="113313"/>
              <a:ext cx="6781800" cy="2514600"/>
            </a:xfrm>
            <a:custGeom>
              <a:avLst/>
              <a:gdLst/>
              <a:ahLst/>
              <a:cxnLst/>
              <a:rect l="l" t="t" r="r" b="b"/>
              <a:pathLst>
                <a:path w="7298980" h="4114800">
                  <a:moveTo>
                    <a:pt x="0" y="0"/>
                  </a:moveTo>
                  <a:lnTo>
                    <a:pt x="7298980" y="0"/>
                  </a:lnTo>
                  <a:lnTo>
                    <a:pt x="729898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TextBox 16"/>
            <p:cNvSpPr txBox="1"/>
            <p:nvPr/>
          </p:nvSpPr>
          <p:spPr>
            <a:xfrm>
              <a:off x="955991" y="880562"/>
              <a:ext cx="5784217" cy="25655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khí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hậu</a:t>
              </a:r>
              <a:endParaRPr lang="en-US" sz="4400" b="1" dirty="0">
                <a:solidFill>
                  <a:srgbClr val="281C1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Freeform 3"/>
          <p:cNvSpPr/>
          <p:nvPr/>
        </p:nvSpPr>
        <p:spPr>
          <a:xfrm>
            <a:off x="16130506" y="592150"/>
            <a:ext cx="2028988" cy="1287485"/>
          </a:xfrm>
          <a:custGeom>
            <a:avLst/>
            <a:gdLst/>
            <a:ahLst/>
            <a:cxnLst/>
            <a:rect l="l" t="t" r="r" b="b"/>
            <a:pathLst>
              <a:path w="3552988" h="2254533">
                <a:moveTo>
                  <a:pt x="0" y="0"/>
                </a:moveTo>
                <a:lnTo>
                  <a:pt x="3552988" y="0"/>
                </a:lnTo>
                <a:lnTo>
                  <a:pt x="3552988" y="2254532"/>
                </a:lnTo>
                <a:lnTo>
                  <a:pt x="0" y="22545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2300283"/>
            <a:ext cx="7972745" cy="73594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4188" y="2628900"/>
            <a:ext cx="889090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Trục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tung bên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phải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thể hiện nhiệt độ, đường nhiệt độ màu đỏ.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Trục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tung bên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trái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thể hiện lượng mưa, cột lượng mưa màu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xanh.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Trục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hoành thể hiện thời gian (các tháng trong năm).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81000" y="190500"/>
            <a:ext cx="6705600" cy="2796222"/>
            <a:chOff x="457199" y="113313"/>
            <a:chExt cx="6781800" cy="3332750"/>
          </a:xfrm>
        </p:grpSpPr>
        <p:sp>
          <p:nvSpPr>
            <p:cNvPr id="37" name="Freeform 4"/>
            <p:cNvSpPr/>
            <p:nvPr/>
          </p:nvSpPr>
          <p:spPr>
            <a:xfrm>
              <a:off x="457199" y="113313"/>
              <a:ext cx="6781800" cy="2514600"/>
            </a:xfrm>
            <a:custGeom>
              <a:avLst/>
              <a:gdLst/>
              <a:ahLst/>
              <a:cxnLst/>
              <a:rect l="l" t="t" r="r" b="b"/>
              <a:pathLst>
                <a:path w="7298980" h="4114800">
                  <a:moveTo>
                    <a:pt x="0" y="0"/>
                  </a:moveTo>
                  <a:lnTo>
                    <a:pt x="7298980" y="0"/>
                  </a:lnTo>
                  <a:lnTo>
                    <a:pt x="729898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TextBox 16"/>
            <p:cNvSpPr txBox="1"/>
            <p:nvPr/>
          </p:nvSpPr>
          <p:spPr>
            <a:xfrm>
              <a:off x="955991" y="880562"/>
              <a:ext cx="5784217" cy="25655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khí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hậu</a:t>
              </a:r>
              <a:endParaRPr lang="en-US" sz="4400" b="1" dirty="0">
                <a:solidFill>
                  <a:srgbClr val="281C1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Freeform 3"/>
          <p:cNvSpPr/>
          <p:nvPr/>
        </p:nvSpPr>
        <p:spPr>
          <a:xfrm>
            <a:off x="16130506" y="592150"/>
            <a:ext cx="2028988" cy="1287485"/>
          </a:xfrm>
          <a:custGeom>
            <a:avLst/>
            <a:gdLst/>
            <a:ahLst/>
            <a:cxnLst/>
            <a:rect l="l" t="t" r="r" b="b"/>
            <a:pathLst>
              <a:path w="3552988" h="2254533">
                <a:moveTo>
                  <a:pt x="0" y="0"/>
                </a:moveTo>
                <a:lnTo>
                  <a:pt x="3552988" y="0"/>
                </a:lnTo>
                <a:lnTo>
                  <a:pt x="3552988" y="2254532"/>
                </a:lnTo>
                <a:lnTo>
                  <a:pt x="0" y="22545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2300283"/>
            <a:ext cx="7972745" cy="735945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6781800" y="4686300"/>
            <a:ext cx="4759960" cy="16002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05000" y="3238500"/>
            <a:ext cx="4876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Nhiệt độ thể hiện bằng biểu đồ đường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781800" y="7173019"/>
            <a:ext cx="5867400" cy="2788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16614" y="6318501"/>
            <a:ext cx="4876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Lượng mưa thể hiện bằng biểu đồ cột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9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5591390" y="690509"/>
            <a:ext cx="7510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83384"/>
            <a:ext cx="1560711" cy="1560711"/>
          </a:xfrm>
          <a:prstGeom prst="rect">
            <a:avLst/>
          </a:prstGeom>
        </p:spPr>
      </p:pic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283022"/>
              </p:ext>
            </p:extLst>
          </p:nvPr>
        </p:nvGraphicFramePr>
        <p:xfrm>
          <a:off x="245301" y="3452178"/>
          <a:ext cx="17754604" cy="6158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8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81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81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81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81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681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681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681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681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681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772017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Trạm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017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aseline="30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3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20,3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017">
                <a:tc vMerge="1">
                  <a:txBody>
                    <a:bodyPr/>
                    <a:lstStyle/>
                    <a:p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53,3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309,4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228,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40,7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20,2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017">
                <a:tc row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Tân</a:t>
                      </a:r>
                      <a:r>
                        <a:rPr lang="vi-VN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Sơn Hòa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30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3200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,9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017">
                <a:tc vMerge="1">
                  <a:txBody>
                    <a:bodyPr/>
                    <a:lstStyle/>
                    <a:p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22,9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77,6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215,9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258,7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266,5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315,8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306,6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167,4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46,2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017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vi-VN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30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3200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,7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,3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2017">
                <a:tc vMerge="1">
                  <a:txBody>
                    <a:bodyPr/>
                    <a:lstStyle/>
                    <a:p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160,1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80,2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25,7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247,4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250,6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328,4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388,2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461,1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362200" y="1879635"/>
            <a:ext cx="13487400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năm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 Nam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03451" y="3454258"/>
            <a:ext cx="1345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16130506" y="592150"/>
            <a:ext cx="2028988" cy="1287485"/>
          </a:xfrm>
          <a:custGeom>
            <a:avLst/>
            <a:gdLst/>
            <a:ahLst/>
            <a:cxnLst/>
            <a:rect l="l" t="t" r="r" b="b"/>
            <a:pathLst>
              <a:path w="3552988" h="2254533">
                <a:moveTo>
                  <a:pt x="0" y="0"/>
                </a:moveTo>
                <a:lnTo>
                  <a:pt x="3552988" y="0"/>
                </a:lnTo>
                <a:lnTo>
                  <a:pt x="3552988" y="2254532"/>
                </a:lnTo>
                <a:lnTo>
                  <a:pt x="0" y="22545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898018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3"/>
          <p:cNvSpPr/>
          <p:nvPr/>
        </p:nvSpPr>
        <p:spPr>
          <a:xfrm>
            <a:off x="16130506" y="592150"/>
            <a:ext cx="2028988" cy="1287485"/>
          </a:xfrm>
          <a:custGeom>
            <a:avLst/>
            <a:gdLst/>
            <a:ahLst/>
            <a:cxnLst/>
            <a:rect l="l" t="t" r="r" b="b"/>
            <a:pathLst>
              <a:path w="3552988" h="2254533">
                <a:moveTo>
                  <a:pt x="0" y="0"/>
                </a:moveTo>
                <a:lnTo>
                  <a:pt x="3552988" y="0"/>
                </a:lnTo>
                <a:lnTo>
                  <a:pt x="3552988" y="2254532"/>
                </a:lnTo>
                <a:lnTo>
                  <a:pt x="0" y="2254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2605006" y="4056050"/>
            <a:ext cx="12877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hia lớp thành 3 nhóm, mỗi nhóm thực hiện yêu cầu: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5116" y="1104900"/>
            <a:ext cx="15555390" cy="2438400"/>
            <a:chOff x="980010" y="6566917"/>
            <a:chExt cx="15555390" cy="2438400"/>
          </a:xfrm>
        </p:grpSpPr>
        <p:grpSp>
          <p:nvGrpSpPr>
            <p:cNvPr id="5" name="Group 4"/>
            <p:cNvGrpSpPr/>
            <p:nvPr/>
          </p:nvGrpSpPr>
          <p:grpSpPr>
            <a:xfrm>
              <a:off x="2133600" y="6566917"/>
              <a:ext cx="14401800" cy="2438400"/>
              <a:chOff x="2133600" y="6566917"/>
              <a:chExt cx="14401800" cy="24384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2133600" y="6566917"/>
                <a:ext cx="14401800" cy="2438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009900" y="6816621"/>
                <a:ext cx="1264920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u="sng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Yêu</a:t>
                </a:r>
                <a:r>
                  <a:rPr lang="en-US" sz="4000" b="1" u="sng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u="sng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hậu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nhiệt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mưa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trạm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tượng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flipH="1">
              <a:off x="980010" y="6569457"/>
              <a:ext cx="1591740" cy="1597732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1728706" y="5676900"/>
            <a:ext cx="4443494" cy="3733800"/>
          </a:xfrm>
          <a:prstGeom prst="roundRect">
            <a:avLst>
              <a:gd name="adj" fmla="val 1394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70000"/>
              </a:lnSpc>
            </a:pPr>
            <a:r>
              <a:rPr lang="vi-VN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1:</a:t>
            </a:r>
          </a:p>
          <a:p>
            <a:pPr algn="ctr">
              <a:lnSpc>
                <a:spcPct val="170000"/>
              </a:lnSpc>
            </a:pP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Trạm khí tượng Hà Nội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07859" y="5676900"/>
            <a:ext cx="4443494" cy="3733800"/>
          </a:xfrm>
          <a:prstGeom prst="roundRect">
            <a:avLst>
              <a:gd name="adj" fmla="val 1394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70000"/>
              </a:lnSpc>
            </a:pPr>
            <a:r>
              <a:rPr lang="vi-VN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2:</a:t>
            </a:r>
          </a:p>
          <a:p>
            <a:pPr algn="ctr">
              <a:lnSpc>
                <a:spcPct val="170000"/>
              </a:lnSpc>
            </a:pP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Trạm khí tượng Tân Sơn Hòa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687012" y="5676900"/>
            <a:ext cx="4443494" cy="3733800"/>
          </a:xfrm>
          <a:prstGeom prst="roundRect">
            <a:avLst>
              <a:gd name="adj" fmla="val 1394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70000"/>
              </a:lnSpc>
            </a:pPr>
            <a:r>
              <a:rPr lang="vi-VN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3:</a:t>
            </a:r>
          </a:p>
          <a:p>
            <a:pPr algn="ctr">
              <a:lnSpc>
                <a:spcPct val="170000"/>
              </a:lnSpc>
            </a:pP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Trạm khí tượng Trường Sa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0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762000" y="647700"/>
            <a:ext cx="16806432" cy="9144000"/>
            <a:chOff x="762000" y="571500"/>
            <a:chExt cx="16806432" cy="9144000"/>
          </a:xfrm>
        </p:grpSpPr>
        <p:graphicFrame>
          <p:nvGraphicFramePr>
            <p:cNvPr id="30" name="Chart 29"/>
            <p:cNvGraphicFramePr/>
            <p:nvPr>
              <p:extLst>
                <p:ext uri="{D42A27DB-BD31-4B8C-83A1-F6EECF244321}">
                  <p14:modId xmlns:p14="http://schemas.microsoft.com/office/powerpoint/2010/main" val="3945582595"/>
                </p:ext>
              </p:extLst>
            </p:nvPr>
          </p:nvGraphicFramePr>
          <p:xfrm>
            <a:off x="1295400" y="723900"/>
            <a:ext cx="15849600" cy="8991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762000" y="571500"/>
              <a:ext cx="1024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(mm)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459200" y="571500"/>
              <a:ext cx="8178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800" baseline="30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362653" y="8877300"/>
              <a:ext cx="1205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01254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762000" y="647700"/>
            <a:ext cx="16806432" cy="9144000"/>
            <a:chOff x="762000" y="571500"/>
            <a:chExt cx="16806432" cy="9144000"/>
          </a:xfrm>
        </p:grpSpPr>
        <p:graphicFrame>
          <p:nvGraphicFramePr>
            <p:cNvPr id="30" name="Chart 29"/>
            <p:cNvGraphicFramePr/>
            <p:nvPr>
              <p:extLst>
                <p:ext uri="{D42A27DB-BD31-4B8C-83A1-F6EECF244321}">
                  <p14:modId xmlns:p14="http://schemas.microsoft.com/office/powerpoint/2010/main" val="3917648759"/>
                </p:ext>
              </p:extLst>
            </p:nvPr>
          </p:nvGraphicFramePr>
          <p:xfrm>
            <a:off x="1295400" y="723900"/>
            <a:ext cx="15849600" cy="8991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762000" y="571500"/>
              <a:ext cx="1024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(mm)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459200" y="571500"/>
              <a:ext cx="8178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800" baseline="30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362653" y="8877300"/>
              <a:ext cx="1205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47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762000" y="647700"/>
            <a:ext cx="16806432" cy="9144000"/>
            <a:chOff x="762000" y="571500"/>
            <a:chExt cx="16806432" cy="9144000"/>
          </a:xfrm>
        </p:grpSpPr>
        <p:graphicFrame>
          <p:nvGraphicFramePr>
            <p:cNvPr id="30" name="Chart 29"/>
            <p:cNvGraphicFramePr/>
            <p:nvPr>
              <p:extLst>
                <p:ext uri="{D42A27DB-BD31-4B8C-83A1-F6EECF244321}">
                  <p14:modId xmlns:p14="http://schemas.microsoft.com/office/powerpoint/2010/main" val="2742281932"/>
                </p:ext>
              </p:extLst>
            </p:nvPr>
          </p:nvGraphicFramePr>
          <p:xfrm>
            <a:off x="1295400" y="723900"/>
            <a:ext cx="15849600" cy="8991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762000" y="571500"/>
              <a:ext cx="1024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(mm)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459200" y="571500"/>
              <a:ext cx="8178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800" baseline="30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362653" y="8877300"/>
              <a:ext cx="1205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07432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647700"/>
            <a:ext cx="9225280" cy="2971800"/>
            <a:chOff x="302260" y="-682604"/>
            <a:chExt cx="9225280" cy="2971800"/>
          </a:xfrm>
        </p:grpSpPr>
        <p:sp>
          <p:nvSpPr>
            <p:cNvPr id="20" name="Freeform 20"/>
            <p:cNvSpPr/>
            <p:nvPr/>
          </p:nvSpPr>
          <p:spPr>
            <a:xfrm>
              <a:off x="302260" y="-682604"/>
              <a:ext cx="9225280" cy="2971800"/>
            </a:xfrm>
            <a:custGeom>
              <a:avLst/>
              <a:gdLst/>
              <a:ahLst/>
              <a:cxnLst/>
              <a:rect l="l" t="t" r="r" b="b"/>
              <a:pathLst>
                <a:path w="6053752" h="2773719">
                  <a:moveTo>
                    <a:pt x="0" y="0"/>
                  </a:moveTo>
                  <a:lnTo>
                    <a:pt x="6053752" y="0"/>
                  </a:lnTo>
                  <a:lnTo>
                    <a:pt x="6053752" y="2773719"/>
                  </a:lnTo>
                  <a:lnTo>
                    <a:pt x="0" y="2773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16"/>
            <p:cNvSpPr txBox="1"/>
            <p:nvPr/>
          </p:nvSpPr>
          <p:spPr>
            <a:xfrm>
              <a:off x="838200" y="499529"/>
              <a:ext cx="7502208" cy="10156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b="1" dirty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khí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hậu</a:t>
              </a:r>
              <a:endParaRPr lang="en-US" sz="4400" b="1" dirty="0">
                <a:solidFill>
                  <a:srgbClr val="281C1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685308"/>
              </p:ext>
            </p:extLst>
          </p:nvPr>
        </p:nvGraphicFramePr>
        <p:xfrm>
          <a:off x="1143000" y="3390900"/>
          <a:ext cx="16078200" cy="6694999"/>
        </p:xfrm>
        <a:graphic>
          <a:graphicData uri="http://schemas.openxmlformats.org/drawingml/2006/table">
            <a:tbl>
              <a:tblPr firstRow="1" firstCol="1" bandRow="1"/>
              <a:tblGrid>
                <a:gridCol w="6278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3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3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2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161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Yếu tố khí tượng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Trạm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3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Hà</a:t>
                      </a:r>
                      <a:r>
                        <a:rPr lang="vi-VN" sz="36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Nội</a:t>
                      </a:r>
                      <a:r>
                        <a:rPr lang="vi-VN" sz="3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TP Hà Nội)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Tân Sơn Hoà (HCM)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Trường Sơn (Khánh Hoà)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Nhiệt 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 trung bình năm (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C)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Số 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tháng lạnh (dưới 18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C)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32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Tổng 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lượng mưa trung bình năm (mm)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Khoảng 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thời gian mùa mưa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1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 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dài mùa mưa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2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8" b="16176"/>
          <a:stretch/>
        </p:blipFill>
        <p:spPr>
          <a:xfrm>
            <a:off x="15518131" y="8223250"/>
            <a:ext cx="3238500" cy="20637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305800" y="1257300"/>
            <a:ext cx="9814562" cy="1754326"/>
            <a:chOff x="8305800" y="1257300"/>
            <a:chExt cx="9814562" cy="1754326"/>
          </a:xfrm>
        </p:grpSpPr>
        <p:sp>
          <p:nvSpPr>
            <p:cNvPr id="25" name="Rectangle 24"/>
            <p:cNvSpPr/>
            <p:nvPr/>
          </p:nvSpPr>
          <p:spPr>
            <a:xfrm>
              <a:off x="8305800" y="1257300"/>
              <a:ext cx="883158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Các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HS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phiếu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vi-VN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7381" y="1283564"/>
              <a:ext cx="982981" cy="108736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116141"/>
              </p:ext>
            </p:extLst>
          </p:nvPr>
        </p:nvGraphicFramePr>
        <p:xfrm>
          <a:off x="0" y="0"/>
          <a:ext cx="18288000" cy="10443308"/>
        </p:xfrm>
        <a:graphic>
          <a:graphicData uri="http://schemas.openxmlformats.org/drawingml/2006/table">
            <a:tbl>
              <a:tblPr firstRow="1" firstCol="1" bandRow="1"/>
              <a:tblGrid>
                <a:gridCol w="6793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1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9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3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486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Yếu tố khí tượng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Trạm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97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Hà</a:t>
                      </a:r>
                      <a:r>
                        <a:rPr lang="vi-VN" sz="40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Nội</a:t>
                      </a:r>
                      <a:r>
                        <a:rPr lang="vi-VN" sz="4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TP Hà Nội)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Tân Sơn Hoà (HCM)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Trường Sơn (Khánh Hoà)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47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Nhiệt </a:t>
                      </a: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 trung bình năm (</a:t>
                      </a: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C)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23,9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28,1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28,2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33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Số </a:t>
                      </a: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tháng lạnh (dưới 18</a:t>
                      </a: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C)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tháng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tháng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tháng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97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Tổng </a:t>
                      </a: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lượng mưa trung bình năm (mm)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1670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1963,6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2747,1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97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Khoảng </a:t>
                      </a: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thời gian mùa mưa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từ tháng 5 đến tháng 10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từ tháng 5 đến tháng 11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từ tháng 5 đến tháng 1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8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 </a:t>
                      </a: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dài mùa mưa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tháng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tháng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tháng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014" marR="4701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381000" y="9525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56119" y="10065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 rot="1635">
            <a:off x="5567883" y="1396491"/>
            <a:ext cx="7661439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6"/>
              </a:lnSpc>
            </a:pPr>
            <a:r>
              <a:rPr lang="vi-VN" sz="8783">
                <a:solidFill>
                  <a:srgbClr val="FFFFFF"/>
                </a:solidFill>
                <a:latin typeface="Blueberry"/>
              </a:rPr>
              <a:t>Bài 5</a:t>
            </a:r>
            <a:endParaRPr lang="en-US" sz="8783">
              <a:solidFill>
                <a:srgbClr val="FFFFFF"/>
              </a:solidFill>
              <a:latin typeface="Blueberry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61F9523-E1AE-4168-9B61-54F01970698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3400" y="419101"/>
          <a:ext cx="16840198" cy="942169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980410">
                  <a:extLst>
                    <a:ext uri="{9D8B030D-6E8A-4147-A177-3AD203B41FA5}">
                      <a16:colId xmlns:a16="http://schemas.microsoft.com/office/drawing/2014/main" val="3796353905"/>
                    </a:ext>
                  </a:extLst>
                </a:gridCol>
                <a:gridCol w="4152896">
                  <a:extLst>
                    <a:ext uri="{9D8B030D-6E8A-4147-A177-3AD203B41FA5}">
                      <a16:colId xmlns:a16="http://schemas.microsoft.com/office/drawing/2014/main" val="3351166321"/>
                    </a:ext>
                  </a:extLst>
                </a:gridCol>
                <a:gridCol w="4584903">
                  <a:extLst>
                    <a:ext uri="{9D8B030D-6E8A-4147-A177-3AD203B41FA5}">
                      <a16:colId xmlns:a16="http://schemas.microsoft.com/office/drawing/2014/main" val="3529482193"/>
                    </a:ext>
                  </a:extLst>
                </a:gridCol>
                <a:gridCol w="4121989">
                  <a:extLst>
                    <a:ext uri="{9D8B030D-6E8A-4147-A177-3AD203B41FA5}">
                      <a16:colId xmlns:a16="http://schemas.microsoft.com/office/drawing/2014/main" val="2667314013"/>
                    </a:ext>
                  </a:extLst>
                </a:gridCol>
              </a:tblGrid>
              <a:tr h="722390">
                <a:tc gridSpan="4">
                  <a:txBody>
                    <a:bodyPr/>
                    <a:lstStyle/>
                    <a:p>
                      <a:pPr algn="ctr"/>
                      <a:r>
                        <a:rPr lang="vi-VN" sz="3200" b="0">
                          <a:solidFill>
                            <a:srgbClr val="FF0000"/>
                          </a:solidFill>
                          <a:latin typeface="#9Slide07 IcielBaliho Script" pitchFamily="2" charset="0"/>
                        </a:rPr>
                        <a:t>PHIẾU HỌC TẬP </a:t>
                      </a:r>
                      <a:r>
                        <a:rPr lang="en-US" sz="3200" b="0">
                          <a:solidFill>
                            <a:srgbClr val="FF0000"/>
                          </a:solidFill>
                          <a:latin typeface="#9Slide07 IcielBaliho Script" pitchFamily="2" charset="0"/>
                        </a:rPr>
                        <a:t>PHÂN TÍCH TRẠM KHÍ HẬU</a:t>
                      </a:r>
                      <a:endParaRPr lang="vi-VN" sz="3200" b="0">
                        <a:solidFill>
                          <a:srgbClr val="FF0000"/>
                        </a:solidFill>
                        <a:latin typeface="#9Slide07 IcielBaliho Scrip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  <a:latin typeface="#9Slide07 IcielBaliho Scrip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0">
                        <a:solidFill>
                          <a:srgbClr val="0000FF"/>
                        </a:solidFill>
                        <a:latin typeface="#9Slide07 IcielBaliho Scrip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0">
                        <a:solidFill>
                          <a:srgbClr val="0000FF"/>
                        </a:solidFill>
                        <a:latin typeface="#9Slide07 IcielBaliho Scrip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506631"/>
                  </a:ext>
                </a:extLst>
              </a:tr>
              <a:tr h="727111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00FF"/>
                          </a:solidFill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</a:rPr>
                        <a:t>Trạm khí hậu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00FF"/>
                          </a:solidFill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</a:rPr>
                        <a:t>Hà Nội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00FF"/>
                          </a:solidFill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</a:rPr>
                        <a:t>Tân Sơn Hòa Hồ Chí Minh)</a:t>
                      </a:r>
                      <a:endParaRPr lang="en-US" sz="2800" b="1">
                        <a:solidFill>
                          <a:srgbClr val="0000FF"/>
                        </a:solidFill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00FF"/>
                          </a:solidFill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</a:rPr>
                        <a:t>Trường Sa (Khánh Hòa)</a:t>
                      </a:r>
                      <a:endParaRPr lang="en-US" sz="2800" b="1">
                        <a:solidFill>
                          <a:srgbClr val="0000FF"/>
                        </a:solidFill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351648"/>
                  </a:ext>
                </a:extLst>
              </a:tr>
              <a:tr h="993336">
                <a:tc>
                  <a:txBody>
                    <a:bodyPr/>
                    <a:lstStyle/>
                    <a:p>
                      <a:r>
                        <a:rPr lang="vi-VN" sz="2800" b="0">
                          <a:solidFill>
                            <a:srgbClr val="0000FF"/>
                          </a:solidFill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</a:rPr>
                        <a:t>Nhiệt độ trung bình năm (</a:t>
                      </a:r>
                      <a:r>
                        <a:rPr lang="vi-VN" sz="2800" b="0" baseline="30000">
                          <a:solidFill>
                            <a:srgbClr val="0000FF"/>
                          </a:solidFill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</a:rPr>
                        <a:t>0</a:t>
                      </a:r>
                      <a:r>
                        <a:rPr lang="vi-VN" sz="2800" b="0" baseline="0">
                          <a:solidFill>
                            <a:srgbClr val="0000FF"/>
                          </a:solidFill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</a:rPr>
                        <a:t>C)</a:t>
                      </a:r>
                      <a:endParaRPr lang="en-US" sz="2800" b="0">
                        <a:solidFill>
                          <a:srgbClr val="0000FF"/>
                        </a:solidFill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206756"/>
                  </a:ext>
                </a:extLst>
              </a:tr>
              <a:tr h="993336">
                <a:tc>
                  <a:txBody>
                    <a:bodyPr/>
                    <a:lstStyle/>
                    <a:p>
                      <a:r>
                        <a:rPr lang="vi-VN" sz="2800" b="0">
                          <a:solidFill>
                            <a:srgbClr val="0000FF"/>
                          </a:solidFill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</a:rPr>
                        <a:t>Số tháng có nhiệt độ dưới 18</a:t>
                      </a:r>
                      <a:r>
                        <a:rPr lang="vi-VN" sz="2800" b="0" baseline="30000">
                          <a:solidFill>
                            <a:srgbClr val="0000FF"/>
                          </a:solidFill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</a:rPr>
                        <a:t>0</a:t>
                      </a:r>
                      <a:r>
                        <a:rPr lang="vi-VN" sz="2800" b="0" baseline="0">
                          <a:solidFill>
                            <a:srgbClr val="0000FF"/>
                          </a:solidFill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</a:rPr>
                        <a:t>C</a:t>
                      </a:r>
                      <a:endParaRPr lang="en-US" sz="2800" b="0">
                        <a:solidFill>
                          <a:srgbClr val="0000FF"/>
                        </a:solidFill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60569"/>
                  </a:ext>
                </a:extLst>
              </a:tr>
              <a:tr h="993336">
                <a:tc>
                  <a:txBody>
                    <a:bodyPr/>
                    <a:lstStyle/>
                    <a:p>
                      <a:r>
                        <a:rPr lang="vi-VN" sz="2800" b="0">
                          <a:solidFill>
                            <a:srgbClr val="0000FF"/>
                          </a:solidFill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</a:rPr>
                        <a:t>Biên độ nhiệt trung bình năm (</a:t>
                      </a:r>
                      <a:r>
                        <a:rPr lang="vi-VN" sz="2800" b="0" baseline="30000">
                          <a:solidFill>
                            <a:srgbClr val="0000FF"/>
                          </a:solidFill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</a:rPr>
                        <a:t>0</a:t>
                      </a:r>
                      <a:r>
                        <a:rPr lang="vi-VN" sz="2800" b="0">
                          <a:solidFill>
                            <a:srgbClr val="0000FF"/>
                          </a:solidFill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</a:rPr>
                        <a:t>C)</a:t>
                      </a:r>
                      <a:endParaRPr lang="en-US" sz="2800" b="0">
                        <a:solidFill>
                          <a:srgbClr val="0000FF"/>
                        </a:solidFill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339100"/>
                  </a:ext>
                </a:extLst>
              </a:tr>
              <a:tr h="993336">
                <a:tc>
                  <a:txBody>
                    <a:bodyPr/>
                    <a:lstStyle/>
                    <a:p>
                      <a:r>
                        <a:rPr lang="vi-VN" sz="2800" b="0">
                          <a:solidFill>
                            <a:srgbClr val="0000FF"/>
                          </a:solidFill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</a:rPr>
                        <a:t>Tổng lượng mưa trung bình năm (mm)</a:t>
                      </a:r>
                      <a:endParaRPr lang="en-US" sz="2800" b="0">
                        <a:solidFill>
                          <a:srgbClr val="0000FF"/>
                        </a:solidFill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861612"/>
                  </a:ext>
                </a:extLst>
              </a:tr>
              <a:tr h="1441939">
                <a:tc>
                  <a:txBody>
                    <a:bodyPr/>
                    <a:lstStyle/>
                    <a:p>
                      <a:r>
                        <a:rPr lang="vi-VN" sz="2800" b="0">
                          <a:solidFill>
                            <a:srgbClr val="0000FF"/>
                          </a:solidFill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</a:rPr>
                        <a:t>Thời gian mùa mưa (3 tháng liên tục có lượng mưa trên 100 mm)</a:t>
                      </a:r>
                      <a:endParaRPr lang="en-US" sz="2800" b="0">
                        <a:solidFill>
                          <a:srgbClr val="0000FF"/>
                        </a:solidFill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vi-VN" sz="2800" b="0" spc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157876"/>
                  </a:ext>
                </a:extLst>
              </a:tr>
              <a:tr h="2339146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00FF"/>
                          </a:solidFill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</a:rPr>
                        <a:t>Nhận xét chung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  <a:p>
                      <a:endParaRPr lang="en-US" sz="2800">
                        <a:solidFill>
                          <a:srgbClr val="FF0000"/>
                        </a:solidFill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  <a:p>
                      <a:endParaRPr lang="en-US" sz="2800">
                        <a:solidFill>
                          <a:srgbClr val="FF0000"/>
                        </a:solidFill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  <a:p>
                      <a:endParaRPr lang="en-US" sz="2800">
                        <a:solidFill>
                          <a:srgbClr val="FF0000"/>
                        </a:solidFill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83576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37F6E22-ECF2-439F-BC51-3E3F293DA3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60446" y="1938163"/>
          <a:ext cx="4076696" cy="533908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076696">
                  <a:extLst>
                    <a:ext uri="{9D8B030D-6E8A-4147-A177-3AD203B41FA5}">
                      <a16:colId xmlns:a16="http://schemas.microsoft.com/office/drawing/2014/main" val="2279725774"/>
                    </a:ext>
                  </a:extLst>
                </a:gridCol>
              </a:tblGrid>
              <a:tr h="979358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vi-VN" sz="2800" b="0" spc="0">
                          <a:solidFill>
                            <a:srgbClr val="FF0000"/>
                          </a:solidFill>
                          <a:effectLst/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  <a:cs typeface="Times New Roman" panose="02020603050405020304" pitchFamily="18" charset="0"/>
                        </a:rPr>
                        <a:t>23,9</a:t>
                      </a: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491812"/>
                  </a:ext>
                </a:extLst>
              </a:tr>
              <a:tr h="979358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vi-VN" sz="2800" b="0" spc="0">
                          <a:solidFill>
                            <a:srgbClr val="FF0000"/>
                          </a:solidFill>
                          <a:effectLst/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  <a:cs typeface="Times New Roman" panose="02020603050405020304" pitchFamily="18" charset="0"/>
                        </a:rPr>
                        <a:t>2 tháng</a:t>
                      </a: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885794"/>
                  </a:ext>
                </a:extLst>
              </a:tr>
              <a:tr h="979358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solidFill>
                            <a:srgbClr val="FF0000"/>
                          </a:solidFill>
                          <a:effectLst/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</a:rPr>
                        <a:t>12,8</a:t>
                      </a: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813705"/>
                  </a:ext>
                </a:extLst>
              </a:tr>
              <a:tr h="979358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vi-VN" sz="2800" b="0" spc="0">
                          <a:solidFill>
                            <a:srgbClr val="FF0000"/>
                          </a:solidFill>
                          <a:effectLst/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  <a:cs typeface="Times New Roman" panose="02020603050405020304" pitchFamily="18" charset="0"/>
                        </a:rPr>
                        <a:t>1 670,0</a:t>
                      </a: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793455"/>
                  </a:ext>
                </a:extLst>
              </a:tr>
              <a:tr h="1421649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vi-VN" sz="2800" b="0" spc="0">
                          <a:solidFill>
                            <a:srgbClr val="FF0000"/>
                          </a:solidFill>
                          <a:effectLst/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  <a:cs typeface="Times New Roman" panose="02020603050405020304" pitchFamily="18" charset="0"/>
                        </a:rPr>
                        <a:t>6 tháng (t5-t10)</a:t>
                      </a: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35912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D7F122E-42B9-4C79-9C8B-7019AC8E97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93244" y="1826945"/>
          <a:ext cx="4584903" cy="5415283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84903">
                  <a:extLst>
                    <a:ext uri="{9D8B030D-6E8A-4147-A177-3AD203B41FA5}">
                      <a16:colId xmlns:a16="http://schemas.microsoft.com/office/drawing/2014/main" val="1646337086"/>
                    </a:ext>
                  </a:extLst>
                </a:gridCol>
              </a:tblGrid>
              <a:tr h="99333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vi-VN" sz="2800" b="0" spc="0">
                          <a:solidFill>
                            <a:srgbClr val="FF0000"/>
                          </a:solidFill>
                          <a:effectLst/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  <a:cs typeface="Times New Roman" panose="02020603050405020304" pitchFamily="18" charset="0"/>
                        </a:rPr>
                        <a:t>28,1</a:t>
                      </a: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927832"/>
                  </a:ext>
                </a:extLst>
              </a:tr>
              <a:tr h="993336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vi-VN" sz="2800" b="0" spc="0">
                          <a:solidFill>
                            <a:srgbClr val="FF0000"/>
                          </a:solidFill>
                          <a:effectLst/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  <a:cs typeface="Times New Roman" panose="02020603050405020304" pitchFamily="18" charset="0"/>
                        </a:rPr>
                        <a:t>0 tháng</a:t>
                      </a: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26541"/>
                  </a:ext>
                </a:extLst>
              </a:tr>
              <a:tr h="99333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solidFill>
                            <a:srgbClr val="FF0000"/>
                          </a:solidFill>
                          <a:effectLst/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</a:rPr>
                        <a:t>2,1</a:t>
                      </a: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431722"/>
                  </a:ext>
                </a:extLst>
              </a:tr>
              <a:tr h="99333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vi-VN" sz="2800" b="0" spc="0">
                          <a:solidFill>
                            <a:srgbClr val="FF0000"/>
                          </a:solidFill>
                          <a:effectLst/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  <a:cs typeface="Times New Roman" panose="02020603050405020304" pitchFamily="18" charset="0"/>
                        </a:rPr>
                        <a:t>1 963,6</a:t>
                      </a: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153705"/>
                  </a:ext>
                </a:extLst>
              </a:tr>
              <a:tr h="1441939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vi-VN" sz="2800" b="0" spc="0">
                          <a:solidFill>
                            <a:srgbClr val="FF0000"/>
                          </a:solidFill>
                          <a:effectLst/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  <a:cs typeface="Times New Roman" panose="02020603050405020304" pitchFamily="18" charset="0"/>
                        </a:rPr>
                        <a:t>7 tháng (t5-t11)</a:t>
                      </a: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41991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D40B85D-5481-4313-A2A0-906F89238D3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288340" y="1900061"/>
          <a:ext cx="3822605" cy="5415283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22605">
                  <a:extLst>
                    <a:ext uri="{9D8B030D-6E8A-4147-A177-3AD203B41FA5}">
                      <a16:colId xmlns:a16="http://schemas.microsoft.com/office/drawing/2014/main" val="2644709135"/>
                    </a:ext>
                  </a:extLst>
                </a:gridCol>
              </a:tblGrid>
              <a:tr h="99333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vi-VN" sz="2800" b="0" spc="0">
                          <a:solidFill>
                            <a:srgbClr val="FF0000"/>
                          </a:solidFill>
                          <a:effectLst/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  <a:cs typeface="Times New Roman" panose="02020603050405020304" pitchFamily="18" charset="0"/>
                        </a:rPr>
                        <a:t>28,2</a:t>
                      </a: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424396"/>
                  </a:ext>
                </a:extLst>
              </a:tr>
              <a:tr h="993336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vi-VN" sz="2800" b="0" spc="0">
                          <a:solidFill>
                            <a:srgbClr val="FF0000"/>
                          </a:solidFill>
                          <a:effectLst/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  <a:cs typeface="Times New Roman" panose="02020603050405020304" pitchFamily="18" charset="0"/>
                        </a:rPr>
                        <a:t>0 tháng</a:t>
                      </a: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285050"/>
                  </a:ext>
                </a:extLst>
              </a:tr>
              <a:tr h="99333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solidFill>
                            <a:srgbClr val="FF0000"/>
                          </a:solidFill>
                          <a:effectLst/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</a:rPr>
                        <a:t>2,9</a:t>
                      </a: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390283"/>
                  </a:ext>
                </a:extLst>
              </a:tr>
              <a:tr h="99333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vi-VN" sz="2800" b="0" spc="0">
                          <a:solidFill>
                            <a:srgbClr val="FF0000"/>
                          </a:solidFill>
                          <a:effectLst/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  <a:cs typeface="Times New Roman" panose="02020603050405020304" pitchFamily="18" charset="0"/>
                        </a:rPr>
                        <a:t>2 747,1</a:t>
                      </a:r>
                      <a:endParaRPr lang="en-US" sz="2800" b="0">
                        <a:solidFill>
                          <a:srgbClr val="FF0000"/>
                        </a:solidFill>
                        <a:effectLst/>
                        <a:latin typeface="#9Slide02 Noi dung rat dai" panose="02000000000000000000" pitchFamily="2" charset="0"/>
                        <a:ea typeface="#9Slide02 Noi dung rat dai" panose="02000000000000000000" pitchFamily="2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187563"/>
                  </a:ext>
                </a:extLst>
              </a:tr>
              <a:tr h="1441939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vi-VN" sz="2800" b="0" spc="0">
                          <a:solidFill>
                            <a:srgbClr val="FF0000"/>
                          </a:solidFill>
                          <a:effectLst/>
                          <a:latin typeface="#9Slide02 Noi dung rat dai" panose="02000000000000000000" pitchFamily="2" charset="0"/>
                          <a:ea typeface="#9Slide02 Noi dung rat dai" panose="02000000000000000000" pitchFamily="2" charset="0"/>
                          <a:cs typeface="Times New Roman" panose="02020603050405020304" pitchFamily="18" charset="0"/>
                        </a:rPr>
                        <a:t>9 tháng (t5-t1)</a:t>
                      </a: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21012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CE7D8DCB-E300-49A3-BE96-3DACC856A24F}"/>
              </a:ext>
            </a:extLst>
          </p:cNvPr>
          <p:cNvSpPr/>
          <p:nvPr/>
        </p:nvSpPr>
        <p:spPr>
          <a:xfrm>
            <a:off x="4611418" y="7520957"/>
            <a:ext cx="3801041" cy="1275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100"/>
              </a:lnSpc>
            </a:pPr>
            <a:endParaRPr lang="en-US" sz="2800" dirty="0">
              <a:solidFill>
                <a:srgbClr val="0000FF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100"/>
              </a:lnSpc>
            </a:pPr>
            <a:endParaRPr lang="en-US" sz="2800" dirty="0">
              <a:solidFill>
                <a:srgbClr val="0000FF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100"/>
              </a:lnSpc>
            </a:pPr>
            <a:r>
              <a:rPr lang="vi-VN" sz="2800" dirty="0">
                <a:solidFill>
                  <a:srgbClr val="0000FF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- Mùa hè nóng mưa nhiều</a:t>
            </a:r>
          </a:p>
          <a:p>
            <a:pPr lvl="0" algn="ctr">
              <a:lnSpc>
                <a:spcPts val="1100"/>
              </a:lnSpc>
            </a:pPr>
            <a:endParaRPr lang="vi-VN" sz="2800" dirty="0">
              <a:solidFill>
                <a:srgbClr val="0000FF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100"/>
              </a:lnSpc>
            </a:pPr>
            <a:endParaRPr lang="vi-VN" sz="2800" dirty="0">
              <a:solidFill>
                <a:srgbClr val="0000FF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  <a:p>
            <a:pPr lvl="0">
              <a:lnSpc>
                <a:spcPts val="1100"/>
              </a:lnSpc>
            </a:pPr>
            <a:r>
              <a:rPr lang="vi-VN" sz="2800" dirty="0">
                <a:solidFill>
                  <a:srgbClr val="0000FF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- Mùa đông lạnh, mưa ít</a:t>
            </a:r>
          </a:p>
          <a:p>
            <a:pPr lvl="0" algn="ctr">
              <a:lnSpc>
                <a:spcPts val="1100"/>
              </a:lnSpc>
            </a:pPr>
            <a:endParaRPr lang="vi-VN" sz="2800" dirty="0">
              <a:solidFill>
                <a:srgbClr val="0000FF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100"/>
              </a:lnSpc>
            </a:pPr>
            <a:endParaRPr lang="en-US" sz="2800" dirty="0">
              <a:solidFill>
                <a:srgbClr val="0000FF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F3DB83-0FF4-4595-9AB1-FB8A389D1B38}"/>
              </a:ext>
            </a:extLst>
          </p:cNvPr>
          <p:cNvSpPr/>
          <p:nvPr/>
        </p:nvSpPr>
        <p:spPr>
          <a:xfrm>
            <a:off x="8916602" y="7560671"/>
            <a:ext cx="3405907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100"/>
              </a:lnSpc>
            </a:pPr>
            <a:endParaRPr lang="vi-VN" sz="2800" dirty="0">
              <a:solidFill>
                <a:srgbClr val="0000FF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100"/>
              </a:lnSpc>
            </a:pPr>
            <a:r>
              <a:rPr lang="vi-VN" sz="2800" dirty="0">
                <a:solidFill>
                  <a:srgbClr val="0000FF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- Nóng quanh năm, chế </a:t>
            </a:r>
          </a:p>
          <a:p>
            <a:pPr lvl="0" algn="ctr">
              <a:lnSpc>
                <a:spcPts val="1100"/>
              </a:lnSpc>
            </a:pPr>
            <a:endParaRPr lang="vi-VN" sz="2800" dirty="0">
              <a:solidFill>
                <a:srgbClr val="0000FF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100"/>
              </a:lnSpc>
            </a:pPr>
            <a:endParaRPr lang="vi-VN" sz="2800" dirty="0">
              <a:solidFill>
                <a:srgbClr val="0000FF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100"/>
              </a:lnSpc>
            </a:pPr>
            <a:r>
              <a:rPr lang="vi-VN" sz="2800" dirty="0">
                <a:solidFill>
                  <a:srgbClr val="0000FF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độ nhiệt ít biến động</a:t>
            </a:r>
          </a:p>
          <a:p>
            <a:pPr lvl="0" algn="ctr">
              <a:lnSpc>
                <a:spcPts val="1100"/>
              </a:lnSpc>
            </a:pPr>
            <a:endParaRPr lang="vi-VN" sz="2800" dirty="0">
              <a:solidFill>
                <a:srgbClr val="0000FF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100"/>
              </a:lnSpc>
            </a:pPr>
            <a:endParaRPr lang="vi-VN" sz="2800" dirty="0">
              <a:solidFill>
                <a:srgbClr val="0000FF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  <a:p>
            <a:pPr lvl="0">
              <a:lnSpc>
                <a:spcPts val="1100"/>
              </a:lnSpc>
            </a:pPr>
            <a:r>
              <a:rPr lang="vi-VN" sz="2800" dirty="0">
                <a:solidFill>
                  <a:srgbClr val="0000FF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- Mưa nhiều và mưa </a:t>
            </a:r>
          </a:p>
          <a:p>
            <a:pPr lvl="0">
              <a:lnSpc>
                <a:spcPts val="1100"/>
              </a:lnSpc>
            </a:pPr>
            <a:endParaRPr lang="vi-VN" sz="2800" dirty="0">
              <a:solidFill>
                <a:srgbClr val="0000FF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  <a:p>
            <a:pPr lvl="0">
              <a:lnSpc>
                <a:spcPts val="1100"/>
              </a:lnSpc>
            </a:pPr>
            <a:endParaRPr lang="vi-VN" sz="2800" dirty="0">
              <a:solidFill>
                <a:srgbClr val="0000FF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  <a:p>
            <a:pPr lvl="0">
              <a:lnSpc>
                <a:spcPts val="1100"/>
              </a:lnSpc>
            </a:pPr>
            <a:r>
              <a:rPr lang="vi-VN" sz="2800" dirty="0">
                <a:solidFill>
                  <a:srgbClr val="0000FF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theo mùa</a:t>
            </a:r>
          </a:p>
          <a:p>
            <a:pPr lvl="0" algn="ctr">
              <a:lnSpc>
                <a:spcPts val="1100"/>
              </a:lnSpc>
            </a:pPr>
            <a:endParaRPr lang="en-US" sz="2800" dirty="0">
              <a:solidFill>
                <a:srgbClr val="0000FF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95B252-0839-436C-8312-95A4435FC607}"/>
              </a:ext>
            </a:extLst>
          </p:cNvPr>
          <p:cNvSpPr/>
          <p:nvPr/>
        </p:nvSpPr>
        <p:spPr>
          <a:xfrm>
            <a:off x="13464506" y="7543133"/>
            <a:ext cx="3405907" cy="711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100"/>
              </a:lnSpc>
            </a:pPr>
            <a:r>
              <a:rPr lang="vi-VN" sz="2800">
                <a:solidFill>
                  <a:srgbClr val="0000FF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- Nóng và mưa nhiều </a:t>
            </a:r>
          </a:p>
          <a:p>
            <a:pPr lvl="0">
              <a:lnSpc>
                <a:spcPts val="1100"/>
              </a:lnSpc>
            </a:pPr>
            <a:endParaRPr lang="vi-VN" sz="2800">
              <a:solidFill>
                <a:srgbClr val="0000FF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  <a:p>
            <a:pPr lvl="0">
              <a:lnSpc>
                <a:spcPts val="1100"/>
              </a:lnSpc>
            </a:pPr>
            <a:endParaRPr lang="vi-VN" sz="2800">
              <a:solidFill>
                <a:srgbClr val="0000FF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  <a:p>
            <a:pPr lvl="0">
              <a:lnSpc>
                <a:spcPts val="1100"/>
              </a:lnSpc>
            </a:pPr>
            <a:r>
              <a:rPr lang="vi-VN" sz="2800">
                <a:solidFill>
                  <a:srgbClr val="0000FF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quanh năm.</a:t>
            </a:r>
            <a:endParaRPr lang="en-US" sz="2800">
              <a:solidFill>
                <a:srgbClr val="0000FF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0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1770" y="24609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3999" y="0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352800" y="1028700"/>
            <a:ext cx="12803732" cy="8855397"/>
            <a:chOff x="0" y="0"/>
            <a:chExt cx="17071643" cy="11807196"/>
          </a:xfrm>
        </p:grpSpPr>
        <p:grpSp>
          <p:nvGrpSpPr>
            <p:cNvPr id="5" name="Group 5"/>
            <p:cNvGrpSpPr/>
            <p:nvPr/>
          </p:nvGrpSpPr>
          <p:grpSpPr>
            <a:xfrm rot="308514">
              <a:off x="1986034" y="7824819"/>
              <a:ext cx="13099574" cy="3315191"/>
              <a:chOff x="0" y="0"/>
              <a:chExt cx="2393349" cy="6057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393349" cy="605700"/>
              </a:xfrm>
              <a:custGeom>
                <a:avLst/>
                <a:gdLst/>
                <a:ahLst/>
                <a:cxnLst/>
                <a:rect l="l" t="t" r="r" b="b"/>
                <a:pathLst>
                  <a:path w="2393349" h="605700">
                    <a:moveTo>
                      <a:pt x="0" y="0"/>
                    </a:moveTo>
                    <a:lnTo>
                      <a:pt x="2393349" y="0"/>
                    </a:lnTo>
                    <a:lnTo>
                      <a:pt x="2393349" y="605700"/>
                    </a:lnTo>
                    <a:lnTo>
                      <a:pt x="0" y="605700"/>
                    </a:lnTo>
                    <a:close/>
                  </a:path>
                </a:pathLst>
              </a:custGeom>
              <a:solidFill>
                <a:srgbClr val="5091B5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233592">
              <a:off x="2357507" y="1082347"/>
              <a:ext cx="13296311" cy="3669480"/>
              <a:chOff x="0" y="0"/>
              <a:chExt cx="2429294" cy="6704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429294" cy="670430"/>
              </a:xfrm>
              <a:custGeom>
                <a:avLst/>
                <a:gdLst/>
                <a:ahLst/>
                <a:cxnLst/>
                <a:rect l="l" t="t" r="r" b="b"/>
                <a:pathLst>
                  <a:path w="2429294" h="670430">
                    <a:moveTo>
                      <a:pt x="0" y="0"/>
                    </a:moveTo>
                    <a:lnTo>
                      <a:pt x="2429294" y="0"/>
                    </a:lnTo>
                    <a:lnTo>
                      <a:pt x="2429294" y="670430"/>
                    </a:lnTo>
                    <a:lnTo>
                      <a:pt x="0" y="670430"/>
                    </a:lnTo>
                    <a:close/>
                  </a:path>
                </a:pathLst>
              </a:custGeom>
              <a:solidFill>
                <a:srgbClr val="F78A6A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263073">
              <a:off x="1108022" y="502885"/>
              <a:ext cx="13296311" cy="3669480"/>
              <a:chOff x="0" y="0"/>
              <a:chExt cx="2429294" cy="67043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429294" cy="670430"/>
              </a:xfrm>
              <a:custGeom>
                <a:avLst/>
                <a:gdLst/>
                <a:ahLst/>
                <a:cxnLst/>
                <a:rect l="l" t="t" r="r" b="b"/>
                <a:pathLst>
                  <a:path w="2429294" h="670430">
                    <a:moveTo>
                      <a:pt x="0" y="0"/>
                    </a:moveTo>
                    <a:lnTo>
                      <a:pt x="2429294" y="0"/>
                    </a:lnTo>
                    <a:lnTo>
                      <a:pt x="2429294" y="670430"/>
                    </a:lnTo>
                    <a:lnTo>
                      <a:pt x="0" y="670430"/>
                    </a:lnTo>
                    <a:close/>
                  </a:path>
                </a:pathLst>
              </a:custGeom>
              <a:solidFill>
                <a:srgbClr val="FFC5C5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 rot="5139421">
              <a:off x="1783516" y="66000"/>
              <a:ext cx="3727000" cy="5131842"/>
            </a:xfrm>
            <a:custGeom>
              <a:avLst/>
              <a:gdLst/>
              <a:ahLst/>
              <a:cxnLst/>
              <a:rect l="l" t="t" r="r" b="b"/>
              <a:pathLst>
                <a:path w="3727000" h="5131842">
                  <a:moveTo>
                    <a:pt x="0" y="0"/>
                  </a:moveTo>
                  <a:lnTo>
                    <a:pt x="3727001" y="0"/>
                  </a:lnTo>
                  <a:lnTo>
                    <a:pt x="3727001" y="5131841"/>
                  </a:lnTo>
                  <a:lnTo>
                    <a:pt x="0" y="5131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15" name="Group 15"/>
            <p:cNvGrpSpPr/>
            <p:nvPr/>
          </p:nvGrpSpPr>
          <p:grpSpPr>
            <a:xfrm rot="-107102">
              <a:off x="1064918" y="8288784"/>
              <a:ext cx="13099574" cy="3315191"/>
              <a:chOff x="0" y="0"/>
              <a:chExt cx="2393349" cy="6057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393349" cy="605700"/>
              </a:xfrm>
              <a:custGeom>
                <a:avLst/>
                <a:gdLst/>
                <a:ahLst/>
                <a:cxnLst/>
                <a:rect l="l" t="t" r="r" b="b"/>
                <a:pathLst>
                  <a:path w="2393349" h="605700">
                    <a:moveTo>
                      <a:pt x="0" y="0"/>
                    </a:moveTo>
                    <a:lnTo>
                      <a:pt x="2393349" y="0"/>
                    </a:lnTo>
                    <a:lnTo>
                      <a:pt x="2393349" y="605700"/>
                    </a:lnTo>
                    <a:lnTo>
                      <a:pt x="0" y="605700"/>
                    </a:lnTo>
                    <a:close/>
                  </a:path>
                </a:pathLst>
              </a:custGeom>
              <a:solidFill>
                <a:srgbClr val="3CB9D8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5592181">
              <a:off x="1823381" y="6916493"/>
              <a:ext cx="3727000" cy="5131842"/>
            </a:xfrm>
            <a:custGeom>
              <a:avLst/>
              <a:gdLst/>
              <a:ahLst/>
              <a:cxnLst/>
              <a:rect l="l" t="t" r="r" b="b"/>
              <a:pathLst>
                <a:path w="3727000" h="5131842">
                  <a:moveTo>
                    <a:pt x="0" y="0"/>
                  </a:moveTo>
                  <a:lnTo>
                    <a:pt x="3727001" y="0"/>
                  </a:lnTo>
                  <a:lnTo>
                    <a:pt x="3727001" y="5131842"/>
                  </a:lnTo>
                  <a:lnTo>
                    <a:pt x="0" y="5131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19" name="Group 19"/>
            <p:cNvGrpSpPr/>
            <p:nvPr/>
          </p:nvGrpSpPr>
          <p:grpSpPr>
            <a:xfrm>
              <a:off x="0" y="4675249"/>
              <a:ext cx="17071643" cy="3315191"/>
              <a:chOff x="0" y="0"/>
              <a:chExt cx="3119064" cy="6057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119064" cy="605700"/>
              </a:xfrm>
              <a:custGeom>
                <a:avLst/>
                <a:gdLst/>
                <a:ahLst/>
                <a:cxnLst/>
                <a:rect l="l" t="t" r="r" b="b"/>
                <a:pathLst>
                  <a:path w="3119064" h="605700">
                    <a:moveTo>
                      <a:pt x="0" y="0"/>
                    </a:moveTo>
                    <a:lnTo>
                      <a:pt x="3119064" y="0"/>
                    </a:lnTo>
                    <a:lnTo>
                      <a:pt x="3119064" y="605700"/>
                    </a:lnTo>
                    <a:lnTo>
                      <a:pt x="0" y="605700"/>
                    </a:lnTo>
                    <a:close/>
                  </a:path>
                </a:pathLst>
              </a:custGeom>
              <a:solidFill>
                <a:srgbClr val="CFCF5A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 rot="-5400000">
              <a:off x="12867886" y="3756294"/>
              <a:ext cx="3272443" cy="5128612"/>
            </a:xfrm>
            <a:custGeom>
              <a:avLst/>
              <a:gdLst/>
              <a:ahLst/>
              <a:cxnLst/>
              <a:rect l="l" t="t" r="r" b="b"/>
              <a:pathLst>
                <a:path w="3272443" h="5128612">
                  <a:moveTo>
                    <a:pt x="0" y="0"/>
                  </a:moveTo>
                  <a:lnTo>
                    <a:pt x="3272443" y="0"/>
                  </a:lnTo>
                  <a:lnTo>
                    <a:pt x="3272443" y="5128612"/>
                  </a:lnTo>
                  <a:lnTo>
                    <a:pt x="0" y="5128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3890" b="-62"/>
              </a:stretch>
            </a:blipFill>
          </p:spPr>
        </p:sp>
      </p:grpSp>
      <p:sp>
        <p:nvSpPr>
          <p:cNvPr id="23" name="Freeform 23"/>
          <p:cNvSpPr/>
          <p:nvPr/>
        </p:nvSpPr>
        <p:spPr>
          <a:xfrm rot="-1062897">
            <a:off x="13902941" y="1402021"/>
            <a:ext cx="2887383" cy="2782387"/>
          </a:xfrm>
          <a:custGeom>
            <a:avLst/>
            <a:gdLst/>
            <a:ahLst/>
            <a:cxnLst/>
            <a:rect l="l" t="t" r="r" b="b"/>
            <a:pathLst>
              <a:path w="2887383" h="2782387">
                <a:moveTo>
                  <a:pt x="0" y="0"/>
                </a:moveTo>
                <a:lnTo>
                  <a:pt x="2887383" y="0"/>
                </a:lnTo>
                <a:lnTo>
                  <a:pt x="2887383" y="2782387"/>
                </a:lnTo>
                <a:lnTo>
                  <a:pt x="0" y="27823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927558" y="6960856"/>
            <a:ext cx="2814627" cy="2753217"/>
          </a:xfrm>
          <a:custGeom>
            <a:avLst/>
            <a:gdLst/>
            <a:ahLst/>
            <a:cxnLst/>
            <a:rect l="l" t="t" r="r" b="b"/>
            <a:pathLst>
              <a:path w="2814627" h="2753217">
                <a:moveTo>
                  <a:pt x="0" y="0"/>
                </a:moveTo>
                <a:lnTo>
                  <a:pt x="2814627" y="0"/>
                </a:lnTo>
                <a:lnTo>
                  <a:pt x="2814627" y="2753217"/>
                </a:lnTo>
                <a:lnTo>
                  <a:pt x="0" y="27532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 rot="-260478">
            <a:off x="4482766" y="1913847"/>
            <a:ext cx="8759825" cy="1568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21"/>
              </a:lnSpc>
            </a:pPr>
            <a:r>
              <a:rPr lang="en-US" sz="9729">
                <a:solidFill>
                  <a:srgbClr val="FFFFFF"/>
                </a:solidFill>
                <a:latin typeface="#9Slide07 Koni" pitchFamily="2" charset="0"/>
              </a:rPr>
              <a:t>KHỞI ĐỘNG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36849" y="4684578"/>
            <a:ext cx="11609784" cy="179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27"/>
              </a:lnSpc>
            </a:pPr>
            <a:r>
              <a:rPr lang="en-US" sz="11376">
                <a:solidFill>
                  <a:srgbClr val="FFFFFF"/>
                </a:solidFill>
                <a:latin typeface="#9Slide07 SVNA Love Of Thunder" panose="02040603050506020204" pitchFamily="18" charset="0"/>
              </a:rPr>
              <a:t>Từ khóa</a:t>
            </a:r>
            <a:r>
              <a:rPr lang="vi-VN" sz="11376">
                <a:solidFill>
                  <a:srgbClr val="FFFFFF"/>
                </a:solidFill>
                <a:latin typeface="#9Slide07 SVNA Love Of Thunder" panose="02040603050506020204" pitchFamily="18" charset="0"/>
              </a:rPr>
              <a:t> khí hậu</a:t>
            </a:r>
            <a:endParaRPr lang="en-US" sz="11376">
              <a:solidFill>
                <a:srgbClr val="FFFFFF"/>
              </a:solidFill>
              <a:latin typeface="#9Slide07 SVNA Love Of Thunder" panose="02040603050506020204" pitchFamily="18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 rot="-107206">
            <a:off x="5335869" y="7366935"/>
            <a:ext cx="8259251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47"/>
              </a:lnSpc>
            </a:pPr>
            <a:r>
              <a:rPr lang="en-US" sz="10177">
                <a:solidFill>
                  <a:srgbClr val="FFFFFF"/>
                </a:solidFill>
                <a:latin typeface="Blueberry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0735828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7A8465-62C7-4E58-BD7F-54D7574DC760}"/>
              </a:ext>
            </a:extLst>
          </p:cNvPr>
          <p:cNvSpPr/>
          <p:nvPr/>
        </p:nvSpPr>
        <p:spPr>
          <a:xfrm>
            <a:off x="-17320733" y="8637113"/>
            <a:ext cx="38299161" cy="1727522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/>
          </a:p>
        </p:txBody>
      </p:sp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35690" y="3175900"/>
            <a:ext cx="2461652" cy="32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85" y="127803"/>
            <a:ext cx="2312870" cy="148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922" y="166868"/>
            <a:ext cx="3608408" cy="231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30" y="166868"/>
            <a:ext cx="3104909" cy="199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467" y="486195"/>
            <a:ext cx="1811174" cy="11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183" y="-194250"/>
            <a:ext cx="2366984" cy="151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760339" y="102800"/>
            <a:ext cx="3751743" cy="501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EDAE3D-B89B-4F0B-8A99-82B15D44E92D}"/>
              </a:ext>
            </a:extLst>
          </p:cNvPr>
          <p:cNvSpPr txBox="1"/>
          <p:nvPr/>
        </p:nvSpPr>
        <p:spPr>
          <a:xfrm>
            <a:off x="7502159" y="4715187"/>
            <a:ext cx="9231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0" b="1">
                <a:solidFill>
                  <a:srgbClr val="2DB380"/>
                </a:solidFill>
                <a:latin typeface="Shadows Into Light" panose="02000000000000000000" pitchFamily="2" charset="0"/>
              </a:rPr>
              <a:t>Ai nhanh h</a:t>
            </a:r>
            <a:r>
              <a:rPr lang="vi-VN" sz="10800" b="1">
                <a:solidFill>
                  <a:srgbClr val="2DB380"/>
                </a:solidFill>
                <a:latin typeface="Shadows Into Light" panose="02000000000000000000" pitchFamily="2" charset="0"/>
              </a:rPr>
              <a:t>ơ</a:t>
            </a:r>
            <a:r>
              <a:rPr lang="en-US" sz="10800" b="1">
                <a:solidFill>
                  <a:srgbClr val="2DB380"/>
                </a:solidFill>
                <a:latin typeface="Shadows Into Light" panose="02000000000000000000" pitchFamily="2" charset="0"/>
              </a:rPr>
              <a:t>n?</a:t>
            </a:r>
            <a:endParaRPr lang="en-US" sz="10800" b="1" dirty="0">
              <a:solidFill>
                <a:srgbClr val="2DB380"/>
              </a:solidFill>
              <a:latin typeface="Shadows Into Light" panose="02000000000000000000" pitchFamily="2" charset="0"/>
            </a:endParaRPr>
          </a:p>
        </p:txBody>
      </p:sp>
      <p:sp>
        <p:nvSpPr>
          <p:cNvPr id="9" name="Oval 8">
            <a:hlinkClick r:id="rId6" action="ppaction://hlinksldjump"/>
            <a:extLst>
              <a:ext uri="{FF2B5EF4-FFF2-40B4-BE49-F238E27FC236}">
                <a16:creationId xmlns:a16="http://schemas.microsoft.com/office/drawing/2014/main" id="{E4AFB58A-F94A-4E98-9C52-22516E91D524}"/>
              </a:ext>
            </a:extLst>
          </p:cNvPr>
          <p:cNvSpPr/>
          <p:nvPr/>
        </p:nvSpPr>
        <p:spPr>
          <a:xfrm>
            <a:off x="608108" y="8009273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19" name="Oval 18">
            <a:hlinkClick r:id="rId7" action="ppaction://hlinksldjump"/>
            <a:extLst>
              <a:ext uri="{FF2B5EF4-FFF2-40B4-BE49-F238E27FC236}">
                <a16:creationId xmlns:a16="http://schemas.microsoft.com/office/drawing/2014/main" id="{B961B581-9A8B-4646-9241-5D714C639EB3}"/>
              </a:ext>
            </a:extLst>
          </p:cNvPr>
          <p:cNvSpPr/>
          <p:nvPr/>
        </p:nvSpPr>
        <p:spPr>
          <a:xfrm>
            <a:off x="2858662" y="8714834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20" name="Oval 19">
            <a:hlinkClick r:id="rId6" action="ppaction://hlinksldjump"/>
            <a:extLst>
              <a:ext uri="{FF2B5EF4-FFF2-40B4-BE49-F238E27FC236}">
                <a16:creationId xmlns:a16="http://schemas.microsoft.com/office/drawing/2014/main" id="{C2920F32-4D29-4F82-8647-4B5805AD16D2}"/>
              </a:ext>
            </a:extLst>
          </p:cNvPr>
          <p:cNvSpPr/>
          <p:nvPr/>
        </p:nvSpPr>
        <p:spPr>
          <a:xfrm>
            <a:off x="5101256" y="8712896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2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21" name="Oval 20">
            <a:hlinkClick r:id="rId8" action="ppaction://hlinksldjump"/>
            <a:extLst>
              <a:ext uri="{FF2B5EF4-FFF2-40B4-BE49-F238E27FC236}">
                <a16:creationId xmlns:a16="http://schemas.microsoft.com/office/drawing/2014/main" id="{357F6E98-2D72-4FFE-9986-8ADF3D71029D}"/>
              </a:ext>
            </a:extLst>
          </p:cNvPr>
          <p:cNvSpPr/>
          <p:nvPr/>
        </p:nvSpPr>
        <p:spPr>
          <a:xfrm>
            <a:off x="7343851" y="8714834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hlinkClick r:id="rId8" action="ppaction://hlinksldjump"/>
            <a:extLst>
              <a:ext uri="{FF2B5EF4-FFF2-40B4-BE49-F238E27FC236}">
                <a16:creationId xmlns:a16="http://schemas.microsoft.com/office/drawing/2014/main" id="{C92615F7-A192-407F-8FAB-496E0BD7367B}"/>
              </a:ext>
            </a:extLst>
          </p:cNvPr>
          <p:cNvSpPr/>
          <p:nvPr/>
        </p:nvSpPr>
        <p:spPr>
          <a:xfrm>
            <a:off x="9586445" y="8712896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6FBFFD-253D-41CA-9903-4F00FD60A510}"/>
              </a:ext>
            </a:extLst>
          </p:cNvPr>
          <p:cNvSpPr txBox="1"/>
          <p:nvPr/>
        </p:nvSpPr>
        <p:spPr>
          <a:xfrm>
            <a:off x="651707" y="8435892"/>
            <a:ext cx="1363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START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03E35BB-CDC0-442A-9FA9-8209DF5FB1E3}"/>
              </a:ext>
            </a:extLst>
          </p:cNvPr>
          <p:cNvSpPr/>
          <p:nvPr/>
        </p:nvSpPr>
        <p:spPr>
          <a:xfrm>
            <a:off x="6844870" y="2716009"/>
            <a:ext cx="9231314" cy="18769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r>
              <a:rPr lang="en-US" sz="13200" kern="0">
                <a:solidFill>
                  <a:srgbClr val="FF3399"/>
                </a:solidFill>
                <a:latin typeface="#9Slide07 IcielCadena" panose="02000503000000020004" pitchFamily="2" charset="0"/>
              </a:rPr>
              <a:t>LUYỆN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96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35690" y="3175900"/>
            <a:ext cx="2461652" cy="32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568" y="-47172"/>
            <a:ext cx="1888476" cy="12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18" y="103217"/>
            <a:ext cx="1382586" cy="88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05" y="-206602"/>
            <a:ext cx="2580251" cy="165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467" y="486195"/>
            <a:ext cx="1811174" cy="11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183" y="-194250"/>
            <a:ext cx="2366984" cy="151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760339" y="102800"/>
            <a:ext cx="3751743" cy="501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E292BEA-A28E-4CFD-B47A-7CF939B6D926}"/>
              </a:ext>
            </a:extLst>
          </p:cNvPr>
          <p:cNvSpPr/>
          <p:nvPr/>
        </p:nvSpPr>
        <p:spPr>
          <a:xfrm>
            <a:off x="-15082178" y="8580415"/>
            <a:ext cx="38299161" cy="1727522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F5B3BE0-D1D4-47FD-A368-9DFCA7F65FC5}"/>
              </a:ext>
            </a:extLst>
          </p:cNvPr>
          <p:cNvSpPr/>
          <p:nvPr/>
        </p:nvSpPr>
        <p:spPr>
          <a:xfrm>
            <a:off x="2869055" y="8131987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hlinkClick r:id="rId6" action="ppaction://hlinksldjump"/>
            <a:extLst>
              <a:ext uri="{FF2B5EF4-FFF2-40B4-BE49-F238E27FC236}">
                <a16:creationId xmlns:a16="http://schemas.microsoft.com/office/drawing/2014/main" id="{4C6FEB0A-B9D0-4CBF-9EE9-3294208479F4}"/>
              </a:ext>
            </a:extLst>
          </p:cNvPr>
          <p:cNvSpPr/>
          <p:nvPr/>
        </p:nvSpPr>
        <p:spPr>
          <a:xfrm>
            <a:off x="5101256" y="8712896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2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hlinkClick r:id="rId7" action="ppaction://hlinksldjump"/>
            <a:extLst>
              <a:ext uri="{FF2B5EF4-FFF2-40B4-BE49-F238E27FC236}">
                <a16:creationId xmlns:a16="http://schemas.microsoft.com/office/drawing/2014/main" id="{635BE7F2-9B08-4EE8-A057-D784535DF59D}"/>
              </a:ext>
            </a:extLst>
          </p:cNvPr>
          <p:cNvSpPr/>
          <p:nvPr/>
        </p:nvSpPr>
        <p:spPr>
          <a:xfrm>
            <a:off x="7343851" y="8714834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hlinkClick r:id="rId7" action="ppaction://hlinksldjump"/>
            <a:extLst>
              <a:ext uri="{FF2B5EF4-FFF2-40B4-BE49-F238E27FC236}">
                <a16:creationId xmlns:a16="http://schemas.microsoft.com/office/drawing/2014/main" id="{B00B4F1F-8007-4889-BB04-FEC72E3CC270}"/>
              </a:ext>
            </a:extLst>
          </p:cNvPr>
          <p:cNvSpPr/>
          <p:nvPr/>
        </p:nvSpPr>
        <p:spPr>
          <a:xfrm>
            <a:off x="9586445" y="8712896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4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2AEF23-9B14-4E69-A4E5-E2B731CEFCF8}"/>
              </a:ext>
            </a:extLst>
          </p:cNvPr>
          <p:cNvGrpSpPr/>
          <p:nvPr/>
        </p:nvGrpSpPr>
        <p:grpSpPr>
          <a:xfrm>
            <a:off x="617840" y="8712893"/>
            <a:ext cx="1407239" cy="1407239"/>
            <a:chOff x="405405" y="5339515"/>
            <a:chExt cx="938159" cy="938159"/>
          </a:xfrm>
        </p:grpSpPr>
        <p:sp>
          <p:nvSpPr>
            <p:cNvPr id="27" name="Oval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69E91E87-9E20-48B3-92C2-7574B0595731}"/>
                </a:ext>
              </a:extLst>
            </p:cNvPr>
            <p:cNvSpPr/>
            <p:nvPr/>
          </p:nvSpPr>
          <p:spPr>
            <a:xfrm>
              <a:off x="405405" y="5339515"/>
              <a:ext cx="938159" cy="938159"/>
            </a:xfrm>
            <a:prstGeom prst="ellipse">
              <a:avLst/>
            </a:prstGeom>
            <a:solidFill>
              <a:srgbClr val="F48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28B9BF-AB11-4ED1-AF16-04121AE242AB}"/>
                </a:ext>
              </a:extLst>
            </p:cNvPr>
            <p:cNvSpPr txBox="1"/>
            <p:nvPr/>
          </p:nvSpPr>
          <p:spPr>
            <a:xfrm>
              <a:off x="434471" y="5623928"/>
              <a:ext cx="9090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START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1DD0CF0-A84F-482B-97DE-EFF6E79DFD96}"/>
              </a:ext>
            </a:extLst>
          </p:cNvPr>
          <p:cNvSpPr txBox="1"/>
          <p:nvPr/>
        </p:nvSpPr>
        <p:spPr>
          <a:xfrm>
            <a:off x="7048166" y="2951333"/>
            <a:ext cx="7891035" cy="1371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Quy trình để vẽ biểu đồ khí hậu có mấy bước?</a:t>
            </a:r>
            <a:endParaRPr lang="en-US" sz="3600" dirty="0">
              <a:latin typeface="#9Slide03 Roboto Bold" panose="02000000000000000000" pitchFamily="2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D64987-5970-46E6-B693-613358337203}"/>
              </a:ext>
            </a:extLst>
          </p:cNvPr>
          <p:cNvGrpSpPr/>
          <p:nvPr/>
        </p:nvGrpSpPr>
        <p:grpSpPr>
          <a:xfrm>
            <a:off x="9948375" y="645800"/>
            <a:ext cx="4563084" cy="1916561"/>
            <a:chOff x="6632250" y="430533"/>
            <a:chExt cx="3042056" cy="1277707"/>
          </a:xfrm>
        </p:grpSpPr>
        <p:pic>
          <p:nvPicPr>
            <p:cNvPr id="8" name="Picture 2" descr="Cloud Swipe Up Sticker">
              <a:extLst>
                <a:ext uri="{FF2B5EF4-FFF2-40B4-BE49-F238E27FC236}">
                  <a16:creationId xmlns:a16="http://schemas.microsoft.com/office/drawing/2014/main" id="{20C06E4C-0528-414C-ABE0-91EA4DDB8FC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7B4B18C-EF6E-4514-8C03-27264F8DA7C9}"/>
                </a:ext>
              </a:extLst>
            </p:cNvPr>
            <p:cNvSpPr txBox="1"/>
            <p:nvPr/>
          </p:nvSpPr>
          <p:spPr>
            <a:xfrm>
              <a:off x="7152074" y="891213"/>
              <a:ext cx="2522232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2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Câu 1</a:t>
              </a:r>
            </a:p>
          </p:txBody>
        </p:sp>
      </p:grpSp>
      <p:pic>
        <p:nvPicPr>
          <p:cNvPr id="1028" name="Picture 4" descr="Cartoon Cute Hot Air Balloon Png">
            <a:extLst>
              <a:ext uri="{FF2B5EF4-FFF2-40B4-BE49-F238E27FC236}">
                <a16:creationId xmlns:a16="http://schemas.microsoft.com/office/drawing/2014/main" id="{A21A0CAA-9A9F-42C3-9A14-CF285912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001">
            <a:off x="16943879" y="3021927"/>
            <a:ext cx="1536279" cy="211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2385ED-28C8-437C-91EF-EE0EA7E0337A}"/>
              </a:ext>
            </a:extLst>
          </p:cNvPr>
          <p:cNvSpPr/>
          <p:nvPr/>
        </p:nvSpPr>
        <p:spPr>
          <a:xfrm>
            <a:off x="7537455" y="4821388"/>
            <a:ext cx="7891035" cy="26734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>
                <a:solidFill>
                  <a:schemeClr val="bg1"/>
                </a:solidFill>
                <a:latin typeface="#9Slide07 IcielBaliho Script" pitchFamily="2" charset="0"/>
              </a:rPr>
              <a:t>5 bước</a:t>
            </a:r>
            <a:endParaRPr lang="en-US" sz="6000">
              <a:solidFill>
                <a:schemeClr val="bg1"/>
              </a:solidFill>
              <a:latin typeface="#9Slide07 IcielBaliho Scrip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27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35690" y="3175900"/>
            <a:ext cx="2461652" cy="32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85" y="127803"/>
            <a:ext cx="2312870" cy="148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923" y="166868"/>
            <a:ext cx="1307658" cy="8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30" y="166868"/>
            <a:ext cx="3104909" cy="199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467" y="486195"/>
            <a:ext cx="1811174" cy="11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183" y="-194250"/>
            <a:ext cx="2366984" cy="151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760339" y="102800"/>
            <a:ext cx="3751743" cy="501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C7F2F45-ACA7-4031-8B07-7D17F1D9526E}"/>
              </a:ext>
            </a:extLst>
          </p:cNvPr>
          <p:cNvSpPr/>
          <p:nvPr/>
        </p:nvSpPr>
        <p:spPr>
          <a:xfrm>
            <a:off x="-12848147" y="8580415"/>
            <a:ext cx="38299161" cy="1727522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28" name="Oval 27">
            <a:hlinkClick r:id="rId6" action="ppaction://hlinksldjump"/>
            <a:extLst>
              <a:ext uri="{FF2B5EF4-FFF2-40B4-BE49-F238E27FC236}">
                <a16:creationId xmlns:a16="http://schemas.microsoft.com/office/drawing/2014/main" id="{CE9A331B-9B71-4298-BB1E-BF5D2E7A2906}"/>
              </a:ext>
            </a:extLst>
          </p:cNvPr>
          <p:cNvSpPr/>
          <p:nvPr/>
        </p:nvSpPr>
        <p:spPr>
          <a:xfrm>
            <a:off x="2858662" y="8714834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239A76-8BCB-45A9-ABEE-71DE6D6147EA}"/>
              </a:ext>
            </a:extLst>
          </p:cNvPr>
          <p:cNvSpPr/>
          <p:nvPr/>
        </p:nvSpPr>
        <p:spPr>
          <a:xfrm>
            <a:off x="5101256" y="8141557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2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hlinkClick r:id="rId7" action="ppaction://hlinksldjump"/>
            <a:extLst>
              <a:ext uri="{FF2B5EF4-FFF2-40B4-BE49-F238E27FC236}">
                <a16:creationId xmlns:a16="http://schemas.microsoft.com/office/drawing/2014/main" id="{8760CBC5-612A-4F54-8333-C3E49A6D292A}"/>
              </a:ext>
            </a:extLst>
          </p:cNvPr>
          <p:cNvSpPr/>
          <p:nvPr/>
        </p:nvSpPr>
        <p:spPr>
          <a:xfrm>
            <a:off x="7343851" y="8714834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hlinkClick r:id="rId7" action="ppaction://hlinksldjump"/>
            <a:extLst>
              <a:ext uri="{FF2B5EF4-FFF2-40B4-BE49-F238E27FC236}">
                <a16:creationId xmlns:a16="http://schemas.microsoft.com/office/drawing/2014/main" id="{2AC9E13A-BF90-49C4-934D-7B03A32DDEC5}"/>
              </a:ext>
            </a:extLst>
          </p:cNvPr>
          <p:cNvSpPr/>
          <p:nvPr/>
        </p:nvSpPr>
        <p:spPr>
          <a:xfrm>
            <a:off x="9586445" y="8712896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4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6C7AE6-82DA-45B0-9C27-7F8460ADF6ED}"/>
              </a:ext>
            </a:extLst>
          </p:cNvPr>
          <p:cNvGrpSpPr/>
          <p:nvPr/>
        </p:nvGrpSpPr>
        <p:grpSpPr>
          <a:xfrm>
            <a:off x="636854" y="8712894"/>
            <a:ext cx="1407239" cy="1407239"/>
            <a:chOff x="424569" y="5808595"/>
            <a:chExt cx="938159" cy="938159"/>
          </a:xfrm>
        </p:grpSpPr>
        <p:sp>
          <p:nvSpPr>
            <p:cNvPr id="27" name="Oval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E1B520F7-FCA4-44EA-8591-611D277BB90D}"/>
                </a:ext>
              </a:extLst>
            </p:cNvPr>
            <p:cNvSpPr/>
            <p:nvPr/>
          </p:nvSpPr>
          <p:spPr>
            <a:xfrm>
              <a:off x="424569" y="5808595"/>
              <a:ext cx="938159" cy="938159"/>
            </a:xfrm>
            <a:prstGeom prst="ellipse">
              <a:avLst/>
            </a:prstGeom>
            <a:solidFill>
              <a:srgbClr val="F48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4A2CED0-BAE0-4EA0-96FF-7E390071E874}"/>
                </a:ext>
              </a:extLst>
            </p:cNvPr>
            <p:cNvSpPr txBox="1"/>
            <p:nvPr/>
          </p:nvSpPr>
          <p:spPr>
            <a:xfrm>
              <a:off x="453635" y="6093008"/>
              <a:ext cx="9090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START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34ED0C-4314-4056-86CA-B35BE78ACF9B}"/>
              </a:ext>
            </a:extLst>
          </p:cNvPr>
          <p:cNvSpPr txBox="1"/>
          <p:nvPr/>
        </p:nvSpPr>
        <p:spPr>
          <a:xfrm>
            <a:off x="7940171" y="2380520"/>
            <a:ext cx="7488320" cy="1371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60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2 trục tung trong biểu đồ khí hậu thể hiện các yếu tố nào</a:t>
            </a:r>
            <a:r>
              <a:rPr lang="en-US" sz="3600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#9Slide03 Roboto Bold" panose="02000000000000000000" pitchFamily="2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B56F90-5CAD-4A4E-A75D-9DEC0CF19D07}"/>
              </a:ext>
            </a:extLst>
          </p:cNvPr>
          <p:cNvGrpSpPr/>
          <p:nvPr/>
        </p:nvGrpSpPr>
        <p:grpSpPr>
          <a:xfrm>
            <a:off x="9873365" y="645800"/>
            <a:ext cx="3783348" cy="1916561"/>
            <a:chOff x="6582243" y="430533"/>
            <a:chExt cx="2522232" cy="1277707"/>
          </a:xfrm>
        </p:grpSpPr>
        <p:pic>
          <p:nvPicPr>
            <p:cNvPr id="38" name="Picture 2" descr="Cloud Swipe Up Sticker">
              <a:extLst>
                <a:ext uri="{FF2B5EF4-FFF2-40B4-BE49-F238E27FC236}">
                  <a16:creationId xmlns:a16="http://schemas.microsoft.com/office/drawing/2014/main" id="{7FE40E52-A0B8-4966-AF09-85CD5E0D5B6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6E604C8-F0D3-426D-A884-9BF0841D256C}"/>
                </a:ext>
              </a:extLst>
            </p:cNvPr>
            <p:cNvSpPr txBox="1"/>
            <p:nvPr/>
          </p:nvSpPr>
          <p:spPr>
            <a:xfrm>
              <a:off x="6582243" y="826159"/>
              <a:ext cx="2522232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2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Câu 2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2F48D6D-C079-4D82-BFC6-6ABAF8C64B4D}"/>
              </a:ext>
            </a:extLst>
          </p:cNvPr>
          <p:cNvSpPr/>
          <p:nvPr/>
        </p:nvSpPr>
        <p:spPr>
          <a:xfrm>
            <a:off x="7537455" y="4821388"/>
            <a:ext cx="7891035" cy="26734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>
                <a:solidFill>
                  <a:schemeClr val="bg1"/>
                </a:solidFill>
                <a:latin typeface="#9Slide07 IcielBaliho Script" pitchFamily="2" charset="0"/>
              </a:rPr>
              <a:t>Nhiệt độ và lượng mưa</a:t>
            </a:r>
            <a:endParaRPr lang="en-US" sz="6000">
              <a:solidFill>
                <a:schemeClr val="bg1"/>
              </a:solidFill>
              <a:latin typeface="#9Slide07 IcielBaliho Scrip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1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35690" y="3175900"/>
            <a:ext cx="2461652" cy="32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85" y="127803"/>
            <a:ext cx="2312870" cy="148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347" y="1369598"/>
            <a:ext cx="2461044" cy="15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30" y="166868"/>
            <a:ext cx="3104909" cy="199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467" y="486195"/>
            <a:ext cx="1811174" cy="11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183" y="-194250"/>
            <a:ext cx="2366984" cy="151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760339" y="102800"/>
            <a:ext cx="3751743" cy="501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0807456-EB54-461C-A32B-043C7FB549CF}"/>
              </a:ext>
            </a:extLst>
          </p:cNvPr>
          <p:cNvSpPr/>
          <p:nvPr/>
        </p:nvSpPr>
        <p:spPr>
          <a:xfrm>
            <a:off x="-8340737" y="8580415"/>
            <a:ext cx="38299161" cy="1727522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27" name="Oval 26">
            <a:hlinkClick r:id="rId6" action="ppaction://hlinksldjump"/>
            <a:extLst>
              <a:ext uri="{FF2B5EF4-FFF2-40B4-BE49-F238E27FC236}">
                <a16:creationId xmlns:a16="http://schemas.microsoft.com/office/drawing/2014/main" id="{9A7AB46F-E4BC-4D01-BAEE-5C6381EE9CA8}"/>
              </a:ext>
            </a:extLst>
          </p:cNvPr>
          <p:cNvSpPr/>
          <p:nvPr/>
        </p:nvSpPr>
        <p:spPr>
          <a:xfrm>
            <a:off x="616067" y="8712893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8" name="Oval 27">
            <a:hlinkClick r:id="rId6" action="ppaction://hlinksldjump"/>
            <a:extLst>
              <a:ext uri="{FF2B5EF4-FFF2-40B4-BE49-F238E27FC236}">
                <a16:creationId xmlns:a16="http://schemas.microsoft.com/office/drawing/2014/main" id="{E47E385C-345E-44D1-8202-E6F9C57A38B9}"/>
              </a:ext>
            </a:extLst>
          </p:cNvPr>
          <p:cNvSpPr/>
          <p:nvPr/>
        </p:nvSpPr>
        <p:spPr>
          <a:xfrm>
            <a:off x="2858662" y="8714834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hlinkClick r:id="rId7" action="ppaction://hlinksldjump"/>
            <a:extLst>
              <a:ext uri="{FF2B5EF4-FFF2-40B4-BE49-F238E27FC236}">
                <a16:creationId xmlns:a16="http://schemas.microsoft.com/office/drawing/2014/main" id="{9368A292-9A30-46A2-B0E8-9E1BDD2FA709}"/>
              </a:ext>
            </a:extLst>
          </p:cNvPr>
          <p:cNvSpPr/>
          <p:nvPr/>
        </p:nvSpPr>
        <p:spPr>
          <a:xfrm>
            <a:off x="5101256" y="8712896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2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hlinkClick r:id="rId8" action="ppaction://hlinksldjump"/>
            <a:extLst>
              <a:ext uri="{FF2B5EF4-FFF2-40B4-BE49-F238E27FC236}">
                <a16:creationId xmlns:a16="http://schemas.microsoft.com/office/drawing/2014/main" id="{1BEA3376-3BB2-447D-8D39-CE97A5F45955}"/>
              </a:ext>
            </a:extLst>
          </p:cNvPr>
          <p:cNvSpPr/>
          <p:nvPr/>
        </p:nvSpPr>
        <p:spPr>
          <a:xfrm>
            <a:off x="7343851" y="8714834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hlinkClick r:id="rId9" action="ppaction://hlinksldjump"/>
            <a:extLst>
              <a:ext uri="{FF2B5EF4-FFF2-40B4-BE49-F238E27FC236}">
                <a16:creationId xmlns:a16="http://schemas.microsoft.com/office/drawing/2014/main" id="{AAB617B4-9A0F-4EC5-A1B9-8325E2369B24}"/>
              </a:ext>
            </a:extLst>
          </p:cNvPr>
          <p:cNvSpPr/>
          <p:nvPr/>
        </p:nvSpPr>
        <p:spPr>
          <a:xfrm>
            <a:off x="9607232" y="8138575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B792E7-30CC-4638-BF94-66BA578E5B89}"/>
              </a:ext>
            </a:extLst>
          </p:cNvPr>
          <p:cNvSpPr txBox="1"/>
          <p:nvPr/>
        </p:nvSpPr>
        <p:spPr>
          <a:xfrm>
            <a:off x="659666" y="9139512"/>
            <a:ext cx="1363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START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362D1C-76EA-483B-B030-15607195F9C5}"/>
              </a:ext>
            </a:extLst>
          </p:cNvPr>
          <p:cNvSpPr txBox="1"/>
          <p:nvPr/>
        </p:nvSpPr>
        <p:spPr>
          <a:xfrm>
            <a:off x="6858615" y="2439865"/>
            <a:ext cx="10667386" cy="1371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>
                <a:solidFill>
                  <a:srgbClr val="0D0D0D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Khi vẽ biểu đồ khí hậu, trong bước hoàn thiện em cần chú ý những yếu tố nào của biểu đồ?</a:t>
            </a:r>
            <a:endParaRPr lang="en-US" sz="3600" dirty="0">
              <a:latin typeface="#9Slide03 Roboto Bold" panose="02000000000000000000" pitchFamily="2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7ECBBC-9F9F-4870-B3F6-C1792DBF30C8}"/>
              </a:ext>
            </a:extLst>
          </p:cNvPr>
          <p:cNvGrpSpPr/>
          <p:nvPr/>
        </p:nvGrpSpPr>
        <p:grpSpPr>
          <a:xfrm>
            <a:off x="9788684" y="290222"/>
            <a:ext cx="3834182" cy="1916561"/>
            <a:chOff x="6447131" y="430533"/>
            <a:chExt cx="2556121" cy="1277707"/>
          </a:xfrm>
        </p:grpSpPr>
        <p:pic>
          <p:nvPicPr>
            <p:cNvPr id="25" name="Picture 2" descr="Cloud Swipe Up Sticker">
              <a:extLst>
                <a:ext uri="{FF2B5EF4-FFF2-40B4-BE49-F238E27FC236}">
                  <a16:creationId xmlns:a16="http://schemas.microsoft.com/office/drawing/2014/main" id="{88E17472-85AF-4F47-B31A-2626C9DB6E4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3D97913-0C26-428E-A8D8-B7AEBC72008E}"/>
                </a:ext>
              </a:extLst>
            </p:cNvPr>
            <p:cNvSpPr txBox="1"/>
            <p:nvPr/>
          </p:nvSpPr>
          <p:spPr>
            <a:xfrm>
              <a:off x="6447131" y="888507"/>
              <a:ext cx="2522232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2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Câu 4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DF3364-5816-47A9-9C9C-6A62AF284E90}"/>
              </a:ext>
            </a:extLst>
          </p:cNvPr>
          <p:cNvSpPr/>
          <p:nvPr/>
        </p:nvSpPr>
        <p:spPr>
          <a:xfrm>
            <a:off x="8047469" y="4670867"/>
            <a:ext cx="7891035" cy="26734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bg1"/>
                </a:solidFill>
                <a:latin typeface="#9Slide07 IcielBaliho Script" pitchFamily="2" charset="0"/>
              </a:rPr>
              <a:t>Chú thích</a:t>
            </a:r>
            <a:r>
              <a:rPr lang="vi-VN" sz="6000">
                <a:solidFill>
                  <a:schemeClr val="bg1"/>
                </a:solidFill>
                <a:latin typeface="#9Slide07 IcielBaliho Script" pitchFamily="2" charset="0"/>
              </a:rPr>
              <a:t> và </a:t>
            </a:r>
          </a:p>
          <a:p>
            <a:pPr algn="ctr"/>
            <a:r>
              <a:rPr lang="vi-VN" sz="6000">
                <a:solidFill>
                  <a:schemeClr val="bg1"/>
                </a:solidFill>
                <a:latin typeface="#9Slide07 IcielBaliho Script" pitchFamily="2" charset="0"/>
              </a:rPr>
              <a:t>tên biểu đồ</a:t>
            </a:r>
            <a:endParaRPr lang="en-US" sz="6000">
              <a:solidFill>
                <a:schemeClr val="bg1"/>
              </a:solidFill>
              <a:latin typeface="#9Slide07 IcielBaliho Scrip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79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35690" y="3175900"/>
            <a:ext cx="2461652" cy="32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85" y="127803"/>
            <a:ext cx="2312870" cy="148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849" y="1366835"/>
            <a:ext cx="3608408" cy="231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467" y="486195"/>
            <a:ext cx="1811174" cy="11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183" y="-194250"/>
            <a:ext cx="2366984" cy="151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760339" y="102800"/>
            <a:ext cx="3751743" cy="501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E297550-A1AA-4318-A253-6CCA5CBA28A0}"/>
              </a:ext>
            </a:extLst>
          </p:cNvPr>
          <p:cNvSpPr/>
          <p:nvPr/>
        </p:nvSpPr>
        <p:spPr>
          <a:xfrm>
            <a:off x="-10604153" y="8581537"/>
            <a:ext cx="38299161" cy="1727522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27" name="Oval 26">
            <a:hlinkClick r:id="rId6" action="ppaction://hlinksldjump"/>
            <a:extLst>
              <a:ext uri="{FF2B5EF4-FFF2-40B4-BE49-F238E27FC236}">
                <a16:creationId xmlns:a16="http://schemas.microsoft.com/office/drawing/2014/main" id="{D207E211-84F5-4FF0-BBC5-B2BD4FBD0E22}"/>
              </a:ext>
            </a:extLst>
          </p:cNvPr>
          <p:cNvSpPr/>
          <p:nvPr/>
        </p:nvSpPr>
        <p:spPr>
          <a:xfrm>
            <a:off x="608108" y="8712893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8" name="Oval 27">
            <a:hlinkClick r:id="rId7" action="ppaction://hlinksldjump"/>
            <a:extLst>
              <a:ext uri="{FF2B5EF4-FFF2-40B4-BE49-F238E27FC236}">
                <a16:creationId xmlns:a16="http://schemas.microsoft.com/office/drawing/2014/main" id="{0176BAB6-93E7-424A-AAF0-AA4131612ABB}"/>
              </a:ext>
            </a:extLst>
          </p:cNvPr>
          <p:cNvSpPr/>
          <p:nvPr/>
        </p:nvSpPr>
        <p:spPr>
          <a:xfrm>
            <a:off x="2858662" y="8714834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hlinkClick r:id="rId8" action="ppaction://hlinksldjump"/>
            <a:extLst>
              <a:ext uri="{FF2B5EF4-FFF2-40B4-BE49-F238E27FC236}">
                <a16:creationId xmlns:a16="http://schemas.microsoft.com/office/drawing/2014/main" id="{B5A638F7-0611-4A27-9F79-4B3E81894C77}"/>
              </a:ext>
            </a:extLst>
          </p:cNvPr>
          <p:cNvSpPr/>
          <p:nvPr/>
        </p:nvSpPr>
        <p:spPr>
          <a:xfrm>
            <a:off x="5101256" y="8712896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2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38BFC69-4F52-443B-94D0-6EF9495466A0}"/>
              </a:ext>
            </a:extLst>
          </p:cNvPr>
          <p:cNvSpPr/>
          <p:nvPr/>
        </p:nvSpPr>
        <p:spPr>
          <a:xfrm>
            <a:off x="7329478" y="8141557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hlinkClick r:id="rId9" action="ppaction://hlinksldjump"/>
            <a:extLst>
              <a:ext uri="{FF2B5EF4-FFF2-40B4-BE49-F238E27FC236}">
                <a16:creationId xmlns:a16="http://schemas.microsoft.com/office/drawing/2014/main" id="{A2313F71-A449-42F6-8CC5-598EB5FA5A56}"/>
              </a:ext>
            </a:extLst>
          </p:cNvPr>
          <p:cNvSpPr/>
          <p:nvPr/>
        </p:nvSpPr>
        <p:spPr>
          <a:xfrm>
            <a:off x="9586445" y="8712896"/>
            <a:ext cx="1407239" cy="140723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ED9369-8FFB-4844-895A-F60860A869A8}"/>
              </a:ext>
            </a:extLst>
          </p:cNvPr>
          <p:cNvSpPr txBox="1"/>
          <p:nvPr/>
        </p:nvSpPr>
        <p:spPr>
          <a:xfrm>
            <a:off x="651707" y="9139512"/>
            <a:ext cx="1363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START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435FBE-2789-487E-B2A8-F77A25746EBF}"/>
              </a:ext>
            </a:extLst>
          </p:cNvPr>
          <p:cNvSpPr txBox="1"/>
          <p:nvPr/>
        </p:nvSpPr>
        <p:spPr>
          <a:xfrm>
            <a:off x="6798810" y="1705562"/>
            <a:ext cx="10227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00" b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Khi xây dựng hệ trục tọa độ trong biểu đồ khí hậu cần chú ý điều gì ?</a:t>
            </a:r>
            <a:endParaRPr lang="en-US" sz="4200" b="1" dirty="0">
              <a:solidFill>
                <a:schemeClr val="tx1">
                  <a:lumMod val="95000"/>
                  <a:lumOff val="5000"/>
                </a:schemeClr>
              </a:solidFill>
              <a:latin typeface="#9Slide03 Roboto Bold" panose="02000000000000000000" pitchFamily="2" charset="0"/>
              <a:ea typeface="#9Slide03 Roboto Bold" panose="02000000000000000000" pitchFamily="2" charset="0"/>
              <a:cs typeface="Cascadia Code SemiBold" panose="020B0609020000020004" pitchFamily="49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A24E59-00C2-427F-8F81-67F266A32F9D}"/>
              </a:ext>
            </a:extLst>
          </p:cNvPr>
          <p:cNvGrpSpPr/>
          <p:nvPr/>
        </p:nvGrpSpPr>
        <p:grpSpPr>
          <a:xfrm>
            <a:off x="10223549" y="-107698"/>
            <a:ext cx="4527600" cy="1916561"/>
            <a:chOff x="6632250" y="430533"/>
            <a:chExt cx="3018400" cy="1277707"/>
          </a:xfrm>
        </p:grpSpPr>
        <p:pic>
          <p:nvPicPr>
            <p:cNvPr id="25" name="Picture 2" descr="Cloud Swipe Up Sticker">
              <a:extLst>
                <a:ext uri="{FF2B5EF4-FFF2-40B4-BE49-F238E27FC236}">
                  <a16:creationId xmlns:a16="http://schemas.microsoft.com/office/drawing/2014/main" id="{05E87BB6-1392-457F-A82D-3D94A5E6D9F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C096C5-276C-4635-AC7D-6A7061DE0E5C}"/>
                </a:ext>
              </a:extLst>
            </p:cNvPr>
            <p:cNvSpPr txBox="1"/>
            <p:nvPr/>
          </p:nvSpPr>
          <p:spPr>
            <a:xfrm>
              <a:off x="7128418" y="874690"/>
              <a:ext cx="2522232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2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Câu 3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B73DCED-0257-4AD8-BAA5-3994EEA8E8C0}"/>
              </a:ext>
            </a:extLst>
          </p:cNvPr>
          <p:cNvSpPr/>
          <p:nvPr/>
        </p:nvSpPr>
        <p:spPr>
          <a:xfrm>
            <a:off x="7559229" y="4382189"/>
            <a:ext cx="8214171" cy="26734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>
                <a:solidFill>
                  <a:schemeClr val="bg1"/>
                </a:solidFill>
                <a:latin typeface="#9Slide07 IcielBaliho Script" pitchFamily="2" charset="0"/>
              </a:rPr>
              <a:t>Giá trị cao nhất của các yếu tố nhiệt độ và lượng mưa</a:t>
            </a:r>
            <a:endParaRPr lang="en-US" sz="6000">
              <a:solidFill>
                <a:schemeClr val="bg1"/>
              </a:solidFill>
              <a:latin typeface="#9Slide07 IcielBaliho Scrip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9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0182" y="2955329"/>
            <a:ext cx="2736801" cy="2692328"/>
          </a:xfrm>
          <a:custGeom>
            <a:avLst/>
            <a:gdLst/>
            <a:ahLst/>
            <a:cxnLst/>
            <a:rect l="l" t="t" r="r" b="b"/>
            <a:pathLst>
              <a:path w="2736801" h="2692328">
                <a:moveTo>
                  <a:pt x="0" y="0"/>
                </a:moveTo>
                <a:lnTo>
                  <a:pt x="2736801" y="0"/>
                </a:lnTo>
                <a:lnTo>
                  <a:pt x="2736801" y="2692328"/>
                </a:lnTo>
                <a:lnTo>
                  <a:pt x="0" y="2692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65164" y="3174227"/>
            <a:ext cx="3552988" cy="2254533"/>
          </a:xfrm>
          <a:custGeom>
            <a:avLst/>
            <a:gdLst/>
            <a:ahLst/>
            <a:cxnLst/>
            <a:rect l="l" t="t" r="r" b="b"/>
            <a:pathLst>
              <a:path w="3552988" h="2254533">
                <a:moveTo>
                  <a:pt x="0" y="0"/>
                </a:moveTo>
                <a:lnTo>
                  <a:pt x="3552988" y="0"/>
                </a:lnTo>
                <a:lnTo>
                  <a:pt x="3552988" y="2254532"/>
                </a:lnTo>
                <a:lnTo>
                  <a:pt x="0" y="2254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956274" y="2955329"/>
            <a:ext cx="3067829" cy="2879924"/>
          </a:xfrm>
          <a:custGeom>
            <a:avLst/>
            <a:gdLst/>
            <a:ahLst/>
            <a:cxnLst/>
            <a:rect l="l" t="t" r="r" b="b"/>
            <a:pathLst>
              <a:path w="3067829" h="2879924">
                <a:moveTo>
                  <a:pt x="0" y="0"/>
                </a:moveTo>
                <a:lnTo>
                  <a:pt x="3067829" y="0"/>
                </a:lnTo>
                <a:lnTo>
                  <a:pt x="3067829" y="2879924"/>
                </a:lnTo>
                <a:lnTo>
                  <a:pt x="0" y="28799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82800" y="2857500"/>
            <a:ext cx="2862717" cy="2887986"/>
          </a:xfrm>
          <a:custGeom>
            <a:avLst/>
            <a:gdLst/>
            <a:ahLst/>
            <a:cxnLst/>
            <a:rect l="l" t="t" r="r" b="b"/>
            <a:pathLst>
              <a:path w="2862717" h="2887986">
                <a:moveTo>
                  <a:pt x="0" y="0"/>
                </a:moveTo>
                <a:lnTo>
                  <a:pt x="2862716" y="0"/>
                </a:lnTo>
                <a:lnTo>
                  <a:pt x="2862716" y="2887986"/>
                </a:lnTo>
                <a:lnTo>
                  <a:pt x="0" y="28879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43000" y="647700"/>
            <a:ext cx="15331762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0"/>
              </a:lnSpc>
            </a:pP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</a:t>
            </a: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6134100"/>
            <a:ext cx="132510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dirty="0"/>
              <a:t>Thu thập số liệu về nhiệt độ và lượng mưa ở nơi em sinh sống và vẽ biểu độ nhiệt độ, lượng </a:t>
            </a:r>
            <a:r>
              <a:rPr lang="vi-VN" sz="4400" dirty="0" smtClean="0"/>
              <a:t>mưa</a:t>
            </a:r>
            <a:r>
              <a:rPr lang="vi-VN" sz="4200" dirty="0" smtClean="0"/>
              <a:t>.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19628917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344" y="0"/>
            <a:ext cx="18281460" cy="10263429"/>
          </a:xfrm>
          <a:custGeom>
            <a:avLst/>
            <a:gdLst/>
            <a:ahLst/>
            <a:cxnLst/>
            <a:rect l="l" t="t" r="r" b="b"/>
            <a:pathLst>
              <a:path w="18281460" h="10263429">
                <a:moveTo>
                  <a:pt x="0" y="0"/>
                </a:moveTo>
                <a:lnTo>
                  <a:pt x="18281460" y="0"/>
                </a:lnTo>
                <a:lnTo>
                  <a:pt x="18281460" y="10263429"/>
                </a:lnTo>
                <a:lnTo>
                  <a:pt x="0" y="1026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65669" r="-8081" b="-20419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447800" y="2857500"/>
            <a:ext cx="4838679" cy="6337183"/>
            <a:chOff x="0" y="0"/>
            <a:chExt cx="385610" cy="5050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5610" cy="505031"/>
            </a:xfrm>
            <a:custGeom>
              <a:avLst/>
              <a:gdLst/>
              <a:ahLst/>
              <a:cxnLst/>
              <a:rect l="l" t="t" r="r" b="b"/>
              <a:pathLst>
                <a:path w="385610" h="505031">
                  <a:moveTo>
                    <a:pt x="81600" y="0"/>
                  </a:moveTo>
                  <a:lnTo>
                    <a:pt x="304010" y="0"/>
                  </a:lnTo>
                  <a:cubicBezTo>
                    <a:pt x="325651" y="0"/>
                    <a:pt x="346407" y="8597"/>
                    <a:pt x="361710" y="23900"/>
                  </a:cubicBezTo>
                  <a:cubicBezTo>
                    <a:pt x="377013" y="39203"/>
                    <a:pt x="385610" y="59959"/>
                    <a:pt x="385610" y="81600"/>
                  </a:cubicBezTo>
                  <a:lnTo>
                    <a:pt x="385610" y="423430"/>
                  </a:lnTo>
                  <a:cubicBezTo>
                    <a:pt x="385610" y="445072"/>
                    <a:pt x="377013" y="465827"/>
                    <a:pt x="361710" y="481130"/>
                  </a:cubicBezTo>
                  <a:cubicBezTo>
                    <a:pt x="346407" y="496433"/>
                    <a:pt x="325651" y="505031"/>
                    <a:pt x="304010" y="505031"/>
                  </a:cubicBezTo>
                  <a:lnTo>
                    <a:pt x="81600" y="505031"/>
                  </a:lnTo>
                  <a:cubicBezTo>
                    <a:pt x="59959" y="505031"/>
                    <a:pt x="39203" y="496433"/>
                    <a:pt x="23900" y="481130"/>
                  </a:cubicBezTo>
                  <a:cubicBezTo>
                    <a:pt x="8597" y="465827"/>
                    <a:pt x="0" y="445072"/>
                    <a:pt x="0" y="423430"/>
                  </a:cubicBezTo>
                  <a:lnTo>
                    <a:pt x="0" y="81600"/>
                  </a:lnTo>
                  <a:cubicBezTo>
                    <a:pt x="0" y="59959"/>
                    <a:pt x="8597" y="39203"/>
                    <a:pt x="23900" y="23900"/>
                  </a:cubicBezTo>
                  <a:cubicBezTo>
                    <a:pt x="39203" y="8597"/>
                    <a:pt x="59959" y="0"/>
                    <a:pt x="81600" y="0"/>
                  </a:cubicBezTo>
                  <a:close/>
                </a:path>
              </a:pathLst>
            </a:custGeom>
            <a:solidFill>
              <a:srgbClr val="FFFFFF"/>
            </a:solidFill>
            <a:ln w="161925">
              <a:solidFill>
                <a:srgbClr val="E67660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780678" y="2857500"/>
            <a:ext cx="4838679" cy="6337183"/>
            <a:chOff x="0" y="0"/>
            <a:chExt cx="385610" cy="5050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5610" cy="505031"/>
            </a:xfrm>
            <a:custGeom>
              <a:avLst/>
              <a:gdLst/>
              <a:ahLst/>
              <a:cxnLst/>
              <a:rect l="l" t="t" r="r" b="b"/>
              <a:pathLst>
                <a:path w="385610" h="505031">
                  <a:moveTo>
                    <a:pt x="81600" y="0"/>
                  </a:moveTo>
                  <a:lnTo>
                    <a:pt x="304010" y="0"/>
                  </a:lnTo>
                  <a:cubicBezTo>
                    <a:pt x="325651" y="0"/>
                    <a:pt x="346407" y="8597"/>
                    <a:pt x="361710" y="23900"/>
                  </a:cubicBezTo>
                  <a:cubicBezTo>
                    <a:pt x="377013" y="39203"/>
                    <a:pt x="385610" y="59959"/>
                    <a:pt x="385610" y="81600"/>
                  </a:cubicBezTo>
                  <a:lnTo>
                    <a:pt x="385610" y="423430"/>
                  </a:lnTo>
                  <a:cubicBezTo>
                    <a:pt x="385610" y="445072"/>
                    <a:pt x="377013" y="465827"/>
                    <a:pt x="361710" y="481130"/>
                  </a:cubicBezTo>
                  <a:cubicBezTo>
                    <a:pt x="346407" y="496433"/>
                    <a:pt x="325651" y="505031"/>
                    <a:pt x="304010" y="505031"/>
                  </a:cubicBezTo>
                  <a:lnTo>
                    <a:pt x="81600" y="505031"/>
                  </a:lnTo>
                  <a:cubicBezTo>
                    <a:pt x="59959" y="505031"/>
                    <a:pt x="39203" y="496433"/>
                    <a:pt x="23900" y="481130"/>
                  </a:cubicBezTo>
                  <a:cubicBezTo>
                    <a:pt x="8597" y="465827"/>
                    <a:pt x="0" y="445072"/>
                    <a:pt x="0" y="423430"/>
                  </a:cubicBezTo>
                  <a:lnTo>
                    <a:pt x="0" y="81600"/>
                  </a:lnTo>
                  <a:cubicBezTo>
                    <a:pt x="0" y="59959"/>
                    <a:pt x="8597" y="39203"/>
                    <a:pt x="23900" y="23900"/>
                  </a:cubicBezTo>
                  <a:cubicBezTo>
                    <a:pt x="39203" y="8597"/>
                    <a:pt x="59959" y="0"/>
                    <a:pt x="81600" y="0"/>
                  </a:cubicBezTo>
                  <a:close/>
                </a:path>
              </a:pathLst>
            </a:custGeom>
            <a:solidFill>
              <a:srgbClr val="FFFFFF"/>
            </a:solidFill>
            <a:ln w="161925">
              <a:solidFill>
                <a:srgbClr val="E67660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042353" y="2857500"/>
            <a:ext cx="4838679" cy="6337183"/>
            <a:chOff x="0" y="0"/>
            <a:chExt cx="385610" cy="5050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5610" cy="505031"/>
            </a:xfrm>
            <a:custGeom>
              <a:avLst/>
              <a:gdLst/>
              <a:ahLst/>
              <a:cxnLst/>
              <a:rect l="l" t="t" r="r" b="b"/>
              <a:pathLst>
                <a:path w="385610" h="505031">
                  <a:moveTo>
                    <a:pt x="81600" y="0"/>
                  </a:moveTo>
                  <a:lnTo>
                    <a:pt x="304010" y="0"/>
                  </a:lnTo>
                  <a:cubicBezTo>
                    <a:pt x="325651" y="0"/>
                    <a:pt x="346407" y="8597"/>
                    <a:pt x="361710" y="23900"/>
                  </a:cubicBezTo>
                  <a:cubicBezTo>
                    <a:pt x="377013" y="39203"/>
                    <a:pt x="385610" y="59959"/>
                    <a:pt x="385610" y="81600"/>
                  </a:cubicBezTo>
                  <a:lnTo>
                    <a:pt x="385610" y="423430"/>
                  </a:lnTo>
                  <a:cubicBezTo>
                    <a:pt x="385610" y="445072"/>
                    <a:pt x="377013" y="465827"/>
                    <a:pt x="361710" y="481130"/>
                  </a:cubicBezTo>
                  <a:cubicBezTo>
                    <a:pt x="346407" y="496433"/>
                    <a:pt x="325651" y="505031"/>
                    <a:pt x="304010" y="505031"/>
                  </a:cubicBezTo>
                  <a:lnTo>
                    <a:pt x="81600" y="505031"/>
                  </a:lnTo>
                  <a:cubicBezTo>
                    <a:pt x="59959" y="505031"/>
                    <a:pt x="39203" y="496433"/>
                    <a:pt x="23900" y="481130"/>
                  </a:cubicBezTo>
                  <a:cubicBezTo>
                    <a:pt x="8597" y="465827"/>
                    <a:pt x="0" y="445072"/>
                    <a:pt x="0" y="423430"/>
                  </a:cubicBezTo>
                  <a:lnTo>
                    <a:pt x="0" y="81600"/>
                  </a:lnTo>
                  <a:cubicBezTo>
                    <a:pt x="0" y="59959"/>
                    <a:pt x="8597" y="39203"/>
                    <a:pt x="23900" y="23900"/>
                  </a:cubicBezTo>
                  <a:cubicBezTo>
                    <a:pt x="39203" y="8597"/>
                    <a:pt x="59959" y="0"/>
                    <a:pt x="81600" y="0"/>
                  </a:cubicBezTo>
                  <a:close/>
                </a:path>
              </a:pathLst>
            </a:custGeom>
            <a:solidFill>
              <a:srgbClr val="FFFFFF"/>
            </a:solidFill>
            <a:ln w="161925">
              <a:solidFill>
                <a:srgbClr val="E67660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2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581812" y="1133792"/>
            <a:ext cx="9081147" cy="1041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883"/>
              </a:lnSpc>
              <a:spcBef>
                <a:spcPct val="0"/>
              </a:spcBef>
            </a:pPr>
            <a:r>
              <a:rPr lang="en-US" sz="6345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345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71639" y="4381500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7421" y="4381500"/>
            <a:ext cx="450976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272658" y="4381500"/>
            <a:ext cx="43780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Đọc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và tìm hiểu trước 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6: Thủy văn Việt Nam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088283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160" y="190500"/>
            <a:ext cx="4292549" cy="3804272"/>
          </a:xfrm>
          <a:custGeom>
            <a:avLst/>
            <a:gdLst/>
            <a:ahLst/>
            <a:cxnLst/>
            <a:rect l="l" t="t" r="r" b="b"/>
            <a:pathLst>
              <a:path w="5206911" h="4614625">
                <a:moveTo>
                  <a:pt x="0" y="0"/>
                </a:moveTo>
                <a:lnTo>
                  <a:pt x="5206911" y="0"/>
                </a:lnTo>
                <a:lnTo>
                  <a:pt x="5206911" y="4614625"/>
                </a:lnTo>
                <a:lnTo>
                  <a:pt x="0" y="4614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855111" y="9466026"/>
            <a:ext cx="19598723" cy="820974"/>
            <a:chOff x="0" y="0"/>
            <a:chExt cx="5161803" cy="2162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61804" cy="216224"/>
            </a:xfrm>
            <a:custGeom>
              <a:avLst/>
              <a:gdLst/>
              <a:ahLst/>
              <a:cxnLst/>
              <a:rect l="l" t="t" r="r" b="b"/>
              <a:pathLst>
                <a:path w="5161804" h="216224">
                  <a:moveTo>
                    <a:pt x="0" y="0"/>
                  </a:moveTo>
                  <a:lnTo>
                    <a:pt x="5161804" y="0"/>
                  </a:lnTo>
                  <a:lnTo>
                    <a:pt x="5161804" y="216224"/>
                  </a:lnTo>
                  <a:lnTo>
                    <a:pt x="0" y="216224"/>
                  </a:lnTo>
                  <a:close/>
                </a:path>
              </a:pathLst>
            </a:custGeom>
            <a:solidFill>
              <a:srgbClr val="65969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145064" y="8133901"/>
            <a:ext cx="1114236" cy="1513394"/>
          </a:xfrm>
          <a:custGeom>
            <a:avLst/>
            <a:gdLst/>
            <a:ahLst/>
            <a:cxnLst/>
            <a:rect l="l" t="t" r="r" b="b"/>
            <a:pathLst>
              <a:path w="1114236" h="1513394">
                <a:moveTo>
                  <a:pt x="0" y="0"/>
                </a:moveTo>
                <a:lnTo>
                  <a:pt x="1114236" y="0"/>
                </a:lnTo>
                <a:lnTo>
                  <a:pt x="1114236" y="1513394"/>
                </a:lnTo>
                <a:lnTo>
                  <a:pt x="0" y="1513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829513" y="8205903"/>
            <a:ext cx="1390943" cy="1441392"/>
          </a:xfrm>
          <a:custGeom>
            <a:avLst/>
            <a:gdLst/>
            <a:ahLst/>
            <a:cxnLst/>
            <a:rect l="l" t="t" r="r" b="b"/>
            <a:pathLst>
              <a:path w="1390943" h="1441392">
                <a:moveTo>
                  <a:pt x="0" y="0"/>
                </a:moveTo>
                <a:lnTo>
                  <a:pt x="1390943" y="0"/>
                </a:lnTo>
                <a:lnTo>
                  <a:pt x="1390943" y="1441392"/>
                </a:lnTo>
                <a:lnTo>
                  <a:pt x="0" y="1441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70063" y="8485323"/>
            <a:ext cx="1049924" cy="1168205"/>
          </a:xfrm>
          <a:custGeom>
            <a:avLst/>
            <a:gdLst/>
            <a:ahLst/>
            <a:cxnLst/>
            <a:rect l="l" t="t" r="r" b="b"/>
            <a:pathLst>
              <a:path w="1049924" h="1168205">
                <a:moveTo>
                  <a:pt x="0" y="0"/>
                </a:moveTo>
                <a:lnTo>
                  <a:pt x="1049925" y="0"/>
                </a:lnTo>
                <a:lnTo>
                  <a:pt x="1049925" y="1168205"/>
                </a:lnTo>
                <a:lnTo>
                  <a:pt x="0" y="11682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1524082" y="8040484"/>
            <a:ext cx="2198357" cy="1613044"/>
          </a:xfrm>
          <a:custGeom>
            <a:avLst/>
            <a:gdLst/>
            <a:ahLst/>
            <a:cxnLst/>
            <a:rect l="l" t="t" r="r" b="b"/>
            <a:pathLst>
              <a:path w="2198357" h="1613044">
                <a:moveTo>
                  <a:pt x="2198356" y="0"/>
                </a:moveTo>
                <a:lnTo>
                  <a:pt x="0" y="0"/>
                </a:lnTo>
                <a:lnTo>
                  <a:pt x="0" y="1613044"/>
                </a:lnTo>
                <a:lnTo>
                  <a:pt x="2198356" y="1613044"/>
                </a:lnTo>
                <a:lnTo>
                  <a:pt x="219835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57200" y="2519762"/>
            <a:ext cx="17524416" cy="3205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400" b="1" dirty="0" smtClean="0">
                <a:solidFill>
                  <a:srgbClr val="162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THÚC, </a:t>
            </a:r>
          </a:p>
          <a:p>
            <a:pPr algn="ctr">
              <a:lnSpc>
                <a:spcPct val="150000"/>
              </a:lnSpc>
            </a:pPr>
            <a:r>
              <a:rPr lang="en-US" sz="7400" b="1" dirty="0" smtClean="0">
                <a:solidFill>
                  <a:srgbClr val="162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Ở TIẾT SAU!</a:t>
            </a:r>
            <a:endParaRPr lang="en-US" sz="7400" b="1" dirty="0">
              <a:solidFill>
                <a:srgbClr val="1621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445259" y="8277198"/>
            <a:ext cx="2126447" cy="1318397"/>
          </a:xfrm>
          <a:custGeom>
            <a:avLst/>
            <a:gdLst/>
            <a:ahLst/>
            <a:cxnLst/>
            <a:rect l="l" t="t" r="r" b="b"/>
            <a:pathLst>
              <a:path w="2126447" h="1318397">
                <a:moveTo>
                  <a:pt x="0" y="0"/>
                </a:moveTo>
                <a:lnTo>
                  <a:pt x="2126448" y="0"/>
                </a:lnTo>
                <a:lnTo>
                  <a:pt x="2126448" y="1318397"/>
                </a:lnTo>
                <a:lnTo>
                  <a:pt x="0" y="13183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771423" y="8133901"/>
            <a:ext cx="2235861" cy="1461694"/>
          </a:xfrm>
          <a:custGeom>
            <a:avLst/>
            <a:gdLst/>
            <a:ahLst/>
            <a:cxnLst/>
            <a:rect l="l" t="t" r="r" b="b"/>
            <a:pathLst>
              <a:path w="2235861" h="1461694">
                <a:moveTo>
                  <a:pt x="0" y="0"/>
                </a:moveTo>
                <a:lnTo>
                  <a:pt x="2235862" y="0"/>
                </a:lnTo>
                <a:lnTo>
                  <a:pt x="2235862" y="1461694"/>
                </a:lnTo>
                <a:lnTo>
                  <a:pt x="0" y="14616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074007" y="8277198"/>
            <a:ext cx="1352202" cy="1318397"/>
          </a:xfrm>
          <a:custGeom>
            <a:avLst/>
            <a:gdLst/>
            <a:ahLst/>
            <a:cxnLst/>
            <a:rect l="l" t="t" r="r" b="b"/>
            <a:pathLst>
              <a:path w="1352202" h="1318397">
                <a:moveTo>
                  <a:pt x="0" y="0"/>
                </a:moveTo>
                <a:lnTo>
                  <a:pt x="1352202" y="0"/>
                </a:lnTo>
                <a:lnTo>
                  <a:pt x="1352202" y="1318397"/>
                </a:lnTo>
                <a:lnTo>
                  <a:pt x="0" y="13183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377372" y="8133901"/>
            <a:ext cx="1336902" cy="1473539"/>
          </a:xfrm>
          <a:custGeom>
            <a:avLst/>
            <a:gdLst/>
            <a:ahLst/>
            <a:cxnLst/>
            <a:rect l="l" t="t" r="r" b="b"/>
            <a:pathLst>
              <a:path w="1336902" h="1473539">
                <a:moveTo>
                  <a:pt x="0" y="0"/>
                </a:moveTo>
                <a:lnTo>
                  <a:pt x="1336901" y="0"/>
                </a:lnTo>
                <a:lnTo>
                  <a:pt x="1336901" y="1473539"/>
                </a:lnTo>
                <a:lnTo>
                  <a:pt x="0" y="14735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801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68147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51164" y="2939224"/>
            <a:ext cx="15985671" cy="6319076"/>
            <a:chOff x="0" y="0"/>
            <a:chExt cx="4210218" cy="16642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0218" cy="1664283"/>
            </a:xfrm>
            <a:custGeom>
              <a:avLst/>
              <a:gdLst/>
              <a:ahLst/>
              <a:cxnLst/>
              <a:rect l="l" t="t" r="r" b="b"/>
              <a:pathLst>
                <a:path w="4210218" h="1664283">
                  <a:moveTo>
                    <a:pt x="0" y="0"/>
                  </a:moveTo>
                  <a:lnTo>
                    <a:pt x="4210218" y="0"/>
                  </a:lnTo>
                  <a:lnTo>
                    <a:pt x="4210218" y="1664283"/>
                  </a:lnTo>
                  <a:lnTo>
                    <a:pt x="0" y="1664283"/>
                  </a:ln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CFCF5A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8316">
            <a:off x="5596150" y="1416896"/>
            <a:ext cx="8457720" cy="2334139"/>
            <a:chOff x="0" y="0"/>
            <a:chExt cx="2429294" cy="6704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F78A6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959">
            <a:off x="5126029" y="1060167"/>
            <a:ext cx="8457720" cy="2334139"/>
            <a:chOff x="0" y="0"/>
            <a:chExt cx="2429294" cy="6704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FFC5C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1535">
            <a:off x="5549043" y="582622"/>
            <a:ext cx="2370727" cy="3264340"/>
          </a:xfrm>
          <a:custGeom>
            <a:avLst/>
            <a:gdLst/>
            <a:ahLst/>
            <a:cxnLst/>
            <a:rect l="l" t="t" r="r" b="b"/>
            <a:pathLst>
              <a:path w="2370727" h="3264340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>
            <a:hlinkClick r:id="rId8" action="ppaction://hlinksldjump"/>
          </p:cNvPr>
          <p:cNvSpPr/>
          <p:nvPr/>
        </p:nvSpPr>
        <p:spPr>
          <a:xfrm rot="-1062897">
            <a:off x="15737857" y="7617374"/>
            <a:ext cx="2271034" cy="2188451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854261" y="1834914"/>
            <a:ext cx="2387161" cy="2335078"/>
          </a:xfrm>
          <a:custGeom>
            <a:avLst/>
            <a:gdLst/>
            <a:ahLst/>
            <a:cxnLst/>
            <a:rect l="l" t="t" r="r" b="b"/>
            <a:pathLst>
              <a:path w="2387161" h="2335078">
                <a:moveTo>
                  <a:pt x="0" y="0"/>
                </a:moveTo>
                <a:lnTo>
                  <a:pt x="2387162" y="0"/>
                </a:lnTo>
                <a:lnTo>
                  <a:pt x="2387162" y="2335078"/>
                </a:lnTo>
                <a:lnTo>
                  <a:pt x="0" y="23350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 rot="1635">
            <a:off x="5567883" y="1396491"/>
            <a:ext cx="7661439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6"/>
              </a:lnSpc>
            </a:pPr>
            <a:r>
              <a:rPr lang="en-US" sz="8783">
                <a:solidFill>
                  <a:srgbClr val="FFFFFF"/>
                </a:solidFill>
                <a:latin typeface="Blueberry"/>
              </a:rPr>
              <a:t>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58107" y="5691850"/>
            <a:ext cx="15208236" cy="171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9"/>
              </a:lnSpc>
            </a:pPr>
            <a:endParaRPr lang="vi-VN" sz="13800">
              <a:solidFill>
                <a:srgbClr val="FF6600"/>
              </a:solidFill>
              <a:latin typeface="#9Slide07 Koni" pitchFamily="2" charset="0"/>
            </a:endParaRPr>
          </a:p>
          <a:p>
            <a:pPr algn="ctr">
              <a:lnSpc>
                <a:spcPts val="6039"/>
              </a:lnSpc>
            </a:pPr>
            <a:r>
              <a:rPr lang="en-US" sz="13800">
                <a:solidFill>
                  <a:srgbClr val="FF6600"/>
                </a:solidFill>
                <a:latin typeface="#9Slide07 Koni" pitchFamily="2" charset="0"/>
              </a:rPr>
              <a:t>NHIỆT ĐỚI</a:t>
            </a:r>
          </a:p>
        </p:txBody>
      </p:sp>
      <p:sp>
        <p:nvSpPr>
          <p:cNvPr id="18" name="Donut 6">
            <a:extLst>
              <a:ext uri="{FF2B5EF4-FFF2-40B4-BE49-F238E27FC236}">
                <a16:creationId xmlns:a16="http://schemas.microsoft.com/office/drawing/2014/main" id="{40891FDD-9212-4F46-8927-D9BCA9532CD3}"/>
              </a:ext>
            </a:extLst>
          </p:cNvPr>
          <p:cNvSpPr/>
          <p:nvPr/>
        </p:nvSpPr>
        <p:spPr>
          <a:xfrm>
            <a:off x="524628" y="7013053"/>
            <a:ext cx="2904162" cy="2899490"/>
          </a:xfrm>
          <a:prstGeom prst="donut">
            <a:avLst>
              <a:gd name="adj" fmla="val 32121"/>
            </a:avLst>
          </a:prstGeom>
          <a:blipFill dpi="0"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30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38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グループ化 158">
            <a:extLst>
              <a:ext uri="{FF2B5EF4-FFF2-40B4-BE49-F238E27FC236}">
                <a16:creationId xmlns:a16="http://schemas.microsoft.com/office/drawing/2014/main" id="{F0AC99B8-8473-48F6-9B5D-547DFBE76C6F}"/>
              </a:ext>
            </a:extLst>
          </p:cNvPr>
          <p:cNvGrpSpPr/>
          <p:nvPr/>
        </p:nvGrpSpPr>
        <p:grpSpPr>
          <a:xfrm>
            <a:off x="1694347" y="7143858"/>
            <a:ext cx="565143" cy="2649577"/>
            <a:chOff x="5556000" y="543545"/>
            <a:chExt cx="1080000" cy="5770911"/>
          </a:xfrm>
          <a:effectLst/>
        </p:grpSpPr>
        <p:grpSp>
          <p:nvGrpSpPr>
            <p:cNvPr id="20" name="グループ化 152">
              <a:extLst>
                <a:ext uri="{FF2B5EF4-FFF2-40B4-BE49-F238E27FC236}">
                  <a16:creationId xmlns:a16="http://schemas.microsoft.com/office/drawing/2014/main" id="{A1F30800-29FE-4842-BEAA-3845B5F8D5C6}"/>
                </a:ext>
              </a:extLst>
            </p:cNvPr>
            <p:cNvGrpSpPr/>
            <p:nvPr/>
          </p:nvGrpSpPr>
          <p:grpSpPr>
            <a:xfrm>
              <a:off x="5556000" y="543545"/>
              <a:ext cx="1080000" cy="5770911"/>
              <a:chOff x="5556000" y="543545"/>
              <a:chExt cx="1080000" cy="5770911"/>
            </a:xfr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22" name="二等辺三角形 149">
                <a:extLst>
                  <a:ext uri="{FF2B5EF4-FFF2-40B4-BE49-F238E27FC236}">
                    <a16:creationId xmlns:a16="http://schemas.microsoft.com/office/drawing/2014/main" id="{43CA7467-4F52-4935-BE80-C5158C07F5EC}"/>
                  </a:ext>
                </a:extLst>
              </p:cNvPr>
              <p:cNvSpPr/>
              <p:nvPr/>
            </p:nvSpPr>
            <p:spPr>
              <a:xfrm flipV="1">
                <a:off x="5735600" y="3434456"/>
                <a:ext cx="720000" cy="288000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フリーフォーム 151">
                <a:extLst>
                  <a:ext uri="{FF2B5EF4-FFF2-40B4-BE49-F238E27FC236}">
                    <a16:creationId xmlns:a16="http://schemas.microsoft.com/office/drawing/2014/main" id="{A7B44989-D8B4-4F84-ABEC-8D4D3A477889}"/>
                  </a:ext>
                </a:extLst>
              </p:cNvPr>
              <p:cNvSpPr/>
              <p:nvPr/>
            </p:nvSpPr>
            <p:spPr>
              <a:xfrm>
                <a:off x="5556000" y="543545"/>
                <a:ext cx="1080000" cy="3425455"/>
              </a:xfrm>
              <a:custGeom>
                <a:avLst/>
                <a:gdLst>
                  <a:gd name="connsiteX0" fmla="*/ 539600 w 1080000"/>
                  <a:gd name="connsiteY0" fmla="*/ 0 h 3425455"/>
                  <a:gd name="connsiteX1" fmla="*/ 844585 w 1080000"/>
                  <a:gd name="connsiteY1" fmla="*/ 2439878 h 3425455"/>
                  <a:gd name="connsiteX2" fmla="*/ 921838 w 1080000"/>
                  <a:gd name="connsiteY2" fmla="*/ 2503617 h 3425455"/>
                  <a:gd name="connsiteX3" fmla="*/ 1080000 w 1080000"/>
                  <a:gd name="connsiteY3" fmla="*/ 2885455 h 3425455"/>
                  <a:gd name="connsiteX4" fmla="*/ 540000 w 1080000"/>
                  <a:gd name="connsiteY4" fmla="*/ 3425455 h 3425455"/>
                  <a:gd name="connsiteX5" fmla="*/ 0 w 1080000"/>
                  <a:gd name="connsiteY5" fmla="*/ 2885455 h 3425455"/>
                  <a:gd name="connsiteX6" fmla="*/ 158163 w 1080000"/>
                  <a:gd name="connsiteY6" fmla="*/ 2503617 h 3425455"/>
                  <a:gd name="connsiteX7" fmla="*/ 234524 w 1080000"/>
                  <a:gd name="connsiteY7" fmla="*/ 2440614 h 3425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000" h="3425455">
                    <a:moveTo>
                      <a:pt x="539600" y="0"/>
                    </a:moveTo>
                    <a:lnTo>
                      <a:pt x="844585" y="2439878"/>
                    </a:lnTo>
                    <a:lnTo>
                      <a:pt x="921838" y="2503617"/>
                    </a:lnTo>
                    <a:cubicBezTo>
                      <a:pt x="1019559" y="2601338"/>
                      <a:pt x="1080000" y="2736338"/>
                      <a:pt x="1080000" y="2885455"/>
                    </a:cubicBezTo>
                    <a:cubicBezTo>
                      <a:pt x="1080000" y="3183689"/>
                      <a:pt x="838234" y="3425455"/>
                      <a:pt x="540000" y="3425455"/>
                    </a:cubicBezTo>
                    <a:cubicBezTo>
                      <a:pt x="241766" y="3425455"/>
                      <a:pt x="0" y="3183689"/>
                      <a:pt x="0" y="2885455"/>
                    </a:cubicBezTo>
                    <a:cubicBezTo>
                      <a:pt x="0" y="2736338"/>
                      <a:pt x="60442" y="2601338"/>
                      <a:pt x="158163" y="2503617"/>
                    </a:cubicBezTo>
                    <a:lnTo>
                      <a:pt x="234524" y="2440614"/>
                    </a:lnTo>
                    <a:close/>
                  </a:path>
                </a:pathLst>
              </a:cu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フリーフォーム 157">
              <a:extLst>
                <a:ext uri="{FF2B5EF4-FFF2-40B4-BE49-F238E27FC236}">
                  <a16:creationId xmlns:a16="http://schemas.microsoft.com/office/drawing/2014/main" id="{C2E4470F-1264-4000-8227-912C09605C09}"/>
                </a:ext>
              </a:extLst>
            </p:cNvPr>
            <p:cNvSpPr/>
            <p:nvPr/>
          </p:nvSpPr>
          <p:spPr>
            <a:xfrm>
              <a:off x="5610000" y="969802"/>
              <a:ext cx="972001" cy="2945198"/>
            </a:xfrm>
            <a:custGeom>
              <a:avLst/>
              <a:gdLst>
                <a:gd name="connsiteX0" fmla="*/ 485600 w 972000"/>
                <a:gd name="connsiteY0" fmla="*/ 0 h 2945198"/>
                <a:gd name="connsiteX1" fmla="*/ 733698 w 972000"/>
                <a:gd name="connsiteY1" fmla="*/ 2043157 h 2945198"/>
                <a:gd name="connsiteX2" fmla="*/ 757727 w 972000"/>
                <a:gd name="connsiteY2" fmla="*/ 2056199 h 2945198"/>
                <a:gd name="connsiteX3" fmla="*/ 972000 w 972000"/>
                <a:gd name="connsiteY3" fmla="*/ 2459198 h 2945198"/>
                <a:gd name="connsiteX4" fmla="*/ 486000 w 972000"/>
                <a:gd name="connsiteY4" fmla="*/ 2945198 h 2945198"/>
                <a:gd name="connsiteX5" fmla="*/ 0 w 972000"/>
                <a:gd name="connsiteY5" fmla="*/ 2459198 h 2945198"/>
                <a:gd name="connsiteX6" fmla="*/ 214273 w 972000"/>
                <a:gd name="connsiteY6" fmla="*/ 2056199 h 2945198"/>
                <a:gd name="connsiteX7" fmla="*/ 237446 w 972000"/>
                <a:gd name="connsiteY7" fmla="*/ 2043621 h 29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2000" h="2945198">
                  <a:moveTo>
                    <a:pt x="485600" y="0"/>
                  </a:moveTo>
                  <a:lnTo>
                    <a:pt x="733698" y="2043157"/>
                  </a:lnTo>
                  <a:lnTo>
                    <a:pt x="757727" y="2056199"/>
                  </a:lnTo>
                  <a:cubicBezTo>
                    <a:pt x="887004" y="2143537"/>
                    <a:pt x="972000" y="2291442"/>
                    <a:pt x="972000" y="2459198"/>
                  </a:cubicBezTo>
                  <a:cubicBezTo>
                    <a:pt x="972000" y="2727608"/>
                    <a:pt x="754410" y="2945198"/>
                    <a:pt x="486000" y="2945198"/>
                  </a:cubicBezTo>
                  <a:cubicBezTo>
                    <a:pt x="217590" y="2945198"/>
                    <a:pt x="0" y="2727608"/>
                    <a:pt x="0" y="2459198"/>
                  </a:cubicBezTo>
                  <a:cubicBezTo>
                    <a:pt x="0" y="2291442"/>
                    <a:pt x="84996" y="2143537"/>
                    <a:pt x="214273" y="2056199"/>
                  </a:cubicBezTo>
                  <a:lnTo>
                    <a:pt x="237446" y="204362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Donut 13">
            <a:extLst>
              <a:ext uri="{FF2B5EF4-FFF2-40B4-BE49-F238E27FC236}">
                <a16:creationId xmlns:a16="http://schemas.microsoft.com/office/drawing/2014/main" id="{0584029A-5BAB-479E-9632-BAD7CCF8CAD5}"/>
              </a:ext>
            </a:extLst>
          </p:cNvPr>
          <p:cNvSpPr/>
          <p:nvPr/>
        </p:nvSpPr>
        <p:spPr>
          <a:xfrm>
            <a:off x="528408" y="7037061"/>
            <a:ext cx="2904972" cy="2826681"/>
          </a:xfrm>
          <a:prstGeom prst="donut">
            <a:avLst>
              <a:gd name="adj" fmla="val 32121"/>
            </a:avLst>
          </a:prstGeom>
          <a:noFill/>
          <a:ln w="123825" cap="flat" cmpd="thinThick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Am-thanh-dong-ho-dem-nguoc-10-giay-www_tiengdong_com">
            <a:hlinkClick r:id="" action="ppaction://media"/>
            <a:extLst>
              <a:ext uri="{FF2B5EF4-FFF2-40B4-BE49-F238E27FC236}">
                <a16:creationId xmlns:a16="http://schemas.microsoft.com/office/drawing/2014/main" id="{CE410F0D-E0F2-477B-A80F-08B2960A94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838962" y="82977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xit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1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86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7" grpId="0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8848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51164" y="2939224"/>
            <a:ext cx="15985671" cy="6319076"/>
            <a:chOff x="0" y="0"/>
            <a:chExt cx="4210218" cy="16642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0218" cy="1664283"/>
            </a:xfrm>
            <a:custGeom>
              <a:avLst/>
              <a:gdLst/>
              <a:ahLst/>
              <a:cxnLst/>
              <a:rect l="l" t="t" r="r" b="b"/>
              <a:pathLst>
                <a:path w="4210218" h="1664283">
                  <a:moveTo>
                    <a:pt x="0" y="0"/>
                  </a:moveTo>
                  <a:lnTo>
                    <a:pt x="4210218" y="0"/>
                  </a:lnTo>
                  <a:lnTo>
                    <a:pt x="4210218" y="1664283"/>
                  </a:lnTo>
                  <a:lnTo>
                    <a:pt x="0" y="1664283"/>
                  </a:ln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CFCF5A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8316">
            <a:off x="5596150" y="1416896"/>
            <a:ext cx="8457720" cy="2334139"/>
            <a:chOff x="0" y="0"/>
            <a:chExt cx="2429294" cy="6704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5091B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959">
            <a:off x="5126029" y="1060167"/>
            <a:ext cx="8457720" cy="2334139"/>
            <a:chOff x="0" y="0"/>
            <a:chExt cx="2429294" cy="6704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3CB9D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1535">
            <a:off x="5549043" y="582622"/>
            <a:ext cx="2370727" cy="3264340"/>
          </a:xfrm>
          <a:custGeom>
            <a:avLst/>
            <a:gdLst/>
            <a:ahLst/>
            <a:cxnLst/>
            <a:rect l="l" t="t" r="r" b="b"/>
            <a:pathLst>
              <a:path w="2370727" h="3264340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854261" y="1834914"/>
            <a:ext cx="2387161" cy="2335078"/>
          </a:xfrm>
          <a:custGeom>
            <a:avLst/>
            <a:gdLst/>
            <a:ahLst/>
            <a:cxnLst/>
            <a:rect l="l" t="t" r="r" b="b"/>
            <a:pathLst>
              <a:path w="2387161" h="2335078">
                <a:moveTo>
                  <a:pt x="0" y="0"/>
                </a:moveTo>
                <a:lnTo>
                  <a:pt x="2387162" y="0"/>
                </a:lnTo>
                <a:lnTo>
                  <a:pt x="2387162" y="2335078"/>
                </a:lnTo>
                <a:lnTo>
                  <a:pt x="0" y="2335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 rot="1635">
            <a:off x="5567883" y="1396491"/>
            <a:ext cx="7661439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6"/>
              </a:lnSpc>
            </a:pPr>
            <a:r>
              <a:rPr lang="en-US" sz="8783">
                <a:solidFill>
                  <a:srgbClr val="FFFFFF"/>
                </a:solidFill>
                <a:latin typeface="Blueberry"/>
              </a:rPr>
              <a:t>Â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9CF5E4-84F8-4C2B-BFB6-54DD6F43DF93}"/>
              </a:ext>
            </a:extLst>
          </p:cNvPr>
          <p:cNvSpPr txBox="1"/>
          <p:nvPr/>
        </p:nvSpPr>
        <p:spPr>
          <a:xfrm>
            <a:off x="1794484" y="4563014"/>
            <a:ext cx="15208236" cy="248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9"/>
              </a:lnSpc>
            </a:pPr>
            <a:endParaRPr lang="vi-VN" sz="13800">
              <a:solidFill>
                <a:srgbClr val="00B050"/>
              </a:solidFill>
              <a:latin typeface="#9Slide07 Koni" pitchFamily="2" charset="0"/>
            </a:endParaRPr>
          </a:p>
          <a:p>
            <a:pPr algn="ctr">
              <a:lnSpc>
                <a:spcPts val="6039"/>
              </a:lnSpc>
            </a:pPr>
            <a:endParaRPr lang="vi-VN" sz="13800">
              <a:solidFill>
                <a:srgbClr val="00B050"/>
              </a:solidFill>
              <a:latin typeface="#9Slide07 Koni" pitchFamily="2" charset="0"/>
            </a:endParaRPr>
          </a:p>
          <a:p>
            <a:pPr algn="ctr">
              <a:lnSpc>
                <a:spcPts val="6039"/>
              </a:lnSpc>
            </a:pPr>
            <a:r>
              <a:rPr lang="vi-VN" sz="13800">
                <a:solidFill>
                  <a:srgbClr val="00B050"/>
                </a:solidFill>
                <a:latin typeface="#9Slide07 Koni" pitchFamily="2" charset="0"/>
              </a:rPr>
              <a:t>ẨM</a:t>
            </a:r>
            <a:endParaRPr lang="en-US" sz="13800">
              <a:solidFill>
                <a:srgbClr val="00B050"/>
              </a:solidFill>
              <a:latin typeface="#9Slide07 Koni" pitchFamily="2" charset="0"/>
            </a:endParaRPr>
          </a:p>
        </p:txBody>
      </p:sp>
      <p:sp>
        <p:nvSpPr>
          <p:cNvPr id="19" name="Freeform 14">
            <a:hlinkClick r:id="rId10" action="ppaction://hlinksldjump"/>
            <a:extLst>
              <a:ext uri="{FF2B5EF4-FFF2-40B4-BE49-F238E27FC236}">
                <a16:creationId xmlns:a16="http://schemas.microsoft.com/office/drawing/2014/main" id="{BD30125F-0A77-4F2C-B647-0DD1F0D770DF}"/>
              </a:ext>
            </a:extLst>
          </p:cNvPr>
          <p:cNvSpPr/>
          <p:nvPr/>
        </p:nvSpPr>
        <p:spPr>
          <a:xfrm rot="-1062897">
            <a:off x="15737857" y="7617374"/>
            <a:ext cx="2271034" cy="2188451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Donut 6">
            <a:extLst>
              <a:ext uri="{FF2B5EF4-FFF2-40B4-BE49-F238E27FC236}">
                <a16:creationId xmlns:a16="http://schemas.microsoft.com/office/drawing/2014/main" id="{71F2F438-6748-43D2-BC50-CC4C278681FE}"/>
              </a:ext>
            </a:extLst>
          </p:cNvPr>
          <p:cNvSpPr/>
          <p:nvPr/>
        </p:nvSpPr>
        <p:spPr>
          <a:xfrm>
            <a:off x="524628" y="7013053"/>
            <a:ext cx="2904162" cy="2899490"/>
          </a:xfrm>
          <a:prstGeom prst="donut">
            <a:avLst>
              <a:gd name="adj" fmla="val 32121"/>
            </a:avLst>
          </a:prstGeom>
          <a:blipFill dpi="0"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30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38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グループ化 158">
            <a:extLst>
              <a:ext uri="{FF2B5EF4-FFF2-40B4-BE49-F238E27FC236}">
                <a16:creationId xmlns:a16="http://schemas.microsoft.com/office/drawing/2014/main" id="{2F48AA6A-533A-47F1-B073-E1F5027333B5}"/>
              </a:ext>
            </a:extLst>
          </p:cNvPr>
          <p:cNvGrpSpPr/>
          <p:nvPr/>
        </p:nvGrpSpPr>
        <p:grpSpPr>
          <a:xfrm>
            <a:off x="1694347" y="7143858"/>
            <a:ext cx="565143" cy="2649577"/>
            <a:chOff x="5556000" y="543545"/>
            <a:chExt cx="1080000" cy="5770911"/>
          </a:xfrm>
          <a:effectLst/>
        </p:grpSpPr>
        <p:grpSp>
          <p:nvGrpSpPr>
            <p:cNvPr id="22" name="グループ化 152">
              <a:extLst>
                <a:ext uri="{FF2B5EF4-FFF2-40B4-BE49-F238E27FC236}">
                  <a16:creationId xmlns:a16="http://schemas.microsoft.com/office/drawing/2014/main" id="{7F6B0569-00AE-46D1-9CC3-88C554968816}"/>
                </a:ext>
              </a:extLst>
            </p:cNvPr>
            <p:cNvGrpSpPr/>
            <p:nvPr/>
          </p:nvGrpSpPr>
          <p:grpSpPr>
            <a:xfrm>
              <a:off x="5556000" y="543545"/>
              <a:ext cx="1080000" cy="5770911"/>
              <a:chOff x="5556000" y="543545"/>
              <a:chExt cx="1080000" cy="5770911"/>
            </a:xfr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24" name="二等辺三角形 149">
                <a:extLst>
                  <a:ext uri="{FF2B5EF4-FFF2-40B4-BE49-F238E27FC236}">
                    <a16:creationId xmlns:a16="http://schemas.microsoft.com/office/drawing/2014/main" id="{8904687E-7D7A-4E22-A087-0DA47D6CE682}"/>
                  </a:ext>
                </a:extLst>
              </p:cNvPr>
              <p:cNvSpPr/>
              <p:nvPr/>
            </p:nvSpPr>
            <p:spPr>
              <a:xfrm flipV="1">
                <a:off x="5735600" y="3434456"/>
                <a:ext cx="720000" cy="288000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フリーフォーム 151">
                <a:extLst>
                  <a:ext uri="{FF2B5EF4-FFF2-40B4-BE49-F238E27FC236}">
                    <a16:creationId xmlns:a16="http://schemas.microsoft.com/office/drawing/2014/main" id="{0A94A9D8-8933-4BBE-A6AC-B558C780B82A}"/>
                  </a:ext>
                </a:extLst>
              </p:cNvPr>
              <p:cNvSpPr/>
              <p:nvPr/>
            </p:nvSpPr>
            <p:spPr>
              <a:xfrm>
                <a:off x="5556000" y="543545"/>
                <a:ext cx="1080000" cy="3425455"/>
              </a:xfrm>
              <a:custGeom>
                <a:avLst/>
                <a:gdLst>
                  <a:gd name="connsiteX0" fmla="*/ 539600 w 1080000"/>
                  <a:gd name="connsiteY0" fmla="*/ 0 h 3425455"/>
                  <a:gd name="connsiteX1" fmla="*/ 844585 w 1080000"/>
                  <a:gd name="connsiteY1" fmla="*/ 2439878 h 3425455"/>
                  <a:gd name="connsiteX2" fmla="*/ 921838 w 1080000"/>
                  <a:gd name="connsiteY2" fmla="*/ 2503617 h 3425455"/>
                  <a:gd name="connsiteX3" fmla="*/ 1080000 w 1080000"/>
                  <a:gd name="connsiteY3" fmla="*/ 2885455 h 3425455"/>
                  <a:gd name="connsiteX4" fmla="*/ 540000 w 1080000"/>
                  <a:gd name="connsiteY4" fmla="*/ 3425455 h 3425455"/>
                  <a:gd name="connsiteX5" fmla="*/ 0 w 1080000"/>
                  <a:gd name="connsiteY5" fmla="*/ 2885455 h 3425455"/>
                  <a:gd name="connsiteX6" fmla="*/ 158163 w 1080000"/>
                  <a:gd name="connsiteY6" fmla="*/ 2503617 h 3425455"/>
                  <a:gd name="connsiteX7" fmla="*/ 234524 w 1080000"/>
                  <a:gd name="connsiteY7" fmla="*/ 2440614 h 3425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000" h="3425455">
                    <a:moveTo>
                      <a:pt x="539600" y="0"/>
                    </a:moveTo>
                    <a:lnTo>
                      <a:pt x="844585" y="2439878"/>
                    </a:lnTo>
                    <a:lnTo>
                      <a:pt x="921838" y="2503617"/>
                    </a:lnTo>
                    <a:cubicBezTo>
                      <a:pt x="1019559" y="2601338"/>
                      <a:pt x="1080000" y="2736338"/>
                      <a:pt x="1080000" y="2885455"/>
                    </a:cubicBezTo>
                    <a:cubicBezTo>
                      <a:pt x="1080000" y="3183689"/>
                      <a:pt x="838234" y="3425455"/>
                      <a:pt x="540000" y="3425455"/>
                    </a:cubicBezTo>
                    <a:cubicBezTo>
                      <a:pt x="241766" y="3425455"/>
                      <a:pt x="0" y="3183689"/>
                      <a:pt x="0" y="2885455"/>
                    </a:cubicBezTo>
                    <a:cubicBezTo>
                      <a:pt x="0" y="2736338"/>
                      <a:pt x="60442" y="2601338"/>
                      <a:pt x="158163" y="2503617"/>
                    </a:cubicBezTo>
                    <a:lnTo>
                      <a:pt x="234524" y="2440614"/>
                    </a:lnTo>
                    <a:close/>
                  </a:path>
                </a:pathLst>
              </a:cu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3" name="フリーフォーム 157">
              <a:extLst>
                <a:ext uri="{FF2B5EF4-FFF2-40B4-BE49-F238E27FC236}">
                  <a16:creationId xmlns:a16="http://schemas.microsoft.com/office/drawing/2014/main" id="{59ED1513-DDA4-4393-9A43-35E74B7291A2}"/>
                </a:ext>
              </a:extLst>
            </p:cNvPr>
            <p:cNvSpPr/>
            <p:nvPr/>
          </p:nvSpPr>
          <p:spPr>
            <a:xfrm>
              <a:off x="5610000" y="969802"/>
              <a:ext cx="972001" cy="2945198"/>
            </a:xfrm>
            <a:custGeom>
              <a:avLst/>
              <a:gdLst>
                <a:gd name="connsiteX0" fmla="*/ 485600 w 972000"/>
                <a:gd name="connsiteY0" fmla="*/ 0 h 2945198"/>
                <a:gd name="connsiteX1" fmla="*/ 733698 w 972000"/>
                <a:gd name="connsiteY1" fmla="*/ 2043157 h 2945198"/>
                <a:gd name="connsiteX2" fmla="*/ 757727 w 972000"/>
                <a:gd name="connsiteY2" fmla="*/ 2056199 h 2945198"/>
                <a:gd name="connsiteX3" fmla="*/ 972000 w 972000"/>
                <a:gd name="connsiteY3" fmla="*/ 2459198 h 2945198"/>
                <a:gd name="connsiteX4" fmla="*/ 486000 w 972000"/>
                <a:gd name="connsiteY4" fmla="*/ 2945198 h 2945198"/>
                <a:gd name="connsiteX5" fmla="*/ 0 w 972000"/>
                <a:gd name="connsiteY5" fmla="*/ 2459198 h 2945198"/>
                <a:gd name="connsiteX6" fmla="*/ 214273 w 972000"/>
                <a:gd name="connsiteY6" fmla="*/ 2056199 h 2945198"/>
                <a:gd name="connsiteX7" fmla="*/ 237446 w 972000"/>
                <a:gd name="connsiteY7" fmla="*/ 2043621 h 29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2000" h="2945198">
                  <a:moveTo>
                    <a:pt x="485600" y="0"/>
                  </a:moveTo>
                  <a:lnTo>
                    <a:pt x="733698" y="2043157"/>
                  </a:lnTo>
                  <a:lnTo>
                    <a:pt x="757727" y="2056199"/>
                  </a:lnTo>
                  <a:cubicBezTo>
                    <a:pt x="887004" y="2143537"/>
                    <a:pt x="972000" y="2291442"/>
                    <a:pt x="972000" y="2459198"/>
                  </a:cubicBezTo>
                  <a:cubicBezTo>
                    <a:pt x="972000" y="2727608"/>
                    <a:pt x="754410" y="2945198"/>
                    <a:pt x="486000" y="2945198"/>
                  </a:cubicBezTo>
                  <a:cubicBezTo>
                    <a:pt x="217590" y="2945198"/>
                    <a:pt x="0" y="2727608"/>
                    <a:pt x="0" y="2459198"/>
                  </a:cubicBezTo>
                  <a:cubicBezTo>
                    <a:pt x="0" y="2291442"/>
                    <a:pt x="84996" y="2143537"/>
                    <a:pt x="214273" y="2056199"/>
                  </a:cubicBezTo>
                  <a:lnTo>
                    <a:pt x="237446" y="204362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Donut 13">
            <a:extLst>
              <a:ext uri="{FF2B5EF4-FFF2-40B4-BE49-F238E27FC236}">
                <a16:creationId xmlns:a16="http://schemas.microsoft.com/office/drawing/2014/main" id="{4FAFCF6A-C376-455E-B83B-BB1D0B790A2E}"/>
              </a:ext>
            </a:extLst>
          </p:cNvPr>
          <p:cNvSpPr/>
          <p:nvPr/>
        </p:nvSpPr>
        <p:spPr>
          <a:xfrm>
            <a:off x="528408" y="7037061"/>
            <a:ext cx="2904972" cy="2826681"/>
          </a:xfrm>
          <a:prstGeom prst="donut">
            <a:avLst>
              <a:gd name="adj" fmla="val 32121"/>
            </a:avLst>
          </a:prstGeom>
          <a:noFill/>
          <a:ln w="123825" cap="flat" cmpd="thinThick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Am-thanh-dong-ho-dem-nguoc-10-giay-www_tiengdong_com">
            <a:hlinkClick r:id="" action="ppaction://media"/>
            <a:extLst>
              <a:ext uri="{FF2B5EF4-FFF2-40B4-BE49-F238E27FC236}">
                <a16:creationId xmlns:a16="http://schemas.microsoft.com/office/drawing/2014/main" id="{785241A2-A947-4E3A-B278-43A20FBA21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838962" y="82977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xit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1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86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8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28799" y="-322239"/>
            <a:ext cx="11940336" cy="10776858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11537" y="-193902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-295955" y="4685293"/>
            <a:ext cx="2252348" cy="2158700"/>
          </a:xfrm>
          <a:custGeom>
            <a:avLst/>
            <a:gdLst/>
            <a:ahLst/>
            <a:cxnLst/>
            <a:rect l="l" t="t" r="r" b="b"/>
            <a:pathLst>
              <a:path w="2814627" h="2753217">
                <a:moveTo>
                  <a:pt x="0" y="0"/>
                </a:moveTo>
                <a:lnTo>
                  <a:pt x="2814627" y="0"/>
                </a:lnTo>
                <a:lnTo>
                  <a:pt x="2814627" y="2753217"/>
                </a:lnTo>
                <a:lnTo>
                  <a:pt x="0" y="27532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0A0065-B9BF-4050-A19A-4E4E8AD9BE7D}"/>
              </a:ext>
            </a:extLst>
          </p:cNvPr>
          <p:cNvSpPr txBox="1"/>
          <p:nvPr/>
        </p:nvSpPr>
        <p:spPr>
          <a:xfrm>
            <a:off x="1290918" y="1156447"/>
            <a:ext cx="15198531" cy="41796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>
                <a:solidFill>
                  <a:srgbClr val="002060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- Chia lớp thành 4 đội chơi.</a:t>
            </a:r>
          </a:p>
          <a:p>
            <a:pPr>
              <a:lnSpc>
                <a:spcPct val="150000"/>
              </a:lnSpc>
            </a:pPr>
            <a:r>
              <a:rPr lang="vi-VN" sz="3600">
                <a:solidFill>
                  <a:srgbClr val="002060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- Trò chơi sẽ có 8 chữ cái tương ứng 8 chữ đầu trong 1 từ/ cụm từ.</a:t>
            </a:r>
          </a:p>
          <a:p>
            <a:pPr>
              <a:lnSpc>
                <a:spcPct val="150000"/>
              </a:lnSpc>
            </a:pPr>
            <a:r>
              <a:rPr lang="vi-VN" sz="3600">
                <a:solidFill>
                  <a:srgbClr val="002060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- Mỗi đội sẽ có 2 lượt lựa chọn chữ cái của mình. Mỗi câu hỏi sẽ có 10 giây suy nghĩ, nếu trả lời đúng sẽ được 10 điểm/1 câu, nếu trả lời sai đội bạn sẽ giành được quyền trả lời với mỗi câu đúng sẽ được 5 điểm.</a:t>
            </a:r>
            <a:endParaRPr lang="en-US" sz="3600">
              <a:solidFill>
                <a:srgbClr val="002060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29" name="Rectangle: Rounded Corners 28">
            <a:hlinkClick r:id="rId6" action="ppaction://hlinksldjump"/>
            <a:extLst>
              <a:ext uri="{FF2B5EF4-FFF2-40B4-BE49-F238E27FC236}">
                <a16:creationId xmlns:a16="http://schemas.microsoft.com/office/drawing/2014/main" id="{547E14E6-064D-4385-8376-49184938E766}"/>
              </a:ext>
            </a:extLst>
          </p:cNvPr>
          <p:cNvSpPr/>
          <p:nvPr/>
        </p:nvSpPr>
        <p:spPr>
          <a:xfrm>
            <a:off x="430289" y="7890142"/>
            <a:ext cx="1559934" cy="1852894"/>
          </a:xfrm>
          <a:prstGeom prst="roundRect">
            <a:avLst>
              <a:gd name="adj" fmla="val 50000"/>
            </a:avLst>
          </a:prstGeom>
          <a:solidFill>
            <a:srgbClr val="F9A18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>
                <a:solidFill>
                  <a:schemeClr val="bg1"/>
                </a:solidFill>
                <a:latin typeface="#9Slide07 Koni" pitchFamily="2" charset="0"/>
              </a:rPr>
              <a:t>N</a:t>
            </a:r>
            <a:endParaRPr lang="en-US" sz="9600" dirty="0">
              <a:solidFill>
                <a:schemeClr val="bg1"/>
              </a:solidFill>
              <a:latin typeface="#9Slide07 Koni" pitchFamily="2" charset="0"/>
            </a:endParaRPr>
          </a:p>
        </p:txBody>
      </p:sp>
      <p:sp>
        <p:nvSpPr>
          <p:cNvPr id="31" name="Rectangle: Rounded Corners 30">
            <a:hlinkClick r:id="rId7" action="ppaction://hlinksldjump"/>
            <a:extLst>
              <a:ext uri="{FF2B5EF4-FFF2-40B4-BE49-F238E27FC236}">
                <a16:creationId xmlns:a16="http://schemas.microsoft.com/office/drawing/2014/main" id="{33BAFFD2-A57B-4DA3-AF6E-DD1445A2B7FC}"/>
              </a:ext>
            </a:extLst>
          </p:cNvPr>
          <p:cNvSpPr/>
          <p:nvPr/>
        </p:nvSpPr>
        <p:spPr>
          <a:xfrm>
            <a:off x="2541307" y="7225263"/>
            <a:ext cx="1559934" cy="1852894"/>
          </a:xfrm>
          <a:prstGeom prst="roundRect">
            <a:avLst>
              <a:gd name="adj" fmla="val 50000"/>
            </a:avLst>
          </a:prstGeom>
          <a:solidFill>
            <a:srgbClr val="63C7E0"/>
          </a:solidFill>
          <a:ln>
            <a:solidFill>
              <a:srgbClr val="63C7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>
                <a:solidFill>
                  <a:schemeClr val="bg1"/>
                </a:solidFill>
                <a:latin typeface="#9Slide07 Koni" pitchFamily="2" charset="0"/>
              </a:rPr>
              <a:t>Â</a:t>
            </a:r>
            <a:endParaRPr lang="en-US" sz="9600">
              <a:solidFill>
                <a:schemeClr val="bg1"/>
              </a:solidFill>
              <a:latin typeface="#9Slide07 Koni" pitchFamily="2" charset="0"/>
            </a:endParaRPr>
          </a:p>
        </p:txBody>
      </p:sp>
      <p:sp>
        <p:nvSpPr>
          <p:cNvPr id="32" name="Rectangle: Rounded Corners 31">
            <a:hlinkClick r:id="rId8" action="ppaction://hlinksldjump"/>
            <a:extLst>
              <a:ext uri="{FF2B5EF4-FFF2-40B4-BE49-F238E27FC236}">
                <a16:creationId xmlns:a16="http://schemas.microsoft.com/office/drawing/2014/main" id="{45FA366A-0C90-4F84-8414-105D7524B801}"/>
              </a:ext>
            </a:extLst>
          </p:cNvPr>
          <p:cNvSpPr/>
          <p:nvPr/>
        </p:nvSpPr>
        <p:spPr>
          <a:xfrm>
            <a:off x="4644140" y="8051147"/>
            <a:ext cx="1559934" cy="1852894"/>
          </a:xfrm>
          <a:prstGeom prst="roundRect">
            <a:avLst>
              <a:gd name="adj" fmla="val 50000"/>
            </a:avLst>
          </a:prstGeom>
          <a:solidFill>
            <a:srgbClr val="D9D9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>
                <a:solidFill>
                  <a:schemeClr val="bg1"/>
                </a:solidFill>
                <a:latin typeface="#9Slide07 Koni" pitchFamily="2" charset="0"/>
              </a:rPr>
              <a:t>G</a:t>
            </a:r>
            <a:endParaRPr lang="en-US" sz="9600" dirty="0">
              <a:solidFill>
                <a:schemeClr val="bg1"/>
              </a:solidFill>
              <a:latin typeface="#9Slide07 Koni" pitchFamily="2" charset="0"/>
            </a:endParaRPr>
          </a:p>
        </p:txBody>
      </p:sp>
      <p:sp>
        <p:nvSpPr>
          <p:cNvPr id="33" name="Rectangle: Rounded Corners 32">
            <a:hlinkClick r:id="rId9" action="ppaction://hlinksldjump"/>
            <a:extLst>
              <a:ext uri="{FF2B5EF4-FFF2-40B4-BE49-F238E27FC236}">
                <a16:creationId xmlns:a16="http://schemas.microsoft.com/office/drawing/2014/main" id="{C7E3C819-CD11-4E9B-B502-932CDB612475}"/>
              </a:ext>
            </a:extLst>
          </p:cNvPr>
          <p:cNvSpPr/>
          <p:nvPr/>
        </p:nvSpPr>
        <p:spPr>
          <a:xfrm>
            <a:off x="13832625" y="8164597"/>
            <a:ext cx="1559934" cy="1852894"/>
          </a:xfrm>
          <a:prstGeom prst="roundRect">
            <a:avLst>
              <a:gd name="adj" fmla="val 50000"/>
            </a:avLst>
          </a:prstGeom>
          <a:solidFill>
            <a:srgbClr val="63C7E0"/>
          </a:solidFill>
          <a:ln>
            <a:solidFill>
              <a:srgbClr val="63C7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>
                <a:solidFill>
                  <a:schemeClr val="bg1"/>
                </a:solidFill>
                <a:latin typeface="#9Slide07 Koni" pitchFamily="2" charset="0"/>
              </a:rPr>
              <a:t>Đ</a:t>
            </a:r>
            <a:endParaRPr lang="en-US" sz="9600" dirty="0">
              <a:solidFill>
                <a:schemeClr val="bg1"/>
              </a:solidFill>
              <a:latin typeface="#9Slide07 Koni" pitchFamily="2" charset="0"/>
            </a:endParaRPr>
          </a:p>
        </p:txBody>
      </p:sp>
      <p:sp>
        <p:nvSpPr>
          <p:cNvPr id="34" name="Rectangle: Rounded Corners 33">
            <a:hlinkClick r:id="rId10" action="ppaction://hlinksldjump"/>
            <a:extLst>
              <a:ext uri="{FF2B5EF4-FFF2-40B4-BE49-F238E27FC236}">
                <a16:creationId xmlns:a16="http://schemas.microsoft.com/office/drawing/2014/main" id="{CF285DD5-E72E-4882-8457-BF4AA5D32DE6}"/>
              </a:ext>
            </a:extLst>
          </p:cNvPr>
          <p:cNvSpPr/>
          <p:nvPr/>
        </p:nvSpPr>
        <p:spPr>
          <a:xfrm>
            <a:off x="9453542" y="7854642"/>
            <a:ext cx="1559934" cy="1852894"/>
          </a:xfrm>
          <a:prstGeom prst="roundRect">
            <a:avLst>
              <a:gd name="adj" fmla="val 50000"/>
            </a:avLst>
          </a:prstGeom>
          <a:solidFill>
            <a:srgbClr val="F9A18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>
                <a:solidFill>
                  <a:schemeClr val="bg1"/>
                </a:solidFill>
                <a:latin typeface="#9Slide07 Koni" pitchFamily="2" charset="0"/>
              </a:rPr>
              <a:t>B</a:t>
            </a:r>
            <a:endParaRPr lang="en-US" sz="9600" dirty="0">
              <a:solidFill>
                <a:schemeClr val="bg1"/>
              </a:solidFill>
              <a:latin typeface="#9Slide07 Koni" pitchFamily="2" charset="0"/>
            </a:endParaRPr>
          </a:p>
        </p:txBody>
      </p:sp>
      <p:sp>
        <p:nvSpPr>
          <p:cNvPr id="35" name="Rectangle: Rounded Corners 34">
            <a:hlinkClick r:id="rId11" action="ppaction://hlinksldjump"/>
            <a:extLst>
              <a:ext uri="{FF2B5EF4-FFF2-40B4-BE49-F238E27FC236}">
                <a16:creationId xmlns:a16="http://schemas.microsoft.com/office/drawing/2014/main" id="{9DAB2CE7-87E6-4D1B-BB07-5685A5CB49FA}"/>
              </a:ext>
            </a:extLst>
          </p:cNvPr>
          <p:cNvSpPr/>
          <p:nvPr/>
        </p:nvSpPr>
        <p:spPr>
          <a:xfrm>
            <a:off x="11590658" y="7117686"/>
            <a:ext cx="1559934" cy="1852894"/>
          </a:xfrm>
          <a:prstGeom prst="roundRect">
            <a:avLst>
              <a:gd name="adj" fmla="val 50000"/>
            </a:avLst>
          </a:prstGeom>
          <a:solidFill>
            <a:srgbClr val="D9D9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>
                <a:solidFill>
                  <a:schemeClr val="bg1"/>
                </a:solidFill>
                <a:latin typeface="#9Slide07 Koni" pitchFamily="2" charset="0"/>
              </a:rPr>
              <a:t>Ô</a:t>
            </a:r>
            <a:endParaRPr lang="en-US" sz="9600">
              <a:solidFill>
                <a:schemeClr val="bg1"/>
              </a:solidFill>
              <a:latin typeface="#9Slide07 Koni" pitchFamily="2" charset="0"/>
            </a:endParaRPr>
          </a:p>
        </p:txBody>
      </p:sp>
      <p:sp>
        <p:nvSpPr>
          <p:cNvPr id="23" name="Freeform 23"/>
          <p:cNvSpPr/>
          <p:nvPr/>
        </p:nvSpPr>
        <p:spPr>
          <a:xfrm rot="-1062897">
            <a:off x="14943411" y="46510"/>
            <a:ext cx="2887383" cy="2782387"/>
          </a:xfrm>
          <a:custGeom>
            <a:avLst/>
            <a:gdLst/>
            <a:ahLst/>
            <a:cxnLst/>
            <a:rect l="l" t="t" r="r" b="b"/>
            <a:pathLst>
              <a:path w="2887383" h="2782387">
                <a:moveTo>
                  <a:pt x="0" y="0"/>
                </a:moveTo>
                <a:lnTo>
                  <a:pt x="2887383" y="0"/>
                </a:lnTo>
                <a:lnTo>
                  <a:pt x="2887383" y="2782387"/>
                </a:lnTo>
                <a:lnTo>
                  <a:pt x="0" y="27823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Rectangle: Rounded Corners 35">
            <a:hlinkClick r:id="rId14" action="ppaction://hlinksldjump"/>
            <a:extLst>
              <a:ext uri="{FF2B5EF4-FFF2-40B4-BE49-F238E27FC236}">
                <a16:creationId xmlns:a16="http://schemas.microsoft.com/office/drawing/2014/main" id="{BB82A637-106E-496D-8B1B-44B48D4FA8D9}"/>
              </a:ext>
            </a:extLst>
          </p:cNvPr>
          <p:cNvSpPr/>
          <p:nvPr/>
        </p:nvSpPr>
        <p:spPr>
          <a:xfrm>
            <a:off x="6974103" y="6984837"/>
            <a:ext cx="1559934" cy="1852894"/>
          </a:xfrm>
          <a:prstGeom prst="roundRect">
            <a:avLst>
              <a:gd name="adj" fmla="val 50000"/>
            </a:avLst>
          </a:prstGeom>
          <a:solidFill>
            <a:srgbClr val="63C7E0"/>
          </a:solidFill>
          <a:ln>
            <a:solidFill>
              <a:srgbClr val="63C7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>
                <a:solidFill>
                  <a:schemeClr val="bg1"/>
                </a:solidFill>
                <a:latin typeface="#9Slide07 Koni" pitchFamily="2" charset="0"/>
              </a:rPr>
              <a:t>T</a:t>
            </a:r>
            <a:endParaRPr lang="en-US" sz="9600">
              <a:solidFill>
                <a:schemeClr val="bg1"/>
              </a:solidFill>
              <a:latin typeface="#9Slide07 Koni" pitchFamily="2" charset="0"/>
            </a:endParaRPr>
          </a:p>
        </p:txBody>
      </p:sp>
      <p:sp>
        <p:nvSpPr>
          <p:cNvPr id="37" name="Rectangle: Rounded Corners 36">
            <a:hlinkClick r:id="rId15" action="ppaction://hlinksldjump"/>
            <a:extLst>
              <a:ext uri="{FF2B5EF4-FFF2-40B4-BE49-F238E27FC236}">
                <a16:creationId xmlns:a16="http://schemas.microsoft.com/office/drawing/2014/main" id="{B246F44D-8CB0-4F5F-94D8-A19626D31CEC}"/>
              </a:ext>
            </a:extLst>
          </p:cNvPr>
          <p:cNvSpPr/>
          <p:nvPr/>
        </p:nvSpPr>
        <p:spPr>
          <a:xfrm>
            <a:off x="15983952" y="7124700"/>
            <a:ext cx="1559934" cy="1852894"/>
          </a:xfrm>
          <a:prstGeom prst="roundRect">
            <a:avLst>
              <a:gd name="adj" fmla="val 50000"/>
            </a:avLst>
          </a:prstGeom>
          <a:solidFill>
            <a:srgbClr val="F9A18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>
                <a:solidFill>
                  <a:schemeClr val="bg1"/>
                </a:solidFill>
                <a:latin typeface="#9Slide07 Koni" pitchFamily="2" charset="0"/>
              </a:rPr>
              <a:t>P</a:t>
            </a:r>
            <a:endParaRPr lang="en-US" sz="9600" dirty="0">
              <a:solidFill>
                <a:schemeClr val="bg1"/>
              </a:solidFill>
              <a:latin typeface="#9Slide07 Ko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745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8848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51164" y="2939224"/>
            <a:ext cx="15985671" cy="6319076"/>
            <a:chOff x="0" y="0"/>
            <a:chExt cx="4210218" cy="16642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0218" cy="1664283"/>
            </a:xfrm>
            <a:custGeom>
              <a:avLst/>
              <a:gdLst/>
              <a:ahLst/>
              <a:cxnLst/>
              <a:rect l="l" t="t" r="r" b="b"/>
              <a:pathLst>
                <a:path w="4210218" h="1664283">
                  <a:moveTo>
                    <a:pt x="0" y="0"/>
                  </a:moveTo>
                  <a:lnTo>
                    <a:pt x="4210218" y="0"/>
                  </a:lnTo>
                  <a:lnTo>
                    <a:pt x="4210218" y="1664283"/>
                  </a:lnTo>
                  <a:lnTo>
                    <a:pt x="0" y="1664283"/>
                  </a:ln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CFCF5A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8316">
            <a:off x="5596150" y="1416896"/>
            <a:ext cx="8457720" cy="2334139"/>
            <a:chOff x="0" y="0"/>
            <a:chExt cx="2429294" cy="6704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A2A2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959">
            <a:off x="5126029" y="1060167"/>
            <a:ext cx="8457720" cy="2334139"/>
            <a:chOff x="0" y="0"/>
            <a:chExt cx="2429294" cy="6704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CFCF5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1535">
            <a:off x="5549043" y="582622"/>
            <a:ext cx="2370727" cy="3264340"/>
          </a:xfrm>
          <a:custGeom>
            <a:avLst/>
            <a:gdLst/>
            <a:ahLst/>
            <a:cxnLst/>
            <a:rect l="l" t="t" r="r" b="b"/>
            <a:pathLst>
              <a:path w="2370727" h="3264340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854261" y="1834914"/>
            <a:ext cx="2387161" cy="2335078"/>
          </a:xfrm>
          <a:custGeom>
            <a:avLst/>
            <a:gdLst/>
            <a:ahLst/>
            <a:cxnLst/>
            <a:rect l="l" t="t" r="r" b="b"/>
            <a:pathLst>
              <a:path w="2387161" h="2335078">
                <a:moveTo>
                  <a:pt x="0" y="0"/>
                </a:moveTo>
                <a:lnTo>
                  <a:pt x="2387162" y="0"/>
                </a:lnTo>
                <a:lnTo>
                  <a:pt x="2387162" y="2335078"/>
                </a:lnTo>
                <a:lnTo>
                  <a:pt x="0" y="2335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 rot="1635">
            <a:off x="5567883" y="1396491"/>
            <a:ext cx="7661439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6"/>
              </a:lnSpc>
            </a:pPr>
            <a:r>
              <a:rPr lang="vi-VN" sz="8783">
                <a:solidFill>
                  <a:srgbClr val="FFFFFF"/>
                </a:solidFill>
                <a:latin typeface="Blueberry"/>
              </a:rPr>
              <a:t>G</a:t>
            </a:r>
            <a:endParaRPr lang="en-US" sz="8783">
              <a:solidFill>
                <a:srgbClr val="FFFFFF"/>
              </a:solidFill>
              <a:latin typeface="Blueberry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60A0B0-F689-46DC-9031-2D716D5EB197}"/>
              </a:ext>
            </a:extLst>
          </p:cNvPr>
          <p:cNvSpPr txBox="1"/>
          <p:nvPr/>
        </p:nvSpPr>
        <p:spPr>
          <a:xfrm>
            <a:off x="1558107" y="5691850"/>
            <a:ext cx="15208236" cy="171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9"/>
              </a:lnSpc>
            </a:pPr>
            <a:endParaRPr lang="vi-VN" sz="13800">
              <a:solidFill>
                <a:srgbClr val="FF6600"/>
              </a:solidFill>
              <a:latin typeface="#9Slide07 Koni" pitchFamily="2" charset="0"/>
            </a:endParaRPr>
          </a:p>
          <a:p>
            <a:pPr algn="ctr">
              <a:lnSpc>
                <a:spcPts val="6039"/>
              </a:lnSpc>
            </a:pPr>
            <a:r>
              <a:rPr lang="vi-VN" sz="13800">
                <a:solidFill>
                  <a:srgbClr val="FF6600"/>
                </a:solidFill>
                <a:latin typeface="#9Slide07 Koni" pitchFamily="2" charset="0"/>
              </a:rPr>
              <a:t>GIÓ MÙA</a:t>
            </a:r>
            <a:endParaRPr lang="en-US" sz="13800">
              <a:solidFill>
                <a:srgbClr val="FF6600"/>
              </a:solidFill>
              <a:latin typeface="#9Slide07 Koni" pitchFamily="2" charset="0"/>
            </a:endParaRPr>
          </a:p>
        </p:txBody>
      </p:sp>
      <p:sp>
        <p:nvSpPr>
          <p:cNvPr id="19" name="Freeform 14">
            <a:hlinkClick r:id="rId10" action="ppaction://hlinksldjump"/>
            <a:extLst>
              <a:ext uri="{FF2B5EF4-FFF2-40B4-BE49-F238E27FC236}">
                <a16:creationId xmlns:a16="http://schemas.microsoft.com/office/drawing/2014/main" id="{7E084B64-8B56-461F-B00E-DDD4FB10C5BD}"/>
              </a:ext>
            </a:extLst>
          </p:cNvPr>
          <p:cNvSpPr/>
          <p:nvPr/>
        </p:nvSpPr>
        <p:spPr>
          <a:xfrm rot="-1062897">
            <a:off x="15737857" y="7617374"/>
            <a:ext cx="2271034" cy="2188451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Donut 6">
            <a:extLst>
              <a:ext uri="{FF2B5EF4-FFF2-40B4-BE49-F238E27FC236}">
                <a16:creationId xmlns:a16="http://schemas.microsoft.com/office/drawing/2014/main" id="{A1FEFC60-0473-4054-898B-178116A8F4D1}"/>
              </a:ext>
            </a:extLst>
          </p:cNvPr>
          <p:cNvSpPr/>
          <p:nvPr/>
        </p:nvSpPr>
        <p:spPr>
          <a:xfrm>
            <a:off x="524628" y="7013053"/>
            <a:ext cx="2904162" cy="2899490"/>
          </a:xfrm>
          <a:prstGeom prst="donut">
            <a:avLst>
              <a:gd name="adj" fmla="val 32121"/>
            </a:avLst>
          </a:prstGeom>
          <a:blipFill dpi="0"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30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38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グループ化 158">
            <a:extLst>
              <a:ext uri="{FF2B5EF4-FFF2-40B4-BE49-F238E27FC236}">
                <a16:creationId xmlns:a16="http://schemas.microsoft.com/office/drawing/2014/main" id="{7D432A92-E5CB-400E-99F9-E5352CEFE033}"/>
              </a:ext>
            </a:extLst>
          </p:cNvPr>
          <p:cNvGrpSpPr/>
          <p:nvPr/>
        </p:nvGrpSpPr>
        <p:grpSpPr>
          <a:xfrm>
            <a:off x="1694347" y="7143858"/>
            <a:ext cx="565143" cy="2649577"/>
            <a:chOff x="5556000" y="543545"/>
            <a:chExt cx="1080000" cy="5770911"/>
          </a:xfrm>
          <a:effectLst/>
        </p:grpSpPr>
        <p:grpSp>
          <p:nvGrpSpPr>
            <p:cNvPr id="22" name="グループ化 152">
              <a:extLst>
                <a:ext uri="{FF2B5EF4-FFF2-40B4-BE49-F238E27FC236}">
                  <a16:creationId xmlns:a16="http://schemas.microsoft.com/office/drawing/2014/main" id="{7C0458D3-C7D1-4526-B3E4-2CA0196302FB}"/>
                </a:ext>
              </a:extLst>
            </p:cNvPr>
            <p:cNvGrpSpPr/>
            <p:nvPr/>
          </p:nvGrpSpPr>
          <p:grpSpPr>
            <a:xfrm>
              <a:off x="5556000" y="543545"/>
              <a:ext cx="1080000" cy="5770911"/>
              <a:chOff x="5556000" y="543545"/>
              <a:chExt cx="1080000" cy="5770911"/>
            </a:xfr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24" name="二等辺三角形 149">
                <a:extLst>
                  <a:ext uri="{FF2B5EF4-FFF2-40B4-BE49-F238E27FC236}">
                    <a16:creationId xmlns:a16="http://schemas.microsoft.com/office/drawing/2014/main" id="{2B0F14E8-FA2E-4B79-9EB7-5EE6E9DF9D02}"/>
                  </a:ext>
                </a:extLst>
              </p:cNvPr>
              <p:cNvSpPr/>
              <p:nvPr/>
            </p:nvSpPr>
            <p:spPr>
              <a:xfrm flipV="1">
                <a:off x="5735600" y="3434456"/>
                <a:ext cx="720000" cy="288000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フリーフォーム 151">
                <a:extLst>
                  <a:ext uri="{FF2B5EF4-FFF2-40B4-BE49-F238E27FC236}">
                    <a16:creationId xmlns:a16="http://schemas.microsoft.com/office/drawing/2014/main" id="{DD18AB68-9884-4DB2-A00D-09156721652E}"/>
                  </a:ext>
                </a:extLst>
              </p:cNvPr>
              <p:cNvSpPr/>
              <p:nvPr/>
            </p:nvSpPr>
            <p:spPr>
              <a:xfrm>
                <a:off x="5556000" y="543545"/>
                <a:ext cx="1080000" cy="3425455"/>
              </a:xfrm>
              <a:custGeom>
                <a:avLst/>
                <a:gdLst>
                  <a:gd name="connsiteX0" fmla="*/ 539600 w 1080000"/>
                  <a:gd name="connsiteY0" fmla="*/ 0 h 3425455"/>
                  <a:gd name="connsiteX1" fmla="*/ 844585 w 1080000"/>
                  <a:gd name="connsiteY1" fmla="*/ 2439878 h 3425455"/>
                  <a:gd name="connsiteX2" fmla="*/ 921838 w 1080000"/>
                  <a:gd name="connsiteY2" fmla="*/ 2503617 h 3425455"/>
                  <a:gd name="connsiteX3" fmla="*/ 1080000 w 1080000"/>
                  <a:gd name="connsiteY3" fmla="*/ 2885455 h 3425455"/>
                  <a:gd name="connsiteX4" fmla="*/ 540000 w 1080000"/>
                  <a:gd name="connsiteY4" fmla="*/ 3425455 h 3425455"/>
                  <a:gd name="connsiteX5" fmla="*/ 0 w 1080000"/>
                  <a:gd name="connsiteY5" fmla="*/ 2885455 h 3425455"/>
                  <a:gd name="connsiteX6" fmla="*/ 158163 w 1080000"/>
                  <a:gd name="connsiteY6" fmla="*/ 2503617 h 3425455"/>
                  <a:gd name="connsiteX7" fmla="*/ 234524 w 1080000"/>
                  <a:gd name="connsiteY7" fmla="*/ 2440614 h 3425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000" h="3425455">
                    <a:moveTo>
                      <a:pt x="539600" y="0"/>
                    </a:moveTo>
                    <a:lnTo>
                      <a:pt x="844585" y="2439878"/>
                    </a:lnTo>
                    <a:lnTo>
                      <a:pt x="921838" y="2503617"/>
                    </a:lnTo>
                    <a:cubicBezTo>
                      <a:pt x="1019559" y="2601338"/>
                      <a:pt x="1080000" y="2736338"/>
                      <a:pt x="1080000" y="2885455"/>
                    </a:cubicBezTo>
                    <a:cubicBezTo>
                      <a:pt x="1080000" y="3183689"/>
                      <a:pt x="838234" y="3425455"/>
                      <a:pt x="540000" y="3425455"/>
                    </a:cubicBezTo>
                    <a:cubicBezTo>
                      <a:pt x="241766" y="3425455"/>
                      <a:pt x="0" y="3183689"/>
                      <a:pt x="0" y="2885455"/>
                    </a:cubicBezTo>
                    <a:cubicBezTo>
                      <a:pt x="0" y="2736338"/>
                      <a:pt x="60442" y="2601338"/>
                      <a:pt x="158163" y="2503617"/>
                    </a:cubicBezTo>
                    <a:lnTo>
                      <a:pt x="234524" y="2440614"/>
                    </a:lnTo>
                    <a:close/>
                  </a:path>
                </a:pathLst>
              </a:cu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3" name="フリーフォーム 157">
              <a:extLst>
                <a:ext uri="{FF2B5EF4-FFF2-40B4-BE49-F238E27FC236}">
                  <a16:creationId xmlns:a16="http://schemas.microsoft.com/office/drawing/2014/main" id="{BBDE62CD-DDCF-4EC8-A2F0-CA0585D44501}"/>
                </a:ext>
              </a:extLst>
            </p:cNvPr>
            <p:cNvSpPr/>
            <p:nvPr/>
          </p:nvSpPr>
          <p:spPr>
            <a:xfrm>
              <a:off x="5610000" y="969802"/>
              <a:ext cx="972001" cy="2945198"/>
            </a:xfrm>
            <a:custGeom>
              <a:avLst/>
              <a:gdLst>
                <a:gd name="connsiteX0" fmla="*/ 485600 w 972000"/>
                <a:gd name="connsiteY0" fmla="*/ 0 h 2945198"/>
                <a:gd name="connsiteX1" fmla="*/ 733698 w 972000"/>
                <a:gd name="connsiteY1" fmla="*/ 2043157 h 2945198"/>
                <a:gd name="connsiteX2" fmla="*/ 757727 w 972000"/>
                <a:gd name="connsiteY2" fmla="*/ 2056199 h 2945198"/>
                <a:gd name="connsiteX3" fmla="*/ 972000 w 972000"/>
                <a:gd name="connsiteY3" fmla="*/ 2459198 h 2945198"/>
                <a:gd name="connsiteX4" fmla="*/ 486000 w 972000"/>
                <a:gd name="connsiteY4" fmla="*/ 2945198 h 2945198"/>
                <a:gd name="connsiteX5" fmla="*/ 0 w 972000"/>
                <a:gd name="connsiteY5" fmla="*/ 2459198 h 2945198"/>
                <a:gd name="connsiteX6" fmla="*/ 214273 w 972000"/>
                <a:gd name="connsiteY6" fmla="*/ 2056199 h 2945198"/>
                <a:gd name="connsiteX7" fmla="*/ 237446 w 972000"/>
                <a:gd name="connsiteY7" fmla="*/ 2043621 h 29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2000" h="2945198">
                  <a:moveTo>
                    <a:pt x="485600" y="0"/>
                  </a:moveTo>
                  <a:lnTo>
                    <a:pt x="733698" y="2043157"/>
                  </a:lnTo>
                  <a:lnTo>
                    <a:pt x="757727" y="2056199"/>
                  </a:lnTo>
                  <a:cubicBezTo>
                    <a:pt x="887004" y="2143537"/>
                    <a:pt x="972000" y="2291442"/>
                    <a:pt x="972000" y="2459198"/>
                  </a:cubicBezTo>
                  <a:cubicBezTo>
                    <a:pt x="972000" y="2727608"/>
                    <a:pt x="754410" y="2945198"/>
                    <a:pt x="486000" y="2945198"/>
                  </a:cubicBezTo>
                  <a:cubicBezTo>
                    <a:pt x="217590" y="2945198"/>
                    <a:pt x="0" y="2727608"/>
                    <a:pt x="0" y="2459198"/>
                  </a:cubicBezTo>
                  <a:cubicBezTo>
                    <a:pt x="0" y="2291442"/>
                    <a:pt x="84996" y="2143537"/>
                    <a:pt x="214273" y="2056199"/>
                  </a:cubicBezTo>
                  <a:lnTo>
                    <a:pt x="237446" y="204362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Donut 13">
            <a:extLst>
              <a:ext uri="{FF2B5EF4-FFF2-40B4-BE49-F238E27FC236}">
                <a16:creationId xmlns:a16="http://schemas.microsoft.com/office/drawing/2014/main" id="{16438852-C236-4CA9-812C-5D5F75AF5156}"/>
              </a:ext>
            </a:extLst>
          </p:cNvPr>
          <p:cNvSpPr/>
          <p:nvPr/>
        </p:nvSpPr>
        <p:spPr>
          <a:xfrm>
            <a:off x="528408" y="7037061"/>
            <a:ext cx="2904972" cy="2826681"/>
          </a:xfrm>
          <a:prstGeom prst="donut">
            <a:avLst>
              <a:gd name="adj" fmla="val 32121"/>
            </a:avLst>
          </a:prstGeom>
          <a:noFill/>
          <a:ln w="123825" cap="flat" cmpd="thinThick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Am-thanh-dong-ho-dem-nguoc-10-giay-www_tiengdong_com">
            <a:hlinkClick r:id="" action="ppaction://media"/>
            <a:extLst>
              <a:ext uri="{FF2B5EF4-FFF2-40B4-BE49-F238E27FC236}">
                <a16:creationId xmlns:a16="http://schemas.microsoft.com/office/drawing/2014/main" id="{7602154E-9C49-451D-AD12-C2DCB36AD5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838962" y="82977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2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xit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1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86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8" grpId="0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8848" y="-107890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51164" y="2939224"/>
            <a:ext cx="15985671" cy="6319076"/>
            <a:chOff x="0" y="0"/>
            <a:chExt cx="4210218" cy="16642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0218" cy="1664283"/>
            </a:xfrm>
            <a:custGeom>
              <a:avLst/>
              <a:gdLst/>
              <a:ahLst/>
              <a:cxnLst/>
              <a:rect l="l" t="t" r="r" b="b"/>
              <a:pathLst>
                <a:path w="4210218" h="1664283">
                  <a:moveTo>
                    <a:pt x="0" y="0"/>
                  </a:moveTo>
                  <a:lnTo>
                    <a:pt x="4210218" y="0"/>
                  </a:lnTo>
                  <a:lnTo>
                    <a:pt x="4210218" y="1664283"/>
                  </a:lnTo>
                  <a:lnTo>
                    <a:pt x="0" y="1664283"/>
                  </a:ln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CFCF5A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0"/>
                </a:lnSpc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 rot="88316">
            <a:off x="5596150" y="1416896"/>
            <a:ext cx="8457720" cy="2334139"/>
            <a:chOff x="0" y="0"/>
            <a:chExt cx="2429294" cy="6704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5091B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959">
            <a:off x="5126029" y="1060167"/>
            <a:ext cx="8457720" cy="2334139"/>
            <a:chOff x="0" y="0"/>
            <a:chExt cx="2429294" cy="6704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3CB9D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1535">
            <a:off x="5549043" y="582622"/>
            <a:ext cx="2370727" cy="3264340"/>
          </a:xfrm>
          <a:custGeom>
            <a:avLst/>
            <a:gdLst/>
            <a:ahLst/>
            <a:cxnLst/>
            <a:rect l="l" t="t" r="r" b="b"/>
            <a:pathLst>
              <a:path w="2370727" h="3264340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854261" y="1834914"/>
            <a:ext cx="2387161" cy="2335078"/>
          </a:xfrm>
          <a:custGeom>
            <a:avLst/>
            <a:gdLst/>
            <a:ahLst/>
            <a:cxnLst/>
            <a:rect l="l" t="t" r="r" b="b"/>
            <a:pathLst>
              <a:path w="2387161" h="2335078">
                <a:moveTo>
                  <a:pt x="0" y="0"/>
                </a:moveTo>
                <a:lnTo>
                  <a:pt x="2387162" y="0"/>
                </a:lnTo>
                <a:lnTo>
                  <a:pt x="2387162" y="2335078"/>
                </a:lnTo>
                <a:lnTo>
                  <a:pt x="0" y="2335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 rot="1635">
            <a:off x="5567883" y="1396491"/>
            <a:ext cx="7661439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6"/>
              </a:lnSpc>
            </a:pPr>
            <a:r>
              <a:rPr lang="vi-VN" sz="8783">
                <a:solidFill>
                  <a:srgbClr val="FFFFFF"/>
                </a:solidFill>
                <a:latin typeface="Blueberry"/>
              </a:rPr>
              <a:t>T</a:t>
            </a:r>
            <a:endParaRPr lang="en-US" sz="8783">
              <a:solidFill>
                <a:srgbClr val="FFFFFF"/>
              </a:solidFill>
              <a:latin typeface="Blueberry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BEA162-5094-46B6-A0B4-FAA3AFEF4F25}"/>
              </a:ext>
            </a:extLst>
          </p:cNvPr>
          <p:cNvSpPr txBox="1"/>
          <p:nvPr/>
        </p:nvSpPr>
        <p:spPr>
          <a:xfrm>
            <a:off x="1558107" y="5691850"/>
            <a:ext cx="15208236" cy="94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9"/>
              </a:lnSpc>
            </a:pPr>
            <a:r>
              <a:rPr lang="vi-VN" sz="13800">
                <a:solidFill>
                  <a:srgbClr val="00B050"/>
                </a:solidFill>
                <a:latin typeface="#9Slide07 Koni" pitchFamily="2" charset="0"/>
              </a:rPr>
              <a:t>THIÊN</a:t>
            </a:r>
            <a:r>
              <a:rPr lang="vi-VN" sz="13800">
                <a:solidFill>
                  <a:srgbClr val="FF6600"/>
                </a:solidFill>
                <a:latin typeface="#9Slide07 Koni" pitchFamily="2" charset="0"/>
              </a:rPr>
              <a:t> </a:t>
            </a:r>
            <a:r>
              <a:rPr lang="vi-VN" sz="13800">
                <a:solidFill>
                  <a:srgbClr val="00B050"/>
                </a:solidFill>
                <a:latin typeface="#9Slide07 Koni" pitchFamily="2" charset="0"/>
              </a:rPr>
              <a:t>TAI</a:t>
            </a:r>
            <a:endParaRPr lang="en-US" sz="13800">
              <a:solidFill>
                <a:srgbClr val="00B050"/>
              </a:solidFill>
              <a:latin typeface="#9Slide07 Koni" pitchFamily="2" charset="0"/>
            </a:endParaRPr>
          </a:p>
        </p:txBody>
      </p:sp>
      <p:sp>
        <p:nvSpPr>
          <p:cNvPr id="19" name="Freeform 14">
            <a:hlinkClick r:id="rId10" action="ppaction://hlinksldjump"/>
            <a:extLst>
              <a:ext uri="{FF2B5EF4-FFF2-40B4-BE49-F238E27FC236}">
                <a16:creationId xmlns:a16="http://schemas.microsoft.com/office/drawing/2014/main" id="{B67B4E72-FB46-4A1F-B482-783F98102035}"/>
              </a:ext>
            </a:extLst>
          </p:cNvPr>
          <p:cNvSpPr/>
          <p:nvPr/>
        </p:nvSpPr>
        <p:spPr>
          <a:xfrm rot="-1062897">
            <a:off x="15737857" y="7617374"/>
            <a:ext cx="2271034" cy="2188451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Donut 6">
            <a:extLst>
              <a:ext uri="{FF2B5EF4-FFF2-40B4-BE49-F238E27FC236}">
                <a16:creationId xmlns:a16="http://schemas.microsoft.com/office/drawing/2014/main" id="{CC999CB6-2543-4BF9-A2B7-1540088F9C49}"/>
              </a:ext>
            </a:extLst>
          </p:cNvPr>
          <p:cNvSpPr/>
          <p:nvPr/>
        </p:nvSpPr>
        <p:spPr>
          <a:xfrm>
            <a:off x="524628" y="7013053"/>
            <a:ext cx="2904162" cy="2899490"/>
          </a:xfrm>
          <a:prstGeom prst="donut">
            <a:avLst>
              <a:gd name="adj" fmla="val 32121"/>
            </a:avLst>
          </a:prstGeom>
          <a:blipFill dpi="0"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30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38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グループ化 158">
            <a:extLst>
              <a:ext uri="{FF2B5EF4-FFF2-40B4-BE49-F238E27FC236}">
                <a16:creationId xmlns:a16="http://schemas.microsoft.com/office/drawing/2014/main" id="{27856606-904A-47D7-8627-AAD780560E43}"/>
              </a:ext>
            </a:extLst>
          </p:cNvPr>
          <p:cNvGrpSpPr/>
          <p:nvPr/>
        </p:nvGrpSpPr>
        <p:grpSpPr>
          <a:xfrm>
            <a:off x="1694347" y="7143858"/>
            <a:ext cx="565143" cy="2649577"/>
            <a:chOff x="5556000" y="543545"/>
            <a:chExt cx="1080000" cy="5770911"/>
          </a:xfrm>
          <a:effectLst/>
        </p:grpSpPr>
        <p:grpSp>
          <p:nvGrpSpPr>
            <p:cNvPr id="22" name="グループ化 152">
              <a:extLst>
                <a:ext uri="{FF2B5EF4-FFF2-40B4-BE49-F238E27FC236}">
                  <a16:creationId xmlns:a16="http://schemas.microsoft.com/office/drawing/2014/main" id="{C1136906-FD7E-4829-9E84-083D1228A09E}"/>
                </a:ext>
              </a:extLst>
            </p:cNvPr>
            <p:cNvGrpSpPr/>
            <p:nvPr/>
          </p:nvGrpSpPr>
          <p:grpSpPr>
            <a:xfrm>
              <a:off x="5556000" y="543545"/>
              <a:ext cx="1080000" cy="5770911"/>
              <a:chOff x="5556000" y="543545"/>
              <a:chExt cx="1080000" cy="5770911"/>
            </a:xfr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24" name="二等辺三角形 149">
                <a:extLst>
                  <a:ext uri="{FF2B5EF4-FFF2-40B4-BE49-F238E27FC236}">
                    <a16:creationId xmlns:a16="http://schemas.microsoft.com/office/drawing/2014/main" id="{12C71CCC-CDE8-4F2E-83FD-4970832B9326}"/>
                  </a:ext>
                </a:extLst>
              </p:cNvPr>
              <p:cNvSpPr/>
              <p:nvPr/>
            </p:nvSpPr>
            <p:spPr>
              <a:xfrm flipV="1">
                <a:off x="5735600" y="3434456"/>
                <a:ext cx="720000" cy="288000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フリーフォーム 151">
                <a:extLst>
                  <a:ext uri="{FF2B5EF4-FFF2-40B4-BE49-F238E27FC236}">
                    <a16:creationId xmlns:a16="http://schemas.microsoft.com/office/drawing/2014/main" id="{615F7202-D71A-4A69-AF8D-FABFD8F6FA25}"/>
                  </a:ext>
                </a:extLst>
              </p:cNvPr>
              <p:cNvSpPr/>
              <p:nvPr/>
            </p:nvSpPr>
            <p:spPr>
              <a:xfrm>
                <a:off x="5556000" y="543545"/>
                <a:ext cx="1080000" cy="3425455"/>
              </a:xfrm>
              <a:custGeom>
                <a:avLst/>
                <a:gdLst>
                  <a:gd name="connsiteX0" fmla="*/ 539600 w 1080000"/>
                  <a:gd name="connsiteY0" fmla="*/ 0 h 3425455"/>
                  <a:gd name="connsiteX1" fmla="*/ 844585 w 1080000"/>
                  <a:gd name="connsiteY1" fmla="*/ 2439878 h 3425455"/>
                  <a:gd name="connsiteX2" fmla="*/ 921838 w 1080000"/>
                  <a:gd name="connsiteY2" fmla="*/ 2503617 h 3425455"/>
                  <a:gd name="connsiteX3" fmla="*/ 1080000 w 1080000"/>
                  <a:gd name="connsiteY3" fmla="*/ 2885455 h 3425455"/>
                  <a:gd name="connsiteX4" fmla="*/ 540000 w 1080000"/>
                  <a:gd name="connsiteY4" fmla="*/ 3425455 h 3425455"/>
                  <a:gd name="connsiteX5" fmla="*/ 0 w 1080000"/>
                  <a:gd name="connsiteY5" fmla="*/ 2885455 h 3425455"/>
                  <a:gd name="connsiteX6" fmla="*/ 158163 w 1080000"/>
                  <a:gd name="connsiteY6" fmla="*/ 2503617 h 3425455"/>
                  <a:gd name="connsiteX7" fmla="*/ 234524 w 1080000"/>
                  <a:gd name="connsiteY7" fmla="*/ 2440614 h 3425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000" h="3425455">
                    <a:moveTo>
                      <a:pt x="539600" y="0"/>
                    </a:moveTo>
                    <a:lnTo>
                      <a:pt x="844585" y="2439878"/>
                    </a:lnTo>
                    <a:lnTo>
                      <a:pt x="921838" y="2503617"/>
                    </a:lnTo>
                    <a:cubicBezTo>
                      <a:pt x="1019559" y="2601338"/>
                      <a:pt x="1080000" y="2736338"/>
                      <a:pt x="1080000" y="2885455"/>
                    </a:cubicBezTo>
                    <a:cubicBezTo>
                      <a:pt x="1080000" y="3183689"/>
                      <a:pt x="838234" y="3425455"/>
                      <a:pt x="540000" y="3425455"/>
                    </a:cubicBezTo>
                    <a:cubicBezTo>
                      <a:pt x="241766" y="3425455"/>
                      <a:pt x="0" y="3183689"/>
                      <a:pt x="0" y="2885455"/>
                    </a:cubicBezTo>
                    <a:cubicBezTo>
                      <a:pt x="0" y="2736338"/>
                      <a:pt x="60442" y="2601338"/>
                      <a:pt x="158163" y="2503617"/>
                    </a:cubicBezTo>
                    <a:lnTo>
                      <a:pt x="234524" y="2440614"/>
                    </a:lnTo>
                    <a:close/>
                  </a:path>
                </a:pathLst>
              </a:cu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3" name="フリーフォーム 157">
              <a:extLst>
                <a:ext uri="{FF2B5EF4-FFF2-40B4-BE49-F238E27FC236}">
                  <a16:creationId xmlns:a16="http://schemas.microsoft.com/office/drawing/2014/main" id="{C30FE38F-F725-48EB-9ECE-B2BC4D80C9EB}"/>
                </a:ext>
              </a:extLst>
            </p:cNvPr>
            <p:cNvSpPr/>
            <p:nvPr/>
          </p:nvSpPr>
          <p:spPr>
            <a:xfrm>
              <a:off x="5610000" y="969802"/>
              <a:ext cx="972001" cy="2945198"/>
            </a:xfrm>
            <a:custGeom>
              <a:avLst/>
              <a:gdLst>
                <a:gd name="connsiteX0" fmla="*/ 485600 w 972000"/>
                <a:gd name="connsiteY0" fmla="*/ 0 h 2945198"/>
                <a:gd name="connsiteX1" fmla="*/ 733698 w 972000"/>
                <a:gd name="connsiteY1" fmla="*/ 2043157 h 2945198"/>
                <a:gd name="connsiteX2" fmla="*/ 757727 w 972000"/>
                <a:gd name="connsiteY2" fmla="*/ 2056199 h 2945198"/>
                <a:gd name="connsiteX3" fmla="*/ 972000 w 972000"/>
                <a:gd name="connsiteY3" fmla="*/ 2459198 h 2945198"/>
                <a:gd name="connsiteX4" fmla="*/ 486000 w 972000"/>
                <a:gd name="connsiteY4" fmla="*/ 2945198 h 2945198"/>
                <a:gd name="connsiteX5" fmla="*/ 0 w 972000"/>
                <a:gd name="connsiteY5" fmla="*/ 2459198 h 2945198"/>
                <a:gd name="connsiteX6" fmla="*/ 214273 w 972000"/>
                <a:gd name="connsiteY6" fmla="*/ 2056199 h 2945198"/>
                <a:gd name="connsiteX7" fmla="*/ 237446 w 972000"/>
                <a:gd name="connsiteY7" fmla="*/ 2043621 h 29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2000" h="2945198">
                  <a:moveTo>
                    <a:pt x="485600" y="0"/>
                  </a:moveTo>
                  <a:lnTo>
                    <a:pt x="733698" y="2043157"/>
                  </a:lnTo>
                  <a:lnTo>
                    <a:pt x="757727" y="2056199"/>
                  </a:lnTo>
                  <a:cubicBezTo>
                    <a:pt x="887004" y="2143537"/>
                    <a:pt x="972000" y="2291442"/>
                    <a:pt x="972000" y="2459198"/>
                  </a:cubicBezTo>
                  <a:cubicBezTo>
                    <a:pt x="972000" y="2727608"/>
                    <a:pt x="754410" y="2945198"/>
                    <a:pt x="486000" y="2945198"/>
                  </a:cubicBezTo>
                  <a:cubicBezTo>
                    <a:pt x="217590" y="2945198"/>
                    <a:pt x="0" y="2727608"/>
                    <a:pt x="0" y="2459198"/>
                  </a:cubicBezTo>
                  <a:cubicBezTo>
                    <a:pt x="0" y="2291442"/>
                    <a:pt x="84996" y="2143537"/>
                    <a:pt x="214273" y="2056199"/>
                  </a:cubicBezTo>
                  <a:lnTo>
                    <a:pt x="237446" y="204362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Donut 13">
            <a:extLst>
              <a:ext uri="{FF2B5EF4-FFF2-40B4-BE49-F238E27FC236}">
                <a16:creationId xmlns:a16="http://schemas.microsoft.com/office/drawing/2014/main" id="{9B5D1809-6633-4BF5-BA17-1CBBE9ECEEC5}"/>
              </a:ext>
            </a:extLst>
          </p:cNvPr>
          <p:cNvSpPr/>
          <p:nvPr/>
        </p:nvSpPr>
        <p:spPr>
          <a:xfrm>
            <a:off x="528408" y="7037061"/>
            <a:ext cx="2904972" cy="2826681"/>
          </a:xfrm>
          <a:prstGeom prst="donut">
            <a:avLst>
              <a:gd name="adj" fmla="val 32121"/>
            </a:avLst>
          </a:prstGeom>
          <a:noFill/>
          <a:ln w="123825" cap="flat" cmpd="thinThick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Am-thanh-dong-ho-dem-nguoc-10-giay-www_tiengdong_com">
            <a:hlinkClick r:id="" action="ppaction://media"/>
            <a:extLst>
              <a:ext uri="{FF2B5EF4-FFF2-40B4-BE49-F238E27FC236}">
                <a16:creationId xmlns:a16="http://schemas.microsoft.com/office/drawing/2014/main" id="{D88F17AB-CC71-4A03-A1F3-DE3B883327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838962" y="82977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0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xit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1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86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8" grpId="0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8848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51164" y="2491907"/>
            <a:ext cx="15985671" cy="6319076"/>
            <a:chOff x="0" y="0"/>
            <a:chExt cx="4210218" cy="16642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0218" cy="1664283"/>
            </a:xfrm>
            <a:custGeom>
              <a:avLst/>
              <a:gdLst/>
              <a:ahLst/>
              <a:cxnLst/>
              <a:rect l="l" t="t" r="r" b="b"/>
              <a:pathLst>
                <a:path w="4210218" h="1664283">
                  <a:moveTo>
                    <a:pt x="0" y="0"/>
                  </a:moveTo>
                  <a:lnTo>
                    <a:pt x="4210218" y="0"/>
                  </a:lnTo>
                  <a:lnTo>
                    <a:pt x="4210218" y="1664283"/>
                  </a:lnTo>
                  <a:lnTo>
                    <a:pt x="0" y="1664283"/>
                  </a:ln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CFCF5A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8316">
            <a:off x="5596150" y="1416896"/>
            <a:ext cx="8457720" cy="2334139"/>
            <a:chOff x="0" y="0"/>
            <a:chExt cx="2429294" cy="6704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A2A2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21599041">
            <a:off x="5125978" y="1192814"/>
            <a:ext cx="8457720" cy="2334139"/>
          </a:xfrm>
          <a:custGeom>
            <a:avLst/>
            <a:gdLst/>
            <a:ahLst/>
            <a:cxnLst/>
            <a:rect l="l" t="t" r="r" b="b"/>
            <a:pathLst>
              <a:path w="2429294" h="670430">
                <a:moveTo>
                  <a:pt x="0" y="0"/>
                </a:moveTo>
                <a:lnTo>
                  <a:pt x="2429294" y="0"/>
                </a:lnTo>
                <a:lnTo>
                  <a:pt x="2429294" y="670430"/>
                </a:lnTo>
                <a:lnTo>
                  <a:pt x="0" y="670430"/>
                </a:lnTo>
                <a:close/>
              </a:path>
            </a:pathLst>
          </a:custGeom>
          <a:solidFill>
            <a:srgbClr val="F9A188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854261" y="1834914"/>
            <a:ext cx="2387161" cy="2335078"/>
          </a:xfrm>
          <a:custGeom>
            <a:avLst/>
            <a:gdLst/>
            <a:ahLst/>
            <a:cxnLst/>
            <a:rect l="l" t="t" r="r" b="b"/>
            <a:pathLst>
              <a:path w="2387161" h="2335078">
                <a:moveTo>
                  <a:pt x="0" y="0"/>
                </a:moveTo>
                <a:lnTo>
                  <a:pt x="2387162" y="0"/>
                </a:lnTo>
                <a:lnTo>
                  <a:pt x="2387162" y="2335078"/>
                </a:lnTo>
                <a:lnTo>
                  <a:pt x="0" y="2335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 rot="1635">
            <a:off x="5567883" y="1396491"/>
            <a:ext cx="7661439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6"/>
              </a:lnSpc>
            </a:pPr>
            <a:r>
              <a:rPr lang="vi-VN" sz="8783">
                <a:solidFill>
                  <a:srgbClr val="FFFFFF"/>
                </a:solidFill>
                <a:latin typeface="Blueberry"/>
              </a:rPr>
              <a:t>B</a:t>
            </a:r>
            <a:endParaRPr lang="en-US" sz="8783">
              <a:solidFill>
                <a:srgbClr val="FFFFFF"/>
              </a:solidFill>
              <a:latin typeface="Blueberry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C25C05-ECA0-4988-B562-57162608FA96}"/>
              </a:ext>
            </a:extLst>
          </p:cNvPr>
          <p:cNvSpPr txBox="1"/>
          <p:nvPr/>
        </p:nvSpPr>
        <p:spPr>
          <a:xfrm>
            <a:off x="1151163" y="5247636"/>
            <a:ext cx="15208236" cy="325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9"/>
              </a:lnSpc>
            </a:pPr>
            <a:r>
              <a:rPr lang="vi-VN" sz="11500">
                <a:solidFill>
                  <a:srgbClr val="FF6600"/>
                </a:solidFill>
                <a:latin typeface="#9Slide07 Koni" pitchFamily="2" charset="0"/>
              </a:rPr>
              <a:t>BẠCH</a:t>
            </a:r>
            <a:r>
              <a:rPr lang="vi-VN" sz="11500">
                <a:solidFill>
                  <a:srgbClr val="00B050"/>
                </a:solidFill>
                <a:latin typeface="#9Slide07 Koni" pitchFamily="2" charset="0"/>
              </a:rPr>
              <a:t> </a:t>
            </a:r>
            <a:r>
              <a:rPr lang="vi-VN" sz="11500">
                <a:solidFill>
                  <a:srgbClr val="FF6600"/>
                </a:solidFill>
                <a:latin typeface="#9Slide07 Koni" pitchFamily="2" charset="0"/>
              </a:rPr>
              <a:t>MÃ</a:t>
            </a:r>
          </a:p>
          <a:p>
            <a:pPr algn="ctr">
              <a:lnSpc>
                <a:spcPts val="6039"/>
              </a:lnSpc>
            </a:pPr>
            <a:endParaRPr lang="vi-VN" sz="11500">
              <a:solidFill>
                <a:srgbClr val="00B050"/>
              </a:solidFill>
              <a:latin typeface="#9Slide07 Koni" pitchFamily="2" charset="0"/>
            </a:endParaRPr>
          </a:p>
          <a:p>
            <a:pPr algn="ctr">
              <a:lnSpc>
                <a:spcPts val="6039"/>
              </a:lnSpc>
            </a:pPr>
            <a:endParaRPr lang="vi-VN" sz="11500">
              <a:solidFill>
                <a:srgbClr val="00B050"/>
              </a:solidFill>
              <a:latin typeface="#9Slide07 Koni" pitchFamily="2" charset="0"/>
            </a:endParaRPr>
          </a:p>
          <a:p>
            <a:pPr algn="ctr">
              <a:lnSpc>
                <a:spcPts val="6039"/>
              </a:lnSpc>
            </a:pPr>
            <a:r>
              <a:rPr lang="vi-VN" sz="11500">
                <a:solidFill>
                  <a:srgbClr val="00B050"/>
                </a:solidFill>
                <a:latin typeface="#9Slide07 Koni" pitchFamily="2" charset="0"/>
              </a:rPr>
              <a:t>BẮC NAM</a:t>
            </a:r>
          </a:p>
        </p:txBody>
      </p:sp>
      <p:sp>
        <p:nvSpPr>
          <p:cNvPr id="19" name="Freeform 14">
            <a:hlinkClick r:id="rId9" action="ppaction://hlinksldjump"/>
            <a:extLst>
              <a:ext uri="{FF2B5EF4-FFF2-40B4-BE49-F238E27FC236}">
                <a16:creationId xmlns:a16="http://schemas.microsoft.com/office/drawing/2014/main" id="{0EA99EEF-ACDD-4C81-A2CB-4FCCB8E0822C}"/>
              </a:ext>
            </a:extLst>
          </p:cNvPr>
          <p:cNvSpPr/>
          <p:nvPr/>
        </p:nvSpPr>
        <p:spPr>
          <a:xfrm rot="-1062897">
            <a:off x="15737857" y="7617374"/>
            <a:ext cx="2271034" cy="2188451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Donut 6">
            <a:extLst>
              <a:ext uri="{FF2B5EF4-FFF2-40B4-BE49-F238E27FC236}">
                <a16:creationId xmlns:a16="http://schemas.microsoft.com/office/drawing/2014/main" id="{F9663E38-2D21-4045-9AEF-EF519DD4FA71}"/>
              </a:ext>
            </a:extLst>
          </p:cNvPr>
          <p:cNvSpPr/>
          <p:nvPr/>
        </p:nvSpPr>
        <p:spPr>
          <a:xfrm>
            <a:off x="524628" y="7013053"/>
            <a:ext cx="2904162" cy="2899490"/>
          </a:xfrm>
          <a:prstGeom prst="donut">
            <a:avLst>
              <a:gd name="adj" fmla="val 32121"/>
            </a:avLst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30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38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グループ化 158">
            <a:extLst>
              <a:ext uri="{FF2B5EF4-FFF2-40B4-BE49-F238E27FC236}">
                <a16:creationId xmlns:a16="http://schemas.microsoft.com/office/drawing/2014/main" id="{6E2867CE-D2FF-4BD6-8E2C-4C9E5E1DEFCA}"/>
              </a:ext>
            </a:extLst>
          </p:cNvPr>
          <p:cNvGrpSpPr/>
          <p:nvPr/>
        </p:nvGrpSpPr>
        <p:grpSpPr>
          <a:xfrm>
            <a:off x="1694347" y="7143858"/>
            <a:ext cx="565143" cy="2649577"/>
            <a:chOff x="5556000" y="543545"/>
            <a:chExt cx="1080000" cy="5770911"/>
          </a:xfrm>
          <a:effectLst/>
        </p:grpSpPr>
        <p:grpSp>
          <p:nvGrpSpPr>
            <p:cNvPr id="21" name="グループ化 152">
              <a:extLst>
                <a:ext uri="{FF2B5EF4-FFF2-40B4-BE49-F238E27FC236}">
                  <a16:creationId xmlns:a16="http://schemas.microsoft.com/office/drawing/2014/main" id="{4E63E3FE-6B75-4962-B365-4B327A494637}"/>
                </a:ext>
              </a:extLst>
            </p:cNvPr>
            <p:cNvGrpSpPr/>
            <p:nvPr/>
          </p:nvGrpSpPr>
          <p:grpSpPr>
            <a:xfrm>
              <a:off x="5556000" y="543545"/>
              <a:ext cx="1080000" cy="5770911"/>
              <a:chOff x="5556000" y="543545"/>
              <a:chExt cx="1080000" cy="5770911"/>
            </a:xfr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23" name="二等辺三角形 149">
                <a:extLst>
                  <a:ext uri="{FF2B5EF4-FFF2-40B4-BE49-F238E27FC236}">
                    <a16:creationId xmlns:a16="http://schemas.microsoft.com/office/drawing/2014/main" id="{747D45AC-F1DB-4754-AAF0-4E8EB6DF9BB1}"/>
                  </a:ext>
                </a:extLst>
              </p:cNvPr>
              <p:cNvSpPr/>
              <p:nvPr/>
            </p:nvSpPr>
            <p:spPr>
              <a:xfrm flipV="1">
                <a:off x="5735600" y="3434456"/>
                <a:ext cx="720000" cy="288000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フリーフォーム 151">
                <a:extLst>
                  <a:ext uri="{FF2B5EF4-FFF2-40B4-BE49-F238E27FC236}">
                    <a16:creationId xmlns:a16="http://schemas.microsoft.com/office/drawing/2014/main" id="{2F9EA4F6-9293-45E1-8DD5-0613803C7FFA}"/>
                  </a:ext>
                </a:extLst>
              </p:cNvPr>
              <p:cNvSpPr/>
              <p:nvPr/>
            </p:nvSpPr>
            <p:spPr>
              <a:xfrm>
                <a:off x="5556000" y="543545"/>
                <a:ext cx="1080000" cy="3425455"/>
              </a:xfrm>
              <a:custGeom>
                <a:avLst/>
                <a:gdLst>
                  <a:gd name="connsiteX0" fmla="*/ 539600 w 1080000"/>
                  <a:gd name="connsiteY0" fmla="*/ 0 h 3425455"/>
                  <a:gd name="connsiteX1" fmla="*/ 844585 w 1080000"/>
                  <a:gd name="connsiteY1" fmla="*/ 2439878 h 3425455"/>
                  <a:gd name="connsiteX2" fmla="*/ 921838 w 1080000"/>
                  <a:gd name="connsiteY2" fmla="*/ 2503617 h 3425455"/>
                  <a:gd name="connsiteX3" fmla="*/ 1080000 w 1080000"/>
                  <a:gd name="connsiteY3" fmla="*/ 2885455 h 3425455"/>
                  <a:gd name="connsiteX4" fmla="*/ 540000 w 1080000"/>
                  <a:gd name="connsiteY4" fmla="*/ 3425455 h 3425455"/>
                  <a:gd name="connsiteX5" fmla="*/ 0 w 1080000"/>
                  <a:gd name="connsiteY5" fmla="*/ 2885455 h 3425455"/>
                  <a:gd name="connsiteX6" fmla="*/ 158163 w 1080000"/>
                  <a:gd name="connsiteY6" fmla="*/ 2503617 h 3425455"/>
                  <a:gd name="connsiteX7" fmla="*/ 234524 w 1080000"/>
                  <a:gd name="connsiteY7" fmla="*/ 2440614 h 3425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000" h="3425455">
                    <a:moveTo>
                      <a:pt x="539600" y="0"/>
                    </a:moveTo>
                    <a:lnTo>
                      <a:pt x="844585" y="2439878"/>
                    </a:lnTo>
                    <a:lnTo>
                      <a:pt x="921838" y="2503617"/>
                    </a:lnTo>
                    <a:cubicBezTo>
                      <a:pt x="1019559" y="2601338"/>
                      <a:pt x="1080000" y="2736338"/>
                      <a:pt x="1080000" y="2885455"/>
                    </a:cubicBezTo>
                    <a:cubicBezTo>
                      <a:pt x="1080000" y="3183689"/>
                      <a:pt x="838234" y="3425455"/>
                      <a:pt x="540000" y="3425455"/>
                    </a:cubicBezTo>
                    <a:cubicBezTo>
                      <a:pt x="241766" y="3425455"/>
                      <a:pt x="0" y="3183689"/>
                      <a:pt x="0" y="2885455"/>
                    </a:cubicBezTo>
                    <a:cubicBezTo>
                      <a:pt x="0" y="2736338"/>
                      <a:pt x="60442" y="2601338"/>
                      <a:pt x="158163" y="2503617"/>
                    </a:cubicBezTo>
                    <a:lnTo>
                      <a:pt x="234524" y="2440614"/>
                    </a:lnTo>
                    <a:close/>
                  </a:path>
                </a:pathLst>
              </a:cu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フリーフォーム 157">
              <a:extLst>
                <a:ext uri="{FF2B5EF4-FFF2-40B4-BE49-F238E27FC236}">
                  <a16:creationId xmlns:a16="http://schemas.microsoft.com/office/drawing/2014/main" id="{463D983C-9F94-4FF9-894F-7204AD2C2F3A}"/>
                </a:ext>
              </a:extLst>
            </p:cNvPr>
            <p:cNvSpPr/>
            <p:nvPr/>
          </p:nvSpPr>
          <p:spPr>
            <a:xfrm>
              <a:off x="5610000" y="969802"/>
              <a:ext cx="972001" cy="2945198"/>
            </a:xfrm>
            <a:custGeom>
              <a:avLst/>
              <a:gdLst>
                <a:gd name="connsiteX0" fmla="*/ 485600 w 972000"/>
                <a:gd name="connsiteY0" fmla="*/ 0 h 2945198"/>
                <a:gd name="connsiteX1" fmla="*/ 733698 w 972000"/>
                <a:gd name="connsiteY1" fmla="*/ 2043157 h 2945198"/>
                <a:gd name="connsiteX2" fmla="*/ 757727 w 972000"/>
                <a:gd name="connsiteY2" fmla="*/ 2056199 h 2945198"/>
                <a:gd name="connsiteX3" fmla="*/ 972000 w 972000"/>
                <a:gd name="connsiteY3" fmla="*/ 2459198 h 2945198"/>
                <a:gd name="connsiteX4" fmla="*/ 486000 w 972000"/>
                <a:gd name="connsiteY4" fmla="*/ 2945198 h 2945198"/>
                <a:gd name="connsiteX5" fmla="*/ 0 w 972000"/>
                <a:gd name="connsiteY5" fmla="*/ 2459198 h 2945198"/>
                <a:gd name="connsiteX6" fmla="*/ 214273 w 972000"/>
                <a:gd name="connsiteY6" fmla="*/ 2056199 h 2945198"/>
                <a:gd name="connsiteX7" fmla="*/ 237446 w 972000"/>
                <a:gd name="connsiteY7" fmla="*/ 2043621 h 29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2000" h="2945198">
                  <a:moveTo>
                    <a:pt x="485600" y="0"/>
                  </a:moveTo>
                  <a:lnTo>
                    <a:pt x="733698" y="2043157"/>
                  </a:lnTo>
                  <a:lnTo>
                    <a:pt x="757727" y="2056199"/>
                  </a:lnTo>
                  <a:cubicBezTo>
                    <a:pt x="887004" y="2143537"/>
                    <a:pt x="972000" y="2291442"/>
                    <a:pt x="972000" y="2459198"/>
                  </a:cubicBezTo>
                  <a:cubicBezTo>
                    <a:pt x="972000" y="2727608"/>
                    <a:pt x="754410" y="2945198"/>
                    <a:pt x="486000" y="2945198"/>
                  </a:cubicBezTo>
                  <a:cubicBezTo>
                    <a:pt x="217590" y="2945198"/>
                    <a:pt x="0" y="2727608"/>
                    <a:pt x="0" y="2459198"/>
                  </a:cubicBezTo>
                  <a:cubicBezTo>
                    <a:pt x="0" y="2291442"/>
                    <a:pt x="84996" y="2143537"/>
                    <a:pt x="214273" y="2056199"/>
                  </a:cubicBezTo>
                  <a:lnTo>
                    <a:pt x="237446" y="204362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Donut 13">
            <a:extLst>
              <a:ext uri="{FF2B5EF4-FFF2-40B4-BE49-F238E27FC236}">
                <a16:creationId xmlns:a16="http://schemas.microsoft.com/office/drawing/2014/main" id="{CCCE4BE3-299A-41CF-A0F3-2AA2C016BED9}"/>
              </a:ext>
            </a:extLst>
          </p:cNvPr>
          <p:cNvSpPr/>
          <p:nvPr/>
        </p:nvSpPr>
        <p:spPr>
          <a:xfrm>
            <a:off x="528408" y="7037061"/>
            <a:ext cx="2904972" cy="2826681"/>
          </a:xfrm>
          <a:prstGeom prst="donut">
            <a:avLst>
              <a:gd name="adj" fmla="val 32121"/>
            </a:avLst>
          </a:prstGeom>
          <a:noFill/>
          <a:ln w="123825" cap="flat" cmpd="thinThick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Am-thanh-dong-ho-dem-nguoc-10-giay-www_tiengdong_com">
            <a:hlinkClick r:id="" action="ppaction://media"/>
            <a:extLst>
              <a:ext uri="{FF2B5EF4-FFF2-40B4-BE49-F238E27FC236}">
                <a16:creationId xmlns:a16="http://schemas.microsoft.com/office/drawing/2014/main" id="{71F48167-7DCB-4A69-98A2-2B626B253E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38962" y="82977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8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xit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1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86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8" grpId="0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8848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51164" y="2939224"/>
            <a:ext cx="15985671" cy="6319076"/>
            <a:chOff x="0" y="0"/>
            <a:chExt cx="4210218" cy="16642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0218" cy="1664283"/>
            </a:xfrm>
            <a:custGeom>
              <a:avLst/>
              <a:gdLst/>
              <a:ahLst/>
              <a:cxnLst/>
              <a:rect l="l" t="t" r="r" b="b"/>
              <a:pathLst>
                <a:path w="4210218" h="1664283">
                  <a:moveTo>
                    <a:pt x="0" y="0"/>
                  </a:moveTo>
                  <a:lnTo>
                    <a:pt x="4210218" y="0"/>
                  </a:lnTo>
                  <a:lnTo>
                    <a:pt x="4210218" y="1664283"/>
                  </a:lnTo>
                  <a:lnTo>
                    <a:pt x="0" y="1664283"/>
                  </a:ln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CFCF5A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8316">
            <a:off x="5596150" y="1416896"/>
            <a:ext cx="8457720" cy="2334139"/>
            <a:chOff x="0" y="0"/>
            <a:chExt cx="2429294" cy="6704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A2A2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959">
            <a:off x="5126029" y="1060167"/>
            <a:ext cx="8457720" cy="2334139"/>
            <a:chOff x="0" y="0"/>
            <a:chExt cx="2429294" cy="6704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CFCF5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1535">
            <a:off x="5549043" y="582622"/>
            <a:ext cx="2370727" cy="3264340"/>
          </a:xfrm>
          <a:custGeom>
            <a:avLst/>
            <a:gdLst/>
            <a:ahLst/>
            <a:cxnLst/>
            <a:rect l="l" t="t" r="r" b="b"/>
            <a:pathLst>
              <a:path w="2370727" h="3264340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854261" y="1834914"/>
            <a:ext cx="2387161" cy="2335078"/>
          </a:xfrm>
          <a:custGeom>
            <a:avLst/>
            <a:gdLst/>
            <a:ahLst/>
            <a:cxnLst/>
            <a:rect l="l" t="t" r="r" b="b"/>
            <a:pathLst>
              <a:path w="2387161" h="2335078">
                <a:moveTo>
                  <a:pt x="0" y="0"/>
                </a:moveTo>
                <a:lnTo>
                  <a:pt x="2387162" y="0"/>
                </a:lnTo>
                <a:lnTo>
                  <a:pt x="2387162" y="2335078"/>
                </a:lnTo>
                <a:lnTo>
                  <a:pt x="0" y="2335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 rot="1635">
            <a:off x="5567883" y="1396491"/>
            <a:ext cx="7661439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6"/>
              </a:lnSpc>
            </a:pPr>
            <a:r>
              <a:rPr lang="vi-VN" sz="8783">
                <a:solidFill>
                  <a:srgbClr val="FFFFFF"/>
                </a:solidFill>
                <a:latin typeface="Blueberry"/>
              </a:rPr>
              <a:t>Ô</a:t>
            </a:r>
            <a:endParaRPr lang="en-US" sz="8783">
              <a:solidFill>
                <a:srgbClr val="FFFFFF"/>
              </a:solidFill>
              <a:latin typeface="Blueberry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60A0B0-F689-46DC-9031-2D716D5EB197}"/>
              </a:ext>
            </a:extLst>
          </p:cNvPr>
          <p:cNvSpPr txBox="1"/>
          <p:nvPr/>
        </p:nvSpPr>
        <p:spPr>
          <a:xfrm>
            <a:off x="1558107" y="5691850"/>
            <a:ext cx="15208236" cy="171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9"/>
              </a:lnSpc>
            </a:pPr>
            <a:endParaRPr lang="vi-VN" sz="13800">
              <a:solidFill>
                <a:srgbClr val="00B050"/>
              </a:solidFill>
              <a:latin typeface="#9Slide07 Koni" pitchFamily="2" charset="0"/>
            </a:endParaRPr>
          </a:p>
          <a:p>
            <a:pPr algn="ctr">
              <a:lnSpc>
                <a:spcPts val="6039"/>
              </a:lnSpc>
            </a:pPr>
            <a:r>
              <a:rPr lang="vi-VN" sz="13800">
                <a:solidFill>
                  <a:srgbClr val="00B050"/>
                </a:solidFill>
                <a:latin typeface="#9Slide07 Koni" pitchFamily="2" charset="0"/>
              </a:rPr>
              <a:t>ÔN ĐỚI</a:t>
            </a:r>
          </a:p>
        </p:txBody>
      </p:sp>
      <p:sp>
        <p:nvSpPr>
          <p:cNvPr id="19" name="Freeform 14">
            <a:hlinkClick r:id="rId10" action="ppaction://hlinksldjump"/>
            <a:extLst>
              <a:ext uri="{FF2B5EF4-FFF2-40B4-BE49-F238E27FC236}">
                <a16:creationId xmlns:a16="http://schemas.microsoft.com/office/drawing/2014/main" id="{690948CD-72F2-4F93-B56A-9A507A1467CB}"/>
              </a:ext>
            </a:extLst>
          </p:cNvPr>
          <p:cNvSpPr/>
          <p:nvPr/>
        </p:nvSpPr>
        <p:spPr>
          <a:xfrm rot="-1062897">
            <a:off x="15737857" y="7617374"/>
            <a:ext cx="2271034" cy="2188451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Donut 6">
            <a:extLst>
              <a:ext uri="{FF2B5EF4-FFF2-40B4-BE49-F238E27FC236}">
                <a16:creationId xmlns:a16="http://schemas.microsoft.com/office/drawing/2014/main" id="{EAFC0AA5-0046-49AA-B73E-32D30D83D38F}"/>
              </a:ext>
            </a:extLst>
          </p:cNvPr>
          <p:cNvSpPr/>
          <p:nvPr/>
        </p:nvSpPr>
        <p:spPr>
          <a:xfrm>
            <a:off x="524628" y="7013053"/>
            <a:ext cx="2904162" cy="2899490"/>
          </a:xfrm>
          <a:prstGeom prst="donut">
            <a:avLst>
              <a:gd name="adj" fmla="val 32121"/>
            </a:avLst>
          </a:prstGeom>
          <a:blipFill dpi="0"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30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38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グループ化 158">
            <a:extLst>
              <a:ext uri="{FF2B5EF4-FFF2-40B4-BE49-F238E27FC236}">
                <a16:creationId xmlns:a16="http://schemas.microsoft.com/office/drawing/2014/main" id="{489AFF1A-EA8C-4C6B-BF3F-80311650596B}"/>
              </a:ext>
            </a:extLst>
          </p:cNvPr>
          <p:cNvGrpSpPr/>
          <p:nvPr/>
        </p:nvGrpSpPr>
        <p:grpSpPr>
          <a:xfrm>
            <a:off x="1694347" y="7143858"/>
            <a:ext cx="565143" cy="2649577"/>
            <a:chOff x="5556000" y="543545"/>
            <a:chExt cx="1080000" cy="5770911"/>
          </a:xfrm>
          <a:effectLst/>
        </p:grpSpPr>
        <p:grpSp>
          <p:nvGrpSpPr>
            <p:cNvPr id="22" name="グループ化 152">
              <a:extLst>
                <a:ext uri="{FF2B5EF4-FFF2-40B4-BE49-F238E27FC236}">
                  <a16:creationId xmlns:a16="http://schemas.microsoft.com/office/drawing/2014/main" id="{AC89948C-0B69-426A-83FF-25CDDA81CE90}"/>
                </a:ext>
              </a:extLst>
            </p:cNvPr>
            <p:cNvGrpSpPr/>
            <p:nvPr/>
          </p:nvGrpSpPr>
          <p:grpSpPr>
            <a:xfrm>
              <a:off x="5556000" y="543545"/>
              <a:ext cx="1080000" cy="5770911"/>
              <a:chOff x="5556000" y="543545"/>
              <a:chExt cx="1080000" cy="5770911"/>
            </a:xfr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24" name="二等辺三角形 149">
                <a:extLst>
                  <a:ext uri="{FF2B5EF4-FFF2-40B4-BE49-F238E27FC236}">
                    <a16:creationId xmlns:a16="http://schemas.microsoft.com/office/drawing/2014/main" id="{D8546496-EE61-456D-A0F3-C29D6E80DADB}"/>
                  </a:ext>
                </a:extLst>
              </p:cNvPr>
              <p:cNvSpPr/>
              <p:nvPr/>
            </p:nvSpPr>
            <p:spPr>
              <a:xfrm flipV="1">
                <a:off x="5735600" y="3434456"/>
                <a:ext cx="720000" cy="288000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フリーフォーム 151">
                <a:extLst>
                  <a:ext uri="{FF2B5EF4-FFF2-40B4-BE49-F238E27FC236}">
                    <a16:creationId xmlns:a16="http://schemas.microsoft.com/office/drawing/2014/main" id="{86407198-9CAC-4F59-AC37-A47B8A8B6EC0}"/>
                  </a:ext>
                </a:extLst>
              </p:cNvPr>
              <p:cNvSpPr/>
              <p:nvPr/>
            </p:nvSpPr>
            <p:spPr>
              <a:xfrm>
                <a:off x="5556000" y="543545"/>
                <a:ext cx="1080000" cy="3425455"/>
              </a:xfrm>
              <a:custGeom>
                <a:avLst/>
                <a:gdLst>
                  <a:gd name="connsiteX0" fmla="*/ 539600 w 1080000"/>
                  <a:gd name="connsiteY0" fmla="*/ 0 h 3425455"/>
                  <a:gd name="connsiteX1" fmla="*/ 844585 w 1080000"/>
                  <a:gd name="connsiteY1" fmla="*/ 2439878 h 3425455"/>
                  <a:gd name="connsiteX2" fmla="*/ 921838 w 1080000"/>
                  <a:gd name="connsiteY2" fmla="*/ 2503617 h 3425455"/>
                  <a:gd name="connsiteX3" fmla="*/ 1080000 w 1080000"/>
                  <a:gd name="connsiteY3" fmla="*/ 2885455 h 3425455"/>
                  <a:gd name="connsiteX4" fmla="*/ 540000 w 1080000"/>
                  <a:gd name="connsiteY4" fmla="*/ 3425455 h 3425455"/>
                  <a:gd name="connsiteX5" fmla="*/ 0 w 1080000"/>
                  <a:gd name="connsiteY5" fmla="*/ 2885455 h 3425455"/>
                  <a:gd name="connsiteX6" fmla="*/ 158163 w 1080000"/>
                  <a:gd name="connsiteY6" fmla="*/ 2503617 h 3425455"/>
                  <a:gd name="connsiteX7" fmla="*/ 234524 w 1080000"/>
                  <a:gd name="connsiteY7" fmla="*/ 2440614 h 3425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000" h="3425455">
                    <a:moveTo>
                      <a:pt x="539600" y="0"/>
                    </a:moveTo>
                    <a:lnTo>
                      <a:pt x="844585" y="2439878"/>
                    </a:lnTo>
                    <a:lnTo>
                      <a:pt x="921838" y="2503617"/>
                    </a:lnTo>
                    <a:cubicBezTo>
                      <a:pt x="1019559" y="2601338"/>
                      <a:pt x="1080000" y="2736338"/>
                      <a:pt x="1080000" y="2885455"/>
                    </a:cubicBezTo>
                    <a:cubicBezTo>
                      <a:pt x="1080000" y="3183689"/>
                      <a:pt x="838234" y="3425455"/>
                      <a:pt x="540000" y="3425455"/>
                    </a:cubicBezTo>
                    <a:cubicBezTo>
                      <a:pt x="241766" y="3425455"/>
                      <a:pt x="0" y="3183689"/>
                      <a:pt x="0" y="2885455"/>
                    </a:cubicBezTo>
                    <a:cubicBezTo>
                      <a:pt x="0" y="2736338"/>
                      <a:pt x="60442" y="2601338"/>
                      <a:pt x="158163" y="2503617"/>
                    </a:cubicBezTo>
                    <a:lnTo>
                      <a:pt x="234524" y="2440614"/>
                    </a:lnTo>
                    <a:close/>
                  </a:path>
                </a:pathLst>
              </a:cu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3" name="フリーフォーム 157">
              <a:extLst>
                <a:ext uri="{FF2B5EF4-FFF2-40B4-BE49-F238E27FC236}">
                  <a16:creationId xmlns:a16="http://schemas.microsoft.com/office/drawing/2014/main" id="{0E28E3CC-117E-431D-BE73-987E358FD23F}"/>
                </a:ext>
              </a:extLst>
            </p:cNvPr>
            <p:cNvSpPr/>
            <p:nvPr/>
          </p:nvSpPr>
          <p:spPr>
            <a:xfrm>
              <a:off x="5610000" y="969802"/>
              <a:ext cx="972001" cy="2945198"/>
            </a:xfrm>
            <a:custGeom>
              <a:avLst/>
              <a:gdLst>
                <a:gd name="connsiteX0" fmla="*/ 485600 w 972000"/>
                <a:gd name="connsiteY0" fmla="*/ 0 h 2945198"/>
                <a:gd name="connsiteX1" fmla="*/ 733698 w 972000"/>
                <a:gd name="connsiteY1" fmla="*/ 2043157 h 2945198"/>
                <a:gd name="connsiteX2" fmla="*/ 757727 w 972000"/>
                <a:gd name="connsiteY2" fmla="*/ 2056199 h 2945198"/>
                <a:gd name="connsiteX3" fmla="*/ 972000 w 972000"/>
                <a:gd name="connsiteY3" fmla="*/ 2459198 h 2945198"/>
                <a:gd name="connsiteX4" fmla="*/ 486000 w 972000"/>
                <a:gd name="connsiteY4" fmla="*/ 2945198 h 2945198"/>
                <a:gd name="connsiteX5" fmla="*/ 0 w 972000"/>
                <a:gd name="connsiteY5" fmla="*/ 2459198 h 2945198"/>
                <a:gd name="connsiteX6" fmla="*/ 214273 w 972000"/>
                <a:gd name="connsiteY6" fmla="*/ 2056199 h 2945198"/>
                <a:gd name="connsiteX7" fmla="*/ 237446 w 972000"/>
                <a:gd name="connsiteY7" fmla="*/ 2043621 h 29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2000" h="2945198">
                  <a:moveTo>
                    <a:pt x="485600" y="0"/>
                  </a:moveTo>
                  <a:lnTo>
                    <a:pt x="733698" y="2043157"/>
                  </a:lnTo>
                  <a:lnTo>
                    <a:pt x="757727" y="2056199"/>
                  </a:lnTo>
                  <a:cubicBezTo>
                    <a:pt x="887004" y="2143537"/>
                    <a:pt x="972000" y="2291442"/>
                    <a:pt x="972000" y="2459198"/>
                  </a:cubicBezTo>
                  <a:cubicBezTo>
                    <a:pt x="972000" y="2727608"/>
                    <a:pt x="754410" y="2945198"/>
                    <a:pt x="486000" y="2945198"/>
                  </a:cubicBezTo>
                  <a:cubicBezTo>
                    <a:pt x="217590" y="2945198"/>
                    <a:pt x="0" y="2727608"/>
                    <a:pt x="0" y="2459198"/>
                  </a:cubicBezTo>
                  <a:cubicBezTo>
                    <a:pt x="0" y="2291442"/>
                    <a:pt x="84996" y="2143537"/>
                    <a:pt x="214273" y="2056199"/>
                  </a:cubicBezTo>
                  <a:lnTo>
                    <a:pt x="237446" y="204362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Donut 13">
            <a:extLst>
              <a:ext uri="{FF2B5EF4-FFF2-40B4-BE49-F238E27FC236}">
                <a16:creationId xmlns:a16="http://schemas.microsoft.com/office/drawing/2014/main" id="{AA32B24F-08D6-4211-90A8-41A4B22EF7F1}"/>
              </a:ext>
            </a:extLst>
          </p:cNvPr>
          <p:cNvSpPr/>
          <p:nvPr/>
        </p:nvSpPr>
        <p:spPr>
          <a:xfrm>
            <a:off x="528408" y="7037061"/>
            <a:ext cx="2904972" cy="2826681"/>
          </a:xfrm>
          <a:prstGeom prst="donut">
            <a:avLst>
              <a:gd name="adj" fmla="val 32121"/>
            </a:avLst>
          </a:prstGeom>
          <a:noFill/>
          <a:ln w="123825" cap="flat" cmpd="thinThick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Am-thanh-dong-ho-dem-nguoc-10-giay-www_tiengdong_com">
            <a:hlinkClick r:id="" action="ppaction://media"/>
            <a:extLst>
              <a:ext uri="{FF2B5EF4-FFF2-40B4-BE49-F238E27FC236}">
                <a16:creationId xmlns:a16="http://schemas.microsoft.com/office/drawing/2014/main" id="{7D68C392-B505-4760-9234-AB90E81C40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838962" y="82977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xit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1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86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8" grpId="0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8848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51164" y="2939224"/>
            <a:ext cx="15985671" cy="6319076"/>
            <a:chOff x="0" y="0"/>
            <a:chExt cx="4210218" cy="16642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0218" cy="1664283"/>
            </a:xfrm>
            <a:custGeom>
              <a:avLst/>
              <a:gdLst/>
              <a:ahLst/>
              <a:cxnLst/>
              <a:rect l="l" t="t" r="r" b="b"/>
              <a:pathLst>
                <a:path w="4210218" h="1664283">
                  <a:moveTo>
                    <a:pt x="0" y="0"/>
                  </a:moveTo>
                  <a:lnTo>
                    <a:pt x="4210218" y="0"/>
                  </a:lnTo>
                  <a:lnTo>
                    <a:pt x="4210218" y="1664283"/>
                  </a:lnTo>
                  <a:lnTo>
                    <a:pt x="0" y="1664283"/>
                  </a:ln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CFCF5A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8316">
            <a:off x="5596150" y="1416896"/>
            <a:ext cx="8457720" cy="2334139"/>
            <a:chOff x="0" y="0"/>
            <a:chExt cx="2429294" cy="6704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5091B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959">
            <a:off x="5126029" y="1060167"/>
            <a:ext cx="8457720" cy="2334139"/>
            <a:chOff x="0" y="0"/>
            <a:chExt cx="2429294" cy="6704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3CB9D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1535">
            <a:off x="5549043" y="582622"/>
            <a:ext cx="2370727" cy="3264340"/>
          </a:xfrm>
          <a:custGeom>
            <a:avLst/>
            <a:gdLst/>
            <a:ahLst/>
            <a:cxnLst/>
            <a:rect l="l" t="t" r="r" b="b"/>
            <a:pathLst>
              <a:path w="2370727" h="3264340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854261" y="1834914"/>
            <a:ext cx="2387161" cy="2335078"/>
          </a:xfrm>
          <a:custGeom>
            <a:avLst/>
            <a:gdLst/>
            <a:ahLst/>
            <a:cxnLst/>
            <a:rect l="l" t="t" r="r" b="b"/>
            <a:pathLst>
              <a:path w="2387161" h="2335078">
                <a:moveTo>
                  <a:pt x="0" y="0"/>
                </a:moveTo>
                <a:lnTo>
                  <a:pt x="2387162" y="0"/>
                </a:lnTo>
                <a:lnTo>
                  <a:pt x="2387162" y="2335078"/>
                </a:lnTo>
                <a:lnTo>
                  <a:pt x="0" y="2335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 rot="1635">
            <a:off x="5567883" y="1396492"/>
            <a:ext cx="7661439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6"/>
              </a:lnSpc>
            </a:pPr>
            <a:r>
              <a:rPr lang="vi-VN" sz="13800">
                <a:solidFill>
                  <a:srgbClr val="FFFFFF"/>
                </a:solidFill>
                <a:latin typeface="#9Slide07 Koni" pitchFamily="2" charset="0"/>
              </a:rPr>
              <a:t>Đ</a:t>
            </a:r>
            <a:r>
              <a:rPr lang="en-US" sz="13800">
                <a:solidFill>
                  <a:srgbClr val="FFFFFF"/>
                </a:solidFill>
                <a:latin typeface="#9Slide07 Koni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B14A31-D023-4C43-9E7B-86E16197BE7A}"/>
              </a:ext>
            </a:extLst>
          </p:cNvPr>
          <p:cNvSpPr txBox="1"/>
          <p:nvPr/>
        </p:nvSpPr>
        <p:spPr>
          <a:xfrm>
            <a:off x="1151163" y="5247636"/>
            <a:ext cx="15208236" cy="2424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9"/>
              </a:lnSpc>
            </a:pPr>
            <a:r>
              <a:rPr lang="vi-VN" sz="11500">
                <a:solidFill>
                  <a:srgbClr val="FF6600"/>
                </a:solidFill>
                <a:latin typeface="#9Slide07 Koni" pitchFamily="2" charset="0"/>
              </a:rPr>
              <a:t>ĐA DẠNG</a:t>
            </a:r>
          </a:p>
          <a:p>
            <a:pPr algn="ctr">
              <a:lnSpc>
                <a:spcPts val="6039"/>
              </a:lnSpc>
            </a:pPr>
            <a:endParaRPr lang="vi-VN" sz="11500">
              <a:solidFill>
                <a:srgbClr val="00B050"/>
              </a:solidFill>
              <a:latin typeface="#9Slide07 Koni" pitchFamily="2" charset="0"/>
            </a:endParaRPr>
          </a:p>
          <a:p>
            <a:pPr algn="ctr">
              <a:lnSpc>
                <a:spcPts val="6039"/>
              </a:lnSpc>
            </a:pPr>
            <a:r>
              <a:rPr lang="vi-VN" sz="11500">
                <a:solidFill>
                  <a:srgbClr val="00B050"/>
                </a:solidFill>
                <a:latin typeface="#9Slide07 Koni" pitchFamily="2" charset="0"/>
              </a:rPr>
              <a:t>ĐỘ CAO</a:t>
            </a:r>
          </a:p>
        </p:txBody>
      </p:sp>
      <p:sp>
        <p:nvSpPr>
          <p:cNvPr id="19" name="Freeform 14">
            <a:hlinkClick r:id="rId10" action="ppaction://hlinksldjump"/>
            <a:extLst>
              <a:ext uri="{FF2B5EF4-FFF2-40B4-BE49-F238E27FC236}">
                <a16:creationId xmlns:a16="http://schemas.microsoft.com/office/drawing/2014/main" id="{B2DCB528-00B3-4215-948A-5E7A588C74F2}"/>
              </a:ext>
            </a:extLst>
          </p:cNvPr>
          <p:cNvSpPr/>
          <p:nvPr/>
        </p:nvSpPr>
        <p:spPr>
          <a:xfrm rot="-1062897">
            <a:off x="15737857" y="7617374"/>
            <a:ext cx="2271034" cy="2188451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Donut 6">
            <a:extLst>
              <a:ext uri="{FF2B5EF4-FFF2-40B4-BE49-F238E27FC236}">
                <a16:creationId xmlns:a16="http://schemas.microsoft.com/office/drawing/2014/main" id="{955DDE22-EE29-4B99-A1B6-ABF95743852B}"/>
              </a:ext>
            </a:extLst>
          </p:cNvPr>
          <p:cNvSpPr/>
          <p:nvPr/>
        </p:nvSpPr>
        <p:spPr>
          <a:xfrm>
            <a:off x="524628" y="7013053"/>
            <a:ext cx="2904162" cy="2899490"/>
          </a:xfrm>
          <a:prstGeom prst="donut">
            <a:avLst>
              <a:gd name="adj" fmla="val 32121"/>
            </a:avLst>
          </a:prstGeom>
          <a:blipFill dpi="0"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30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38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グループ化 158">
            <a:extLst>
              <a:ext uri="{FF2B5EF4-FFF2-40B4-BE49-F238E27FC236}">
                <a16:creationId xmlns:a16="http://schemas.microsoft.com/office/drawing/2014/main" id="{BE5C6E6D-4424-4D3A-8498-8B6AE039667D}"/>
              </a:ext>
            </a:extLst>
          </p:cNvPr>
          <p:cNvGrpSpPr/>
          <p:nvPr/>
        </p:nvGrpSpPr>
        <p:grpSpPr>
          <a:xfrm>
            <a:off x="1694347" y="7143858"/>
            <a:ext cx="565143" cy="2649577"/>
            <a:chOff x="5556000" y="543545"/>
            <a:chExt cx="1080000" cy="5770911"/>
          </a:xfrm>
          <a:effectLst/>
        </p:grpSpPr>
        <p:grpSp>
          <p:nvGrpSpPr>
            <p:cNvPr id="22" name="グループ化 152">
              <a:extLst>
                <a:ext uri="{FF2B5EF4-FFF2-40B4-BE49-F238E27FC236}">
                  <a16:creationId xmlns:a16="http://schemas.microsoft.com/office/drawing/2014/main" id="{9EC8CA17-BE8E-41AD-A7D0-2DC7D0C6A5E7}"/>
                </a:ext>
              </a:extLst>
            </p:cNvPr>
            <p:cNvGrpSpPr/>
            <p:nvPr/>
          </p:nvGrpSpPr>
          <p:grpSpPr>
            <a:xfrm>
              <a:off x="5556000" y="543545"/>
              <a:ext cx="1080000" cy="5770911"/>
              <a:chOff x="5556000" y="543545"/>
              <a:chExt cx="1080000" cy="5770911"/>
            </a:xfr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24" name="二等辺三角形 149">
                <a:extLst>
                  <a:ext uri="{FF2B5EF4-FFF2-40B4-BE49-F238E27FC236}">
                    <a16:creationId xmlns:a16="http://schemas.microsoft.com/office/drawing/2014/main" id="{3A8C2865-2C24-4E08-97E1-E10485A7945B}"/>
                  </a:ext>
                </a:extLst>
              </p:cNvPr>
              <p:cNvSpPr/>
              <p:nvPr/>
            </p:nvSpPr>
            <p:spPr>
              <a:xfrm flipV="1">
                <a:off x="5735600" y="3434456"/>
                <a:ext cx="720000" cy="288000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フリーフォーム 151">
                <a:extLst>
                  <a:ext uri="{FF2B5EF4-FFF2-40B4-BE49-F238E27FC236}">
                    <a16:creationId xmlns:a16="http://schemas.microsoft.com/office/drawing/2014/main" id="{8F201E4B-6094-4A9B-AD5C-E5455899866A}"/>
                  </a:ext>
                </a:extLst>
              </p:cNvPr>
              <p:cNvSpPr/>
              <p:nvPr/>
            </p:nvSpPr>
            <p:spPr>
              <a:xfrm>
                <a:off x="5556000" y="543545"/>
                <a:ext cx="1080000" cy="3425455"/>
              </a:xfrm>
              <a:custGeom>
                <a:avLst/>
                <a:gdLst>
                  <a:gd name="connsiteX0" fmla="*/ 539600 w 1080000"/>
                  <a:gd name="connsiteY0" fmla="*/ 0 h 3425455"/>
                  <a:gd name="connsiteX1" fmla="*/ 844585 w 1080000"/>
                  <a:gd name="connsiteY1" fmla="*/ 2439878 h 3425455"/>
                  <a:gd name="connsiteX2" fmla="*/ 921838 w 1080000"/>
                  <a:gd name="connsiteY2" fmla="*/ 2503617 h 3425455"/>
                  <a:gd name="connsiteX3" fmla="*/ 1080000 w 1080000"/>
                  <a:gd name="connsiteY3" fmla="*/ 2885455 h 3425455"/>
                  <a:gd name="connsiteX4" fmla="*/ 540000 w 1080000"/>
                  <a:gd name="connsiteY4" fmla="*/ 3425455 h 3425455"/>
                  <a:gd name="connsiteX5" fmla="*/ 0 w 1080000"/>
                  <a:gd name="connsiteY5" fmla="*/ 2885455 h 3425455"/>
                  <a:gd name="connsiteX6" fmla="*/ 158163 w 1080000"/>
                  <a:gd name="connsiteY6" fmla="*/ 2503617 h 3425455"/>
                  <a:gd name="connsiteX7" fmla="*/ 234524 w 1080000"/>
                  <a:gd name="connsiteY7" fmla="*/ 2440614 h 3425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000" h="3425455">
                    <a:moveTo>
                      <a:pt x="539600" y="0"/>
                    </a:moveTo>
                    <a:lnTo>
                      <a:pt x="844585" y="2439878"/>
                    </a:lnTo>
                    <a:lnTo>
                      <a:pt x="921838" y="2503617"/>
                    </a:lnTo>
                    <a:cubicBezTo>
                      <a:pt x="1019559" y="2601338"/>
                      <a:pt x="1080000" y="2736338"/>
                      <a:pt x="1080000" y="2885455"/>
                    </a:cubicBezTo>
                    <a:cubicBezTo>
                      <a:pt x="1080000" y="3183689"/>
                      <a:pt x="838234" y="3425455"/>
                      <a:pt x="540000" y="3425455"/>
                    </a:cubicBezTo>
                    <a:cubicBezTo>
                      <a:pt x="241766" y="3425455"/>
                      <a:pt x="0" y="3183689"/>
                      <a:pt x="0" y="2885455"/>
                    </a:cubicBezTo>
                    <a:cubicBezTo>
                      <a:pt x="0" y="2736338"/>
                      <a:pt x="60442" y="2601338"/>
                      <a:pt x="158163" y="2503617"/>
                    </a:cubicBezTo>
                    <a:lnTo>
                      <a:pt x="234524" y="2440614"/>
                    </a:lnTo>
                    <a:close/>
                  </a:path>
                </a:pathLst>
              </a:cu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3" name="フリーフォーム 157">
              <a:extLst>
                <a:ext uri="{FF2B5EF4-FFF2-40B4-BE49-F238E27FC236}">
                  <a16:creationId xmlns:a16="http://schemas.microsoft.com/office/drawing/2014/main" id="{60EAD7E1-C264-4442-B762-9B449F338273}"/>
                </a:ext>
              </a:extLst>
            </p:cNvPr>
            <p:cNvSpPr/>
            <p:nvPr/>
          </p:nvSpPr>
          <p:spPr>
            <a:xfrm>
              <a:off x="5610000" y="969802"/>
              <a:ext cx="972001" cy="2945198"/>
            </a:xfrm>
            <a:custGeom>
              <a:avLst/>
              <a:gdLst>
                <a:gd name="connsiteX0" fmla="*/ 485600 w 972000"/>
                <a:gd name="connsiteY0" fmla="*/ 0 h 2945198"/>
                <a:gd name="connsiteX1" fmla="*/ 733698 w 972000"/>
                <a:gd name="connsiteY1" fmla="*/ 2043157 h 2945198"/>
                <a:gd name="connsiteX2" fmla="*/ 757727 w 972000"/>
                <a:gd name="connsiteY2" fmla="*/ 2056199 h 2945198"/>
                <a:gd name="connsiteX3" fmla="*/ 972000 w 972000"/>
                <a:gd name="connsiteY3" fmla="*/ 2459198 h 2945198"/>
                <a:gd name="connsiteX4" fmla="*/ 486000 w 972000"/>
                <a:gd name="connsiteY4" fmla="*/ 2945198 h 2945198"/>
                <a:gd name="connsiteX5" fmla="*/ 0 w 972000"/>
                <a:gd name="connsiteY5" fmla="*/ 2459198 h 2945198"/>
                <a:gd name="connsiteX6" fmla="*/ 214273 w 972000"/>
                <a:gd name="connsiteY6" fmla="*/ 2056199 h 2945198"/>
                <a:gd name="connsiteX7" fmla="*/ 237446 w 972000"/>
                <a:gd name="connsiteY7" fmla="*/ 2043621 h 29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2000" h="2945198">
                  <a:moveTo>
                    <a:pt x="485600" y="0"/>
                  </a:moveTo>
                  <a:lnTo>
                    <a:pt x="733698" y="2043157"/>
                  </a:lnTo>
                  <a:lnTo>
                    <a:pt x="757727" y="2056199"/>
                  </a:lnTo>
                  <a:cubicBezTo>
                    <a:pt x="887004" y="2143537"/>
                    <a:pt x="972000" y="2291442"/>
                    <a:pt x="972000" y="2459198"/>
                  </a:cubicBezTo>
                  <a:cubicBezTo>
                    <a:pt x="972000" y="2727608"/>
                    <a:pt x="754410" y="2945198"/>
                    <a:pt x="486000" y="2945198"/>
                  </a:cubicBezTo>
                  <a:cubicBezTo>
                    <a:pt x="217590" y="2945198"/>
                    <a:pt x="0" y="2727608"/>
                    <a:pt x="0" y="2459198"/>
                  </a:cubicBezTo>
                  <a:cubicBezTo>
                    <a:pt x="0" y="2291442"/>
                    <a:pt x="84996" y="2143537"/>
                    <a:pt x="214273" y="2056199"/>
                  </a:cubicBezTo>
                  <a:lnTo>
                    <a:pt x="237446" y="204362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Donut 13">
            <a:extLst>
              <a:ext uri="{FF2B5EF4-FFF2-40B4-BE49-F238E27FC236}">
                <a16:creationId xmlns:a16="http://schemas.microsoft.com/office/drawing/2014/main" id="{DED042A3-85C6-4D6F-8AD6-B5FA35D9D3B5}"/>
              </a:ext>
            </a:extLst>
          </p:cNvPr>
          <p:cNvSpPr/>
          <p:nvPr/>
        </p:nvSpPr>
        <p:spPr>
          <a:xfrm>
            <a:off x="528408" y="7037061"/>
            <a:ext cx="2904972" cy="2826681"/>
          </a:xfrm>
          <a:prstGeom prst="donut">
            <a:avLst>
              <a:gd name="adj" fmla="val 32121"/>
            </a:avLst>
          </a:prstGeom>
          <a:noFill/>
          <a:ln w="123825" cap="flat" cmpd="thinThick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Am-thanh-dong-ho-dem-nguoc-10-giay-www_tiengdong_com">
            <a:hlinkClick r:id="" action="ppaction://media"/>
            <a:extLst>
              <a:ext uri="{FF2B5EF4-FFF2-40B4-BE49-F238E27FC236}">
                <a16:creationId xmlns:a16="http://schemas.microsoft.com/office/drawing/2014/main" id="{C993C632-0829-42B1-A989-289F25040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838962" y="82977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xit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1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86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8" grpId="0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8848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51164" y="2491907"/>
            <a:ext cx="15985671" cy="6319076"/>
            <a:chOff x="0" y="0"/>
            <a:chExt cx="4210218" cy="16642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0218" cy="1664283"/>
            </a:xfrm>
            <a:custGeom>
              <a:avLst/>
              <a:gdLst/>
              <a:ahLst/>
              <a:cxnLst/>
              <a:rect l="l" t="t" r="r" b="b"/>
              <a:pathLst>
                <a:path w="4210218" h="1664283">
                  <a:moveTo>
                    <a:pt x="0" y="0"/>
                  </a:moveTo>
                  <a:lnTo>
                    <a:pt x="4210218" y="0"/>
                  </a:lnTo>
                  <a:lnTo>
                    <a:pt x="4210218" y="1664283"/>
                  </a:lnTo>
                  <a:lnTo>
                    <a:pt x="0" y="1664283"/>
                  </a:ln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CFCF5A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8316">
            <a:off x="5596150" y="1416896"/>
            <a:ext cx="8457720" cy="2334139"/>
            <a:chOff x="0" y="0"/>
            <a:chExt cx="2429294" cy="6704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A2A2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21599041">
            <a:off x="5125978" y="1192814"/>
            <a:ext cx="8457720" cy="2334139"/>
          </a:xfrm>
          <a:custGeom>
            <a:avLst/>
            <a:gdLst/>
            <a:ahLst/>
            <a:cxnLst/>
            <a:rect l="l" t="t" r="r" b="b"/>
            <a:pathLst>
              <a:path w="2429294" h="670430">
                <a:moveTo>
                  <a:pt x="0" y="0"/>
                </a:moveTo>
                <a:lnTo>
                  <a:pt x="2429294" y="0"/>
                </a:lnTo>
                <a:lnTo>
                  <a:pt x="2429294" y="670430"/>
                </a:lnTo>
                <a:lnTo>
                  <a:pt x="0" y="670430"/>
                </a:lnTo>
                <a:close/>
              </a:path>
            </a:pathLst>
          </a:custGeom>
          <a:solidFill>
            <a:srgbClr val="F9A188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854261" y="1834914"/>
            <a:ext cx="2387161" cy="2335078"/>
          </a:xfrm>
          <a:custGeom>
            <a:avLst/>
            <a:gdLst/>
            <a:ahLst/>
            <a:cxnLst/>
            <a:rect l="l" t="t" r="r" b="b"/>
            <a:pathLst>
              <a:path w="2387161" h="2335078">
                <a:moveTo>
                  <a:pt x="0" y="0"/>
                </a:moveTo>
                <a:lnTo>
                  <a:pt x="2387162" y="0"/>
                </a:lnTo>
                <a:lnTo>
                  <a:pt x="2387162" y="2335078"/>
                </a:lnTo>
                <a:lnTo>
                  <a:pt x="0" y="2335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 rot="1635">
            <a:off x="5567883" y="1396491"/>
            <a:ext cx="7661439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6"/>
              </a:lnSpc>
            </a:pPr>
            <a:r>
              <a:rPr lang="vi-VN" sz="8783">
                <a:solidFill>
                  <a:srgbClr val="FFFFFF"/>
                </a:solidFill>
                <a:latin typeface="Blueberry"/>
              </a:rPr>
              <a:t>P</a:t>
            </a:r>
            <a:endParaRPr lang="en-US" sz="8783">
              <a:solidFill>
                <a:srgbClr val="FFFFFF"/>
              </a:solidFill>
              <a:latin typeface="Blueberry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C25C05-ECA0-4988-B562-57162608FA96}"/>
              </a:ext>
            </a:extLst>
          </p:cNvPr>
          <p:cNvSpPr txBox="1"/>
          <p:nvPr/>
        </p:nvSpPr>
        <p:spPr>
          <a:xfrm>
            <a:off x="1151163" y="5247636"/>
            <a:ext cx="15208236" cy="88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9"/>
              </a:lnSpc>
            </a:pPr>
            <a:r>
              <a:rPr lang="vi-VN" sz="11500">
                <a:solidFill>
                  <a:srgbClr val="FF6600"/>
                </a:solidFill>
                <a:latin typeface="#9Slide07 Koni" pitchFamily="2" charset="0"/>
              </a:rPr>
              <a:t>PHÂN HÓA</a:t>
            </a:r>
            <a:endParaRPr lang="vi-VN" sz="11500">
              <a:solidFill>
                <a:srgbClr val="00B050"/>
              </a:solidFill>
              <a:latin typeface="#9Slide07 Koni" pitchFamily="2" charset="0"/>
            </a:endParaRPr>
          </a:p>
        </p:txBody>
      </p:sp>
      <p:sp>
        <p:nvSpPr>
          <p:cNvPr id="17" name="Freeform 14">
            <a:hlinkClick r:id="rId9" action="ppaction://hlinksldjump"/>
            <a:extLst>
              <a:ext uri="{FF2B5EF4-FFF2-40B4-BE49-F238E27FC236}">
                <a16:creationId xmlns:a16="http://schemas.microsoft.com/office/drawing/2014/main" id="{94BC9580-8E88-442E-9C1F-6E34D2712D6D}"/>
              </a:ext>
            </a:extLst>
          </p:cNvPr>
          <p:cNvSpPr/>
          <p:nvPr/>
        </p:nvSpPr>
        <p:spPr>
          <a:xfrm rot="-1062897">
            <a:off x="15737857" y="7617374"/>
            <a:ext cx="2271034" cy="2188451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Donut 6">
            <a:extLst>
              <a:ext uri="{FF2B5EF4-FFF2-40B4-BE49-F238E27FC236}">
                <a16:creationId xmlns:a16="http://schemas.microsoft.com/office/drawing/2014/main" id="{C69A7A33-9C28-413A-8D9A-3019266596F4}"/>
              </a:ext>
            </a:extLst>
          </p:cNvPr>
          <p:cNvSpPr/>
          <p:nvPr/>
        </p:nvSpPr>
        <p:spPr>
          <a:xfrm>
            <a:off x="524628" y="7013053"/>
            <a:ext cx="2904162" cy="2899490"/>
          </a:xfrm>
          <a:prstGeom prst="donut">
            <a:avLst>
              <a:gd name="adj" fmla="val 32121"/>
            </a:avLst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30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38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グループ化 158">
            <a:extLst>
              <a:ext uri="{FF2B5EF4-FFF2-40B4-BE49-F238E27FC236}">
                <a16:creationId xmlns:a16="http://schemas.microsoft.com/office/drawing/2014/main" id="{68C694D7-52A1-4B6E-A5FC-703310D8F951}"/>
              </a:ext>
            </a:extLst>
          </p:cNvPr>
          <p:cNvGrpSpPr/>
          <p:nvPr/>
        </p:nvGrpSpPr>
        <p:grpSpPr>
          <a:xfrm>
            <a:off x="1694347" y="7143858"/>
            <a:ext cx="565143" cy="2649577"/>
            <a:chOff x="5556000" y="543545"/>
            <a:chExt cx="1080000" cy="5770911"/>
          </a:xfrm>
          <a:effectLst/>
        </p:grpSpPr>
        <p:grpSp>
          <p:nvGrpSpPr>
            <p:cNvPr id="21" name="グループ化 152">
              <a:extLst>
                <a:ext uri="{FF2B5EF4-FFF2-40B4-BE49-F238E27FC236}">
                  <a16:creationId xmlns:a16="http://schemas.microsoft.com/office/drawing/2014/main" id="{48BA7A9B-2307-4A0E-8067-224785EC5791}"/>
                </a:ext>
              </a:extLst>
            </p:cNvPr>
            <p:cNvGrpSpPr/>
            <p:nvPr/>
          </p:nvGrpSpPr>
          <p:grpSpPr>
            <a:xfrm>
              <a:off x="5556000" y="543545"/>
              <a:ext cx="1080000" cy="5770911"/>
              <a:chOff x="5556000" y="543545"/>
              <a:chExt cx="1080000" cy="5770911"/>
            </a:xfr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23" name="二等辺三角形 149">
                <a:extLst>
                  <a:ext uri="{FF2B5EF4-FFF2-40B4-BE49-F238E27FC236}">
                    <a16:creationId xmlns:a16="http://schemas.microsoft.com/office/drawing/2014/main" id="{E52AE194-9AF2-4BFD-9E56-7A4B45437289}"/>
                  </a:ext>
                </a:extLst>
              </p:cNvPr>
              <p:cNvSpPr/>
              <p:nvPr/>
            </p:nvSpPr>
            <p:spPr>
              <a:xfrm flipV="1">
                <a:off x="5735600" y="3434456"/>
                <a:ext cx="720000" cy="288000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フリーフォーム 151">
                <a:extLst>
                  <a:ext uri="{FF2B5EF4-FFF2-40B4-BE49-F238E27FC236}">
                    <a16:creationId xmlns:a16="http://schemas.microsoft.com/office/drawing/2014/main" id="{6FDF184A-F379-495F-9298-73E3F69D1558}"/>
                  </a:ext>
                </a:extLst>
              </p:cNvPr>
              <p:cNvSpPr/>
              <p:nvPr/>
            </p:nvSpPr>
            <p:spPr>
              <a:xfrm>
                <a:off x="5556000" y="543545"/>
                <a:ext cx="1080000" cy="3425455"/>
              </a:xfrm>
              <a:custGeom>
                <a:avLst/>
                <a:gdLst>
                  <a:gd name="connsiteX0" fmla="*/ 539600 w 1080000"/>
                  <a:gd name="connsiteY0" fmla="*/ 0 h 3425455"/>
                  <a:gd name="connsiteX1" fmla="*/ 844585 w 1080000"/>
                  <a:gd name="connsiteY1" fmla="*/ 2439878 h 3425455"/>
                  <a:gd name="connsiteX2" fmla="*/ 921838 w 1080000"/>
                  <a:gd name="connsiteY2" fmla="*/ 2503617 h 3425455"/>
                  <a:gd name="connsiteX3" fmla="*/ 1080000 w 1080000"/>
                  <a:gd name="connsiteY3" fmla="*/ 2885455 h 3425455"/>
                  <a:gd name="connsiteX4" fmla="*/ 540000 w 1080000"/>
                  <a:gd name="connsiteY4" fmla="*/ 3425455 h 3425455"/>
                  <a:gd name="connsiteX5" fmla="*/ 0 w 1080000"/>
                  <a:gd name="connsiteY5" fmla="*/ 2885455 h 3425455"/>
                  <a:gd name="connsiteX6" fmla="*/ 158163 w 1080000"/>
                  <a:gd name="connsiteY6" fmla="*/ 2503617 h 3425455"/>
                  <a:gd name="connsiteX7" fmla="*/ 234524 w 1080000"/>
                  <a:gd name="connsiteY7" fmla="*/ 2440614 h 3425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000" h="3425455">
                    <a:moveTo>
                      <a:pt x="539600" y="0"/>
                    </a:moveTo>
                    <a:lnTo>
                      <a:pt x="844585" y="2439878"/>
                    </a:lnTo>
                    <a:lnTo>
                      <a:pt x="921838" y="2503617"/>
                    </a:lnTo>
                    <a:cubicBezTo>
                      <a:pt x="1019559" y="2601338"/>
                      <a:pt x="1080000" y="2736338"/>
                      <a:pt x="1080000" y="2885455"/>
                    </a:cubicBezTo>
                    <a:cubicBezTo>
                      <a:pt x="1080000" y="3183689"/>
                      <a:pt x="838234" y="3425455"/>
                      <a:pt x="540000" y="3425455"/>
                    </a:cubicBezTo>
                    <a:cubicBezTo>
                      <a:pt x="241766" y="3425455"/>
                      <a:pt x="0" y="3183689"/>
                      <a:pt x="0" y="2885455"/>
                    </a:cubicBezTo>
                    <a:cubicBezTo>
                      <a:pt x="0" y="2736338"/>
                      <a:pt x="60442" y="2601338"/>
                      <a:pt x="158163" y="2503617"/>
                    </a:cubicBezTo>
                    <a:lnTo>
                      <a:pt x="234524" y="2440614"/>
                    </a:lnTo>
                    <a:close/>
                  </a:path>
                </a:pathLst>
              </a:cu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フリーフォーム 157">
              <a:extLst>
                <a:ext uri="{FF2B5EF4-FFF2-40B4-BE49-F238E27FC236}">
                  <a16:creationId xmlns:a16="http://schemas.microsoft.com/office/drawing/2014/main" id="{82A81F87-D037-40D8-87E1-7E90A31395B4}"/>
                </a:ext>
              </a:extLst>
            </p:cNvPr>
            <p:cNvSpPr/>
            <p:nvPr/>
          </p:nvSpPr>
          <p:spPr>
            <a:xfrm>
              <a:off x="5610000" y="969802"/>
              <a:ext cx="972001" cy="2945198"/>
            </a:xfrm>
            <a:custGeom>
              <a:avLst/>
              <a:gdLst>
                <a:gd name="connsiteX0" fmla="*/ 485600 w 972000"/>
                <a:gd name="connsiteY0" fmla="*/ 0 h 2945198"/>
                <a:gd name="connsiteX1" fmla="*/ 733698 w 972000"/>
                <a:gd name="connsiteY1" fmla="*/ 2043157 h 2945198"/>
                <a:gd name="connsiteX2" fmla="*/ 757727 w 972000"/>
                <a:gd name="connsiteY2" fmla="*/ 2056199 h 2945198"/>
                <a:gd name="connsiteX3" fmla="*/ 972000 w 972000"/>
                <a:gd name="connsiteY3" fmla="*/ 2459198 h 2945198"/>
                <a:gd name="connsiteX4" fmla="*/ 486000 w 972000"/>
                <a:gd name="connsiteY4" fmla="*/ 2945198 h 2945198"/>
                <a:gd name="connsiteX5" fmla="*/ 0 w 972000"/>
                <a:gd name="connsiteY5" fmla="*/ 2459198 h 2945198"/>
                <a:gd name="connsiteX6" fmla="*/ 214273 w 972000"/>
                <a:gd name="connsiteY6" fmla="*/ 2056199 h 2945198"/>
                <a:gd name="connsiteX7" fmla="*/ 237446 w 972000"/>
                <a:gd name="connsiteY7" fmla="*/ 2043621 h 29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2000" h="2945198">
                  <a:moveTo>
                    <a:pt x="485600" y="0"/>
                  </a:moveTo>
                  <a:lnTo>
                    <a:pt x="733698" y="2043157"/>
                  </a:lnTo>
                  <a:lnTo>
                    <a:pt x="757727" y="2056199"/>
                  </a:lnTo>
                  <a:cubicBezTo>
                    <a:pt x="887004" y="2143537"/>
                    <a:pt x="972000" y="2291442"/>
                    <a:pt x="972000" y="2459198"/>
                  </a:cubicBezTo>
                  <a:cubicBezTo>
                    <a:pt x="972000" y="2727608"/>
                    <a:pt x="754410" y="2945198"/>
                    <a:pt x="486000" y="2945198"/>
                  </a:cubicBezTo>
                  <a:cubicBezTo>
                    <a:pt x="217590" y="2945198"/>
                    <a:pt x="0" y="2727608"/>
                    <a:pt x="0" y="2459198"/>
                  </a:cubicBezTo>
                  <a:cubicBezTo>
                    <a:pt x="0" y="2291442"/>
                    <a:pt x="84996" y="2143537"/>
                    <a:pt x="214273" y="2056199"/>
                  </a:cubicBezTo>
                  <a:lnTo>
                    <a:pt x="237446" y="204362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Donut 13">
            <a:extLst>
              <a:ext uri="{FF2B5EF4-FFF2-40B4-BE49-F238E27FC236}">
                <a16:creationId xmlns:a16="http://schemas.microsoft.com/office/drawing/2014/main" id="{F009FFEB-D8E6-416F-B7D7-61D09313E50C}"/>
              </a:ext>
            </a:extLst>
          </p:cNvPr>
          <p:cNvSpPr/>
          <p:nvPr/>
        </p:nvSpPr>
        <p:spPr>
          <a:xfrm>
            <a:off x="528408" y="7037061"/>
            <a:ext cx="2904972" cy="2826681"/>
          </a:xfrm>
          <a:prstGeom prst="donut">
            <a:avLst>
              <a:gd name="adj" fmla="val 32121"/>
            </a:avLst>
          </a:prstGeom>
          <a:noFill/>
          <a:ln w="123825" cap="flat" cmpd="thinThick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Am-thanh-dong-ho-dem-nguoc-10-giay-www_tiengdong_com">
            <a:hlinkClick r:id="" action="ppaction://media"/>
            <a:extLst>
              <a:ext uri="{FF2B5EF4-FFF2-40B4-BE49-F238E27FC236}">
                <a16:creationId xmlns:a16="http://schemas.microsoft.com/office/drawing/2014/main" id="{DF5AA9D6-EE1E-4C78-9B2B-1912E6BEA4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38962" y="82977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xit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1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86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70263" y="4863225"/>
            <a:ext cx="2611028" cy="4114800"/>
          </a:xfrm>
          <a:custGeom>
            <a:avLst/>
            <a:gdLst/>
            <a:ahLst/>
            <a:cxnLst/>
            <a:rect l="l" t="t" r="r" b="b"/>
            <a:pathLst>
              <a:path w="2611028" h="4114800">
                <a:moveTo>
                  <a:pt x="0" y="0"/>
                </a:moveTo>
                <a:lnTo>
                  <a:pt x="2611028" y="0"/>
                </a:lnTo>
                <a:lnTo>
                  <a:pt x="26110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3997" y="8798382"/>
            <a:ext cx="18715993" cy="7282223"/>
          </a:xfrm>
          <a:custGeom>
            <a:avLst/>
            <a:gdLst/>
            <a:ahLst/>
            <a:cxnLst/>
            <a:rect l="l" t="t" r="r" b="b"/>
            <a:pathLst>
              <a:path w="18715993" h="7282223">
                <a:moveTo>
                  <a:pt x="0" y="0"/>
                </a:moveTo>
                <a:lnTo>
                  <a:pt x="18715994" y="0"/>
                </a:lnTo>
                <a:lnTo>
                  <a:pt x="18715994" y="7282223"/>
                </a:lnTo>
                <a:lnTo>
                  <a:pt x="0" y="7282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295209" y="1959299"/>
            <a:ext cx="4539210" cy="1320498"/>
          </a:xfrm>
          <a:custGeom>
            <a:avLst/>
            <a:gdLst/>
            <a:ahLst/>
            <a:cxnLst/>
            <a:rect l="l" t="t" r="r" b="b"/>
            <a:pathLst>
              <a:path w="4539210" h="1320498">
                <a:moveTo>
                  <a:pt x="0" y="0"/>
                </a:moveTo>
                <a:lnTo>
                  <a:pt x="4539210" y="0"/>
                </a:lnTo>
                <a:lnTo>
                  <a:pt x="4539210" y="1320497"/>
                </a:lnTo>
                <a:lnTo>
                  <a:pt x="0" y="1320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10159" y="2619547"/>
            <a:ext cx="4539210" cy="1320498"/>
          </a:xfrm>
          <a:custGeom>
            <a:avLst/>
            <a:gdLst/>
            <a:ahLst/>
            <a:cxnLst/>
            <a:rect l="l" t="t" r="r" b="b"/>
            <a:pathLst>
              <a:path w="4539210" h="1320498">
                <a:moveTo>
                  <a:pt x="0" y="0"/>
                </a:moveTo>
                <a:lnTo>
                  <a:pt x="4539210" y="0"/>
                </a:lnTo>
                <a:lnTo>
                  <a:pt x="4539210" y="1320498"/>
                </a:lnTo>
                <a:lnTo>
                  <a:pt x="0" y="13204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1337" y="348839"/>
            <a:ext cx="1612817" cy="469183"/>
          </a:xfrm>
          <a:custGeom>
            <a:avLst/>
            <a:gdLst/>
            <a:ahLst/>
            <a:cxnLst/>
            <a:rect l="l" t="t" r="r" b="b"/>
            <a:pathLst>
              <a:path w="1612817" h="469183">
                <a:moveTo>
                  <a:pt x="0" y="0"/>
                </a:moveTo>
                <a:lnTo>
                  <a:pt x="1612817" y="0"/>
                </a:lnTo>
                <a:lnTo>
                  <a:pt x="1612817" y="469183"/>
                </a:lnTo>
                <a:lnTo>
                  <a:pt x="0" y="4691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916568" y="1483614"/>
            <a:ext cx="1612817" cy="469183"/>
          </a:xfrm>
          <a:custGeom>
            <a:avLst/>
            <a:gdLst/>
            <a:ahLst/>
            <a:cxnLst/>
            <a:rect l="l" t="t" r="r" b="b"/>
            <a:pathLst>
              <a:path w="1612817" h="469183">
                <a:moveTo>
                  <a:pt x="0" y="0"/>
                </a:moveTo>
                <a:lnTo>
                  <a:pt x="1612817" y="0"/>
                </a:lnTo>
                <a:lnTo>
                  <a:pt x="1612817" y="469183"/>
                </a:lnTo>
                <a:lnTo>
                  <a:pt x="0" y="4691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921632" y="460662"/>
            <a:ext cx="1612817" cy="469183"/>
          </a:xfrm>
          <a:custGeom>
            <a:avLst/>
            <a:gdLst/>
            <a:ahLst/>
            <a:cxnLst/>
            <a:rect l="l" t="t" r="r" b="b"/>
            <a:pathLst>
              <a:path w="1612817" h="469183">
                <a:moveTo>
                  <a:pt x="0" y="0"/>
                </a:moveTo>
                <a:lnTo>
                  <a:pt x="1612817" y="0"/>
                </a:lnTo>
                <a:lnTo>
                  <a:pt x="1612817" y="469183"/>
                </a:lnTo>
                <a:lnTo>
                  <a:pt x="0" y="4691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682475" y="1057957"/>
            <a:ext cx="14923049" cy="8418969"/>
            <a:chOff x="0" y="0"/>
            <a:chExt cx="1228235" cy="6929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8235" cy="692919"/>
            </a:xfrm>
            <a:custGeom>
              <a:avLst/>
              <a:gdLst/>
              <a:ahLst/>
              <a:cxnLst/>
              <a:rect l="l" t="t" r="r" b="b"/>
              <a:pathLst>
                <a:path w="1228235" h="692919">
                  <a:moveTo>
                    <a:pt x="28015" y="0"/>
                  </a:moveTo>
                  <a:lnTo>
                    <a:pt x="1200220" y="0"/>
                  </a:lnTo>
                  <a:cubicBezTo>
                    <a:pt x="1215692" y="0"/>
                    <a:pt x="1228235" y="12543"/>
                    <a:pt x="1228235" y="28015"/>
                  </a:cubicBezTo>
                  <a:lnTo>
                    <a:pt x="1228235" y="664905"/>
                  </a:lnTo>
                  <a:cubicBezTo>
                    <a:pt x="1228235" y="680377"/>
                    <a:pt x="1215692" y="692919"/>
                    <a:pt x="1200220" y="692919"/>
                  </a:cubicBezTo>
                  <a:lnTo>
                    <a:pt x="28015" y="692919"/>
                  </a:lnTo>
                  <a:cubicBezTo>
                    <a:pt x="12543" y="692919"/>
                    <a:pt x="0" y="680377"/>
                    <a:pt x="0" y="664905"/>
                  </a:cubicBezTo>
                  <a:lnTo>
                    <a:pt x="0" y="28015"/>
                  </a:lnTo>
                  <a:cubicBezTo>
                    <a:pt x="0" y="12543"/>
                    <a:pt x="12543" y="0"/>
                    <a:pt x="28015" y="0"/>
                  </a:cubicBezTo>
                  <a:close/>
                </a:path>
              </a:pathLst>
            </a:custGeom>
            <a:solidFill>
              <a:srgbClr val="FFFFFF"/>
            </a:solidFill>
            <a:ln w="257175">
              <a:solidFill>
                <a:srgbClr val="699348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71450"/>
              <a:ext cx="812800" cy="984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178471" y="2080090"/>
            <a:ext cx="139310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8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vi-VN" sz="8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HÀNH: </a:t>
            </a:r>
            <a:endParaRPr lang="en-US" sz="8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8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</a:t>
            </a:r>
            <a:r>
              <a:rPr lang="vi-VN" sz="8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PHÂN TÍCH BIỂU ĐỒ KHÍ </a:t>
            </a:r>
            <a:r>
              <a:rPr lang="vi-VN" sz="8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endParaRPr lang="en-US" sz="8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88593" y="7842392"/>
            <a:ext cx="3581400" cy="2021636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0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344" y="0"/>
            <a:ext cx="18281460" cy="10263429"/>
          </a:xfrm>
          <a:custGeom>
            <a:avLst/>
            <a:gdLst/>
            <a:ahLst/>
            <a:cxnLst/>
            <a:rect l="l" t="t" r="r" b="b"/>
            <a:pathLst>
              <a:path w="18281460" h="10263429">
                <a:moveTo>
                  <a:pt x="0" y="0"/>
                </a:moveTo>
                <a:lnTo>
                  <a:pt x="18281460" y="0"/>
                </a:lnTo>
                <a:lnTo>
                  <a:pt x="18281460" y="10263429"/>
                </a:lnTo>
                <a:lnTo>
                  <a:pt x="0" y="1026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65669" r="-8081" b="-20419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426991" y="2772308"/>
            <a:ext cx="5777192" cy="6337183"/>
            <a:chOff x="0" y="0"/>
            <a:chExt cx="385610" cy="5050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5610" cy="505031"/>
            </a:xfrm>
            <a:custGeom>
              <a:avLst/>
              <a:gdLst/>
              <a:ahLst/>
              <a:cxnLst/>
              <a:rect l="l" t="t" r="r" b="b"/>
              <a:pathLst>
                <a:path w="385610" h="505031">
                  <a:moveTo>
                    <a:pt x="81600" y="0"/>
                  </a:moveTo>
                  <a:lnTo>
                    <a:pt x="304010" y="0"/>
                  </a:lnTo>
                  <a:cubicBezTo>
                    <a:pt x="325651" y="0"/>
                    <a:pt x="346407" y="8597"/>
                    <a:pt x="361710" y="23900"/>
                  </a:cubicBezTo>
                  <a:cubicBezTo>
                    <a:pt x="377013" y="39203"/>
                    <a:pt x="385610" y="59959"/>
                    <a:pt x="385610" y="81600"/>
                  </a:cubicBezTo>
                  <a:lnTo>
                    <a:pt x="385610" y="423430"/>
                  </a:lnTo>
                  <a:cubicBezTo>
                    <a:pt x="385610" y="445072"/>
                    <a:pt x="377013" y="465827"/>
                    <a:pt x="361710" y="481130"/>
                  </a:cubicBezTo>
                  <a:cubicBezTo>
                    <a:pt x="346407" y="496433"/>
                    <a:pt x="325651" y="505031"/>
                    <a:pt x="304010" y="505031"/>
                  </a:cubicBezTo>
                  <a:lnTo>
                    <a:pt x="81600" y="505031"/>
                  </a:lnTo>
                  <a:cubicBezTo>
                    <a:pt x="59959" y="505031"/>
                    <a:pt x="39203" y="496433"/>
                    <a:pt x="23900" y="481130"/>
                  </a:cubicBezTo>
                  <a:cubicBezTo>
                    <a:pt x="8597" y="465827"/>
                    <a:pt x="0" y="445072"/>
                    <a:pt x="0" y="423430"/>
                  </a:cubicBezTo>
                  <a:lnTo>
                    <a:pt x="0" y="81600"/>
                  </a:lnTo>
                  <a:cubicBezTo>
                    <a:pt x="0" y="59959"/>
                    <a:pt x="8597" y="39203"/>
                    <a:pt x="23900" y="23900"/>
                  </a:cubicBezTo>
                  <a:cubicBezTo>
                    <a:pt x="39203" y="8597"/>
                    <a:pt x="59959" y="0"/>
                    <a:pt x="81600" y="0"/>
                  </a:cubicBezTo>
                  <a:close/>
                </a:path>
              </a:pathLst>
            </a:custGeom>
            <a:solidFill>
              <a:srgbClr val="FFFFFF"/>
            </a:solidFill>
            <a:ln w="161925">
              <a:solidFill>
                <a:srgbClr val="E67660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087321" y="2772308"/>
            <a:ext cx="5777192" cy="6337183"/>
            <a:chOff x="0" y="0"/>
            <a:chExt cx="385610" cy="5050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5610" cy="505031"/>
            </a:xfrm>
            <a:custGeom>
              <a:avLst/>
              <a:gdLst/>
              <a:ahLst/>
              <a:cxnLst/>
              <a:rect l="l" t="t" r="r" b="b"/>
              <a:pathLst>
                <a:path w="385610" h="505031">
                  <a:moveTo>
                    <a:pt x="81600" y="0"/>
                  </a:moveTo>
                  <a:lnTo>
                    <a:pt x="304010" y="0"/>
                  </a:lnTo>
                  <a:cubicBezTo>
                    <a:pt x="325651" y="0"/>
                    <a:pt x="346407" y="8597"/>
                    <a:pt x="361710" y="23900"/>
                  </a:cubicBezTo>
                  <a:cubicBezTo>
                    <a:pt x="377013" y="39203"/>
                    <a:pt x="385610" y="59959"/>
                    <a:pt x="385610" y="81600"/>
                  </a:cubicBezTo>
                  <a:lnTo>
                    <a:pt x="385610" y="423430"/>
                  </a:lnTo>
                  <a:cubicBezTo>
                    <a:pt x="385610" y="445072"/>
                    <a:pt x="377013" y="465827"/>
                    <a:pt x="361710" y="481130"/>
                  </a:cubicBezTo>
                  <a:cubicBezTo>
                    <a:pt x="346407" y="496433"/>
                    <a:pt x="325651" y="505031"/>
                    <a:pt x="304010" y="505031"/>
                  </a:cubicBezTo>
                  <a:lnTo>
                    <a:pt x="81600" y="505031"/>
                  </a:lnTo>
                  <a:cubicBezTo>
                    <a:pt x="59959" y="505031"/>
                    <a:pt x="39203" y="496433"/>
                    <a:pt x="23900" y="481130"/>
                  </a:cubicBezTo>
                  <a:cubicBezTo>
                    <a:pt x="8597" y="465827"/>
                    <a:pt x="0" y="445072"/>
                    <a:pt x="0" y="423430"/>
                  </a:cubicBezTo>
                  <a:lnTo>
                    <a:pt x="0" y="81600"/>
                  </a:lnTo>
                  <a:cubicBezTo>
                    <a:pt x="0" y="59959"/>
                    <a:pt x="8597" y="39203"/>
                    <a:pt x="23900" y="23900"/>
                  </a:cubicBezTo>
                  <a:cubicBezTo>
                    <a:pt x="39203" y="8597"/>
                    <a:pt x="59959" y="0"/>
                    <a:pt x="81600" y="0"/>
                  </a:cubicBezTo>
                  <a:close/>
                </a:path>
              </a:pathLst>
            </a:custGeom>
            <a:solidFill>
              <a:srgbClr val="FFFFFF"/>
            </a:solidFill>
            <a:ln w="161925">
              <a:solidFill>
                <a:srgbClr val="E67660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138579" y="892817"/>
            <a:ext cx="8014347" cy="1031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883"/>
              </a:lnSpc>
              <a:spcBef>
                <a:spcPct val="0"/>
              </a:spcBef>
            </a:pP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435983" y="4043614"/>
            <a:ext cx="3759208" cy="2990474"/>
            <a:chOff x="3349697" y="4043614"/>
            <a:chExt cx="3759208" cy="2990474"/>
          </a:xfrm>
        </p:grpSpPr>
        <p:sp>
          <p:nvSpPr>
            <p:cNvPr id="16" name="TextBox 16"/>
            <p:cNvSpPr txBox="1"/>
            <p:nvPr/>
          </p:nvSpPr>
          <p:spPr>
            <a:xfrm>
              <a:off x="3522269" y="4043614"/>
              <a:ext cx="3586636" cy="575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40"/>
                </a:lnSpc>
                <a:spcBef>
                  <a:spcPct val="0"/>
                </a:spcBef>
              </a:pPr>
              <a:r>
                <a:rPr lang="en-US" sz="72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7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6"/>
            <p:cNvSpPr txBox="1"/>
            <p:nvPr/>
          </p:nvSpPr>
          <p:spPr>
            <a:xfrm>
              <a:off x="3349697" y="5002763"/>
              <a:ext cx="3759208" cy="20313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khí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hậu</a:t>
              </a:r>
              <a:endParaRPr lang="en-US" sz="4400" b="1" dirty="0">
                <a:solidFill>
                  <a:srgbClr val="281C1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423902" y="4043614"/>
            <a:ext cx="5304864" cy="2990474"/>
            <a:chOff x="10423902" y="4043614"/>
            <a:chExt cx="5304864" cy="2990474"/>
          </a:xfrm>
        </p:grpSpPr>
        <p:sp>
          <p:nvSpPr>
            <p:cNvPr id="17" name="TextBox 17"/>
            <p:cNvSpPr txBox="1"/>
            <p:nvPr/>
          </p:nvSpPr>
          <p:spPr>
            <a:xfrm>
              <a:off x="10623135" y="4043614"/>
              <a:ext cx="4705564" cy="5756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840"/>
                </a:lnSpc>
                <a:spcBef>
                  <a:spcPct val="0"/>
                </a:spcBef>
              </a:pPr>
              <a:r>
                <a:rPr lang="en-US" sz="72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7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6"/>
            <p:cNvSpPr txBox="1"/>
            <p:nvPr/>
          </p:nvSpPr>
          <p:spPr>
            <a:xfrm>
              <a:off x="10423902" y="5002763"/>
              <a:ext cx="5304864" cy="20313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khí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hậu</a:t>
              </a:r>
              <a:endParaRPr lang="en-US" sz="4400" b="1" dirty="0">
                <a:solidFill>
                  <a:srgbClr val="281C1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80391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81000" y="190500"/>
            <a:ext cx="6705600" cy="2109783"/>
            <a:chOff x="457199" y="113313"/>
            <a:chExt cx="6781800" cy="2514600"/>
          </a:xfrm>
        </p:grpSpPr>
        <p:sp>
          <p:nvSpPr>
            <p:cNvPr id="37" name="Freeform 4"/>
            <p:cNvSpPr/>
            <p:nvPr/>
          </p:nvSpPr>
          <p:spPr>
            <a:xfrm>
              <a:off x="457199" y="113313"/>
              <a:ext cx="6781800" cy="2514600"/>
            </a:xfrm>
            <a:custGeom>
              <a:avLst/>
              <a:gdLst/>
              <a:ahLst/>
              <a:cxnLst/>
              <a:rect l="l" t="t" r="r" b="b"/>
              <a:pathLst>
                <a:path w="7298980" h="4114800">
                  <a:moveTo>
                    <a:pt x="0" y="0"/>
                  </a:moveTo>
                  <a:lnTo>
                    <a:pt x="7298980" y="0"/>
                  </a:lnTo>
                  <a:lnTo>
                    <a:pt x="729898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TextBox 16"/>
            <p:cNvSpPr txBox="1"/>
            <p:nvPr/>
          </p:nvSpPr>
          <p:spPr>
            <a:xfrm>
              <a:off x="955991" y="880562"/>
              <a:ext cx="5784217" cy="1060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742950" lvl="0" indent="-742950" algn="ctr">
                <a:lnSpc>
                  <a:spcPct val="150000"/>
                </a:lnSpc>
                <a:spcBef>
                  <a:spcPct val="0"/>
                </a:spcBef>
                <a:buAutoNum type="arabicPeriod"/>
              </a:pP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khí</a:t>
              </a:r>
              <a:r>
                <a:rPr lang="en-US" sz="4400" b="1" dirty="0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28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hậu</a:t>
              </a:r>
              <a:endParaRPr lang="vi-VN" sz="4400" b="1" dirty="0" smtClean="0">
                <a:solidFill>
                  <a:srgbClr val="281C1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Freeform 3"/>
          <p:cNvSpPr/>
          <p:nvPr/>
        </p:nvSpPr>
        <p:spPr>
          <a:xfrm>
            <a:off x="16130506" y="592150"/>
            <a:ext cx="2028988" cy="1287485"/>
          </a:xfrm>
          <a:custGeom>
            <a:avLst/>
            <a:gdLst/>
            <a:ahLst/>
            <a:cxnLst/>
            <a:rect l="l" t="t" r="r" b="b"/>
            <a:pathLst>
              <a:path w="3552988" h="2254533">
                <a:moveTo>
                  <a:pt x="0" y="0"/>
                </a:moveTo>
                <a:lnTo>
                  <a:pt x="3552988" y="0"/>
                </a:lnTo>
                <a:lnTo>
                  <a:pt x="3552988" y="2254532"/>
                </a:lnTo>
                <a:lnTo>
                  <a:pt x="0" y="22545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2300283"/>
            <a:ext cx="7972745" cy="73594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8243" y="4457700"/>
            <a:ext cx="80615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i="1" dirty="0" smtClean="0"/>
              <a:t>Quan sát biểu </a:t>
            </a:r>
            <a:r>
              <a:rPr lang="vi-VN" sz="4000" i="1" dirty="0"/>
              <a:t>đồ khí hậu </a:t>
            </a:r>
            <a:r>
              <a:rPr lang="vi-VN" sz="4000" i="1" dirty="0" smtClean="0"/>
              <a:t>sau và trả lời câu hỏi: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/>
              <a:t>Biểu </a:t>
            </a:r>
            <a:r>
              <a:rPr lang="vi-VN" sz="4000" dirty="0"/>
              <a:t>đồ gồm những yếu tố nào? </a:t>
            </a:r>
            <a:endParaRPr lang="vi-VN" sz="4000" dirty="0" smtClean="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/>
              <a:t>Nhiệt </a:t>
            </a:r>
            <a:r>
              <a:rPr lang="vi-VN" sz="4000" dirty="0"/>
              <a:t>độ, lượng mưa được thể hiện như thế nào?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4604" y="2944015"/>
            <a:ext cx="2528810" cy="1361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heelReverse spokes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05191" y="-187092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09600" y="689628"/>
            <a:ext cx="16687800" cy="8873471"/>
            <a:chOff x="0" y="0"/>
            <a:chExt cx="4210218" cy="16642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0218" cy="1664283"/>
            </a:xfrm>
            <a:custGeom>
              <a:avLst/>
              <a:gdLst/>
              <a:ahLst/>
              <a:cxnLst/>
              <a:rect l="l" t="t" r="r" b="b"/>
              <a:pathLst>
                <a:path w="4210218" h="1664283">
                  <a:moveTo>
                    <a:pt x="0" y="0"/>
                  </a:moveTo>
                  <a:lnTo>
                    <a:pt x="4210218" y="0"/>
                  </a:lnTo>
                  <a:lnTo>
                    <a:pt x="4210218" y="1664283"/>
                  </a:lnTo>
                  <a:lnTo>
                    <a:pt x="0" y="1664283"/>
                  </a:ln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CFCF5A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8316">
            <a:off x="4923835" y="271722"/>
            <a:ext cx="8457720" cy="1657154"/>
            <a:chOff x="0" y="0"/>
            <a:chExt cx="2429294" cy="6704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A2A2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21599041">
            <a:off x="5125946" y="468575"/>
            <a:ext cx="8457720" cy="1252864"/>
          </a:xfrm>
          <a:custGeom>
            <a:avLst/>
            <a:gdLst/>
            <a:ahLst/>
            <a:cxnLst/>
            <a:rect l="l" t="t" r="r" b="b"/>
            <a:pathLst>
              <a:path w="2429294" h="670430">
                <a:moveTo>
                  <a:pt x="0" y="0"/>
                </a:moveTo>
                <a:lnTo>
                  <a:pt x="2429294" y="0"/>
                </a:lnTo>
                <a:lnTo>
                  <a:pt x="2429294" y="670430"/>
                </a:lnTo>
                <a:lnTo>
                  <a:pt x="0" y="670430"/>
                </a:lnTo>
                <a:close/>
              </a:path>
            </a:pathLst>
          </a:custGeom>
          <a:solidFill>
            <a:srgbClr val="F9A188"/>
          </a:solidFill>
        </p:spPr>
        <p:txBody>
          <a:bodyPr/>
          <a:lstStyle/>
          <a:p>
            <a:endParaRPr lang="en-US">
              <a:latin typeface="#9Slide07 Koni" pitchFamily="2" charset="0"/>
            </a:endParaRPr>
          </a:p>
        </p:txBody>
      </p:sp>
      <p:sp>
        <p:nvSpPr>
          <p:cNvPr id="14" name="Freeform 14"/>
          <p:cNvSpPr/>
          <p:nvPr/>
        </p:nvSpPr>
        <p:spPr>
          <a:xfrm rot="-1062897">
            <a:off x="16628250" y="8616612"/>
            <a:ext cx="976031" cy="1137776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854263" y="689628"/>
            <a:ext cx="1831394" cy="1715900"/>
          </a:xfrm>
          <a:custGeom>
            <a:avLst/>
            <a:gdLst/>
            <a:ahLst/>
            <a:cxnLst/>
            <a:rect l="l" t="t" r="r" b="b"/>
            <a:pathLst>
              <a:path w="2387161" h="2335078">
                <a:moveTo>
                  <a:pt x="0" y="0"/>
                </a:moveTo>
                <a:lnTo>
                  <a:pt x="2387162" y="0"/>
                </a:lnTo>
                <a:lnTo>
                  <a:pt x="2387162" y="2335078"/>
                </a:lnTo>
                <a:lnTo>
                  <a:pt x="0" y="23350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 rot="1635">
            <a:off x="5868376" y="39252"/>
            <a:ext cx="7523506" cy="1359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96"/>
              </a:lnSpc>
            </a:pPr>
            <a:r>
              <a:rPr lang="vi-VN" sz="5400">
                <a:solidFill>
                  <a:srgbClr val="FFFFFF"/>
                </a:solidFill>
                <a:latin typeface="#9Slide07 IcielBaliho Script" pitchFamily="2" charset="0"/>
              </a:rPr>
              <a:t>Biểu đồ khí hậu</a:t>
            </a:r>
            <a:endParaRPr lang="en-US" sz="5400">
              <a:solidFill>
                <a:srgbClr val="FFFFFF"/>
              </a:solidFill>
              <a:latin typeface="#9Slide07 IcielBaliho Script" pitchFamily="2" charset="0"/>
            </a:endParaRPr>
          </a:p>
        </p:txBody>
      </p:sp>
      <p:sp>
        <p:nvSpPr>
          <p:cNvPr id="17" name="Hộp Văn bản 7">
            <a:extLst>
              <a:ext uri="{FF2B5EF4-FFF2-40B4-BE49-F238E27FC236}">
                <a16:creationId xmlns:a16="http://schemas.microsoft.com/office/drawing/2014/main" id="{BC86B085-FEB0-4B8B-9F3E-9023D4013707}"/>
              </a:ext>
            </a:extLst>
          </p:cNvPr>
          <p:cNvSpPr txBox="1"/>
          <p:nvPr/>
        </p:nvSpPr>
        <p:spPr>
          <a:xfrm>
            <a:off x="1362381" y="2875543"/>
            <a:ext cx="1005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3600">
                <a:solidFill>
                  <a:srgbClr val="FF0066"/>
                </a:solidFill>
                <a:latin typeface="Calibri" panose="020F0502020204030204"/>
              </a:rPr>
              <a:t>1</a:t>
            </a:r>
            <a:r>
              <a:rPr lang="en-US" sz="3600">
                <a:solidFill>
                  <a:srgbClr val="FF0066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 Những yếu tố nào được biểu hiện trên biểu đồ? Trong thời gian là bao lâu?</a:t>
            </a:r>
          </a:p>
          <a:p>
            <a:pPr defTabSz="1371600">
              <a:defRPr/>
            </a:pPr>
            <a:endParaRPr lang="en-US" sz="3600">
              <a:solidFill>
                <a:srgbClr val="FF0066"/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  <a:p>
            <a:pPr defTabSz="1371600">
              <a:defRPr/>
            </a:pPr>
            <a:endParaRPr lang="en-US" sz="3600">
              <a:solidFill>
                <a:srgbClr val="FF0066"/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  <a:p>
            <a:pPr defTabSz="1371600">
              <a:defRPr/>
            </a:pPr>
            <a:endParaRPr lang="en-US" sz="3600">
              <a:solidFill>
                <a:srgbClr val="FF0066"/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  <a:p>
            <a:pPr defTabSz="1371600">
              <a:defRPr/>
            </a:pPr>
            <a:r>
              <a:rPr lang="en-US" sz="3600">
                <a:solidFill>
                  <a:srgbClr val="FF0066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2. Tìm hiểu các yếu tố được thể hiện trên b</a:t>
            </a:r>
            <a:r>
              <a:rPr lang="vi-VN" sz="3600">
                <a:solidFill>
                  <a:srgbClr val="FF0066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iểu</a:t>
            </a:r>
            <a:r>
              <a:rPr lang="en-US" sz="3600">
                <a:solidFill>
                  <a:srgbClr val="FF0066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đồ</a:t>
            </a:r>
          </a:p>
          <a:p>
            <a:pPr defTabSz="1371600">
              <a:defRPr/>
            </a:pPr>
            <a:endParaRPr lang="en-US" sz="3600">
              <a:solidFill>
                <a:srgbClr val="FF0066"/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graphicFrame>
        <p:nvGraphicFramePr>
          <p:cNvPr id="19" name="Bảng 9">
            <a:extLst>
              <a:ext uri="{FF2B5EF4-FFF2-40B4-BE49-F238E27FC236}">
                <a16:creationId xmlns:a16="http://schemas.microsoft.com/office/drawing/2014/main" id="{A5196789-4F00-4F1B-99A0-4F6488280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135356"/>
              </p:ext>
            </p:extLst>
          </p:nvPr>
        </p:nvGraphicFramePr>
        <p:xfrm>
          <a:off x="1428241" y="6389821"/>
          <a:ext cx="10500561" cy="25887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0187">
                  <a:extLst>
                    <a:ext uri="{9D8B030D-6E8A-4147-A177-3AD203B41FA5}">
                      <a16:colId xmlns:a16="http://schemas.microsoft.com/office/drawing/2014/main" val="812584228"/>
                    </a:ext>
                  </a:extLst>
                </a:gridCol>
                <a:gridCol w="3500187">
                  <a:extLst>
                    <a:ext uri="{9D8B030D-6E8A-4147-A177-3AD203B41FA5}">
                      <a16:colId xmlns:a16="http://schemas.microsoft.com/office/drawing/2014/main" val="3167294543"/>
                    </a:ext>
                  </a:extLst>
                </a:gridCol>
                <a:gridCol w="3500187">
                  <a:extLst>
                    <a:ext uri="{9D8B030D-6E8A-4147-A177-3AD203B41FA5}">
                      <a16:colId xmlns:a16="http://schemas.microsoft.com/office/drawing/2014/main" val="3682544439"/>
                    </a:ext>
                  </a:extLst>
                </a:gridCol>
              </a:tblGrid>
              <a:tr h="862901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 tố</a:t>
                      </a:r>
                    </a:p>
                  </a:txBody>
                  <a:tcPr marL="137160" marR="137160" marT="68580" marB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độ</a:t>
                      </a:r>
                    </a:p>
                  </a:txBody>
                  <a:tcPr marL="137160" marR="137160" marT="68580" marB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 mưa</a:t>
                      </a:r>
                    </a:p>
                  </a:txBody>
                  <a:tcPr marL="137160" marR="137160" marT="68580" marB="6858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495630"/>
                  </a:ext>
                </a:extLst>
              </a:tr>
              <a:tr h="862901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 biểu hiện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401683489"/>
                  </a:ext>
                </a:extLst>
              </a:tr>
              <a:tr h="862901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674810121"/>
                  </a:ext>
                </a:extLst>
              </a:tr>
            </a:tbl>
          </a:graphicData>
        </a:graphic>
      </p:graphicFrame>
      <p:sp>
        <p:nvSpPr>
          <p:cNvPr id="20" name="Hộp Văn bản 12">
            <a:extLst>
              <a:ext uri="{FF2B5EF4-FFF2-40B4-BE49-F238E27FC236}">
                <a16:creationId xmlns:a16="http://schemas.microsoft.com/office/drawing/2014/main" id="{DECB2233-1EDA-4740-A0FF-7DB7DB82DD68}"/>
              </a:ext>
            </a:extLst>
          </p:cNvPr>
          <p:cNvSpPr txBox="1"/>
          <p:nvPr/>
        </p:nvSpPr>
        <p:spPr>
          <a:xfrm>
            <a:off x="1399713" y="4191379"/>
            <a:ext cx="91560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Yếu tố: Nhiệt độ và lượng mưa</a:t>
            </a:r>
          </a:p>
          <a:p>
            <a:pPr defTabSz="1371600">
              <a:defRPr/>
            </a:pP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gian: 12 tháng</a:t>
            </a:r>
            <a:endParaRPr lang="vi-VN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13">
            <a:extLst>
              <a:ext uri="{FF2B5EF4-FFF2-40B4-BE49-F238E27FC236}">
                <a16:creationId xmlns:a16="http://schemas.microsoft.com/office/drawing/2014/main" id="{B8050797-9CBE-4963-B199-13D9935088AD}"/>
              </a:ext>
            </a:extLst>
          </p:cNvPr>
          <p:cNvSpPr txBox="1"/>
          <p:nvPr/>
        </p:nvSpPr>
        <p:spPr>
          <a:xfrm>
            <a:off x="6043588" y="8438345"/>
            <a:ext cx="1943100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600" baseline="3000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00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14">
            <a:extLst>
              <a:ext uri="{FF2B5EF4-FFF2-40B4-BE49-F238E27FC236}">
                <a16:creationId xmlns:a16="http://schemas.microsoft.com/office/drawing/2014/main" id="{F72E5052-9527-4F45-9F64-2992AE57596A}"/>
              </a:ext>
            </a:extLst>
          </p:cNvPr>
          <p:cNvSpPr txBox="1"/>
          <p:nvPr/>
        </p:nvSpPr>
        <p:spPr>
          <a:xfrm>
            <a:off x="5956360" y="7407760"/>
            <a:ext cx="194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vi-VN" sz="36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15">
            <a:extLst>
              <a:ext uri="{FF2B5EF4-FFF2-40B4-BE49-F238E27FC236}">
                <a16:creationId xmlns:a16="http://schemas.microsoft.com/office/drawing/2014/main" id="{DAA89DEC-E8A0-4976-9A22-384BAC9D0E4F}"/>
              </a:ext>
            </a:extLst>
          </p:cNvPr>
          <p:cNvSpPr txBox="1"/>
          <p:nvPr/>
        </p:nvSpPr>
        <p:spPr>
          <a:xfrm>
            <a:off x="9337234" y="8341421"/>
            <a:ext cx="194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vi-VN" sz="36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16">
            <a:extLst>
              <a:ext uri="{FF2B5EF4-FFF2-40B4-BE49-F238E27FC236}">
                <a16:creationId xmlns:a16="http://schemas.microsoft.com/office/drawing/2014/main" id="{7C1D1AAF-574E-4412-8DA1-5860B9839B5C}"/>
              </a:ext>
            </a:extLst>
          </p:cNvPr>
          <p:cNvSpPr txBox="1"/>
          <p:nvPr/>
        </p:nvSpPr>
        <p:spPr>
          <a:xfrm>
            <a:off x="9301138" y="7474096"/>
            <a:ext cx="194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vi-VN" sz="36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5D61AC-A1AE-453A-B259-D79BFF8D76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72974" y="3167637"/>
            <a:ext cx="4652487" cy="577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838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7304" y="-104069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56119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28600" y="495300"/>
            <a:ext cx="17643458" cy="9417463"/>
            <a:chOff x="0" y="0"/>
            <a:chExt cx="4210218" cy="16642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0218" cy="1664283"/>
            </a:xfrm>
            <a:custGeom>
              <a:avLst/>
              <a:gdLst/>
              <a:ahLst/>
              <a:cxnLst/>
              <a:rect l="l" t="t" r="r" b="b"/>
              <a:pathLst>
                <a:path w="4210218" h="1664283">
                  <a:moveTo>
                    <a:pt x="0" y="0"/>
                  </a:moveTo>
                  <a:lnTo>
                    <a:pt x="4210218" y="0"/>
                  </a:lnTo>
                  <a:lnTo>
                    <a:pt x="4210218" y="1664283"/>
                  </a:lnTo>
                  <a:lnTo>
                    <a:pt x="0" y="1664283"/>
                  </a:ln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CFCF5A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0"/>
                </a:lnSpc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1C25C05-ECA0-4988-B562-57162608FA96}"/>
              </a:ext>
            </a:extLst>
          </p:cNvPr>
          <p:cNvSpPr txBox="1"/>
          <p:nvPr/>
        </p:nvSpPr>
        <p:spPr>
          <a:xfrm>
            <a:off x="9572687" y="224364"/>
            <a:ext cx="8325529" cy="1190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vi-VN" sz="4800">
                <a:solidFill>
                  <a:srgbClr val="0070C0"/>
                </a:solidFill>
                <a:latin typeface="#9Slide07 IcielBaliho Script" pitchFamily="2" charset="0"/>
              </a:rPr>
              <a:t>Các bước vẽ biểu đồ khí hậu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781478-CE5B-446B-8411-DEA6EF3A488C}"/>
              </a:ext>
            </a:extLst>
          </p:cNvPr>
          <p:cNvCxnSpPr>
            <a:cxnSpLocks/>
          </p:cNvCxnSpPr>
          <p:nvPr/>
        </p:nvCxnSpPr>
        <p:spPr>
          <a:xfrm flipV="1">
            <a:off x="1752600" y="2177716"/>
            <a:ext cx="40105" cy="663990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F01AD8C-A030-4BAE-A6DB-3C1381C520D5}"/>
              </a:ext>
            </a:extLst>
          </p:cNvPr>
          <p:cNvCxnSpPr>
            <a:cxnSpLocks/>
          </p:cNvCxnSpPr>
          <p:nvPr/>
        </p:nvCxnSpPr>
        <p:spPr>
          <a:xfrm>
            <a:off x="1738184" y="8817620"/>
            <a:ext cx="7354169" cy="749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0A9637B-DF60-4932-A124-B236141CEDBD}"/>
              </a:ext>
            </a:extLst>
          </p:cNvPr>
          <p:cNvSpPr txBox="1"/>
          <p:nvPr/>
        </p:nvSpPr>
        <p:spPr>
          <a:xfrm>
            <a:off x="9174272" y="8497223"/>
            <a:ext cx="308919" cy="47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0</a:t>
            </a:r>
            <a:endParaRPr lang="en-US" sz="24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D78A8D-97F8-4140-89A2-2008E55A883E}"/>
              </a:ext>
            </a:extLst>
          </p:cNvPr>
          <p:cNvSpPr txBox="1"/>
          <p:nvPr/>
        </p:nvSpPr>
        <p:spPr>
          <a:xfrm>
            <a:off x="1398478" y="8473339"/>
            <a:ext cx="35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0</a:t>
            </a:r>
            <a:endParaRPr lang="en-US" sz="24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66B66C-CF8F-489B-B509-8510D2480141}"/>
              </a:ext>
            </a:extLst>
          </p:cNvPr>
          <p:cNvCxnSpPr>
            <a:cxnSpLocks/>
          </p:cNvCxnSpPr>
          <p:nvPr/>
        </p:nvCxnSpPr>
        <p:spPr>
          <a:xfrm>
            <a:off x="2373797" y="8723666"/>
            <a:ext cx="0" cy="21207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CFC70C-C8A2-4BB0-A7A0-C8B0D19F08E5}"/>
              </a:ext>
            </a:extLst>
          </p:cNvPr>
          <p:cNvCxnSpPr>
            <a:cxnSpLocks/>
          </p:cNvCxnSpPr>
          <p:nvPr/>
        </p:nvCxnSpPr>
        <p:spPr>
          <a:xfrm>
            <a:off x="2983428" y="8734234"/>
            <a:ext cx="0" cy="21207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216209-D292-49B5-8AA1-FE2B6675E2B4}"/>
              </a:ext>
            </a:extLst>
          </p:cNvPr>
          <p:cNvCxnSpPr>
            <a:cxnSpLocks/>
          </p:cNvCxnSpPr>
          <p:nvPr/>
        </p:nvCxnSpPr>
        <p:spPr>
          <a:xfrm>
            <a:off x="3602958" y="8734234"/>
            <a:ext cx="0" cy="21207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1A586-C718-4FBD-BEDC-C788B2114887}"/>
              </a:ext>
            </a:extLst>
          </p:cNvPr>
          <p:cNvSpPr/>
          <p:nvPr/>
        </p:nvSpPr>
        <p:spPr>
          <a:xfrm>
            <a:off x="1752600" y="8417505"/>
            <a:ext cx="613284" cy="385130"/>
          </a:xfrm>
          <a:prstGeom prst="rect">
            <a:avLst/>
          </a:prstGeom>
          <a:solidFill>
            <a:srgbClr val="00B0F0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F3EF42-4833-42BE-A1C3-8A99F79440B0}"/>
              </a:ext>
            </a:extLst>
          </p:cNvPr>
          <p:cNvSpPr/>
          <p:nvPr/>
        </p:nvSpPr>
        <p:spPr>
          <a:xfrm>
            <a:off x="2370144" y="8286085"/>
            <a:ext cx="613284" cy="524042"/>
          </a:xfrm>
          <a:prstGeom prst="rect">
            <a:avLst/>
          </a:prstGeom>
          <a:solidFill>
            <a:srgbClr val="00B0F0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DCC8F6C-029F-48FF-8A93-724B8FE3B60A}"/>
              </a:ext>
            </a:extLst>
          </p:cNvPr>
          <p:cNvSpPr/>
          <p:nvPr/>
        </p:nvSpPr>
        <p:spPr>
          <a:xfrm>
            <a:off x="2975735" y="7992762"/>
            <a:ext cx="613284" cy="819607"/>
          </a:xfrm>
          <a:prstGeom prst="rect">
            <a:avLst/>
          </a:prstGeom>
          <a:solidFill>
            <a:srgbClr val="00B0F0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DD8757-F389-439D-9A2B-0D9057840294}"/>
              </a:ext>
            </a:extLst>
          </p:cNvPr>
          <p:cNvSpPr/>
          <p:nvPr/>
        </p:nvSpPr>
        <p:spPr>
          <a:xfrm>
            <a:off x="3599454" y="7547325"/>
            <a:ext cx="613284" cy="1255311"/>
          </a:xfrm>
          <a:prstGeom prst="rect">
            <a:avLst/>
          </a:prstGeom>
          <a:solidFill>
            <a:srgbClr val="00B0F0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93A490-D997-42CE-8D2A-1F565200E148}"/>
              </a:ext>
            </a:extLst>
          </p:cNvPr>
          <p:cNvSpPr/>
          <p:nvPr/>
        </p:nvSpPr>
        <p:spPr>
          <a:xfrm>
            <a:off x="4218436" y="6071611"/>
            <a:ext cx="613284" cy="2731024"/>
          </a:xfrm>
          <a:prstGeom prst="rect">
            <a:avLst/>
          </a:prstGeom>
          <a:solidFill>
            <a:srgbClr val="00B0F0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DF99C8-A1B7-404A-A0D0-5B7044DCA6B2}"/>
              </a:ext>
            </a:extLst>
          </p:cNvPr>
          <p:cNvSpPr/>
          <p:nvPr/>
        </p:nvSpPr>
        <p:spPr>
          <a:xfrm>
            <a:off x="7258501" y="6654228"/>
            <a:ext cx="613284" cy="2147630"/>
          </a:xfrm>
          <a:prstGeom prst="rect">
            <a:avLst/>
          </a:prstGeom>
          <a:solidFill>
            <a:srgbClr val="00B0F0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F01C12-57C6-42DE-A292-44A25B6A86BC}"/>
              </a:ext>
            </a:extLst>
          </p:cNvPr>
          <p:cNvSpPr/>
          <p:nvPr/>
        </p:nvSpPr>
        <p:spPr>
          <a:xfrm>
            <a:off x="5423505" y="4615104"/>
            <a:ext cx="613284" cy="4182499"/>
          </a:xfrm>
          <a:prstGeom prst="rect">
            <a:avLst/>
          </a:prstGeom>
          <a:solidFill>
            <a:srgbClr val="00B0F0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5E4E6C9-D6C1-468F-9AC0-91DB39F7CBA4}"/>
              </a:ext>
            </a:extLst>
          </p:cNvPr>
          <p:cNvSpPr/>
          <p:nvPr/>
        </p:nvSpPr>
        <p:spPr>
          <a:xfrm>
            <a:off x="8489613" y="8508033"/>
            <a:ext cx="613284" cy="304635"/>
          </a:xfrm>
          <a:prstGeom prst="rect">
            <a:avLst/>
          </a:prstGeom>
          <a:solidFill>
            <a:srgbClr val="00B0F0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FBB5D80-E165-4614-9CCA-4BC253F028C7}"/>
              </a:ext>
            </a:extLst>
          </p:cNvPr>
          <p:cNvSpPr/>
          <p:nvPr/>
        </p:nvSpPr>
        <p:spPr>
          <a:xfrm>
            <a:off x="6032207" y="3992234"/>
            <a:ext cx="613284" cy="4820678"/>
          </a:xfrm>
          <a:prstGeom prst="rect">
            <a:avLst/>
          </a:prstGeom>
          <a:solidFill>
            <a:srgbClr val="00B0F0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1E4B86C-B166-4342-B598-721C2034C78A}"/>
              </a:ext>
            </a:extLst>
          </p:cNvPr>
          <p:cNvSpPr/>
          <p:nvPr/>
        </p:nvSpPr>
        <p:spPr>
          <a:xfrm>
            <a:off x="4837417" y="4974846"/>
            <a:ext cx="613284" cy="3835282"/>
          </a:xfrm>
          <a:prstGeom prst="rect">
            <a:avLst/>
          </a:prstGeom>
          <a:solidFill>
            <a:srgbClr val="00B0F0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D6CC0FF-2A08-4355-8A4E-D47CE833A32F}"/>
              </a:ext>
            </a:extLst>
          </p:cNvPr>
          <p:cNvSpPr/>
          <p:nvPr/>
        </p:nvSpPr>
        <p:spPr>
          <a:xfrm>
            <a:off x="6637475" y="5303400"/>
            <a:ext cx="613284" cy="3506728"/>
          </a:xfrm>
          <a:prstGeom prst="rect">
            <a:avLst/>
          </a:prstGeom>
          <a:solidFill>
            <a:srgbClr val="00B0F0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7164234-67A6-45E8-95E8-A846E1092528}"/>
              </a:ext>
            </a:extLst>
          </p:cNvPr>
          <p:cNvSpPr/>
          <p:nvPr/>
        </p:nvSpPr>
        <p:spPr>
          <a:xfrm>
            <a:off x="7868785" y="7892116"/>
            <a:ext cx="613284" cy="924725"/>
          </a:xfrm>
          <a:prstGeom prst="rect">
            <a:avLst/>
          </a:prstGeom>
          <a:solidFill>
            <a:srgbClr val="00B0F0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426793-E434-45EA-A6A7-8CAE4F2BB6AA}"/>
              </a:ext>
            </a:extLst>
          </p:cNvPr>
          <p:cNvCxnSpPr>
            <a:cxnSpLocks/>
          </p:cNvCxnSpPr>
          <p:nvPr/>
        </p:nvCxnSpPr>
        <p:spPr>
          <a:xfrm flipH="1">
            <a:off x="4205555" y="8767476"/>
            <a:ext cx="6498" cy="18333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9AE29E5-F23F-4C7E-8314-E26F74C4AE06}"/>
              </a:ext>
            </a:extLst>
          </p:cNvPr>
          <p:cNvCxnSpPr>
            <a:cxnSpLocks/>
          </p:cNvCxnSpPr>
          <p:nvPr/>
        </p:nvCxnSpPr>
        <p:spPr>
          <a:xfrm flipH="1">
            <a:off x="4841901" y="8797603"/>
            <a:ext cx="6498" cy="18333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BF7C86F-6AF1-479A-914A-B7F463906CAE}"/>
              </a:ext>
            </a:extLst>
          </p:cNvPr>
          <p:cNvCxnSpPr>
            <a:cxnSpLocks/>
          </p:cNvCxnSpPr>
          <p:nvPr/>
        </p:nvCxnSpPr>
        <p:spPr>
          <a:xfrm flipH="1">
            <a:off x="5431744" y="8748608"/>
            <a:ext cx="6498" cy="18333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6F1AECC-9F38-48DA-B6ED-F471CC1B6226}"/>
              </a:ext>
            </a:extLst>
          </p:cNvPr>
          <p:cNvCxnSpPr>
            <a:cxnSpLocks/>
          </p:cNvCxnSpPr>
          <p:nvPr/>
        </p:nvCxnSpPr>
        <p:spPr>
          <a:xfrm flipH="1">
            <a:off x="6022943" y="8773896"/>
            <a:ext cx="6498" cy="18333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5743525-6169-4245-B01F-C395BBA4C79C}"/>
              </a:ext>
            </a:extLst>
          </p:cNvPr>
          <p:cNvCxnSpPr>
            <a:cxnSpLocks/>
          </p:cNvCxnSpPr>
          <p:nvPr/>
        </p:nvCxnSpPr>
        <p:spPr>
          <a:xfrm flipH="1">
            <a:off x="6650406" y="8749556"/>
            <a:ext cx="6498" cy="18333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0A9E92B-080E-4924-A292-4A09CA14D9BC}"/>
              </a:ext>
            </a:extLst>
          </p:cNvPr>
          <p:cNvCxnSpPr>
            <a:cxnSpLocks/>
          </p:cNvCxnSpPr>
          <p:nvPr/>
        </p:nvCxnSpPr>
        <p:spPr>
          <a:xfrm flipH="1">
            <a:off x="7268332" y="8773896"/>
            <a:ext cx="6498" cy="18333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6675B64-27F4-4358-A2FD-2EF766C2206A}"/>
              </a:ext>
            </a:extLst>
          </p:cNvPr>
          <p:cNvCxnSpPr>
            <a:cxnSpLocks/>
          </p:cNvCxnSpPr>
          <p:nvPr/>
        </p:nvCxnSpPr>
        <p:spPr>
          <a:xfrm flipH="1">
            <a:off x="7877447" y="8767476"/>
            <a:ext cx="6498" cy="18333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2F9F478-5725-4709-AC09-F7B9D858A30B}"/>
              </a:ext>
            </a:extLst>
          </p:cNvPr>
          <p:cNvCxnSpPr>
            <a:cxnSpLocks/>
          </p:cNvCxnSpPr>
          <p:nvPr/>
        </p:nvCxnSpPr>
        <p:spPr>
          <a:xfrm flipH="1">
            <a:off x="8494035" y="8740161"/>
            <a:ext cx="6498" cy="18333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F5AD694-61CA-4AC1-AA7F-9AC183F1C20E}"/>
              </a:ext>
            </a:extLst>
          </p:cNvPr>
          <p:cNvSpPr txBox="1"/>
          <p:nvPr/>
        </p:nvSpPr>
        <p:spPr>
          <a:xfrm>
            <a:off x="1874519" y="8823960"/>
            <a:ext cx="31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1</a:t>
            </a:r>
            <a:endParaRPr lang="en-US" sz="24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2FFD297-BD98-4FBF-B4A8-D540B05515B7}"/>
              </a:ext>
            </a:extLst>
          </p:cNvPr>
          <p:cNvSpPr txBox="1"/>
          <p:nvPr/>
        </p:nvSpPr>
        <p:spPr>
          <a:xfrm>
            <a:off x="2505355" y="8858389"/>
            <a:ext cx="31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2</a:t>
            </a:r>
            <a:endParaRPr lang="en-US" sz="24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7452B0B-84BC-4152-9804-473B3BB52EF9}"/>
              </a:ext>
            </a:extLst>
          </p:cNvPr>
          <p:cNvSpPr txBox="1"/>
          <p:nvPr/>
        </p:nvSpPr>
        <p:spPr>
          <a:xfrm>
            <a:off x="3138067" y="8858388"/>
            <a:ext cx="31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3</a:t>
            </a:r>
            <a:endParaRPr lang="en-US" sz="24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743DBD0-1C47-464D-B2F2-94B85F75FE1A}"/>
              </a:ext>
            </a:extLst>
          </p:cNvPr>
          <p:cNvSpPr txBox="1"/>
          <p:nvPr/>
        </p:nvSpPr>
        <p:spPr>
          <a:xfrm>
            <a:off x="3794760" y="8878824"/>
            <a:ext cx="28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4</a:t>
            </a:r>
            <a:endParaRPr lang="en-US" sz="24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4541B25-E3EF-40B3-959C-15D51CE1C9AE}"/>
              </a:ext>
            </a:extLst>
          </p:cNvPr>
          <p:cNvSpPr txBox="1"/>
          <p:nvPr/>
        </p:nvSpPr>
        <p:spPr>
          <a:xfrm>
            <a:off x="4388922" y="8878264"/>
            <a:ext cx="28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5</a:t>
            </a:r>
            <a:endParaRPr lang="en-US" sz="24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8A7ABAF-D026-44D0-AA16-2E2FF63665B7}"/>
              </a:ext>
            </a:extLst>
          </p:cNvPr>
          <p:cNvSpPr txBox="1"/>
          <p:nvPr/>
        </p:nvSpPr>
        <p:spPr>
          <a:xfrm>
            <a:off x="4964774" y="8860084"/>
            <a:ext cx="29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6</a:t>
            </a:r>
            <a:endParaRPr lang="en-US" sz="24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0F28D8F-2B07-473C-B285-4EC857478D62}"/>
              </a:ext>
            </a:extLst>
          </p:cNvPr>
          <p:cNvSpPr txBox="1"/>
          <p:nvPr/>
        </p:nvSpPr>
        <p:spPr>
          <a:xfrm>
            <a:off x="5559898" y="8851227"/>
            <a:ext cx="30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7</a:t>
            </a:r>
            <a:endParaRPr lang="en-US" sz="24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BD354CD-EB2B-4D29-A235-12DB241362FD}"/>
              </a:ext>
            </a:extLst>
          </p:cNvPr>
          <p:cNvSpPr txBox="1"/>
          <p:nvPr/>
        </p:nvSpPr>
        <p:spPr>
          <a:xfrm>
            <a:off x="6162760" y="8847747"/>
            <a:ext cx="30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8</a:t>
            </a:r>
            <a:endParaRPr lang="en-US" sz="24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288DC4A-E665-4E53-A5E2-50EAE5E5E84C}"/>
              </a:ext>
            </a:extLst>
          </p:cNvPr>
          <p:cNvSpPr txBox="1"/>
          <p:nvPr/>
        </p:nvSpPr>
        <p:spPr>
          <a:xfrm>
            <a:off x="7327118" y="8853373"/>
            <a:ext cx="50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10</a:t>
            </a:r>
            <a:endParaRPr lang="en-US" sz="24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D3A2423-3830-4B3C-9182-B3EC74F3F440}"/>
              </a:ext>
            </a:extLst>
          </p:cNvPr>
          <p:cNvSpPr txBox="1"/>
          <p:nvPr/>
        </p:nvSpPr>
        <p:spPr>
          <a:xfrm>
            <a:off x="6814526" y="8851226"/>
            <a:ext cx="30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9</a:t>
            </a:r>
            <a:endParaRPr lang="en-US" sz="24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3022F0A-C8BE-4AB2-A7C4-64F364473A1B}"/>
              </a:ext>
            </a:extLst>
          </p:cNvPr>
          <p:cNvSpPr txBox="1"/>
          <p:nvPr/>
        </p:nvSpPr>
        <p:spPr>
          <a:xfrm>
            <a:off x="7961565" y="8840097"/>
            <a:ext cx="524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11</a:t>
            </a:r>
            <a:endParaRPr lang="en-US" sz="24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FF63CE3-85FB-486C-91A4-B3744B70625C}"/>
              </a:ext>
            </a:extLst>
          </p:cNvPr>
          <p:cNvSpPr txBox="1"/>
          <p:nvPr/>
        </p:nvSpPr>
        <p:spPr>
          <a:xfrm>
            <a:off x="8545308" y="8865561"/>
            <a:ext cx="69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12</a:t>
            </a:r>
            <a:endParaRPr lang="en-US" sz="24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EE58A7D-745A-4299-86C5-353BEC979AC3}"/>
              </a:ext>
            </a:extLst>
          </p:cNvPr>
          <p:cNvCxnSpPr>
            <a:cxnSpLocks/>
          </p:cNvCxnSpPr>
          <p:nvPr/>
        </p:nvCxnSpPr>
        <p:spPr>
          <a:xfrm flipH="1">
            <a:off x="1654956" y="7193169"/>
            <a:ext cx="219564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651BF22-A79B-4F9B-87C0-FD63F09FF4F8}"/>
              </a:ext>
            </a:extLst>
          </p:cNvPr>
          <p:cNvCxnSpPr>
            <a:cxnSpLocks/>
          </p:cNvCxnSpPr>
          <p:nvPr/>
        </p:nvCxnSpPr>
        <p:spPr>
          <a:xfrm flipH="1">
            <a:off x="1628402" y="5721833"/>
            <a:ext cx="219564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97F330E-6EBD-4D47-951D-015D8567BB9D}"/>
              </a:ext>
            </a:extLst>
          </p:cNvPr>
          <p:cNvCxnSpPr>
            <a:cxnSpLocks/>
          </p:cNvCxnSpPr>
          <p:nvPr/>
        </p:nvCxnSpPr>
        <p:spPr>
          <a:xfrm flipH="1">
            <a:off x="1642336" y="4097383"/>
            <a:ext cx="219564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5F313A4-6AAC-4A71-AA92-38F2B47E3954}"/>
              </a:ext>
            </a:extLst>
          </p:cNvPr>
          <p:cNvCxnSpPr>
            <a:cxnSpLocks/>
          </p:cNvCxnSpPr>
          <p:nvPr/>
        </p:nvCxnSpPr>
        <p:spPr>
          <a:xfrm flipH="1">
            <a:off x="1614390" y="2716523"/>
            <a:ext cx="219564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218DCE0-4244-4E2D-83BF-9E628BA7DAE4}"/>
              </a:ext>
            </a:extLst>
          </p:cNvPr>
          <p:cNvCxnSpPr>
            <a:cxnSpLocks/>
          </p:cNvCxnSpPr>
          <p:nvPr/>
        </p:nvCxnSpPr>
        <p:spPr>
          <a:xfrm flipV="1">
            <a:off x="9099629" y="2200191"/>
            <a:ext cx="40105" cy="663990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787870E-7690-4B07-9C8B-FEBFB12AE75C}"/>
              </a:ext>
            </a:extLst>
          </p:cNvPr>
          <p:cNvCxnSpPr>
            <a:cxnSpLocks/>
          </p:cNvCxnSpPr>
          <p:nvPr/>
        </p:nvCxnSpPr>
        <p:spPr>
          <a:xfrm flipH="1">
            <a:off x="9001985" y="7215644"/>
            <a:ext cx="219564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589BEFA-577B-430A-AD01-BDCC0D1BAC35}"/>
              </a:ext>
            </a:extLst>
          </p:cNvPr>
          <p:cNvCxnSpPr>
            <a:cxnSpLocks/>
          </p:cNvCxnSpPr>
          <p:nvPr/>
        </p:nvCxnSpPr>
        <p:spPr>
          <a:xfrm flipH="1">
            <a:off x="8975431" y="5744308"/>
            <a:ext cx="219564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365CFF4-5BF6-4762-9C2F-63A68A2417A1}"/>
              </a:ext>
            </a:extLst>
          </p:cNvPr>
          <p:cNvCxnSpPr>
            <a:cxnSpLocks/>
          </p:cNvCxnSpPr>
          <p:nvPr/>
        </p:nvCxnSpPr>
        <p:spPr>
          <a:xfrm flipH="1">
            <a:off x="8989365" y="4119858"/>
            <a:ext cx="219564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4FDDC5D-130A-4F9F-92E6-26A0BB1FE875}"/>
              </a:ext>
            </a:extLst>
          </p:cNvPr>
          <p:cNvCxnSpPr>
            <a:cxnSpLocks/>
          </p:cNvCxnSpPr>
          <p:nvPr/>
        </p:nvCxnSpPr>
        <p:spPr>
          <a:xfrm flipH="1">
            <a:off x="9001375" y="2716522"/>
            <a:ext cx="219564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1E4A68FB-EBCF-4FF7-8A9C-87A0463B0493}"/>
              </a:ext>
            </a:extLst>
          </p:cNvPr>
          <p:cNvSpPr txBox="1"/>
          <p:nvPr/>
        </p:nvSpPr>
        <p:spPr>
          <a:xfrm>
            <a:off x="1030277" y="6966284"/>
            <a:ext cx="57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10</a:t>
            </a:r>
            <a:endParaRPr lang="en-US" sz="24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DF4DD10-2C60-45AF-88A5-34F741AA7D0B}"/>
              </a:ext>
            </a:extLst>
          </p:cNvPr>
          <p:cNvSpPr txBox="1"/>
          <p:nvPr/>
        </p:nvSpPr>
        <p:spPr>
          <a:xfrm>
            <a:off x="1083051" y="5472290"/>
            <a:ext cx="57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20</a:t>
            </a:r>
            <a:endParaRPr lang="en-US" sz="24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49931F6-5C19-44AE-A4F6-D1FE1E2B30EE}"/>
              </a:ext>
            </a:extLst>
          </p:cNvPr>
          <p:cNvSpPr txBox="1"/>
          <p:nvPr/>
        </p:nvSpPr>
        <p:spPr>
          <a:xfrm>
            <a:off x="1076691" y="3883137"/>
            <a:ext cx="57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30</a:t>
            </a:r>
            <a:endParaRPr lang="en-US" sz="24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AB393B7-3FC1-427E-8DB1-C47597993636}"/>
              </a:ext>
            </a:extLst>
          </p:cNvPr>
          <p:cNvSpPr txBox="1"/>
          <p:nvPr/>
        </p:nvSpPr>
        <p:spPr>
          <a:xfrm>
            <a:off x="1070431" y="2471241"/>
            <a:ext cx="57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40</a:t>
            </a:r>
            <a:endParaRPr lang="en-US" sz="24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FC3EEBD-0CE4-4FD5-A9A1-3124DADB46CC}"/>
              </a:ext>
            </a:extLst>
          </p:cNvPr>
          <p:cNvSpPr txBox="1"/>
          <p:nvPr/>
        </p:nvSpPr>
        <p:spPr>
          <a:xfrm>
            <a:off x="1549571" y="1717714"/>
            <a:ext cx="84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baseline="30000">
                <a:solidFill>
                  <a:srgbClr val="FF0000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0</a:t>
            </a:r>
            <a:r>
              <a:rPr lang="vi-VN" sz="2400" b="1">
                <a:solidFill>
                  <a:srgbClr val="FF0000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C</a:t>
            </a:r>
            <a:endParaRPr lang="en-US" sz="2400" b="1">
              <a:solidFill>
                <a:srgbClr val="FF0000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E05A541-E6FB-400B-B6C5-AB49A52E1274}"/>
              </a:ext>
            </a:extLst>
          </p:cNvPr>
          <p:cNvSpPr txBox="1"/>
          <p:nvPr/>
        </p:nvSpPr>
        <p:spPr>
          <a:xfrm>
            <a:off x="8751915" y="1750022"/>
            <a:ext cx="84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mm</a:t>
            </a:r>
            <a:endParaRPr lang="en-US" sz="2400" b="1">
              <a:solidFill>
                <a:srgbClr val="FF0000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CA330EA-425A-48BC-B065-31FAF65D3509}"/>
              </a:ext>
            </a:extLst>
          </p:cNvPr>
          <p:cNvSpPr txBox="1"/>
          <p:nvPr/>
        </p:nvSpPr>
        <p:spPr>
          <a:xfrm>
            <a:off x="9352614" y="6950706"/>
            <a:ext cx="682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100</a:t>
            </a:r>
            <a:endParaRPr lang="en-US" sz="24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7094E20-62BC-4C44-90C7-8D6679346AA4}"/>
              </a:ext>
            </a:extLst>
          </p:cNvPr>
          <p:cNvSpPr txBox="1"/>
          <p:nvPr/>
        </p:nvSpPr>
        <p:spPr>
          <a:xfrm>
            <a:off x="9382330" y="5535015"/>
            <a:ext cx="682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200</a:t>
            </a:r>
            <a:endParaRPr lang="en-US" sz="24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9FA0D21-70E8-41F9-A5F4-6475C132BB92}"/>
              </a:ext>
            </a:extLst>
          </p:cNvPr>
          <p:cNvSpPr txBox="1"/>
          <p:nvPr/>
        </p:nvSpPr>
        <p:spPr>
          <a:xfrm>
            <a:off x="9304397" y="3924472"/>
            <a:ext cx="682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300</a:t>
            </a:r>
            <a:endParaRPr lang="en-US" sz="24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FFE343E-1D52-4DDE-9693-0C65B3EF02CB}"/>
              </a:ext>
            </a:extLst>
          </p:cNvPr>
          <p:cNvSpPr txBox="1"/>
          <p:nvPr/>
        </p:nvSpPr>
        <p:spPr>
          <a:xfrm>
            <a:off x="9293544" y="2465928"/>
            <a:ext cx="682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400</a:t>
            </a:r>
            <a:endParaRPr lang="en-US" sz="24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97681F4-984A-4FE7-A131-FF68DFE46009}"/>
              </a:ext>
            </a:extLst>
          </p:cNvPr>
          <p:cNvSpPr/>
          <p:nvPr/>
        </p:nvSpPr>
        <p:spPr>
          <a:xfrm>
            <a:off x="1927204" y="6298354"/>
            <a:ext cx="104327" cy="120065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F0CE7A1C-330C-462D-9017-C11F7FC91C6B}"/>
              </a:ext>
            </a:extLst>
          </p:cNvPr>
          <p:cNvSpPr/>
          <p:nvPr/>
        </p:nvSpPr>
        <p:spPr>
          <a:xfrm>
            <a:off x="2482166" y="6076529"/>
            <a:ext cx="104327" cy="120065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8F97074-7AC7-455A-B759-B6FB04251433}"/>
              </a:ext>
            </a:extLst>
          </p:cNvPr>
          <p:cNvSpPr/>
          <p:nvPr/>
        </p:nvSpPr>
        <p:spPr>
          <a:xfrm>
            <a:off x="3126376" y="5501029"/>
            <a:ext cx="104327" cy="120065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AA1F0A2-D965-4D81-9D1E-0D3D8F649B9C}"/>
              </a:ext>
            </a:extLst>
          </p:cNvPr>
          <p:cNvSpPr/>
          <p:nvPr/>
        </p:nvSpPr>
        <p:spPr>
          <a:xfrm>
            <a:off x="3698080" y="5138112"/>
            <a:ext cx="104327" cy="120065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F0B29EB-84F7-4817-BC6C-3371EB1A89C1}"/>
              </a:ext>
            </a:extLst>
          </p:cNvPr>
          <p:cNvCxnSpPr>
            <a:cxnSpLocks/>
          </p:cNvCxnSpPr>
          <p:nvPr/>
        </p:nvCxnSpPr>
        <p:spPr>
          <a:xfrm flipV="1">
            <a:off x="2000926" y="6174123"/>
            <a:ext cx="510299" cy="2182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2C41A18B-38E3-42D7-A8DF-B4C1D4115533}"/>
              </a:ext>
            </a:extLst>
          </p:cNvPr>
          <p:cNvCxnSpPr>
            <a:cxnSpLocks/>
          </p:cNvCxnSpPr>
          <p:nvPr/>
        </p:nvCxnSpPr>
        <p:spPr>
          <a:xfrm flipV="1">
            <a:off x="2574660" y="5524327"/>
            <a:ext cx="610929" cy="6144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7A5C8DD-DA8B-452D-9466-D7E9194F8C91}"/>
              </a:ext>
            </a:extLst>
          </p:cNvPr>
          <p:cNvCxnSpPr>
            <a:cxnSpLocks/>
            <a:stCxn id="109" idx="1"/>
            <a:endCxn id="110" idx="2"/>
          </p:cNvCxnSpPr>
          <p:nvPr/>
        </p:nvCxnSpPr>
        <p:spPr>
          <a:xfrm flipV="1">
            <a:off x="3141654" y="5198145"/>
            <a:ext cx="556426" cy="3204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90A08DF0-1C3A-469B-9B20-14965F685F41}"/>
              </a:ext>
            </a:extLst>
          </p:cNvPr>
          <p:cNvSpPr/>
          <p:nvPr/>
        </p:nvSpPr>
        <p:spPr>
          <a:xfrm>
            <a:off x="4374922" y="4870324"/>
            <a:ext cx="104327" cy="120065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E57CB02-61F6-484E-BB93-10CD80F9981D}"/>
              </a:ext>
            </a:extLst>
          </p:cNvPr>
          <p:cNvSpPr/>
          <p:nvPr/>
        </p:nvSpPr>
        <p:spPr>
          <a:xfrm>
            <a:off x="5059269" y="4210328"/>
            <a:ext cx="104327" cy="120065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5BD2D211-4B3D-4A6D-B1A5-81B02FB467D0}"/>
              </a:ext>
            </a:extLst>
          </p:cNvPr>
          <p:cNvSpPr/>
          <p:nvPr/>
        </p:nvSpPr>
        <p:spPr>
          <a:xfrm>
            <a:off x="5726778" y="4135276"/>
            <a:ext cx="104327" cy="120065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10836994-294F-49AF-8276-64BC76DC201C}"/>
              </a:ext>
            </a:extLst>
          </p:cNvPr>
          <p:cNvSpPr/>
          <p:nvPr/>
        </p:nvSpPr>
        <p:spPr>
          <a:xfrm>
            <a:off x="6962351" y="4525932"/>
            <a:ext cx="104327" cy="120065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2A40C458-80E2-4165-8179-F08D6B85DB8B}"/>
              </a:ext>
            </a:extLst>
          </p:cNvPr>
          <p:cNvSpPr/>
          <p:nvPr/>
        </p:nvSpPr>
        <p:spPr>
          <a:xfrm>
            <a:off x="7566853" y="4818741"/>
            <a:ext cx="102214" cy="108317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0C3BB42A-D737-4A1E-9305-D27526837FA4}"/>
              </a:ext>
            </a:extLst>
          </p:cNvPr>
          <p:cNvSpPr/>
          <p:nvPr/>
        </p:nvSpPr>
        <p:spPr>
          <a:xfrm>
            <a:off x="8246067" y="5497669"/>
            <a:ext cx="104327" cy="120065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0DF99AF-6515-4C53-9F4B-11B70FB4B549}"/>
              </a:ext>
            </a:extLst>
          </p:cNvPr>
          <p:cNvSpPr/>
          <p:nvPr/>
        </p:nvSpPr>
        <p:spPr>
          <a:xfrm>
            <a:off x="8738686" y="6076529"/>
            <a:ext cx="104327" cy="120065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9E4D74FA-ED67-4D16-8275-AC96E25D47B2}"/>
              </a:ext>
            </a:extLst>
          </p:cNvPr>
          <p:cNvSpPr/>
          <p:nvPr/>
        </p:nvSpPr>
        <p:spPr>
          <a:xfrm>
            <a:off x="6341520" y="4325461"/>
            <a:ext cx="104327" cy="120065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5659602-0C16-40F7-8596-055F7DEC13E5}"/>
              </a:ext>
            </a:extLst>
          </p:cNvPr>
          <p:cNvCxnSpPr>
            <a:cxnSpLocks/>
            <a:endCxn id="122" idx="2"/>
          </p:cNvCxnSpPr>
          <p:nvPr/>
        </p:nvCxnSpPr>
        <p:spPr>
          <a:xfrm flipV="1">
            <a:off x="3763364" y="4930357"/>
            <a:ext cx="611558" cy="2693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95D0B01D-CE43-4055-A466-83C64BDA6F80}"/>
              </a:ext>
            </a:extLst>
          </p:cNvPr>
          <p:cNvCxnSpPr>
            <a:cxnSpLocks/>
            <a:stCxn id="122" idx="0"/>
            <a:endCxn id="123" idx="3"/>
          </p:cNvCxnSpPr>
          <p:nvPr/>
        </p:nvCxnSpPr>
        <p:spPr>
          <a:xfrm flipV="1">
            <a:off x="4427086" y="4312810"/>
            <a:ext cx="647461" cy="557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22B271A-8955-44EA-A72B-5BE21E9636EA}"/>
              </a:ext>
            </a:extLst>
          </p:cNvPr>
          <p:cNvCxnSpPr>
            <a:cxnSpLocks/>
            <a:stCxn id="123" idx="0"/>
            <a:endCxn id="124" idx="1"/>
          </p:cNvCxnSpPr>
          <p:nvPr/>
        </p:nvCxnSpPr>
        <p:spPr>
          <a:xfrm flipV="1">
            <a:off x="5111433" y="4152859"/>
            <a:ext cx="630623" cy="5746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46F47F2-306C-429F-BC41-0F3DF3067AA1}"/>
              </a:ext>
            </a:extLst>
          </p:cNvPr>
          <p:cNvCxnSpPr>
            <a:cxnSpLocks/>
            <a:stCxn id="124" idx="0"/>
            <a:endCxn id="130" idx="6"/>
          </p:cNvCxnSpPr>
          <p:nvPr/>
        </p:nvCxnSpPr>
        <p:spPr>
          <a:xfrm>
            <a:off x="5778942" y="4135276"/>
            <a:ext cx="666905" cy="2502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18A4715-E723-4BE5-BA60-DA2D6154E42D}"/>
              </a:ext>
            </a:extLst>
          </p:cNvPr>
          <p:cNvCxnSpPr>
            <a:cxnSpLocks/>
            <a:endCxn id="126" idx="5"/>
          </p:cNvCxnSpPr>
          <p:nvPr/>
        </p:nvCxnSpPr>
        <p:spPr>
          <a:xfrm>
            <a:off x="6450916" y="4401608"/>
            <a:ext cx="600484" cy="2268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299510A-D9ED-4287-84C9-AE30C572B28A}"/>
              </a:ext>
            </a:extLst>
          </p:cNvPr>
          <p:cNvCxnSpPr>
            <a:cxnSpLocks/>
            <a:endCxn id="127" idx="7"/>
          </p:cNvCxnSpPr>
          <p:nvPr/>
        </p:nvCxnSpPr>
        <p:spPr>
          <a:xfrm>
            <a:off x="7062387" y="4617493"/>
            <a:ext cx="591711" cy="2171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281F7290-7440-4443-8D98-6577560222FD}"/>
              </a:ext>
            </a:extLst>
          </p:cNvPr>
          <p:cNvCxnSpPr>
            <a:cxnSpLocks/>
            <a:endCxn id="128" idx="2"/>
          </p:cNvCxnSpPr>
          <p:nvPr/>
        </p:nvCxnSpPr>
        <p:spPr>
          <a:xfrm>
            <a:off x="7683740" y="4927058"/>
            <a:ext cx="562327" cy="6306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30E9344-1AE2-4B09-A7EC-D0F858A6DFB5}"/>
              </a:ext>
            </a:extLst>
          </p:cNvPr>
          <p:cNvCxnSpPr>
            <a:cxnSpLocks/>
            <a:endCxn id="129" idx="2"/>
          </p:cNvCxnSpPr>
          <p:nvPr/>
        </p:nvCxnSpPr>
        <p:spPr>
          <a:xfrm>
            <a:off x="8273225" y="5539613"/>
            <a:ext cx="465461" cy="59694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8158F4A9-8F5F-4FA2-B256-C0583E080C15}"/>
              </a:ext>
            </a:extLst>
          </p:cNvPr>
          <p:cNvSpPr txBox="1"/>
          <p:nvPr/>
        </p:nvSpPr>
        <p:spPr>
          <a:xfrm>
            <a:off x="1752059" y="8096514"/>
            <a:ext cx="63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rgbClr val="0070C0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22,5</a:t>
            </a:r>
            <a:endParaRPr lang="en-US">
              <a:solidFill>
                <a:srgbClr val="0070C0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858B9682-E11B-4CC7-9534-189AA83C3380}"/>
              </a:ext>
            </a:extLst>
          </p:cNvPr>
          <p:cNvSpPr txBox="1"/>
          <p:nvPr/>
        </p:nvSpPr>
        <p:spPr>
          <a:xfrm>
            <a:off x="2410265" y="7931948"/>
            <a:ext cx="63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rgbClr val="0070C0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24,4</a:t>
            </a:r>
            <a:endParaRPr lang="en-US">
              <a:solidFill>
                <a:srgbClr val="0070C0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8093A03-2260-42F7-9650-5697CF3EAA39}"/>
              </a:ext>
            </a:extLst>
          </p:cNvPr>
          <p:cNvSpPr txBox="1"/>
          <p:nvPr/>
        </p:nvSpPr>
        <p:spPr>
          <a:xfrm>
            <a:off x="1749308" y="5890997"/>
            <a:ext cx="7274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>
                <a:solidFill>
                  <a:srgbClr val="FF0000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16,6</a:t>
            </a:r>
            <a:endParaRPr lang="en-US">
              <a:solidFill>
                <a:srgbClr val="FF0000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129894-893E-4B5F-9B2B-FC8BA9C5701A}"/>
              </a:ext>
            </a:extLst>
          </p:cNvPr>
          <p:cNvSpPr txBox="1"/>
          <p:nvPr/>
        </p:nvSpPr>
        <p:spPr>
          <a:xfrm>
            <a:off x="2228155" y="5691674"/>
            <a:ext cx="6158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>
                <a:solidFill>
                  <a:srgbClr val="FF0000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17,7</a:t>
            </a:r>
            <a:endParaRPr lang="en-US">
              <a:solidFill>
                <a:srgbClr val="FF0000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89AD325-53F1-4F07-B4D2-03E4DB47FF73}"/>
              </a:ext>
            </a:extLst>
          </p:cNvPr>
          <p:cNvSpPr txBox="1"/>
          <p:nvPr/>
        </p:nvSpPr>
        <p:spPr>
          <a:xfrm>
            <a:off x="2709199" y="5208282"/>
            <a:ext cx="6057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>
                <a:solidFill>
                  <a:srgbClr val="FF0000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20,3</a:t>
            </a:r>
            <a:endParaRPr lang="en-US">
              <a:solidFill>
                <a:srgbClr val="FF0000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6DB3E1D-4B3F-496E-9958-51DAE2C51AB6}"/>
              </a:ext>
            </a:extLst>
          </p:cNvPr>
          <p:cNvSpPr txBox="1"/>
          <p:nvPr/>
        </p:nvSpPr>
        <p:spPr>
          <a:xfrm>
            <a:off x="10093391" y="7379617"/>
            <a:ext cx="2668452" cy="528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Chú thích</a:t>
            </a:r>
            <a:endParaRPr lang="en-US" sz="280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03388C87-1747-4F7D-ABE5-BBE486D73674}"/>
              </a:ext>
            </a:extLst>
          </p:cNvPr>
          <p:cNvSpPr txBox="1"/>
          <p:nvPr/>
        </p:nvSpPr>
        <p:spPr>
          <a:xfrm>
            <a:off x="10590056" y="7862317"/>
            <a:ext cx="2611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Nhiệt độ</a:t>
            </a:r>
            <a:endParaRPr lang="en-US" sz="2800">
              <a:solidFill>
                <a:srgbClr val="FF0000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A9269B8-C633-40C3-9FED-B48DA1708937}"/>
              </a:ext>
            </a:extLst>
          </p:cNvPr>
          <p:cNvSpPr txBox="1"/>
          <p:nvPr/>
        </p:nvSpPr>
        <p:spPr>
          <a:xfrm>
            <a:off x="10835628" y="8496953"/>
            <a:ext cx="2643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0070C0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Lượng mưa</a:t>
            </a:r>
            <a:endParaRPr lang="en-US" sz="2800">
              <a:solidFill>
                <a:srgbClr val="0070C0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A465B43-B0F6-466E-8C4B-3943030F8C9C}"/>
              </a:ext>
            </a:extLst>
          </p:cNvPr>
          <p:cNvSpPr/>
          <p:nvPr/>
        </p:nvSpPr>
        <p:spPr>
          <a:xfrm>
            <a:off x="10437385" y="8458797"/>
            <a:ext cx="493984" cy="523220"/>
          </a:xfrm>
          <a:prstGeom prst="rect">
            <a:avLst/>
          </a:prstGeom>
          <a:solidFill>
            <a:srgbClr val="00B0F0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1823470-59A5-4C10-BC06-1022C2BBD2A2}"/>
              </a:ext>
            </a:extLst>
          </p:cNvPr>
          <p:cNvCxnSpPr>
            <a:cxnSpLocks/>
          </p:cNvCxnSpPr>
          <p:nvPr/>
        </p:nvCxnSpPr>
        <p:spPr>
          <a:xfrm>
            <a:off x="10430571" y="8126572"/>
            <a:ext cx="592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tangle 180">
            <a:extLst>
              <a:ext uri="{FF2B5EF4-FFF2-40B4-BE49-F238E27FC236}">
                <a16:creationId xmlns:a16="http://schemas.microsoft.com/office/drawing/2014/main" id="{F921621C-8FF4-4674-AAD7-496DB8D8C3A5}"/>
              </a:ext>
            </a:extLst>
          </p:cNvPr>
          <p:cNvSpPr/>
          <p:nvPr/>
        </p:nvSpPr>
        <p:spPr>
          <a:xfrm>
            <a:off x="10330590" y="1523115"/>
            <a:ext cx="7198645" cy="8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Bước 1: </a:t>
            </a:r>
            <a:r>
              <a:rPr lang="vi-VN" sz="2400">
                <a:solidFill>
                  <a:schemeClr val="tx1">
                    <a:lumMod val="85000"/>
                    <a:lumOff val="1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Xác định các giá trị cao nhất trong bảng số liệu để tiến hành xây dựng hệ trục tọa độ.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BEC4E436-3FB4-41B9-BECB-B6FCB1DF044C}"/>
              </a:ext>
            </a:extLst>
          </p:cNvPr>
          <p:cNvSpPr/>
          <p:nvPr/>
        </p:nvSpPr>
        <p:spPr>
          <a:xfrm>
            <a:off x="10362583" y="2283077"/>
            <a:ext cx="7030860" cy="2330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Bước 2</a:t>
            </a:r>
            <a:r>
              <a:rPr lang="vi-VN" sz="2400">
                <a:solidFill>
                  <a:schemeClr val="tx1">
                    <a:lumMod val="85000"/>
                    <a:lumOff val="1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: Vẽ hệ trục tọa độ, bao gồm 1 trục hoành và 2 trục tung</a:t>
            </a:r>
          </a:p>
          <a:p>
            <a:r>
              <a:rPr lang="vi-VN" sz="2400">
                <a:solidFill>
                  <a:schemeClr val="tx1">
                    <a:lumMod val="85000"/>
                    <a:lumOff val="1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- Trục hoành thể hiện các tháng trong năm (12 tháng)</a:t>
            </a:r>
          </a:p>
          <a:p>
            <a:r>
              <a:rPr lang="vi-VN" sz="2400">
                <a:solidFill>
                  <a:schemeClr val="tx1">
                    <a:lumMod val="85000"/>
                    <a:lumOff val="1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- Trục tung :(2 trục)</a:t>
            </a:r>
          </a:p>
          <a:p>
            <a:r>
              <a:rPr lang="vi-VN" sz="2400">
                <a:solidFill>
                  <a:schemeClr val="tx1">
                    <a:lumMod val="85000"/>
                    <a:lumOff val="1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+ Một trục nhiệt độ (</a:t>
            </a:r>
            <a:r>
              <a:rPr lang="vi-VN" sz="24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0</a:t>
            </a:r>
            <a:r>
              <a:rPr lang="vi-VN" sz="2400">
                <a:solidFill>
                  <a:schemeClr val="tx1">
                    <a:lumMod val="85000"/>
                    <a:lumOff val="1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C)</a:t>
            </a:r>
          </a:p>
          <a:p>
            <a:r>
              <a:rPr lang="vi-VN" sz="2400">
                <a:solidFill>
                  <a:schemeClr val="tx1">
                    <a:lumMod val="85000"/>
                    <a:lumOff val="1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+ Một trục lượng mưa (mm) 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75AFCE2-A760-4C53-80B8-A0168495135F}"/>
              </a:ext>
            </a:extLst>
          </p:cNvPr>
          <p:cNvSpPr/>
          <p:nvPr/>
        </p:nvSpPr>
        <p:spPr>
          <a:xfrm>
            <a:off x="10362583" y="4470484"/>
            <a:ext cx="6907014" cy="1584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Bước 3</a:t>
            </a:r>
            <a:r>
              <a:rPr lang="vi-VN" sz="2400">
                <a:solidFill>
                  <a:schemeClr val="tx1">
                    <a:lumMod val="85000"/>
                    <a:lumOff val="1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: Vẽ các cột lượng mưa</a:t>
            </a:r>
            <a:br>
              <a:rPr lang="vi-VN" sz="2400">
                <a:solidFill>
                  <a:schemeClr val="tx1">
                    <a:lumMod val="85000"/>
                    <a:lumOff val="1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</a:br>
            <a:r>
              <a:rPr lang="vi-VN" sz="2400">
                <a:solidFill>
                  <a:schemeClr val="tx1">
                    <a:lumMod val="85000"/>
                    <a:lumOff val="1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- Vẽ lần lượt tuần tự các cột lượng mưa từ t1 đến t12</a:t>
            </a:r>
            <a:br>
              <a:rPr lang="vi-VN" sz="2400">
                <a:solidFill>
                  <a:schemeClr val="tx1">
                    <a:lumMod val="85000"/>
                    <a:lumOff val="1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</a:br>
            <a:r>
              <a:rPr lang="vi-VN" sz="2400">
                <a:solidFill>
                  <a:schemeClr val="tx1">
                    <a:lumMod val="85000"/>
                    <a:lumOff val="1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- Tháng 1 và tháng 12 sẽ vẽ liền với trục</a:t>
            </a:r>
            <a:br>
              <a:rPr lang="vi-VN" sz="2400">
                <a:solidFill>
                  <a:schemeClr val="tx1">
                    <a:lumMod val="85000"/>
                    <a:lumOff val="1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</a:br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85FCEA47-9818-4675-9C87-1DBC6094427D}"/>
              </a:ext>
            </a:extLst>
          </p:cNvPr>
          <p:cNvSpPr/>
          <p:nvPr/>
        </p:nvSpPr>
        <p:spPr>
          <a:xfrm>
            <a:off x="10356119" y="5641690"/>
            <a:ext cx="9230394" cy="121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Bước 4</a:t>
            </a:r>
            <a:r>
              <a:rPr lang="vi-VN" sz="2400">
                <a:solidFill>
                  <a:schemeClr val="tx1">
                    <a:lumMod val="85000"/>
                    <a:lumOff val="1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: Vẽ đường biểu diễn nhiệt độ</a:t>
            </a:r>
          </a:p>
          <a:p>
            <a:r>
              <a:rPr lang="vi-VN" sz="2400">
                <a:solidFill>
                  <a:schemeClr val="tx1">
                    <a:lumMod val="85000"/>
                    <a:lumOff val="1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- Xác định các điểm nhiệt độ giữa các tháng</a:t>
            </a:r>
          </a:p>
          <a:p>
            <a:r>
              <a:rPr lang="vi-VN" sz="2400">
                <a:solidFill>
                  <a:schemeClr val="tx1">
                    <a:lumMod val="85000"/>
                    <a:lumOff val="1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- Nối các điểm lại thành một đường liên tục.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EAF680B8-2E3B-4840-B43B-F85D3422EF4B}"/>
              </a:ext>
            </a:extLst>
          </p:cNvPr>
          <p:cNvSpPr/>
          <p:nvPr/>
        </p:nvSpPr>
        <p:spPr>
          <a:xfrm>
            <a:off x="10331128" y="6878862"/>
            <a:ext cx="7030860" cy="46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Bước 5</a:t>
            </a:r>
            <a:r>
              <a:rPr lang="vi-VN" sz="2400">
                <a:solidFill>
                  <a:schemeClr val="tx1">
                    <a:lumMod val="85000"/>
                    <a:lumOff val="1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: Hoàn thiện: Bổ sung bảng chú giải, tên biểu đồ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173ACBB3-79EA-4A97-B7F9-5B9AF47F9FB7}"/>
              </a:ext>
            </a:extLst>
          </p:cNvPr>
          <p:cNvSpPr txBox="1"/>
          <p:nvPr/>
        </p:nvSpPr>
        <p:spPr>
          <a:xfrm>
            <a:off x="1186977" y="661814"/>
            <a:ext cx="8247604" cy="1179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vi-VN" sz="4800">
                <a:solidFill>
                  <a:srgbClr val="FF0000"/>
                </a:solidFill>
                <a:latin typeface="#9Slide07 IcielBaliho Script" pitchFamily="2" charset="0"/>
              </a:rPr>
              <a:t>Biểu đồ khí hậu</a:t>
            </a:r>
          </a:p>
        </p:txBody>
      </p:sp>
    </p:spTree>
    <p:extLst>
      <p:ext uri="{BB962C8B-B14F-4D97-AF65-F5344CB8AC3E}">
        <p14:creationId xmlns:p14="http://schemas.microsoft.com/office/powerpoint/2010/main" val="27751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8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3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6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9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3000"/>
                            </p:stCondLst>
                            <p:childTnLst>
                              <p:par>
                                <p:cTn id="4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3500"/>
                            </p:stCondLst>
                            <p:childTnLst>
                              <p:par>
                                <p:cTn id="4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4000"/>
                            </p:stCondLst>
                            <p:childTnLst>
                              <p:par>
                                <p:cTn id="4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5000"/>
                            </p:stCondLst>
                            <p:childTnLst>
                              <p:par>
                                <p:cTn id="4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 animBg="1"/>
      <p:bldP spid="108" grpId="0" animBg="1"/>
      <p:bldP spid="109" grpId="0" animBg="1"/>
      <p:bldP spid="110" grpId="0" animBg="1"/>
      <p:bldP spid="122" grpId="0" animBg="1"/>
      <p:bldP spid="123" grpId="0" animBg="1"/>
      <p:bldP spid="124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58" grpId="0"/>
      <p:bldP spid="159" grpId="0"/>
      <p:bldP spid="166" grpId="0"/>
      <p:bldP spid="167" grpId="0"/>
      <p:bldP spid="168" grpId="0"/>
      <p:bldP spid="173" grpId="0"/>
      <p:bldP spid="174" grpId="0"/>
      <p:bldP spid="175" grpId="0"/>
      <p:bldP spid="176" grpId="0" animBg="1"/>
      <p:bldP spid="181" grpId="0"/>
      <p:bldP spid="185" grpId="0"/>
      <p:bldP spid="1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6E6EAA-F5A9-449C-A624-25E339852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23899"/>
            <a:ext cx="15468600" cy="87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E722D1-C6C4-4773-BDE9-5FCE9DF8BCE4}: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B32D4-9D1C-4694-8151-0E23D5C2918F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FBE0F5-27F1-4478-B58F-C1E28F48F7DE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D04574-0F3A-4F96-81DF-16CF906A4A65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60CE40-9288-479A-8065-E377FB4B3657}:2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1375</Words>
  <Application>Microsoft Office PowerPoint</Application>
  <PresentationFormat>Custom</PresentationFormat>
  <Paragraphs>398</Paragraphs>
  <Slides>35</Slides>
  <Notes>6</Notes>
  <HiddenSlides>0</HiddenSlides>
  <MMClips>9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3" baseType="lpstr">
      <vt:lpstr>Symbol</vt:lpstr>
      <vt:lpstr>#9Slide07 IcielCadena</vt:lpstr>
      <vt:lpstr>Shadows Into Light</vt:lpstr>
      <vt:lpstr>Times New Roman</vt:lpstr>
      <vt:lpstr>#9Slide07 Koni</vt:lpstr>
      <vt:lpstr>Comic Sans MS</vt:lpstr>
      <vt:lpstr>Arial</vt:lpstr>
      <vt:lpstr>#9Slide03 Roboto Bold</vt:lpstr>
      <vt:lpstr>Berlin Sans FB Demi</vt:lpstr>
      <vt:lpstr>#9Slide07 IcielBaliho Script</vt:lpstr>
      <vt:lpstr>#9Slide02 Noi dung rat dai</vt:lpstr>
      <vt:lpstr>Calibri</vt:lpstr>
      <vt:lpstr>Blueberry</vt:lpstr>
      <vt:lpstr>Cascadia Code SemiBold</vt:lpstr>
      <vt:lpstr>#9Slide03 Arima Madurai Medium</vt:lpstr>
      <vt:lpstr>Wingdings</vt:lpstr>
      <vt:lpstr>#9Slide07 SVNA Love Of Thunder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</dc:title>
  <dc:creator>Xinh Đẹp Dịu Hiền Huế Thị</dc:creator>
  <cp:lastModifiedBy>Admin</cp:lastModifiedBy>
  <cp:revision>30</cp:revision>
  <dcterms:created xsi:type="dcterms:W3CDTF">2006-08-16T00:00:00Z</dcterms:created>
  <dcterms:modified xsi:type="dcterms:W3CDTF">2026-01-18T15:19:40Z</dcterms:modified>
  <dc:identifier>DAFl36ymF6c</dc:identifier>
</cp:coreProperties>
</file>