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4" r:id="rId47"/>
  </p:sldIdLst>
  <p:sldSz cx="18288000" cy="10287000"/>
  <p:notesSz cx="6858000" cy="9144000"/>
  <p:embeddedFontLst>
    <p:embeddedFont>
      <p:font typeface="Cambria Math" panose="02040503050406030204" pitchFamily="18" charset="0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DB5"/>
    <a:srgbClr val="E7A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6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5.svg"/><Relationship Id="rId7" Type="http://schemas.openxmlformats.org/officeDocument/2006/relationships/image" Target="../media/image8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56.png"/><Relationship Id="rId4" Type="http://schemas.openxmlformats.org/officeDocument/2006/relationships/image" Target="../media/image5.png"/><Relationship Id="rId9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58.png"/><Relationship Id="rId5" Type="http://schemas.openxmlformats.org/officeDocument/2006/relationships/image" Target="../media/image4.svg"/><Relationship Id="rId10" Type="http://schemas.openxmlformats.org/officeDocument/2006/relationships/image" Target="../media/image57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59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10" Type="http://schemas.openxmlformats.org/officeDocument/2006/relationships/image" Target="../media/image60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12" Type="http://schemas.openxmlformats.org/officeDocument/2006/relationships/image" Target="../media/image6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62.png"/><Relationship Id="rId5" Type="http://schemas.openxmlformats.org/officeDocument/2006/relationships/image" Target="../media/image6.svg"/><Relationship Id="rId10" Type="http://schemas.openxmlformats.org/officeDocument/2006/relationships/image" Target="../media/image61.png"/><Relationship Id="rId4" Type="http://schemas.openxmlformats.org/officeDocument/2006/relationships/image" Target="../media/image5.png"/><Relationship Id="rId9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5.svg"/><Relationship Id="rId7" Type="http://schemas.openxmlformats.org/officeDocument/2006/relationships/image" Target="../media/image8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68.png"/><Relationship Id="rId4" Type="http://schemas.openxmlformats.org/officeDocument/2006/relationships/image" Target="../media/image5.png"/><Relationship Id="rId9" Type="http://schemas.openxmlformats.org/officeDocument/2006/relationships/image" Target="../media/image2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.svg"/><Relationship Id="rId5" Type="http://schemas.openxmlformats.org/officeDocument/2006/relationships/image" Target="../media/image6.sv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72.png"/><Relationship Id="rId5" Type="http://schemas.openxmlformats.org/officeDocument/2006/relationships/image" Target="../media/image10.svg"/><Relationship Id="rId10" Type="http://schemas.openxmlformats.org/officeDocument/2006/relationships/image" Target="../media/image71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10" Type="http://schemas.openxmlformats.org/officeDocument/2006/relationships/image" Target="../media/image73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6.svg"/><Relationship Id="rId10" Type="http://schemas.openxmlformats.org/officeDocument/2006/relationships/image" Target="../media/image70.png"/><Relationship Id="rId4" Type="http://schemas.openxmlformats.org/officeDocument/2006/relationships/image" Target="../media/image5.png"/><Relationship Id="rId9" Type="http://schemas.openxmlformats.org/officeDocument/2006/relationships/image" Target="../media/image2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5.svg"/><Relationship Id="rId7" Type="http://schemas.openxmlformats.org/officeDocument/2006/relationships/image" Target="../media/image8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81.png"/><Relationship Id="rId4" Type="http://schemas.openxmlformats.org/officeDocument/2006/relationships/image" Target="../media/image5.png"/><Relationship Id="rId9" Type="http://schemas.openxmlformats.org/officeDocument/2006/relationships/image" Target="../media/image29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82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4.png"/><Relationship Id="rId5" Type="http://schemas.openxmlformats.org/officeDocument/2006/relationships/image" Target="../media/image10.svg"/><Relationship Id="rId10" Type="http://schemas.openxmlformats.org/officeDocument/2006/relationships/image" Target="../media/image83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86.png"/><Relationship Id="rId5" Type="http://schemas.openxmlformats.org/officeDocument/2006/relationships/image" Target="../media/image21.svg"/><Relationship Id="rId10" Type="http://schemas.openxmlformats.org/officeDocument/2006/relationships/image" Target="../media/image85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12" Type="http://schemas.openxmlformats.org/officeDocument/2006/relationships/image" Target="../media/image8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88.png"/><Relationship Id="rId5" Type="http://schemas.openxmlformats.org/officeDocument/2006/relationships/image" Target="../media/image6.svg"/><Relationship Id="rId10" Type="http://schemas.openxmlformats.org/officeDocument/2006/relationships/image" Target="../media/image87.png"/><Relationship Id="rId4" Type="http://schemas.openxmlformats.org/officeDocument/2006/relationships/image" Target="../media/image5.png"/><Relationship Id="rId9" Type="http://schemas.openxmlformats.org/officeDocument/2006/relationships/image" Target="../media/image27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9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75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5.svg"/><Relationship Id="rId7" Type="http://schemas.openxmlformats.org/officeDocument/2006/relationships/image" Target="../media/image7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29.svg"/><Relationship Id="rId5" Type="http://schemas.openxmlformats.org/officeDocument/2006/relationships/image" Target="../media/image8.svg"/><Relationship Id="rId10" Type="http://schemas.openxmlformats.org/officeDocument/2006/relationships/image" Target="../media/image28.png"/><Relationship Id="rId4" Type="http://schemas.openxmlformats.org/officeDocument/2006/relationships/image" Target="../media/image7.png"/><Relationship Id="rId9" Type="http://schemas.openxmlformats.org/officeDocument/2006/relationships/image" Target="../media/image6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9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6.svg"/><Relationship Id="rId10" Type="http://schemas.openxmlformats.org/officeDocument/2006/relationships/image" Target="../media/image102.png"/><Relationship Id="rId4" Type="http://schemas.openxmlformats.org/officeDocument/2006/relationships/image" Target="../media/image5.png"/><Relationship Id="rId9" Type="http://schemas.openxmlformats.org/officeDocument/2006/relationships/image" Target="../media/image27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96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6.svg"/><Relationship Id="rId10" Type="http://schemas.openxmlformats.org/officeDocument/2006/relationships/image" Target="../media/image34.png"/><Relationship Id="rId4" Type="http://schemas.openxmlformats.org/officeDocument/2006/relationships/image" Target="../media/image5.png"/><Relationship Id="rId9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93729" y="7391295"/>
            <a:ext cx="4044858" cy="241956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41847E0-51F9-587F-2DA8-89112D9B32E4}"/>
              </a:ext>
            </a:extLst>
          </p:cNvPr>
          <p:cNvSpPr txBox="1"/>
          <p:nvPr/>
        </p:nvSpPr>
        <p:spPr>
          <a:xfrm>
            <a:off x="3086100" y="3209009"/>
            <a:ext cx="121158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2226">
            <a:off x="15012073" y="-859490"/>
            <a:ext cx="5730130" cy="477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1784">
            <a:off x="-1000117" y="7224893"/>
            <a:ext cx="5248259" cy="56955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17278" y="461838"/>
            <a:ext cx="3472856" cy="2077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97910" y="6092710"/>
            <a:ext cx="2930614" cy="44989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A5F9B7B-F02A-408D-CF6B-09CC88FB69CC}"/>
              </a:ext>
            </a:extLst>
          </p:cNvPr>
          <p:cNvSpPr txBox="1"/>
          <p:nvPr/>
        </p:nvSpPr>
        <p:spPr>
          <a:xfrm>
            <a:off x="7467600" y="1885615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0DC6A7B2-313B-11B4-75C3-3F9D84263C57}"/>
                  </a:ext>
                </a:extLst>
              </p:cNvPr>
              <p:cNvSpPr txBox="1"/>
              <p:nvPr/>
            </p:nvSpPr>
            <p:spPr>
              <a:xfrm>
                <a:off x="3250131" y="3450416"/>
                <a:ext cx="11787738" cy="4519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=0,4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0,4=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.1,2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0,4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0DC6A7B2-313B-11B4-75C3-3F9D84263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131" y="3450416"/>
                <a:ext cx="11787738" cy="4519892"/>
              </a:xfrm>
              <a:prstGeom prst="rect">
                <a:avLst/>
              </a:prstGeom>
              <a:blipFill>
                <a:blip r:embed="rId10"/>
                <a:stretch>
                  <a:fillRect l="-1810" r="-517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78000" y="4757372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93729" y="7391295"/>
            <a:ext cx="4044858" cy="2419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1205D07-9173-EECD-A7BB-010455B17732}"/>
                  </a:ext>
                </a:extLst>
              </p:cNvPr>
              <p:cNvSpPr txBox="1"/>
              <p:nvPr/>
            </p:nvSpPr>
            <p:spPr>
              <a:xfrm>
                <a:off x="4874244" y="1109391"/>
                <a:ext cx="8539511" cy="55317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c) 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=−5,1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−5,1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=−1,7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=−3,9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−3,9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=−1,3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=2,4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.2,4 =0,8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=12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.12 =4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1205D07-9173-EECD-A7BB-010455B17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244" y="1109391"/>
                <a:ext cx="8539511" cy="5531707"/>
              </a:xfrm>
              <a:prstGeom prst="rect">
                <a:avLst/>
              </a:prstGeom>
              <a:blipFill>
                <a:blip r:embed="rId10"/>
                <a:stretch>
                  <a:fillRect l="-2214" b="-3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Bảng 4">
                <a:extLst>
                  <a:ext uri="{FF2B5EF4-FFF2-40B4-BE49-F238E27FC236}">
                    <a16:creationId xmlns:a16="http://schemas.microsoft.com/office/drawing/2014/main" id="{9F30FAA4-D41F-737E-8E39-CC2C4D53AC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8273514"/>
                  </p:ext>
                </p:extLst>
              </p:nvPr>
            </p:nvGraphicFramePr>
            <p:xfrm>
              <a:off x="3047999" y="7183621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−5,1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−3,9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2,4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−1,7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0,8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Bảng 4">
                <a:extLst>
                  <a:ext uri="{FF2B5EF4-FFF2-40B4-BE49-F238E27FC236}">
                    <a16:creationId xmlns:a16="http://schemas.microsoft.com/office/drawing/2014/main" id="{9F30FAA4-D41F-737E-8E39-CC2C4D53AC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8273514"/>
                  </p:ext>
                </p:extLst>
              </p:nvPr>
            </p:nvGraphicFramePr>
            <p:xfrm>
              <a:off x="3047999" y="7183621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578" r="-40100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50" t="-578" r="-30100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99751" t="-578" r="-200249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500" t="-578" r="-10075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00500" t="-578" r="-750" b="-10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100578" r="-40100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50" t="-100578" r="-30100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99751" t="-100578" r="-200249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500" t="-100578" r="-10075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00500" t="-100578" r="-750" b="-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1909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1472006" y="7439205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917E2855-6057-7328-8BAA-7FAEF176C233}"/>
              </a:ext>
            </a:extLst>
          </p:cNvPr>
          <p:cNvSpPr/>
          <p:nvPr/>
        </p:nvSpPr>
        <p:spPr>
          <a:xfrm>
            <a:off x="7492639" y="1619335"/>
            <a:ext cx="3302722" cy="1171822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6A17AAC-6284-B7D7-0F67-730457650F04}"/>
                  </a:ext>
                </a:extLst>
              </p:cNvPr>
              <p:cNvSpPr txBox="1"/>
              <p:nvPr/>
            </p:nvSpPr>
            <p:spPr>
              <a:xfrm>
                <a:off x="2781300" y="3104944"/>
                <a:ext cx="12725400" cy="5905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Một ô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=0,5;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6A17AAC-6284-B7D7-0F67-730457650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300" y="3104944"/>
                <a:ext cx="12725400" cy="5905912"/>
              </a:xfrm>
              <a:prstGeom prst="rect">
                <a:avLst/>
              </a:prstGeom>
              <a:blipFill>
                <a:blip r:embed="rId10"/>
                <a:stretch>
                  <a:fillRect l="-1676" r="-1676" b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3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47555" y="5965371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815144" y="7989477"/>
            <a:ext cx="3472856" cy="207739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25643B9-03ED-98B1-EEC8-9CB776FE8D72}"/>
              </a:ext>
            </a:extLst>
          </p:cNvPr>
          <p:cNvSpPr txBox="1"/>
          <p:nvPr/>
        </p:nvSpPr>
        <p:spPr>
          <a:xfrm>
            <a:off x="7467600" y="13259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AA1990F-2C93-5AEA-745F-A5785D774682}"/>
                  </a:ext>
                </a:extLst>
              </p:cNvPr>
              <p:cNvSpPr txBox="1"/>
              <p:nvPr/>
            </p:nvSpPr>
            <p:spPr>
              <a:xfrm>
                <a:off x="2058307" y="2328615"/>
                <a:ext cx="14171386" cy="7443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Công thức tính quãng đường đi được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thời gian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của chuyển động là: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Vì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65.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đại lượng tỉ lệ thuận. Hệ số tỉ lệ của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đối với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65.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=0,5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=65.0,5= 32,5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65.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=97,5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=65.2=130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AA1990F-2C93-5AEA-745F-A5785D774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307" y="2328615"/>
                <a:ext cx="14171386" cy="7443448"/>
              </a:xfrm>
              <a:prstGeom prst="rect">
                <a:avLst/>
              </a:prstGeom>
              <a:blipFill>
                <a:blip r:embed="rId10"/>
                <a:stretch>
                  <a:fillRect l="-1334" b="-2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23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1716542" y="-2344069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49600" y="39914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2310B20-53BE-815D-DBC0-106C1925849A}"/>
              </a:ext>
            </a:extLst>
          </p:cNvPr>
          <p:cNvSpPr txBox="1"/>
          <p:nvPr/>
        </p:nvSpPr>
        <p:spPr>
          <a:xfrm>
            <a:off x="2895600" y="1610835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TÍNH CHẤT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D834CDC-1A14-90E8-BCC5-CB429E346BC3}"/>
              </a:ext>
            </a:extLst>
          </p:cNvPr>
          <p:cNvSpPr/>
          <p:nvPr/>
        </p:nvSpPr>
        <p:spPr>
          <a:xfrm>
            <a:off x="2557547" y="2746664"/>
            <a:ext cx="1524000" cy="838200"/>
          </a:xfrm>
          <a:prstGeom prst="roundRect">
            <a:avLst/>
          </a:prstGeom>
          <a:solidFill>
            <a:srgbClr val="E7AF60"/>
          </a:solidFill>
          <a:ln>
            <a:solidFill>
              <a:srgbClr val="E7A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A79EF1-4961-AD5C-5814-4715FE70E3EF}"/>
                  </a:ext>
                </a:extLst>
              </p:cNvPr>
              <p:cNvSpPr txBox="1"/>
              <p:nvPr/>
            </p:nvSpPr>
            <p:spPr>
              <a:xfrm>
                <a:off x="4191000" y="2831728"/>
                <a:ext cx="11277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A79EF1-4961-AD5C-5814-4715FE70E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831728"/>
                <a:ext cx="11277600" cy="707886"/>
              </a:xfrm>
              <a:prstGeom prst="rect">
                <a:avLst/>
              </a:prstGeom>
              <a:blipFill>
                <a:blip r:embed="rId10"/>
                <a:stretch>
                  <a:fillRect l="-1946" t="-15517" r="-129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22788039-673A-61E7-3747-DFDF3B88B4D1}"/>
              </a:ext>
            </a:extLst>
          </p:cNvPr>
          <p:cNvSpPr txBox="1"/>
          <p:nvPr/>
        </p:nvSpPr>
        <p:spPr>
          <a:xfrm>
            <a:off x="8389257" y="474617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F00D0F13-8261-382A-E05C-E64F209374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7065356"/>
                  </p:ext>
                </p:extLst>
              </p:nvPr>
            </p:nvGraphicFramePr>
            <p:xfrm>
              <a:off x="2866571" y="4083364"/>
              <a:ext cx="12192000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=7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F00D0F13-8261-382A-E05C-E64F209374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7065356"/>
                  </p:ext>
                </p:extLst>
              </p:nvPr>
            </p:nvGraphicFramePr>
            <p:xfrm>
              <a:off x="2866571" y="4083364"/>
              <a:ext cx="12192000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" t="-699" r="-3006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000" t="-699" r="-2000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400" t="-699" r="-1004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400" t="-699" r="-400" b="-10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" t="-100699" r="-3006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000" t="-100699" r="-2000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400" t="-100699" r="-1004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400" t="-100699" r="-400" b="-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8E2F6B3D-295A-9626-CDC1-5F1F4BF9A45F}"/>
                  </a:ext>
                </a:extLst>
              </p:cNvPr>
              <p:cNvSpPr txBox="1"/>
              <p:nvPr/>
            </p:nvSpPr>
            <p:spPr>
              <a:xfrm>
                <a:off x="2712533" y="6273975"/>
                <a:ext cx="12501972" cy="3602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8E2F6B3D-295A-9626-CDC1-5F1F4BF9A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533" y="6273975"/>
                <a:ext cx="12501972" cy="3602076"/>
              </a:xfrm>
              <a:prstGeom prst="rect">
                <a:avLst/>
              </a:prstGeom>
              <a:blipFill>
                <a:blip r:embed="rId12"/>
                <a:stretch>
                  <a:fillRect l="-1755" b="-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56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676401" y="2628900"/>
            <a:ext cx="15317614" cy="6346228"/>
            <a:chOff x="0" y="0"/>
            <a:chExt cx="14423829" cy="42435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45130" y="6457950"/>
            <a:ext cx="2904387" cy="445866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AE74A5F-4E02-7CAC-8E59-B0F87419970B}"/>
              </a:ext>
            </a:extLst>
          </p:cNvPr>
          <p:cNvSpPr txBox="1"/>
          <p:nvPr/>
        </p:nvSpPr>
        <p:spPr>
          <a:xfrm>
            <a:off x="7467600" y="13259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40F982AF-CCDD-4CD6-96DA-298BF0602376}"/>
                  </a:ext>
                </a:extLst>
              </p:cNvPr>
              <p:cNvSpPr txBox="1"/>
              <p:nvPr/>
            </p:nvSpPr>
            <p:spPr>
              <a:xfrm>
                <a:off x="3545793" y="2847775"/>
                <a:ext cx="11578828" cy="59084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=3.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40F982AF-CCDD-4CD6-96DA-298BF0602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793" y="2847775"/>
                <a:ext cx="11578828" cy="5908477"/>
              </a:xfrm>
              <a:prstGeom prst="rect">
                <a:avLst/>
              </a:prstGeom>
              <a:blipFill>
                <a:blip r:embed="rId6"/>
                <a:stretch>
                  <a:fillRect l="-1896" r="-3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99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5" y="1658833"/>
            <a:ext cx="15700029" cy="6969333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EE115C3-8064-08C8-59F3-374473FC7137}"/>
                  </a:ext>
                </a:extLst>
              </p:cNvPr>
              <p:cNvSpPr txBox="1"/>
              <p:nvPr/>
            </p:nvSpPr>
            <p:spPr>
              <a:xfrm>
                <a:off x="4762500" y="2512267"/>
                <a:ext cx="8763000" cy="5262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So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EE115C3-8064-08C8-59F3-374473FC7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2512267"/>
                <a:ext cx="8763000" cy="5262466"/>
              </a:xfrm>
              <a:prstGeom prst="rect">
                <a:avLst/>
              </a:prstGeom>
              <a:blipFill>
                <a:blip r:embed="rId8"/>
                <a:stretch>
                  <a:fillRect l="-2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02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94693" y="1676399"/>
            <a:ext cx="15698614" cy="6934201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63288" y="32452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0A4995D-A692-E157-6621-EFFF69D17EAE}"/>
              </a:ext>
            </a:extLst>
          </p:cNvPr>
          <p:cNvSpPr txBox="1"/>
          <p:nvPr/>
        </p:nvSpPr>
        <p:spPr>
          <a:xfrm>
            <a:off x="2855574" y="2730626"/>
            <a:ext cx="12576850" cy="482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4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</a:t>
            </a:r>
          </a:p>
        </p:txBody>
      </p:sp>
    </p:spTree>
    <p:extLst>
      <p:ext uri="{BB962C8B-B14F-4D97-AF65-F5344CB8AC3E}">
        <p14:creationId xmlns:p14="http://schemas.microsoft.com/office/powerpoint/2010/main" val="296601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597F5AE-1250-CDD0-C786-50E07F29252C}"/>
                  </a:ext>
                </a:extLst>
              </p:cNvPr>
              <p:cNvSpPr txBox="1"/>
              <p:nvPr/>
            </p:nvSpPr>
            <p:spPr>
              <a:xfrm>
                <a:off x="3302794" y="1864813"/>
                <a:ext cx="11682412" cy="66461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Cụ </a:t>
                </a:r>
                <a:r>
                  <a:rPr lang="en-US" sz="4000" b="1" u="sng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,…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=…=</m:t>
                      </m:r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</m:oMath>
                  </m:oMathPara>
                </a14:m>
                <a:endParaRPr lang="en-US" sz="4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+) 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 …</m:t>
                      </m:r>
                    </m:oMath>
                  </m:oMathPara>
                </a14:m>
                <a:endParaRPr lang="en-US" sz="4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597F5AE-1250-CDD0-C786-50E07F292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794" y="1864813"/>
                <a:ext cx="11682412" cy="6646115"/>
              </a:xfrm>
              <a:prstGeom prst="rect">
                <a:avLst/>
              </a:prstGeom>
              <a:blipFill>
                <a:blip r:embed="rId6"/>
                <a:stretch>
                  <a:fillRect l="-1879" r="-1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50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20575" y="6438900"/>
            <a:ext cx="2567425" cy="3955417"/>
          </a:xfrm>
          <a:prstGeom prst="rect">
            <a:avLst/>
          </a:prstGeom>
        </p:spPr>
      </p:pic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2E563D17-CBA9-D049-1BCB-C2EDBD5727D1}"/>
              </a:ext>
            </a:extLst>
          </p:cNvPr>
          <p:cNvSpPr/>
          <p:nvPr/>
        </p:nvSpPr>
        <p:spPr>
          <a:xfrm>
            <a:off x="7674106" y="2162216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051C0E8-B83B-0B82-0A22-A80223F38323}"/>
                  </a:ext>
                </a:extLst>
              </p:cNvPr>
              <p:cNvSpPr txBox="1"/>
              <p:nvPr/>
            </p:nvSpPr>
            <p:spPr>
              <a:xfrm>
                <a:off x="2128879" y="3789248"/>
                <a:ext cx="14030242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Khối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10 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051C0E8-B83B-0B82-0A22-A80223F38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879" y="3789248"/>
                <a:ext cx="14030242" cy="3671583"/>
              </a:xfrm>
              <a:prstGeom prst="rect">
                <a:avLst/>
              </a:prstGeom>
              <a:blipFill>
                <a:blip r:embed="rId8"/>
                <a:stretch>
                  <a:fillRect l="-1520" r="-1520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74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1472006" y="7439205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1DC5400-402C-681B-9A5E-6B888EAB77E3}"/>
              </a:ext>
            </a:extLst>
          </p:cNvPr>
          <p:cNvSpPr txBox="1"/>
          <p:nvPr/>
        </p:nvSpPr>
        <p:spPr>
          <a:xfrm>
            <a:off x="6591300" y="14097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76CA2D9-E7CC-7D10-0F4A-BD7E4E41B0A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r="50000" b="41376"/>
          <a:stretch/>
        </p:blipFill>
        <p:spPr>
          <a:xfrm>
            <a:off x="1322134" y="4308333"/>
            <a:ext cx="7142359" cy="38752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1F0C0BA-A886-33F5-992C-451165816563}"/>
                  </a:ext>
                </a:extLst>
              </p:cNvPr>
              <p:cNvSpPr txBox="1"/>
              <p:nvPr/>
            </p:nvSpPr>
            <p:spPr>
              <a:xfrm>
                <a:off x="2300513" y="2865025"/>
                <a:ext cx="13503728" cy="901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 chiếc máy bay bay với vận tốc không đổi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900 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1F0C0BA-A886-33F5-992C-451165816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513" y="2865025"/>
                <a:ext cx="13503728" cy="901593"/>
              </a:xfrm>
              <a:prstGeom prst="rect">
                <a:avLst/>
              </a:prstGeom>
              <a:blipFill>
                <a:blip r:embed="rId11"/>
                <a:stretch>
                  <a:fillRect l="-1579" r="-587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9A83533-3E0C-B343-0923-2E6C5D3D7A34}"/>
                  </a:ext>
                </a:extLst>
              </p:cNvPr>
              <p:cNvSpPr txBox="1"/>
              <p:nvPr/>
            </p:nvSpPr>
            <p:spPr>
              <a:xfrm>
                <a:off x="8518065" y="4308333"/>
                <a:ext cx="8398583" cy="367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 đường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máy bay đó bay được với thời gian di chuyển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hai đại lượng liên hệ với nhau như thế nào?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9A83533-3E0C-B343-0923-2E6C5D3D7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065" y="4308333"/>
                <a:ext cx="8398583" cy="3671583"/>
              </a:xfrm>
              <a:prstGeom prst="rect">
                <a:avLst/>
              </a:prstGeom>
              <a:blipFill>
                <a:blip r:embed="rId12"/>
                <a:stretch>
                  <a:fillRect l="-2540" r="-4354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2226">
            <a:off x="15012073" y="-859490"/>
            <a:ext cx="5730130" cy="477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1784">
            <a:off x="-1000117" y="7224893"/>
            <a:ext cx="5248259" cy="56955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17278" y="461838"/>
            <a:ext cx="3472856" cy="2077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97910" y="6092710"/>
            <a:ext cx="2930614" cy="44989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64CCBF6-5C4A-D7C8-1696-E647F25863AE}"/>
              </a:ext>
            </a:extLst>
          </p:cNvPr>
          <p:cNvSpPr txBox="1"/>
          <p:nvPr/>
        </p:nvSpPr>
        <p:spPr>
          <a:xfrm>
            <a:off x="7467600" y="172137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D9C56DD-2760-668A-50CD-4C11DA99E0D4}"/>
                  </a:ext>
                </a:extLst>
              </p:cNvPr>
              <p:cNvSpPr txBox="1"/>
              <p:nvPr/>
            </p:nvSpPr>
            <p:spPr>
              <a:xfrm>
                <a:off x="2971800" y="3066636"/>
                <a:ext cx="12344400" cy="4748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10 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15 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Áp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D9C56DD-2760-668A-50CD-4C11DA99E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066636"/>
                <a:ext cx="12344400" cy="4748159"/>
              </a:xfrm>
              <a:prstGeom prst="rect">
                <a:avLst/>
              </a:prstGeom>
              <a:blipFill>
                <a:blip r:embed="rId10"/>
                <a:stretch>
                  <a:fillRect l="-1778" r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39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39687">
            <a:off x="-2268433" y="-1524177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93729" y="7391295"/>
            <a:ext cx="4044858" cy="241956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C77B16E-34DF-4730-3BD9-7E3B129C4B2B}"/>
              </a:ext>
            </a:extLst>
          </p:cNvPr>
          <p:cNvSpPr txBox="1"/>
          <p:nvPr/>
        </p:nvSpPr>
        <p:spPr>
          <a:xfrm>
            <a:off x="2546625" y="1865381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MỘT SỐ BÀI TOÁN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F730E6E-BCEA-E54D-C6C1-DEEAC68D63B2}"/>
                  </a:ext>
                </a:extLst>
              </p:cNvPr>
              <p:cNvSpPr txBox="1"/>
              <p:nvPr/>
            </p:nvSpPr>
            <p:spPr>
              <a:xfrm>
                <a:off x="2546625" y="3187440"/>
                <a:ext cx="6067920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33 000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F730E6E-BCEA-E54D-C6C1-DEEAC68D6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625" y="3187440"/>
                <a:ext cx="6067920" cy="5518242"/>
              </a:xfrm>
              <a:prstGeom prst="rect">
                <a:avLst/>
              </a:prstGeom>
              <a:blipFill>
                <a:blip r:embed="rId8"/>
                <a:stretch>
                  <a:fillRect l="-3618" r="-3518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rang có (45 ) quyển vở. Hoa có nhiều hơn Trang (6 ) quyển vở.">
            <a:extLst>
              <a:ext uri="{FF2B5EF4-FFF2-40B4-BE49-F238E27FC236}">
                <a16:creationId xmlns:a16="http://schemas.microsoft.com/office/drawing/2014/main" id="{CEC69046-68AC-C13B-D85F-BFA6072A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74" y="3187440"/>
            <a:ext cx="7772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5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1472006" y="7439205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7BBC147-9E40-AD33-A170-928FF55689F8}"/>
              </a:ext>
            </a:extLst>
          </p:cNvPr>
          <p:cNvSpPr txBox="1"/>
          <p:nvPr/>
        </p:nvSpPr>
        <p:spPr>
          <a:xfrm>
            <a:off x="7467600" y="158328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3D08173-280C-92BD-484A-3C0B84134C53}"/>
                  </a:ext>
                </a:extLst>
              </p:cNvPr>
              <p:cNvSpPr txBox="1"/>
              <p:nvPr/>
            </p:nvSpPr>
            <p:spPr>
              <a:xfrm>
                <a:off x="2513472" y="2676258"/>
                <a:ext cx="134874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Khi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3D08173-280C-92BD-484A-3C0B84134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472" y="2676258"/>
                <a:ext cx="13487400" cy="2748253"/>
              </a:xfrm>
              <a:prstGeom prst="rect">
                <a:avLst/>
              </a:prstGeom>
              <a:blipFill>
                <a:blip r:embed="rId10"/>
                <a:stretch>
                  <a:fillRect l="-1582" r="-158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Bảng 20">
                <a:extLst>
                  <a:ext uri="{FF2B5EF4-FFF2-40B4-BE49-F238E27FC236}">
                    <a16:creationId xmlns:a16="http://schemas.microsoft.com/office/drawing/2014/main" id="{4CCF38FA-3AAE-0634-6E84-EEE319DAF7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492756"/>
                  </p:ext>
                </p:extLst>
              </p:nvPr>
            </p:nvGraphicFramePr>
            <p:xfrm>
              <a:off x="2513472" y="6415091"/>
              <a:ext cx="13261056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434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2516856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quyển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vở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tiền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=33 000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=?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=?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Bảng 20">
                <a:extLst>
                  <a:ext uri="{FF2B5EF4-FFF2-40B4-BE49-F238E27FC236}">
                    <a16:creationId xmlns:a16="http://schemas.microsoft.com/office/drawing/2014/main" id="{4CCF38FA-3AAE-0634-6E84-EEE319DAF7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492756"/>
                  </p:ext>
                </p:extLst>
              </p:nvPr>
            </p:nvGraphicFramePr>
            <p:xfrm>
              <a:off x="2513472" y="6415091"/>
              <a:ext cx="13261056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434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2516856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40" t="-2797" r="-205470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24174" t="-2797" r="-154783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71368" t="-2797" r="-87368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27119" t="-2797" r="-484" b="-1202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40" t="-102797" r="-205470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24174" t="-102797" r="-154783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71368" t="-102797" r="-87368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27119" t="-102797" r="-484" b="-202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9611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6" y="1468333"/>
            <a:ext cx="15700029" cy="7350333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2BDC5AF-477D-BDAC-A22A-1D607CCF1106}"/>
                  </a:ext>
                </a:extLst>
              </p:cNvPr>
              <p:cNvSpPr txBox="1"/>
              <p:nvPr/>
            </p:nvSpPr>
            <p:spPr>
              <a:xfrm>
                <a:off x="2019300" y="2008860"/>
                <a:ext cx="14249400" cy="6269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Số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33 000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=5 500</m:t>
                      </m:r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=5 500⇔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=5 500.20=110 000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=5 500⇔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=5 500.25=137 500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110 000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137 500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2BDC5AF-477D-BDAC-A22A-1D607CCF1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00" y="2008860"/>
                <a:ext cx="14249400" cy="6269280"/>
              </a:xfrm>
              <a:prstGeom prst="rect">
                <a:avLst/>
              </a:prstGeom>
              <a:blipFill>
                <a:blip r:embed="rId10"/>
                <a:stretch>
                  <a:fillRect l="-1283" r="-2139" b="-2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97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1595429" y="-2329458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73400" y="5389801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164AA484-B7CC-9AE0-47DA-2B9CF882AD41}"/>
              </a:ext>
            </a:extLst>
          </p:cNvPr>
          <p:cNvSpPr/>
          <p:nvPr/>
        </p:nvSpPr>
        <p:spPr>
          <a:xfrm>
            <a:off x="7492639" y="1619335"/>
            <a:ext cx="3302722" cy="1171822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8D54378-142A-4182-D5AF-BDCE0084AE17}"/>
              </a:ext>
            </a:extLst>
          </p:cNvPr>
          <p:cNvSpPr txBox="1"/>
          <p:nvPr/>
        </p:nvSpPr>
        <p:spPr>
          <a:xfrm>
            <a:off x="2971800" y="3354524"/>
            <a:ext cx="123444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0" name="Picture 2" descr="Top 10 máy in mini giá rẻ | Dịch Vụ Máy In">
            <a:extLst>
              <a:ext uri="{FF2B5EF4-FFF2-40B4-BE49-F238E27FC236}">
                <a16:creationId xmlns:a16="http://schemas.microsoft.com/office/drawing/2014/main" id="{2D6F8C36-1945-D594-0CEA-C97945087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921" y="5389801"/>
            <a:ext cx="7544158" cy="450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9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289128" y="5815638"/>
            <a:ext cx="2904387" cy="445866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05F1052-54C7-8A36-10FD-AF2841CDA031}"/>
              </a:ext>
            </a:extLst>
          </p:cNvPr>
          <p:cNvSpPr txBox="1"/>
          <p:nvPr/>
        </p:nvSpPr>
        <p:spPr>
          <a:xfrm>
            <a:off x="7467600" y="16005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4AB681C-4DAB-3F88-8464-7969595D71CC}"/>
                  </a:ext>
                </a:extLst>
              </p:cNvPr>
              <p:cNvSpPr txBox="1"/>
              <p:nvPr/>
            </p:nvSpPr>
            <p:spPr>
              <a:xfrm>
                <a:off x="2057400" y="2847560"/>
                <a:ext cx="14173200" cy="5637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120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120.3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=72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72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4AB681C-4DAB-3F88-8464-7969595D7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47560"/>
                <a:ext cx="14173200" cy="5637121"/>
              </a:xfrm>
              <a:prstGeom prst="rect">
                <a:avLst/>
              </a:prstGeom>
              <a:blipFill>
                <a:blip r:embed="rId6"/>
                <a:stretch>
                  <a:fillRect l="-1548" r="-1505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0C0B8FA-5FF0-48F7-A94C-567843A9E927}"/>
                  </a:ext>
                </a:extLst>
              </p:cNvPr>
              <p:cNvSpPr txBox="1"/>
              <p:nvPr/>
            </p:nvSpPr>
            <p:spPr>
              <a:xfrm>
                <a:off x="2628900" y="1326119"/>
                <a:ext cx="130302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2: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5,8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8,7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-ta?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0C0B8FA-5FF0-48F7-A94C-567843A9E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00" y="1326119"/>
                <a:ext cx="13030200" cy="4594912"/>
              </a:xfrm>
              <a:prstGeom prst="rect">
                <a:avLst/>
              </a:prstGeom>
              <a:blipFill>
                <a:blip r:embed="rId8"/>
                <a:stretch>
                  <a:fillRect l="-1637" r="-1637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5 quyển sách hay về cây lúa đáng tham khảo và tìm đọc - Readvii">
            <a:extLst>
              <a:ext uri="{FF2B5EF4-FFF2-40B4-BE49-F238E27FC236}">
                <a16:creationId xmlns:a16="http://schemas.microsoft.com/office/drawing/2014/main" id="{D889F0A9-EF46-F2FB-F015-0A75403CA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21031"/>
            <a:ext cx="74295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9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20667" y="1698698"/>
            <a:ext cx="15246665" cy="7692952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95977" y="44183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83B9069-D5AD-3DC1-721C-942142817355}"/>
              </a:ext>
            </a:extLst>
          </p:cNvPr>
          <p:cNvSpPr txBox="1"/>
          <p:nvPr/>
        </p:nvSpPr>
        <p:spPr>
          <a:xfrm>
            <a:off x="7315200" y="180660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DB470A5-4F45-9847-9744-C58466612BC2}"/>
                  </a:ext>
                </a:extLst>
              </p:cNvPr>
              <p:cNvSpPr txBox="1"/>
              <p:nvPr/>
            </p:nvSpPr>
            <p:spPr>
              <a:xfrm>
                <a:off x="2384308" y="2935110"/>
                <a:ext cx="13519382" cy="5758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(ha),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(ha).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(ha).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5,8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8,7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DB470A5-4F45-9847-9744-C58466612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308" y="2935110"/>
                <a:ext cx="13519382" cy="5758051"/>
              </a:xfrm>
              <a:prstGeom prst="rect">
                <a:avLst/>
              </a:prstGeom>
              <a:blipFill>
                <a:blip r:embed="rId8"/>
                <a:stretch>
                  <a:fillRect l="-1353" r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72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79921" y="1676400"/>
            <a:ext cx="15728157" cy="6934200"/>
            <a:chOff x="0" y="0"/>
            <a:chExt cx="8654477" cy="122323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54477" cy="12232394"/>
            </a:xfrm>
            <a:custGeom>
              <a:avLst/>
              <a:gdLst/>
              <a:ahLst/>
              <a:cxnLst/>
              <a:rect l="l" t="t" r="r" b="b"/>
              <a:pathLst>
                <a:path w="8654477" h="12232394">
                  <a:moveTo>
                    <a:pt x="834967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1927594"/>
                  </a:lnTo>
                  <a:cubicBezTo>
                    <a:pt x="0" y="12096504"/>
                    <a:pt x="135890" y="12232394"/>
                    <a:pt x="304800" y="12232394"/>
                  </a:cubicBezTo>
                  <a:lnTo>
                    <a:pt x="8349677" y="12232394"/>
                  </a:lnTo>
                  <a:cubicBezTo>
                    <a:pt x="8518587" y="12232394"/>
                    <a:pt x="8654477" y="12096504"/>
                    <a:pt x="8654477" y="11927594"/>
                  </a:cubicBezTo>
                  <a:lnTo>
                    <a:pt x="8654477" y="304800"/>
                  </a:lnTo>
                  <a:cubicBezTo>
                    <a:pt x="8654477" y="135890"/>
                    <a:pt x="8518587" y="0"/>
                    <a:pt x="834967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8B8A475-28D9-02EA-B07D-92E14EADE75F}"/>
                  </a:ext>
                </a:extLst>
              </p:cNvPr>
              <p:cNvSpPr txBox="1"/>
              <p:nvPr/>
            </p:nvSpPr>
            <p:spPr>
              <a:xfrm>
                <a:off x="3285057" y="2678599"/>
                <a:ext cx="11717883" cy="4929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Áp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dụng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chất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dãy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tỉ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ta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5,8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8,7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8,7−5,8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0,5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2,9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29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Suy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.5,8=1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(ha)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8,7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=1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,5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(ha)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Vậy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diện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tích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thửa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ruộng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nhất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thửa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ruộng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lần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lượt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 ha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1,5 ha.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8B8A475-28D9-02EA-B07D-92E14EADE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057" y="2678599"/>
                <a:ext cx="11717883" cy="4929555"/>
              </a:xfrm>
              <a:prstGeom prst="rect">
                <a:avLst/>
              </a:prstGeom>
              <a:blipFill>
                <a:blip r:embed="rId6"/>
                <a:stretch>
                  <a:fillRect l="-1613" r="-1561" b="-3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58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54400" y="6345870"/>
            <a:ext cx="2567425" cy="3955417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B7C58E27-0BF6-5216-76F5-1BC911972940}"/>
              </a:ext>
            </a:extLst>
          </p:cNvPr>
          <p:cNvSpPr/>
          <p:nvPr/>
        </p:nvSpPr>
        <p:spPr>
          <a:xfrm>
            <a:off x="7492639" y="1619335"/>
            <a:ext cx="3302722" cy="1171822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AD34F94-0DA2-B4CD-3995-3E11576249EF}"/>
                  </a:ext>
                </a:extLst>
              </p:cNvPr>
              <p:cNvSpPr txBox="1"/>
              <p:nvPr/>
            </p:nvSpPr>
            <p:spPr>
              <a:xfrm>
                <a:off x="1866900" y="3327583"/>
                <a:ext cx="145542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54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36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AD34F94-0DA2-B4CD-3995-3E115762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3327583"/>
                <a:ext cx="14554200" cy="4594912"/>
              </a:xfrm>
              <a:prstGeom prst="rect">
                <a:avLst/>
              </a:prstGeom>
              <a:blipFill>
                <a:blip r:embed="rId8"/>
                <a:stretch>
                  <a:fillRect l="-1466" r="-1466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12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75843" y="2487831"/>
            <a:ext cx="15700029" cy="5311337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1869330" y="-1364602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CF4015C-0DDE-74C2-85DF-A2C46DE2574F}"/>
              </a:ext>
            </a:extLst>
          </p:cNvPr>
          <p:cNvSpPr txBox="1"/>
          <p:nvPr/>
        </p:nvSpPr>
        <p:spPr>
          <a:xfrm>
            <a:off x="1428243" y="3086100"/>
            <a:ext cx="15488157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TIẾT 37 </a:t>
            </a:r>
            <a:r>
              <a:rPr lang="en-US" sz="8800" b="1">
                <a:latin typeface="Arial" panose="020B0604020202020204" pitchFamily="34" charset="0"/>
                <a:cs typeface="Arial" panose="020B0604020202020204" pitchFamily="34" charset="0"/>
              </a:rPr>
              <a:t>+ 38 + 39 </a:t>
            </a: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- BÀI 7: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ĐẠI LƯỢNG TỈ LỆ THUẬN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2226">
            <a:off x="15012073" y="-859490"/>
            <a:ext cx="5730130" cy="477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1784">
            <a:off x="-1000117" y="7224893"/>
            <a:ext cx="5248259" cy="56955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17278" y="461838"/>
            <a:ext cx="3472856" cy="2077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97910" y="6092710"/>
            <a:ext cx="2930614" cy="44989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D20F686-F62F-8435-383C-3EFBBB1A5B4B}"/>
              </a:ext>
            </a:extLst>
          </p:cNvPr>
          <p:cNvSpPr txBox="1"/>
          <p:nvPr/>
        </p:nvSpPr>
        <p:spPr>
          <a:xfrm>
            <a:off x="7467600" y="11465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B0FFEC-FDD6-B5DD-580B-C3E34C717518}"/>
                  </a:ext>
                </a:extLst>
              </p:cNvPr>
              <p:cNvSpPr txBox="1"/>
              <p:nvPr/>
            </p:nvSpPr>
            <p:spPr>
              <a:xfrm>
                <a:off x="2166164" y="1877412"/>
                <a:ext cx="13955672" cy="7520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&gt; 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40+32+36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54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B0FFEC-FDD6-B5DD-580B-C3E34C717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164" y="1877412"/>
                <a:ext cx="13955672" cy="7520713"/>
              </a:xfrm>
              <a:prstGeom prst="rect">
                <a:avLst/>
              </a:prstGeom>
              <a:blipFill>
                <a:blip r:embed="rId10"/>
                <a:stretch>
                  <a:fillRect l="-1528" r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58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261764" y="7505700"/>
            <a:ext cx="4044858" cy="2419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EA64475-8736-7735-C4AA-6515A1218CB4}"/>
                  </a:ext>
                </a:extLst>
              </p:cNvPr>
              <p:cNvSpPr txBox="1"/>
              <p:nvPr/>
            </p:nvSpPr>
            <p:spPr>
              <a:xfrm>
                <a:off x="3624943" y="2289449"/>
                <a:ext cx="11038114" cy="5708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=40.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=20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=32.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=16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=36.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16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EA64475-8736-7735-C4AA-6515A1218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943" y="2289449"/>
                <a:ext cx="11038114" cy="5708101"/>
              </a:xfrm>
              <a:prstGeom prst="rect">
                <a:avLst/>
              </a:prstGeom>
              <a:blipFill>
                <a:blip r:embed="rId10"/>
                <a:stretch>
                  <a:fillRect l="-1989" b="-3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8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74702"/>
            <a:ext cx="16230600" cy="9553214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3345176" y="3681592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9BA88F4-03E9-4EB2-D6FC-893B792F98CD}"/>
              </a:ext>
            </a:extLst>
          </p:cNvPr>
          <p:cNvSpPr txBox="1"/>
          <p:nvPr/>
        </p:nvSpPr>
        <p:spPr>
          <a:xfrm>
            <a:off x="4738192" y="474702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A9C8EBC-00B5-C34A-B0C1-9A82C333B149}"/>
                  </a:ext>
                </a:extLst>
              </p:cNvPr>
              <p:cNvSpPr txBox="1"/>
              <p:nvPr/>
            </p:nvSpPr>
            <p:spPr>
              <a:xfrm>
                <a:off x="1484086" y="1775345"/>
                <a:ext cx="14706600" cy="1824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tr.62)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A9C8EBC-00B5-C34A-B0C1-9A82C333B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86" y="1775345"/>
                <a:ext cx="14706600" cy="1824730"/>
              </a:xfrm>
              <a:prstGeom prst="rect">
                <a:avLst/>
              </a:prstGeom>
              <a:blipFill>
                <a:blip r:embed="rId10"/>
                <a:stretch>
                  <a:fillRect l="-145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Bảng 10">
                <a:extLst>
                  <a:ext uri="{FF2B5EF4-FFF2-40B4-BE49-F238E27FC236}">
                    <a16:creationId xmlns:a16="http://schemas.microsoft.com/office/drawing/2014/main" id="{5031B104-50C0-C0AC-DFE1-383E7D63C7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1626931"/>
                  </p:ext>
                </p:extLst>
              </p:nvPr>
            </p:nvGraphicFramePr>
            <p:xfrm>
              <a:off x="2741386" y="413004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169,5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282,5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Bảng 10">
                <a:extLst>
                  <a:ext uri="{FF2B5EF4-FFF2-40B4-BE49-F238E27FC236}">
                    <a16:creationId xmlns:a16="http://schemas.microsoft.com/office/drawing/2014/main" id="{5031B104-50C0-C0AC-DFE1-383E7D63C7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1626931"/>
                  </p:ext>
                </p:extLst>
              </p:nvPr>
            </p:nvGraphicFramePr>
            <p:xfrm>
              <a:off x="2741386" y="413004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690" r="-4997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601" t="-690" r="-4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000" t="-690" r="-300000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690" r="-2009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690" r="-100299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690" r="-601" b="-26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100000" r="-4997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601" t="-100000" r="-4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000" t="-100000" r="-300000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100000" r="-2009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100000" r="-100299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100000" r="-601" b="-162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124255" r="-4997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C4A7BA1-A7A2-E452-7139-E1954D5A0FD1}"/>
              </a:ext>
            </a:extLst>
          </p:cNvPr>
          <p:cNvSpPr txBox="1"/>
          <p:nvPr/>
        </p:nvSpPr>
        <p:spPr>
          <a:xfrm>
            <a:off x="1560286" y="7860413"/>
            <a:ext cx="145542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D9B723A9-288A-31AD-F753-67E98F137033}"/>
              </a:ext>
            </a:extLst>
          </p:cNvPr>
          <p:cNvSpPr/>
          <p:nvPr/>
        </p:nvSpPr>
        <p:spPr>
          <a:xfrm>
            <a:off x="7155763" y="8163274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645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6" y="2247900"/>
            <a:ext cx="15700029" cy="6740733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2C77B4D-87A0-7036-53AA-DA8B42084238}"/>
              </a:ext>
            </a:extLst>
          </p:cNvPr>
          <p:cNvSpPr txBox="1"/>
          <p:nvPr/>
        </p:nvSpPr>
        <p:spPr>
          <a:xfrm>
            <a:off x="7467600" y="11465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6FFC4705-5E2D-8253-65A5-6A493A3539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1389606"/>
                  </p:ext>
                </p:extLst>
              </p:nvPr>
            </p:nvGraphicFramePr>
            <p:xfrm>
              <a:off x="3048000" y="362552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169,5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282,5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6FFC4705-5E2D-8253-65A5-6A493A3539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1389606"/>
                  </p:ext>
                </p:extLst>
              </p:nvPr>
            </p:nvGraphicFramePr>
            <p:xfrm>
              <a:off x="3048000" y="362552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690" r="-501502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690" r="-400000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690" r="-3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690" r="-2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690" r="-100599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690" r="-901" b="-26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100000" r="-501502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100000" r="-400000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100000" r="-3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100000" r="-2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100000" r="-100599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100000" r="-901" b="-162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124255" r="-501502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124255" r="-400000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124255" r="-3012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124255" r="-2012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124255" r="-100599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124255" r="-901" b="-8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36E0F02-1486-79CE-7BF5-7E186B72672A}"/>
              </a:ext>
            </a:extLst>
          </p:cNvPr>
          <p:cNvSpPr txBox="1"/>
          <p:nvPr/>
        </p:nvSpPr>
        <p:spPr>
          <a:xfrm>
            <a:off x="2904388" y="2581892"/>
            <a:ext cx="1150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17F8AA6-F516-44F8-F33E-BBCC15657078}"/>
                  </a:ext>
                </a:extLst>
              </p:cNvPr>
              <p:cNvSpPr txBox="1"/>
              <p:nvPr/>
            </p:nvSpPr>
            <p:spPr>
              <a:xfrm>
                <a:off x="2891887" y="6917612"/>
                <a:ext cx="12348113" cy="2137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17F8AA6-F516-44F8-F33E-BBCC15657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887" y="6917612"/>
                <a:ext cx="12348113" cy="2137445"/>
              </a:xfrm>
              <a:prstGeom prst="rect">
                <a:avLst/>
              </a:prstGeom>
              <a:blipFill>
                <a:blip r:embed="rId11"/>
                <a:stretch>
                  <a:fillRect l="-1728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06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97198"/>
            <a:ext cx="16230600" cy="9789802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2237706" y="-2847796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18723" y="613542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CBDE142-EBC9-2635-561A-E644805E91BB}"/>
                  </a:ext>
                </a:extLst>
              </p:cNvPr>
              <p:cNvSpPr txBox="1"/>
              <p:nvPr/>
            </p:nvSpPr>
            <p:spPr>
              <a:xfrm>
                <a:off x="3486150" y="1065515"/>
                <a:ext cx="1131570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tr.63)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CBDE142-EBC9-2635-561A-E644805E9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150" y="1065515"/>
                <a:ext cx="11315700" cy="1824923"/>
              </a:xfrm>
              <a:prstGeom prst="rect">
                <a:avLst/>
              </a:prstGeom>
              <a:blipFill>
                <a:blip r:embed="rId10"/>
                <a:stretch>
                  <a:fillRect l="-1940" r="-1886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Bảng 17">
                <a:extLst>
                  <a:ext uri="{FF2B5EF4-FFF2-40B4-BE49-F238E27FC236}">
                    <a16:creationId xmlns:a16="http://schemas.microsoft.com/office/drawing/2014/main" id="{136E1969-ECA8-A262-1635-31023CC3D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489311"/>
                  </p:ext>
                </p:extLst>
              </p:nvPr>
            </p:nvGraphicFramePr>
            <p:xfrm>
              <a:off x="3048000" y="332116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Bảng 17">
                <a:extLst>
                  <a:ext uri="{FF2B5EF4-FFF2-40B4-BE49-F238E27FC236}">
                    <a16:creationId xmlns:a16="http://schemas.microsoft.com/office/drawing/2014/main" id="{136E1969-ECA8-A262-1635-31023CC3D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489311"/>
                  </p:ext>
                </p:extLst>
              </p:nvPr>
            </p:nvGraphicFramePr>
            <p:xfrm>
              <a:off x="3048000" y="332116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601" t="-14655" r="-501502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99" t="-14655" r="-400000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901" t="-14655" r="-301201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14655" r="-201201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601" t="-115652" r="-501502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99" t="-115652" r="-400000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115652" r="-100599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115652" r="-901" b="-37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51304D71-9A73-06AA-6FBD-8B9D8A9221EF}"/>
                  </a:ext>
                </a:extLst>
              </p:cNvPr>
              <p:cNvSpPr txBox="1"/>
              <p:nvPr/>
            </p:nvSpPr>
            <p:spPr>
              <a:xfrm>
                <a:off x="2863953" y="5194890"/>
                <a:ext cx="12102894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51304D71-9A73-06AA-6FBD-8B9D8A922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953" y="5194890"/>
                <a:ext cx="12102894" cy="4594912"/>
              </a:xfrm>
              <a:prstGeom prst="rect">
                <a:avLst/>
              </a:prstGeom>
              <a:blipFill>
                <a:blip r:embed="rId12"/>
                <a:stretch>
                  <a:fillRect l="-1814" r="-1763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C420F856-68B7-C14D-78E0-BE6230D10359}"/>
              </a:ext>
            </a:extLst>
          </p:cNvPr>
          <p:cNvSpPr/>
          <p:nvPr/>
        </p:nvSpPr>
        <p:spPr>
          <a:xfrm>
            <a:off x="8476343" y="9070777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40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86762"/>
            <a:ext cx="16230600" cy="8991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45130" y="6457950"/>
            <a:ext cx="2904387" cy="445866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7E3C906-CBAF-6534-F972-130E5A41BDE3}"/>
              </a:ext>
            </a:extLst>
          </p:cNvPr>
          <p:cNvSpPr txBox="1"/>
          <p:nvPr/>
        </p:nvSpPr>
        <p:spPr>
          <a:xfrm>
            <a:off x="7467599" y="703188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F964CD1-02DB-B061-E484-A5C2E5BCE247}"/>
                  </a:ext>
                </a:extLst>
              </p:cNvPr>
              <p:cNvSpPr txBox="1"/>
              <p:nvPr/>
            </p:nvSpPr>
            <p:spPr>
              <a:xfrm>
                <a:off x="4610694" y="1427500"/>
                <a:ext cx="9066609" cy="5940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 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bảng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F964CD1-02DB-B061-E484-A5C2E5BCE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694" y="1427500"/>
                <a:ext cx="9066609" cy="5940985"/>
              </a:xfrm>
              <a:prstGeom prst="rect">
                <a:avLst/>
              </a:prstGeom>
              <a:blipFill>
                <a:blip r:embed="rId6"/>
                <a:stretch>
                  <a:fillRect l="-2016" b="-2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Bảng 17">
                <a:extLst>
                  <a:ext uri="{FF2B5EF4-FFF2-40B4-BE49-F238E27FC236}">
                    <a16:creationId xmlns:a16="http://schemas.microsoft.com/office/drawing/2014/main" id="{2F81D0FF-9C85-63F1-2724-844CD64C7D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603945"/>
                  </p:ext>
                </p:extLst>
              </p:nvPr>
            </p:nvGraphicFramePr>
            <p:xfrm>
              <a:off x="3047998" y="782238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Bảng 17">
                <a:extLst>
                  <a:ext uri="{FF2B5EF4-FFF2-40B4-BE49-F238E27FC236}">
                    <a16:creationId xmlns:a16="http://schemas.microsoft.com/office/drawing/2014/main" id="{2F81D0FF-9C85-63F1-2724-844CD64C7D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603945"/>
                  </p:ext>
                </p:extLst>
              </p:nvPr>
            </p:nvGraphicFramePr>
            <p:xfrm>
              <a:off x="3047998" y="782238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99" t="-862" r="-500000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0601" t="-862" r="-401502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0000" t="-862" r="-300299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0901" t="-862" r="-201201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99701" t="-862" r="-100599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01201" t="-862" r="-901" b="-1008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99" t="-101739" r="-500000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0601" t="-101739" r="-401502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0000" t="-101739" r="-30029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0901" t="-101739" r="-201201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99701" t="-101739" r="-10059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01201" t="-101739" r="-901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556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09D0FA-8708-E26E-178E-E1B7689E4D14}"/>
              </a:ext>
            </a:extLst>
          </p:cNvPr>
          <p:cNvSpPr txBox="1"/>
          <p:nvPr/>
        </p:nvSpPr>
        <p:spPr>
          <a:xfrm>
            <a:off x="6705600" y="13335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773953F-1CCE-E667-E2B4-17724CE36318}"/>
                  </a:ext>
                </a:extLst>
              </p:cNvPr>
              <p:cNvSpPr txBox="1"/>
              <p:nvPr/>
            </p:nvSpPr>
            <p:spPr>
              <a:xfrm>
                <a:off x="1876425" y="3085412"/>
                <a:ext cx="1476375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 (SGK – tr.63)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175 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gam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773953F-1CCE-E667-E2B4-17724CE36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3085412"/>
                <a:ext cx="14763750" cy="1824923"/>
              </a:xfrm>
              <a:prstGeom prst="rect">
                <a:avLst/>
              </a:prstGeom>
              <a:blipFill>
                <a:blip r:embed="rId8"/>
                <a:stretch>
                  <a:fillRect l="-148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Để sản xuất muối từ nước biển người ta đã làm cách nào ? | SGK Khoa học lớp  5">
            <a:extLst>
              <a:ext uri="{FF2B5EF4-FFF2-40B4-BE49-F238E27FC236}">
                <a16:creationId xmlns:a16="http://schemas.microsoft.com/office/drawing/2014/main" id="{86DE16AE-1C44-884A-B0F3-30EDC0E20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448" y="5335242"/>
            <a:ext cx="6845103" cy="422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32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95977" y="32452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9E66C75-E316-EBB7-AE0F-1EC61402A163}"/>
                  </a:ext>
                </a:extLst>
              </p:cNvPr>
              <p:cNvSpPr txBox="1"/>
              <p:nvPr/>
            </p:nvSpPr>
            <p:spPr>
              <a:xfrm>
                <a:off x="2277111" y="2247900"/>
                <a:ext cx="13733777" cy="6656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khối lượng muối có trong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12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nước biển là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0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lượng nước biển và lượng muối nó chứa là hai đại lượng tỉ lệ thuận nên theo tính chất của hai đại lượng tỉ lệ thuận, ta có: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175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175.12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=42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Trung bình 12l nước biển chứa 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420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400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g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muối.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9E66C75-E316-EBB7-AE0F-1EC61402A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111" y="2247900"/>
                <a:ext cx="13733777" cy="6656181"/>
              </a:xfrm>
              <a:prstGeom prst="rect">
                <a:avLst/>
              </a:prstGeom>
              <a:blipFill>
                <a:blip r:embed="rId8"/>
                <a:stretch>
                  <a:fillRect l="-1599" r="-1599" b="-2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5001B16-144E-9D5E-D874-C08661185637}"/>
              </a:ext>
            </a:extLst>
          </p:cNvPr>
          <p:cNvSpPr txBox="1"/>
          <p:nvPr/>
        </p:nvSpPr>
        <p:spPr>
          <a:xfrm>
            <a:off x="7467599" y="12231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6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846771-1322-14AF-D918-A53A8E9FC927}"/>
              </a:ext>
            </a:extLst>
          </p:cNvPr>
          <p:cNvSpPr txBox="1"/>
          <p:nvPr/>
        </p:nvSpPr>
        <p:spPr>
          <a:xfrm>
            <a:off x="1371600" y="2846044"/>
            <a:ext cx="7315200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 (SGK – tr.63)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148" name="Picture 4" descr="Máy làm cốc nhựa ly nhựa dùng 1 lần">
            <a:extLst>
              <a:ext uri="{FF2B5EF4-FFF2-40B4-BE49-F238E27FC236}">
                <a16:creationId xmlns:a16="http://schemas.microsoft.com/office/drawing/2014/main" id="{6BC5FC93-AA7E-DF0D-D4AC-CEC9D9238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262" y="1962150"/>
            <a:ext cx="76200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27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960735" y="2225338"/>
            <a:ext cx="14422265" cy="6346228"/>
            <a:chOff x="0" y="0"/>
            <a:chExt cx="16124156" cy="66031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24157" cy="6603141"/>
            </a:xfrm>
            <a:custGeom>
              <a:avLst/>
              <a:gdLst/>
              <a:ahLst/>
              <a:cxnLst/>
              <a:rect l="l" t="t" r="r" b="b"/>
              <a:pathLst>
                <a:path w="16124157" h="6603141">
                  <a:moveTo>
                    <a:pt x="158193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298341"/>
                  </a:lnTo>
                  <a:cubicBezTo>
                    <a:pt x="0" y="6467251"/>
                    <a:pt x="135890" y="6603141"/>
                    <a:pt x="304800" y="6603141"/>
                  </a:cubicBezTo>
                  <a:lnTo>
                    <a:pt x="15819357" y="6603141"/>
                  </a:lnTo>
                  <a:cubicBezTo>
                    <a:pt x="15988266" y="6603141"/>
                    <a:pt x="16124157" y="6467251"/>
                    <a:pt x="16124157" y="6298341"/>
                  </a:cubicBezTo>
                  <a:lnTo>
                    <a:pt x="16124157" y="304800"/>
                  </a:lnTo>
                  <a:cubicBezTo>
                    <a:pt x="16124157" y="135890"/>
                    <a:pt x="15988266" y="0"/>
                    <a:pt x="1581935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83000" y="6438900"/>
            <a:ext cx="2567425" cy="3955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F2463A36-D060-1CFB-8C78-D2EF6C12EB1B}"/>
                  </a:ext>
                </a:extLst>
              </p:cNvPr>
              <p:cNvSpPr txBox="1"/>
              <p:nvPr/>
            </p:nvSpPr>
            <p:spPr>
              <a:xfrm>
                <a:off x="2354965" y="2532026"/>
                <a:ext cx="13633805" cy="5732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thời gian làm xong 45 sản phẩm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(phút,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thời gian làm và số sản phẩm làm được là hai đại lượng tỉ lệ thuận nên ta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12.45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=20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45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phẩm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20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F2463A36-D060-1CFB-8C78-D2EF6C12E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965" y="2532026"/>
                <a:ext cx="13633805" cy="5732851"/>
              </a:xfrm>
              <a:prstGeom prst="rect">
                <a:avLst/>
              </a:prstGeom>
              <a:blipFill>
                <a:blip r:embed="rId8"/>
                <a:stretch>
                  <a:fillRect l="-1565" r="-1609" b="-3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FD9511B-911A-1318-20F0-B843BB37F90D}"/>
              </a:ext>
            </a:extLst>
          </p:cNvPr>
          <p:cNvSpPr txBox="1"/>
          <p:nvPr/>
        </p:nvSpPr>
        <p:spPr>
          <a:xfrm>
            <a:off x="7467600" y="128978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2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913985" y="1311872"/>
            <a:ext cx="8080029" cy="2377162"/>
            <a:chOff x="0" y="0"/>
            <a:chExt cx="14423829" cy="42435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913985" y="3952060"/>
            <a:ext cx="8080029" cy="2377162"/>
            <a:chOff x="0" y="0"/>
            <a:chExt cx="14423829" cy="42435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913985" y="6597966"/>
            <a:ext cx="8080029" cy="2377162"/>
            <a:chOff x="0" y="0"/>
            <a:chExt cx="14423829" cy="42435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45130" y="6457950"/>
            <a:ext cx="2904387" cy="4458662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0F17BDF-8382-D89E-DCBE-05B961E2202A}"/>
              </a:ext>
            </a:extLst>
          </p:cNvPr>
          <p:cNvSpPr txBox="1"/>
          <p:nvPr/>
        </p:nvSpPr>
        <p:spPr>
          <a:xfrm>
            <a:off x="2057400" y="3314700"/>
            <a:ext cx="4800600" cy="295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9D65694-AECA-A390-0BF8-E7006BA936F6}"/>
              </a:ext>
            </a:extLst>
          </p:cNvPr>
          <p:cNvSpPr txBox="1"/>
          <p:nvPr/>
        </p:nvSpPr>
        <p:spPr>
          <a:xfrm>
            <a:off x="10058399" y="2038788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490D9BB-C291-7458-5FC4-82413CB405D2}"/>
              </a:ext>
            </a:extLst>
          </p:cNvPr>
          <p:cNvSpPr txBox="1"/>
          <p:nvPr/>
        </p:nvSpPr>
        <p:spPr>
          <a:xfrm>
            <a:off x="10058399" y="4790232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69F91F4B-DD96-ABB9-4814-4D726885683F}"/>
              </a:ext>
            </a:extLst>
          </p:cNvPr>
          <p:cNvSpPr txBox="1"/>
          <p:nvPr/>
        </p:nvSpPr>
        <p:spPr>
          <a:xfrm>
            <a:off x="10058399" y="7324882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2226">
            <a:off x="15943836" y="-698772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43000" y="-548287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3FCD252-3EE2-0454-AAA3-CB0515DDAF08}"/>
                  </a:ext>
                </a:extLst>
              </p:cNvPr>
              <p:cNvSpPr txBox="1"/>
              <p:nvPr/>
            </p:nvSpPr>
            <p:spPr>
              <a:xfrm>
                <a:off x="1371600" y="1214367"/>
                <a:ext cx="15556924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5 (SGK – tr.63)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ngâm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ngâm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ki-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-gam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3FCD252-3EE2-0454-AAA3-CB0515DDA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214367"/>
                <a:ext cx="15556924" cy="4594912"/>
              </a:xfrm>
              <a:prstGeom prst="rect">
                <a:avLst/>
              </a:prstGeom>
              <a:blipFill>
                <a:blip r:embed="rId6"/>
                <a:stretch>
                  <a:fillRect l="-1371" r="-1371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Hình ảnh 9">
            <a:extLst>
              <a:ext uri="{FF2B5EF4-FFF2-40B4-BE49-F238E27FC236}">
                <a16:creationId xmlns:a16="http://schemas.microsoft.com/office/drawing/2014/main" id="{CB638967-189E-2324-F593-388DD235A2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2" b="9683"/>
          <a:stretch/>
        </p:blipFill>
        <p:spPr>
          <a:xfrm>
            <a:off x="926798" y="6119666"/>
            <a:ext cx="16299845" cy="37116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21784">
            <a:off x="-2783180" y="7052653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98830" y="4000500"/>
            <a:ext cx="2930614" cy="449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6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0446"/>
            <a:ext cx="16230600" cy="10066108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36702" y="121194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51151" y="6741243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39687">
            <a:off x="-2740661" y="-1644725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022429" y="7505700"/>
            <a:ext cx="4044858" cy="241956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99F8461-DECB-87FB-EC3C-4E99E9A520A1}"/>
              </a:ext>
            </a:extLst>
          </p:cNvPr>
          <p:cNvSpPr txBox="1"/>
          <p:nvPr/>
        </p:nvSpPr>
        <p:spPr>
          <a:xfrm>
            <a:off x="7467598" y="345411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BBE9B93-09AE-DBEE-6468-8519104474D7}"/>
                  </a:ext>
                </a:extLst>
              </p:cNvPr>
              <p:cNvSpPr txBox="1"/>
              <p:nvPr/>
            </p:nvSpPr>
            <p:spPr>
              <a:xfrm>
                <a:off x="2142528" y="1157154"/>
                <a:ext cx="14002941" cy="8870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250 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0,25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chanh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chanh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0,25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0,25.2,5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=1,25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2,5.0,5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=2,5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ngâm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3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1,25 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2,5 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BBE9B93-09AE-DBEE-6468-851910447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528" y="1157154"/>
                <a:ext cx="14002941" cy="8870698"/>
              </a:xfrm>
              <a:prstGeom prst="rect">
                <a:avLst/>
              </a:prstGeom>
              <a:blipFill>
                <a:blip r:embed="rId10"/>
                <a:stretch>
                  <a:fillRect l="-1305" r="-1305" b="-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60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699" y="800100"/>
            <a:ext cx="16230600" cy="86868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3649976" y="4375813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432F64F-8BF8-00FE-68F9-6FADD0904987}"/>
                  </a:ext>
                </a:extLst>
              </p:cNvPr>
              <p:cNvSpPr txBox="1"/>
              <p:nvPr/>
            </p:nvSpPr>
            <p:spPr>
              <a:xfrm>
                <a:off x="2416777" y="1705366"/>
                <a:ext cx="12832293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6 (SGK – tr.63)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xe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thụ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liệu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9,9 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13,9 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7,5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432F64F-8BF8-00FE-68F9-6FADD0904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777" y="1705366"/>
                <a:ext cx="12832293" cy="5518242"/>
              </a:xfrm>
              <a:prstGeom prst="rect">
                <a:avLst/>
              </a:prstGeom>
              <a:blipFill>
                <a:blip r:embed="rId8"/>
                <a:stretch>
                  <a:fillRect l="-1663" r="-1710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 descr="Giá Bán Vinfast VF E34 » Mua Xe Vinfast Trả Góp Đến 80%">
            <a:extLst>
              <a:ext uri="{FF2B5EF4-FFF2-40B4-BE49-F238E27FC236}">
                <a16:creationId xmlns:a16="http://schemas.microsoft.com/office/drawing/2014/main" id="{0645FC91-AAA5-94C7-3D31-C3789CD44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163" y="5970346"/>
            <a:ext cx="100965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85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5" y="1691888"/>
            <a:ext cx="15700029" cy="7696200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4B59DF0-C06D-FDF6-E2E1-0EB16FBE890C}"/>
              </a:ext>
            </a:extLst>
          </p:cNvPr>
          <p:cNvSpPr txBox="1"/>
          <p:nvPr/>
        </p:nvSpPr>
        <p:spPr>
          <a:xfrm>
            <a:off x="2330176" y="2286057"/>
            <a:ext cx="13627648" cy="6637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Theo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ki-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400 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300 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hỗn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300km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2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97198"/>
            <a:ext cx="16230600" cy="9789802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2237706" y="-2847796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18723" y="613542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134134-1EA8-296E-69EF-05BDFF2B1ADB}"/>
                  </a:ext>
                </a:extLst>
              </p:cNvPr>
              <p:cNvSpPr txBox="1"/>
              <p:nvPr/>
            </p:nvSpPr>
            <p:spPr>
              <a:xfrm>
                <a:off x="3048000" y="1618498"/>
                <a:ext cx="13200743" cy="8083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 :13,9. 100≈468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</m:t>
                    </m:r>
                    <m:r>
                      <a:rPr lang="en-US" sz="36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:9,9.100≈657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 :7,5.100≈867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xăng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thiểu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400:100. 13,9=55,6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xăng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xe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thiểu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     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300:100. 9,9+300:100. 7,5=52,2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134134-1EA8-296E-69EF-05BDFF2B1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618498"/>
                <a:ext cx="13200743" cy="8083110"/>
              </a:xfrm>
              <a:prstGeom prst="rect">
                <a:avLst/>
              </a:prstGeom>
              <a:blipFill>
                <a:blip r:embed="rId10"/>
                <a:stretch>
                  <a:fillRect l="-1386" r="-1386" b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AABED45-7F0D-9025-A6C1-83598559F4DC}"/>
              </a:ext>
            </a:extLst>
          </p:cNvPr>
          <p:cNvSpPr txBox="1"/>
          <p:nvPr/>
        </p:nvSpPr>
        <p:spPr>
          <a:xfrm>
            <a:off x="7467600" y="616235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0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86762"/>
            <a:ext cx="16230600" cy="8991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754714" y="6185081"/>
            <a:ext cx="2904387" cy="445866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A235DE6-557F-5E89-3FB1-F9F7A4B8F50B}"/>
              </a:ext>
            </a:extLst>
          </p:cNvPr>
          <p:cNvSpPr txBox="1"/>
          <p:nvPr/>
        </p:nvSpPr>
        <p:spPr>
          <a:xfrm>
            <a:off x="4343400" y="1333500"/>
            <a:ext cx="960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DDB8A61-19D2-887B-6925-FCE5EBB89789}"/>
              </a:ext>
            </a:extLst>
          </p:cNvPr>
          <p:cNvSpPr txBox="1"/>
          <p:nvPr/>
        </p:nvSpPr>
        <p:spPr>
          <a:xfrm>
            <a:off x="1679972" y="6457950"/>
            <a:ext cx="433982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78816BB-BD6C-971C-6352-93BCA5AC2313}"/>
              </a:ext>
            </a:extLst>
          </p:cNvPr>
          <p:cNvSpPr txBox="1"/>
          <p:nvPr/>
        </p:nvSpPr>
        <p:spPr>
          <a:xfrm>
            <a:off x="6897886" y="6457949"/>
            <a:ext cx="449222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AE912104-ED98-4CB8-750C-F2A785D9C0E3}"/>
              </a:ext>
            </a:extLst>
          </p:cNvPr>
          <p:cNvSpPr txBox="1"/>
          <p:nvPr/>
        </p:nvSpPr>
        <p:spPr>
          <a:xfrm>
            <a:off x="12268200" y="6486525"/>
            <a:ext cx="4339828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8. Đại lượng  tỉ lệ nghịch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Đồ họa 19" descr="Backpack outline">
            <a:extLst>
              <a:ext uri="{FF2B5EF4-FFF2-40B4-BE49-F238E27FC236}">
                <a16:creationId xmlns:a16="http://schemas.microsoft.com/office/drawing/2014/main" id="{12580315-E91C-5879-053E-6E637BF66A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82869" y="4124325"/>
            <a:ext cx="2362200" cy="2362200"/>
          </a:xfrm>
          <a:prstGeom prst="rect">
            <a:avLst/>
          </a:prstGeom>
        </p:spPr>
      </p:pic>
      <p:pic>
        <p:nvPicPr>
          <p:cNvPr id="21" name="Đồ họa 20" descr="Backpack outline">
            <a:extLst>
              <a:ext uri="{FF2B5EF4-FFF2-40B4-BE49-F238E27FC236}">
                <a16:creationId xmlns:a16="http://schemas.microsoft.com/office/drawing/2014/main" id="{9F92E1B4-6D9E-6666-6657-9A6D36F4AC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44213" y="4188126"/>
            <a:ext cx="2362200" cy="2362200"/>
          </a:xfrm>
          <a:prstGeom prst="rect">
            <a:avLst/>
          </a:prstGeom>
        </p:spPr>
      </p:pic>
      <p:pic>
        <p:nvPicPr>
          <p:cNvPr id="22" name="Đồ họa 21" descr="Backpack outline">
            <a:extLst>
              <a:ext uri="{FF2B5EF4-FFF2-40B4-BE49-F238E27FC236}">
                <a16:creationId xmlns:a16="http://schemas.microsoft.com/office/drawing/2014/main" id="{8D04F033-22AE-9B24-58B3-36C20AA9E6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257014" y="4188126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960735" y="2225338"/>
            <a:ext cx="14422265" cy="6346228"/>
            <a:chOff x="0" y="0"/>
            <a:chExt cx="16124156" cy="66031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24157" cy="6603141"/>
            </a:xfrm>
            <a:custGeom>
              <a:avLst/>
              <a:gdLst/>
              <a:ahLst/>
              <a:cxnLst/>
              <a:rect l="l" t="t" r="r" b="b"/>
              <a:pathLst>
                <a:path w="16124157" h="6603141">
                  <a:moveTo>
                    <a:pt x="158193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298341"/>
                  </a:lnTo>
                  <a:cubicBezTo>
                    <a:pt x="0" y="6467251"/>
                    <a:pt x="135890" y="6603141"/>
                    <a:pt x="304800" y="6603141"/>
                  </a:cubicBezTo>
                  <a:lnTo>
                    <a:pt x="15819357" y="6603141"/>
                  </a:lnTo>
                  <a:cubicBezTo>
                    <a:pt x="15988266" y="6603141"/>
                    <a:pt x="16124157" y="6467251"/>
                    <a:pt x="16124157" y="6298341"/>
                  </a:cubicBezTo>
                  <a:lnTo>
                    <a:pt x="16124157" y="304800"/>
                  </a:lnTo>
                  <a:cubicBezTo>
                    <a:pt x="16124157" y="135890"/>
                    <a:pt x="15988266" y="0"/>
                    <a:pt x="1581935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83000" y="6438900"/>
            <a:ext cx="2567425" cy="395541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177ED9-C658-AA0A-C931-B9F6074F2497}"/>
              </a:ext>
            </a:extLst>
          </p:cNvPr>
          <p:cNvSpPr txBox="1"/>
          <p:nvPr/>
        </p:nvSpPr>
        <p:spPr>
          <a:xfrm>
            <a:off x="3464230" y="2725100"/>
            <a:ext cx="11415275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TIẾP THEO</a:t>
            </a:r>
          </a:p>
        </p:txBody>
      </p:sp>
    </p:spTree>
    <p:extLst>
      <p:ext uri="{BB962C8B-B14F-4D97-AF65-F5344CB8AC3E}">
        <p14:creationId xmlns:p14="http://schemas.microsoft.com/office/powerpoint/2010/main" val="155358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1091151" y="-1156693"/>
            <a:ext cx="3249720" cy="35267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684646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10AE6C9F-8883-2BFD-6DB6-1F6B60403654}"/>
              </a:ext>
            </a:extLst>
          </p:cNvPr>
          <p:cNvSpPr/>
          <p:nvPr/>
        </p:nvSpPr>
        <p:spPr>
          <a:xfrm>
            <a:off x="2284389" y="2822741"/>
            <a:ext cx="1524000" cy="838200"/>
          </a:xfrm>
          <a:prstGeom prst="roundRect">
            <a:avLst/>
          </a:prstGeom>
          <a:solidFill>
            <a:srgbClr val="E7AF60"/>
          </a:solidFill>
          <a:ln>
            <a:solidFill>
              <a:srgbClr val="E7A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CF3D674-EC80-9AB8-8F37-908A74720327}"/>
              </a:ext>
            </a:extLst>
          </p:cNvPr>
          <p:cNvSpPr txBox="1"/>
          <p:nvPr/>
        </p:nvSpPr>
        <p:spPr>
          <a:xfrm>
            <a:off x="2286000" y="1638300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KHÁI NIỆM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35D0C63-AF14-E6B2-2D09-7D13E12EF3EA}"/>
                  </a:ext>
                </a:extLst>
              </p:cNvPr>
              <p:cNvSpPr txBox="1"/>
              <p:nvPr/>
            </p:nvSpPr>
            <p:spPr>
              <a:xfrm>
                <a:off x="4285343" y="2519814"/>
                <a:ext cx="111252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phi 18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35D0C63-AF14-E6B2-2D09-7D13E12EF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343" y="2519814"/>
                <a:ext cx="11125200" cy="2748253"/>
              </a:xfrm>
              <a:prstGeom prst="rect">
                <a:avLst/>
              </a:prstGeom>
              <a:blipFill>
                <a:blip r:embed="rId10"/>
                <a:stretch>
                  <a:fillRect l="-1973" r="-1918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A3CB32C5-8DE9-DA96-36CF-587B512A9D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2481892"/>
                  </p:ext>
                </p:extLst>
              </p:nvPr>
            </p:nvGraphicFramePr>
            <p:xfrm>
              <a:off x="3046389" y="6110260"/>
              <a:ext cx="12192000" cy="1920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1436369581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13887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9680166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02864509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14742314"/>
                        </a:ext>
                      </a:extLst>
                    </a:gridCol>
                  </a:tblGrid>
                  <a:tr h="9601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(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799581"/>
                      </a:ext>
                    </a:extLst>
                  </a:tr>
                  <a:tr h="9601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(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𝑘𝑔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26162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A3CB32C5-8DE9-DA96-36CF-587B512A9D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2481892"/>
                  </p:ext>
                </p:extLst>
              </p:nvPr>
            </p:nvGraphicFramePr>
            <p:xfrm>
              <a:off x="3046389" y="6110260"/>
              <a:ext cx="12192000" cy="1920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1436369581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13887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9680166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02864509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14742314"/>
                        </a:ext>
                      </a:extLst>
                    </a:gridCol>
                  </a:tblGrid>
                  <a:tr h="960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633" r="-400750" b="-1132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799581"/>
                      </a:ext>
                    </a:extLst>
                  </a:tr>
                  <a:tr h="960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100633" r="-400750" b="-132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26162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CA27B0-B1CB-1F49-B1BC-8D847B4B7BFE}"/>
              </a:ext>
            </a:extLst>
          </p:cNvPr>
          <p:cNvSpPr/>
          <p:nvPr/>
        </p:nvSpPr>
        <p:spPr>
          <a:xfrm>
            <a:off x="9372600" y="4533900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DAD467C2-CCA1-F6DB-FDB1-61FF3AE6F446}"/>
              </a:ext>
            </a:extLst>
          </p:cNvPr>
          <p:cNvSpPr/>
          <p:nvPr/>
        </p:nvSpPr>
        <p:spPr>
          <a:xfrm>
            <a:off x="6230479" y="716227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89DD7870-2832-0660-7C9B-9B8B95E837A2}"/>
              </a:ext>
            </a:extLst>
          </p:cNvPr>
          <p:cNvSpPr/>
          <p:nvPr/>
        </p:nvSpPr>
        <p:spPr>
          <a:xfrm>
            <a:off x="8686917" y="715758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47D00D43-C2B8-7072-B05C-11144C77C520}"/>
              </a:ext>
            </a:extLst>
          </p:cNvPr>
          <p:cNvSpPr/>
          <p:nvPr/>
        </p:nvSpPr>
        <p:spPr>
          <a:xfrm>
            <a:off x="11160077" y="715758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08BC9D94-84DA-E127-923E-DC57486E9433}"/>
              </a:ext>
            </a:extLst>
          </p:cNvPr>
          <p:cNvSpPr/>
          <p:nvPr/>
        </p:nvSpPr>
        <p:spPr>
          <a:xfrm>
            <a:off x="13633237" y="715758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765947" y="2486949"/>
            <a:ext cx="13272163" cy="5480512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5BDEF6E-834F-6729-A11A-B6DDA86BA810}"/>
                  </a:ext>
                </a:extLst>
              </p:cNvPr>
              <p:cNvSpPr txBox="1"/>
              <p:nvPr/>
            </p:nvSpPr>
            <p:spPr>
              <a:xfrm>
                <a:off x="3803144" y="3009900"/>
                <a:ext cx="11197770" cy="3840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 luận: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đại lượng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liên hệ với đại lượng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công thức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một hằng số khác </a:t>
                </a:r>
                <a:r>
                  <a:rPr lang="nl-NL" sz="40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thì ta nói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5BDEF6E-834F-6729-A11A-B6DDA86BA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144" y="3009900"/>
                <a:ext cx="11197770" cy="3840860"/>
              </a:xfrm>
              <a:prstGeom prst="rect">
                <a:avLst/>
              </a:prstGeom>
              <a:blipFill>
                <a:blip r:embed="rId8"/>
                <a:stretch>
                  <a:fillRect l="-1960" r="-1905" b="-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913985" y="1295681"/>
            <a:ext cx="8080029" cy="7692952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95932" y="23812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B204E58-F4E5-A80E-F9BA-ED85BB8D9016}"/>
              </a:ext>
            </a:extLst>
          </p:cNvPr>
          <p:cNvSpPr/>
          <p:nvPr/>
        </p:nvSpPr>
        <p:spPr>
          <a:xfrm>
            <a:off x="3067746" y="1911121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9B98896-6EE7-2D3F-49F5-CA4238C3B793}"/>
                  </a:ext>
                </a:extLst>
              </p:cNvPr>
              <p:cNvSpPr txBox="1"/>
              <p:nvPr/>
            </p:nvSpPr>
            <p:spPr>
              <a:xfrm>
                <a:off x="1689342" y="3490107"/>
                <a:ext cx="6019800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Chu vi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9B98896-6EE7-2D3F-49F5-CA4238C3B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342" y="3490107"/>
                <a:ext cx="6019800" cy="3671583"/>
              </a:xfrm>
              <a:prstGeom prst="rect">
                <a:avLst/>
              </a:prstGeom>
              <a:blipFill>
                <a:blip r:embed="rId8"/>
                <a:stretch>
                  <a:fillRect l="-3543" r="-3543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19D6422-4E7E-5D2C-DE04-CBDB52930978}"/>
              </a:ext>
            </a:extLst>
          </p:cNvPr>
          <p:cNvSpPr txBox="1"/>
          <p:nvPr/>
        </p:nvSpPr>
        <p:spPr>
          <a:xfrm>
            <a:off x="11277599" y="2328812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5AD1CBD-49CC-65EF-2D1E-A35303A4D81B}"/>
                  </a:ext>
                </a:extLst>
              </p:cNvPr>
              <p:cNvSpPr txBox="1"/>
              <p:nvPr/>
            </p:nvSpPr>
            <p:spPr>
              <a:xfrm>
                <a:off x="9556275" y="3306365"/>
                <a:ext cx="6795448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chu vi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l-G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5AD1CBD-49CC-65EF-2D1E-A35303A4D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275" y="3306365"/>
                <a:ext cx="6795448" cy="3671583"/>
              </a:xfrm>
              <a:prstGeom prst="rect">
                <a:avLst/>
              </a:prstGeom>
              <a:blipFill>
                <a:blip r:embed="rId9"/>
                <a:stretch>
                  <a:fillRect l="-3232" r="-3232" b="-6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08521" y="2452233"/>
            <a:ext cx="15270957" cy="5382534"/>
            <a:chOff x="0" y="0"/>
            <a:chExt cx="8654477" cy="122323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54477" cy="12232394"/>
            </a:xfrm>
            <a:custGeom>
              <a:avLst/>
              <a:gdLst/>
              <a:ahLst/>
              <a:cxnLst/>
              <a:rect l="l" t="t" r="r" b="b"/>
              <a:pathLst>
                <a:path w="8654477" h="12232394">
                  <a:moveTo>
                    <a:pt x="834967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1927594"/>
                  </a:lnTo>
                  <a:cubicBezTo>
                    <a:pt x="0" y="12096504"/>
                    <a:pt x="135890" y="12232394"/>
                    <a:pt x="304800" y="12232394"/>
                  </a:cubicBezTo>
                  <a:lnTo>
                    <a:pt x="8349677" y="12232394"/>
                  </a:lnTo>
                  <a:cubicBezTo>
                    <a:pt x="8518587" y="12232394"/>
                    <a:pt x="8654477" y="12096504"/>
                    <a:pt x="8654477" y="11927594"/>
                  </a:cubicBezTo>
                  <a:lnTo>
                    <a:pt x="8654477" y="304800"/>
                  </a:lnTo>
                  <a:cubicBezTo>
                    <a:pt x="8654477" y="135890"/>
                    <a:pt x="8518587" y="0"/>
                    <a:pt x="834967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0108343-90C6-C08B-3E00-1FFD258E10F0}"/>
                  </a:ext>
                </a:extLst>
              </p:cNvPr>
              <p:cNvSpPr txBox="1"/>
              <p:nvPr/>
            </p:nvSpPr>
            <p:spPr>
              <a:xfrm>
                <a:off x="2693192" y="2857500"/>
                <a:ext cx="12901613" cy="4298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 Chú ý:</a:t>
                </a:r>
                <a:endParaRPr lang="en-US" sz="4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nói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đại lượng tỉ lệ thuận với nhau.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0108343-90C6-C08B-3E00-1FFD258E1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192" y="2857500"/>
                <a:ext cx="12901613" cy="4298293"/>
              </a:xfrm>
              <a:prstGeom prst="rect">
                <a:avLst/>
              </a:prstGeom>
              <a:blipFill>
                <a:blip r:embed="rId6"/>
                <a:stretch>
                  <a:fillRect l="-1701" r="-2788" b="-5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42945" y="6515100"/>
            <a:ext cx="2567425" cy="3955417"/>
          </a:xfrm>
          <a:prstGeom prst="rect">
            <a:avLst/>
          </a:prstGeom>
        </p:spPr>
      </p:pic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243EE878-2C35-26BF-DFB3-24C672D5E66F}"/>
              </a:ext>
            </a:extLst>
          </p:cNvPr>
          <p:cNvSpPr/>
          <p:nvPr/>
        </p:nvSpPr>
        <p:spPr>
          <a:xfrm>
            <a:off x="1292003" y="1263486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42D40E2E-22EA-3B06-4954-1B4AF036EA74}"/>
                  </a:ext>
                </a:extLst>
              </p:cNvPr>
              <p:cNvSpPr txBox="1"/>
              <p:nvPr/>
            </p:nvSpPr>
            <p:spPr>
              <a:xfrm>
                <a:off x="4495093" y="1232149"/>
                <a:ext cx="11735507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=0,4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42D40E2E-22EA-3B06-4954-1B4AF036E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093" y="1232149"/>
                <a:ext cx="11735507" cy="4594912"/>
              </a:xfrm>
              <a:prstGeom prst="rect">
                <a:avLst/>
              </a:prstGeom>
              <a:blipFill>
                <a:blip r:embed="rId8"/>
                <a:stretch>
                  <a:fillRect l="-1817" r="-1817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Bảng 4">
                <a:extLst>
                  <a:ext uri="{FF2B5EF4-FFF2-40B4-BE49-F238E27FC236}">
                    <a16:creationId xmlns:a16="http://schemas.microsoft.com/office/drawing/2014/main" id="{2B9F0EEA-4A45-9FCF-EC28-996608751A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935551"/>
                  </p:ext>
                </p:extLst>
              </p:nvPr>
            </p:nvGraphicFramePr>
            <p:xfrm>
              <a:off x="3048000" y="6781166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−5,1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−3,9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2,4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Bảng 4">
                <a:extLst>
                  <a:ext uri="{FF2B5EF4-FFF2-40B4-BE49-F238E27FC236}">
                    <a16:creationId xmlns:a16="http://schemas.microsoft.com/office/drawing/2014/main" id="{2B9F0EEA-4A45-9FCF-EC28-996608751A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935551"/>
                  </p:ext>
                </p:extLst>
              </p:nvPr>
            </p:nvGraphicFramePr>
            <p:xfrm>
              <a:off x="3048000" y="6781166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500" t="-578" r="-4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100500" t="-578" r="-3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00500" t="-578" r="-2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300500" t="-578" r="-1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400500" t="-578" r="-750" b="-1080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500" t="-100578" r="-400750" b="-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12BC75F7-8033-3228-266C-7FC1BE2EC4D4}"/>
              </a:ext>
            </a:extLst>
          </p:cNvPr>
          <p:cNvSpPr/>
          <p:nvPr/>
        </p:nvSpPr>
        <p:spPr>
          <a:xfrm>
            <a:off x="10134600" y="5153478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2873</Words>
  <Application>Microsoft Office PowerPoint</Application>
  <PresentationFormat>Custom</PresentationFormat>
  <Paragraphs>289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Wingdings</vt:lpstr>
      <vt:lpstr>Symbol</vt:lpstr>
      <vt:lpstr>Calibri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Brown Abstract Organic Class Syllabus Blank Presentation</dc:title>
  <dc:creator>Lê Thảo</dc:creator>
  <cp:lastModifiedBy>Hằng Thẩm</cp:lastModifiedBy>
  <cp:revision>9</cp:revision>
  <dcterms:created xsi:type="dcterms:W3CDTF">2006-08-16T00:00:00Z</dcterms:created>
  <dcterms:modified xsi:type="dcterms:W3CDTF">2025-12-09T16:04:21Z</dcterms:modified>
  <dc:identifier>DAFN9zBzeTs</dc:identifier>
</cp:coreProperties>
</file>