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4"/>
  </p:notesMasterIdLst>
  <p:sldIdLst>
    <p:sldId id="446" r:id="rId2"/>
    <p:sldId id="312" r:id="rId3"/>
    <p:sldId id="257" r:id="rId4"/>
    <p:sldId id="256" r:id="rId5"/>
    <p:sldId id="258" r:id="rId6"/>
    <p:sldId id="260" r:id="rId7"/>
    <p:sldId id="259" r:id="rId8"/>
    <p:sldId id="314" r:id="rId9"/>
    <p:sldId id="270" r:id="rId10"/>
    <p:sldId id="262" r:id="rId11"/>
    <p:sldId id="316" r:id="rId12"/>
    <p:sldId id="261" r:id="rId13"/>
    <p:sldId id="333" r:id="rId14"/>
    <p:sldId id="335" r:id="rId15"/>
    <p:sldId id="272" r:id="rId16"/>
    <p:sldId id="348" r:id="rId17"/>
    <p:sldId id="349" r:id="rId18"/>
    <p:sldId id="350" r:id="rId19"/>
    <p:sldId id="331" r:id="rId20"/>
    <p:sldId id="359" r:id="rId21"/>
    <p:sldId id="293" r:id="rId22"/>
    <p:sldId id="271" r:id="rId23"/>
  </p:sldIdLst>
  <p:sldSz cx="9144000" cy="5143500" type="screen16x9"/>
  <p:notesSz cx="6858000" cy="9144000"/>
  <p:embeddedFontLst>
    <p:embeddedFont>
      <p:font typeface="Maven Pro SemiBold" panose="020B0604020202020204" charset="0"/>
      <p:regular r:id="rId25"/>
      <p:bold r:id="rId26"/>
    </p:embeddedFont>
    <p:embeddedFont>
      <p:font typeface="Anaheim" panose="020B0604020202020204" charset="0"/>
      <p:regular r:id="rId27"/>
    </p:embeddedFont>
    <p:embeddedFont>
      <p:font typeface="Cambria Math" panose="02040503050406030204" pitchFamily="18" charset="0"/>
      <p:regular r:id="rId28"/>
    </p:embeddedFont>
    <p:embeddedFont>
      <p:font typeface="Figtree" panose="020B0604020202020204" charset="0"/>
      <p:regular r:id="rId29"/>
      <p:bold r:id="rId30"/>
      <p:italic r:id="rId31"/>
      <p:boldItalic r:id="rId32"/>
    </p:embeddedFont>
    <p:embeddedFont>
      <p:font typeface="Maven Pro ExtraBold" panose="020B0604020202020204" charset="0"/>
      <p:bold r:id="rId33"/>
    </p:embeddedFont>
    <p:embeddedFont>
      <p:font typeface="Calibri" panose="020F0502020204030204" pitchFamily="34" charset="0"/>
      <p:regular r:id="rId34"/>
      <p:bold r:id="rId35"/>
      <p:italic r:id="rId36"/>
      <p:boldItalic r:id="rId37"/>
    </p:embeddedFont>
    <p:embeddedFont>
      <p:font typeface="DM Sans" panose="020B0604020202020204" charset="0"/>
      <p:regular r:id="rId38"/>
      <p:bold r:id="rId39"/>
      <p:italic r:id="rId40"/>
      <p:boldItalic r:id="rId41"/>
    </p:embeddedFont>
    <p:embeddedFont>
      <p:font typeface="Nunito Light" panose="020B0604020202020204"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D86E29-DA51-480D-9714-C4B27C993564}">
  <a:tblStyle styleId="{FCD86E29-DA51-480D-9714-C4B27C9935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86" autoAdjust="0"/>
  </p:normalViewPr>
  <p:slideViewPr>
    <p:cSldViewPr snapToGrid="0">
      <p:cViewPr varScale="1">
        <p:scale>
          <a:sx n="107" d="100"/>
          <a:sy n="107" d="100"/>
        </p:scale>
        <p:origin x="74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17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305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54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27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25dde7b432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9" name="Google Shape;3409;g25dde7b432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69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25dde7b432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9" name="Google Shape;3409;g25dde7b432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50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6"/>
        <p:cNvGrpSpPr/>
        <p:nvPr/>
      </p:nvGrpSpPr>
      <p:grpSpPr>
        <a:xfrm>
          <a:off x="0" y="0"/>
          <a:ext cx="0" cy="0"/>
          <a:chOff x="0" y="0"/>
          <a:chExt cx="0" cy="0"/>
        </a:xfrm>
      </p:grpSpPr>
      <p:sp>
        <p:nvSpPr>
          <p:cNvPr id="4127" name="Google Shape;4127;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8" name="Google Shape;4128;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18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41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46"/>
        <p:cNvGrpSpPr/>
        <p:nvPr/>
      </p:nvGrpSpPr>
      <p:grpSpPr>
        <a:xfrm>
          <a:off x="0" y="0"/>
          <a:ext cx="0" cy="0"/>
          <a:chOff x="0" y="0"/>
          <a:chExt cx="0" cy="0"/>
        </a:xfrm>
      </p:grpSpPr>
      <p:pic>
        <p:nvPicPr>
          <p:cNvPr id="547" name="Google Shape;547;p1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548" name="Google Shape;548;p1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txBox="1">
            <a:spLocks noGrp="1"/>
          </p:cNvSpPr>
          <p:nvPr>
            <p:ph type="title"/>
          </p:nvPr>
        </p:nvSpPr>
        <p:spPr>
          <a:xfrm>
            <a:off x="720000" y="970275"/>
            <a:ext cx="41436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0" name="Google Shape;550;p15"/>
          <p:cNvSpPr txBox="1">
            <a:spLocks noGrp="1"/>
          </p:cNvSpPr>
          <p:nvPr>
            <p:ph type="subTitle" idx="1"/>
          </p:nvPr>
        </p:nvSpPr>
        <p:spPr>
          <a:xfrm>
            <a:off x="720000" y="3266325"/>
            <a:ext cx="4143600" cy="90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5"/>
          <p:cNvSpPr>
            <a:spLocks noGrp="1"/>
          </p:cNvSpPr>
          <p:nvPr>
            <p:ph type="pic" idx="2"/>
          </p:nvPr>
        </p:nvSpPr>
        <p:spPr>
          <a:xfrm>
            <a:off x="5060300" y="533875"/>
            <a:ext cx="3370500" cy="4075800"/>
          </a:xfrm>
          <a:prstGeom prst="rect">
            <a:avLst/>
          </a:prstGeom>
          <a:noFill/>
          <a:ln w="9525" cap="flat" cmpd="sng">
            <a:solidFill>
              <a:schemeClr val="dk1"/>
            </a:solidFill>
            <a:prstDash val="solid"/>
            <a:round/>
            <a:headEnd type="none" w="sm" len="sm"/>
            <a:tailEnd type="none" w="sm" len="sm"/>
          </a:ln>
        </p:spPr>
      </p:sp>
      <p:grpSp>
        <p:nvGrpSpPr>
          <p:cNvPr id="552" name="Google Shape;552;p15"/>
          <p:cNvGrpSpPr/>
          <p:nvPr/>
        </p:nvGrpSpPr>
        <p:grpSpPr>
          <a:xfrm>
            <a:off x="194041" y="278109"/>
            <a:ext cx="8779334" cy="4726596"/>
            <a:chOff x="194041" y="278109"/>
            <a:chExt cx="8779334" cy="4726596"/>
          </a:xfrm>
        </p:grpSpPr>
        <p:sp>
          <p:nvSpPr>
            <p:cNvPr id="553" name="Google Shape;553;p15"/>
            <p:cNvSpPr/>
            <p:nvPr/>
          </p:nvSpPr>
          <p:spPr>
            <a:xfrm>
              <a:off x="8493200" y="796275"/>
              <a:ext cx="173700" cy="174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84850" y="4506646"/>
              <a:ext cx="194700" cy="1947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5"/>
            <p:cNvGrpSpPr/>
            <p:nvPr/>
          </p:nvGrpSpPr>
          <p:grpSpPr>
            <a:xfrm>
              <a:off x="194041" y="4092854"/>
              <a:ext cx="449702" cy="720600"/>
              <a:chOff x="5029670" y="1742067"/>
              <a:chExt cx="554708" cy="888861"/>
            </a:xfrm>
          </p:grpSpPr>
          <p:sp>
            <p:nvSpPr>
              <p:cNvPr id="556" name="Google Shape;556;p1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5"/>
            <p:cNvGrpSpPr/>
            <p:nvPr/>
          </p:nvGrpSpPr>
          <p:grpSpPr>
            <a:xfrm>
              <a:off x="643741" y="4260920"/>
              <a:ext cx="366354" cy="332070"/>
              <a:chOff x="5752459" y="1744741"/>
              <a:chExt cx="577117" cy="523110"/>
            </a:xfrm>
          </p:grpSpPr>
          <p:sp>
            <p:nvSpPr>
              <p:cNvPr id="565" name="Google Shape;565;p1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5"/>
              <p:cNvGrpSpPr/>
              <p:nvPr/>
            </p:nvGrpSpPr>
            <p:grpSpPr>
              <a:xfrm>
                <a:off x="5876129" y="1859008"/>
                <a:ext cx="343285" cy="332191"/>
                <a:chOff x="5876129" y="1859008"/>
                <a:chExt cx="343285" cy="332191"/>
              </a:xfrm>
            </p:grpSpPr>
            <p:sp>
              <p:nvSpPr>
                <p:cNvPr id="568" name="Google Shape;568;p1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2" name="Google Shape;572;p15"/>
            <p:cNvGrpSpPr/>
            <p:nvPr/>
          </p:nvGrpSpPr>
          <p:grpSpPr>
            <a:xfrm>
              <a:off x="8523673" y="379216"/>
              <a:ext cx="449702" cy="320566"/>
              <a:chOff x="5497632" y="1159795"/>
              <a:chExt cx="679822" cy="484604"/>
            </a:xfrm>
          </p:grpSpPr>
          <p:sp>
            <p:nvSpPr>
              <p:cNvPr id="573" name="Google Shape;573;p1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5"/>
            <p:cNvGrpSpPr/>
            <p:nvPr/>
          </p:nvGrpSpPr>
          <p:grpSpPr>
            <a:xfrm>
              <a:off x="8592613" y="739794"/>
              <a:ext cx="366366" cy="524997"/>
              <a:chOff x="2511197" y="2270995"/>
              <a:chExt cx="614915" cy="881164"/>
            </a:xfrm>
          </p:grpSpPr>
          <p:sp>
            <p:nvSpPr>
              <p:cNvPr id="578" name="Google Shape;578;p15"/>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5"/>
            <p:cNvGrpSpPr/>
            <p:nvPr/>
          </p:nvGrpSpPr>
          <p:grpSpPr>
            <a:xfrm>
              <a:off x="8333459" y="278109"/>
              <a:ext cx="194639" cy="174012"/>
              <a:chOff x="4426251" y="1823065"/>
              <a:chExt cx="279935" cy="250232"/>
            </a:xfrm>
          </p:grpSpPr>
          <p:sp>
            <p:nvSpPr>
              <p:cNvPr id="588" name="Google Shape;588;p1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5"/>
            <p:cNvGrpSpPr/>
            <p:nvPr/>
          </p:nvGrpSpPr>
          <p:grpSpPr>
            <a:xfrm>
              <a:off x="720012" y="4680695"/>
              <a:ext cx="366369" cy="324010"/>
              <a:chOff x="4967212" y="3076095"/>
              <a:chExt cx="366369" cy="324010"/>
            </a:xfrm>
          </p:grpSpPr>
          <p:sp>
            <p:nvSpPr>
              <p:cNvPr id="591" name="Google Shape;591;p1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43"/>
        <p:cNvGrpSpPr/>
        <p:nvPr/>
      </p:nvGrpSpPr>
      <p:grpSpPr>
        <a:xfrm>
          <a:off x="0" y="0"/>
          <a:ext cx="0" cy="0"/>
          <a:chOff x="0" y="0"/>
          <a:chExt cx="0" cy="0"/>
        </a:xfrm>
      </p:grpSpPr>
      <p:pic>
        <p:nvPicPr>
          <p:cNvPr id="744" name="Google Shape;744;p1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745" name="Google Shape;745;p1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7" name="Google Shape;747;p18"/>
          <p:cNvSpPr txBox="1">
            <a:spLocks noGrp="1"/>
          </p:cNvSpPr>
          <p:nvPr>
            <p:ph type="subTitle" idx="1"/>
          </p:nvPr>
        </p:nvSpPr>
        <p:spPr>
          <a:xfrm>
            <a:off x="4923075"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18"/>
          <p:cNvSpPr txBox="1">
            <a:spLocks noGrp="1"/>
          </p:cNvSpPr>
          <p:nvPr>
            <p:ph type="subTitle" idx="2"/>
          </p:nvPr>
        </p:nvSpPr>
        <p:spPr>
          <a:xfrm>
            <a:off x="1580900"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18"/>
          <p:cNvSpPr txBox="1">
            <a:spLocks noGrp="1"/>
          </p:cNvSpPr>
          <p:nvPr>
            <p:ph type="subTitle" idx="3"/>
          </p:nvPr>
        </p:nvSpPr>
        <p:spPr>
          <a:xfrm>
            <a:off x="1580911"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18"/>
          <p:cNvSpPr txBox="1">
            <a:spLocks noGrp="1"/>
          </p:cNvSpPr>
          <p:nvPr>
            <p:ph type="subTitle" idx="4"/>
          </p:nvPr>
        </p:nvSpPr>
        <p:spPr>
          <a:xfrm>
            <a:off x="4923089"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1" name="Google Shape;751;p18"/>
          <p:cNvGrpSpPr/>
          <p:nvPr/>
        </p:nvGrpSpPr>
        <p:grpSpPr>
          <a:xfrm>
            <a:off x="156927" y="431950"/>
            <a:ext cx="8849744" cy="4554535"/>
            <a:chOff x="156927" y="431950"/>
            <a:chExt cx="8849744" cy="4554535"/>
          </a:xfrm>
        </p:grpSpPr>
        <p:sp>
          <p:nvSpPr>
            <p:cNvPr id="752" name="Google Shape;752;p18"/>
            <p:cNvSpPr/>
            <p:nvPr/>
          </p:nvSpPr>
          <p:spPr>
            <a:xfrm>
              <a:off x="8557800" y="431950"/>
              <a:ext cx="215100" cy="2151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375348" y="4076225"/>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8430780" y="1282748"/>
              <a:ext cx="512999" cy="464993"/>
              <a:chOff x="5752459" y="1744741"/>
              <a:chExt cx="577117" cy="523110"/>
            </a:xfrm>
          </p:grpSpPr>
          <p:sp>
            <p:nvSpPr>
              <p:cNvPr id="755" name="Google Shape;755;p1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8"/>
              <p:cNvGrpSpPr/>
              <p:nvPr/>
            </p:nvGrpSpPr>
            <p:grpSpPr>
              <a:xfrm>
                <a:off x="5876129" y="1859008"/>
                <a:ext cx="343285" cy="332191"/>
                <a:chOff x="5876129" y="1859008"/>
                <a:chExt cx="343285" cy="332191"/>
              </a:xfrm>
            </p:grpSpPr>
            <p:sp>
              <p:nvSpPr>
                <p:cNvPr id="758" name="Google Shape;758;p1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Google Shape;762;p18"/>
            <p:cNvGrpSpPr/>
            <p:nvPr/>
          </p:nvGrpSpPr>
          <p:grpSpPr>
            <a:xfrm>
              <a:off x="224851" y="4076228"/>
              <a:ext cx="784356" cy="596793"/>
              <a:chOff x="3321334" y="1134860"/>
              <a:chExt cx="739958" cy="563012"/>
            </a:xfrm>
          </p:grpSpPr>
          <p:sp>
            <p:nvSpPr>
              <p:cNvPr id="763" name="Google Shape;763;p18"/>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18"/>
              <p:cNvGrpSpPr/>
              <p:nvPr/>
            </p:nvGrpSpPr>
            <p:grpSpPr>
              <a:xfrm>
                <a:off x="3401954" y="1228537"/>
                <a:ext cx="641456" cy="452252"/>
                <a:chOff x="3401954" y="1228537"/>
                <a:chExt cx="641456" cy="452252"/>
              </a:xfrm>
            </p:grpSpPr>
            <p:sp>
              <p:nvSpPr>
                <p:cNvPr id="766" name="Google Shape;766;p18"/>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 name="Google Shape;848;p18"/>
            <p:cNvGrpSpPr/>
            <p:nvPr/>
          </p:nvGrpSpPr>
          <p:grpSpPr>
            <a:xfrm>
              <a:off x="8474570" y="752575"/>
              <a:ext cx="214990" cy="192204"/>
              <a:chOff x="4426251" y="1823065"/>
              <a:chExt cx="279935" cy="250232"/>
            </a:xfrm>
          </p:grpSpPr>
          <p:sp>
            <p:nvSpPr>
              <p:cNvPr id="849" name="Google Shape;849;p1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56927" y="4437168"/>
              <a:ext cx="920132" cy="549318"/>
              <a:chOff x="222867" y="4344895"/>
              <a:chExt cx="868049" cy="518224"/>
            </a:xfrm>
          </p:grpSpPr>
          <p:grpSp>
            <p:nvGrpSpPr>
              <p:cNvPr id="852" name="Google Shape;852;p18"/>
              <p:cNvGrpSpPr/>
              <p:nvPr/>
            </p:nvGrpSpPr>
            <p:grpSpPr>
              <a:xfrm>
                <a:off x="222867" y="4344895"/>
                <a:ext cx="868049" cy="518224"/>
                <a:chOff x="5661367" y="324345"/>
                <a:chExt cx="868049" cy="518224"/>
              </a:xfrm>
            </p:grpSpPr>
            <p:sp>
              <p:nvSpPr>
                <p:cNvPr id="853" name="Google Shape;853;p18"/>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18"/>
              <p:cNvSpPr/>
              <p:nvPr/>
            </p:nvSpPr>
            <p:spPr>
              <a:xfrm>
                <a:off x="713225" y="4431200"/>
                <a:ext cx="172800" cy="172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797900" y="4604000"/>
                <a:ext cx="172800" cy="1728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18"/>
            <p:cNvGrpSpPr/>
            <p:nvPr/>
          </p:nvGrpSpPr>
          <p:grpSpPr>
            <a:xfrm>
              <a:off x="8557801" y="752569"/>
              <a:ext cx="448870" cy="719266"/>
              <a:chOff x="5029670" y="1742067"/>
              <a:chExt cx="554708" cy="888861"/>
            </a:xfrm>
          </p:grpSpPr>
          <p:sp>
            <p:nvSpPr>
              <p:cNvPr id="865" name="Google Shape;865;p1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73"/>
        <p:cNvGrpSpPr/>
        <p:nvPr/>
      </p:nvGrpSpPr>
      <p:grpSpPr>
        <a:xfrm>
          <a:off x="0" y="0"/>
          <a:ext cx="0" cy="0"/>
          <a:chOff x="0" y="0"/>
          <a:chExt cx="0" cy="0"/>
        </a:xfrm>
      </p:grpSpPr>
      <p:pic>
        <p:nvPicPr>
          <p:cNvPr id="874" name="Google Shape;874;p1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875" name="Google Shape;875;p1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19"/>
          <p:cNvSpPr txBox="1">
            <a:spLocks noGrp="1"/>
          </p:cNvSpPr>
          <p:nvPr>
            <p:ph type="subTitle" idx="1"/>
          </p:nvPr>
        </p:nvSpPr>
        <p:spPr>
          <a:xfrm>
            <a:off x="4699665"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8" name="Google Shape;878;p19"/>
          <p:cNvSpPr txBox="1">
            <a:spLocks noGrp="1"/>
          </p:cNvSpPr>
          <p:nvPr>
            <p:ph type="subTitle" idx="2"/>
          </p:nvPr>
        </p:nvSpPr>
        <p:spPr>
          <a:xfrm>
            <a:off x="1190238"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9" name="Google Shape;879;p19"/>
          <p:cNvGrpSpPr/>
          <p:nvPr/>
        </p:nvGrpSpPr>
        <p:grpSpPr>
          <a:xfrm>
            <a:off x="241670" y="271538"/>
            <a:ext cx="8862086" cy="4776890"/>
            <a:chOff x="241670" y="271538"/>
            <a:chExt cx="8862086" cy="4776890"/>
          </a:xfrm>
        </p:grpSpPr>
        <p:sp>
          <p:nvSpPr>
            <p:cNvPr id="880" name="Google Shape;880;p19"/>
            <p:cNvSpPr/>
            <p:nvPr/>
          </p:nvSpPr>
          <p:spPr>
            <a:xfrm>
              <a:off x="8318425" y="427150"/>
              <a:ext cx="224700" cy="2247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96375" y="4231775"/>
              <a:ext cx="224700" cy="224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9"/>
            <p:cNvGrpSpPr/>
            <p:nvPr/>
          </p:nvGrpSpPr>
          <p:grpSpPr>
            <a:xfrm>
              <a:off x="241670" y="4159567"/>
              <a:ext cx="554708" cy="888861"/>
              <a:chOff x="5029670" y="1742067"/>
              <a:chExt cx="554708" cy="888861"/>
            </a:xfrm>
          </p:grpSpPr>
          <p:sp>
            <p:nvSpPr>
              <p:cNvPr id="883" name="Google Shape;883;p1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rot="-316802">
              <a:off x="8544618" y="806940"/>
              <a:ext cx="510131" cy="610500"/>
              <a:chOff x="4512263" y="939351"/>
              <a:chExt cx="673517" cy="806032"/>
            </a:xfrm>
          </p:grpSpPr>
          <p:sp>
            <p:nvSpPr>
              <p:cNvPr id="892" name="Google Shape;892;p1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9"/>
            <p:cNvGrpSpPr/>
            <p:nvPr/>
          </p:nvGrpSpPr>
          <p:grpSpPr>
            <a:xfrm>
              <a:off x="849334" y="4456487"/>
              <a:ext cx="413876" cy="295027"/>
              <a:chOff x="5497632" y="1159795"/>
              <a:chExt cx="679822" cy="484604"/>
            </a:xfrm>
          </p:grpSpPr>
          <p:sp>
            <p:nvSpPr>
              <p:cNvPr id="902" name="Google Shape;902;p1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9"/>
            <p:cNvGrpSpPr/>
            <p:nvPr/>
          </p:nvGrpSpPr>
          <p:grpSpPr>
            <a:xfrm rot="4937215">
              <a:off x="8480702" y="381155"/>
              <a:ext cx="659946" cy="502133"/>
              <a:chOff x="3321334" y="1134860"/>
              <a:chExt cx="739958" cy="563012"/>
            </a:xfrm>
          </p:grpSpPr>
          <p:sp>
            <p:nvSpPr>
              <p:cNvPr id="907" name="Google Shape;907;p19"/>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9"/>
              <p:cNvGrpSpPr/>
              <p:nvPr/>
            </p:nvGrpSpPr>
            <p:grpSpPr>
              <a:xfrm>
                <a:off x="3401954" y="1228537"/>
                <a:ext cx="641456" cy="452252"/>
                <a:chOff x="3401954" y="1228537"/>
                <a:chExt cx="641456" cy="452252"/>
              </a:xfrm>
            </p:grpSpPr>
            <p:sp>
              <p:nvSpPr>
                <p:cNvPr id="910" name="Google Shape;910;p19"/>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992"/>
        <p:cNvGrpSpPr/>
        <p:nvPr/>
      </p:nvGrpSpPr>
      <p:grpSpPr>
        <a:xfrm>
          <a:off x="0" y="0"/>
          <a:ext cx="0" cy="0"/>
          <a:chOff x="0" y="0"/>
          <a:chExt cx="0" cy="0"/>
        </a:xfrm>
      </p:grpSpPr>
      <p:pic>
        <p:nvPicPr>
          <p:cNvPr id="993" name="Google Shape;993;p20"/>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994" name="Google Shape;994;p20"/>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96" name="Google Shape;996;p20"/>
          <p:cNvSpPr txBox="1">
            <a:spLocks noGrp="1"/>
          </p:cNvSpPr>
          <p:nvPr>
            <p:ph type="subTitle" idx="1"/>
          </p:nvPr>
        </p:nvSpPr>
        <p:spPr>
          <a:xfrm>
            <a:off x="4681481" y="1395100"/>
            <a:ext cx="3742500" cy="26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997" name="Google Shape;997;p20"/>
          <p:cNvSpPr txBox="1">
            <a:spLocks noGrp="1"/>
          </p:cNvSpPr>
          <p:nvPr>
            <p:ph type="subTitle" idx="2"/>
          </p:nvPr>
        </p:nvSpPr>
        <p:spPr>
          <a:xfrm>
            <a:off x="720000" y="1395100"/>
            <a:ext cx="3742500" cy="26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998" name="Google Shape;998;p20"/>
          <p:cNvGrpSpPr/>
          <p:nvPr/>
        </p:nvGrpSpPr>
        <p:grpSpPr>
          <a:xfrm>
            <a:off x="96491" y="131927"/>
            <a:ext cx="8739225" cy="4916501"/>
            <a:chOff x="96491" y="131927"/>
            <a:chExt cx="8739225" cy="4916501"/>
          </a:xfrm>
        </p:grpSpPr>
        <p:sp>
          <p:nvSpPr>
            <p:cNvPr id="999" name="Google Shape;999;p20"/>
            <p:cNvSpPr/>
            <p:nvPr/>
          </p:nvSpPr>
          <p:spPr>
            <a:xfrm>
              <a:off x="8134175" y="4159575"/>
              <a:ext cx="233100" cy="233100"/>
            </a:xfrm>
            <a:prstGeom prst="mathPlus">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461774" y="864659"/>
              <a:ext cx="247500" cy="247500"/>
            </a:xfrm>
            <a:prstGeom prst="mathMultiply">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20"/>
            <p:cNvGrpSpPr/>
            <p:nvPr/>
          </p:nvGrpSpPr>
          <p:grpSpPr>
            <a:xfrm>
              <a:off x="8281008" y="4159567"/>
              <a:ext cx="554708" cy="888861"/>
              <a:chOff x="5029670" y="1742067"/>
              <a:chExt cx="554708" cy="888861"/>
            </a:xfrm>
          </p:grpSpPr>
          <p:sp>
            <p:nvSpPr>
              <p:cNvPr id="1002" name="Google Shape;1002;p20"/>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20"/>
            <p:cNvGrpSpPr/>
            <p:nvPr/>
          </p:nvGrpSpPr>
          <p:grpSpPr>
            <a:xfrm>
              <a:off x="281352" y="131927"/>
              <a:ext cx="477564" cy="432874"/>
              <a:chOff x="5752459" y="1744741"/>
              <a:chExt cx="577117" cy="523110"/>
            </a:xfrm>
          </p:grpSpPr>
          <p:sp>
            <p:nvSpPr>
              <p:cNvPr id="1011" name="Google Shape;1011;p20"/>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3" name="Google Shape;1013;p20"/>
              <p:cNvGrpSpPr/>
              <p:nvPr/>
            </p:nvGrpSpPr>
            <p:grpSpPr>
              <a:xfrm>
                <a:off x="5876129" y="1859008"/>
                <a:ext cx="343285" cy="332191"/>
                <a:chOff x="5876129" y="1859008"/>
                <a:chExt cx="343285" cy="332191"/>
              </a:xfrm>
            </p:grpSpPr>
            <p:sp>
              <p:nvSpPr>
                <p:cNvPr id="1014" name="Google Shape;1014;p20"/>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8" name="Google Shape;1018;p20"/>
            <p:cNvGrpSpPr/>
            <p:nvPr/>
          </p:nvGrpSpPr>
          <p:grpSpPr>
            <a:xfrm>
              <a:off x="8333510" y="3727078"/>
              <a:ext cx="449702" cy="320566"/>
              <a:chOff x="5497632" y="1159795"/>
              <a:chExt cx="679822" cy="484604"/>
            </a:xfrm>
          </p:grpSpPr>
          <p:sp>
            <p:nvSpPr>
              <p:cNvPr id="1019" name="Google Shape;1019;p2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20"/>
            <p:cNvGrpSpPr/>
            <p:nvPr/>
          </p:nvGrpSpPr>
          <p:grpSpPr>
            <a:xfrm>
              <a:off x="96491" y="311939"/>
              <a:ext cx="612919" cy="617437"/>
              <a:chOff x="2235848" y="1207369"/>
              <a:chExt cx="793012" cy="798961"/>
            </a:xfrm>
          </p:grpSpPr>
          <p:sp>
            <p:nvSpPr>
              <p:cNvPr id="1024" name="Google Shape;1024;p20"/>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0"/>
              <p:cNvGrpSpPr/>
              <p:nvPr/>
            </p:nvGrpSpPr>
            <p:grpSpPr>
              <a:xfrm>
                <a:off x="2291377" y="1249060"/>
                <a:ext cx="678668" cy="431239"/>
                <a:chOff x="2291377" y="1249060"/>
                <a:chExt cx="678668" cy="431239"/>
              </a:xfrm>
            </p:grpSpPr>
            <p:sp>
              <p:nvSpPr>
                <p:cNvPr id="1027" name="Google Shape;1027;p20"/>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0"/>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20"/>
            <p:cNvGrpSpPr/>
            <p:nvPr/>
          </p:nvGrpSpPr>
          <p:grpSpPr>
            <a:xfrm>
              <a:off x="7846687" y="4441995"/>
              <a:ext cx="366369" cy="324010"/>
              <a:chOff x="4967212" y="3076095"/>
              <a:chExt cx="366369" cy="324010"/>
            </a:xfrm>
          </p:grpSpPr>
          <p:sp>
            <p:nvSpPr>
              <p:cNvPr id="1051" name="Google Shape;1051;p20"/>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46"/>
        <p:cNvGrpSpPr/>
        <p:nvPr/>
      </p:nvGrpSpPr>
      <p:grpSpPr>
        <a:xfrm>
          <a:off x="0" y="0"/>
          <a:ext cx="0" cy="0"/>
          <a:chOff x="0" y="0"/>
          <a:chExt cx="0" cy="0"/>
        </a:xfrm>
      </p:grpSpPr>
      <p:pic>
        <p:nvPicPr>
          <p:cNvPr id="1247" name="Google Shape;1247;p2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48" name="Google Shape;1248;p2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txBox="1">
            <a:spLocks noGrp="1"/>
          </p:cNvSpPr>
          <p:nvPr>
            <p:ph type="title" hasCustomPrompt="1"/>
          </p:nvPr>
        </p:nvSpPr>
        <p:spPr>
          <a:xfrm>
            <a:off x="713225" y="67042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0" name="Google Shape;1250;p24"/>
          <p:cNvSpPr txBox="1">
            <a:spLocks noGrp="1"/>
          </p:cNvSpPr>
          <p:nvPr>
            <p:ph type="subTitle" idx="1"/>
          </p:nvPr>
        </p:nvSpPr>
        <p:spPr>
          <a:xfrm>
            <a:off x="713225" y="1359346"/>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1" name="Google Shape;1251;p24"/>
          <p:cNvSpPr txBox="1">
            <a:spLocks noGrp="1"/>
          </p:cNvSpPr>
          <p:nvPr>
            <p:ph type="title" idx="2" hasCustomPrompt="1"/>
          </p:nvPr>
        </p:nvSpPr>
        <p:spPr>
          <a:xfrm>
            <a:off x="713225" y="202268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2" name="Google Shape;1252;p24"/>
          <p:cNvSpPr txBox="1">
            <a:spLocks noGrp="1"/>
          </p:cNvSpPr>
          <p:nvPr>
            <p:ph type="subTitle" idx="3"/>
          </p:nvPr>
        </p:nvSpPr>
        <p:spPr>
          <a:xfrm>
            <a:off x="713225" y="2711601"/>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3" name="Google Shape;1253;p24"/>
          <p:cNvSpPr txBox="1">
            <a:spLocks noGrp="1"/>
          </p:cNvSpPr>
          <p:nvPr>
            <p:ph type="title" idx="4" hasCustomPrompt="1"/>
          </p:nvPr>
        </p:nvSpPr>
        <p:spPr>
          <a:xfrm>
            <a:off x="713225" y="3374944"/>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4" name="Google Shape;1254;p24"/>
          <p:cNvSpPr txBox="1">
            <a:spLocks noGrp="1"/>
          </p:cNvSpPr>
          <p:nvPr>
            <p:ph type="subTitle" idx="5"/>
          </p:nvPr>
        </p:nvSpPr>
        <p:spPr>
          <a:xfrm>
            <a:off x="713225" y="4063874"/>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362"/>
        <p:cNvGrpSpPr/>
        <p:nvPr/>
      </p:nvGrpSpPr>
      <p:grpSpPr>
        <a:xfrm>
          <a:off x="0" y="0"/>
          <a:ext cx="0" cy="0"/>
          <a:chOff x="0" y="0"/>
          <a:chExt cx="0" cy="0"/>
        </a:xfrm>
      </p:grpSpPr>
      <p:pic>
        <p:nvPicPr>
          <p:cNvPr id="1363" name="Google Shape;1363;p2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64" name="Google Shape;1364;p2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6" name="Google Shape;1366;p27"/>
          <p:cNvGrpSpPr/>
          <p:nvPr/>
        </p:nvGrpSpPr>
        <p:grpSpPr>
          <a:xfrm>
            <a:off x="107678" y="282441"/>
            <a:ext cx="8845811" cy="4594205"/>
            <a:chOff x="107678" y="282441"/>
            <a:chExt cx="8845811" cy="4594205"/>
          </a:xfrm>
        </p:grpSpPr>
        <p:sp>
          <p:nvSpPr>
            <p:cNvPr id="1367" name="Google Shape;1367;p27"/>
            <p:cNvSpPr/>
            <p:nvPr/>
          </p:nvSpPr>
          <p:spPr>
            <a:xfrm>
              <a:off x="599975" y="886097"/>
              <a:ext cx="226500" cy="226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497925" y="4012125"/>
              <a:ext cx="226500" cy="226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27"/>
            <p:cNvGrpSpPr/>
            <p:nvPr/>
          </p:nvGrpSpPr>
          <p:grpSpPr>
            <a:xfrm>
              <a:off x="8497923" y="4331362"/>
              <a:ext cx="455567" cy="545281"/>
              <a:chOff x="4512263" y="939351"/>
              <a:chExt cx="673517" cy="806032"/>
            </a:xfrm>
          </p:grpSpPr>
          <p:sp>
            <p:nvSpPr>
              <p:cNvPr id="1370" name="Google Shape;1370;p2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27"/>
            <p:cNvGrpSpPr/>
            <p:nvPr/>
          </p:nvGrpSpPr>
          <p:grpSpPr>
            <a:xfrm>
              <a:off x="8264419" y="4639481"/>
              <a:ext cx="332705" cy="237165"/>
              <a:chOff x="5497632" y="1159795"/>
              <a:chExt cx="679822" cy="484604"/>
            </a:xfrm>
          </p:grpSpPr>
          <p:sp>
            <p:nvSpPr>
              <p:cNvPr id="1380" name="Google Shape;1380;p2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7"/>
            <p:cNvGrpSpPr/>
            <p:nvPr/>
          </p:nvGrpSpPr>
          <p:grpSpPr>
            <a:xfrm>
              <a:off x="206156" y="1112290"/>
              <a:ext cx="455555" cy="586669"/>
              <a:chOff x="5578942" y="2478983"/>
              <a:chExt cx="510540" cy="657406"/>
            </a:xfrm>
          </p:grpSpPr>
          <p:sp>
            <p:nvSpPr>
              <p:cNvPr id="1385" name="Google Shape;1385;p2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27"/>
              <p:cNvGrpSpPr/>
              <p:nvPr/>
            </p:nvGrpSpPr>
            <p:grpSpPr>
              <a:xfrm>
                <a:off x="5803732" y="2564727"/>
                <a:ext cx="252754" cy="252842"/>
                <a:chOff x="5803732" y="2564727"/>
                <a:chExt cx="252754" cy="252842"/>
              </a:xfrm>
            </p:grpSpPr>
            <p:sp>
              <p:nvSpPr>
                <p:cNvPr id="1394" name="Google Shape;1394;p2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27"/>
            <p:cNvGrpSpPr/>
            <p:nvPr/>
          </p:nvGrpSpPr>
          <p:grpSpPr>
            <a:xfrm>
              <a:off x="107678" y="282441"/>
              <a:ext cx="652490" cy="657385"/>
              <a:chOff x="2235848" y="1207369"/>
              <a:chExt cx="793012" cy="798961"/>
            </a:xfrm>
          </p:grpSpPr>
          <p:sp>
            <p:nvSpPr>
              <p:cNvPr id="1400" name="Google Shape;1400;p2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27"/>
              <p:cNvGrpSpPr/>
              <p:nvPr/>
            </p:nvGrpSpPr>
            <p:grpSpPr>
              <a:xfrm>
                <a:off x="2291377" y="1249060"/>
                <a:ext cx="678668" cy="431239"/>
                <a:chOff x="2291377" y="1249060"/>
                <a:chExt cx="678668" cy="431239"/>
              </a:xfrm>
            </p:grpSpPr>
            <p:sp>
              <p:nvSpPr>
                <p:cNvPr id="1403" name="Google Shape;1403;p2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27"/>
            <p:cNvGrpSpPr/>
            <p:nvPr/>
          </p:nvGrpSpPr>
          <p:grpSpPr>
            <a:xfrm>
              <a:off x="600038" y="282462"/>
              <a:ext cx="226356" cy="202313"/>
              <a:chOff x="4426251" y="1823065"/>
              <a:chExt cx="279935" cy="250232"/>
            </a:xfrm>
          </p:grpSpPr>
          <p:sp>
            <p:nvSpPr>
              <p:cNvPr id="1427" name="Google Shape;1427;p27"/>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1429"/>
        <p:cNvGrpSpPr/>
        <p:nvPr/>
      </p:nvGrpSpPr>
      <p:grpSpPr>
        <a:xfrm>
          <a:off x="0" y="0"/>
          <a:ext cx="0" cy="0"/>
          <a:chOff x="0" y="0"/>
          <a:chExt cx="0" cy="0"/>
        </a:xfrm>
      </p:grpSpPr>
      <p:pic>
        <p:nvPicPr>
          <p:cNvPr id="1430" name="Google Shape;1430;p2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431" name="Google Shape;1431;p2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33" name="Google Shape;1433;p28"/>
          <p:cNvGrpSpPr/>
          <p:nvPr/>
        </p:nvGrpSpPr>
        <p:grpSpPr>
          <a:xfrm>
            <a:off x="190080" y="379170"/>
            <a:ext cx="8739570" cy="4486360"/>
            <a:chOff x="190080" y="379170"/>
            <a:chExt cx="8739570" cy="4486360"/>
          </a:xfrm>
        </p:grpSpPr>
        <p:sp>
          <p:nvSpPr>
            <p:cNvPr id="1434" name="Google Shape;1434;p28"/>
            <p:cNvSpPr/>
            <p:nvPr/>
          </p:nvSpPr>
          <p:spPr>
            <a:xfrm>
              <a:off x="8522225" y="1333525"/>
              <a:ext cx="250200" cy="2502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627725" y="4231569"/>
              <a:ext cx="171000" cy="171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28"/>
            <p:cNvGrpSpPr/>
            <p:nvPr/>
          </p:nvGrpSpPr>
          <p:grpSpPr>
            <a:xfrm>
              <a:off x="8522233" y="699820"/>
              <a:ext cx="364998" cy="584871"/>
              <a:chOff x="5029670" y="1742067"/>
              <a:chExt cx="554708" cy="888861"/>
            </a:xfrm>
          </p:grpSpPr>
          <p:sp>
            <p:nvSpPr>
              <p:cNvPr id="1437" name="Google Shape;1437;p2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28"/>
            <p:cNvGrpSpPr/>
            <p:nvPr/>
          </p:nvGrpSpPr>
          <p:grpSpPr>
            <a:xfrm>
              <a:off x="190080" y="3823956"/>
              <a:ext cx="449689" cy="407608"/>
              <a:chOff x="5752459" y="1744741"/>
              <a:chExt cx="577117" cy="523110"/>
            </a:xfrm>
          </p:grpSpPr>
          <p:sp>
            <p:nvSpPr>
              <p:cNvPr id="1446" name="Google Shape;1446;p2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 name="Google Shape;1448;p28"/>
              <p:cNvGrpSpPr/>
              <p:nvPr/>
            </p:nvGrpSpPr>
            <p:grpSpPr>
              <a:xfrm>
                <a:off x="5876129" y="1859008"/>
                <a:ext cx="343285" cy="332191"/>
                <a:chOff x="5876129" y="1859008"/>
                <a:chExt cx="343285" cy="332191"/>
              </a:xfrm>
            </p:grpSpPr>
            <p:sp>
              <p:nvSpPr>
                <p:cNvPr id="1449" name="Google Shape;1449;p2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3" name="Google Shape;1453;p28"/>
            <p:cNvGrpSpPr/>
            <p:nvPr/>
          </p:nvGrpSpPr>
          <p:grpSpPr>
            <a:xfrm>
              <a:off x="8479811" y="379170"/>
              <a:ext cx="449838" cy="320663"/>
              <a:chOff x="5497632" y="1159795"/>
              <a:chExt cx="679822" cy="484604"/>
            </a:xfrm>
          </p:grpSpPr>
          <p:sp>
            <p:nvSpPr>
              <p:cNvPr id="1454" name="Google Shape;1454;p28"/>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28"/>
            <p:cNvGrpSpPr/>
            <p:nvPr/>
          </p:nvGrpSpPr>
          <p:grpSpPr>
            <a:xfrm>
              <a:off x="232419" y="4342472"/>
              <a:ext cx="365013" cy="523059"/>
              <a:chOff x="2511197" y="2270995"/>
              <a:chExt cx="614915" cy="881164"/>
            </a:xfrm>
          </p:grpSpPr>
          <p:sp>
            <p:nvSpPr>
              <p:cNvPr id="1459" name="Google Shape;1459;p28"/>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8"/>
            <p:cNvGrpSpPr/>
            <p:nvPr/>
          </p:nvGrpSpPr>
          <p:grpSpPr>
            <a:xfrm>
              <a:off x="573264" y="4603990"/>
              <a:ext cx="279935" cy="250232"/>
              <a:chOff x="4426251" y="1823065"/>
              <a:chExt cx="279935" cy="250232"/>
            </a:xfrm>
          </p:grpSpPr>
          <p:sp>
            <p:nvSpPr>
              <p:cNvPr id="1469" name="Google Shape;1469;p2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pic>
        <p:nvPicPr>
          <p:cNvPr id="264" name="Google Shape;264;p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65" name="Google Shape;265;p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7"/>
          <p:cNvSpPr txBox="1">
            <a:spLocks noGrp="1"/>
          </p:cNvSpPr>
          <p:nvPr>
            <p:ph type="subTitle" idx="1"/>
          </p:nvPr>
        </p:nvSpPr>
        <p:spPr>
          <a:xfrm>
            <a:off x="869575" y="175655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Figtree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8" name="Google Shape;268;p7"/>
          <p:cNvSpPr>
            <a:spLocks noGrp="1"/>
          </p:cNvSpPr>
          <p:nvPr>
            <p:ph type="pic" idx="2"/>
          </p:nvPr>
        </p:nvSpPr>
        <p:spPr>
          <a:xfrm>
            <a:off x="5205000" y="1358300"/>
            <a:ext cx="3069300" cy="3094800"/>
          </a:xfrm>
          <a:prstGeom prst="rect">
            <a:avLst/>
          </a:prstGeom>
          <a:noFill/>
          <a:ln w="9525" cap="flat" cmpd="sng">
            <a:solidFill>
              <a:schemeClr val="dk1"/>
            </a:solidFill>
            <a:prstDash val="solid"/>
            <a:round/>
            <a:headEnd type="none" w="sm" len="sm"/>
            <a:tailEnd type="none" w="sm" len="sm"/>
          </a:ln>
        </p:spPr>
      </p:sp>
      <p:grpSp>
        <p:nvGrpSpPr>
          <p:cNvPr id="269" name="Google Shape;269;p7"/>
          <p:cNvGrpSpPr/>
          <p:nvPr/>
        </p:nvGrpSpPr>
        <p:grpSpPr>
          <a:xfrm>
            <a:off x="141534" y="184130"/>
            <a:ext cx="8747650" cy="4833355"/>
            <a:chOff x="141534" y="184130"/>
            <a:chExt cx="8747650" cy="4833355"/>
          </a:xfrm>
        </p:grpSpPr>
        <p:sp>
          <p:nvSpPr>
            <p:cNvPr id="270" name="Google Shape;270;p7"/>
            <p:cNvSpPr/>
            <p:nvPr/>
          </p:nvSpPr>
          <p:spPr>
            <a:xfrm>
              <a:off x="718650" y="433175"/>
              <a:ext cx="219000" cy="219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430775" y="4190525"/>
              <a:ext cx="219000" cy="219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a:off x="141534" y="610241"/>
              <a:ext cx="577117" cy="523110"/>
              <a:chOff x="5752459" y="1744741"/>
              <a:chExt cx="577117" cy="523110"/>
            </a:xfrm>
          </p:grpSpPr>
          <p:sp>
            <p:nvSpPr>
              <p:cNvPr id="273" name="Google Shape;273;p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5876129" y="1859008"/>
                <a:ext cx="343285" cy="332191"/>
                <a:chOff x="5876129" y="1859008"/>
                <a:chExt cx="343285" cy="332191"/>
              </a:xfrm>
            </p:grpSpPr>
            <p:sp>
              <p:nvSpPr>
                <p:cNvPr id="276" name="Google Shape;276;p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7"/>
            <p:cNvGrpSpPr/>
            <p:nvPr/>
          </p:nvGrpSpPr>
          <p:grpSpPr>
            <a:xfrm>
              <a:off x="7945712" y="4603989"/>
              <a:ext cx="366356" cy="261202"/>
              <a:chOff x="5497632" y="1159795"/>
              <a:chExt cx="679822" cy="484604"/>
            </a:xfrm>
          </p:grpSpPr>
          <p:sp>
            <p:nvSpPr>
              <p:cNvPr id="281" name="Google Shape;281;p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8312086" y="4190513"/>
              <a:ext cx="577098" cy="826972"/>
              <a:chOff x="2511197" y="2270995"/>
              <a:chExt cx="614915" cy="881164"/>
            </a:xfrm>
          </p:grpSpPr>
          <p:sp>
            <p:nvSpPr>
              <p:cNvPr id="286" name="Google Shape;286;p7"/>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159506">
              <a:off x="230141" y="202723"/>
              <a:ext cx="614899" cy="619512"/>
              <a:chOff x="2235848" y="1207369"/>
              <a:chExt cx="793012" cy="798961"/>
            </a:xfrm>
          </p:grpSpPr>
          <p:sp>
            <p:nvSpPr>
              <p:cNvPr id="296" name="Google Shape;296;p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a:off x="2291377" y="1249060"/>
                <a:ext cx="678668" cy="431239"/>
                <a:chOff x="2291377" y="1249060"/>
                <a:chExt cx="678668" cy="431239"/>
              </a:xfrm>
            </p:grpSpPr>
            <p:sp>
              <p:nvSpPr>
                <p:cNvPr id="299" name="Google Shape;299;p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4"/>
        <p:cNvGrpSpPr/>
        <p:nvPr/>
      </p:nvGrpSpPr>
      <p:grpSpPr>
        <a:xfrm>
          <a:off x="0" y="0"/>
          <a:ext cx="0" cy="0"/>
          <a:chOff x="0" y="0"/>
          <a:chExt cx="0" cy="0"/>
        </a:xfrm>
      </p:grpSpPr>
      <p:pic>
        <p:nvPicPr>
          <p:cNvPr id="345" name="Google Shape;345;p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46" name="Google Shape;346;p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txBox="1">
            <a:spLocks noGrp="1"/>
          </p:cNvSpPr>
          <p:nvPr>
            <p:ph type="title"/>
          </p:nvPr>
        </p:nvSpPr>
        <p:spPr>
          <a:xfrm>
            <a:off x="3781975" y="1603050"/>
            <a:ext cx="4648800" cy="13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8" name="Google Shape;348;p9"/>
          <p:cNvSpPr txBox="1">
            <a:spLocks noGrp="1"/>
          </p:cNvSpPr>
          <p:nvPr>
            <p:ph type="subTitle" idx="1"/>
          </p:nvPr>
        </p:nvSpPr>
        <p:spPr>
          <a:xfrm>
            <a:off x="3781975" y="2869345"/>
            <a:ext cx="46488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9" name="Google Shape;349;p9"/>
          <p:cNvGrpSpPr/>
          <p:nvPr/>
        </p:nvGrpSpPr>
        <p:grpSpPr>
          <a:xfrm>
            <a:off x="7954056" y="3898925"/>
            <a:ext cx="789521" cy="945826"/>
            <a:chOff x="8188872" y="4040480"/>
            <a:chExt cx="695552" cy="833254"/>
          </a:xfrm>
        </p:grpSpPr>
        <p:sp>
          <p:nvSpPr>
            <p:cNvPr id="350" name="Google Shape;350;p9"/>
            <p:cNvSpPr/>
            <p:nvPr/>
          </p:nvSpPr>
          <p:spPr>
            <a:xfrm>
              <a:off x="8327928" y="4040480"/>
              <a:ext cx="248700" cy="2487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9"/>
            <p:cNvGrpSpPr/>
            <p:nvPr/>
          </p:nvGrpSpPr>
          <p:grpSpPr>
            <a:xfrm>
              <a:off x="8188872" y="4258633"/>
              <a:ext cx="695552" cy="615101"/>
              <a:chOff x="4967212" y="3076095"/>
              <a:chExt cx="366369" cy="324010"/>
            </a:xfrm>
          </p:grpSpPr>
          <p:sp>
            <p:nvSpPr>
              <p:cNvPr id="352" name="Google Shape;352;p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pic>
        <p:nvPicPr>
          <p:cNvPr id="364" name="Google Shape;364;p1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65" name="Google Shape;365;p1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txBox="1">
            <a:spLocks noGrp="1"/>
          </p:cNvSpPr>
          <p:nvPr>
            <p:ph type="title" hasCustomPrompt="1"/>
          </p:nvPr>
        </p:nvSpPr>
        <p:spPr>
          <a:xfrm>
            <a:off x="1284000" y="959800"/>
            <a:ext cx="6576000" cy="108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1284000" y="1965174"/>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7"/>
        <p:cNvGrpSpPr/>
        <p:nvPr/>
      </p:nvGrpSpPr>
      <p:grpSpPr>
        <a:xfrm>
          <a:off x="0" y="0"/>
          <a:ext cx="0" cy="0"/>
          <a:chOff x="0" y="0"/>
          <a:chExt cx="0" cy="0"/>
        </a:xfrm>
      </p:grpSpPr>
      <p:pic>
        <p:nvPicPr>
          <p:cNvPr id="448" name="Google Shape;448;p1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449" name="Google Shape;449;p1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txBox="1">
            <a:spLocks noGrp="1"/>
          </p:cNvSpPr>
          <p:nvPr>
            <p:ph type="title"/>
          </p:nvPr>
        </p:nvSpPr>
        <p:spPr>
          <a:xfrm>
            <a:off x="3052375" y="2513375"/>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51" name="Google Shape;451;p14"/>
          <p:cNvSpPr txBox="1">
            <a:spLocks noGrp="1"/>
          </p:cNvSpPr>
          <p:nvPr>
            <p:ph type="subTitle" idx="1"/>
          </p:nvPr>
        </p:nvSpPr>
        <p:spPr>
          <a:xfrm>
            <a:off x="1739550" y="539500"/>
            <a:ext cx="6691200" cy="18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2" name="Google Shape;452;p14"/>
          <p:cNvGrpSpPr/>
          <p:nvPr/>
        </p:nvGrpSpPr>
        <p:grpSpPr>
          <a:xfrm>
            <a:off x="7928696" y="4040985"/>
            <a:ext cx="1004163" cy="771778"/>
            <a:chOff x="7928696" y="4040985"/>
            <a:chExt cx="1004163" cy="771778"/>
          </a:xfrm>
        </p:grpSpPr>
        <p:grpSp>
          <p:nvGrpSpPr>
            <p:cNvPr id="453" name="Google Shape;453;p14"/>
            <p:cNvGrpSpPr/>
            <p:nvPr/>
          </p:nvGrpSpPr>
          <p:grpSpPr>
            <a:xfrm flipH="1">
              <a:off x="8060797" y="4040985"/>
              <a:ext cx="739958" cy="563012"/>
              <a:chOff x="3321334" y="1134860"/>
              <a:chExt cx="739958" cy="563012"/>
            </a:xfrm>
          </p:grpSpPr>
          <p:sp>
            <p:nvSpPr>
              <p:cNvPr id="454" name="Google Shape;454;p14"/>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4"/>
              <p:cNvGrpSpPr/>
              <p:nvPr/>
            </p:nvGrpSpPr>
            <p:grpSpPr>
              <a:xfrm>
                <a:off x="3401954" y="1228537"/>
                <a:ext cx="641456" cy="452252"/>
                <a:chOff x="3401954" y="1228537"/>
                <a:chExt cx="641456" cy="452252"/>
              </a:xfrm>
            </p:grpSpPr>
            <p:sp>
              <p:nvSpPr>
                <p:cNvPr id="457" name="Google Shape;457;p14"/>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14"/>
            <p:cNvGrpSpPr/>
            <p:nvPr/>
          </p:nvGrpSpPr>
          <p:grpSpPr>
            <a:xfrm>
              <a:off x="7928696" y="4395231"/>
              <a:ext cx="1004163" cy="417532"/>
              <a:chOff x="2824784" y="4014893"/>
              <a:chExt cx="1004163" cy="417532"/>
            </a:xfrm>
          </p:grpSpPr>
          <p:sp>
            <p:nvSpPr>
              <p:cNvPr id="540" name="Google Shape;540;p14"/>
              <p:cNvSpPr/>
              <p:nvPr/>
            </p:nvSpPr>
            <p:spPr>
              <a:xfrm>
                <a:off x="2933992" y="4220296"/>
                <a:ext cx="894954" cy="212129"/>
              </a:xfrm>
              <a:custGeom>
                <a:avLst/>
                <a:gdLst/>
                <a:ahLst/>
                <a:cxnLst/>
                <a:rect l="l" t="t" r="r" b="b"/>
                <a:pathLst>
                  <a:path w="40164" h="9520" extrusionOk="0">
                    <a:moveTo>
                      <a:pt x="0" y="1"/>
                    </a:moveTo>
                    <a:lnTo>
                      <a:pt x="0" y="9520"/>
                    </a:lnTo>
                    <a:lnTo>
                      <a:pt x="40163" y="9520"/>
                    </a:lnTo>
                    <a:lnTo>
                      <a:pt x="40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143852" y="4220296"/>
                <a:ext cx="295399" cy="212129"/>
              </a:xfrm>
              <a:custGeom>
                <a:avLst/>
                <a:gdLst/>
                <a:ahLst/>
                <a:cxnLst/>
                <a:rect l="l" t="t" r="r" b="b"/>
                <a:pathLst>
                  <a:path w="13257" h="9520" extrusionOk="0">
                    <a:moveTo>
                      <a:pt x="1" y="1"/>
                    </a:moveTo>
                    <a:lnTo>
                      <a:pt x="1" y="9520"/>
                    </a:lnTo>
                    <a:lnTo>
                      <a:pt x="13256" y="9520"/>
                    </a:lnTo>
                    <a:lnTo>
                      <a:pt x="13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055166" y="4220296"/>
                <a:ext cx="32109" cy="212129"/>
              </a:xfrm>
              <a:custGeom>
                <a:avLst/>
                <a:gdLst/>
                <a:ahLst/>
                <a:cxnLst/>
                <a:rect l="l" t="t" r="r" b="b"/>
                <a:pathLst>
                  <a:path w="1441" h="9520" extrusionOk="0">
                    <a:moveTo>
                      <a:pt x="0" y="1"/>
                    </a:moveTo>
                    <a:lnTo>
                      <a:pt x="0" y="9520"/>
                    </a:lnTo>
                    <a:lnTo>
                      <a:pt x="1441" y="952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2824784" y="4014893"/>
                <a:ext cx="1004161" cy="212129"/>
              </a:xfrm>
              <a:custGeom>
                <a:avLst/>
                <a:gdLst/>
                <a:ahLst/>
                <a:cxnLst/>
                <a:rect l="l" t="t" r="r" b="b"/>
                <a:pathLst>
                  <a:path w="45065" h="9520" extrusionOk="0">
                    <a:moveTo>
                      <a:pt x="0" y="1"/>
                    </a:moveTo>
                    <a:lnTo>
                      <a:pt x="0" y="9520"/>
                    </a:lnTo>
                    <a:lnTo>
                      <a:pt x="45064" y="9520"/>
                    </a:lnTo>
                    <a:lnTo>
                      <a:pt x="4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036203" y="4014893"/>
                <a:ext cx="67427" cy="212129"/>
              </a:xfrm>
              <a:custGeom>
                <a:avLst/>
                <a:gdLst/>
                <a:ahLst/>
                <a:cxnLst/>
                <a:rect l="l" t="t" r="r" b="b"/>
                <a:pathLst>
                  <a:path w="3026" h="9520" extrusionOk="0">
                    <a:moveTo>
                      <a:pt x="0" y="1"/>
                    </a:moveTo>
                    <a:lnTo>
                      <a:pt x="0" y="9520"/>
                    </a:lnTo>
                    <a:lnTo>
                      <a:pt x="3025" y="9520"/>
                    </a:lnTo>
                    <a:lnTo>
                      <a:pt x="30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159762" y="4014893"/>
                <a:ext cx="136904" cy="212129"/>
              </a:xfrm>
              <a:custGeom>
                <a:avLst/>
                <a:gdLst/>
                <a:ahLst/>
                <a:cxnLst/>
                <a:rect l="l" t="t" r="r" b="b"/>
                <a:pathLst>
                  <a:path w="6144" h="9520" extrusionOk="0">
                    <a:moveTo>
                      <a:pt x="0" y="1"/>
                    </a:moveTo>
                    <a:lnTo>
                      <a:pt x="0" y="9520"/>
                    </a:lnTo>
                    <a:lnTo>
                      <a:pt x="6143" y="9520"/>
                    </a:lnTo>
                    <a:lnTo>
                      <a:pt x="6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7" r:id="rId6"/>
    <p:sldLayoutId id="2147483658" r:id="rId7"/>
    <p:sldLayoutId id="2147483659" r:id="rId8"/>
    <p:sldLayoutId id="2147483660" r:id="rId9"/>
    <p:sldLayoutId id="2147483661" r:id="rId10"/>
    <p:sldLayoutId id="2147483664" r:id="rId11"/>
    <p:sldLayoutId id="2147483665" r:id="rId12"/>
    <p:sldLayoutId id="2147483666" r:id="rId13"/>
    <p:sldLayoutId id="2147483670" r:id="rId14"/>
    <p:sldLayoutId id="2147483673" r:id="rId15"/>
    <p:sldLayoutId id="2147483674" r:id="rId16"/>
    <p:sldLayoutId id="2147483678" r:id="rId17"/>
    <p:sldLayoutId id="214748367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3"/><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Layout" Target="../slideLayouts/slideLayout16.xml"/><Relationship Id="rId4" Type="http://schemas.openxmlformats.org/officeDocument/2006/relationships/audio" Target="../media/media2.mp3"/></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3"/><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Layout" Target="../slideLayouts/slideLayout16.xml"/><Relationship Id="rId4" Type="http://schemas.openxmlformats.org/officeDocument/2006/relationships/audio" Target="../media/media2.mp3"/></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3"/><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Layout" Target="../slideLayouts/slideLayout16.xml"/><Relationship Id="rId4" Type="http://schemas.openxmlformats.org/officeDocument/2006/relationships/audio" Target="../media/media2.mp3"/></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5" name="Google Shape;1875;p37"/>
          <p:cNvSpPr txBox="1"/>
          <p:nvPr/>
        </p:nvSpPr>
        <p:spPr>
          <a:xfrm>
            <a:off x="3192267" y="2943415"/>
            <a:ext cx="5259824" cy="1828003"/>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lnSpc>
                <a:spcPct val="150000"/>
              </a:lnSpc>
            </a:pPr>
            <a:r>
              <a:rPr lang="vi-VN" sz="4000" b="1">
                <a:solidFill>
                  <a:schemeClr val="dk1"/>
                </a:solidFill>
                <a:latin typeface="+mn-lt"/>
                <a:ea typeface="Maven Pro"/>
                <a:cs typeface="Maven Pro"/>
                <a:sym typeface="Maven Pro"/>
              </a:rPr>
              <a:t>BÀI 1. THU THẬP VÀ PHÂN LOẠI DỮ LIỆU </a:t>
            </a:r>
            <a:endParaRPr sz="4000">
              <a:solidFill>
                <a:schemeClr val="dk1"/>
              </a:solidFill>
              <a:latin typeface="+mn-lt"/>
              <a:ea typeface="Maven Pro"/>
              <a:cs typeface="Maven Pro"/>
              <a:sym typeface="Maven Pro"/>
            </a:endParaRPr>
          </a:p>
        </p:txBody>
      </p:sp>
      <p:grpSp>
        <p:nvGrpSpPr>
          <p:cNvPr id="117" name="Google Shape;2019;p40"/>
          <p:cNvGrpSpPr/>
          <p:nvPr/>
        </p:nvGrpSpPr>
        <p:grpSpPr>
          <a:xfrm>
            <a:off x="565083" y="1375193"/>
            <a:ext cx="2225851" cy="3212046"/>
            <a:chOff x="546875" y="457823"/>
            <a:chExt cx="2800475" cy="4225677"/>
          </a:xfrm>
        </p:grpSpPr>
        <p:sp>
          <p:nvSpPr>
            <p:cNvPr id="118" name="Google Shape;2020;p40"/>
            <p:cNvSpPr/>
            <p:nvPr/>
          </p:nvSpPr>
          <p:spPr>
            <a:xfrm>
              <a:off x="1478075" y="1353975"/>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21;p40"/>
            <p:cNvSpPr/>
            <p:nvPr/>
          </p:nvSpPr>
          <p:spPr>
            <a:xfrm>
              <a:off x="546875" y="1066663"/>
              <a:ext cx="332700" cy="332700"/>
            </a:xfrm>
            <a:prstGeom prst="mathMinus">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22;p40"/>
            <p:cNvSpPr/>
            <p:nvPr/>
          </p:nvSpPr>
          <p:spPr>
            <a:xfrm>
              <a:off x="592200" y="2725750"/>
              <a:ext cx="332700" cy="332700"/>
            </a:xfrm>
            <a:prstGeom prst="mathMultiply">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2023;p40"/>
            <p:cNvGrpSpPr/>
            <p:nvPr/>
          </p:nvGrpSpPr>
          <p:grpSpPr>
            <a:xfrm>
              <a:off x="2363945" y="853192"/>
              <a:ext cx="554708" cy="888861"/>
              <a:chOff x="5029670" y="1742067"/>
              <a:chExt cx="554708" cy="888861"/>
            </a:xfrm>
          </p:grpSpPr>
          <p:sp>
            <p:nvSpPr>
              <p:cNvPr id="215" name="Google Shape;2024;p40"/>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25;p40"/>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26;p40"/>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27;p40"/>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8;p40"/>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9;p40"/>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30;p40"/>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31;p40"/>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2032;p40"/>
            <p:cNvGrpSpPr/>
            <p:nvPr/>
          </p:nvGrpSpPr>
          <p:grpSpPr>
            <a:xfrm>
              <a:off x="1200360" y="457823"/>
              <a:ext cx="554667" cy="395388"/>
              <a:chOff x="5497632" y="1159795"/>
              <a:chExt cx="679822" cy="484604"/>
            </a:xfrm>
          </p:grpSpPr>
          <p:sp>
            <p:nvSpPr>
              <p:cNvPr id="211" name="Google Shape;2033;p4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34;p4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35;p4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36;p4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2037;p40"/>
            <p:cNvSpPr/>
            <p:nvPr/>
          </p:nvSpPr>
          <p:spPr>
            <a:xfrm>
              <a:off x="879564" y="1919654"/>
              <a:ext cx="278475" cy="419019"/>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38;p40"/>
            <p:cNvSpPr/>
            <p:nvPr/>
          </p:nvSpPr>
          <p:spPr>
            <a:xfrm>
              <a:off x="1141750"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039;p40"/>
            <p:cNvGrpSpPr/>
            <p:nvPr/>
          </p:nvGrpSpPr>
          <p:grpSpPr>
            <a:xfrm>
              <a:off x="592205" y="3818461"/>
              <a:ext cx="1447719" cy="785510"/>
              <a:chOff x="4228380" y="3652686"/>
              <a:chExt cx="1447719" cy="785510"/>
            </a:xfrm>
          </p:grpSpPr>
          <p:sp>
            <p:nvSpPr>
              <p:cNvPr id="186" name="Google Shape;2040;p40"/>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41;p40"/>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42;p40"/>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43;p40"/>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44;p40"/>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45;p40"/>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46;p40"/>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47;p40"/>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48;p40"/>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49;p40"/>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50;p40"/>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51;p40"/>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52;p40"/>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53;p40"/>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54;p40"/>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55;p40"/>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56;p40"/>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57;p40"/>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58;p40"/>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9;p40"/>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0;p40"/>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61;p40"/>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62;p40"/>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63;p40"/>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64;p40"/>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065;p40"/>
            <p:cNvGrpSpPr/>
            <p:nvPr/>
          </p:nvGrpSpPr>
          <p:grpSpPr>
            <a:xfrm>
              <a:off x="1151836" y="1919648"/>
              <a:ext cx="2185430" cy="2684339"/>
              <a:chOff x="2148700" y="110185"/>
              <a:chExt cx="681988" cy="837678"/>
            </a:xfrm>
          </p:grpSpPr>
          <p:sp>
            <p:nvSpPr>
              <p:cNvPr id="127" name="Google Shape;2066;p40"/>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67;p40"/>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68;p40"/>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69;p40"/>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70;p40"/>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71;p40"/>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72;p40"/>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73;p40"/>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74;p40"/>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75;p40"/>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76;p40"/>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77;p40"/>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78;p40"/>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79;p40"/>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80;p40"/>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81;p40"/>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82;p40"/>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83;p40"/>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84;p40"/>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85;p40"/>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86;p40"/>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87;p40"/>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88;p40"/>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89;p40"/>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90;p40"/>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91;p40"/>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92;p40"/>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93;p40"/>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94;p40"/>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95;p40"/>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96;p40"/>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97;p40"/>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98;p40"/>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99;p40"/>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00;p40"/>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01;p40"/>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02;p40"/>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03;p40"/>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04;p40"/>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05;p40"/>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06;p40"/>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07;p40"/>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08;p40"/>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09;p40"/>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A7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10;p40"/>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11;p40"/>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12;p40"/>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13;p40"/>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14;p40"/>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15;p40"/>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16;p40"/>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17;p40"/>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18;p40"/>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19;p40"/>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DDDC">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20;p40"/>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DDDC">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2121;p40"/>
              <p:cNvGrpSpPr/>
              <p:nvPr/>
            </p:nvGrpSpPr>
            <p:grpSpPr>
              <a:xfrm>
                <a:off x="2332266" y="277373"/>
                <a:ext cx="283726" cy="135367"/>
                <a:chOff x="2332266" y="277373"/>
                <a:chExt cx="283726" cy="135367"/>
              </a:xfrm>
            </p:grpSpPr>
            <p:sp>
              <p:nvSpPr>
                <p:cNvPr id="183" name="Google Shape;2122;p40"/>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23;p40"/>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24;p40"/>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Rectangle 2"/>
          <p:cNvSpPr/>
          <p:nvPr/>
        </p:nvSpPr>
        <p:spPr>
          <a:xfrm>
            <a:off x="2803772" y="118894"/>
            <a:ext cx="5688779" cy="2862322"/>
          </a:xfrm>
          <a:prstGeom prst="rect">
            <a:avLst/>
          </a:prstGeom>
        </p:spPr>
        <p:txBody>
          <a:bodyPr wrap="square">
            <a:spAutoFit/>
          </a:bodyPr>
          <a:lstStyle/>
          <a:p>
            <a:pPr lvl="0" algn="ctr">
              <a:lnSpc>
                <a:spcPct val="150000"/>
              </a:lnSpc>
            </a:pPr>
            <a:r>
              <a:rPr lang="vi-VN" sz="4000" b="1">
                <a:solidFill>
                  <a:schemeClr val="bg1">
                    <a:lumMod val="25000"/>
                  </a:schemeClr>
                </a:solidFill>
                <a:latin typeface="Arial" panose="020B0604020202020204" pitchFamily="34" charset="0"/>
                <a:ea typeface="Maven Pro"/>
                <a:cs typeface="Maven Pro"/>
                <a:sym typeface="Maven Pro"/>
              </a:rPr>
              <a:t>CHƯƠNG VI. MỘT SỐ YẾU TỐ THỐNG KÊ VÀ XÁC SUẤT</a:t>
            </a:r>
            <a:endParaRPr lang="vi-VN" sz="4000">
              <a:solidFill>
                <a:schemeClr val="bg1">
                  <a:lumMod val="25000"/>
                </a:schemeClr>
              </a:solidFill>
              <a:ea typeface="Maven Pro"/>
              <a:cs typeface="Maven Pro"/>
              <a:sym typeface="Maven Pro"/>
            </a:endParaRPr>
          </a:p>
        </p:txBody>
      </p:sp>
    </p:spTree>
    <p:extLst>
      <p:ext uri="{BB962C8B-B14F-4D97-AF65-F5344CB8AC3E}">
        <p14:creationId xmlns:p14="http://schemas.microsoft.com/office/powerpoint/2010/main" val="193899732"/>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32" name="TextBox 31"/>
          <p:cNvSpPr txBox="1"/>
          <p:nvPr/>
        </p:nvSpPr>
        <p:spPr>
          <a:xfrm>
            <a:off x="3606555" y="328836"/>
            <a:ext cx="1918032" cy="6001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457200">
              <a:lnSpc>
                <a:spcPct val="150000"/>
              </a:lnSpc>
              <a:buClrTx/>
              <a:defRPr/>
            </a:pPr>
            <a:r>
              <a:rPr lang="en-US" sz="2200" b="1" kern="1200">
                <a:solidFill>
                  <a:schemeClr val="tx1"/>
                </a:solidFill>
                <a:latin typeface="Arial" panose="020B0604020202020204" pitchFamily="34" charset="0"/>
                <a:ea typeface="+mn-ea"/>
                <a:cs typeface="Arial" panose="020B0604020202020204" pitchFamily="34" charset="0"/>
              </a:rPr>
              <a:t>Luyện tập 1</a:t>
            </a:r>
          </a:p>
        </p:txBody>
      </p:sp>
      <p:sp>
        <p:nvSpPr>
          <p:cNvPr id="33" name="Rectangle 1"/>
          <p:cNvSpPr>
            <a:spLocks noChangeArrowheads="1"/>
          </p:cNvSpPr>
          <p:nvPr/>
        </p:nvSpPr>
        <p:spPr bwMode="auto">
          <a:xfrm>
            <a:off x="802103" y="941374"/>
            <a:ext cx="7526938"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600"/>
              </a:spcBef>
              <a:spcAft>
                <a:spcPts val="600"/>
              </a:spcAft>
              <a:buClrTx/>
            </a:pPr>
            <a:r>
              <a:rPr lang="vi-VN" altLang="en-US" sz="1800">
                <a:solidFill>
                  <a:srgbClr val="000000"/>
                </a:solidFill>
                <a:ea typeface="Open Sans"/>
              </a:rPr>
              <a:t>Một cửa hàng bán kem muốn tìm hiểu về các loại kem yêu thích của 40 khách hàng trong sáng Chủ nhật. Theo em, cửa hàng có thể thu thập những thông tin đó bằng cách nào?</a:t>
            </a:r>
            <a:endParaRPr kumimoji="0" lang="en-US" altLang="en-US" sz="1800" b="0" i="0" u="none" strike="noStrike" cap="none" normalizeH="0" baseline="0">
              <a:ln>
                <a:noFill/>
              </a:ln>
              <a:solidFill>
                <a:schemeClr val="tx1"/>
              </a:solidFill>
              <a:effectLst/>
            </a:endParaRPr>
          </a:p>
        </p:txBody>
      </p:sp>
      <p:sp>
        <p:nvSpPr>
          <p:cNvPr id="17" name="Rectangle 16"/>
          <p:cNvSpPr/>
          <p:nvPr/>
        </p:nvSpPr>
        <p:spPr>
          <a:xfrm>
            <a:off x="802103" y="2728665"/>
            <a:ext cx="7526938" cy="2169825"/>
          </a:xfrm>
          <a:prstGeom prst="rect">
            <a:avLst/>
          </a:prstGeom>
        </p:spPr>
        <p:txBody>
          <a:bodyPr wrap="square">
            <a:spAutoFit/>
          </a:bodyPr>
          <a:lstStyle/>
          <a:p>
            <a:pPr algn="just">
              <a:lnSpc>
                <a:spcPct val="150000"/>
              </a:lnSpc>
            </a:pPr>
            <a:r>
              <a:rPr lang="vi-VN" sz="1800">
                <a:latin typeface="+mn-lt"/>
                <a:ea typeface="Dotum" panose="020B0600000101010101" pitchFamily="34" charset="-127"/>
                <a:cs typeface="Times New Roman" panose="02020603050405020304" pitchFamily="18" charset="0"/>
              </a:rPr>
              <a:t>Có thể thực hiện bằng phương án lập phiếu điều tra (phiếu hỏi).</a:t>
            </a:r>
          </a:p>
          <a:p>
            <a:pPr marL="285750" indent="-285750" algn="just">
              <a:lnSpc>
                <a:spcPct val="150000"/>
              </a:lnSpc>
              <a:buFont typeface="Arial" panose="020B0604020202020204" pitchFamily="34" charset="0"/>
              <a:buChar char="•"/>
            </a:pPr>
            <a:r>
              <a:rPr lang="vi-VN" sz="1800">
                <a:latin typeface="+mn-lt"/>
                <a:ea typeface="Dotum" panose="020B0600000101010101" pitchFamily="34" charset="-127"/>
                <a:cs typeface="Times New Roman" panose="02020603050405020304" pitchFamily="18" charset="0"/>
              </a:rPr>
              <a:t>Ghi tên các loại kem vào phiếu cùng với ghi chú nhắc khác</a:t>
            </a:r>
            <a:r>
              <a:rPr lang="en-US" sz="1800">
                <a:latin typeface="+mn-lt"/>
                <a:ea typeface="Dotum" panose="020B0600000101010101" pitchFamily="34" charset="-127"/>
                <a:cs typeface="Times New Roman" panose="02020603050405020304" pitchFamily="18" charset="0"/>
              </a:rPr>
              <a:t>h</a:t>
            </a:r>
            <a:r>
              <a:rPr lang="vi-VN" sz="1800">
                <a:latin typeface="+mn-lt"/>
                <a:ea typeface="Dotum" panose="020B0600000101010101" pitchFamily="34" charset="-127"/>
                <a:cs typeface="Times New Roman" panose="02020603050405020304" pitchFamily="18" charset="0"/>
              </a:rPr>
              <a:t> hàng đánh dấu các loại kem yêu thích vào phiếu.</a:t>
            </a:r>
            <a:endParaRPr lang="en-US" sz="1800">
              <a:latin typeface="+mn-lt"/>
              <a:ea typeface="Dotum" panose="020B0600000101010101" pitchFamily="34"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vi-VN" sz="1800">
                <a:latin typeface="+mn-lt"/>
                <a:ea typeface="Dotum" panose="020B0600000101010101" pitchFamily="34" charset="-127"/>
                <a:cs typeface="Times New Roman" panose="02020603050405020304" pitchFamily="18" charset="0"/>
              </a:rPr>
              <a:t>In ra 40 phiếu và phát cho 40 khách hàng để khách hàng đánh dấu và thu lại 40 phiếu đã được đánh giá đó.</a:t>
            </a:r>
          </a:p>
        </p:txBody>
      </p:sp>
      <p:sp>
        <p:nvSpPr>
          <p:cNvPr id="55" name="Rectangle 54"/>
          <p:cNvSpPr/>
          <p:nvPr/>
        </p:nvSpPr>
        <p:spPr>
          <a:xfrm>
            <a:off x="4086914" y="2306275"/>
            <a:ext cx="957313" cy="384721"/>
          </a:xfrm>
          <a:prstGeom prst="rect">
            <a:avLst/>
          </a:prstGeom>
        </p:spPr>
        <p:txBody>
          <a:bodyPr wrap="none">
            <a:spAutoFit/>
          </a:bodyPr>
          <a:lstStyle/>
          <a:p>
            <a:pPr lvl="0" algn="ctr">
              <a:buClrTx/>
              <a:defRPr/>
            </a:pPr>
            <a:r>
              <a:rPr lang="en-US" sz="1850" b="1" i="1" u="sng" kern="1200">
                <a:solidFill>
                  <a:srgbClr val="C00000"/>
                </a:solidFill>
                <a:latin typeface="Arial" panose="020B0604020202020204" pitchFamily="34" charset="0"/>
                <a:ea typeface="+mn-ea"/>
              </a:rPr>
              <a:t>Gợi ý: </a:t>
            </a:r>
            <a:endParaRPr kumimoji="0" lang="en-US" sz="1850" b="1" i="1" u="sng" strike="noStrike" kern="1200" cap="none" spc="0" normalizeH="0" baseline="0" noProof="0" dirty="0">
              <a:ln>
                <a:noFill/>
              </a:ln>
              <a:solidFill>
                <a:srgbClr val="C00000"/>
              </a:solidFill>
              <a:effectLst/>
              <a:uLnTx/>
              <a:uFillTx/>
              <a:latin typeface="Calibri"/>
              <a:ea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randombar(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wipe(up)">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wipe(up)">
                                      <p:cBhvr>
                                        <p:cTn id="3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2367126" y="1984169"/>
            <a:ext cx="6453192" cy="1707600"/>
          </a:xfrm>
          <a:prstGeom prst="rect">
            <a:avLst/>
          </a:prstGeom>
        </p:spPr>
        <p:txBody>
          <a:bodyPr spcFirstLastPara="1" wrap="square" lIns="91425" tIns="91425" rIns="91425" bIns="91425" anchor="b" anchorCtr="0">
            <a:noAutofit/>
          </a:bodyPr>
          <a:lstStyle/>
          <a:p>
            <a:pPr lvl="0">
              <a:lnSpc>
                <a:spcPct val="150000"/>
              </a:lnSpc>
            </a:pPr>
            <a:r>
              <a:rPr lang="en-US" b="1">
                <a:latin typeface="+mn-lt"/>
              </a:rPr>
              <a:t>PHÂN LOẠI VÀ </a:t>
            </a:r>
            <a:br>
              <a:rPr lang="en-US" b="1">
                <a:latin typeface="+mn-lt"/>
              </a:rPr>
            </a:br>
            <a:r>
              <a:rPr lang="en-US" b="1">
                <a:latin typeface="+mn-lt"/>
              </a:rPr>
              <a:t>TỔ CHỨC DỮ LIỆU</a:t>
            </a:r>
            <a:endParaRPr b="1">
              <a:latin typeface="+mn-lt"/>
            </a:endParaRPr>
          </a:p>
        </p:txBody>
      </p:sp>
      <p:sp>
        <p:nvSpPr>
          <p:cNvPr id="2130" name="Google Shape;2130;p41"/>
          <p:cNvSpPr txBox="1">
            <a:spLocks noGrp="1"/>
          </p:cNvSpPr>
          <p:nvPr>
            <p:ph type="title" idx="2"/>
          </p:nvPr>
        </p:nvSpPr>
        <p:spPr>
          <a:xfrm>
            <a:off x="790654" y="613845"/>
            <a:ext cx="14913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II</a:t>
            </a:r>
            <a:endParaRPr b="1">
              <a:latin typeface="+mj-lt"/>
            </a:endParaRPr>
          </a:p>
        </p:txBody>
      </p:sp>
      <p:pic>
        <p:nvPicPr>
          <p:cNvPr id="2" name="Picture 1"/>
          <p:cNvPicPr>
            <a:picLocks noChangeAspect="1"/>
          </p:cNvPicPr>
          <p:nvPr/>
        </p:nvPicPr>
        <p:blipFill>
          <a:blip r:embed="rId3"/>
          <a:stretch>
            <a:fillRect/>
          </a:stretch>
        </p:blipFill>
        <p:spPr>
          <a:xfrm>
            <a:off x="722185" y="2316091"/>
            <a:ext cx="1628238" cy="2484286"/>
          </a:xfrm>
          <a:prstGeom prst="rect">
            <a:avLst/>
          </a:prstGeom>
        </p:spPr>
      </p:pic>
    </p:spTree>
    <p:extLst>
      <p:ext uri="{BB962C8B-B14F-4D97-AF65-F5344CB8AC3E}">
        <p14:creationId xmlns:p14="http://schemas.microsoft.com/office/powerpoint/2010/main" val="29573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8" name="Title 21"/>
          <p:cNvSpPr>
            <a:spLocks noGrp="1"/>
          </p:cNvSpPr>
          <p:nvPr>
            <p:ph type="title" idx="4294967295"/>
          </p:nvPr>
        </p:nvSpPr>
        <p:spPr>
          <a:xfrm>
            <a:off x="796704" y="375915"/>
            <a:ext cx="829795" cy="44138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a:solidFill>
                  <a:srgbClr val="000000"/>
                </a:solidFill>
                <a:latin typeface="Arial" panose="020B0604020202020204" pitchFamily="34" charset="0"/>
                <a:ea typeface="+mn-ea"/>
                <a:cs typeface="Arial" panose="020B0604020202020204" pitchFamily="34" charset="0"/>
                <a:sym typeface="Arial"/>
              </a:rPr>
              <a:t>HĐ 2</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9" name="Rectangle 8"/>
          <p:cNvSpPr/>
          <p:nvPr/>
        </p:nvSpPr>
        <p:spPr>
          <a:xfrm>
            <a:off x="686118" y="335455"/>
            <a:ext cx="7702380" cy="3687035"/>
          </a:xfrm>
          <a:prstGeom prst="rect">
            <a:avLst/>
          </a:prstGeom>
        </p:spPr>
        <p:txBody>
          <a:bodyPr wrap="square">
            <a:spAutoFit/>
          </a:bodyPr>
          <a:lstStyle/>
          <a:p>
            <a:pPr lvl="0" algn="just">
              <a:lnSpc>
                <a:spcPct val="165000"/>
              </a:lnSpc>
            </a:pPr>
            <a:r>
              <a:rPr lang="en-US" sz="1800">
                <a:latin typeface="+mn-lt"/>
              </a:rPr>
              <a:t>               </a:t>
            </a:r>
            <a:r>
              <a:rPr lang="vi-VN" sz="1800">
                <a:latin typeface="+mn-lt"/>
              </a:rPr>
              <a:t>Bạn Ngân thu thập thông tin từ </a:t>
            </a:r>
            <a:r>
              <a:rPr lang="vi-VN" sz="1800" i="1">
                <a:latin typeface="+mn-lt"/>
              </a:rPr>
              <a:t>Niên giám Thống kê 2020 (NXB Thống kê, 2021) </a:t>
            </a:r>
            <a:r>
              <a:rPr lang="vi-VN" sz="1800">
                <a:latin typeface="+mn-lt"/>
              </a:rPr>
              <a:t>về số lượng các tỉnh/thành phố thuộc các vùng kinh tế – xã hội của nước ta năm 2020 như sau:</a:t>
            </a:r>
          </a:p>
          <a:p>
            <a:pPr lvl="0" algn="just">
              <a:lnSpc>
                <a:spcPct val="165000"/>
              </a:lnSpc>
            </a:pPr>
            <a:r>
              <a:rPr lang="vi-VN" sz="1800">
                <a:latin typeface="+mn-lt"/>
              </a:rPr>
              <a:t>– Sáu vùng kinh tế – xã hội là: Đồng bằng sông Hồng, Trung du và </a:t>
            </a:r>
            <a:r>
              <a:rPr lang="en-US" sz="1800">
                <a:latin typeface="+mn-lt"/>
              </a:rPr>
              <a:t>m</a:t>
            </a:r>
            <a:r>
              <a:rPr lang="vi-VN" sz="1800">
                <a:latin typeface="+mn-lt"/>
              </a:rPr>
              <a:t>iền núi phía Bắc, Bắc Trung Bộ và Duyên hải miền Trung, Tây Nguyên, Đông Nam Bộ, Đồng bằng sông Cửu Long;</a:t>
            </a:r>
          </a:p>
          <a:p>
            <a:pPr lvl="0" algn="just">
              <a:lnSpc>
                <a:spcPct val="165000"/>
              </a:lnSpc>
            </a:pPr>
            <a:r>
              <a:rPr lang="vi-VN" sz="1800">
                <a:latin typeface="+mn-lt"/>
              </a:rPr>
              <a:t>– Số lượng các tỉnh/thành phố thuộc các vùng kinh tế – xã hội đó lần lượt là: 11,14, 14, 5, 6, 13.</a:t>
            </a:r>
          </a:p>
        </p:txBody>
      </p:sp>
      <p:sp>
        <p:nvSpPr>
          <p:cNvPr id="3" name="Rectangle 2"/>
          <p:cNvSpPr/>
          <p:nvPr/>
        </p:nvSpPr>
        <p:spPr>
          <a:xfrm>
            <a:off x="1557717" y="3944669"/>
            <a:ext cx="6830781" cy="923330"/>
          </a:xfrm>
          <a:prstGeom prst="rect">
            <a:avLst/>
          </a:prstGeom>
        </p:spPr>
        <p:txBody>
          <a:bodyPr wrap="square">
            <a:spAutoFit/>
          </a:bodyPr>
          <a:lstStyle/>
          <a:p>
            <a:pPr lvl="0" algn="just">
              <a:lnSpc>
                <a:spcPct val="150000"/>
              </a:lnSpc>
            </a:pPr>
            <a:r>
              <a:rPr lang="vi-VN" sz="1800">
                <a:latin typeface="Arial" panose="020B0604020202020204" pitchFamily="34" charset="0"/>
              </a:rPr>
              <a:t>Hãy phân loại các dữ liệu đó dựa trên tiêu chí: dữ liệu là số liệu, dữ liệu không phải là số liệu.</a:t>
            </a:r>
            <a:endParaRPr lang="en-US" sz="180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5" name="Rectangle 4"/>
          <p:cNvSpPr/>
          <p:nvPr/>
        </p:nvSpPr>
        <p:spPr>
          <a:xfrm>
            <a:off x="4234318" y="34838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41961" y="724222"/>
                <a:ext cx="7051885" cy="4144083"/>
              </a:xfrm>
              <a:prstGeom prst="rect">
                <a:avLst/>
              </a:prstGeom>
            </p:spPr>
            <p:txBody>
              <a:bodyPr wrap="square">
                <a:spAutoFit/>
              </a:bodyPr>
              <a:lstStyle/>
              <a:p>
                <a:pPr marL="285750" indent="-285750" algn="just">
                  <a:lnSpc>
                    <a:spcPct val="165000"/>
                  </a:lnSpc>
                  <a:buFontTx/>
                  <a:buChar char="-"/>
                </a:pPr>
                <a:r>
                  <a:rPr lang="en-US" sz="1800">
                    <a:latin typeface="+mn-lt"/>
                    <a:ea typeface="Calibri" panose="020F0502020204030204" pitchFamily="34" charset="0"/>
                    <a:cs typeface="Times New Roman" panose="02020603050405020304" pitchFamily="18" charset="0"/>
                  </a:rPr>
                  <a:t>Dữ liệu là số liệu: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11;14;14;5;6;13</m:t>
                    </m:r>
                  </m:oMath>
                </a14:m>
                <a:endParaRPr lang="en-US" sz="1800">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a:effectLst/>
                    <a:latin typeface="+mn-lt"/>
                    <a:ea typeface="Calibri" panose="020F0502020204030204" pitchFamily="34" charset="0"/>
                    <a:cs typeface="Times New Roman" panose="02020603050405020304" pitchFamily="18" charset="0"/>
                  </a:rPr>
                  <a:t>Dữ liệu không phải là số liệu: Đồng bằng sông Hồng, Trung du và Miền núi phía Bắc, Bắc Trung Bộ và Duyên hải miền Trung, Tây Nguyên, Đông Nam Bộ, Đồng bằng sông Cửu Long.</a:t>
                </a:r>
              </a:p>
              <a:p>
                <a:pPr algn="just">
                  <a:lnSpc>
                    <a:spcPct val="165000"/>
                  </a:lnSpc>
                </a:pPr>
                <a:r>
                  <a:rPr lang="en-US" sz="1800">
                    <a:effectLst/>
                    <a:latin typeface="+mn-lt"/>
                    <a:ea typeface="Calibri" panose="020F0502020204030204" pitchFamily="34" charset="0"/>
                    <a:cs typeface="Times New Roman" panose="02020603050405020304" pitchFamily="18" charset="0"/>
                  </a:rPr>
                  <a:t>Trong các dữ liệu thống kê thu thập được:</a:t>
                </a:r>
                <a:endParaRPr lang="en-US" sz="1800">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a:effectLst/>
                    <a:latin typeface="+mn-lt"/>
                    <a:ea typeface="Calibri" panose="020F0502020204030204" pitchFamily="34" charset="0"/>
                    <a:cs typeface="Times New Roman" panose="02020603050405020304" pitchFamily="18" charset="0"/>
                  </a:rPr>
                  <a:t>Có những dữ liệu thống kê là số (số liệu), những dữ liệu này còn gọi là dữ liệu định lượng.</a:t>
                </a:r>
                <a:endParaRPr lang="en-US" sz="1800">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a:effectLst/>
                    <a:latin typeface="+mn-lt"/>
                    <a:ea typeface="Calibri" panose="020F0502020204030204" pitchFamily="34" charset="0"/>
                    <a:cs typeface="Times New Roman" panose="02020603050405020304" pitchFamily="18" charset="0"/>
                  </a:rPr>
                  <a:t>Có những dữ liệu thống kê không phải là số, những dữ liệu này còn được gọi là dữ liệu định tính.</a:t>
                </a:r>
              </a:p>
            </p:txBody>
          </p:sp>
        </mc:Choice>
        <mc:Fallback xmlns="">
          <p:sp>
            <p:nvSpPr>
              <p:cNvPr id="2" name="Rectangle 1"/>
              <p:cNvSpPr>
                <a:spLocks noRot="1" noChangeAspect="1" noMove="1" noResize="1" noEditPoints="1" noAdjustHandles="1" noChangeArrowheads="1" noChangeShapeType="1" noTextEdit="1"/>
              </p:cNvSpPr>
              <p:nvPr/>
            </p:nvSpPr>
            <p:spPr>
              <a:xfrm>
                <a:off x="1041961" y="724222"/>
                <a:ext cx="7051885" cy="4144083"/>
              </a:xfrm>
              <a:prstGeom prst="rect">
                <a:avLst/>
              </a:prstGeom>
              <a:blipFill>
                <a:blip r:embed="rId3"/>
                <a:stretch>
                  <a:fillRect l="-778" r="-691" b="-1471"/>
                </a:stretch>
              </a:blipFill>
            </p:spPr>
            <p:txBody>
              <a:bodyPr/>
              <a:lstStyle/>
              <a:p>
                <a:r>
                  <a:rPr lang="en-US">
                    <a:noFill/>
                  </a:rPr>
                  <a:t> </a:t>
                </a:r>
              </a:p>
            </p:txBody>
          </p:sp>
        </mc:Fallback>
      </mc:AlternateContent>
    </p:spTree>
    <p:extLst>
      <p:ext uri="{BB962C8B-B14F-4D97-AF65-F5344CB8AC3E}">
        <p14:creationId xmlns:p14="http://schemas.microsoft.com/office/powerpoint/2010/main" val="66929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5" name="Google Shape;2540;p49"/>
          <p:cNvSpPr txBox="1">
            <a:spLocks noGrp="1"/>
          </p:cNvSpPr>
          <p:nvPr>
            <p:ph type="title"/>
          </p:nvPr>
        </p:nvSpPr>
        <p:spPr>
          <a:xfrm>
            <a:off x="2984448" y="340396"/>
            <a:ext cx="3125797" cy="661800"/>
          </a:xfrm>
          <a:prstGeom prst="rect">
            <a:avLst/>
          </a:prstGeom>
        </p:spPr>
        <p:txBody>
          <a:bodyPr spcFirstLastPara="1" wrap="square" lIns="91425" tIns="91425" rIns="91425" bIns="91425" anchor="t" anchorCtr="0">
            <a:noAutofit/>
          </a:bodyPr>
          <a:lstStyle/>
          <a:p>
            <a:pPr lvl="0" algn="ctr"/>
            <a:r>
              <a:rPr lang="en-US" b="1">
                <a:solidFill>
                  <a:srgbClr val="C00000"/>
                </a:solidFill>
                <a:latin typeface="+mn-lt"/>
              </a:rPr>
              <a:t>Ghi nhớ</a:t>
            </a:r>
            <a:endParaRPr b="1">
              <a:solidFill>
                <a:srgbClr val="C00000"/>
              </a:solidFill>
              <a:latin typeface="+mn-lt"/>
            </a:endParaRPr>
          </a:p>
        </p:txBody>
      </p:sp>
      <p:sp>
        <p:nvSpPr>
          <p:cNvPr id="6" name="Rectangle 5"/>
          <p:cNvSpPr/>
          <p:nvPr/>
        </p:nvSpPr>
        <p:spPr>
          <a:xfrm>
            <a:off x="745490" y="1158221"/>
            <a:ext cx="7603707"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60000"/>
              </a:lnSpc>
              <a:spcBef>
                <a:spcPts val="300"/>
              </a:spcBef>
              <a:spcAft>
                <a:spcPts val="300"/>
              </a:spcAft>
              <a:buClr>
                <a:srgbClr val="BFDBF7">
                  <a:lumMod val="25000"/>
                </a:srgbClr>
              </a:buClr>
            </a:pPr>
            <a:r>
              <a:rPr lang="vi-VN" sz="2200">
                <a:solidFill>
                  <a:srgbClr val="070185"/>
                </a:solidFill>
                <a:ea typeface="Dotum" panose="020B0600000101010101" pitchFamily="34" charset="-127"/>
                <a:cs typeface="Times New Roman" panose="02020603050405020304" pitchFamily="18" charset="0"/>
              </a:rPr>
              <a:t>Việc sắp xếp thông tin theo những tiêu chí nhất định gọi là Phân loại dữ liệu.</a:t>
            </a:r>
          </a:p>
        </p:txBody>
      </p:sp>
      <p:sp>
        <p:nvSpPr>
          <p:cNvPr id="7" name="Rectangle 6"/>
          <p:cNvSpPr/>
          <p:nvPr/>
        </p:nvSpPr>
        <p:spPr>
          <a:xfrm>
            <a:off x="695000" y="2446518"/>
            <a:ext cx="7688502" cy="2185214"/>
          </a:xfrm>
          <a:prstGeom prst="rect">
            <a:avLst/>
          </a:prstGeom>
        </p:spPr>
        <p:txBody>
          <a:bodyPr wrap="square">
            <a:spAutoFit/>
          </a:bodyPr>
          <a:lstStyle/>
          <a:p>
            <a:pPr lvl="0" algn="just">
              <a:lnSpc>
                <a:spcPct val="150000"/>
              </a:lnSpc>
              <a:spcBef>
                <a:spcPts val="300"/>
              </a:spcBef>
              <a:spcAft>
                <a:spcPts val="300"/>
              </a:spcAft>
              <a:buClr>
                <a:srgbClr val="BFDBF7">
                  <a:lumMod val="25000"/>
                </a:srgbClr>
              </a:buClr>
            </a:pPr>
            <a:r>
              <a:rPr lang="vi-VN" sz="2100">
                <a:latin typeface="Arial" panose="020B0604020202020204" pitchFamily="34" charset="0"/>
                <a:ea typeface="Dotum" panose="020B0600000101010101" pitchFamily="34" charset="-127"/>
                <a:cs typeface="Times New Roman" panose="02020603050405020304" pitchFamily="18" charset="0"/>
              </a:rPr>
              <a:t>Dựa trên ti</a:t>
            </a:r>
            <a:r>
              <a:rPr lang="en-US" sz="2100">
                <a:latin typeface="Arial" panose="020B0604020202020204" pitchFamily="34" charset="0"/>
                <a:ea typeface="Dotum" panose="020B0600000101010101" pitchFamily="34" charset="-127"/>
                <a:cs typeface="Times New Roman" panose="02020603050405020304" pitchFamily="18" charset="0"/>
              </a:rPr>
              <a:t>ê</a:t>
            </a:r>
            <a:r>
              <a:rPr lang="vi-VN" sz="2100">
                <a:latin typeface="Arial" panose="020B0604020202020204" pitchFamily="34" charset="0"/>
                <a:ea typeface="Dotum" panose="020B0600000101010101" pitchFamily="34" charset="-127"/>
                <a:cs typeface="Times New Roman" panose="02020603050405020304" pitchFamily="18" charset="0"/>
              </a:rPr>
              <a:t>u chí định tính và định lượng, ta có thể phân loại các dữ liệu thành hai loại:</a:t>
            </a:r>
          </a:p>
          <a:p>
            <a:pPr marL="342900" lvl="0" indent="119063" algn="just">
              <a:lnSpc>
                <a:spcPct val="150000"/>
              </a:lnSpc>
              <a:spcBef>
                <a:spcPts val="300"/>
              </a:spcBef>
              <a:spcAft>
                <a:spcPts val="300"/>
              </a:spcAft>
              <a:buClr>
                <a:srgbClr val="BFDBF7">
                  <a:lumMod val="25000"/>
                </a:srgbClr>
              </a:buClr>
              <a:buFontTx/>
              <a:buChar char="-"/>
            </a:pPr>
            <a:r>
              <a:rPr lang="en-US" sz="2100">
                <a:latin typeface="Arial" panose="020B0604020202020204" pitchFamily="34" charset="0"/>
                <a:ea typeface="Dotum" panose="020B0600000101010101" pitchFamily="34" charset="-127"/>
                <a:cs typeface="Times New Roman" panose="02020603050405020304" pitchFamily="18" charset="0"/>
              </a:rPr>
              <a:t> </a:t>
            </a:r>
            <a:r>
              <a:rPr lang="vi-VN" sz="2100">
                <a:latin typeface="Arial" panose="020B0604020202020204" pitchFamily="34" charset="0"/>
                <a:ea typeface="Dotum" panose="020B0600000101010101" pitchFamily="34" charset="-127"/>
                <a:cs typeface="Times New Roman" panose="02020603050405020304" pitchFamily="18" charset="0"/>
              </a:rPr>
              <a:t>Dữ liệu định lượng được biểu diễn bằng số thực;</a:t>
            </a:r>
            <a:endParaRPr lang="en-US" sz="2100">
              <a:latin typeface="Arial" panose="020B0604020202020204" pitchFamily="34" charset="0"/>
              <a:ea typeface="Dotum" panose="020B0600000101010101" pitchFamily="34" charset="-127"/>
              <a:cs typeface="Times New Roman" panose="02020603050405020304" pitchFamily="18" charset="0"/>
            </a:endParaRPr>
          </a:p>
          <a:p>
            <a:pPr marL="342900" lvl="0" indent="-3175" algn="just">
              <a:lnSpc>
                <a:spcPct val="150000"/>
              </a:lnSpc>
              <a:spcBef>
                <a:spcPts val="300"/>
              </a:spcBef>
              <a:spcAft>
                <a:spcPts val="300"/>
              </a:spcAft>
              <a:buClr>
                <a:srgbClr val="BFDBF7">
                  <a:lumMod val="25000"/>
                </a:srgbClr>
              </a:buClr>
              <a:buFontTx/>
              <a:buChar char="-"/>
            </a:pPr>
            <a:r>
              <a:rPr lang="en-US" sz="2100">
                <a:latin typeface="Arial" panose="020B0604020202020204" pitchFamily="34" charset="0"/>
                <a:ea typeface="Dotum" panose="020B0600000101010101" pitchFamily="34" charset="-127"/>
                <a:cs typeface="Times New Roman" panose="02020603050405020304" pitchFamily="18" charset="0"/>
              </a:rPr>
              <a:t> </a:t>
            </a:r>
            <a:r>
              <a:rPr lang="vi-VN" sz="2100">
                <a:latin typeface="Arial" panose="020B0604020202020204" pitchFamily="34" charset="0"/>
                <a:ea typeface="Dotum" panose="020B0600000101010101" pitchFamily="34" charset="-127"/>
                <a:cs typeface="Times New Roman" panose="02020603050405020304" pitchFamily="18" charset="0"/>
              </a:rPr>
              <a:t>Dữ liệu định tính được biểu diễn bằng từ, chữ cái, kí hiệu</a:t>
            </a:r>
            <a:r>
              <a:rPr lang="en-US" sz="2100">
                <a:latin typeface="Arial" panose="020B0604020202020204" pitchFamily="34" charset="0"/>
                <a:ea typeface="Dotum" panose="020B0600000101010101" pitchFamily="34" charset="-127"/>
                <a:cs typeface="Times New Roman" panose="02020603050405020304" pitchFamily="18" charset="0"/>
              </a:rPr>
              <a:t>...</a:t>
            </a:r>
            <a:endParaRPr lang="vi-VN" sz="2100">
              <a:latin typeface="Arial" panose="020B0604020202020204" pitchFamily="34" charset="0"/>
              <a:ea typeface="Dotu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368142358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grpSp>
        <p:nvGrpSpPr>
          <p:cNvPr id="2995" name="Google Shape;2995;p53"/>
          <p:cNvGrpSpPr/>
          <p:nvPr/>
        </p:nvGrpSpPr>
        <p:grpSpPr>
          <a:xfrm>
            <a:off x="6028984" y="1577947"/>
            <a:ext cx="2532610" cy="3236302"/>
            <a:chOff x="5412461" y="539495"/>
            <a:chExt cx="2894914" cy="4144005"/>
          </a:xfrm>
        </p:grpSpPr>
        <p:sp>
          <p:nvSpPr>
            <p:cNvPr id="2996" name="Google Shape;2996;p53"/>
            <p:cNvSpPr/>
            <p:nvPr/>
          </p:nvSpPr>
          <p:spPr>
            <a:xfrm>
              <a:off x="6002050" y="1030600"/>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3"/>
            <p:cNvSpPr/>
            <p:nvPr/>
          </p:nvSpPr>
          <p:spPr>
            <a:xfrm>
              <a:off x="7974675" y="1909400"/>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3"/>
            <p:cNvSpPr/>
            <p:nvPr/>
          </p:nvSpPr>
          <p:spPr>
            <a:xfrm>
              <a:off x="58437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9" name="Google Shape;2999;p53"/>
            <p:cNvGrpSpPr/>
            <p:nvPr/>
          </p:nvGrpSpPr>
          <p:grpSpPr>
            <a:xfrm>
              <a:off x="5870826" y="1961376"/>
              <a:ext cx="2151467" cy="2642623"/>
              <a:chOff x="2148700" y="110185"/>
              <a:chExt cx="681988" cy="837678"/>
            </a:xfrm>
          </p:grpSpPr>
          <p:sp>
            <p:nvSpPr>
              <p:cNvPr id="3000" name="Google Shape;3000;p53"/>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3"/>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3"/>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3"/>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3"/>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3"/>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3"/>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3"/>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3"/>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3"/>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3"/>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3"/>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3"/>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3"/>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3"/>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3"/>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3"/>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3"/>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3"/>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3"/>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3"/>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3"/>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3"/>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3"/>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3"/>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3"/>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3"/>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3"/>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3"/>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3"/>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3"/>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3"/>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3"/>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3"/>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3"/>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3"/>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3"/>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3"/>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3"/>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3"/>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3"/>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3"/>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3"/>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3"/>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3"/>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3"/>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3"/>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3"/>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3"/>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3"/>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3"/>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3"/>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3"/>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3"/>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3"/>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5" name="Google Shape;3055;p53"/>
              <p:cNvGrpSpPr/>
              <p:nvPr/>
            </p:nvGrpSpPr>
            <p:grpSpPr>
              <a:xfrm>
                <a:off x="2332266" y="277373"/>
                <a:ext cx="283726" cy="135367"/>
                <a:chOff x="2332266" y="277373"/>
                <a:chExt cx="283726" cy="135367"/>
              </a:xfrm>
            </p:grpSpPr>
            <p:sp>
              <p:nvSpPr>
                <p:cNvPr id="3056" name="Google Shape;3056;p53"/>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3"/>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3"/>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9" name="Google Shape;3059;p53"/>
            <p:cNvGrpSpPr/>
            <p:nvPr/>
          </p:nvGrpSpPr>
          <p:grpSpPr>
            <a:xfrm>
              <a:off x="7494658" y="667767"/>
              <a:ext cx="554708" cy="888861"/>
              <a:chOff x="5029670" y="1742067"/>
              <a:chExt cx="554708" cy="888861"/>
            </a:xfrm>
          </p:grpSpPr>
          <p:sp>
            <p:nvSpPr>
              <p:cNvPr id="3060" name="Google Shape;3060;p53"/>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3"/>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3"/>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3"/>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3"/>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3"/>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3"/>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3"/>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8" name="Google Shape;3068;p53"/>
            <p:cNvGrpSpPr/>
            <p:nvPr/>
          </p:nvGrpSpPr>
          <p:grpSpPr>
            <a:xfrm>
              <a:off x="5412461" y="1412919"/>
              <a:ext cx="793012" cy="798961"/>
              <a:chOff x="2235848" y="1207369"/>
              <a:chExt cx="793012" cy="798961"/>
            </a:xfrm>
          </p:grpSpPr>
          <p:sp>
            <p:nvSpPr>
              <p:cNvPr id="3069" name="Google Shape;3069;p5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1" name="Google Shape;3071;p53"/>
              <p:cNvGrpSpPr/>
              <p:nvPr/>
            </p:nvGrpSpPr>
            <p:grpSpPr>
              <a:xfrm>
                <a:off x="2291377" y="1249060"/>
                <a:ext cx="678668" cy="431239"/>
                <a:chOff x="2291377" y="1249060"/>
                <a:chExt cx="678668" cy="431239"/>
              </a:xfrm>
            </p:grpSpPr>
            <p:sp>
              <p:nvSpPr>
                <p:cNvPr id="3072" name="Google Shape;3072;p5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5" name="Google Shape;3095;p53"/>
            <p:cNvGrpSpPr/>
            <p:nvPr/>
          </p:nvGrpSpPr>
          <p:grpSpPr>
            <a:xfrm>
              <a:off x="6754951" y="1438828"/>
              <a:ext cx="279935" cy="250232"/>
              <a:chOff x="4426251" y="1823065"/>
              <a:chExt cx="279935" cy="250232"/>
            </a:xfrm>
          </p:grpSpPr>
          <p:sp>
            <p:nvSpPr>
              <p:cNvPr id="3096" name="Google Shape;3096;p5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53"/>
            <p:cNvGrpSpPr/>
            <p:nvPr/>
          </p:nvGrpSpPr>
          <p:grpSpPr>
            <a:xfrm>
              <a:off x="6763387" y="539495"/>
              <a:ext cx="366369" cy="324010"/>
              <a:chOff x="4967212" y="3076095"/>
              <a:chExt cx="366369" cy="324010"/>
            </a:xfrm>
          </p:grpSpPr>
          <p:sp>
            <p:nvSpPr>
              <p:cNvPr id="3099" name="Google Shape;3099;p5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 name="Google Shape;2129;p41"/>
          <p:cNvSpPr txBox="1">
            <a:spLocks noGrp="1"/>
          </p:cNvSpPr>
          <p:nvPr>
            <p:ph type="title"/>
          </p:nvPr>
        </p:nvSpPr>
        <p:spPr>
          <a:xfrm>
            <a:off x="287420" y="383792"/>
            <a:ext cx="5830106" cy="1707600"/>
          </a:xfrm>
          <a:prstGeom prst="rect">
            <a:avLst/>
          </a:prstGeom>
        </p:spPr>
        <p:txBody>
          <a:bodyPr spcFirstLastPara="1" wrap="square" lIns="91425" tIns="91425" rIns="91425" bIns="91425" anchor="b" anchorCtr="0">
            <a:noAutofit/>
          </a:bodyPr>
          <a:lstStyle/>
          <a:p>
            <a:pPr lvl="0">
              <a:lnSpc>
                <a:spcPct val="150000"/>
              </a:lnSpc>
            </a:pPr>
            <a:r>
              <a:rPr lang="en-US" sz="5800" b="1">
                <a:latin typeface="+mn-lt"/>
              </a:rPr>
              <a:t>LUYỆN TẬP</a:t>
            </a:r>
            <a:endParaRPr sz="5800" b="1">
              <a:latin typeface="+mn-lt"/>
            </a:endParaRPr>
          </a:p>
        </p:txBody>
      </p:sp>
      <p:grpSp>
        <p:nvGrpSpPr>
          <p:cNvPr id="127" name="Google Shape;3950;p73"/>
          <p:cNvGrpSpPr/>
          <p:nvPr/>
        </p:nvGrpSpPr>
        <p:grpSpPr>
          <a:xfrm>
            <a:off x="529575" y="4269067"/>
            <a:ext cx="939619" cy="551296"/>
            <a:chOff x="2372189" y="1808450"/>
            <a:chExt cx="4030971" cy="2365062"/>
          </a:xfrm>
        </p:grpSpPr>
        <p:sp>
          <p:nvSpPr>
            <p:cNvPr id="128" name="Google Shape;3951;p73"/>
            <p:cNvSpPr/>
            <p:nvPr/>
          </p:nvSpPr>
          <p:spPr>
            <a:xfrm>
              <a:off x="4761315" y="2251496"/>
              <a:ext cx="1641844" cy="1921996"/>
            </a:xfrm>
            <a:custGeom>
              <a:avLst/>
              <a:gdLst/>
              <a:ahLst/>
              <a:cxnLst/>
              <a:rect l="l" t="t" r="r" b="b"/>
              <a:pathLst>
                <a:path w="25804" h="30207" extrusionOk="0">
                  <a:moveTo>
                    <a:pt x="25803" y="0"/>
                  </a:moveTo>
                  <a:lnTo>
                    <a:pt x="0" y="23495"/>
                  </a:lnTo>
                  <a:lnTo>
                    <a:pt x="1400" y="30207"/>
                  </a:lnTo>
                  <a:lnTo>
                    <a:pt x="24266" y="9852"/>
                  </a:lnTo>
                  <a:cubicBezTo>
                    <a:pt x="24716" y="9453"/>
                    <a:pt x="24997" y="8897"/>
                    <a:pt x="25049" y="8298"/>
                  </a:cubicBezTo>
                  <a:lnTo>
                    <a:pt x="258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952;p73"/>
            <p:cNvSpPr/>
            <p:nvPr/>
          </p:nvSpPr>
          <p:spPr>
            <a:xfrm>
              <a:off x="2372189" y="3392166"/>
              <a:ext cx="2478164" cy="781346"/>
            </a:xfrm>
            <a:custGeom>
              <a:avLst/>
              <a:gdLst/>
              <a:ahLst/>
              <a:cxnLst/>
              <a:rect l="l" t="t" r="r" b="b"/>
              <a:pathLst>
                <a:path w="38948" h="12280" extrusionOk="0">
                  <a:moveTo>
                    <a:pt x="463" y="0"/>
                  </a:moveTo>
                  <a:cubicBezTo>
                    <a:pt x="260" y="0"/>
                    <a:pt x="104" y="10"/>
                    <a:pt x="0" y="30"/>
                  </a:cubicBezTo>
                  <a:lnTo>
                    <a:pt x="731" y="5449"/>
                  </a:lnTo>
                  <a:cubicBezTo>
                    <a:pt x="846" y="6312"/>
                    <a:pt x="1524" y="6994"/>
                    <a:pt x="2386" y="7117"/>
                  </a:cubicBezTo>
                  <a:lnTo>
                    <a:pt x="38948" y="12280"/>
                  </a:lnTo>
                  <a:lnTo>
                    <a:pt x="37548" y="5568"/>
                  </a:lnTo>
                  <a:cubicBezTo>
                    <a:pt x="37548" y="5568"/>
                    <a:pt x="5343" y="0"/>
                    <a:pt x="4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953;p73"/>
            <p:cNvSpPr/>
            <p:nvPr/>
          </p:nvSpPr>
          <p:spPr>
            <a:xfrm>
              <a:off x="2372189" y="2164388"/>
              <a:ext cx="4030929" cy="1582034"/>
            </a:xfrm>
            <a:custGeom>
              <a:avLst/>
              <a:gdLst/>
              <a:ahLst/>
              <a:cxnLst/>
              <a:rect l="l" t="t" r="r" b="b"/>
              <a:pathLst>
                <a:path w="63352" h="24864" extrusionOk="0">
                  <a:moveTo>
                    <a:pt x="22668" y="0"/>
                  </a:moveTo>
                  <a:lnTo>
                    <a:pt x="0" y="19326"/>
                  </a:lnTo>
                  <a:cubicBezTo>
                    <a:pt x="106" y="19306"/>
                    <a:pt x="261" y="19296"/>
                    <a:pt x="464" y="19296"/>
                  </a:cubicBezTo>
                  <a:cubicBezTo>
                    <a:pt x="5346" y="19296"/>
                    <a:pt x="37548" y="24864"/>
                    <a:pt x="37548" y="24864"/>
                  </a:cubicBezTo>
                  <a:lnTo>
                    <a:pt x="63351" y="1369"/>
                  </a:lnTo>
                  <a:lnTo>
                    <a:pt x="22668" y="0"/>
                  </a:lnTo>
                  <a:close/>
                </a:path>
              </a:pathLst>
            </a:custGeom>
            <a:solidFill>
              <a:srgbClr val="B0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954;p73"/>
            <p:cNvSpPr/>
            <p:nvPr/>
          </p:nvSpPr>
          <p:spPr>
            <a:xfrm>
              <a:off x="4761315" y="2251496"/>
              <a:ext cx="1641844" cy="1653997"/>
            </a:xfrm>
            <a:custGeom>
              <a:avLst/>
              <a:gdLst/>
              <a:ahLst/>
              <a:cxnLst/>
              <a:rect l="l" t="t" r="r" b="b"/>
              <a:pathLst>
                <a:path w="25804" h="25995" extrusionOk="0">
                  <a:moveTo>
                    <a:pt x="25803" y="0"/>
                  </a:moveTo>
                  <a:lnTo>
                    <a:pt x="0" y="23495"/>
                  </a:lnTo>
                  <a:lnTo>
                    <a:pt x="522" y="25994"/>
                  </a:lnTo>
                  <a:lnTo>
                    <a:pt x="25506" y="3284"/>
                  </a:lnTo>
                  <a:lnTo>
                    <a:pt x="258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955;p73"/>
            <p:cNvSpPr/>
            <p:nvPr/>
          </p:nvSpPr>
          <p:spPr>
            <a:xfrm>
              <a:off x="2372189" y="3392166"/>
              <a:ext cx="2422299" cy="513347"/>
            </a:xfrm>
            <a:custGeom>
              <a:avLst/>
              <a:gdLst/>
              <a:ahLst/>
              <a:cxnLst/>
              <a:rect l="l" t="t" r="r" b="b"/>
              <a:pathLst>
                <a:path w="38070" h="8068" extrusionOk="0">
                  <a:moveTo>
                    <a:pt x="464" y="0"/>
                  </a:moveTo>
                  <a:cubicBezTo>
                    <a:pt x="261" y="0"/>
                    <a:pt x="106" y="10"/>
                    <a:pt x="0" y="30"/>
                  </a:cubicBezTo>
                  <a:lnTo>
                    <a:pt x="278" y="2081"/>
                  </a:lnTo>
                  <a:lnTo>
                    <a:pt x="38070" y="8067"/>
                  </a:lnTo>
                  <a:lnTo>
                    <a:pt x="37548" y="5568"/>
                  </a:lnTo>
                  <a:cubicBezTo>
                    <a:pt x="37548" y="5568"/>
                    <a:pt x="5346" y="0"/>
                    <a:pt x="4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956;p73"/>
            <p:cNvSpPr/>
            <p:nvPr/>
          </p:nvSpPr>
          <p:spPr>
            <a:xfrm>
              <a:off x="2372189" y="1808450"/>
              <a:ext cx="4030929" cy="1937966"/>
            </a:xfrm>
            <a:custGeom>
              <a:avLst/>
              <a:gdLst/>
              <a:ahLst/>
              <a:cxnLst/>
              <a:rect l="l" t="t" r="r" b="b"/>
              <a:pathLst>
                <a:path w="63352" h="30458" extrusionOk="0">
                  <a:moveTo>
                    <a:pt x="32933" y="1"/>
                  </a:moveTo>
                  <a:cubicBezTo>
                    <a:pt x="31706" y="1"/>
                    <a:pt x="30723" y="23"/>
                    <a:pt x="30064" y="44"/>
                  </a:cubicBezTo>
                  <a:cubicBezTo>
                    <a:pt x="29467" y="63"/>
                    <a:pt x="28896" y="285"/>
                    <a:pt x="28442" y="673"/>
                  </a:cubicBezTo>
                  <a:lnTo>
                    <a:pt x="0" y="24920"/>
                  </a:lnTo>
                  <a:cubicBezTo>
                    <a:pt x="6296" y="25424"/>
                    <a:pt x="37548" y="30458"/>
                    <a:pt x="37548" y="30458"/>
                  </a:cubicBezTo>
                  <a:lnTo>
                    <a:pt x="63351" y="6963"/>
                  </a:lnTo>
                  <a:cubicBezTo>
                    <a:pt x="55636" y="764"/>
                    <a:pt x="40110" y="1"/>
                    <a:pt x="329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957;p73"/>
            <p:cNvSpPr/>
            <p:nvPr/>
          </p:nvSpPr>
          <p:spPr>
            <a:xfrm>
              <a:off x="4127511" y="1932462"/>
              <a:ext cx="1904562" cy="512901"/>
            </a:xfrm>
            <a:custGeom>
              <a:avLst/>
              <a:gdLst/>
              <a:ahLst/>
              <a:cxnLst/>
              <a:rect l="l" t="t" r="r" b="b"/>
              <a:pathLst>
                <a:path w="29933" h="8061" extrusionOk="0">
                  <a:moveTo>
                    <a:pt x="3411" y="1"/>
                  </a:moveTo>
                  <a:cubicBezTo>
                    <a:pt x="2888" y="1"/>
                    <a:pt x="2384" y="206"/>
                    <a:pt x="2006" y="572"/>
                  </a:cubicBezTo>
                  <a:lnTo>
                    <a:pt x="385" y="2149"/>
                  </a:lnTo>
                  <a:cubicBezTo>
                    <a:pt x="0" y="2522"/>
                    <a:pt x="256" y="3170"/>
                    <a:pt x="789" y="3182"/>
                  </a:cubicBezTo>
                  <a:cubicBezTo>
                    <a:pt x="11877" y="3407"/>
                    <a:pt x="22872" y="6829"/>
                    <a:pt x="26225" y="7963"/>
                  </a:cubicBezTo>
                  <a:cubicBezTo>
                    <a:pt x="26419" y="8029"/>
                    <a:pt x="26618" y="8060"/>
                    <a:pt x="26817" y="8060"/>
                  </a:cubicBezTo>
                  <a:cubicBezTo>
                    <a:pt x="27276" y="8060"/>
                    <a:pt x="27727" y="7889"/>
                    <a:pt x="28073" y="7566"/>
                  </a:cubicBezTo>
                  <a:lnTo>
                    <a:pt x="29318" y="6405"/>
                  </a:lnTo>
                  <a:cubicBezTo>
                    <a:pt x="29932" y="5833"/>
                    <a:pt x="29775" y="4824"/>
                    <a:pt x="29019" y="4461"/>
                  </a:cubicBezTo>
                  <a:cubicBezTo>
                    <a:pt x="21615" y="912"/>
                    <a:pt x="7161" y="144"/>
                    <a:pt x="3487" y="2"/>
                  </a:cubicBezTo>
                  <a:cubicBezTo>
                    <a:pt x="3461" y="1"/>
                    <a:pt x="3436" y="1"/>
                    <a:pt x="34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958;p73"/>
            <p:cNvSpPr/>
            <p:nvPr/>
          </p:nvSpPr>
          <p:spPr>
            <a:xfrm>
              <a:off x="4132537" y="1932462"/>
              <a:ext cx="1884074" cy="351033"/>
            </a:xfrm>
            <a:custGeom>
              <a:avLst/>
              <a:gdLst/>
              <a:ahLst/>
              <a:cxnLst/>
              <a:rect l="l" t="t" r="r" b="b"/>
              <a:pathLst>
                <a:path w="29611" h="5517" extrusionOk="0">
                  <a:moveTo>
                    <a:pt x="3332" y="1"/>
                  </a:moveTo>
                  <a:cubicBezTo>
                    <a:pt x="2809" y="1"/>
                    <a:pt x="2305" y="206"/>
                    <a:pt x="1927" y="572"/>
                  </a:cubicBezTo>
                  <a:lnTo>
                    <a:pt x="306" y="2149"/>
                  </a:lnTo>
                  <a:cubicBezTo>
                    <a:pt x="1" y="2445"/>
                    <a:pt x="102" y="2912"/>
                    <a:pt x="424" y="3098"/>
                  </a:cubicBezTo>
                  <a:cubicBezTo>
                    <a:pt x="455" y="3018"/>
                    <a:pt x="497" y="2941"/>
                    <a:pt x="565" y="2874"/>
                  </a:cubicBezTo>
                  <a:lnTo>
                    <a:pt x="2187" y="1296"/>
                  </a:lnTo>
                  <a:cubicBezTo>
                    <a:pt x="2564" y="931"/>
                    <a:pt x="3066" y="726"/>
                    <a:pt x="3589" y="726"/>
                  </a:cubicBezTo>
                  <a:cubicBezTo>
                    <a:pt x="3615" y="726"/>
                    <a:pt x="3642" y="726"/>
                    <a:pt x="3668" y="727"/>
                  </a:cubicBezTo>
                  <a:cubicBezTo>
                    <a:pt x="7341" y="868"/>
                    <a:pt x="21796" y="1636"/>
                    <a:pt x="29201" y="5187"/>
                  </a:cubicBezTo>
                  <a:cubicBezTo>
                    <a:pt x="29369" y="5267"/>
                    <a:pt x="29502" y="5383"/>
                    <a:pt x="29611" y="5516"/>
                  </a:cubicBezTo>
                  <a:cubicBezTo>
                    <a:pt x="29601" y="5088"/>
                    <a:pt x="29373" y="4669"/>
                    <a:pt x="28940" y="4461"/>
                  </a:cubicBezTo>
                  <a:cubicBezTo>
                    <a:pt x="21536" y="912"/>
                    <a:pt x="7082" y="144"/>
                    <a:pt x="3408" y="2"/>
                  </a:cubicBezTo>
                  <a:cubicBezTo>
                    <a:pt x="3382" y="1"/>
                    <a:pt x="3357" y="1"/>
                    <a:pt x="33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959;p73"/>
            <p:cNvSpPr/>
            <p:nvPr/>
          </p:nvSpPr>
          <p:spPr>
            <a:xfrm>
              <a:off x="3805295" y="3149995"/>
              <a:ext cx="547833" cy="322910"/>
            </a:xfrm>
            <a:custGeom>
              <a:avLst/>
              <a:gdLst/>
              <a:ahLst/>
              <a:cxnLst/>
              <a:rect l="l" t="t" r="r" b="b"/>
              <a:pathLst>
                <a:path w="8610" h="5075" extrusionOk="0">
                  <a:moveTo>
                    <a:pt x="7948" y="1"/>
                  </a:moveTo>
                  <a:lnTo>
                    <a:pt x="7948" y="1"/>
                  </a:lnTo>
                  <a:cubicBezTo>
                    <a:pt x="6704" y="406"/>
                    <a:pt x="6080" y="608"/>
                    <a:pt x="4830" y="1010"/>
                  </a:cubicBezTo>
                  <a:cubicBezTo>
                    <a:pt x="4788" y="1004"/>
                    <a:pt x="4746" y="1001"/>
                    <a:pt x="4703" y="1001"/>
                  </a:cubicBezTo>
                  <a:cubicBezTo>
                    <a:pt x="4471" y="1001"/>
                    <a:pt x="4228" y="1085"/>
                    <a:pt x="4031" y="1237"/>
                  </a:cubicBezTo>
                  <a:cubicBezTo>
                    <a:pt x="2918" y="1654"/>
                    <a:pt x="2360" y="1862"/>
                    <a:pt x="1242" y="2277"/>
                  </a:cubicBezTo>
                  <a:cubicBezTo>
                    <a:pt x="666" y="2717"/>
                    <a:pt x="1" y="4676"/>
                    <a:pt x="1389" y="4702"/>
                  </a:cubicBezTo>
                  <a:cubicBezTo>
                    <a:pt x="2355" y="4844"/>
                    <a:pt x="2836" y="4916"/>
                    <a:pt x="3804" y="5064"/>
                  </a:cubicBezTo>
                  <a:cubicBezTo>
                    <a:pt x="3850" y="5071"/>
                    <a:pt x="3896" y="5074"/>
                    <a:pt x="3942" y="5074"/>
                  </a:cubicBezTo>
                  <a:cubicBezTo>
                    <a:pt x="4174" y="5074"/>
                    <a:pt x="4415" y="4990"/>
                    <a:pt x="4610" y="4839"/>
                  </a:cubicBezTo>
                  <a:cubicBezTo>
                    <a:pt x="5749" y="3945"/>
                    <a:pt x="6317" y="3501"/>
                    <a:pt x="7448" y="2614"/>
                  </a:cubicBezTo>
                  <a:cubicBezTo>
                    <a:pt x="8019" y="2167"/>
                    <a:pt x="8610" y="90"/>
                    <a:pt x="7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960;p73"/>
            <p:cNvSpPr/>
            <p:nvPr/>
          </p:nvSpPr>
          <p:spPr>
            <a:xfrm>
              <a:off x="3866570" y="3118308"/>
              <a:ext cx="470207" cy="256928"/>
            </a:xfrm>
            <a:custGeom>
              <a:avLst/>
              <a:gdLst/>
              <a:ahLst/>
              <a:cxnLst/>
              <a:rect l="l" t="t" r="r" b="b"/>
              <a:pathLst>
                <a:path w="7390" h="4038" extrusionOk="0">
                  <a:moveTo>
                    <a:pt x="4092" y="1"/>
                  </a:moveTo>
                  <a:cubicBezTo>
                    <a:pt x="3860" y="1"/>
                    <a:pt x="3615" y="86"/>
                    <a:pt x="3420" y="237"/>
                  </a:cubicBezTo>
                  <a:cubicBezTo>
                    <a:pt x="2289" y="1112"/>
                    <a:pt x="1718" y="1549"/>
                    <a:pt x="576" y="2421"/>
                  </a:cubicBezTo>
                  <a:cubicBezTo>
                    <a:pt x="1" y="2860"/>
                    <a:pt x="117" y="3589"/>
                    <a:pt x="783" y="3683"/>
                  </a:cubicBezTo>
                  <a:cubicBezTo>
                    <a:pt x="1743" y="3820"/>
                    <a:pt x="2225" y="3889"/>
                    <a:pt x="3187" y="4028"/>
                  </a:cubicBezTo>
                  <a:cubicBezTo>
                    <a:pt x="3231" y="4035"/>
                    <a:pt x="3275" y="4038"/>
                    <a:pt x="3320" y="4038"/>
                  </a:cubicBezTo>
                  <a:cubicBezTo>
                    <a:pt x="3553" y="4038"/>
                    <a:pt x="3796" y="3954"/>
                    <a:pt x="3991" y="3802"/>
                  </a:cubicBezTo>
                  <a:cubicBezTo>
                    <a:pt x="5129" y="2918"/>
                    <a:pt x="5695" y="2477"/>
                    <a:pt x="6821" y="1596"/>
                  </a:cubicBezTo>
                  <a:cubicBezTo>
                    <a:pt x="7389" y="1151"/>
                    <a:pt x="7259" y="421"/>
                    <a:pt x="6598" y="331"/>
                  </a:cubicBezTo>
                  <a:cubicBezTo>
                    <a:pt x="5644" y="202"/>
                    <a:pt x="5167" y="137"/>
                    <a:pt x="4215" y="9"/>
                  </a:cubicBezTo>
                  <a:cubicBezTo>
                    <a:pt x="4175" y="4"/>
                    <a:pt x="4134" y="1"/>
                    <a:pt x="40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961;p73"/>
            <p:cNvSpPr/>
            <p:nvPr/>
          </p:nvSpPr>
          <p:spPr>
            <a:xfrm>
              <a:off x="3305938" y="3064733"/>
              <a:ext cx="550951" cy="316292"/>
            </a:xfrm>
            <a:custGeom>
              <a:avLst/>
              <a:gdLst/>
              <a:ahLst/>
              <a:cxnLst/>
              <a:rect l="l" t="t" r="r" b="b"/>
              <a:pathLst>
                <a:path w="8659" h="4971" extrusionOk="0">
                  <a:moveTo>
                    <a:pt x="8004" y="1"/>
                  </a:moveTo>
                  <a:lnTo>
                    <a:pt x="8004" y="1"/>
                  </a:lnTo>
                  <a:cubicBezTo>
                    <a:pt x="6758" y="406"/>
                    <a:pt x="6134" y="607"/>
                    <a:pt x="4881" y="1009"/>
                  </a:cubicBezTo>
                  <a:cubicBezTo>
                    <a:pt x="4842" y="1004"/>
                    <a:pt x="4802" y="1001"/>
                    <a:pt x="4762" y="1001"/>
                  </a:cubicBezTo>
                  <a:cubicBezTo>
                    <a:pt x="4529" y="1001"/>
                    <a:pt x="4283" y="1086"/>
                    <a:pt x="4083" y="1237"/>
                  </a:cubicBezTo>
                  <a:cubicBezTo>
                    <a:pt x="2967" y="1655"/>
                    <a:pt x="2407" y="1862"/>
                    <a:pt x="1289" y="2279"/>
                  </a:cubicBezTo>
                  <a:cubicBezTo>
                    <a:pt x="706" y="2714"/>
                    <a:pt x="0" y="4624"/>
                    <a:pt x="1374" y="4636"/>
                  </a:cubicBezTo>
                  <a:cubicBezTo>
                    <a:pt x="2328" y="4764"/>
                    <a:pt x="2805" y="4830"/>
                    <a:pt x="3762" y="4962"/>
                  </a:cubicBezTo>
                  <a:cubicBezTo>
                    <a:pt x="3805" y="4968"/>
                    <a:pt x="3848" y="4971"/>
                    <a:pt x="3892" y="4971"/>
                  </a:cubicBezTo>
                  <a:cubicBezTo>
                    <a:pt x="4124" y="4971"/>
                    <a:pt x="4369" y="4889"/>
                    <a:pt x="4568" y="4740"/>
                  </a:cubicBezTo>
                  <a:cubicBezTo>
                    <a:pt x="5720" y="3874"/>
                    <a:pt x="6296" y="3442"/>
                    <a:pt x="7441" y="2573"/>
                  </a:cubicBezTo>
                  <a:cubicBezTo>
                    <a:pt x="8019" y="2135"/>
                    <a:pt x="8659" y="89"/>
                    <a:pt x="80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962;p73"/>
            <p:cNvSpPr/>
            <p:nvPr/>
          </p:nvSpPr>
          <p:spPr>
            <a:xfrm>
              <a:off x="3370139" y="3033746"/>
              <a:ext cx="469698" cy="253047"/>
            </a:xfrm>
            <a:custGeom>
              <a:avLst/>
              <a:gdLst/>
              <a:ahLst/>
              <a:cxnLst/>
              <a:rect l="l" t="t" r="r" b="b"/>
              <a:pathLst>
                <a:path w="7382" h="3977" extrusionOk="0">
                  <a:moveTo>
                    <a:pt x="4140" y="1"/>
                  </a:moveTo>
                  <a:cubicBezTo>
                    <a:pt x="3908" y="1"/>
                    <a:pt x="3662" y="86"/>
                    <a:pt x="3462" y="239"/>
                  </a:cubicBezTo>
                  <a:cubicBezTo>
                    <a:pt x="2316" y="1114"/>
                    <a:pt x="1739" y="1548"/>
                    <a:pt x="584" y="2414"/>
                  </a:cubicBezTo>
                  <a:cubicBezTo>
                    <a:pt x="1" y="2850"/>
                    <a:pt x="99" y="3563"/>
                    <a:pt x="756" y="3650"/>
                  </a:cubicBezTo>
                  <a:cubicBezTo>
                    <a:pt x="1705" y="3776"/>
                    <a:pt x="2181" y="3839"/>
                    <a:pt x="3134" y="3968"/>
                  </a:cubicBezTo>
                  <a:cubicBezTo>
                    <a:pt x="3174" y="3973"/>
                    <a:pt x="3216" y="3976"/>
                    <a:pt x="3258" y="3976"/>
                  </a:cubicBezTo>
                  <a:cubicBezTo>
                    <a:pt x="3491" y="3976"/>
                    <a:pt x="3738" y="3893"/>
                    <a:pt x="3937" y="3743"/>
                  </a:cubicBezTo>
                  <a:cubicBezTo>
                    <a:pt x="5088" y="2877"/>
                    <a:pt x="5662" y="2444"/>
                    <a:pt x="6806" y="1572"/>
                  </a:cubicBezTo>
                  <a:cubicBezTo>
                    <a:pt x="7381" y="1133"/>
                    <a:pt x="7269" y="410"/>
                    <a:pt x="6617" y="323"/>
                  </a:cubicBezTo>
                  <a:cubicBezTo>
                    <a:pt x="5672" y="197"/>
                    <a:pt x="5202" y="134"/>
                    <a:pt x="4260" y="9"/>
                  </a:cubicBezTo>
                  <a:cubicBezTo>
                    <a:pt x="4220" y="3"/>
                    <a:pt x="4180" y="1"/>
                    <a:pt x="41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3963;p73"/>
            <p:cNvSpPr/>
            <p:nvPr/>
          </p:nvSpPr>
          <p:spPr>
            <a:xfrm>
              <a:off x="2814153" y="2981189"/>
              <a:ext cx="552159" cy="316165"/>
            </a:xfrm>
            <a:custGeom>
              <a:avLst/>
              <a:gdLst/>
              <a:ahLst/>
              <a:cxnLst/>
              <a:rect l="l" t="t" r="r" b="b"/>
              <a:pathLst>
                <a:path w="8678" h="4969" extrusionOk="0">
                  <a:moveTo>
                    <a:pt x="8031" y="1"/>
                  </a:moveTo>
                  <a:cubicBezTo>
                    <a:pt x="6781" y="411"/>
                    <a:pt x="6156" y="616"/>
                    <a:pt x="4904" y="1025"/>
                  </a:cubicBezTo>
                  <a:cubicBezTo>
                    <a:pt x="4867" y="1020"/>
                    <a:pt x="4829" y="1017"/>
                    <a:pt x="4790" y="1017"/>
                  </a:cubicBezTo>
                  <a:cubicBezTo>
                    <a:pt x="4557" y="1017"/>
                    <a:pt x="4310" y="1104"/>
                    <a:pt x="4106" y="1257"/>
                  </a:cubicBezTo>
                  <a:cubicBezTo>
                    <a:pt x="2988" y="1683"/>
                    <a:pt x="2430" y="1894"/>
                    <a:pt x="1313" y="2321"/>
                  </a:cubicBezTo>
                  <a:cubicBezTo>
                    <a:pt x="729" y="2762"/>
                    <a:pt x="0" y="4669"/>
                    <a:pt x="1350" y="4669"/>
                  </a:cubicBezTo>
                  <a:cubicBezTo>
                    <a:pt x="1352" y="4669"/>
                    <a:pt x="1354" y="4669"/>
                    <a:pt x="1356" y="4669"/>
                  </a:cubicBezTo>
                  <a:cubicBezTo>
                    <a:pt x="2296" y="4784"/>
                    <a:pt x="2766" y="4842"/>
                    <a:pt x="3709" y="4961"/>
                  </a:cubicBezTo>
                  <a:cubicBezTo>
                    <a:pt x="3747" y="4966"/>
                    <a:pt x="3786" y="4968"/>
                    <a:pt x="3825" y="4968"/>
                  </a:cubicBezTo>
                  <a:cubicBezTo>
                    <a:pt x="4059" y="4968"/>
                    <a:pt x="4308" y="4884"/>
                    <a:pt x="4510" y="4733"/>
                  </a:cubicBezTo>
                  <a:cubicBezTo>
                    <a:pt x="5671" y="3873"/>
                    <a:pt x="6250" y="3440"/>
                    <a:pt x="7409" y="2571"/>
                  </a:cubicBezTo>
                  <a:cubicBezTo>
                    <a:pt x="7993" y="2133"/>
                    <a:pt x="8678" y="87"/>
                    <a:pt x="8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964;p73"/>
            <p:cNvSpPr/>
            <p:nvPr/>
          </p:nvSpPr>
          <p:spPr>
            <a:xfrm>
              <a:off x="2879881" y="2950520"/>
              <a:ext cx="468617" cy="253619"/>
            </a:xfrm>
            <a:custGeom>
              <a:avLst/>
              <a:gdLst/>
              <a:ahLst/>
              <a:cxnLst/>
              <a:rect l="l" t="t" r="r" b="b"/>
              <a:pathLst>
                <a:path w="7365" h="3986" extrusionOk="0">
                  <a:moveTo>
                    <a:pt x="4169" y="0"/>
                  </a:moveTo>
                  <a:cubicBezTo>
                    <a:pt x="3938" y="0"/>
                    <a:pt x="3690" y="87"/>
                    <a:pt x="3487" y="242"/>
                  </a:cubicBezTo>
                  <a:cubicBezTo>
                    <a:pt x="2330" y="1129"/>
                    <a:pt x="1749" y="1569"/>
                    <a:pt x="587" y="2448"/>
                  </a:cubicBezTo>
                  <a:cubicBezTo>
                    <a:pt x="1" y="2891"/>
                    <a:pt x="88" y="3604"/>
                    <a:pt x="736" y="3684"/>
                  </a:cubicBezTo>
                  <a:cubicBezTo>
                    <a:pt x="1674" y="3801"/>
                    <a:pt x="2144" y="3860"/>
                    <a:pt x="3084" y="3979"/>
                  </a:cubicBezTo>
                  <a:cubicBezTo>
                    <a:pt x="3122" y="3983"/>
                    <a:pt x="3160" y="3985"/>
                    <a:pt x="3198" y="3985"/>
                  </a:cubicBezTo>
                  <a:cubicBezTo>
                    <a:pt x="3433" y="3985"/>
                    <a:pt x="3681" y="3901"/>
                    <a:pt x="3885" y="3748"/>
                  </a:cubicBezTo>
                  <a:cubicBezTo>
                    <a:pt x="5046" y="2882"/>
                    <a:pt x="5625" y="2446"/>
                    <a:pt x="6782" y="1570"/>
                  </a:cubicBezTo>
                  <a:cubicBezTo>
                    <a:pt x="7365" y="1129"/>
                    <a:pt x="7272" y="403"/>
                    <a:pt x="6624" y="318"/>
                  </a:cubicBezTo>
                  <a:cubicBezTo>
                    <a:pt x="5687" y="194"/>
                    <a:pt x="5219" y="132"/>
                    <a:pt x="4285" y="8"/>
                  </a:cubicBezTo>
                  <a:cubicBezTo>
                    <a:pt x="4247" y="3"/>
                    <a:pt x="4208" y="0"/>
                    <a:pt x="41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965;p73"/>
            <p:cNvSpPr/>
            <p:nvPr/>
          </p:nvSpPr>
          <p:spPr>
            <a:xfrm>
              <a:off x="4181277" y="2824408"/>
              <a:ext cx="537143" cy="323864"/>
            </a:xfrm>
            <a:custGeom>
              <a:avLst/>
              <a:gdLst/>
              <a:ahLst/>
              <a:cxnLst/>
              <a:rect l="l" t="t" r="r" b="b"/>
              <a:pathLst>
                <a:path w="8442" h="5090" extrusionOk="0">
                  <a:moveTo>
                    <a:pt x="7786" y="0"/>
                  </a:moveTo>
                  <a:lnTo>
                    <a:pt x="7786" y="0"/>
                  </a:lnTo>
                  <a:cubicBezTo>
                    <a:pt x="6564" y="421"/>
                    <a:pt x="5950" y="629"/>
                    <a:pt x="4723" y="1045"/>
                  </a:cubicBezTo>
                  <a:cubicBezTo>
                    <a:pt x="4684" y="1039"/>
                    <a:pt x="4643" y="1037"/>
                    <a:pt x="4603" y="1037"/>
                  </a:cubicBezTo>
                  <a:cubicBezTo>
                    <a:pt x="4371" y="1037"/>
                    <a:pt x="4130" y="1124"/>
                    <a:pt x="3938" y="1280"/>
                  </a:cubicBezTo>
                  <a:cubicBezTo>
                    <a:pt x="2846" y="1710"/>
                    <a:pt x="2299" y="1924"/>
                    <a:pt x="1203" y="2349"/>
                  </a:cubicBezTo>
                  <a:cubicBezTo>
                    <a:pt x="640" y="2796"/>
                    <a:pt x="0" y="4749"/>
                    <a:pt x="1371" y="4757"/>
                  </a:cubicBezTo>
                  <a:cubicBezTo>
                    <a:pt x="2325" y="4886"/>
                    <a:pt x="2802" y="4951"/>
                    <a:pt x="3759" y="5081"/>
                  </a:cubicBezTo>
                  <a:cubicBezTo>
                    <a:pt x="3799" y="5087"/>
                    <a:pt x="3840" y="5090"/>
                    <a:pt x="3882" y="5090"/>
                  </a:cubicBezTo>
                  <a:cubicBezTo>
                    <a:pt x="4114" y="5090"/>
                    <a:pt x="4358" y="5005"/>
                    <a:pt x="4551" y="4851"/>
                  </a:cubicBezTo>
                  <a:cubicBezTo>
                    <a:pt x="5668" y="3969"/>
                    <a:pt x="6224" y="3529"/>
                    <a:pt x="7329" y="2641"/>
                  </a:cubicBezTo>
                  <a:cubicBezTo>
                    <a:pt x="7887" y="2193"/>
                    <a:pt x="8442" y="90"/>
                    <a:pt x="77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966;p73"/>
            <p:cNvSpPr/>
            <p:nvPr/>
          </p:nvSpPr>
          <p:spPr>
            <a:xfrm>
              <a:off x="4240197" y="2792339"/>
              <a:ext cx="462636" cy="260046"/>
            </a:xfrm>
            <a:custGeom>
              <a:avLst/>
              <a:gdLst/>
              <a:ahLst/>
              <a:cxnLst/>
              <a:rect l="l" t="t" r="r" b="b"/>
              <a:pathLst>
                <a:path w="7271" h="4087" extrusionOk="0">
                  <a:moveTo>
                    <a:pt x="4000" y="1"/>
                  </a:moveTo>
                  <a:cubicBezTo>
                    <a:pt x="3768" y="1"/>
                    <a:pt x="3528" y="89"/>
                    <a:pt x="3335" y="248"/>
                  </a:cubicBezTo>
                  <a:cubicBezTo>
                    <a:pt x="2234" y="1157"/>
                    <a:pt x="1679" y="1604"/>
                    <a:pt x="564" y="2493"/>
                  </a:cubicBezTo>
                  <a:cubicBezTo>
                    <a:pt x="1" y="2940"/>
                    <a:pt x="125" y="3670"/>
                    <a:pt x="783" y="3758"/>
                  </a:cubicBezTo>
                  <a:cubicBezTo>
                    <a:pt x="1731" y="3886"/>
                    <a:pt x="2206" y="3950"/>
                    <a:pt x="3160" y="4078"/>
                  </a:cubicBezTo>
                  <a:cubicBezTo>
                    <a:pt x="3200" y="4084"/>
                    <a:pt x="3241" y="4087"/>
                    <a:pt x="3282" y="4087"/>
                  </a:cubicBezTo>
                  <a:cubicBezTo>
                    <a:pt x="3515" y="4087"/>
                    <a:pt x="3756" y="4002"/>
                    <a:pt x="3949" y="3848"/>
                  </a:cubicBezTo>
                  <a:cubicBezTo>
                    <a:pt x="5062" y="2964"/>
                    <a:pt x="5615" y="2521"/>
                    <a:pt x="6715" y="1623"/>
                  </a:cubicBezTo>
                  <a:cubicBezTo>
                    <a:pt x="7271" y="1172"/>
                    <a:pt x="7130" y="423"/>
                    <a:pt x="6475" y="333"/>
                  </a:cubicBezTo>
                  <a:cubicBezTo>
                    <a:pt x="5530" y="203"/>
                    <a:pt x="5059" y="138"/>
                    <a:pt x="4117" y="9"/>
                  </a:cubicBezTo>
                  <a:cubicBezTo>
                    <a:pt x="4078" y="3"/>
                    <a:pt x="4039" y="1"/>
                    <a:pt x="40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967;p73"/>
            <p:cNvSpPr/>
            <p:nvPr/>
          </p:nvSpPr>
          <p:spPr>
            <a:xfrm>
              <a:off x="4383298" y="3109146"/>
              <a:ext cx="626604" cy="460918"/>
            </a:xfrm>
            <a:custGeom>
              <a:avLst/>
              <a:gdLst/>
              <a:ahLst/>
              <a:cxnLst/>
              <a:rect l="l" t="t" r="r" b="b"/>
              <a:pathLst>
                <a:path w="9848" h="7244" extrusionOk="0">
                  <a:moveTo>
                    <a:pt x="9794" y="0"/>
                  </a:moveTo>
                  <a:cubicBezTo>
                    <a:pt x="6044" y="1816"/>
                    <a:pt x="4161" y="2731"/>
                    <a:pt x="348" y="4558"/>
                  </a:cubicBezTo>
                  <a:cubicBezTo>
                    <a:pt x="264" y="4925"/>
                    <a:pt x="221" y="5110"/>
                    <a:pt x="135" y="5481"/>
                  </a:cubicBezTo>
                  <a:cubicBezTo>
                    <a:pt x="1" y="6065"/>
                    <a:pt x="326" y="6597"/>
                    <a:pt x="916" y="6747"/>
                  </a:cubicBezTo>
                  <a:cubicBezTo>
                    <a:pt x="1572" y="6917"/>
                    <a:pt x="1901" y="7003"/>
                    <a:pt x="2555" y="7173"/>
                  </a:cubicBezTo>
                  <a:cubicBezTo>
                    <a:pt x="2735" y="7220"/>
                    <a:pt x="2921" y="7243"/>
                    <a:pt x="3110" y="7243"/>
                  </a:cubicBezTo>
                  <a:cubicBezTo>
                    <a:pt x="3806" y="7243"/>
                    <a:pt x="4530" y="6930"/>
                    <a:pt x="5053" y="6385"/>
                  </a:cubicBezTo>
                  <a:cubicBezTo>
                    <a:pt x="6726" y="4737"/>
                    <a:pt x="7558" y="3938"/>
                    <a:pt x="9209" y="2365"/>
                  </a:cubicBezTo>
                  <a:cubicBezTo>
                    <a:pt x="9621" y="1973"/>
                    <a:pt x="9848" y="1471"/>
                    <a:pt x="9830" y="992"/>
                  </a:cubicBezTo>
                  <a:cubicBezTo>
                    <a:pt x="9817" y="594"/>
                    <a:pt x="9809" y="396"/>
                    <a:pt x="97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968;p73"/>
            <p:cNvSpPr/>
            <p:nvPr/>
          </p:nvSpPr>
          <p:spPr>
            <a:xfrm>
              <a:off x="4961045" y="2537125"/>
              <a:ext cx="620241" cy="464799"/>
            </a:xfrm>
            <a:custGeom>
              <a:avLst/>
              <a:gdLst/>
              <a:ahLst/>
              <a:cxnLst/>
              <a:rect l="l" t="t" r="r" b="b"/>
              <a:pathLst>
                <a:path w="9748" h="7305" extrusionOk="0">
                  <a:moveTo>
                    <a:pt x="9685" y="0"/>
                  </a:moveTo>
                  <a:cubicBezTo>
                    <a:pt x="5883" y="2001"/>
                    <a:pt x="4040" y="2935"/>
                    <a:pt x="316" y="4784"/>
                  </a:cubicBezTo>
                  <a:cubicBezTo>
                    <a:pt x="239" y="5149"/>
                    <a:pt x="200" y="5329"/>
                    <a:pt x="122" y="5691"/>
                  </a:cubicBezTo>
                  <a:cubicBezTo>
                    <a:pt x="0" y="6258"/>
                    <a:pt x="329" y="6753"/>
                    <a:pt x="915" y="6885"/>
                  </a:cubicBezTo>
                  <a:cubicBezTo>
                    <a:pt x="1563" y="7031"/>
                    <a:pt x="1889" y="7104"/>
                    <a:pt x="2539" y="7250"/>
                  </a:cubicBezTo>
                  <a:cubicBezTo>
                    <a:pt x="2705" y="7287"/>
                    <a:pt x="2875" y="7305"/>
                    <a:pt x="3048" y="7305"/>
                  </a:cubicBezTo>
                  <a:cubicBezTo>
                    <a:pt x="3750" y="7305"/>
                    <a:pt x="4480" y="7006"/>
                    <a:pt x="5001" y="6483"/>
                  </a:cubicBezTo>
                  <a:cubicBezTo>
                    <a:pt x="6638" y="4935"/>
                    <a:pt x="7456" y="4163"/>
                    <a:pt x="9109" y="2544"/>
                  </a:cubicBezTo>
                  <a:cubicBezTo>
                    <a:pt x="9520" y="2141"/>
                    <a:pt x="9747" y="1614"/>
                    <a:pt x="9727" y="1094"/>
                  </a:cubicBezTo>
                  <a:cubicBezTo>
                    <a:pt x="9711" y="662"/>
                    <a:pt x="9703" y="444"/>
                    <a:pt x="9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969;p73"/>
            <p:cNvSpPr/>
            <p:nvPr/>
          </p:nvSpPr>
          <p:spPr>
            <a:xfrm>
              <a:off x="3687137" y="2737682"/>
              <a:ext cx="540134" cy="325073"/>
            </a:xfrm>
            <a:custGeom>
              <a:avLst/>
              <a:gdLst/>
              <a:ahLst/>
              <a:cxnLst/>
              <a:rect l="l" t="t" r="r" b="b"/>
              <a:pathLst>
                <a:path w="8489" h="5109" extrusionOk="0">
                  <a:moveTo>
                    <a:pt x="7843" y="1"/>
                  </a:moveTo>
                  <a:lnTo>
                    <a:pt x="7843" y="1"/>
                  </a:lnTo>
                  <a:cubicBezTo>
                    <a:pt x="6622" y="429"/>
                    <a:pt x="6010" y="640"/>
                    <a:pt x="4783" y="1061"/>
                  </a:cubicBezTo>
                  <a:cubicBezTo>
                    <a:pt x="4745" y="1056"/>
                    <a:pt x="4707" y="1053"/>
                    <a:pt x="4668" y="1053"/>
                  </a:cubicBezTo>
                  <a:cubicBezTo>
                    <a:pt x="4437" y="1053"/>
                    <a:pt x="4194" y="1141"/>
                    <a:pt x="3998" y="1299"/>
                  </a:cubicBezTo>
                  <a:cubicBezTo>
                    <a:pt x="2905" y="1733"/>
                    <a:pt x="2358" y="1949"/>
                    <a:pt x="1256" y="2378"/>
                  </a:cubicBezTo>
                  <a:cubicBezTo>
                    <a:pt x="685" y="2827"/>
                    <a:pt x="1" y="4779"/>
                    <a:pt x="1361" y="4784"/>
                  </a:cubicBezTo>
                  <a:cubicBezTo>
                    <a:pt x="2304" y="4911"/>
                    <a:pt x="2776" y="4974"/>
                    <a:pt x="3722" y="5101"/>
                  </a:cubicBezTo>
                  <a:cubicBezTo>
                    <a:pt x="3762" y="5106"/>
                    <a:pt x="3802" y="5108"/>
                    <a:pt x="3843" y="5108"/>
                  </a:cubicBezTo>
                  <a:cubicBezTo>
                    <a:pt x="4075" y="5108"/>
                    <a:pt x="4320" y="5024"/>
                    <a:pt x="4517" y="4871"/>
                  </a:cubicBezTo>
                  <a:cubicBezTo>
                    <a:pt x="5649" y="3994"/>
                    <a:pt x="6211" y="3553"/>
                    <a:pt x="7329" y="2661"/>
                  </a:cubicBezTo>
                  <a:cubicBezTo>
                    <a:pt x="7892" y="2211"/>
                    <a:pt x="8488" y="90"/>
                    <a:pt x="78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970;p73"/>
            <p:cNvSpPr/>
            <p:nvPr/>
          </p:nvSpPr>
          <p:spPr>
            <a:xfrm>
              <a:off x="3749557" y="2705804"/>
              <a:ext cx="461490" cy="261509"/>
            </a:xfrm>
            <a:custGeom>
              <a:avLst/>
              <a:gdLst/>
              <a:ahLst/>
              <a:cxnLst/>
              <a:rect l="l" t="t" r="r" b="b"/>
              <a:pathLst>
                <a:path w="7253" h="4110" extrusionOk="0">
                  <a:moveTo>
                    <a:pt x="4042" y="0"/>
                  </a:moveTo>
                  <a:cubicBezTo>
                    <a:pt x="3813" y="0"/>
                    <a:pt x="3571" y="91"/>
                    <a:pt x="3377" y="252"/>
                  </a:cubicBezTo>
                  <a:cubicBezTo>
                    <a:pt x="2263" y="1171"/>
                    <a:pt x="1702" y="1623"/>
                    <a:pt x="571" y="2517"/>
                  </a:cubicBezTo>
                  <a:cubicBezTo>
                    <a:pt x="1" y="2968"/>
                    <a:pt x="104" y="3699"/>
                    <a:pt x="755" y="3786"/>
                  </a:cubicBezTo>
                  <a:cubicBezTo>
                    <a:pt x="1693" y="3912"/>
                    <a:pt x="2163" y="3975"/>
                    <a:pt x="3105" y="4102"/>
                  </a:cubicBezTo>
                  <a:cubicBezTo>
                    <a:pt x="3144" y="4107"/>
                    <a:pt x="3184" y="4109"/>
                    <a:pt x="3224" y="4109"/>
                  </a:cubicBezTo>
                  <a:cubicBezTo>
                    <a:pt x="3456" y="4109"/>
                    <a:pt x="3699" y="4024"/>
                    <a:pt x="3895" y="3869"/>
                  </a:cubicBezTo>
                  <a:cubicBezTo>
                    <a:pt x="5021" y="2984"/>
                    <a:pt x="5581" y="2539"/>
                    <a:pt x="6692" y="1632"/>
                  </a:cubicBezTo>
                  <a:cubicBezTo>
                    <a:pt x="7252" y="1175"/>
                    <a:pt x="7130" y="419"/>
                    <a:pt x="6485" y="330"/>
                  </a:cubicBezTo>
                  <a:cubicBezTo>
                    <a:pt x="5551" y="201"/>
                    <a:pt x="5086" y="137"/>
                    <a:pt x="4155" y="8"/>
                  </a:cubicBezTo>
                  <a:cubicBezTo>
                    <a:pt x="4118" y="3"/>
                    <a:pt x="4080" y="0"/>
                    <a:pt x="40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971;p73"/>
            <p:cNvSpPr/>
            <p:nvPr/>
          </p:nvSpPr>
          <p:spPr>
            <a:xfrm>
              <a:off x="3233974" y="2651211"/>
              <a:ext cx="543697" cy="327745"/>
            </a:xfrm>
            <a:custGeom>
              <a:avLst/>
              <a:gdLst/>
              <a:ahLst/>
              <a:cxnLst/>
              <a:rect l="l" t="t" r="r" b="b"/>
              <a:pathLst>
                <a:path w="8545" h="5151" extrusionOk="0">
                  <a:moveTo>
                    <a:pt x="7902" y="0"/>
                  </a:moveTo>
                  <a:lnTo>
                    <a:pt x="7902" y="0"/>
                  </a:lnTo>
                  <a:cubicBezTo>
                    <a:pt x="6681" y="434"/>
                    <a:pt x="6067" y="648"/>
                    <a:pt x="4837" y="1073"/>
                  </a:cubicBezTo>
                  <a:cubicBezTo>
                    <a:pt x="4799" y="1067"/>
                    <a:pt x="4760" y="1065"/>
                    <a:pt x="4721" y="1065"/>
                  </a:cubicBezTo>
                  <a:cubicBezTo>
                    <a:pt x="4492" y="1065"/>
                    <a:pt x="4248" y="1154"/>
                    <a:pt x="4052" y="1312"/>
                  </a:cubicBezTo>
                  <a:cubicBezTo>
                    <a:pt x="2953" y="1751"/>
                    <a:pt x="2402" y="1969"/>
                    <a:pt x="1297" y="2403"/>
                  </a:cubicBezTo>
                  <a:cubicBezTo>
                    <a:pt x="718" y="2858"/>
                    <a:pt x="0" y="4830"/>
                    <a:pt x="1354" y="4832"/>
                  </a:cubicBezTo>
                  <a:cubicBezTo>
                    <a:pt x="2288" y="4956"/>
                    <a:pt x="2756" y="5018"/>
                    <a:pt x="3695" y="5143"/>
                  </a:cubicBezTo>
                  <a:cubicBezTo>
                    <a:pt x="3734" y="5148"/>
                    <a:pt x="3773" y="5150"/>
                    <a:pt x="3813" y="5150"/>
                  </a:cubicBezTo>
                  <a:cubicBezTo>
                    <a:pt x="4044" y="5150"/>
                    <a:pt x="4288" y="5064"/>
                    <a:pt x="4489" y="4910"/>
                  </a:cubicBezTo>
                  <a:cubicBezTo>
                    <a:pt x="5635" y="4028"/>
                    <a:pt x="6205" y="3584"/>
                    <a:pt x="7336" y="2684"/>
                  </a:cubicBezTo>
                  <a:cubicBezTo>
                    <a:pt x="7906" y="2231"/>
                    <a:pt x="8545" y="90"/>
                    <a:pt x="7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972;p73"/>
            <p:cNvSpPr/>
            <p:nvPr/>
          </p:nvSpPr>
          <p:spPr>
            <a:xfrm>
              <a:off x="3298875" y="2619078"/>
              <a:ext cx="461936" cy="263927"/>
            </a:xfrm>
            <a:custGeom>
              <a:avLst/>
              <a:gdLst/>
              <a:ahLst/>
              <a:cxnLst/>
              <a:rect l="l" t="t" r="r" b="b"/>
              <a:pathLst>
                <a:path w="7260" h="4148" extrusionOk="0">
                  <a:moveTo>
                    <a:pt x="4083" y="1"/>
                  </a:moveTo>
                  <a:cubicBezTo>
                    <a:pt x="3854" y="1"/>
                    <a:pt x="3611" y="92"/>
                    <a:pt x="3415" y="254"/>
                  </a:cubicBezTo>
                  <a:cubicBezTo>
                    <a:pt x="2288" y="1182"/>
                    <a:pt x="1720" y="1638"/>
                    <a:pt x="576" y="2542"/>
                  </a:cubicBezTo>
                  <a:cubicBezTo>
                    <a:pt x="1" y="2998"/>
                    <a:pt x="91" y="3737"/>
                    <a:pt x="736" y="3824"/>
                  </a:cubicBezTo>
                  <a:cubicBezTo>
                    <a:pt x="1669" y="3950"/>
                    <a:pt x="2136" y="4013"/>
                    <a:pt x="3071" y="4139"/>
                  </a:cubicBezTo>
                  <a:cubicBezTo>
                    <a:pt x="3110" y="4145"/>
                    <a:pt x="3149" y="4147"/>
                    <a:pt x="3189" y="4147"/>
                  </a:cubicBezTo>
                  <a:cubicBezTo>
                    <a:pt x="3419" y="4147"/>
                    <a:pt x="3663" y="4061"/>
                    <a:pt x="3861" y="3905"/>
                  </a:cubicBezTo>
                  <a:cubicBezTo>
                    <a:pt x="5003" y="3012"/>
                    <a:pt x="5569" y="2562"/>
                    <a:pt x="6693" y="1646"/>
                  </a:cubicBezTo>
                  <a:cubicBezTo>
                    <a:pt x="7260" y="1184"/>
                    <a:pt x="7153" y="422"/>
                    <a:pt x="6511" y="333"/>
                  </a:cubicBezTo>
                  <a:cubicBezTo>
                    <a:pt x="5586" y="204"/>
                    <a:pt x="5123" y="139"/>
                    <a:pt x="4197" y="9"/>
                  </a:cubicBezTo>
                  <a:cubicBezTo>
                    <a:pt x="4159" y="3"/>
                    <a:pt x="4121" y="1"/>
                    <a:pt x="40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973;p73"/>
            <p:cNvSpPr/>
            <p:nvPr/>
          </p:nvSpPr>
          <p:spPr>
            <a:xfrm>
              <a:off x="4565403" y="2435255"/>
              <a:ext cx="528808" cy="350842"/>
            </a:xfrm>
            <a:custGeom>
              <a:avLst/>
              <a:gdLst/>
              <a:ahLst/>
              <a:cxnLst/>
              <a:rect l="l" t="t" r="r" b="b"/>
              <a:pathLst>
                <a:path w="8311" h="5514" extrusionOk="0">
                  <a:moveTo>
                    <a:pt x="7652" y="0"/>
                  </a:moveTo>
                  <a:cubicBezTo>
                    <a:pt x="6433" y="481"/>
                    <a:pt x="5826" y="717"/>
                    <a:pt x="4612" y="1182"/>
                  </a:cubicBezTo>
                  <a:cubicBezTo>
                    <a:pt x="4574" y="1176"/>
                    <a:pt x="4536" y="1174"/>
                    <a:pt x="4497" y="1174"/>
                  </a:cubicBezTo>
                  <a:cubicBezTo>
                    <a:pt x="4266" y="1174"/>
                    <a:pt x="4026" y="1271"/>
                    <a:pt x="3835" y="1444"/>
                  </a:cubicBezTo>
                  <a:cubicBezTo>
                    <a:pt x="2759" y="1924"/>
                    <a:pt x="2221" y="2158"/>
                    <a:pt x="1144" y="2623"/>
                  </a:cubicBezTo>
                  <a:cubicBezTo>
                    <a:pt x="595" y="3108"/>
                    <a:pt x="1" y="5174"/>
                    <a:pt x="1354" y="5178"/>
                  </a:cubicBezTo>
                  <a:cubicBezTo>
                    <a:pt x="2298" y="5309"/>
                    <a:pt x="2771" y="5375"/>
                    <a:pt x="3719" y="5506"/>
                  </a:cubicBezTo>
                  <a:cubicBezTo>
                    <a:pt x="3758" y="5511"/>
                    <a:pt x="3797" y="5514"/>
                    <a:pt x="3837" y="5514"/>
                  </a:cubicBezTo>
                  <a:cubicBezTo>
                    <a:pt x="4069" y="5514"/>
                    <a:pt x="4310" y="5426"/>
                    <a:pt x="4502" y="5265"/>
                  </a:cubicBezTo>
                  <a:cubicBezTo>
                    <a:pt x="5594" y="4346"/>
                    <a:pt x="6139" y="3880"/>
                    <a:pt x="7231" y="2920"/>
                  </a:cubicBezTo>
                  <a:cubicBezTo>
                    <a:pt x="7779" y="2436"/>
                    <a:pt x="8310" y="99"/>
                    <a:pt x="7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974;p73"/>
            <p:cNvSpPr/>
            <p:nvPr/>
          </p:nvSpPr>
          <p:spPr>
            <a:xfrm>
              <a:off x="4620950" y="2400069"/>
              <a:ext cx="457991" cy="285497"/>
            </a:xfrm>
            <a:custGeom>
              <a:avLst/>
              <a:gdLst/>
              <a:ahLst/>
              <a:cxnLst/>
              <a:rect l="l" t="t" r="r" b="b"/>
              <a:pathLst>
                <a:path w="7198" h="4487" extrusionOk="0">
                  <a:moveTo>
                    <a:pt x="3922" y="1"/>
                  </a:moveTo>
                  <a:cubicBezTo>
                    <a:pt x="3689" y="1"/>
                    <a:pt x="3450" y="103"/>
                    <a:pt x="3259" y="286"/>
                  </a:cubicBezTo>
                  <a:cubicBezTo>
                    <a:pt x="2177" y="1319"/>
                    <a:pt x="1637" y="1814"/>
                    <a:pt x="550" y="2785"/>
                  </a:cubicBezTo>
                  <a:cubicBezTo>
                    <a:pt x="1" y="3274"/>
                    <a:pt x="137" y="4054"/>
                    <a:pt x="788" y="4146"/>
                  </a:cubicBezTo>
                  <a:cubicBezTo>
                    <a:pt x="1730" y="4278"/>
                    <a:pt x="2201" y="4345"/>
                    <a:pt x="3146" y="4478"/>
                  </a:cubicBezTo>
                  <a:cubicBezTo>
                    <a:pt x="3186" y="4484"/>
                    <a:pt x="3226" y="4487"/>
                    <a:pt x="3267" y="4487"/>
                  </a:cubicBezTo>
                  <a:cubicBezTo>
                    <a:pt x="3497" y="4487"/>
                    <a:pt x="3736" y="4396"/>
                    <a:pt x="3926" y="4232"/>
                  </a:cubicBezTo>
                  <a:cubicBezTo>
                    <a:pt x="5016" y="3286"/>
                    <a:pt x="5560" y="2805"/>
                    <a:pt x="6648" y="1807"/>
                  </a:cubicBezTo>
                  <a:cubicBezTo>
                    <a:pt x="7197" y="1304"/>
                    <a:pt x="7048" y="460"/>
                    <a:pt x="6394" y="362"/>
                  </a:cubicBezTo>
                  <a:cubicBezTo>
                    <a:pt x="5445" y="220"/>
                    <a:pt x="4973" y="148"/>
                    <a:pt x="4033" y="9"/>
                  </a:cubicBezTo>
                  <a:cubicBezTo>
                    <a:pt x="3997" y="3"/>
                    <a:pt x="3959" y="1"/>
                    <a:pt x="39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975;p73"/>
            <p:cNvSpPr/>
            <p:nvPr/>
          </p:nvSpPr>
          <p:spPr>
            <a:xfrm>
              <a:off x="4077435" y="2341530"/>
              <a:ext cx="525945" cy="357078"/>
            </a:xfrm>
            <a:custGeom>
              <a:avLst/>
              <a:gdLst/>
              <a:ahLst/>
              <a:cxnLst/>
              <a:rect l="l" t="t" r="r" b="b"/>
              <a:pathLst>
                <a:path w="8266" h="5612" extrusionOk="0">
                  <a:moveTo>
                    <a:pt x="7624" y="0"/>
                  </a:moveTo>
                  <a:lnTo>
                    <a:pt x="7624" y="0"/>
                  </a:lnTo>
                  <a:cubicBezTo>
                    <a:pt x="6424" y="500"/>
                    <a:pt x="5825" y="744"/>
                    <a:pt x="4623" y="1223"/>
                  </a:cubicBezTo>
                  <a:cubicBezTo>
                    <a:pt x="4588" y="1218"/>
                    <a:pt x="4553" y="1216"/>
                    <a:pt x="4518" y="1216"/>
                  </a:cubicBezTo>
                  <a:cubicBezTo>
                    <a:pt x="4289" y="1216"/>
                    <a:pt x="4048" y="1317"/>
                    <a:pt x="3855" y="1495"/>
                  </a:cubicBezTo>
                  <a:cubicBezTo>
                    <a:pt x="2788" y="1987"/>
                    <a:pt x="2254" y="2227"/>
                    <a:pt x="1182" y="2701"/>
                  </a:cubicBezTo>
                  <a:cubicBezTo>
                    <a:pt x="630" y="3193"/>
                    <a:pt x="0" y="5281"/>
                    <a:pt x="1338" y="5281"/>
                  </a:cubicBezTo>
                  <a:cubicBezTo>
                    <a:pt x="2268" y="5410"/>
                    <a:pt x="2735" y="5475"/>
                    <a:pt x="3667" y="5604"/>
                  </a:cubicBezTo>
                  <a:cubicBezTo>
                    <a:pt x="3705" y="5609"/>
                    <a:pt x="3744" y="5612"/>
                    <a:pt x="3783" y="5612"/>
                  </a:cubicBezTo>
                  <a:cubicBezTo>
                    <a:pt x="4013" y="5612"/>
                    <a:pt x="4253" y="5522"/>
                    <a:pt x="4446" y="5358"/>
                  </a:cubicBezTo>
                  <a:cubicBezTo>
                    <a:pt x="5542" y="4422"/>
                    <a:pt x="6089" y="3946"/>
                    <a:pt x="7173" y="2964"/>
                  </a:cubicBezTo>
                  <a:cubicBezTo>
                    <a:pt x="7721" y="2468"/>
                    <a:pt x="8266" y="92"/>
                    <a:pt x="76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976;p73"/>
            <p:cNvSpPr/>
            <p:nvPr/>
          </p:nvSpPr>
          <p:spPr>
            <a:xfrm>
              <a:off x="4135528" y="2308062"/>
              <a:ext cx="452582" cy="288678"/>
            </a:xfrm>
            <a:custGeom>
              <a:avLst/>
              <a:gdLst/>
              <a:ahLst/>
              <a:cxnLst/>
              <a:rect l="l" t="t" r="r" b="b"/>
              <a:pathLst>
                <a:path w="7113" h="4537" extrusionOk="0">
                  <a:moveTo>
                    <a:pt x="3919" y="0"/>
                  </a:moveTo>
                  <a:cubicBezTo>
                    <a:pt x="3689" y="0"/>
                    <a:pt x="3449" y="107"/>
                    <a:pt x="3257" y="294"/>
                  </a:cubicBezTo>
                  <a:cubicBezTo>
                    <a:pt x="2181" y="1342"/>
                    <a:pt x="1641" y="1846"/>
                    <a:pt x="549" y="2831"/>
                  </a:cubicBezTo>
                  <a:cubicBezTo>
                    <a:pt x="0" y="3327"/>
                    <a:pt x="120" y="4114"/>
                    <a:pt x="761" y="4204"/>
                  </a:cubicBezTo>
                  <a:cubicBezTo>
                    <a:pt x="1689" y="4334"/>
                    <a:pt x="2152" y="4399"/>
                    <a:pt x="3082" y="4529"/>
                  </a:cubicBezTo>
                  <a:cubicBezTo>
                    <a:pt x="3119" y="4534"/>
                    <a:pt x="3157" y="4537"/>
                    <a:pt x="3195" y="4537"/>
                  </a:cubicBezTo>
                  <a:cubicBezTo>
                    <a:pt x="3424" y="4537"/>
                    <a:pt x="3664" y="4443"/>
                    <a:pt x="3856" y="4275"/>
                  </a:cubicBezTo>
                  <a:cubicBezTo>
                    <a:pt x="4946" y="3311"/>
                    <a:pt x="5489" y="2819"/>
                    <a:pt x="6568" y="1797"/>
                  </a:cubicBezTo>
                  <a:cubicBezTo>
                    <a:pt x="7112" y="1281"/>
                    <a:pt x="6974" y="428"/>
                    <a:pt x="6333" y="336"/>
                  </a:cubicBezTo>
                  <a:cubicBezTo>
                    <a:pt x="5406" y="204"/>
                    <a:pt x="4944" y="138"/>
                    <a:pt x="4022" y="8"/>
                  </a:cubicBezTo>
                  <a:cubicBezTo>
                    <a:pt x="3988" y="3"/>
                    <a:pt x="3954" y="0"/>
                    <a:pt x="391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977;p73"/>
            <p:cNvSpPr/>
            <p:nvPr/>
          </p:nvSpPr>
          <p:spPr>
            <a:xfrm>
              <a:off x="3629681" y="2251560"/>
              <a:ext cx="526899" cy="360068"/>
            </a:xfrm>
            <a:custGeom>
              <a:avLst/>
              <a:gdLst/>
              <a:ahLst/>
              <a:cxnLst/>
              <a:rect l="l" t="t" r="r" b="b"/>
              <a:pathLst>
                <a:path w="8281" h="5659" extrusionOk="0">
                  <a:moveTo>
                    <a:pt x="7647" y="0"/>
                  </a:moveTo>
                  <a:lnTo>
                    <a:pt x="7647" y="0"/>
                  </a:lnTo>
                  <a:cubicBezTo>
                    <a:pt x="6454" y="509"/>
                    <a:pt x="5857" y="757"/>
                    <a:pt x="4658" y="1243"/>
                  </a:cubicBezTo>
                  <a:cubicBezTo>
                    <a:pt x="4625" y="1238"/>
                    <a:pt x="4590" y="1236"/>
                    <a:pt x="4556" y="1236"/>
                  </a:cubicBezTo>
                  <a:cubicBezTo>
                    <a:pt x="4326" y="1236"/>
                    <a:pt x="4085" y="1338"/>
                    <a:pt x="3892" y="1517"/>
                  </a:cubicBezTo>
                  <a:cubicBezTo>
                    <a:pt x="2823" y="2013"/>
                    <a:pt x="2288" y="2255"/>
                    <a:pt x="1213" y="2732"/>
                  </a:cubicBezTo>
                  <a:cubicBezTo>
                    <a:pt x="658" y="3226"/>
                    <a:pt x="0" y="5328"/>
                    <a:pt x="1331" y="5328"/>
                  </a:cubicBezTo>
                  <a:cubicBezTo>
                    <a:pt x="1332" y="5328"/>
                    <a:pt x="1332" y="5328"/>
                    <a:pt x="1332" y="5328"/>
                  </a:cubicBezTo>
                  <a:cubicBezTo>
                    <a:pt x="2257" y="5457"/>
                    <a:pt x="2719" y="5521"/>
                    <a:pt x="3644" y="5650"/>
                  </a:cubicBezTo>
                  <a:cubicBezTo>
                    <a:pt x="3682" y="5656"/>
                    <a:pt x="3720" y="5658"/>
                    <a:pt x="3759" y="5658"/>
                  </a:cubicBezTo>
                  <a:cubicBezTo>
                    <a:pt x="3987" y="5658"/>
                    <a:pt x="4227" y="5566"/>
                    <a:pt x="4421" y="5400"/>
                  </a:cubicBezTo>
                  <a:cubicBezTo>
                    <a:pt x="5528" y="4454"/>
                    <a:pt x="6077" y="3973"/>
                    <a:pt x="7165" y="2978"/>
                  </a:cubicBezTo>
                  <a:cubicBezTo>
                    <a:pt x="7714" y="2476"/>
                    <a:pt x="8281" y="88"/>
                    <a:pt x="76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978;p73"/>
            <p:cNvSpPr/>
            <p:nvPr/>
          </p:nvSpPr>
          <p:spPr>
            <a:xfrm>
              <a:off x="3689746" y="2219491"/>
              <a:ext cx="451437" cy="289378"/>
            </a:xfrm>
            <a:custGeom>
              <a:avLst/>
              <a:gdLst/>
              <a:ahLst/>
              <a:cxnLst/>
              <a:rect l="l" t="t" r="r" b="b"/>
              <a:pathLst>
                <a:path w="7095" h="4548" extrusionOk="0">
                  <a:moveTo>
                    <a:pt x="3943" y="0"/>
                  </a:moveTo>
                  <a:cubicBezTo>
                    <a:pt x="3711" y="0"/>
                    <a:pt x="3469" y="107"/>
                    <a:pt x="3275" y="295"/>
                  </a:cubicBezTo>
                  <a:cubicBezTo>
                    <a:pt x="2196" y="1345"/>
                    <a:pt x="1652" y="1850"/>
                    <a:pt x="554" y="2839"/>
                  </a:cubicBezTo>
                  <a:cubicBezTo>
                    <a:pt x="1" y="3336"/>
                    <a:pt x="111" y="4127"/>
                    <a:pt x="748" y="4217"/>
                  </a:cubicBezTo>
                  <a:cubicBezTo>
                    <a:pt x="1671" y="4347"/>
                    <a:pt x="2131" y="4411"/>
                    <a:pt x="3053" y="4540"/>
                  </a:cubicBezTo>
                  <a:cubicBezTo>
                    <a:pt x="3089" y="4545"/>
                    <a:pt x="3126" y="4547"/>
                    <a:pt x="3163" y="4547"/>
                  </a:cubicBezTo>
                  <a:cubicBezTo>
                    <a:pt x="3391" y="4547"/>
                    <a:pt x="3632" y="4453"/>
                    <a:pt x="3825" y="4282"/>
                  </a:cubicBezTo>
                  <a:cubicBezTo>
                    <a:pt x="4923" y="3309"/>
                    <a:pt x="5468" y="2811"/>
                    <a:pt x="6548" y="1779"/>
                  </a:cubicBezTo>
                  <a:cubicBezTo>
                    <a:pt x="7094" y="1258"/>
                    <a:pt x="6965" y="405"/>
                    <a:pt x="6331" y="318"/>
                  </a:cubicBezTo>
                  <a:cubicBezTo>
                    <a:pt x="5414" y="193"/>
                    <a:pt x="4956" y="130"/>
                    <a:pt x="4038" y="6"/>
                  </a:cubicBezTo>
                  <a:cubicBezTo>
                    <a:pt x="4006" y="2"/>
                    <a:pt x="3975" y="0"/>
                    <a:pt x="3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979;p73"/>
            <p:cNvSpPr/>
            <p:nvPr/>
          </p:nvSpPr>
          <p:spPr>
            <a:xfrm>
              <a:off x="4389597" y="3047172"/>
              <a:ext cx="632585" cy="445838"/>
            </a:xfrm>
            <a:custGeom>
              <a:avLst/>
              <a:gdLst/>
              <a:ahLst/>
              <a:cxnLst/>
              <a:rect l="l" t="t" r="r" b="b"/>
              <a:pathLst>
                <a:path w="9942" h="7007" extrusionOk="0">
                  <a:moveTo>
                    <a:pt x="6920" y="1"/>
                  </a:moveTo>
                  <a:cubicBezTo>
                    <a:pt x="6628" y="1"/>
                    <a:pt x="6325" y="113"/>
                    <a:pt x="6090" y="314"/>
                  </a:cubicBezTo>
                  <a:cubicBezTo>
                    <a:pt x="3920" y="2178"/>
                    <a:pt x="2823" y="3102"/>
                    <a:pt x="609" y="4992"/>
                  </a:cubicBezTo>
                  <a:cubicBezTo>
                    <a:pt x="1" y="5511"/>
                    <a:pt x="122" y="6338"/>
                    <a:pt x="834" y="6513"/>
                  </a:cubicBezTo>
                  <a:cubicBezTo>
                    <a:pt x="1578" y="6698"/>
                    <a:pt x="1950" y="6791"/>
                    <a:pt x="2694" y="6977"/>
                  </a:cubicBezTo>
                  <a:cubicBezTo>
                    <a:pt x="2774" y="6997"/>
                    <a:pt x="2858" y="7007"/>
                    <a:pt x="2943" y="7007"/>
                  </a:cubicBezTo>
                  <a:cubicBezTo>
                    <a:pt x="3231" y="7007"/>
                    <a:pt x="3532" y="6893"/>
                    <a:pt x="3766" y="6685"/>
                  </a:cubicBezTo>
                  <a:cubicBezTo>
                    <a:pt x="6012" y="4704"/>
                    <a:pt x="7122" y="3746"/>
                    <a:pt x="9328" y="1844"/>
                  </a:cubicBezTo>
                  <a:cubicBezTo>
                    <a:pt x="9942" y="1316"/>
                    <a:pt x="9782" y="498"/>
                    <a:pt x="9043" y="365"/>
                  </a:cubicBezTo>
                  <a:cubicBezTo>
                    <a:pt x="8269" y="226"/>
                    <a:pt x="7882" y="157"/>
                    <a:pt x="7110" y="18"/>
                  </a:cubicBezTo>
                  <a:cubicBezTo>
                    <a:pt x="7048" y="6"/>
                    <a:pt x="6984" y="1"/>
                    <a:pt x="692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980;p73"/>
            <p:cNvSpPr/>
            <p:nvPr/>
          </p:nvSpPr>
          <p:spPr>
            <a:xfrm>
              <a:off x="4965627" y="2465543"/>
              <a:ext cx="627622" cy="464863"/>
            </a:xfrm>
            <a:custGeom>
              <a:avLst/>
              <a:gdLst/>
              <a:ahLst/>
              <a:cxnLst/>
              <a:rect l="l" t="t" r="r" b="b"/>
              <a:pathLst>
                <a:path w="9864" h="7306" extrusionOk="0">
                  <a:moveTo>
                    <a:pt x="6794" y="1"/>
                  </a:moveTo>
                  <a:cubicBezTo>
                    <a:pt x="6500" y="1"/>
                    <a:pt x="6198" y="130"/>
                    <a:pt x="5966" y="358"/>
                  </a:cubicBezTo>
                  <a:cubicBezTo>
                    <a:pt x="3803" y="2481"/>
                    <a:pt x="2738" y="3452"/>
                    <a:pt x="589" y="5368"/>
                  </a:cubicBezTo>
                  <a:cubicBezTo>
                    <a:pt x="1" y="5893"/>
                    <a:pt x="133" y="6702"/>
                    <a:pt x="838" y="6862"/>
                  </a:cubicBezTo>
                  <a:cubicBezTo>
                    <a:pt x="1576" y="7030"/>
                    <a:pt x="1944" y="7113"/>
                    <a:pt x="2682" y="7280"/>
                  </a:cubicBezTo>
                  <a:cubicBezTo>
                    <a:pt x="2758" y="7297"/>
                    <a:pt x="2837" y="7305"/>
                    <a:pt x="2917" y="7305"/>
                  </a:cubicBezTo>
                  <a:cubicBezTo>
                    <a:pt x="3207" y="7305"/>
                    <a:pt x="3509" y="7193"/>
                    <a:pt x="3741" y="6991"/>
                  </a:cubicBezTo>
                  <a:cubicBezTo>
                    <a:pt x="5935" y="5086"/>
                    <a:pt x="7023" y="4135"/>
                    <a:pt x="9247" y="2083"/>
                  </a:cubicBezTo>
                  <a:cubicBezTo>
                    <a:pt x="9863" y="1514"/>
                    <a:pt x="9698" y="587"/>
                    <a:pt x="8947" y="430"/>
                  </a:cubicBezTo>
                  <a:cubicBezTo>
                    <a:pt x="8162" y="266"/>
                    <a:pt x="7770" y="184"/>
                    <a:pt x="6990" y="21"/>
                  </a:cubicBezTo>
                  <a:cubicBezTo>
                    <a:pt x="6925" y="8"/>
                    <a:pt x="6860" y="1"/>
                    <a:pt x="67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algn="ctr" defTabSz="304815">
              <a:lnSpc>
                <a:spcPts val="2667"/>
              </a:lnSpc>
              <a:spcBef>
                <a:spcPct val="0"/>
              </a:spcBef>
              <a:buClrTx/>
            </a:pPr>
            <a:r>
              <a:rPr lang="en-US" sz="2700" b="1" kern="1200" spc="-27">
                <a:latin typeface="Arial" panose="020B0604020202020204" pitchFamily="34" charset="0"/>
                <a:ea typeface="+mn-ea"/>
                <a:cs typeface="Arial" panose="020B0604020202020204" pitchFamily="34" charset="0"/>
              </a:rPr>
              <a:t>CÂU HỎI TRẮC NGHIỆM</a:t>
            </a:r>
            <a:endParaRPr lang="en-US" sz="2700" b="1" kern="1200" spc="-27" dirty="0">
              <a:latin typeface="Arial" panose="020B0604020202020204" pitchFamily="34" charset="0"/>
              <a:ea typeface="+mn-ea"/>
              <a:cs typeface="Arial" panose="020B0604020202020204" pitchFamily="34" charset="0"/>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1245079" y="3483677"/>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A. Giới tính, Sở thích. </a:t>
            </a:r>
            <a:endParaRPr kumimoji="0" lang="vi-VN" sz="18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251282" y="4231853"/>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B. Tuổi, Giới tính.</a:t>
            </a:r>
            <a:endParaRPr kumimoji="0" lang="vi-VN" sz="18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5011664" y="3482950"/>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C. Tuổi, Sở thích.</a:t>
            </a:r>
            <a:endParaRPr kumimoji="0" lang="vi-VN" sz="18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5011664" y="4231853"/>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D. Tuổi, Giới tính, Sở thích.</a:t>
            </a:r>
            <a:endParaRPr kumimoji="0" lang="vi-VN" sz="18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739480" y="3530664"/>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521828" y="3578548"/>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526258" y="4306412"/>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727202" y="4306413"/>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447268" y="945016"/>
            <a:ext cx="4108548" cy="1938992"/>
          </a:xfrm>
          <a:prstGeom prst="rect">
            <a:avLst/>
          </a:prstGeom>
        </p:spPr>
        <p:txBody>
          <a:bodyPr wrap="square">
            <a:spAutoFit/>
          </a:bodyPr>
          <a:lstStyle/>
          <a:p>
            <a:pPr marR="30480" algn="just">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1.</a:t>
            </a:r>
            <a:r>
              <a:rPr lang="fr-FR" sz="2000">
                <a:latin typeface="+mn-lt"/>
                <a:ea typeface="Times New Roman" panose="02020603050405020304" pitchFamily="18" charset="0"/>
                <a:cs typeface="Times New Roman" panose="02020603050405020304" pitchFamily="18" charset="0"/>
              </a:rPr>
              <a:t> </a:t>
            </a:r>
            <a:r>
              <a:rPr lang="vi-VN" sz="2000">
                <a:latin typeface="+mn-lt"/>
                <a:ea typeface="Times New Roman" panose="02020603050405020304" pitchFamily="18" charset="0"/>
                <a:cs typeface="Times New Roman" panose="02020603050405020304" pitchFamily="18" charset="0"/>
              </a:rPr>
              <a:t>Tìm hiểu về sở thích đối với môn </a:t>
            </a:r>
            <a:r>
              <a:rPr lang="fr-FR" sz="2000">
                <a:latin typeface="+mn-lt"/>
                <a:ea typeface="Times New Roman" panose="02020603050405020304" pitchFamily="18" charset="0"/>
                <a:cs typeface="Times New Roman" panose="02020603050405020304" pitchFamily="18" charset="0"/>
              </a:rPr>
              <a:t>Âm Nhạc</a:t>
            </a:r>
            <a:r>
              <a:rPr lang="vi-VN" sz="2000">
                <a:latin typeface="+mn-lt"/>
                <a:ea typeface="Times New Roman" panose="02020603050405020304" pitchFamily="18" charset="0"/>
                <a:cs typeface="Times New Roman" panose="02020603050405020304" pitchFamily="18" charset="0"/>
              </a:rPr>
              <a:t> của </a:t>
            </a:r>
            <a:r>
              <a:rPr lang="fr-FR" sz="2000">
                <a:latin typeface="+mn-lt"/>
                <a:ea typeface="Times New Roman" panose="02020603050405020304" pitchFamily="18" charset="0"/>
                <a:cs typeface="Times New Roman" panose="02020603050405020304" pitchFamily="18" charset="0"/>
              </a:rPr>
              <a:t>3</a:t>
            </a:r>
            <a:r>
              <a:rPr lang="vi-VN" sz="2000">
                <a:latin typeface="+mn-lt"/>
                <a:ea typeface="Times New Roman" panose="02020603050405020304" pitchFamily="18" charset="0"/>
                <a:cs typeface="Times New Roman" panose="02020603050405020304" pitchFamily="18" charset="0"/>
              </a:rPr>
              <a:t> bạn học sinh một trường THCS được cho bởi bảng thống kê:</a:t>
            </a:r>
            <a:endParaRPr lang="en-US" sz="2000">
              <a:effectLst/>
              <a:latin typeface="+mn-lt"/>
              <a:ea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893254423"/>
              </p:ext>
            </p:extLst>
          </p:nvPr>
        </p:nvGraphicFramePr>
        <p:xfrm>
          <a:off x="4676392" y="1121457"/>
          <a:ext cx="3746611" cy="1523908"/>
        </p:xfrm>
        <a:graphic>
          <a:graphicData uri="http://schemas.openxmlformats.org/drawingml/2006/table">
            <a:tbl>
              <a:tblPr firstRow="1" firstCol="1" bandRow="1"/>
              <a:tblGrid>
                <a:gridCol w="593309">
                  <a:extLst>
                    <a:ext uri="{9D8B030D-6E8A-4147-A177-3AD203B41FA5}">
                      <a16:colId xmlns:a16="http://schemas.microsoft.com/office/drawing/2014/main" val="1521526924"/>
                    </a:ext>
                  </a:extLst>
                </a:gridCol>
                <a:gridCol w="668821">
                  <a:extLst>
                    <a:ext uri="{9D8B030D-6E8A-4147-A177-3AD203B41FA5}">
                      <a16:colId xmlns:a16="http://schemas.microsoft.com/office/drawing/2014/main" val="1587283700"/>
                    </a:ext>
                  </a:extLst>
                </a:gridCol>
                <a:gridCol w="988399">
                  <a:extLst>
                    <a:ext uri="{9D8B030D-6E8A-4147-A177-3AD203B41FA5}">
                      <a16:colId xmlns:a16="http://schemas.microsoft.com/office/drawing/2014/main" val="843811204"/>
                    </a:ext>
                  </a:extLst>
                </a:gridCol>
                <a:gridCol w="1496082">
                  <a:extLst>
                    <a:ext uri="{9D8B030D-6E8A-4147-A177-3AD203B41FA5}">
                      <a16:colId xmlns:a16="http://schemas.microsoft.com/office/drawing/2014/main" val="907129967"/>
                    </a:ext>
                  </a:extLst>
                </a:gridCol>
              </a:tblGrid>
              <a:tr h="380977">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STT</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Tuổi</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Giới tính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Sở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292322"/>
                  </a:ext>
                </a:extLst>
              </a:tr>
              <a:tr h="380977">
                <a:tc>
                  <a:txBody>
                    <a:bodyPr/>
                    <a:lstStyle/>
                    <a:p>
                      <a:pPr marR="30480" algn="ctr">
                        <a:lnSpc>
                          <a:spcPct val="150000"/>
                        </a:lnSpc>
                        <a:spcBef>
                          <a:spcPts val="600"/>
                        </a:spcBef>
                        <a:spcAft>
                          <a:spcPts val="600"/>
                        </a:spcAft>
                      </a:pPr>
                      <a:r>
                        <a:rPr lang="nl-NL" sz="1600">
                          <a:solidFill>
                            <a:srgbClr val="000000"/>
                          </a:solidFill>
                          <a:effectLst/>
                          <a:latin typeface="+mn-lt"/>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12</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a:t>
                      </a:r>
                      <a:r>
                        <a:rPr lang="en-US" sz="1600">
                          <a:solidFill>
                            <a:srgbClr val="000000"/>
                          </a:solidFill>
                          <a:effectLst/>
                          <a:latin typeface="+mn-lt"/>
                          <a:ea typeface="Times New Roman" panose="02020603050405020304" pitchFamily="18" charset="0"/>
                          <a:cs typeface="Times New Roman" panose="02020603050405020304" pitchFamily="18" charset="0"/>
                        </a:rPr>
                        <a:t>ữ</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Không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805629"/>
                  </a:ext>
                </a:extLst>
              </a:tr>
              <a:tr h="380977">
                <a:tc>
                  <a:txBody>
                    <a:bodyPr/>
                    <a:lstStyle/>
                    <a:p>
                      <a:pPr marR="30480" algn="ctr">
                        <a:lnSpc>
                          <a:spcPct val="150000"/>
                        </a:lnSpc>
                        <a:spcBef>
                          <a:spcPts val="600"/>
                        </a:spcBef>
                        <a:spcAft>
                          <a:spcPts val="600"/>
                        </a:spcAft>
                      </a:pPr>
                      <a:r>
                        <a:rPr lang="nl-NL" sz="1600">
                          <a:solidFill>
                            <a:srgbClr val="000000"/>
                          </a:solidFill>
                          <a:effectLst/>
                          <a:latin typeface="+mn-lt"/>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13</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Nam</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Rất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413497"/>
                  </a:ext>
                </a:extLst>
              </a:tr>
              <a:tr h="380977">
                <a:tc>
                  <a:txBody>
                    <a:bodyPr/>
                    <a:lstStyle/>
                    <a:p>
                      <a:pPr marR="30480" algn="ctr">
                        <a:lnSpc>
                          <a:spcPct val="150000"/>
                        </a:lnSpc>
                        <a:spcBef>
                          <a:spcPts val="600"/>
                        </a:spcBef>
                        <a:spcAft>
                          <a:spcPts val="600"/>
                        </a:spcAft>
                      </a:pPr>
                      <a:r>
                        <a:rPr lang="nl-NL" sz="1600">
                          <a:solidFill>
                            <a:srgbClr val="000000"/>
                          </a:solidFill>
                          <a:effectLst/>
                          <a:latin typeface="+mn-lt"/>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14</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Nữ</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Không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082044"/>
                  </a:ext>
                </a:extLst>
              </a:tr>
            </a:tbl>
          </a:graphicData>
        </a:graphic>
      </p:graphicFrame>
      <p:sp>
        <p:nvSpPr>
          <p:cNvPr id="23" name="Rectangle 22"/>
          <p:cNvSpPr/>
          <p:nvPr/>
        </p:nvSpPr>
        <p:spPr>
          <a:xfrm>
            <a:off x="447268" y="2773604"/>
            <a:ext cx="6252353" cy="496996"/>
          </a:xfrm>
          <a:prstGeom prst="rect">
            <a:avLst/>
          </a:prstGeom>
        </p:spPr>
        <p:txBody>
          <a:bodyPr wrap="none">
            <a:spAutoFit/>
          </a:bodyPr>
          <a:lstStyle/>
          <a:p>
            <a:pPr marR="30480" algn="just">
              <a:lnSpc>
                <a:spcPct val="150000"/>
              </a:lnSpc>
              <a:spcBef>
                <a:spcPts val="600"/>
              </a:spcBef>
              <a:spcAft>
                <a:spcPts val="600"/>
              </a:spcAft>
            </a:pPr>
            <a:r>
              <a:rPr lang="vi-VN" sz="2000">
                <a:latin typeface="+mn-lt"/>
                <a:ea typeface="Times New Roman" panose="02020603050405020304" pitchFamily="18" charset="0"/>
                <a:cs typeface="Times New Roman" panose="02020603050405020304" pitchFamily="18" charset="0"/>
              </a:rPr>
              <a:t>Dữ liệu trong bảng thống kê theo tiêu chí định tính là:</a:t>
            </a:r>
            <a:endParaRPr lang="en-US" sz="2000">
              <a:effectLst/>
              <a:latin typeface="+mn-lt"/>
              <a:ea typeface="Times New Roman" panose="02020603050405020304" pitchFamily="18" charset="0"/>
            </a:endParaRPr>
          </a:p>
        </p:txBody>
      </p:sp>
    </p:spTree>
    <p:extLst>
      <p:ext uri="{BB962C8B-B14F-4D97-AF65-F5344CB8AC3E}">
        <p14:creationId xmlns:p14="http://schemas.microsoft.com/office/powerpoint/2010/main" val="3828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6"/>
                                        </p:tgtEl>
                                        <p:attrNameLst>
                                          <p:attrName>fillcolor</p:attrName>
                                        </p:attrNameLst>
                                      </p:cBhvr>
                                      <p:to>
                                        <a:srgbClr val="92D050"/>
                                      </p:to>
                                    </p:animClr>
                                    <p:set>
                                      <p:cBhvr>
                                        <p:cTn id="46" dur="500" fill="hold"/>
                                        <p:tgtEl>
                                          <p:spTgt spid="6"/>
                                        </p:tgtEl>
                                        <p:attrNameLst>
                                          <p:attrName>fill.type</p:attrName>
                                        </p:attrNameLst>
                                      </p:cBhvr>
                                      <p:to>
                                        <p:strVal val="solid"/>
                                      </p:to>
                                    </p:set>
                                    <p:set>
                                      <p:cBhvr>
                                        <p:cTn id="47" dur="500" fill="hold"/>
                                        <p:tgtEl>
                                          <p:spTgt spid="6"/>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35" fill="hold"/>
                                        <p:tgtEl>
                                          <p:spTgt spid="10"/>
                                        </p:tgtEl>
                                      </p:cBhvr>
                                    </p:cmd>
                                  </p:childTnLst>
                                </p:cTn>
                              </p:par>
                              <p:par>
                                <p:cTn id="50" presetID="1" presetClass="entr" presetSubtype="0" fill="hold" nodeType="withEffect">
                                  <p:stCondLst>
                                    <p:cond delay="0"/>
                                  </p:stCondLst>
                                  <p:childTnLst>
                                    <p:set>
                                      <p:cBhvr>
                                        <p:cTn id="51" dur="1" fill="hold">
                                          <p:stCondLst>
                                            <p:cond delay="9"/>
                                          </p:stCondLst>
                                        </p:cTn>
                                        <p:tgtEl>
                                          <p:spTgt spid="11"/>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7"/>
                                        </p:tgtEl>
                                        <p:attrNameLst>
                                          <p:attrName>fillcolor</p:attrName>
                                        </p:attrNameLst>
                                      </p:cBhvr>
                                      <p:to>
                                        <a:srgbClr val="D99694"/>
                                      </p:to>
                                    </p:animClr>
                                    <p:set>
                                      <p:cBhvr>
                                        <p:cTn id="60" dur="500" fill="hold"/>
                                        <p:tgtEl>
                                          <p:spTgt spid="7"/>
                                        </p:tgtEl>
                                        <p:attrNameLst>
                                          <p:attrName>fill.type</p:attrName>
                                        </p:attrNameLst>
                                      </p:cBhvr>
                                      <p:to>
                                        <p:strVal val="solid"/>
                                      </p:to>
                                    </p:set>
                                    <p:set>
                                      <p:cBhvr>
                                        <p:cTn id="61" dur="500" fill="hold"/>
                                        <p:tgtEl>
                                          <p:spTgt spid="7"/>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5"/>
                                        </p:tgtEl>
                                      </p:cBhvr>
                                    </p:cmd>
                                  </p:childTnLst>
                                </p:cTn>
                              </p:par>
                              <p:par>
                                <p:cTn id="64" presetID="1"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7"/>
                                        </p:tgtEl>
                                      </p:cBhvr>
                                    </p:animEffect>
                                    <p:animScale>
                                      <p:cBhvr>
                                        <p:cTn id="68"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9" restart="whenNotActive" fill="hold" evtFilter="cancelBubble" nodeType="interactiveSeq">
                <p:stCondLst>
                  <p:cond evt="onClick" delay="0">
                    <p:tgtEl>
                      <p:spTgt spid="8"/>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8"/>
                                        </p:tgtEl>
                                        <p:attrNameLst>
                                          <p:attrName>fillcolor</p:attrName>
                                        </p:attrNameLst>
                                      </p:cBhvr>
                                      <p:to>
                                        <a:srgbClr val="D99694"/>
                                      </p:to>
                                    </p:animClr>
                                    <p:set>
                                      <p:cBhvr>
                                        <p:cTn id="74" dur="500" fill="hold"/>
                                        <p:tgtEl>
                                          <p:spTgt spid="8"/>
                                        </p:tgtEl>
                                        <p:attrNameLst>
                                          <p:attrName>fill.type</p:attrName>
                                        </p:attrNameLst>
                                      </p:cBhvr>
                                      <p:to>
                                        <p:strVal val="solid"/>
                                      </p:to>
                                    </p:set>
                                    <p:set>
                                      <p:cBhvr>
                                        <p:cTn id="75" dur="500" fill="hold"/>
                                        <p:tgtEl>
                                          <p:spTgt spid="8"/>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5"/>
                                        </p:tgtEl>
                                      </p:cBhvr>
                                    </p:cmd>
                                  </p:childTnLst>
                                </p:cTn>
                              </p:par>
                              <p:par>
                                <p:cTn id="78" presetID="1" presetClass="entr" presetSubtype="0" fill="hold" nodeType="withEffect">
                                  <p:stCondLst>
                                    <p:cond delay="0"/>
                                  </p:stCondLst>
                                  <p:childTnLst>
                                    <p:set>
                                      <p:cBhvr>
                                        <p:cTn id="79" dur="1" fill="hold">
                                          <p:stCondLst>
                                            <p:cond delay="9"/>
                                          </p:stCondLst>
                                        </p:cTn>
                                        <p:tgtEl>
                                          <p:spTgt spid="12"/>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83" restart="whenNotActive" fill="hold" evtFilter="cancelBubble" nodeType="interactiveSeq">
                <p:stCondLst>
                  <p:cond evt="onClick" delay="0">
                    <p:tgtEl>
                      <p:spTgt spid="9"/>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9"/>
                                        </p:tgtEl>
                                        <p:attrNameLst>
                                          <p:attrName>fillcolor</p:attrName>
                                        </p:attrNameLst>
                                      </p:cBhvr>
                                      <p:to>
                                        <a:srgbClr val="D99694"/>
                                      </p:to>
                                    </p:animClr>
                                    <p:set>
                                      <p:cBhvr>
                                        <p:cTn id="88" dur="500" fill="hold"/>
                                        <p:tgtEl>
                                          <p:spTgt spid="9"/>
                                        </p:tgtEl>
                                        <p:attrNameLst>
                                          <p:attrName>fill.type</p:attrName>
                                        </p:attrNameLst>
                                      </p:cBhvr>
                                      <p:to>
                                        <p:strVal val="solid"/>
                                      </p:to>
                                    </p:set>
                                    <p:set>
                                      <p:cBhvr>
                                        <p:cTn id="89" dur="500" fill="hold"/>
                                        <p:tgtEl>
                                          <p:spTgt spid="9"/>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62" fill="hold"/>
                                        <p:tgtEl>
                                          <p:spTgt spid="15"/>
                                        </p:tgtEl>
                                      </p:cBhvr>
                                    </p:cmd>
                                  </p:childTnLst>
                                </p:cTn>
                              </p:par>
                              <p:par>
                                <p:cTn id="92" presetID="1" presetClass="entr" presetSubtype="0" fill="hold" nodeType="withEffect">
                                  <p:stCondLst>
                                    <p:cond delay="0"/>
                                  </p:stCondLst>
                                  <p:childTnLst>
                                    <p:set>
                                      <p:cBhvr>
                                        <p:cTn id="93" dur="1" fill="hold">
                                          <p:stCondLst>
                                            <p:cond delay="9"/>
                                          </p:stCondLst>
                                        </p:cTn>
                                        <p:tgtEl>
                                          <p:spTgt spid="13"/>
                                        </p:tgtEl>
                                        <p:attrNameLst>
                                          <p:attrName>style.visibility</p:attrName>
                                        </p:attrNameLst>
                                      </p:cBhvr>
                                      <p:to>
                                        <p:strVal val="visible"/>
                                      </p:to>
                                    </p:set>
                                  </p:childTnLst>
                                </p:cTn>
                              </p:par>
                              <p:par>
                                <p:cTn id="94" presetID="26" presetClass="emph" presetSubtype="0" repeatCount="4000" fill="hold" grpId="1" nodeType="withEffect">
                                  <p:stCondLst>
                                    <p:cond delay="0"/>
                                  </p:stCondLst>
                                  <p:childTnLst>
                                    <p:animEffect transition="out" filter="fade">
                                      <p:cBhvr>
                                        <p:cTn id="95" dur="500" tmFilter="0, 0; .2, .5; .8, .5; 1, 0"/>
                                        <p:tgtEl>
                                          <p:spTgt spid="9"/>
                                        </p:tgtEl>
                                      </p:cBhvr>
                                    </p:animEffect>
                                    <p:animScale>
                                      <p:cBhvr>
                                        <p:cTn id="96"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97" fill="hold" display="0">
                  <p:stCondLst>
                    <p:cond delay="indefinite"/>
                  </p:stCondLst>
                  <p:endCondLst>
                    <p:cond evt="onStopAudio" delay="0">
                      <p:tgtEl>
                        <p:sldTgt/>
                      </p:tgtEl>
                    </p:cond>
                  </p:endCondLst>
                </p:cTn>
                <p:tgtEl>
                  <p:spTgt spid="10"/>
                </p:tgtEl>
              </p:cMediaNode>
            </p:audio>
            <p:audio>
              <p:cMediaNode vol="80000">
                <p:cTn id="98" fill="hold" display="0">
                  <p:stCondLst>
                    <p:cond delay="indefinite"/>
                  </p:stCondLst>
                  <p:endCondLst>
                    <p:cond evt="onStopAudio" delay="0">
                      <p:tgtEl>
                        <p:sldTgt/>
                      </p:tgtEl>
                    </p:cond>
                  </p:endCondLst>
                </p:cTn>
                <p:tgtEl>
                  <p:spTgt spid="15"/>
                </p:tgtEl>
              </p:cMediaNode>
            </p:audio>
          </p:childTnLst>
        </p:cTn>
      </p:par>
    </p:tnLst>
    <p:bldLst>
      <p:bldP spid="4" grpId="0"/>
      <p:bldP spid="6" grpId="0" animBg="1"/>
      <p:bldP spid="6" grpId="1" animBg="1"/>
      <p:bldP spid="7" grpId="0" animBg="1"/>
      <p:bldP spid="7" grpId="1" animBg="1"/>
      <p:bldP spid="8" grpId="0" animBg="1"/>
      <p:bldP spid="8" grpId="1" animBg="1"/>
      <p:bldP spid="9" grpId="0" animBg="1"/>
      <p:bldP spid="9" grpId="1" animBg="1"/>
      <p:bldP spid="17"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4955019" y="3831672"/>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D. Lập phiếu hỏi.</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131790" y="3831672"/>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B. Quan sát. 	</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4955019" y="2789667"/>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C. Phỏng vấn. </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1131790" y="2789667"/>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A. Đánh giá.</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465183" y="3939302"/>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65183" y="2885265"/>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46384" y="2864226"/>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30636" y="3939302"/>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571591" y="1007892"/>
            <a:ext cx="7952265" cy="1486689"/>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2</a:t>
            </a:r>
            <a:r>
              <a:rPr lang="fr-FR" sz="2100">
                <a:latin typeface="+mn-lt"/>
                <a:ea typeface="Times New Roman" panose="02020603050405020304" pitchFamily="18" charset="0"/>
                <a:cs typeface="Times New Roman" panose="02020603050405020304" pitchFamily="18" charset="0"/>
              </a:rPr>
              <a:t>. Muốn thống kê số học sinh mắc F0 ở một trường THCS trong đợt dịch Covid vừa qua, ta nên dùng phương pháp nào để thu thập dữ liệu là tối ưu nhất?</a:t>
            </a:r>
            <a:r>
              <a:rPr lang="fr-FR" sz="2100" b="1">
                <a:latin typeface="+mn-lt"/>
                <a:ea typeface="Times New Roman" panose="02020603050405020304" pitchFamily="18" charset="0"/>
                <a:cs typeface="Times New Roman" panose="02020603050405020304" pitchFamily="18" charset="0"/>
              </a:rPr>
              <a:t> </a:t>
            </a:r>
            <a:endParaRPr lang="en-US" sz="2100">
              <a:effectLst/>
              <a:latin typeface="+mn-lt"/>
              <a:ea typeface="Times New Roman" panose="02020603050405020304" pitchFamily="18" charset="0"/>
            </a:endParaRPr>
          </a:p>
        </p:txBody>
      </p:sp>
    </p:spTree>
    <p:extLst>
      <p:ext uri="{BB962C8B-B14F-4D97-AF65-F5344CB8AC3E}">
        <p14:creationId xmlns:p14="http://schemas.microsoft.com/office/powerpoint/2010/main" val="176870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6"/>
                                        </p:tgtEl>
                                        <p:attrNameLst>
                                          <p:attrName>fillcolor</p:attrName>
                                        </p:attrNameLst>
                                      </p:cBhvr>
                                      <p:to>
                                        <a:srgbClr val="92D050"/>
                                      </p:to>
                                    </p:animClr>
                                    <p:set>
                                      <p:cBhvr>
                                        <p:cTn id="29" dur="500" fill="hold"/>
                                        <p:tgtEl>
                                          <p:spTgt spid="6"/>
                                        </p:tgtEl>
                                        <p:attrNameLst>
                                          <p:attrName>fill.type</p:attrName>
                                        </p:attrNameLst>
                                      </p:cBhvr>
                                      <p:to>
                                        <p:strVal val="solid"/>
                                      </p:to>
                                    </p:set>
                                    <p:set>
                                      <p:cBhvr>
                                        <p:cTn id="30" dur="500" fill="hold"/>
                                        <p:tgtEl>
                                          <p:spTgt spid="6"/>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0"/>
                                        </p:tgtEl>
                                      </p:cBhvr>
                                    </p:cmd>
                                  </p:childTnLst>
                                </p:cTn>
                              </p:par>
                              <p:par>
                                <p:cTn id="33" presetID="1" presetClass="entr" presetSubtype="0" fill="hold" nodeType="withEffect">
                                  <p:stCondLst>
                                    <p:cond delay="0"/>
                                  </p:stCondLst>
                                  <p:childTnLst>
                                    <p:set>
                                      <p:cBhvr>
                                        <p:cTn id="34" dur="1" fill="hold">
                                          <p:stCondLst>
                                            <p:cond delay="9"/>
                                          </p:stCondLst>
                                        </p:cTn>
                                        <p:tgtEl>
                                          <p:spTgt spid="11"/>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7"/>
                                        </p:tgtEl>
                                        <p:attrNameLst>
                                          <p:attrName>fillcolor</p:attrName>
                                        </p:attrNameLst>
                                      </p:cBhvr>
                                      <p:to>
                                        <a:srgbClr val="D99694"/>
                                      </p:to>
                                    </p:animClr>
                                    <p:set>
                                      <p:cBhvr>
                                        <p:cTn id="43" dur="500" fill="hold"/>
                                        <p:tgtEl>
                                          <p:spTgt spid="7"/>
                                        </p:tgtEl>
                                        <p:attrNameLst>
                                          <p:attrName>fill.type</p:attrName>
                                        </p:attrNameLst>
                                      </p:cBhvr>
                                      <p:to>
                                        <p:strVal val="solid"/>
                                      </p:to>
                                    </p:set>
                                    <p:set>
                                      <p:cBhvr>
                                        <p:cTn id="44" dur="500" fill="hold"/>
                                        <p:tgtEl>
                                          <p:spTgt spid="7"/>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5"/>
                                        </p:tgtEl>
                                      </p:cBhvr>
                                    </p:cmd>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7"/>
                                        </p:tgtEl>
                                      </p:cBhvr>
                                    </p:animEffect>
                                    <p:animScale>
                                      <p:cBhvr>
                                        <p:cTn id="51"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8"/>
                                        </p:tgtEl>
                                        <p:attrNameLst>
                                          <p:attrName>fillcolor</p:attrName>
                                        </p:attrNameLst>
                                      </p:cBhvr>
                                      <p:to>
                                        <a:srgbClr val="D99694"/>
                                      </p:to>
                                    </p:animClr>
                                    <p:set>
                                      <p:cBhvr>
                                        <p:cTn id="57" dur="500" fill="hold"/>
                                        <p:tgtEl>
                                          <p:spTgt spid="8"/>
                                        </p:tgtEl>
                                        <p:attrNameLst>
                                          <p:attrName>fill.type</p:attrName>
                                        </p:attrNameLst>
                                      </p:cBhvr>
                                      <p:to>
                                        <p:strVal val="solid"/>
                                      </p:to>
                                    </p:set>
                                    <p:set>
                                      <p:cBhvr>
                                        <p:cTn id="58" dur="500" fill="hold"/>
                                        <p:tgtEl>
                                          <p:spTgt spid="8"/>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par>
                                <p:cTn id="61" presetID="1" presetClass="entr" presetSubtype="0" fill="hold" nodeType="withEffect">
                                  <p:stCondLst>
                                    <p:cond delay="0"/>
                                  </p:stCondLst>
                                  <p:childTnLst>
                                    <p:set>
                                      <p:cBhvr>
                                        <p:cTn id="62" dur="1" fill="hold">
                                          <p:stCondLst>
                                            <p:cond delay="9"/>
                                          </p:stCondLst>
                                        </p:cTn>
                                        <p:tgtEl>
                                          <p:spTgt spid="12"/>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8"/>
                                        </p:tgtEl>
                                      </p:cBhvr>
                                    </p:animEffect>
                                    <p:animScale>
                                      <p:cBhvr>
                                        <p:cTn id="65"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9"/>
                                        </p:tgtEl>
                                        <p:attrNameLst>
                                          <p:attrName>fillcolor</p:attrName>
                                        </p:attrNameLst>
                                      </p:cBhvr>
                                      <p:to>
                                        <a:srgbClr val="D99694"/>
                                      </p:to>
                                    </p:animClr>
                                    <p:set>
                                      <p:cBhvr>
                                        <p:cTn id="71" dur="500" fill="hold"/>
                                        <p:tgtEl>
                                          <p:spTgt spid="9"/>
                                        </p:tgtEl>
                                        <p:attrNameLst>
                                          <p:attrName>fill.type</p:attrName>
                                        </p:attrNameLst>
                                      </p:cBhvr>
                                      <p:to>
                                        <p:strVal val="solid"/>
                                      </p:to>
                                    </p:set>
                                    <p:set>
                                      <p:cBhvr>
                                        <p:cTn id="72" dur="500" fill="hold"/>
                                        <p:tgtEl>
                                          <p:spTgt spid="9"/>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5"/>
                                        </p:tgtEl>
                                      </p:cBhvr>
                                    </p:cmd>
                                  </p:childTnLst>
                                </p:cTn>
                              </p:par>
                              <p:par>
                                <p:cTn id="75" presetID="1" presetClass="entr" presetSubtype="0" fill="hold" nodeType="withEffect">
                                  <p:stCondLst>
                                    <p:cond delay="0"/>
                                  </p:stCondLst>
                                  <p:childTnLst>
                                    <p:set>
                                      <p:cBhvr>
                                        <p:cTn id="76" dur="1" fill="hold">
                                          <p:stCondLst>
                                            <p:cond delay="9"/>
                                          </p:stCondLst>
                                        </p:cTn>
                                        <p:tgtEl>
                                          <p:spTgt spid="13"/>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80" fill="hold" display="0">
                  <p:stCondLst>
                    <p:cond delay="indefinite"/>
                  </p:stCondLst>
                  <p:endCondLst>
                    <p:cond evt="onStopAudio" delay="0">
                      <p:tgtEl>
                        <p:sldTgt/>
                      </p:tgtEl>
                    </p:cond>
                  </p:endCondLst>
                </p:cTn>
                <p:tgtEl>
                  <p:spTgt spid="10"/>
                </p:tgtEl>
              </p:cMediaNode>
            </p:audio>
            <p:audio>
              <p:cMediaNode vol="80000">
                <p:cTn id="81"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4801270" y="2613818"/>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lnSpc>
                <a:spcPct val="150000"/>
              </a:lnSpc>
              <a:buClrTx/>
            </a:pPr>
            <a:r>
              <a:rPr lang="en-US" sz="2000" kern="1200" noProof="1">
                <a:solidFill>
                  <a:prstClr val="black"/>
                </a:solidFill>
                <a:ea typeface="+mn-ea"/>
                <a:cs typeface="Arial" panose="020B0604020202020204" pitchFamily="34" charset="0"/>
              </a:rPr>
              <a:t>C. Lập bảng hỏi  hoặc  phỏng vấn.</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131790" y="3777203"/>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B. Làm thí nghiệm.</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4801270" y="3773250"/>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lnSpc>
                <a:spcPct val="150000"/>
              </a:lnSpc>
              <a:buClrTx/>
            </a:pPr>
            <a:r>
              <a:rPr lang="en-US" sz="2000" kern="1200" noProof="1">
                <a:solidFill>
                  <a:prstClr val="black"/>
                </a:solidFill>
                <a:ea typeface="+mn-ea"/>
                <a:cs typeface="Arial" panose="020B0604020202020204" pitchFamily="34" charset="0"/>
              </a:rPr>
              <a:t>D. Tìm trên các web thống kê dữ liệu.</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1131790" y="2613818"/>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A. Quan sát.</a:t>
            </a:r>
            <a:endParaRPr kumimoji="0" lang="vi-VN" sz="2000" b="0" i="0" u="none" strike="noStrike" kern="1200" cap="none" spc="0" normalizeH="0" baseline="0" noProof="1">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311434" y="2898443"/>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311434" y="4085157"/>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46384" y="2865372"/>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30636" y="4101142"/>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912928" y="949659"/>
            <a:ext cx="7285775" cy="1546577"/>
          </a:xfrm>
          <a:prstGeom prst="rect">
            <a:avLst/>
          </a:prstGeom>
        </p:spPr>
        <p:txBody>
          <a:bodyPr wrap="square">
            <a:spAutoFit/>
          </a:bodyPr>
          <a:lstStyle/>
          <a:p>
            <a:pPr marR="30480" lvl="0" algn="just">
              <a:lnSpc>
                <a:spcPct val="150000"/>
              </a:lnSpc>
              <a:spcBef>
                <a:spcPts val="600"/>
              </a:spcBef>
              <a:spcAft>
                <a:spcPts val="600"/>
              </a:spcAft>
            </a:pPr>
            <a:r>
              <a:rPr lang="vi-VN" sz="2100" b="1">
                <a:ea typeface="Times New Roman" panose="02020603050405020304" pitchFamily="18" charset="0"/>
                <a:cs typeface="Times New Roman" panose="02020603050405020304" pitchFamily="18" charset="0"/>
              </a:rPr>
              <a:t>Câu 3. </a:t>
            </a:r>
            <a:r>
              <a:rPr lang="vi-VN" sz="210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10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spTree>
    <p:extLst>
      <p:ext uri="{BB962C8B-B14F-4D97-AF65-F5344CB8AC3E}">
        <p14:creationId xmlns:p14="http://schemas.microsoft.com/office/powerpoint/2010/main" val="13975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6"/>
                                        </p:tgtEl>
                                        <p:attrNameLst>
                                          <p:attrName>fillcolor</p:attrName>
                                        </p:attrNameLst>
                                      </p:cBhvr>
                                      <p:to>
                                        <a:srgbClr val="92D050"/>
                                      </p:to>
                                    </p:animClr>
                                    <p:set>
                                      <p:cBhvr>
                                        <p:cTn id="29" dur="500" fill="hold"/>
                                        <p:tgtEl>
                                          <p:spTgt spid="6"/>
                                        </p:tgtEl>
                                        <p:attrNameLst>
                                          <p:attrName>fill.type</p:attrName>
                                        </p:attrNameLst>
                                      </p:cBhvr>
                                      <p:to>
                                        <p:strVal val="solid"/>
                                      </p:to>
                                    </p:set>
                                    <p:set>
                                      <p:cBhvr>
                                        <p:cTn id="30" dur="500" fill="hold"/>
                                        <p:tgtEl>
                                          <p:spTgt spid="6"/>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0"/>
                                        </p:tgtEl>
                                      </p:cBhvr>
                                    </p:cmd>
                                  </p:childTnLst>
                                </p:cTn>
                              </p:par>
                              <p:par>
                                <p:cTn id="33" presetID="1" presetClass="entr" presetSubtype="0" fill="hold" nodeType="withEffect">
                                  <p:stCondLst>
                                    <p:cond delay="0"/>
                                  </p:stCondLst>
                                  <p:childTnLst>
                                    <p:set>
                                      <p:cBhvr>
                                        <p:cTn id="34" dur="1" fill="hold">
                                          <p:stCondLst>
                                            <p:cond delay="9"/>
                                          </p:stCondLst>
                                        </p:cTn>
                                        <p:tgtEl>
                                          <p:spTgt spid="11"/>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7"/>
                                        </p:tgtEl>
                                        <p:attrNameLst>
                                          <p:attrName>fillcolor</p:attrName>
                                        </p:attrNameLst>
                                      </p:cBhvr>
                                      <p:to>
                                        <a:srgbClr val="D99694"/>
                                      </p:to>
                                    </p:animClr>
                                    <p:set>
                                      <p:cBhvr>
                                        <p:cTn id="43" dur="500" fill="hold"/>
                                        <p:tgtEl>
                                          <p:spTgt spid="7"/>
                                        </p:tgtEl>
                                        <p:attrNameLst>
                                          <p:attrName>fill.type</p:attrName>
                                        </p:attrNameLst>
                                      </p:cBhvr>
                                      <p:to>
                                        <p:strVal val="solid"/>
                                      </p:to>
                                    </p:set>
                                    <p:set>
                                      <p:cBhvr>
                                        <p:cTn id="44" dur="500" fill="hold"/>
                                        <p:tgtEl>
                                          <p:spTgt spid="7"/>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5"/>
                                        </p:tgtEl>
                                      </p:cBhvr>
                                    </p:cmd>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7"/>
                                        </p:tgtEl>
                                      </p:cBhvr>
                                    </p:animEffect>
                                    <p:animScale>
                                      <p:cBhvr>
                                        <p:cTn id="51"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8"/>
                                        </p:tgtEl>
                                        <p:attrNameLst>
                                          <p:attrName>fillcolor</p:attrName>
                                        </p:attrNameLst>
                                      </p:cBhvr>
                                      <p:to>
                                        <a:srgbClr val="D99694"/>
                                      </p:to>
                                    </p:animClr>
                                    <p:set>
                                      <p:cBhvr>
                                        <p:cTn id="57" dur="500" fill="hold"/>
                                        <p:tgtEl>
                                          <p:spTgt spid="8"/>
                                        </p:tgtEl>
                                        <p:attrNameLst>
                                          <p:attrName>fill.type</p:attrName>
                                        </p:attrNameLst>
                                      </p:cBhvr>
                                      <p:to>
                                        <p:strVal val="solid"/>
                                      </p:to>
                                    </p:set>
                                    <p:set>
                                      <p:cBhvr>
                                        <p:cTn id="58" dur="500" fill="hold"/>
                                        <p:tgtEl>
                                          <p:spTgt spid="8"/>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par>
                                <p:cTn id="61" presetID="1" presetClass="entr" presetSubtype="0" fill="hold" nodeType="withEffect">
                                  <p:stCondLst>
                                    <p:cond delay="0"/>
                                  </p:stCondLst>
                                  <p:childTnLst>
                                    <p:set>
                                      <p:cBhvr>
                                        <p:cTn id="62" dur="1" fill="hold">
                                          <p:stCondLst>
                                            <p:cond delay="9"/>
                                          </p:stCondLst>
                                        </p:cTn>
                                        <p:tgtEl>
                                          <p:spTgt spid="12"/>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8"/>
                                        </p:tgtEl>
                                      </p:cBhvr>
                                    </p:animEffect>
                                    <p:animScale>
                                      <p:cBhvr>
                                        <p:cTn id="65"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9"/>
                                        </p:tgtEl>
                                        <p:attrNameLst>
                                          <p:attrName>fillcolor</p:attrName>
                                        </p:attrNameLst>
                                      </p:cBhvr>
                                      <p:to>
                                        <a:srgbClr val="D99694"/>
                                      </p:to>
                                    </p:animClr>
                                    <p:set>
                                      <p:cBhvr>
                                        <p:cTn id="71" dur="500" fill="hold"/>
                                        <p:tgtEl>
                                          <p:spTgt spid="9"/>
                                        </p:tgtEl>
                                        <p:attrNameLst>
                                          <p:attrName>fill.type</p:attrName>
                                        </p:attrNameLst>
                                      </p:cBhvr>
                                      <p:to>
                                        <p:strVal val="solid"/>
                                      </p:to>
                                    </p:set>
                                    <p:set>
                                      <p:cBhvr>
                                        <p:cTn id="72" dur="500" fill="hold"/>
                                        <p:tgtEl>
                                          <p:spTgt spid="9"/>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5"/>
                                        </p:tgtEl>
                                      </p:cBhvr>
                                    </p:cmd>
                                  </p:childTnLst>
                                </p:cTn>
                              </p:par>
                              <p:par>
                                <p:cTn id="75" presetID="1" presetClass="entr" presetSubtype="0" fill="hold" nodeType="withEffect">
                                  <p:stCondLst>
                                    <p:cond delay="0"/>
                                  </p:stCondLst>
                                  <p:childTnLst>
                                    <p:set>
                                      <p:cBhvr>
                                        <p:cTn id="76" dur="1" fill="hold">
                                          <p:stCondLst>
                                            <p:cond delay="9"/>
                                          </p:stCondLst>
                                        </p:cTn>
                                        <p:tgtEl>
                                          <p:spTgt spid="13"/>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80" fill="hold" display="0">
                  <p:stCondLst>
                    <p:cond delay="indefinite"/>
                  </p:stCondLst>
                  <p:endCondLst>
                    <p:cond evt="onStopAudio" delay="0">
                      <p:tgtEl>
                        <p:sldTgt/>
                      </p:tgtEl>
                    </p:cond>
                  </p:endCondLst>
                </p:cTn>
                <p:tgtEl>
                  <p:spTgt spid="10"/>
                </p:tgtEl>
              </p:cMediaNode>
            </p:audio>
            <p:audio>
              <p:cMediaNode vol="80000">
                <p:cTn id="81"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0"/>
        <p:cNvGrpSpPr/>
        <p:nvPr/>
      </p:nvGrpSpPr>
      <p:grpSpPr>
        <a:xfrm>
          <a:off x="0" y="0"/>
          <a:ext cx="0" cy="0"/>
          <a:chOff x="0" y="0"/>
          <a:chExt cx="0" cy="0"/>
        </a:xfrm>
      </p:grpSpPr>
      <p:sp>
        <p:nvSpPr>
          <p:cNvPr id="10" name="Google Shape;3331;p61"/>
          <p:cNvSpPr txBox="1"/>
          <p:nvPr/>
        </p:nvSpPr>
        <p:spPr>
          <a:xfrm flipH="1">
            <a:off x="3327265" y="419049"/>
            <a:ext cx="2485421" cy="498046"/>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4 (SGK – tr.8)</a:t>
            </a:r>
            <a:endParaRPr lang="en-US" sz="2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16144" y="3869377"/>
            <a:ext cx="7707664" cy="872034"/>
          </a:xfrm>
          <a:prstGeom prst="rect">
            <a:avLst/>
          </a:prstGeom>
        </p:spPr>
        <p:txBody>
          <a:bodyPr wrap="square">
            <a:spAutoFit/>
          </a:bodyPr>
          <a:lstStyle/>
          <a:p>
            <a:pPr algn="just">
              <a:lnSpc>
                <a:spcPct val="150000"/>
              </a:lnSpc>
            </a:pPr>
            <a:r>
              <a:rPr lang="en-US" sz="1800">
                <a:latin typeface="+mj-lt"/>
              </a:rPr>
              <a:t>Kế toán đã ghi nhầm số liệu của một kho trong biểu đồ kép ở </a:t>
            </a:r>
            <a:r>
              <a:rPr lang="en-US" sz="1800" i="1">
                <a:latin typeface="+mj-lt"/>
              </a:rPr>
              <a:t>Hình 2</a:t>
            </a:r>
            <a:r>
              <a:rPr lang="en-US" sz="1800">
                <a:latin typeface="+mj-lt"/>
              </a:rPr>
              <a:t>. Theo em, kế toán đã ghi nhầm số liệu của kho nào? </a:t>
            </a:r>
          </a:p>
        </p:txBody>
      </p:sp>
      <p:pic>
        <p:nvPicPr>
          <p:cNvPr id="7" name="Picture 6"/>
          <p:cNvPicPr>
            <a:picLocks noChangeAspect="1"/>
          </p:cNvPicPr>
          <p:nvPr/>
        </p:nvPicPr>
        <p:blipFill>
          <a:blip r:embed="rId3"/>
          <a:stretch>
            <a:fillRect/>
          </a:stretch>
        </p:blipFill>
        <p:spPr>
          <a:xfrm>
            <a:off x="4717659" y="1054699"/>
            <a:ext cx="4008268" cy="2919845"/>
          </a:xfrm>
          <a:prstGeom prst="rect">
            <a:avLst/>
          </a:prstGeom>
        </p:spPr>
      </p:pic>
      <p:sp>
        <p:nvSpPr>
          <p:cNvPr id="15" name="Rectangle 14"/>
          <p:cNvSpPr/>
          <p:nvPr/>
        </p:nvSpPr>
        <p:spPr>
          <a:xfrm>
            <a:off x="716144" y="973752"/>
            <a:ext cx="4147169" cy="3000821"/>
          </a:xfrm>
          <a:prstGeom prst="rect">
            <a:avLst/>
          </a:prstGeom>
        </p:spPr>
        <p:txBody>
          <a:bodyPr wrap="square">
            <a:spAutoFit/>
          </a:bodyPr>
          <a:lstStyle/>
          <a:p>
            <a:pPr algn="just">
              <a:lnSpc>
                <a:spcPct val="150000"/>
              </a:lnSpc>
            </a:pPr>
            <a:r>
              <a:rPr lang="vi-VN" sz="1800">
                <a:latin typeface="+mn-lt"/>
              </a:rPr>
              <a:t>Một công ty kinh doanh vật liệu xây dựng có bốn kho hàng, mỗi kho hàng có 50 tấn hàng. Kế toán của công ty lập biểu đồ</a:t>
            </a:r>
            <a:r>
              <a:rPr lang="en-US" sz="1800">
                <a:latin typeface="+mn-lt"/>
              </a:rPr>
              <a:t> cột kép ở</a:t>
            </a:r>
            <a:r>
              <a:rPr lang="vi-VN" sz="1800">
                <a:latin typeface="+mn-lt"/>
              </a:rPr>
              <a:t> </a:t>
            </a:r>
            <a:r>
              <a:rPr lang="vi-VN" sz="1800" i="1">
                <a:latin typeface="+mn-lt"/>
              </a:rPr>
              <a:t>Hình 2</a:t>
            </a:r>
            <a:r>
              <a:rPr lang="vi-VN" sz="1800">
                <a:latin typeface="+mn-lt"/>
              </a:rPr>
              <a:t> biểu diễn số lượng vật liệu đã xuất bán và số lượng vật liệu còn tồn lại trong mỗi kho sau tuần lễ kinh doanh đầu tiên.</a:t>
            </a:r>
            <a:endParaRPr lang="en-US" sz="1800">
              <a:latin typeface="+mn-lt"/>
            </a:endParaRPr>
          </a:p>
        </p:txBody>
      </p:sp>
    </p:spTree>
    <p:extLst>
      <p:ext uri="{BB962C8B-B14F-4D97-AF65-F5344CB8AC3E}">
        <p14:creationId xmlns:p14="http://schemas.microsoft.com/office/powerpoint/2010/main" val="142136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37"/>
          <p:cNvSpPr txBox="1">
            <a:spLocks noGrp="1"/>
          </p:cNvSpPr>
          <p:nvPr>
            <p:ph type="ctrTitle"/>
          </p:nvPr>
        </p:nvSpPr>
        <p:spPr>
          <a:xfrm>
            <a:off x="295180" y="1059090"/>
            <a:ext cx="5846601" cy="2843100"/>
          </a:xfrm>
          <a:prstGeom prst="rect">
            <a:avLst/>
          </a:prstGeom>
        </p:spPr>
        <p:txBody>
          <a:bodyPr spcFirstLastPara="1" wrap="square" lIns="91425" tIns="91425" rIns="91425" bIns="91425" anchor="b" anchorCtr="0">
            <a:noAutofit/>
          </a:bodyPr>
          <a:lstStyle/>
          <a:p>
            <a:pPr lvl="0">
              <a:lnSpc>
                <a:spcPct val="150000"/>
              </a:lnSpc>
            </a:pPr>
            <a:r>
              <a:rPr lang="en-US" sz="4300" b="1">
                <a:latin typeface="+mj-lt"/>
              </a:rPr>
              <a:t>CHÀO MỪNG </a:t>
            </a:r>
            <a:br>
              <a:rPr lang="en-US" sz="4300" b="1">
                <a:latin typeface="+mj-lt"/>
              </a:rPr>
            </a:br>
            <a:r>
              <a:rPr lang="en-US" sz="4300" b="1">
                <a:latin typeface="+mj-lt"/>
              </a:rPr>
              <a:t>TẤT CẢ CÁC EM </a:t>
            </a:r>
            <a:br>
              <a:rPr lang="en-US" sz="4300" b="1">
                <a:latin typeface="+mj-lt"/>
              </a:rPr>
            </a:br>
            <a:r>
              <a:rPr lang="en-US" sz="4300" b="1">
                <a:latin typeface="+mj-lt"/>
              </a:rPr>
              <a:t>ĐẾN VỚI TIẾT HỌC!</a:t>
            </a:r>
          </a:p>
        </p:txBody>
      </p:sp>
      <p:grpSp>
        <p:nvGrpSpPr>
          <p:cNvPr id="118" name="Google Shape;1876;p37"/>
          <p:cNvGrpSpPr/>
          <p:nvPr/>
        </p:nvGrpSpPr>
        <p:grpSpPr>
          <a:xfrm>
            <a:off x="6043917" y="413468"/>
            <a:ext cx="2663687" cy="4371571"/>
            <a:chOff x="6145448" y="106155"/>
            <a:chExt cx="2851637" cy="4742495"/>
          </a:xfrm>
        </p:grpSpPr>
        <p:sp>
          <p:nvSpPr>
            <p:cNvPr id="119" name="Google Shape;1877;p37"/>
            <p:cNvSpPr/>
            <p:nvPr/>
          </p:nvSpPr>
          <p:spPr>
            <a:xfrm>
              <a:off x="6394875" y="468965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878;p37"/>
            <p:cNvGrpSpPr/>
            <p:nvPr/>
          </p:nvGrpSpPr>
          <p:grpSpPr>
            <a:xfrm>
              <a:off x="7220320" y="834167"/>
              <a:ext cx="554708" cy="888861"/>
              <a:chOff x="5029670" y="1742067"/>
              <a:chExt cx="554708" cy="888861"/>
            </a:xfrm>
          </p:grpSpPr>
          <p:sp>
            <p:nvSpPr>
              <p:cNvPr id="221" name="Google Shape;1879;p37"/>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80;p37"/>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881;p37"/>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882;p37"/>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883;p37"/>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84;p37"/>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885;p37"/>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886;p37"/>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887;p37"/>
            <p:cNvGrpSpPr/>
            <p:nvPr/>
          </p:nvGrpSpPr>
          <p:grpSpPr>
            <a:xfrm>
              <a:off x="6467342" y="352445"/>
              <a:ext cx="510540" cy="657406"/>
              <a:chOff x="5578942" y="2478983"/>
              <a:chExt cx="510540" cy="657406"/>
            </a:xfrm>
          </p:grpSpPr>
          <p:sp>
            <p:nvSpPr>
              <p:cNvPr id="207" name="Google Shape;1888;p3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89;p3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90;p3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91;p3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92;p3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93;p3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94;p3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95;p3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1896;p37"/>
              <p:cNvGrpSpPr/>
              <p:nvPr/>
            </p:nvGrpSpPr>
            <p:grpSpPr>
              <a:xfrm>
                <a:off x="5803732" y="2564727"/>
                <a:ext cx="252754" cy="252842"/>
                <a:chOff x="5803732" y="2564727"/>
                <a:chExt cx="252754" cy="252842"/>
              </a:xfrm>
            </p:grpSpPr>
            <p:sp>
              <p:nvSpPr>
                <p:cNvPr id="216" name="Google Shape;1897;p3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98;p3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99;p3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900;p3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901;p3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 name="Google Shape;1902;p37"/>
            <p:cNvGrpSpPr/>
            <p:nvPr/>
          </p:nvGrpSpPr>
          <p:grpSpPr>
            <a:xfrm>
              <a:off x="8204073" y="539494"/>
              <a:ext cx="793012" cy="798961"/>
              <a:chOff x="2235848" y="1207369"/>
              <a:chExt cx="793012" cy="798961"/>
            </a:xfrm>
          </p:grpSpPr>
          <p:sp>
            <p:nvSpPr>
              <p:cNvPr id="181" name="Google Shape;1903;p3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04;p3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905;p37"/>
              <p:cNvGrpSpPr/>
              <p:nvPr/>
            </p:nvGrpSpPr>
            <p:grpSpPr>
              <a:xfrm>
                <a:off x="2291377" y="1249060"/>
                <a:ext cx="678668" cy="431239"/>
                <a:chOff x="2291377" y="1249060"/>
                <a:chExt cx="678668" cy="431239"/>
              </a:xfrm>
            </p:grpSpPr>
            <p:sp>
              <p:nvSpPr>
                <p:cNvPr id="184" name="Google Shape;1906;p3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07;p3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08;p3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09;p3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10;p3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11;p3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12;p3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3;p3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14;p3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15;p3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16;p3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17;p3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18;p3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19;p3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20;p3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21;p3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922;p3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923;p3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924;p3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925;p3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926;p3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927;p3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928;p3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 name="Google Shape;1929;p37"/>
            <p:cNvGrpSpPr/>
            <p:nvPr/>
          </p:nvGrpSpPr>
          <p:grpSpPr>
            <a:xfrm>
              <a:off x="6394869" y="1928475"/>
              <a:ext cx="2337472" cy="2843097"/>
              <a:chOff x="2903598" y="83200"/>
              <a:chExt cx="710888" cy="864663"/>
            </a:xfrm>
          </p:grpSpPr>
          <p:sp>
            <p:nvSpPr>
              <p:cNvPr id="127" name="Google Shape;1930;p37"/>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31;p37"/>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32;p37"/>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33;p37"/>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34;p37"/>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35;p37"/>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36;p37"/>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37;p37"/>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38;p37"/>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39;p37"/>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40;p37"/>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41;p37"/>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42;p37"/>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43;p37"/>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44;p37"/>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45;p37"/>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46;p37"/>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47;p37"/>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48;p37"/>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49;p37"/>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50;p37"/>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51;p37"/>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52;p37"/>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53;p37"/>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54;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55;p37"/>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56;p37"/>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57;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58;p37"/>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59;p37"/>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60;p37"/>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61;p37"/>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62;p37"/>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63;p37"/>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64;p37"/>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65;p37"/>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66;p37"/>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67;p37"/>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68;p37"/>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69;p37"/>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70;p37"/>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71;p37"/>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72;p37"/>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73;p37"/>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74;p37"/>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75;p37"/>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76;p37"/>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77;p37"/>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78;p37"/>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9;p37"/>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0;p37"/>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81;p37"/>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82;p37"/>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83;p37"/>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984;p37"/>
            <p:cNvSpPr/>
            <p:nvPr/>
          </p:nvSpPr>
          <p:spPr>
            <a:xfrm>
              <a:off x="6145448" y="1401125"/>
              <a:ext cx="321900" cy="3219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85;p37"/>
            <p:cNvSpPr/>
            <p:nvPr/>
          </p:nvSpPr>
          <p:spPr>
            <a:xfrm>
              <a:off x="8307631" y="1588697"/>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86;p37"/>
            <p:cNvSpPr/>
            <p:nvPr/>
          </p:nvSpPr>
          <p:spPr>
            <a:xfrm>
              <a:off x="7440463" y="106155"/>
              <a:ext cx="246300" cy="24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9484435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0"/>
        <p:cNvGrpSpPr/>
        <p:nvPr/>
      </p:nvGrpSpPr>
      <p:grpSpPr>
        <a:xfrm>
          <a:off x="0" y="0"/>
          <a:ext cx="0" cy="0"/>
          <a:chOff x="0" y="0"/>
          <a:chExt cx="0" cy="0"/>
        </a:xfrm>
      </p:grpSpPr>
      <p:sp>
        <p:nvSpPr>
          <p:cNvPr id="6" name="Rectangle 5"/>
          <p:cNvSpPr/>
          <p:nvPr/>
        </p:nvSpPr>
        <p:spPr>
          <a:xfrm>
            <a:off x="4148973" y="675655"/>
            <a:ext cx="813044"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965505" y="1394311"/>
                <a:ext cx="7179980" cy="2920030"/>
              </a:xfrm>
              <a:prstGeom prst="rect">
                <a:avLst/>
              </a:prstGeom>
            </p:spPr>
            <p:txBody>
              <a:bodyPr wrap="square">
                <a:spAutoFit/>
              </a:bodyPr>
              <a:lstStyle/>
              <a:p>
                <a:pPr algn="just">
                  <a:lnSpc>
                    <a:spcPct val="175000"/>
                  </a:lnSpc>
                </a:pPr>
                <a:r>
                  <a:rPr lang="fr-FR" sz="2100">
                    <a:latin typeface="+mn-lt"/>
                    <a:ea typeface="Calibri" panose="020F0502020204030204" pitchFamily="34" charset="0"/>
                    <a:cs typeface="Times New Roman" panose="02020603050405020304" pitchFamily="18" charset="0"/>
                  </a:rPr>
                  <a:t>Ta thấy : </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Tổng số hàng đã xuất bán và số hàng còn tồn tại lại trong kho 4 là: </a:t>
                </a:r>
                <a14:m>
                  <m:oMath xmlns:m="http://schemas.openxmlformats.org/officeDocument/2006/math">
                    <m:r>
                      <a:rPr lang="fr-FR" sz="2100" i="1">
                        <a:effectLst/>
                        <a:latin typeface="Cambria Math" panose="02040503050406030204" pitchFamily="18" charset="0"/>
                        <a:ea typeface="Calibri" panose="020F0502020204030204" pitchFamily="34" charset="0"/>
                        <a:cs typeface="Times New Roman" panose="02020603050405020304" pitchFamily="18" charset="0"/>
                      </a:rPr>
                      <m:t>30+15=45</m:t>
                    </m:r>
                  </m:oMath>
                </a14:m>
                <a:r>
                  <a:rPr lang="fr-FR" sz="2100">
                    <a:effectLst/>
                    <a:latin typeface="+mn-lt"/>
                    <a:ea typeface="Calibri" panose="020F0502020204030204" pitchFamily="34" charset="0"/>
                    <a:cs typeface="Times New Roman" panose="02020603050405020304" pitchFamily="18" charset="0"/>
                  </a:rPr>
                  <a:t> (tấn)</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Mà mỗi kho có </a:t>
                </a:r>
                <a14:m>
                  <m:oMath xmlns:m="http://schemas.openxmlformats.org/officeDocument/2006/math">
                    <m:r>
                      <a:rPr lang="fr-FR" sz="2100" i="1">
                        <a:effectLst/>
                        <a:latin typeface="Cambria Math" panose="02040503050406030204" pitchFamily="18" charset="0"/>
                        <a:ea typeface="Calibri" panose="020F0502020204030204" pitchFamily="34" charset="0"/>
                        <a:cs typeface="Times New Roman" panose="02020603050405020304" pitchFamily="18" charset="0"/>
                      </a:rPr>
                      <m:t>50</m:t>
                    </m:r>
                  </m:oMath>
                </a14:m>
                <a:r>
                  <a:rPr lang="fr-FR" sz="2100">
                    <a:effectLst/>
                    <a:latin typeface="+mn-lt"/>
                    <a:ea typeface="Calibri" panose="020F0502020204030204" pitchFamily="34" charset="0"/>
                    <a:cs typeface="Times New Roman" panose="02020603050405020304" pitchFamily="18" charset="0"/>
                  </a:rPr>
                  <a:t> tấn hàng.</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Vậy kế toán đã ghi nhầm số liệu của kho </a:t>
                </a:r>
                <a14:m>
                  <m:oMath xmlns:m="http://schemas.openxmlformats.org/officeDocument/2006/math">
                    <m:r>
                      <a:rPr lang="fr-FR" sz="21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2100">
                    <a:effectLst/>
                    <a:latin typeface="+mn-lt"/>
                    <a:ea typeface="Calibri" panose="020F0502020204030204" pitchFamily="34" charset="0"/>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65505" y="1394311"/>
                <a:ext cx="7179980" cy="2920030"/>
              </a:xfrm>
              <a:prstGeom prst="rect">
                <a:avLst/>
              </a:prstGeom>
              <a:blipFill>
                <a:blip r:embed="rId3"/>
                <a:stretch>
                  <a:fillRect l="-1019" r="-1019" b="-209"/>
                </a:stretch>
              </a:blipFill>
            </p:spPr>
            <p:txBody>
              <a:bodyPr/>
              <a:lstStyle/>
              <a:p>
                <a:r>
                  <a:rPr lang="en-US">
                    <a:noFill/>
                  </a:rPr>
                  <a:t> </a:t>
                </a:r>
              </a:p>
            </p:txBody>
          </p:sp>
        </mc:Fallback>
      </mc:AlternateContent>
    </p:spTree>
    <p:extLst>
      <p:ext uri="{BB962C8B-B14F-4D97-AF65-F5344CB8AC3E}">
        <p14:creationId xmlns:p14="http://schemas.microsoft.com/office/powerpoint/2010/main" val="3963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29"/>
        <p:cNvGrpSpPr/>
        <p:nvPr/>
      </p:nvGrpSpPr>
      <p:grpSpPr>
        <a:xfrm>
          <a:off x="0" y="0"/>
          <a:ext cx="0" cy="0"/>
          <a:chOff x="0" y="0"/>
          <a:chExt cx="0" cy="0"/>
        </a:xfrm>
      </p:grpSpPr>
      <p:sp>
        <p:nvSpPr>
          <p:cNvPr id="8" name="Title 2"/>
          <p:cNvSpPr>
            <a:spLocks noGrp="1"/>
          </p:cNvSpPr>
          <p:nvPr>
            <p:ph type="title"/>
          </p:nvPr>
        </p:nvSpPr>
        <p:spPr>
          <a:xfrm>
            <a:off x="2110944" y="633381"/>
            <a:ext cx="4911329" cy="375900"/>
          </a:xfrm>
        </p:spPr>
        <p:txBody>
          <a:bodyPr/>
          <a:lstStyle/>
          <a:p>
            <a:r>
              <a:rPr lang="vi-VN" sz="3200" b="1">
                <a:latin typeface="+mn-lt"/>
              </a:rPr>
              <a:t>HƯỚNG DẪN VỀ NHÀ</a:t>
            </a:r>
          </a:p>
        </p:txBody>
      </p:sp>
      <p:grpSp>
        <p:nvGrpSpPr>
          <p:cNvPr id="9" name="Group 8"/>
          <p:cNvGrpSpPr/>
          <p:nvPr/>
        </p:nvGrpSpPr>
        <p:grpSpPr>
          <a:xfrm>
            <a:off x="565994" y="1671428"/>
            <a:ext cx="2160010" cy="1953934"/>
            <a:chOff x="918432" y="3568797"/>
            <a:chExt cx="5422223" cy="4239967"/>
          </a:xfrm>
          <a:solidFill>
            <a:schemeClr val="accent4">
              <a:lumMod val="40000"/>
              <a:lumOff val="60000"/>
            </a:schemeClr>
          </a:solidFill>
        </p:grpSpPr>
        <p:grpSp>
          <p:nvGrpSpPr>
            <p:cNvPr id="10" name="Group 3"/>
            <p:cNvGrpSpPr/>
            <p:nvPr/>
          </p:nvGrpSpPr>
          <p:grpSpPr>
            <a:xfrm>
              <a:off x="918432" y="3568797"/>
              <a:ext cx="5422223" cy="4239967"/>
              <a:chOff x="-3810" y="0"/>
              <a:chExt cx="3189543" cy="3100688"/>
            </a:xfrm>
            <a:grpFill/>
          </p:grpSpPr>
          <p:sp>
            <p:nvSpPr>
              <p:cNvPr id="12"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a:lstStyle/>
              <a:p>
                <a:endParaRPr lang="vi-VN"/>
              </a:p>
            </p:txBody>
          </p:sp>
          <p:sp>
            <p:nvSpPr>
              <p:cNvPr id="13"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a:lstStyle/>
              <a:p>
                <a:endParaRPr lang="vi-VN"/>
              </a:p>
            </p:txBody>
          </p:sp>
        </p:grpSp>
        <p:sp>
          <p:nvSpPr>
            <p:cNvPr id="11" name="Rectangle 10"/>
            <p:cNvSpPr/>
            <p:nvPr/>
          </p:nvSpPr>
          <p:spPr>
            <a:xfrm>
              <a:off x="1320048" y="4119036"/>
              <a:ext cx="4616826" cy="313948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defRPr/>
              </a:pPr>
              <a:r>
                <a:rPr lang="pt-BR" sz="2000">
                  <a:solidFill>
                    <a:prstClr val="black"/>
                  </a:solidFill>
                  <a:ea typeface="Calibri" panose="020F0502020204030204" pitchFamily="34" charset="0"/>
                  <a:cs typeface="Times New Roman" panose="02020603050405020304" pitchFamily="18" charset="0"/>
                </a:rPr>
                <a:t>Ghi </a:t>
              </a:r>
              <a:r>
                <a:rPr lang="pt-BR" sz="2000" dirty="0">
                  <a:solidFill>
                    <a:prstClr val="black"/>
                  </a:solidFill>
                  <a:ea typeface="Calibri" panose="020F0502020204030204" pitchFamily="34" charset="0"/>
                  <a:cs typeface="Times New Roman" panose="02020603050405020304" pitchFamily="18" charset="0"/>
                </a:rPr>
                <a:t>nhớ </a:t>
              </a:r>
            </a:p>
            <a:p>
              <a:pPr algn="ctr" defTabSz="457200">
                <a:lnSpc>
                  <a:spcPct val="150000"/>
                </a:lnSpc>
                <a:defRPr/>
              </a:pPr>
              <a:r>
                <a:rPr lang="pt-BR" sz="2000" dirty="0">
                  <a:solidFill>
                    <a:prstClr val="black"/>
                  </a:solidFill>
                  <a:ea typeface="Calibri" panose="020F0502020204030204" pitchFamily="34" charset="0"/>
                  <a:cs typeface="Times New Roman" panose="02020603050405020304" pitchFamily="18" charset="0"/>
                </a:rPr>
                <a:t>kiến </a:t>
              </a:r>
              <a:r>
                <a:rPr lang="pt-BR" sz="2000">
                  <a:solidFill>
                    <a:prstClr val="black"/>
                  </a:solidFill>
                  <a:ea typeface="Calibri" panose="020F0502020204030204" pitchFamily="34" charset="0"/>
                  <a:cs typeface="Times New Roman" panose="02020603050405020304" pitchFamily="18" charset="0"/>
                </a:rPr>
                <a:t>thức </a:t>
              </a:r>
            </a:p>
            <a:p>
              <a:pPr algn="ctr" defTabSz="457200">
                <a:lnSpc>
                  <a:spcPct val="150000"/>
                </a:lnSpc>
                <a:defRPr/>
              </a:pP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14" name="Group 13"/>
          <p:cNvGrpSpPr/>
          <p:nvPr/>
        </p:nvGrpSpPr>
        <p:grpSpPr>
          <a:xfrm>
            <a:off x="3167022" y="1671428"/>
            <a:ext cx="2144107" cy="1984166"/>
            <a:chOff x="6840639" y="3523900"/>
            <a:chExt cx="5422223" cy="5031128"/>
          </a:xfrm>
          <a:solidFill>
            <a:schemeClr val="accent4">
              <a:lumMod val="40000"/>
              <a:lumOff val="60000"/>
            </a:schemeClr>
          </a:solidFill>
        </p:grpSpPr>
        <p:grpSp>
          <p:nvGrpSpPr>
            <p:cNvPr id="15" name="Group 3"/>
            <p:cNvGrpSpPr/>
            <p:nvPr/>
          </p:nvGrpSpPr>
          <p:grpSpPr>
            <a:xfrm>
              <a:off x="6840639" y="3523900"/>
              <a:ext cx="5422223" cy="5031128"/>
              <a:chOff x="-3810" y="-21403"/>
              <a:chExt cx="3189543" cy="3679265"/>
            </a:xfrm>
            <a:grpFill/>
          </p:grpSpPr>
          <p:sp>
            <p:nvSpPr>
              <p:cNvPr id="17" name="Freeform 4"/>
              <p:cNvSpPr/>
              <p:nvPr/>
            </p:nvSpPr>
            <p:spPr>
              <a:xfrm>
                <a:off x="10160" y="-21403"/>
                <a:ext cx="3160333" cy="3679265"/>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a:lstStyle/>
              <a:p>
                <a:endParaRPr lang="vi-VN"/>
              </a:p>
            </p:txBody>
          </p:sp>
          <p:sp>
            <p:nvSpPr>
              <p:cNvPr id="18"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a:lstStyle/>
              <a:p>
                <a:endParaRPr lang="vi-VN"/>
              </a:p>
            </p:txBody>
          </p:sp>
        </p:grpSp>
        <p:sp>
          <p:nvSpPr>
            <p:cNvPr id="16" name="Rectangle 15"/>
            <p:cNvSpPr/>
            <p:nvPr/>
          </p:nvSpPr>
          <p:spPr>
            <a:xfrm>
              <a:off x="7370565" y="4280366"/>
              <a:ext cx="4360209" cy="366854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spcBef>
                  <a:spcPts val="300"/>
                </a:spcBef>
                <a:spcAft>
                  <a:spcPts val="300"/>
                </a:spcAft>
                <a:defRPr/>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19" name="Group 18"/>
          <p:cNvGrpSpPr/>
          <p:nvPr/>
        </p:nvGrpSpPr>
        <p:grpSpPr>
          <a:xfrm>
            <a:off x="5751293" y="1652738"/>
            <a:ext cx="2850533" cy="2395888"/>
            <a:chOff x="12644694" y="3479846"/>
            <a:chExt cx="5497600" cy="5633975"/>
          </a:xfrm>
          <a:solidFill>
            <a:schemeClr val="accent4">
              <a:lumMod val="40000"/>
              <a:lumOff val="60000"/>
            </a:schemeClr>
          </a:solidFill>
        </p:grpSpPr>
        <p:grpSp>
          <p:nvGrpSpPr>
            <p:cNvPr id="20" name="Group 3"/>
            <p:cNvGrpSpPr/>
            <p:nvPr/>
          </p:nvGrpSpPr>
          <p:grpSpPr>
            <a:xfrm>
              <a:off x="12644694" y="3479846"/>
              <a:ext cx="5422223" cy="4709752"/>
              <a:chOff x="-3810" y="0"/>
              <a:chExt cx="3189543" cy="3444242"/>
            </a:xfrm>
            <a:grpFill/>
          </p:grpSpPr>
          <p:sp>
            <p:nvSpPr>
              <p:cNvPr id="22"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a:lstStyle/>
              <a:p>
                <a:endParaRPr lang="vi-VN"/>
              </a:p>
            </p:txBody>
          </p:sp>
          <p:sp>
            <p:nvSpPr>
              <p:cNvPr id="23"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a:lstStyle/>
              <a:p>
                <a:endParaRPr lang="vi-VN"/>
              </a:p>
            </p:txBody>
          </p:sp>
        </p:grpSp>
        <p:sp>
          <p:nvSpPr>
            <p:cNvPr id="21" name="Rectangle 20"/>
            <p:cNvSpPr/>
            <p:nvPr/>
          </p:nvSpPr>
          <p:spPr>
            <a:xfrm>
              <a:off x="12682261" y="3500585"/>
              <a:ext cx="5460033" cy="561323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defRPr/>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en-US" sz="2000" b="1" i="1">
                  <a:solidFill>
                    <a:prstClr val="black"/>
                  </a:solidFill>
                  <a:ea typeface="Calibri" panose="020F0502020204030204" pitchFamily="34" charset="0"/>
                  <a:cs typeface="Times New Roman" panose="02020603050405020304" pitchFamily="18" charset="0"/>
                </a:rPr>
                <a:t>Bài 2. </a:t>
              </a:r>
              <a:r>
                <a:rPr lang="vi-VN" sz="2000" b="1" i="1">
                  <a:solidFill>
                    <a:prstClr val="black"/>
                  </a:solidFill>
                  <a:ea typeface="Calibri" panose="020F0502020204030204" pitchFamily="34" charset="0"/>
                  <a:cs typeface="Times New Roman" panose="02020603050405020304" pitchFamily="18" charset="0"/>
                </a:rPr>
                <a:t>Mô tả và biểu diễn dữ liệu trên các bảng, biểu đồ</a:t>
              </a:r>
              <a:endParaRPr lang="pt-BR" sz="2000" b="1" i="1" dirty="0">
                <a:solidFill>
                  <a:prstClr val="black"/>
                </a:solidFill>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grpSp>
        <p:nvGrpSpPr>
          <p:cNvPr id="2820" name="Google Shape;2820;p52"/>
          <p:cNvGrpSpPr/>
          <p:nvPr/>
        </p:nvGrpSpPr>
        <p:grpSpPr>
          <a:xfrm>
            <a:off x="2174440" y="2960002"/>
            <a:ext cx="4914756" cy="1839912"/>
            <a:chOff x="2153045" y="2821088"/>
            <a:chExt cx="4914756" cy="1839912"/>
          </a:xfrm>
        </p:grpSpPr>
        <p:sp>
          <p:nvSpPr>
            <p:cNvPr id="2821" name="Google Shape;2821;p52"/>
            <p:cNvSpPr/>
            <p:nvPr/>
          </p:nvSpPr>
          <p:spPr>
            <a:xfrm>
              <a:off x="2684350" y="3399700"/>
              <a:ext cx="213600" cy="213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2"/>
            <p:cNvSpPr/>
            <p:nvPr/>
          </p:nvSpPr>
          <p:spPr>
            <a:xfrm>
              <a:off x="5989850" y="4051775"/>
              <a:ext cx="256200" cy="2562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2"/>
            <p:cNvSpPr/>
            <p:nvPr/>
          </p:nvSpPr>
          <p:spPr>
            <a:xfrm>
              <a:off x="2897950" y="4547000"/>
              <a:ext cx="1580400" cy="114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2"/>
            <p:cNvSpPr/>
            <p:nvPr/>
          </p:nvSpPr>
          <p:spPr>
            <a:xfrm>
              <a:off x="4665638" y="4547000"/>
              <a:ext cx="1580400" cy="114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5" name="Google Shape;2825;p52"/>
            <p:cNvGrpSpPr/>
            <p:nvPr/>
          </p:nvGrpSpPr>
          <p:grpSpPr>
            <a:xfrm>
              <a:off x="4712739" y="2885001"/>
              <a:ext cx="1486225" cy="1718984"/>
              <a:chOff x="3809440" y="119922"/>
              <a:chExt cx="720803" cy="833689"/>
            </a:xfrm>
          </p:grpSpPr>
          <p:sp>
            <p:nvSpPr>
              <p:cNvPr id="2826" name="Google Shape;2826;p52"/>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2"/>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2"/>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2"/>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2"/>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2"/>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2"/>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2"/>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2"/>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2"/>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2"/>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2"/>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2"/>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2"/>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2"/>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2"/>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2"/>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2"/>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2"/>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2"/>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2"/>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2"/>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2"/>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2"/>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2"/>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2"/>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2"/>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2"/>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2"/>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2"/>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2"/>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2"/>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2"/>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2"/>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2"/>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2"/>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2"/>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2"/>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2"/>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2"/>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2"/>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2"/>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2"/>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2"/>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2"/>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52"/>
            <p:cNvGrpSpPr/>
            <p:nvPr/>
          </p:nvGrpSpPr>
          <p:grpSpPr>
            <a:xfrm>
              <a:off x="2955268" y="2821088"/>
              <a:ext cx="1465781" cy="1782848"/>
              <a:chOff x="2903598" y="83200"/>
              <a:chExt cx="710888" cy="864663"/>
            </a:xfrm>
          </p:grpSpPr>
          <p:sp>
            <p:nvSpPr>
              <p:cNvPr id="2872" name="Google Shape;2872;p52"/>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2"/>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2"/>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2"/>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2"/>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2"/>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2"/>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2"/>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2"/>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2"/>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2"/>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2"/>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2"/>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2"/>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2"/>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2"/>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2"/>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2"/>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2"/>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2"/>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2"/>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2"/>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2"/>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2"/>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2"/>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2"/>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2"/>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2"/>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2"/>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2"/>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2"/>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2"/>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2"/>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2"/>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2"/>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2"/>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2"/>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2"/>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2"/>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2"/>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2"/>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2"/>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2"/>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2"/>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2"/>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2"/>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2"/>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2"/>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2"/>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2"/>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2"/>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2"/>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2"/>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2"/>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52"/>
            <p:cNvGrpSpPr/>
            <p:nvPr/>
          </p:nvGrpSpPr>
          <p:grpSpPr>
            <a:xfrm>
              <a:off x="6490684" y="3576466"/>
              <a:ext cx="577117" cy="523110"/>
              <a:chOff x="5752459" y="1744741"/>
              <a:chExt cx="577117" cy="523110"/>
            </a:xfrm>
          </p:grpSpPr>
          <p:sp>
            <p:nvSpPr>
              <p:cNvPr id="2927" name="Google Shape;2927;p52"/>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2"/>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9" name="Google Shape;2929;p52"/>
              <p:cNvGrpSpPr/>
              <p:nvPr/>
            </p:nvGrpSpPr>
            <p:grpSpPr>
              <a:xfrm>
                <a:off x="5876129" y="1859008"/>
                <a:ext cx="343285" cy="332191"/>
                <a:chOff x="5876129" y="1859008"/>
                <a:chExt cx="343285" cy="332191"/>
              </a:xfrm>
            </p:grpSpPr>
            <p:sp>
              <p:nvSpPr>
                <p:cNvPr id="2930" name="Google Shape;2930;p52"/>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2"/>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2"/>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2"/>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34" name="Google Shape;2934;p52"/>
            <p:cNvGrpSpPr/>
            <p:nvPr/>
          </p:nvGrpSpPr>
          <p:grpSpPr>
            <a:xfrm>
              <a:off x="6246236" y="2821117"/>
              <a:ext cx="437112" cy="523115"/>
              <a:chOff x="4512263" y="939351"/>
              <a:chExt cx="673517" cy="806032"/>
            </a:xfrm>
          </p:grpSpPr>
          <p:sp>
            <p:nvSpPr>
              <p:cNvPr id="2935" name="Google Shape;2935;p5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4" name="Google Shape;2944;p52"/>
            <p:cNvGrpSpPr/>
            <p:nvPr/>
          </p:nvGrpSpPr>
          <p:grpSpPr>
            <a:xfrm>
              <a:off x="4346399" y="4049300"/>
              <a:ext cx="366356" cy="261153"/>
              <a:chOff x="5497632" y="1159795"/>
              <a:chExt cx="679822" cy="484604"/>
            </a:xfrm>
          </p:grpSpPr>
          <p:sp>
            <p:nvSpPr>
              <p:cNvPr id="2945" name="Google Shape;2945;p52"/>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2"/>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2"/>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2"/>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52"/>
            <p:cNvGrpSpPr/>
            <p:nvPr/>
          </p:nvGrpSpPr>
          <p:grpSpPr>
            <a:xfrm>
              <a:off x="2153045" y="3705970"/>
              <a:ext cx="510541" cy="514371"/>
              <a:chOff x="2235848" y="1207369"/>
              <a:chExt cx="793012" cy="798961"/>
            </a:xfrm>
          </p:grpSpPr>
          <p:sp>
            <p:nvSpPr>
              <p:cNvPr id="2950" name="Google Shape;2950;p5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52"/>
              <p:cNvGrpSpPr/>
              <p:nvPr/>
            </p:nvGrpSpPr>
            <p:grpSpPr>
              <a:xfrm>
                <a:off x="2291377" y="1249060"/>
                <a:ext cx="678668" cy="431239"/>
                <a:chOff x="2291377" y="1249060"/>
                <a:chExt cx="678668" cy="431239"/>
              </a:xfrm>
            </p:grpSpPr>
            <p:sp>
              <p:nvSpPr>
                <p:cNvPr id="2953" name="Google Shape;2953;p5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76" name="Google Shape;2976;p52"/>
            <p:cNvGrpSpPr/>
            <p:nvPr/>
          </p:nvGrpSpPr>
          <p:grpSpPr>
            <a:xfrm>
              <a:off x="2317987" y="2920670"/>
              <a:ext cx="366369" cy="324010"/>
              <a:chOff x="4967212" y="3076095"/>
              <a:chExt cx="366369" cy="324010"/>
            </a:xfrm>
          </p:grpSpPr>
          <p:sp>
            <p:nvSpPr>
              <p:cNvPr id="2977" name="Google Shape;2977;p5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 name="Rectangle 170"/>
          <p:cNvSpPr/>
          <p:nvPr/>
        </p:nvSpPr>
        <p:spPr>
          <a:xfrm>
            <a:off x="542136" y="350306"/>
            <a:ext cx="8213177" cy="2031325"/>
          </a:xfrm>
          <a:prstGeom prst="rect">
            <a:avLst/>
          </a:prstGeom>
        </p:spPr>
        <p:txBody>
          <a:bodyPr wrap="square">
            <a:spAutoFit/>
          </a:bodyPr>
          <a:lstStyle/>
          <a:p>
            <a:pPr lvl="0" algn="ctr">
              <a:lnSpc>
                <a:spcPct val="150000"/>
              </a:lnSpc>
              <a:buClrTx/>
              <a:defRPr/>
            </a:pPr>
            <a:r>
              <a:rPr lang="vi-VN" sz="4300" b="1">
                <a:solidFill>
                  <a:schemeClr val="bg1">
                    <a:lumMod val="25000"/>
                  </a:schemeClr>
                </a:solidFill>
                <a:sym typeface="Pangolin"/>
              </a:rPr>
              <a:t>CẢM ƠN CÁC EM </a:t>
            </a:r>
          </a:p>
          <a:p>
            <a:pPr lvl="0" algn="ctr">
              <a:lnSpc>
                <a:spcPct val="150000"/>
              </a:lnSpc>
              <a:buClrTx/>
              <a:defRPr/>
            </a:pPr>
            <a:r>
              <a:rPr lang="vi-VN" sz="4300" b="1">
                <a:solidFill>
                  <a:schemeClr val="bg1">
                    <a:lumMod val="25000"/>
                  </a:schemeClr>
                </a:solidFill>
                <a:sym typeface="Pangolin"/>
              </a:rPr>
              <a:t>ĐÃ THEO DÕI </a:t>
            </a:r>
            <a:r>
              <a:rPr lang="en-US" sz="4300" b="1">
                <a:solidFill>
                  <a:schemeClr val="bg1">
                    <a:lumMod val="25000"/>
                  </a:schemeClr>
                </a:solidFill>
                <a:sym typeface="Pangolin"/>
              </a:rPr>
              <a:t>TIẾT</a:t>
            </a:r>
            <a:r>
              <a:rPr lang="vi-VN" sz="4300" b="1">
                <a:solidFill>
                  <a:schemeClr val="bg1">
                    <a:lumMod val="25000"/>
                  </a:schemeClr>
                </a:solidFill>
                <a:sym typeface="Pangolin"/>
              </a:rPr>
              <a:t> HỌC!</a:t>
            </a:r>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828641" y="485427"/>
            <a:ext cx="7704000" cy="572700"/>
          </a:xfrm>
          <a:prstGeom prst="rect">
            <a:avLst/>
          </a:prstGeom>
        </p:spPr>
        <p:txBody>
          <a:bodyPr spcFirstLastPara="1" wrap="square" lIns="91425" tIns="91425" rIns="91425" bIns="91425" anchor="t" anchorCtr="0">
            <a:noAutofit/>
          </a:bodyPr>
          <a:lstStyle/>
          <a:p>
            <a:pPr lvl="0"/>
            <a:r>
              <a:rPr lang="en-US" sz="3200" b="1">
                <a:latin typeface="+mn-lt"/>
              </a:rPr>
              <a:t>KHỞI ĐỘNG</a:t>
            </a:r>
          </a:p>
        </p:txBody>
      </p:sp>
      <p:sp>
        <p:nvSpPr>
          <p:cNvPr id="2" name="Rectangle 1"/>
          <p:cNvSpPr/>
          <p:nvPr/>
        </p:nvSpPr>
        <p:spPr>
          <a:xfrm>
            <a:off x="595455" y="1258483"/>
            <a:ext cx="7937186" cy="1706942"/>
          </a:xfrm>
          <a:prstGeom prst="rect">
            <a:avLst/>
          </a:prstGeom>
        </p:spPr>
        <p:txBody>
          <a:bodyPr wrap="square">
            <a:spAutoFit/>
          </a:bodyPr>
          <a:lstStyle/>
          <a:p>
            <a:pPr>
              <a:lnSpc>
                <a:spcPct val="150000"/>
              </a:lnSpc>
              <a:spcBef>
                <a:spcPts val="600"/>
              </a:spcBef>
              <a:spcAft>
                <a:spcPts val="600"/>
              </a:spcAft>
            </a:pPr>
            <a:r>
              <a:rPr lang="da-DK" sz="2200">
                <a:latin typeface="+mj-lt"/>
                <a:ea typeface="Calibri" panose="020F0502020204030204" pitchFamily="34" charset="0"/>
                <a:cs typeface="Times New Roman" panose="02020603050405020304" pitchFamily="18" charset="0"/>
              </a:rPr>
              <a:t>Ở lớp 6 và lớp 7, chúng ta đã làm quen với tiến trình thống kê, trong đó có thu thập và phân loại dữ liệu.</a:t>
            </a:r>
          </a:p>
          <a:p>
            <a:pPr>
              <a:lnSpc>
                <a:spcPct val="150000"/>
              </a:lnSpc>
              <a:spcBef>
                <a:spcPts val="600"/>
              </a:spcBef>
              <a:spcAft>
                <a:spcPts val="600"/>
              </a:spcAft>
            </a:pPr>
            <a:r>
              <a:rPr lang="da-DK" sz="2200">
                <a:latin typeface="+mj-lt"/>
                <a:ea typeface="Calibri" panose="020F0502020204030204" pitchFamily="34" charset="0"/>
                <a:cs typeface="Times New Roman" panose="02020603050405020304" pitchFamily="18" charset="0"/>
              </a:rPr>
              <a:t>Làm thế nào để thu thập và phân loại dữ liệu?</a:t>
            </a:r>
          </a:p>
        </p:txBody>
      </p:sp>
      <p:pic>
        <p:nvPicPr>
          <p:cNvPr id="7" name="Picture 6"/>
          <p:cNvPicPr>
            <a:picLocks noChangeAspect="1"/>
          </p:cNvPicPr>
          <p:nvPr/>
        </p:nvPicPr>
        <p:blipFill>
          <a:blip r:embed="rId3"/>
          <a:stretch>
            <a:fillRect/>
          </a:stretch>
        </p:blipFill>
        <p:spPr>
          <a:xfrm>
            <a:off x="4100238" y="3484499"/>
            <a:ext cx="1160805" cy="1362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91"/>
                                        </p:tgtEl>
                                        <p:attrNameLst>
                                          <p:attrName>style.visibility</p:attrName>
                                        </p:attrNameLst>
                                      </p:cBhvr>
                                      <p:to>
                                        <p:strVal val="visible"/>
                                      </p:to>
                                    </p:set>
                                    <p:animEffect transition="in" filter="barn(inVertical)">
                                      <p:cBhvr>
                                        <p:cTn id="7" dur="500"/>
                                        <p:tgtEl>
                                          <p:spTgt spid="19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5" name="Google Shape;1875;p37"/>
          <p:cNvSpPr txBox="1"/>
          <p:nvPr/>
        </p:nvSpPr>
        <p:spPr>
          <a:xfrm>
            <a:off x="3192267" y="2943415"/>
            <a:ext cx="5259824" cy="1828003"/>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lnSpc>
                <a:spcPct val="150000"/>
              </a:lnSpc>
            </a:pPr>
            <a:r>
              <a:rPr lang="vi-VN" sz="4000" b="1">
                <a:solidFill>
                  <a:schemeClr val="dk1"/>
                </a:solidFill>
                <a:latin typeface="+mn-lt"/>
                <a:ea typeface="Maven Pro"/>
                <a:cs typeface="Maven Pro"/>
                <a:sym typeface="Maven Pro"/>
              </a:rPr>
              <a:t>BÀI 1. THU THẬP VÀ PHÂN LOẠI DỮ LIỆU </a:t>
            </a:r>
            <a:endParaRPr sz="4000">
              <a:solidFill>
                <a:schemeClr val="dk1"/>
              </a:solidFill>
              <a:latin typeface="+mn-lt"/>
              <a:ea typeface="Maven Pro"/>
              <a:cs typeface="Maven Pro"/>
              <a:sym typeface="Maven Pro"/>
            </a:endParaRPr>
          </a:p>
        </p:txBody>
      </p:sp>
      <p:grpSp>
        <p:nvGrpSpPr>
          <p:cNvPr id="117" name="Google Shape;2019;p40"/>
          <p:cNvGrpSpPr/>
          <p:nvPr/>
        </p:nvGrpSpPr>
        <p:grpSpPr>
          <a:xfrm>
            <a:off x="565083" y="1375193"/>
            <a:ext cx="2225851" cy="3212046"/>
            <a:chOff x="546875" y="457823"/>
            <a:chExt cx="2800475" cy="4225677"/>
          </a:xfrm>
        </p:grpSpPr>
        <p:sp>
          <p:nvSpPr>
            <p:cNvPr id="118" name="Google Shape;2020;p40"/>
            <p:cNvSpPr/>
            <p:nvPr/>
          </p:nvSpPr>
          <p:spPr>
            <a:xfrm>
              <a:off x="1478075" y="1353975"/>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21;p40"/>
            <p:cNvSpPr/>
            <p:nvPr/>
          </p:nvSpPr>
          <p:spPr>
            <a:xfrm>
              <a:off x="546875" y="1066663"/>
              <a:ext cx="332700" cy="332700"/>
            </a:xfrm>
            <a:prstGeom prst="mathMinus">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22;p40"/>
            <p:cNvSpPr/>
            <p:nvPr/>
          </p:nvSpPr>
          <p:spPr>
            <a:xfrm>
              <a:off x="592200" y="2725750"/>
              <a:ext cx="332700" cy="332700"/>
            </a:xfrm>
            <a:prstGeom prst="mathMultiply">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2023;p40"/>
            <p:cNvGrpSpPr/>
            <p:nvPr/>
          </p:nvGrpSpPr>
          <p:grpSpPr>
            <a:xfrm>
              <a:off x="2363945" y="853192"/>
              <a:ext cx="554708" cy="888861"/>
              <a:chOff x="5029670" y="1742067"/>
              <a:chExt cx="554708" cy="888861"/>
            </a:xfrm>
          </p:grpSpPr>
          <p:sp>
            <p:nvSpPr>
              <p:cNvPr id="215" name="Google Shape;2024;p40"/>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25;p40"/>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26;p40"/>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27;p40"/>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8;p40"/>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9;p40"/>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30;p40"/>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31;p40"/>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2032;p40"/>
            <p:cNvGrpSpPr/>
            <p:nvPr/>
          </p:nvGrpSpPr>
          <p:grpSpPr>
            <a:xfrm>
              <a:off x="1200360" y="457823"/>
              <a:ext cx="554667" cy="395388"/>
              <a:chOff x="5497632" y="1159795"/>
              <a:chExt cx="679822" cy="484604"/>
            </a:xfrm>
          </p:grpSpPr>
          <p:sp>
            <p:nvSpPr>
              <p:cNvPr id="211" name="Google Shape;2033;p4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34;p4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35;p4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36;p4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2037;p40"/>
            <p:cNvSpPr/>
            <p:nvPr/>
          </p:nvSpPr>
          <p:spPr>
            <a:xfrm>
              <a:off x="879564" y="1919654"/>
              <a:ext cx="278475" cy="419019"/>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38;p40"/>
            <p:cNvSpPr/>
            <p:nvPr/>
          </p:nvSpPr>
          <p:spPr>
            <a:xfrm>
              <a:off x="1141750"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039;p40"/>
            <p:cNvGrpSpPr/>
            <p:nvPr/>
          </p:nvGrpSpPr>
          <p:grpSpPr>
            <a:xfrm>
              <a:off x="592205" y="3818461"/>
              <a:ext cx="1447719" cy="785510"/>
              <a:chOff x="4228380" y="3652686"/>
              <a:chExt cx="1447719" cy="785510"/>
            </a:xfrm>
          </p:grpSpPr>
          <p:sp>
            <p:nvSpPr>
              <p:cNvPr id="186" name="Google Shape;2040;p40"/>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41;p40"/>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42;p40"/>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43;p40"/>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44;p40"/>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45;p40"/>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46;p40"/>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47;p40"/>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48;p40"/>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49;p40"/>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50;p40"/>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51;p40"/>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52;p40"/>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53;p40"/>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54;p40"/>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55;p40"/>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56;p40"/>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57;p40"/>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58;p40"/>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9;p40"/>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0;p40"/>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61;p40"/>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62;p40"/>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63;p40"/>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64;p40"/>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065;p40"/>
            <p:cNvGrpSpPr/>
            <p:nvPr/>
          </p:nvGrpSpPr>
          <p:grpSpPr>
            <a:xfrm>
              <a:off x="1151836" y="1919648"/>
              <a:ext cx="2185430" cy="2684339"/>
              <a:chOff x="2148700" y="110185"/>
              <a:chExt cx="681988" cy="837678"/>
            </a:xfrm>
          </p:grpSpPr>
          <p:sp>
            <p:nvSpPr>
              <p:cNvPr id="127" name="Google Shape;2066;p40"/>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67;p40"/>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68;p40"/>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69;p40"/>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70;p40"/>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71;p40"/>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72;p40"/>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73;p40"/>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74;p40"/>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75;p40"/>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76;p40"/>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77;p40"/>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78;p40"/>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79;p40"/>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80;p40"/>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81;p40"/>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82;p40"/>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83;p40"/>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84;p40"/>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85;p40"/>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86;p40"/>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87;p40"/>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88;p40"/>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89;p40"/>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90;p40"/>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91;p40"/>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92;p40"/>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93;p40"/>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94;p40"/>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95;p40"/>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96;p40"/>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97;p40"/>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98;p40"/>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99;p40"/>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00;p40"/>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01;p40"/>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02;p40"/>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03;p40"/>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04;p40"/>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05;p40"/>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06;p40"/>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07;p40"/>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08;p40"/>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09;p40"/>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A7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10;p40"/>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11;p40"/>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12;p40"/>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13;p40"/>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14;p40"/>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15;p40"/>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16;p40"/>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17;p40"/>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18;p40"/>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19;p40"/>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DDDC">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20;p40"/>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DDDC">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2121;p40"/>
              <p:cNvGrpSpPr/>
              <p:nvPr/>
            </p:nvGrpSpPr>
            <p:grpSpPr>
              <a:xfrm>
                <a:off x="2332266" y="277373"/>
                <a:ext cx="283726" cy="135367"/>
                <a:chOff x="2332266" y="277373"/>
                <a:chExt cx="283726" cy="135367"/>
              </a:xfrm>
            </p:grpSpPr>
            <p:sp>
              <p:nvSpPr>
                <p:cNvPr id="183" name="Google Shape;2122;p40"/>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23;p40"/>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24;p40"/>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Rectangle 2"/>
          <p:cNvSpPr/>
          <p:nvPr/>
        </p:nvSpPr>
        <p:spPr>
          <a:xfrm>
            <a:off x="2803772" y="118894"/>
            <a:ext cx="5688779" cy="2862322"/>
          </a:xfrm>
          <a:prstGeom prst="rect">
            <a:avLst/>
          </a:prstGeom>
        </p:spPr>
        <p:txBody>
          <a:bodyPr wrap="square">
            <a:spAutoFit/>
          </a:bodyPr>
          <a:lstStyle/>
          <a:p>
            <a:pPr lvl="0" algn="ctr">
              <a:lnSpc>
                <a:spcPct val="150000"/>
              </a:lnSpc>
            </a:pPr>
            <a:r>
              <a:rPr lang="vi-VN" sz="4000" b="1">
                <a:solidFill>
                  <a:schemeClr val="bg1">
                    <a:lumMod val="25000"/>
                  </a:schemeClr>
                </a:solidFill>
                <a:latin typeface="Arial" panose="020B0604020202020204" pitchFamily="34" charset="0"/>
                <a:ea typeface="Maven Pro"/>
                <a:cs typeface="Maven Pro"/>
                <a:sym typeface="Maven Pro"/>
              </a:rPr>
              <a:t>CHƯƠNG VI. MỘT SỐ YẾU TỐ THỐNG KÊ VÀ XÁC SUẤT</a:t>
            </a:r>
            <a:endParaRPr lang="vi-VN" sz="4000">
              <a:solidFill>
                <a:schemeClr val="bg1">
                  <a:lumMod val="25000"/>
                </a:schemeClr>
              </a:solidFill>
              <a:ea typeface="Maven Pro"/>
              <a:cs typeface="Maven Pro"/>
              <a:sym typeface="Maven Pro"/>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4" name="Google Shape;2004;p39"/>
          <p:cNvSpPr txBox="1">
            <a:spLocks noGrp="1"/>
          </p:cNvSpPr>
          <p:nvPr>
            <p:ph type="title" idx="4"/>
          </p:nvPr>
        </p:nvSpPr>
        <p:spPr>
          <a:xfrm>
            <a:off x="2348390" y="1703638"/>
            <a:ext cx="777984" cy="5245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a:t>
            </a:r>
            <a:endParaRPr b="1">
              <a:latin typeface="+mj-lt"/>
            </a:endParaRPr>
          </a:p>
        </p:txBody>
      </p:sp>
      <p:sp>
        <p:nvSpPr>
          <p:cNvPr id="2007" name="Google Shape;2007;p39"/>
          <p:cNvSpPr txBox="1">
            <a:spLocks noGrp="1"/>
          </p:cNvSpPr>
          <p:nvPr>
            <p:ph type="subTitle" idx="7"/>
          </p:nvPr>
        </p:nvSpPr>
        <p:spPr>
          <a:xfrm>
            <a:off x="3182031" y="1793704"/>
            <a:ext cx="4894463" cy="484800"/>
          </a:xfrm>
          <a:prstGeom prst="rect">
            <a:avLst/>
          </a:prstGeom>
        </p:spPr>
        <p:txBody>
          <a:bodyPr spcFirstLastPara="1" wrap="square" lIns="91425" tIns="91425" rIns="91425" bIns="91425" anchor="b" anchorCtr="0">
            <a:noAutofit/>
          </a:bodyPr>
          <a:lstStyle/>
          <a:p>
            <a:pPr marL="0" lvl="0" indent="0" algn="l"/>
            <a:r>
              <a:rPr lang="vi-VN" sz="2400" b="1">
                <a:latin typeface="+mn-lt"/>
              </a:rPr>
              <a:t>Thu thập dữ liệu</a:t>
            </a:r>
            <a:endParaRPr sz="2400" b="1">
              <a:latin typeface="+mn-lt"/>
            </a:endParaRPr>
          </a:p>
        </p:txBody>
      </p:sp>
      <p:sp>
        <p:nvSpPr>
          <p:cNvPr id="17" name="Google Shape;1991;p38"/>
          <p:cNvSpPr txBox="1">
            <a:spLocks noGrp="1"/>
          </p:cNvSpPr>
          <p:nvPr>
            <p:ph type="title"/>
          </p:nvPr>
        </p:nvSpPr>
        <p:spPr>
          <a:xfrm>
            <a:off x="735903" y="597163"/>
            <a:ext cx="7704000" cy="572700"/>
          </a:xfrm>
          <a:prstGeom prst="rect">
            <a:avLst/>
          </a:prstGeom>
        </p:spPr>
        <p:txBody>
          <a:bodyPr spcFirstLastPara="1" wrap="square" lIns="91425" tIns="91425" rIns="91425" bIns="91425" anchor="t" anchorCtr="0">
            <a:noAutofit/>
          </a:bodyPr>
          <a:lstStyle/>
          <a:p>
            <a:pPr lvl="0"/>
            <a:r>
              <a:rPr lang="en-US" sz="3200" b="1">
                <a:solidFill>
                  <a:srgbClr val="C00000"/>
                </a:solidFill>
                <a:latin typeface="+mn-lt"/>
              </a:rPr>
              <a:t>NỘI DUNG BÀI HỌC</a:t>
            </a:r>
          </a:p>
        </p:txBody>
      </p:sp>
      <p:sp>
        <p:nvSpPr>
          <p:cNvPr id="26" name="Google Shape;2004;p39"/>
          <p:cNvSpPr txBox="1">
            <a:spLocks noGrp="1"/>
          </p:cNvSpPr>
          <p:nvPr>
            <p:ph type="title" idx="4"/>
          </p:nvPr>
        </p:nvSpPr>
        <p:spPr>
          <a:xfrm>
            <a:off x="2348390" y="2698232"/>
            <a:ext cx="777984" cy="5245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II</a:t>
            </a:r>
            <a:endParaRPr b="1">
              <a:latin typeface="+mj-lt"/>
            </a:endParaRPr>
          </a:p>
        </p:txBody>
      </p:sp>
      <p:sp>
        <p:nvSpPr>
          <p:cNvPr id="27" name="Google Shape;2007;p39"/>
          <p:cNvSpPr txBox="1">
            <a:spLocks noGrp="1"/>
          </p:cNvSpPr>
          <p:nvPr>
            <p:ph type="subTitle" idx="7"/>
          </p:nvPr>
        </p:nvSpPr>
        <p:spPr>
          <a:xfrm>
            <a:off x="3182031" y="2785782"/>
            <a:ext cx="5257872" cy="484800"/>
          </a:xfrm>
          <a:prstGeom prst="rect">
            <a:avLst/>
          </a:prstGeom>
        </p:spPr>
        <p:txBody>
          <a:bodyPr spcFirstLastPara="1" wrap="square" lIns="91425" tIns="91425" rIns="91425" bIns="91425" anchor="b" anchorCtr="0">
            <a:noAutofit/>
          </a:bodyPr>
          <a:lstStyle/>
          <a:p>
            <a:pPr marL="0" lvl="0" indent="0" algn="l"/>
            <a:r>
              <a:rPr lang="en-US" sz="2400" b="1">
                <a:latin typeface="+mj-lt"/>
              </a:rPr>
              <a:t>Phân loại và tổ chức dữ liệu</a:t>
            </a:r>
          </a:p>
        </p:txBody>
      </p:sp>
      <p:sp>
        <p:nvSpPr>
          <p:cNvPr id="8" name="Google Shape;2004;p39"/>
          <p:cNvSpPr txBox="1">
            <a:spLocks noGrp="1"/>
          </p:cNvSpPr>
          <p:nvPr>
            <p:ph type="title" idx="4"/>
          </p:nvPr>
        </p:nvSpPr>
        <p:spPr>
          <a:xfrm>
            <a:off x="2348390" y="3692826"/>
            <a:ext cx="777984" cy="5245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III</a:t>
            </a:r>
            <a:endParaRPr b="1">
              <a:latin typeface="+mj-lt"/>
            </a:endParaRPr>
          </a:p>
        </p:txBody>
      </p:sp>
      <p:sp>
        <p:nvSpPr>
          <p:cNvPr id="9" name="Google Shape;2007;p39"/>
          <p:cNvSpPr txBox="1">
            <a:spLocks noGrp="1"/>
          </p:cNvSpPr>
          <p:nvPr>
            <p:ph type="subTitle" idx="7"/>
          </p:nvPr>
        </p:nvSpPr>
        <p:spPr>
          <a:xfrm>
            <a:off x="3182031" y="3771056"/>
            <a:ext cx="5257872" cy="484800"/>
          </a:xfrm>
          <a:prstGeom prst="rect">
            <a:avLst/>
          </a:prstGeom>
        </p:spPr>
        <p:txBody>
          <a:bodyPr spcFirstLastPara="1" wrap="square" lIns="91425" tIns="91425" rIns="91425" bIns="91425" anchor="b" anchorCtr="0">
            <a:noAutofit/>
          </a:bodyPr>
          <a:lstStyle/>
          <a:p>
            <a:pPr marL="0" lvl="0" indent="0" algn="l"/>
            <a:r>
              <a:rPr lang="en-US" sz="2400" b="1">
                <a:latin typeface="+mj-lt"/>
              </a:rPr>
              <a:t>Tính hợp lí của dữ liệu</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04"/>
                                        </p:tgtEl>
                                        <p:attrNameLst>
                                          <p:attrName>style.visibility</p:attrName>
                                        </p:attrNameLst>
                                      </p:cBhvr>
                                      <p:to>
                                        <p:strVal val="visible"/>
                                      </p:to>
                                    </p:set>
                                    <p:animEffect transition="in" filter="randombar(horizontal)">
                                      <p:cBhvr>
                                        <p:cTn id="11" dur="500"/>
                                        <p:tgtEl>
                                          <p:spTgt spid="200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007">
                                            <p:txEl>
                                              <p:pRg st="0" end="0"/>
                                            </p:txEl>
                                          </p:spTgt>
                                        </p:tgtEl>
                                        <p:attrNameLst>
                                          <p:attrName>style.visibility</p:attrName>
                                        </p:attrNameLst>
                                      </p:cBhvr>
                                      <p:to>
                                        <p:strVal val="visible"/>
                                      </p:to>
                                    </p:set>
                                    <p:animEffect transition="in" filter="randombar(horizontal)">
                                      <p:cBhvr>
                                        <p:cTn id="14" dur="500"/>
                                        <p:tgtEl>
                                          <p:spTgt spid="2007">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down)">
                                      <p:cBhvr>
                                        <p:cTn id="21" dur="500"/>
                                        <p:tgtEl>
                                          <p:spTgt spid="27">
                                            <p:txEl>
                                              <p:pRg st="0" end="0"/>
                                            </p:txEl>
                                          </p:spTgt>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4" grpId="0" animBg="1"/>
      <p:bldP spid="2007" grpId="0" build="p"/>
      <p:bldP spid="17" grpId="0"/>
      <p:bldP spid="26" grpId="0" animBg="1"/>
      <p:bldP spid="27" grpId="0" build="p"/>
      <p:bldP spid="8" grpId="0" animBg="1"/>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3009027" y="1995303"/>
            <a:ext cx="5830106" cy="1707600"/>
          </a:xfrm>
          <a:prstGeom prst="rect">
            <a:avLst/>
          </a:prstGeom>
        </p:spPr>
        <p:txBody>
          <a:bodyPr spcFirstLastPara="1" wrap="square" lIns="91425" tIns="91425" rIns="91425" bIns="91425" anchor="b" anchorCtr="0">
            <a:noAutofit/>
          </a:bodyPr>
          <a:lstStyle/>
          <a:p>
            <a:pPr lvl="0">
              <a:lnSpc>
                <a:spcPct val="150000"/>
              </a:lnSpc>
            </a:pPr>
            <a:r>
              <a:rPr lang="en-US" sz="6000" b="1">
                <a:latin typeface="+mn-lt"/>
              </a:rPr>
              <a:t>THU THẬP </a:t>
            </a:r>
            <a:br>
              <a:rPr lang="en-US" sz="6000" b="1">
                <a:latin typeface="+mn-lt"/>
              </a:rPr>
            </a:br>
            <a:r>
              <a:rPr lang="en-US" sz="6000" b="1">
                <a:latin typeface="+mn-lt"/>
              </a:rPr>
              <a:t>DỮ LIỆU</a:t>
            </a:r>
            <a:endParaRPr sz="6000" b="1">
              <a:latin typeface="+mn-lt"/>
            </a:endParaRPr>
          </a:p>
        </p:txBody>
      </p:sp>
      <p:sp>
        <p:nvSpPr>
          <p:cNvPr id="2130" name="Google Shape;2130;p41"/>
          <p:cNvSpPr txBox="1">
            <a:spLocks noGrp="1"/>
          </p:cNvSpPr>
          <p:nvPr>
            <p:ph type="title" idx="2"/>
          </p:nvPr>
        </p:nvSpPr>
        <p:spPr>
          <a:xfrm>
            <a:off x="1383416" y="595325"/>
            <a:ext cx="1334056"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a:t>
            </a:r>
            <a:endParaRPr b="1">
              <a:latin typeface="+mj-lt"/>
            </a:endParaRPr>
          </a:p>
        </p:txBody>
      </p:sp>
      <p:grpSp>
        <p:nvGrpSpPr>
          <p:cNvPr id="2132" name="Google Shape;2132;p41"/>
          <p:cNvGrpSpPr/>
          <p:nvPr/>
        </p:nvGrpSpPr>
        <p:grpSpPr>
          <a:xfrm>
            <a:off x="599249" y="2362874"/>
            <a:ext cx="2519197" cy="2473098"/>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112" name="Title 21"/>
          <p:cNvSpPr>
            <a:spLocks noGrp="1"/>
          </p:cNvSpPr>
          <p:nvPr>
            <p:ph type="title" idx="4294967295"/>
          </p:nvPr>
        </p:nvSpPr>
        <p:spPr>
          <a:xfrm>
            <a:off x="690805" y="416583"/>
            <a:ext cx="970877" cy="44760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a:solidFill>
                  <a:srgbClr val="000000"/>
                </a:solidFill>
                <a:latin typeface="Arial" panose="020B0604020202020204" pitchFamily="34" charset="0"/>
                <a:ea typeface="+mn-ea"/>
                <a:cs typeface="Arial" panose="020B0604020202020204" pitchFamily="34" charset="0"/>
                <a:sym typeface="Arial"/>
              </a:rPr>
              <a:t>HĐ 1</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grpSp>
        <p:nvGrpSpPr>
          <p:cNvPr id="117" name="Google Shape;4008;p73"/>
          <p:cNvGrpSpPr/>
          <p:nvPr/>
        </p:nvGrpSpPr>
        <p:grpSpPr>
          <a:xfrm rot="5748631">
            <a:off x="110667" y="4204924"/>
            <a:ext cx="754454" cy="427336"/>
            <a:chOff x="2999225" y="2256775"/>
            <a:chExt cx="4013054" cy="2273064"/>
          </a:xfrm>
        </p:grpSpPr>
        <p:sp>
          <p:nvSpPr>
            <p:cNvPr id="118" name="Google Shape;4009;p73"/>
            <p:cNvSpPr/>
            <p:nvPr/>
          </p:nvSpPr>
          <p:spPr>
            <a:xfrm>
              <a:off x="2999225" y="2389280"/>
              <a:ext cx="3447970" cy="2140559"/>
            </a:xfrm>
            <a:custGeom>
              <a:avLst/>
              <a:gdLst/>
              <a:ahLst/>
              <a:cxnLst/>
              <a:rect l="l" t="t" r="r" b="b"/>
              <a:pathLst>
                <a:path w="33021" h="20500" extrusionOk="0">
                  <a:moveTo>
                    <a:pt x="29996" y="0"/>
                  </a:moveTo>
                  <a:lnTo>
                    <a:pt x="1422" y="16111"/>
                  </a:lnTo>
                  <a:cubicBezTo>
                    <a:pt x="452" y="16659"/>
                    <a:pt x="0" y="17815"/>
                    <a:pt x="343" y="18875"/>
                  </a:cubicBezTo>
                  <a:cubicBezTo>
                    <a:pt x="668" y="19882"/>
                    <a:pt x="1597" y="20499"/>
                    <a:pt x="2576" y="20499"/>
                  </a:cubicBezTo>
                  <a:cubicBezTo>
                    <a:pt x="2936" y="20499"/>
                    <a:pt x="3304" y="20416"/>
                    <a:pt x="3650" y="20237"/>
                  </a:cubicBezTo>
                  <a:lnTo>
                    <a:pt x="33021" y="5066"/>
                  </a:lnTo>
                  <a:lnTo>
                    <a:pt x="29917" y="5005"/>
                  </a:lnTo>
                  <a:lnTo>
                    <a:pt x="31350" y="2542"/>
                  </a:lnTo>
                  <a:lnTo>
                    <a:pt x="28724" y="2617"/>
                  </a:lnTo>
                  <a:lnTo>
                    <a:pt x="299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4010;p73"/>
            <p:cNvSpPr/>
            <p:nvPr/>
          </p:nvSpPr>
          <p:spPr>
            <a:xfrm>
              <a:off x="3560152" y="2918151"/>
              <a:ext cx="2887039" cy="1491291"/>
            </a:xfrm>
            <a:custGeom>
              <a:avLst/>
              <a:gdLst/>
              <a:ahLst/>
              <a:cxnLst/>
              <a:rect l="l" t="t" r="r" b="b"/>
              <a:pathLst>
                <a:path w="27649" h="14282" extrusionOk="0">
                  <a:moveTo>
                    <a:pt x="1" y="14282"/>
                  </a:moveTo>
                  <a:cubicBezTo>
                    <a:pt x="1" y="14282"/>
                    <a:pt x="1" y="14282"/>
                    <a:pt x="1" y="14282"/>
                  </a:cubicBezTo>
                  <a:lnTo>
                    <a:pt x="27649" y="1"/>
                  </a:lnTo>
                  <a:lnTo>
                    <a:pt x="1" y="14282"/>
                  </a:lnTo>
                  <a:close/>
                </a:path>
              </a:pathLst>
            </a:custGeom>
            <a:solidFill>
              <a:srgbClr val="E7B4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4011;p73"/>
            <p:cNvSpPr/>
            <p:nvPr/>
          </p:nvSpPr>
          <p:spPr>
            <a:xfrm>
              <a:off x="2999225" y="3617848"/>
              <a:ext cx="1241420" cy="911982"/>
            </a:xfrm>
            <a:custGeom>
              <a:avLst/>
              <a:gdLst/>
              <a:ahLst/>
              <a:cxnLst/>
              <a:rect l="l" t="t" r="r" b="b"/>
              <a:pathLst>
                <a:path w="11889" h="8734" extrusionOk="0">
                  <a:moveTo>
                    <a:pt x="9131" y="1"/>
                  </a:moveTo>
                  <a:lnTo>
                    <a:pt x="1422" y="4345"/>
                  </a:lnTo>
                  <a:cubicBezTo>
                    <a:pt x="452" y="4893"/>
                    <a:pt x="0" y="6049"/>
                    <a:pt x="343" y="7109"/>
                  </a:cubicBezTo>
                  <a:cubicBezTo>
                    <a:pt x="668" y="8116"/>
                    <a:pt x="1597" y="8733"/>
                    <a:pt x="2576" y="8733"/>
                  </a:cubicBezTo>
                  <a:cubicBezTo>
                    <a:pt x="2936" y="8733"/>
                    <a:pt x="3304" y="8650"/>
                    <a:pt x="3650" y="8471"/>
                  </a:cubicBezTo>
                  <a:lnTo>
                    <a:pt x="11889" y="4215"/>
                  </a:lnTo>
                  <a:cubicBezTo>
                    <a:pt x="10915" y="3890"/>
                    <a:pt x="10063" y="3198"/>
                    <a:pt x="9559" y="2212"/>
                  </a:cubicBezTo>
                  <a:cubicBezTo>
                    <a:pt x="9198" y="1507"/>
                    <a:pt x="9064" y="741"/>
                    <a:pt x="91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4012;p73"/>
            <p:cNvSpPr/>
            <p:nvPr/>
          </p:nvSpPr>
          <p:spPr>
            <a:xfrm>
              <a:off x="2999225" y="3930994"/>
              <a:ext cx="674328" cy="598834"/>
            </a:xfrm>
            <a:custGeom>
              <a:avLst/>
              <a:gdLst/>
              <a:ahLst/>
              <a:cxnLst/>
              <a:rect l="l" t="t" r="r" b="b"/>
              <a:pathLst>
                <a:path w="6458" h="5735" extrusionOk="0">
                  <a:moveTo>
                    <a:pt x="3811" y="0"/>
                  </a:moveTo>
                  <a:lnTo>
                    <a:pt x="1422" y="1346"/>
                  </a:lnTo>
                  <a:cubicBezTo>
                    <a:pt x="452" y="1894"/>
                    <a:pt x="0" y="3050"/>
                    <a:pt x="343" y="4110"/>
                  </a:cubicBezTo>
                  <a:cubicBezTo>
                    <a:pt x="668" y="5117"/>
                    <a:pt x="1597" y="5734"/>
                    <a:pt x="2576" y="5734"/>
                  </a:cubicBezTo>
                  <a:cubicBezTo>
                    <a:pt x="2936" y="5734"/>
                    <a:pt x="3304" y="5651"/>
                    <a:pt x="3650" y="5472"/>
                  </a:cubicBezTo>
                  <a:lnTo>
                    <a:pt x="6457" y="4022"/>
                  </a:lnTo>
                  <a:cubicBezTo>
                    <a:pt x="5480" y="3872"/>
                    <a:pt x="4583" y="3283"/>
                    <a:pt x="4082" y="2342"/>
                  </a:cubicBezTo>
                  <a:cubicBezTo>
                    <a:pt x="3685" y="1594"/>
                    <a:pt x="3612" y="762"/>
                    <a:pt x="3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4013;p73"/>
            <p:cNvSpPr/>
            <p:nvPr/>
          </p:nvSpPr>
          <p:spPr>
            <a:xfrm>
              <a:off x="5998390" y="2303971"/>
              <a:ext cx="809027" cy="614288"/>
            </a:xfrm>
            <a:custGeom>
              <a:avLst/>
              <a:gdLst/>
              <a:ahLst/>
              <a:cxnLst/>
              <a:rect l="l" t="t" r="r" b="b"/>
              <a:pathLst>
                <a:path w="7748" h="5883" extrusionOk="0">
                  <a:moveTo>
                    <a:pt x="6712" y="0"/>
                  </a:moveTo>
                  <a:lnTo>
                    <a:pt x="1273" y="817"/>
                  </a:lnTo>
                  <a:lnTo>
                    <a:pt x="1" y="3434"/>
                  </a:lnTo>
                  <a:lnTo>
                    <a:pt x="2627" y="3359"/>
                  </a:lnTo>
                  <a:lnTo>
                    <a:pt x="1194" y="5822"/>
                  </a:lnTo>
                  <a:lnTo>
                    <a:pt x="4298" y="5883"/>
                  </a:lnTo>
                  <a:lnTo>
                    <a:pt x="7748" y="1844"/>
                  </a:lnTo>
                  <a:cubicBezTo>
                    <a:pt x="6973" y="1120"/>
                    <a:pt x="6748" y="465"/>
                    <a:pt x="67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4014;p73"/>
            <p:cNvSpPr/>
            <p:nvPr/>
          </p:nvSpPr>
          <p:spPr>
            <a:xfrm>
              <a:off x="2999225" y="3992287"/>
              <a:ext cx="536915" cy="537541"/>
            </a:xfrm>
            <a:custGeom>
              <a:avLst/>
              <a:gdLst/>
              <a:ahLst/>
              <a:cxnLst/>
              <a:rect l="l" t="t" r="r" b="b"/>
              <a:pathLst>
                <a:path w="5142" h="5148" extrusionOk="0">
                  <a:moveTo>
                    <a:pt x="2770" y="0"/>
                  </a:moveTo>
                  <a:lnTo>
                    <a:pt x="1422" y="759"/>
                  </a:lnTo>
                  <a:cubicBezTo>
                    <a:pt x="452" y="1307"/>
                    <a:pt x="0" y="2463"/>
                    <a:pt x="343" y="3523"/>
                  </a:cubicBezTo>
                  <a:cubicBezTo>
                    <a:pt x="668" y="4530"/>
                    <a:pt x="1597" y="5147"/>
                    <a:pt x="2576" y="5147"/>
                  </a:cubicBezTo>
                  <a:cubicBezTo>
                    <a:pt x="2936" y="5147"/>
                    <a:pt x="3304" y="5064"/>
                    <a:pt x="3650" y="4885"/>
                  </a:cubicBezTo>
                  <a:lnTo>
                    <a:pt x="5141" y="4113"/>
                  </a:lnTo>
                  <a:cubicBezTo>
                    <a:pt x="4329" y="3749"/>
                    <a:pt x="3629" y="3115"/>
                    <a:pt x="3192" y="2261"/>
                  </a:cubicBezTo>
                  <a:cubicBezTo>
                    <a:pt x="2823" y="1539"/>
                    <a:pt x="2692" y="756"/>
                    <a:pt x="27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4015;p73"/>
            <p:cNvSpPr/>
            <p:nvPr/>
          </p:nvSpPr>
          <p:spPr>
            <a:xfrm>
              <a:off x="6699131" y="2256775"/>
              <a:ext cx="313148" cy="239847"/>
            </a:xfrm>
            <a:custGeom>
              <a:avLst/>
              <a:gdLst/>
              <a:ahLst/>
              <a:cxnLst/>
              <a:rect l="l" t="t" r="r" b="b"/>
              <a:pathLst>
                <a:path w="2999" h="2297" extrusionOk="0">
                  <a:moveTo>
                    <a:pt x="2999" y="1"/>
                  </a:moveTo>
                  <a:lnTo>
                    <a:pt x="1" y="452"/>
                  </a:lnTo>
                  <a:cubicBezTo>
                    <a:pt x="37" y="917"/>
                    <a:pt x="262" y="1572"/>
                    <a:pt x="1037" y="2296"/>
                  </a:cubicBezTo>
                  <a:lnTo>
                    <a:pt x="29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Rectangle 112"/>
          <p:cNvSpPr/>
          <p:nvPr/>
        </p:nvSpPr>
        <p:spPr>
          <a:xfrm>
            <a:off x="596187" y="359939"/>
            <a:ext cx="7968438" cy="1505027"/>
          </a:xfrm>
          <a:prstGeom prst="rect">
            <a:avLst/>
          </a:prstGeom>
        </p:spPr>
        <p:txBody>
          <a:bodyPr wrap="square">
            <a:spAutoFit/>
          </a:bodyPr>
          <a:lstStyle/>
          <a:p>
            <a:pPr lvl="0" algn="just">
              <a:lnSpc>
                <a:spcPct val="170000"/>
              </a:lnSpc>
            </a:pPr>
            <a:r>
              <a:rPr lang="en-US" sz="1800">
                <a:ea typeface="Arial" panose="020B0604020202020204" pitchFamily="34" charset="0"/>
                <a:cs typeface="Times New Roman" panose="02020603050405020304" pitchFamily="18" charset="0"/>
              </a:rPr>
              <a:t>                 </a:t>
            </a:r>
            <a:r>
              <a:rPr lang="vi-VN" sz="1800">
                <a:ea typeface="Arial" panose="020B0604020202020204" pitchFamily="34" charset="0"/>
                <a:cs typeface="Times New Roman" panose="02020603050405020304" pitchFamily="18" charset="0"/>
              </a:rPr>
              <a:t>Các bạn học sinh lớp 8A muốn thu thập thông tin về số lượng huy chương đạt được của Đoàn thể thao Việt Nam tại SEA Games 30. Theo em, các bạn lớp 8A có thể thu thập những thông tin đó bằng cách nào?</a:t>
            </a:r>
          </a:p>
        </p:txBody>
      </p:sp>
      <p:grpSp>
        <p:nvGrpSpPr>
          <p:cNvPr id="10" name="Group 9"/>
          <p:cNvGrpSpPr/>
          <p:nvPr/>
        </p:nvGrpSpPr>
        <p:grpSpPr>
          <a:xfrm>
            <a:off x="876326" y="1889242"/>
            <a:ext cx="7676375" cy="3000821"/>
            <a:chOff x="1088183" y="2368367"/>
            <a:chExt cx="7676375" cy="3000821"/>
          </a:xfrm>
        </p:grpSpPr>
        <p:sp>
          <p:nvSpPr>
            <p:cNvPr id="5" name="Rectangle 4"/>
            <p:cNvSpPr/>
            <p:nvPr/>
          </p:nvSpPr>
          <p:spPr>
            <a:xfrm>
              <a:off x="1393924" y="2368367"/>
              <a:ext cx="7370634" cy="3000821"/>
            </a:xfrm>
            <a:prstGeom prst="rect">
              <a:avLst/>
            </a:prstGeom>
          </p:spPr>
          <p:txBody>
            <a:bodyPr wrap="square">
              <a:spAutoFit/>
            </a:bodyPr>
            <a:lstStyle/>
            <a:p>
              <a:pPr algn="just">
                <a:lnSpc>
                  <a:spcPct val="150000"/>
                </a:lnSpc>
              </a:pPr>
              <a:r>
                <a:rPr lang="vi-VN" sz="1800">
                  <a:latin typeface="+mn-lt"/>
                  <a:ea typeface="Dotum" panose="020B0600000101010101" pitchFamily="34" charset="-127"/>
                  <a:cs typeface="Times New Roman" panose="02020603050405020304" pitchFamily="18" charset="0"/>
                </a:rPr>
                <a:t>Các bạn HS lớp 8A có thể thu thậ</a:t>
              </a:r>
              <a:r>
                <a:rPr lang="en-US" sz="1800">
                  <a:latin typeface="+mn-lt"/>
                  <a:ea typeface="Dotum" panose="020B0600000101010101" pitchFamily="34" charset="-127"/>
                  <a:cs typeface="Times New Roman" panose="02020603050405020304" pitchFamily="18" charset="0"/>
                </a:rPr>
                <a:t>p</a:t>
              </a:r>
              <a:r>
                <a:rPr lang="vi-VN" sz="1800">
                  <a:latin typeface="+mn-lt"/>
                  <a:ea typeface="Dotum" panose="020B0600000101010101" pitchFamily="34" charset="-127"/>
                  <a:cs typeface="Times New Roman" panose="02020603050405020304" pitchFamily="18" charset="0"/>
                </a:rPr>
                <a:t> thông tin về số lượng huy chương đạt được của Đoàn thể th</a:t>
              </a:r>
              <a:r>
                <a:rPr lang="en-US" sz="1800">
                  <a:latin typeface="+mn-lt"/>
                  <a:ea typeface="Dotum" panose="020B0600000101010101" pitchFamily="34" charset="-127"/>
                  <a:cs typeface="Times New Roman" panose="02020603050405020304" pitchFamily="18" charset="0"/>
                </a:rPr>
                <a:t>a</a:t>
              </a:r>
              <a:r>
                <a:rPr lang="vi-VN" sz="1800">
                  <a:latin typeface="+mn-lt"/>
                  <a:ea typeface="Dotum" panose="020B0600000101010101" pitchFamily="34" charset="-127"/>
                  <a:cs typeface="Times New Roman" panose="02020603050405020304" pitchFamily="18" charset="0"/>
                </a:rPr>
                <a:t>o Việt Nam tại SEA Games 30 từ trang web </a:t>
              </a:r>
              <a:r>
                <a:rPr lang="vi-VN" sz="1800" i="1">
                  <a:solidFill>
                    <a:schemeClr val="bg1">
                      <a:lumMod val="25000"/>
                    </a:schemeClr>
                  </a:solidFill>
                  <a:latin typeface="+mn-lt"/>
                  <a:ea typeface="Dotum" panose="020B0600000101010101" pitchFamily="34" charset="-127"/>
                  <a:cs typeface="Times New Roman" panose="02020603050405020304" pitchFamily="18" charset="0"/>
                </a:rPr>
                <a:t>https://baogiaothong.vn/, </a:t>
              </a:r>
              <a:r>
                <a:rPr lang="vi-VN" sz="1800">
                  <a:latin typeface="+mn-lt"/>
                  <a:ea typeface="Dotum" panose="020B0600000101010101" pitchFamily="34" charset="-127"/>
                  <a:cs typeface="Times New Roman" panose="02020603050405020304" pitchFamily="18" charset="0"/>
                </a:rPr>
                <a:t>kết quả thu được như sau:</a:t>
              </a:r>
            </a:p>
            <a:p>
              <a:pPr marL="285750" indent="-285750" algn="just">
                <a:lnSpc>
                  <a:spcPct val="150000"/>
                </a:lnSpc>
                <a:buFontTx/>
                <a:buChar char="-"/>
              </a:pPr>
              <a:r>
                <a:rPr lang="vi-VN" sz="1800">
                  <a:latin typeface="+mn-lt"/>
                  <a:ea typeface="Dotum" panose="020B0600000101010101" pitchFamily="34" charset="-127"/>
                  <a:cs typeface="Times New Roman" panose="02020603050405020304" pitchFamily="18" charset="0"/>
                </a:rPr>
                <a:t>Các loại huy chương: Huy chương Vàng, huy chương Bạc, huy chương Đồng;</a:t>
              </a:r>
              <a:endParaRPr lang="en-US" sz="1800">
                <a:latin typeface="+mn-lt"/>
                <a:ea typeface="Dotum" panose="020B0600000101010101" pitchFamily="34" charset="-127"/>
                <a:cs typeface="Times New Roman" panose="02020603050405020304" pitchFamily="18" charset="0"/>
              </a:endParaRPr>
            </a:p>
            <a:p>
              <a:pPr marL="285750" indent="-285750" algn="just">
                <a:lnSpc>
                  <a:spcPct val="150000"/>
                </a:lnSpc>
                <a:buFontTx/>
                <a:buChar char="-"/>
              </a:pPr>
              <a:r>
                <a:rPr lang="vi-VN" sz="1800">
                  <a:latin typeface="+mn-lt"/>
                  <a:ea typeface="Dotum" panose="020B0600000101010101" pitchFamily="34" charset="-127"/>
                  <a:cs typeface="Times New Roman" panose="02020603050405020304" pitchFamily="18" charset="0"/>
                </a:rPr>
                <a:t>Số lượng huy chương mỗi loại đó lần lượt là: 98,85,105.</a:t>
              </a:r>
              <a:endParaRPr lang="en-US" sz="1800">
                <a:latin typeface="+mn-lt"/>
                <a:ea typeface="Dotum" panose="020B0600000101010101" pitchFamily="34" charset="-127"/>
                <a:cs typeface="Times New Roman" panose="02020603050405020304" pitchFamily="18" charset="0"/>
              </a:endParaRPr>
            </a:p>
            <a:p>
              <a:pPr marL="285750" indent="-285750" algn="just">
                <a:lnSpc>
                  <a:spcPct val="150000"/>
                </a:lnSpc>
                <a:buFontTx/>
                <a:buChar char="-"/>
              </a:pPr>
              <a:r>
                <a:rPr lang="vi-VN" sz="1800">
                  <a:latin typeface="+mn-lt"/>
                  <a:ea typeface="Dotum" panose="020B0600000101010101" pitchFamily="34" charset="-127"/>
                  <a:cs typeface="Times New Roman" panose="02020603050405020304" pitchFamily="18" charset="0"/>
                </a:rPr>
                <a:t>Tổng số huy chương: 288.</a:t>
              </a:r>
            </a:p>
          </p:txBody>
        </p:sp>
        <p:sp>
          <p:nvSpPr>
            <p:cNvPr id="116" name="Right Arrow 115"/>
            <p:cNvSpPr/>
            <p:nvPr/>
          </p:nvSpPr>
          <p:spPr>
            <a:xfrm>
              <a:off x="1088183" y="2533832"/>
              <a:ext cx="247964" cy="2031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anim calcmode="lin" valueType="num">
                                      <p:cBhvr>
                                        <p:cTn id="13" dur="500" fill="hold"/>
                                        <p:tgtEl>
                                          <p:spTgt spid="113"/>
                                        </p:tgtEl>
                                        <p:attrNameLst>
                                          <p:attrName>ppt_x</p:attrName>
                                        </p:attrNameLst>
                                      </p:cBhvr>
                                      <p:tavLst>
                                        <p:tav tm="0">
                                          <p:val>
                                            <p:strVal val="#ppt_x"/>
                                          </p:val>
                                        </p:tav>
                                        <p:tav tm="100000">
                                          <p:val>
                                            <p:strVal val="#ppt_x"/>
                                          </p:val>
                                        </p:tav>
                                      </p:tavLst>
                                    </p:anim>
                                    <p:anim calcmode="lin" valueType="num">
                                      <p:cBhvr>
                                        <p:cTn id="14"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2540" name="Google Shape;2540;p49"/>
          <p:cNvSpPr txBox="1">
            <a:spLocks noGrp="1"/>
          </p:cNvSpPr>
          <p:nvPr>
            <p:ph type="title"/>
          </p:nvPr>
        </p:nvSpPr>
        <p:spPr>
          <a:xfrm>
            <a:off x="3032659" y="324212"/>
            <a:ext cx="3125797" cy="661800"/>
          </a:xfrm>
          <a:prstGeom prst="rect">
            <a:avLst/>
          </a:prstGeom>
        </p:spPr>
        <p:txBody>
          <a:bodyPr spcFirstLastPara="1" wrap="square" lIns="91425" tIns="91425" rIns="91425" bIns="91425" anchor="t" anchorCtr="0">
            <a:noAutofit/>
          </a:bodyPr>
          <a:lstStyle/>
          <a:p>
            <a:pPr lvl="0" algn="ctr"/>
            <a:r>
              <a:rPr lang="en-US" b="1">
                <a:solidFill>
                  <a:srgbClr val="C00000"/>
                </a:solidFill>
                <a:latin typeface="+mn-lt"/>
              </a:rPr>
              <a:t>Ghi nhớ</a:t>
            </a:r>
            <a:endParaRPr b="1">
              <a:solidFill>
                <a:srgbClr val="C00000"/>
              </a:solidFill>
              <a:latin typeface="+mn-lt"/>
            </a:endParaRPr>
          </a:p>
        </p:txBody>
      </p:sp>
      <p:sp>
        <p:nvSpPr>
          <p:cNvPr id="5" name="Rectangle 4"/>
          <p:cNvSpPr/>
          <p:nvPr/>
        </p:nvSpPr>
        <p:spPr>
          <a:xfrm>
            <a:off x="901022" y="1138845"/>
            <a:ext cx="7389073" cy="27084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300"/>
              </a:spcBef>
              <a:spcAft>
                <a:spcPts val="300"/>
              </a:spcAft>
              <a:buClr>
                <a:schemeClr val="bg1">
                  <a:lumMod val="25000"/>
                </a:schemeClr>
              </a:buClr>
            </a:pPr>
            <a:r>
              <a:rPr lang="vi-VN" sz="2200" b="1" i="1">
                <a:ea typeface="Dotum" panose="020B0600000101010101" pitchFamily="34" charset="-127"/>
                <a:cs typeface="Times New Roman" panose="02020603050405020304" pitchFamily="18" charset="0"/>
              </a:rPr>
              <a:t>Các cách thu thập dữ liệu</a:t>
            </a:r>
          </a:p>
          <a:p>
            <a:pPr algn="just">
              <a:lnSpc>
                <a:spcPct val="150000"/>
              </a:lnSpc>
              <a:spcBef>
                <a:spcPts val="300"/>
              </a:spcBef>
              <a:spcAft>
                <a:spcPts val="300"/>
              </a:spcAft>
              <a:buClr>
                <a:schemeClr val="bg1">
                  <a:lumMod val="25000"/>
                </a:schemeClr>
              </a:buClr>
            </a:pPr>
            <a:r>
              <a:rPr lang="en-US" sz="2200">
                <a:ea typeface="Dotum" panose="020B0600000101010101" pitchFamily="34" charset="-127"/>
                <a:cs typeface="Times New Roman" panose="02020603050405020304" pitchFamily="18" charset="0"/>
              </a:rPr>
              <a:t>	</a:t>
            </a:r>
            <a:r>
              <a:rPr lang="vi-VN" sz="2200">
                <a:ea typeface="Dotum" panose="020B0600000101010101" pitchFamily="34" charset="-127"/>
                <a:cs typeface="Times New Roman" panose="02020603050405020304" pitchFamily="18" charset="0"/>
              </a:rPr>
              <a:t>Có nhiều cách để thu thập dữ liệu, chẳng hạn: quan sát, lập phiếu điều tra (phiếu hỏi), tiến hành phỏng vấn,… hoặc thu thập từ những nguồn có sẵn như sách, bá</a:t>
            </a:r>
            <a:r>
              <a:rPr lang="en-US" sz="2200">
                <a:ea typeface="Dotum" panose="020B0600000101010101" pitchFamily="34" charset="-127"/>
                <a:cs typeface="Times New Roman" panose="02020603050405020304" pitchFamily="18" charset="0"/>
              </a:rPr>
              <a:t>o</a:t>
            </a:r>
            <a:r>
              <a:rPr lang="vi-VN" sz="2200">
                <a:ea typeface="Dotum" panose="020B0600000101010101" pitchFamily="34" charset="-127"/>
                <a:cs typeface="Times New Roman" panose="02020603050405020304" pitchFamily="18" charset="0"/>
              </a:rPr>
              <a:t>, trang web, các phương tiện thông tin đại chúng.</a:t>
            </a:r>
          </a:p>
        </p:txBody>
      </p:sp>
      <p:grpSp>
        <p:nvGrpSpPr>
          <p:cNvPr id="117" name="Google Shape;2541;p49"/>
          <p:cNvGrpSpPr/>
          <p:nvPr/>
        </p:nvGrpSpPr>
        <p:grpSpPr>
          <a:xfrm>
            <a:off x="589676" y="3832529"/>
            <a:ext cx="883074" cy="1138829"/>
            <a:chOff x="546875" y="741591"/>
            <a:chExt cx="2797859" cy="3941909"/>
          </a:xfrm>
        </p:grpSpPr>
        <p:sp>
          <p:nvSpPr>
            <p:cNvPr id="118" name="Google Shape;2542;p49"/>
            <p:cNvSpPr/>
            <p:nvPr/>
          </p:nvSpPr>
          <p:spPr>
            <a:xfrm>
              <a:off x="991425"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9" name="Google Shape;2543;p49"/>
            <p:cNvGrpSpPr/>
            <p:nvPr/>
          </p:nvGrpSpPr>
          <p:grpSpPr>
            <a:xfrm>
              <a:off x="2340577" y="3565980"/>
              <a:ext cx="1004157" cy="1038029"/>
              <a:chOff x="4774220" y="148489"/>
              <a:chExt cx="710707" cy="734680"/>
            </a:xfrm>
          </p:grpSpPr>
          <p:sp>
            <p:nvSpPr>
              <p:cNvPr id="200" name="Google Shape;2544;p49"/>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545;p49"/>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546;p49"/>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547;p49"/>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548;p49"/>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549;p49"/>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550;p49"/>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551;p49"/>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552;p49"/>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553;p49"/>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554;p49"/>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555;p49"/>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556;p49"/>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557;p49"/>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558;p49"/>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559;p49"/>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560;p49"/>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561;p49"/>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562;p49"/>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563;p49"/>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564;p49"/>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565;p49"/>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566;p49"/>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0" name="Google Shape;2567;p49"/>
            <p:cNvSpPr/>
            <p:nvPr/>
          </p:nvSpPr>
          <p:spPr>
            <a:xfrm>
              <a:off x="546875" y="1304800"/>
              <a:ext cx="332700" cy="332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568;p49"/>
            <p:cNvSpPr/>
            <p:nvPr/>
          </p:nvSpPr>
          <p:spPr>
            <a:xfrm>
              <a:off x="905950" y="2986450"/>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2" name="Google Shape;2569;p49"/>
            <p:cNvGrpSpPr/>
            <p:nvPr/>
          </p:nvGrpSpPr>
          <p:grpSpPr>
            <a:xfrm>
              <a:off x="1086619" y="2152826"/>
              <a:ext cx="2015226" cy="2451232"/>
              <a:chOff x="2903598" y="83200"/>
              <a:chExt cx="710888" cy="864663"/>
            </a:xfrm>
          </p:grpSpPr>
          <p:sp>
            <p:nvSpPr>
              <p:cNvPr id="146" name="Google Shape;2570;p49"/>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571;p49"/>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572;p49"/>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573;p49"/>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574;p49"/>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575;p49"/>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576;p49"/>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577;p49"/>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578;p49"/>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579;p49"/>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580;p49"/>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581;p49"/>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582;p49"/>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583;p49"/>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584;p49"/>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585;p49"/>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586;p49"/>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587;p49"/>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588;p49"/>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589;p49"/>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590;p49"/>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591;p49"/>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592;p49"/>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593;p49"/>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594;p49"/>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595;p49"/>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596;p49"/>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597;p49"/>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598;p49"/>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599;p49"/>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600;p49"/>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601;p49"/>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602;p49"/>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603;p49"/>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604;p49"/>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605;p49"/>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606;p49"/>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607;p49"/>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608;p49"/>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609;p49"/>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610;p49"/>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611;p49"/>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612;p49"/>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613;p49"/>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614;p49"/>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615;p49"/>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616;p49"/>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617;p49"/>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618;p49"/>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619;p49"/>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DDDC">
                  <a:alpha val="28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620;p49"/>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DDDC">
                  <a:alpha val="28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621;p49"/>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622;p49"/>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623;p49"/>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3" name="Google Shape;2624;p49"/>
            <p:cNvGrpSpPr/>
            <p:nvPr/>
          </p:nvGrpSpPr>
          <p:grpSpPr>
            <a:xfrm>
              <a:off x="1099221" y="741591"/>
              <a:ext cx="577117" cy="523110"/>
              <a:chOff x="5752459" y="1744741"/>
              <a:chExt cx="577117" cy="523110"/>
            </a:xfrm>
          </p:grpSpPr>
          <p:sp>
            <p:nvSpPr>
              <p:cNvPr id="139" name="Google Shape;2625;p49"/>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626;p49"/>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 name="Google Shape;2627;p49"/>
              <p:cNvGrpSpPr/>
              <p:nvPr/>
            </p:nvGrpSpPr>
            <p:grpSpPr>
              <a:xfrm>
                <a:off x="5876129" y="1859008"/>
                <a:ext cx="343285" cy="332191"/>
                <a:chOff x="5876129" y="1859008"/>
                <a:chExt cx="343285" cy="332191"/>
              </a:xfrm>
            </p:grpSpPr>
            <p:sp>
              <p:nvSpPr>
                <p:cNvPr id="142" name="Google Shape;2628;p49"/>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629;p49"/>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630;p49"/>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631;p49"/>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4" name="Google Shape;2632;p49"/>
            <p:cNvGrpSpPr/>
            <p:nvPr/>
          </p:nvGrpSpPr>
          <p:grpSpPr>
            <a:xfrm>
              <a:off x="713218" y="2133261"/>
              <a:ext cx="449707" cy="538188"/>
              <a:chOff x="4512263" y="939351"/>
              <a:chExt cx="673517" cy="806032"/>
            </a:xfrm>
          </p:grpSpPr>
          <p:sp>
            <p:nvSpPr>
              <p:cNvPr id="130" name="Google Shape;2633;p4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634;p4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635;p4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636;p4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637;p4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638;p4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639;p4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640;p4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641;p4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2642;p49"/>
            <p:cNvGrpSpPr/>
            <p:nvPr/>
          </p:nvGrpSpPr>
          <p:grpSpPr>
            <a:xfrm>
              <a:off x="1162923" y="1548478"/>
              <a:ext cx="449702" cy="320566"/>
              <a:chOff x="5497632" y="1159795"/>
              <a:chExt cx="679822" cy="484604"/>
            </a:xfrm>
          </p:grpSpPr>
          <p:sp>
            <p:nvSpPr>
              <p:cNvPr id="126" name="Google Shape;2643;p4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644;p4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645;p4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646;p4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17488918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40"/>
                                        </p:tgtEl>
                                        <p:attrNameLst>
                                          <p:attrName>style.visibility</p:attrName>
                                        </p:attrNameLst>
                                      </p:cBhvr>
                                      <p:to>
                                        <p:strVal val="visible"/>
                                      </p:to>
                                    </p:set>
                                    <p:animEffect transition="in" filter="fade">
                                      <p:cBhvr>
                                        <p:cTn id="7" dur="500"/>
                                        <p:tgtEl>
                                          <p:spTgt spid="2540"/>
                                        </p:tgtEl>
                                      </p:cBhvr>
                                    </p:animEffect>
                                    <p:anim calcmode="lin" valueType="num">
                                      <p:cBhvr>
                                        <p:cTn id="8" dur="500" fill="hold"/>
                                        <p:tgtEl>
                                          <p:spTgt spid="2540"/>
                                        </p:tgtEl>
                                        <p:attrNameLst>
                                          <p:attrName>ppt_x</p:attrName>
                                        </p:attrNameLst>
                                      </p:cBhvr>
                                      <p:tavLst>
                                        <p:tav tm="0">
                                          <p:val>
                                            <p:strVal val="#ppt_x"/>
                                          </p:val>
                                        </p:tav>
                                        <p:tav tm="100000">
                                          <p:val>
                                            <p:strVal val="#ppt_x"/>
                                          </p:val>
                                        </p:tav>
                                      </p:tavLst>
                                    </p:anim>
                                    <p:anim calcmode="lin" valueType="num">
                                      <p:cBhvr>
                                        <p:cTn id="9" dur="500" fill="hold"/>
                                        <p:tgtEl>
                                          <p:spTgt spid="25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34" name="TextBox 33"/>
          <p:cNvSpPr txBox="1"/>
          <p:nvPr/>
        </p:nvSpPr>
        <p:spPr>
          <a:xfrm>
            <a:off x="594177" y="516746"/>
            <a:ext cx="7829632" cy="1477328"/>
          </a:xfrm>
          <a:prstGeom prst="rect">
            <a:avLst/>
          </a:prstGeom>
          <a:noFill/>
        </p:spPr>
        <p:txBody>
          <a:bodyPr wrap="square" rtlCol="0">
            <a:spAutoFit/>
          </a:bodyPr>
          <a:lstStyle/>
          <a:p>
            <a:pPr lvl="0" algn="just">
              <a:lnSpc>
                <a:spcPct val="150000"/>
              </a:lnSpc>
              <a:buClr>
                <a:srgbClr val="2D1549"/>
              </a:buClr>
              <a:buSzPts val="1100"/>
              <a:defRPr/>
            </a:pPr>
            <a:r>
              <a:rPr lang="en-US" sz="2000" b="1">
                <a:solidFill>
                  <a:srgbClr val="FFFFFF"/>
                </a:solidFill>
                <a:highlight>
                  <a:srgbClr val="CE4D8E"/>
                </a:highlight>
                <a:cs typeface="Poppins SemiBold"/>
                <a:sym typeface="Poppins SemiBold"/>
              </a:rPr>
              <a:t>Ví dụ 1:</a:t>
            </a:r>
            <a:r>
              <a:rPr lang="en-US" sz="2000" kern="1200">
                <a:latin typeface="Arial" panose="020B0604020202020204" pitchFamily="34" charset="0"/>
                <a:ea typeface="+mn-ea"/>
                <a:cs typeface="Arial" panose="020B0604020202020204" pitchFamily="34" charset="0"/>
              </a:rPr>
              <a:t> L</a:t>
            </a:r>
            <a:r>
              <a:rPr lang="vi-VN" sz="2000" kern="1200">
                <a:latin typeface="Arial" panose="020B0604020202020204" pitchFamily="34" charset="0"/>
                <a:ea typeface="+mn-ea"/>
                <a:cs typeface="Arial" panose="020B0604020202020204" pitchFamily="34" charset="0"/>
              </a:rPr>
              <a:t>ớp trưởng lớp 8C muốn thu thập thông tin về các môn </a:t>
            </a:r>
            <a:r>
              <a:rPr lang="en-US" sz="2000" kern="1200">
                <a:latin typeface="Arial" panose="020B0604020202020204" pitchFamily="34" charset="0"/>
                <a:ea typeface="+mn-ea"/>
                <a:cs typeface="Arial" panose="020B0604020202020204" pitchFamily="34" charset="0"/>
              </a:rPr>
              <a:t>  </a:t>
            </a:r>
            <a:r>
              <a:rPr lang="vi-VN" sz="2000" kern="1200">
                <a:latin typeface="Arial" panose="020B0604020202020204" pitchFamily="34" charset="0"/>
                <a:ea typeface="+mn-ea"/>
                <a:cs typeface="Arial" panose="020B0604020202020204" pitchFamily="34" charset="0"/>
              </a:rPr>
              <a:t>thể thao được ưa thích của các bạn trong lớp. Theo em, bạn lớp trưởng có thể thu thập những thông tin đó bằng</a:t>
            </a:r>
            <a:r>
              <a:rPr lang="en-US" sz="2000" kern="1200">
                <a:latin typeface="Arial" panose="020B0604020202020204" pitchFamily="34" charset="0"/>
                <a:ea typeface="+mn-ea"/>
                <a:cs typeface="Arial" panose="020B0604020202020204" pitchFamily="34" charset="0"/>
              </a:rPr>
              <a:t> </a:t>
            </a:r>
            <a:r>
              <a:rPr lang="vi-VN" sz="2000" kern="1200">
                <a:latin typeface="Arial" panose="020B0604020202020204" pitchFamily="34" charset="0"/>
                <a:ea typeface="+mn-ea"/>
                <a:cs typeface="Arial" panose="020B0604020202020204" pitchFamily="34" charset="0"/>
              </a:rPr>
              <a:t>cách nào?</a:t>
            </a:r>
          </a:p>
        </p:txBody>
      </p:sp>
      <p:sp>
        <p:nvSpPr>
          <p:cNvPr id="40" name="TextBox 39"/>
          <p:cNvSpPr txBox="1"/>
          <p:nvPr/>
        </p:nvSpPr>
        <p:spPr>
          <a:xfrm>
            <a:off x="594177" y="2653778"/>
            <a:ext cx="4498356" cy="1477328"/>
          </a:xfrm>
          <a:prstGeom prst="rect">
            <a:avLst/>
          </a:prstGeom>
          <a:noFill/>
        </p:spPr>
        <p:txBody>
          <a:bodyPr wrap="square" rtlCol="0">
            <a:spAutoFit/>
          </a:bodyPr>
          <a:lstStyle/>
          <a:p>
            <a:pPr algn="just" defTabSz="457200">
              <a:lnSpc>
                <a:spcPct val="150000"/>
              </a:lnSpc>
              <a:buClrTx/>
              <a:defRPr/>
            </a:pPr>
            <a:r>
              <a:rPr lang="vi-VN" sz="2000" kern="1200">
                <a:latin typeface="Arial" panose="020B0604020202020204" pitchFamily="34" charset="0"/>
                <a:ea typeface="+mn-ea"/>
                <a:cs typeface="Arial" panose="020B0604020202020204" pitchFamily="34" charset="0"/>
              </a:rPr>
              <a:t>Bạn lớp trưởng lớp 8C có thể thu thập những thông tin đó bằng cách lập phiếu hỏi theo mẫu sau (Bảng 1):</a:t>
            </a:r>
          </a:p>
        </p:txBody>
      </p:sp>
      <p:sp>
        <p:nvSpPr>
          <p:cNvPr id="42" name="Rectangle 41"/>
          <p:cNvSpPr/>
          <p:nvPr/>
        </p:nvSpPr>
        <p:spPr>
          <a:xfrm>
            <a:off x="4175408" y="209662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5092533" y="2763841"/>
            <a:ext cx="3466614" cy="1716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par>
                                <p:cTn id="18" presetID="22"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42"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4380</TotalTime>
  <Words>1107</Words>
  <Application>Microsoft Office PowerPoint</Application>
  <PresentationFormat>On-screen Show (16:9)</PresentationFormat>
  <Paragraphs>106</Paragraphs>
  <Slides>22</Slides>
  <Notes>19</Notes>
  <HiddenSlides>0</HiddenSlides>
  <MMClips>6</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Dotum</vt:lpstr>
      <vt:lpstr>Figtree Light</vt:lpstr>
      <vt:lpstr>Maven Pro SemiBold</vt:lpstr>
      <vt:lpstr>Anaheim</vt:lpstr>
      <vt:lpstr>Poppins SemiBold</vt:lpstr>
      <vt:lpstr>Maven Pro</vt:lpstr>
      <vt:lpstr>Times New Roman</vt:lpstr>
      <vt:lpstr>Cambria Math</vt:lpstr>
      <vt:lpstr>Arial</vt:lpstr>
      <vt:lpstr>Figtree</vt:lpstr>
      <vt:lpstr>Open Sans</vt:lpstr>
      <vt:lpstr>Pangolin</vt:lpstr>
      <vt:lpstr>Maven Pro ExtraBold</vt:lpstr>
      <vt:lpstr>Calibri</vt:lpstr>
      <vt:lpstr>DM Sans</vt:lpstr>
      <vt:lpstr>Nunito Light</vt:lpstr>
      <vt:lpstr>Addition and Subtraction with Multi-digit Numbers - Mathematics - 4th Grade by Slidesgo</vt:lpstr>
      <vt:lpstr>PowerPoint Presentation</vt:lpstr>
      <vt:lpstr>CHÀO MỪNG  TẤT CẢ CÁC EM  ĐẾN VỚI TIẾT HỌC!</vt:lpstr>
      <vt:lpstr>KHỞI ĐỘNG</vt:lpstr>
      <vt:lpstr>PowerPoint Presentation</vt:lpstr>
      <vt:lpstr>I</vt:lpstr>
      <vt:lpstr>THU THẬP  DỮ LIỆU</vt:lpstr>
      <vt:lpstr>HĐ 1</vt:lpstr>
      <vt:lpstr>Ghi nhớ</vt:lpstr>
      <vt:lpstr>PowerPoint Presentation</vt:lpstr>
      <vt:lpstr>PowerPoint Presentation</vt:lpstr>
      <vt:lpstr>PHÂN LOẠI VÀ  TỔ CHỨC DỮ LIỆU</vt:lpstr>
      <vt:lpstr>HĐ 2</vt:lpstr>
      <vt:lpstr>PowerPoint Presentation</vt:lpstr>
      <vt:lpstr>Ghi nhớ</vt:lpstr>
      <vt:lpstr>LUYỆN TẬP</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2</cp:revision>
  <dcterms:modified xsi:type="dcterms:W3CDTF">2025-02-14T20:49:43Z</dcterms:modified>
</cp:coreProperties>
</file>