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Noto Serif Display Bold" panose="020B0604020202020204"/>
      <p:regular r:id="rId25"/>
    </p:embeddedFont>
    <p:embeddedFont>
      <p:font typeface="Noto Serif Display ExtraCondensed" panose="020B0604020202020204"/>
      <p:regular r:id="rId26"/>
    </p:embeddedFont>
    <p:embeddedFont>
      <p:font typeface="Noto Serif Display Bold Italics" panose="020B0604020202020204"/>
      <p:regular r:id="rId27"/>
    </p:embeddedFont>
    <p:embeddedFont>
      <p:font typeface="Noto Serif Display ExtraCondensed Bold" panose="020B0604020202020204"/>
      <p:regular r:id="rId28"/>
    </p:embeddedFont>
    <p:embeddedFont>
      <p:font typeface="Noto Serif Display Italics" panose="020B0604020202020204"/>
      <p:regular r:id="rId29"/>
    </p:embeddedFont>
    <p:embeddedFont>
      <p:font typeface="Noto Serif Display" panose="020B060402020202020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cnN8kxVUhKQ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cnN8kxVUhKQ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6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37001" y="2168683"/>
            <a:ext cx="9007199" cy="115416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72547"/>
                </a:solidFill>
                <a:latin typeface="UTM Impact"/>
                <a:ea typeface="UTM Impact"/>
                <a:cs typeface="UTM Impact"/>
                <a:sym typeface="UTM Impact"/>
              </a:rPr>
              <a:t>TIẾT </a:t>
            </a:r>
            <a:r>
              <a:rPr lang="en-US" sz="6399" dirty="0" smtClean="0">
                <a:solidFill>
                  <a:srgbClr val="272547"/>
                </a:solidFill>
                <a:latin typeface="UTM Impact"/>
                <a:ea typeface="UTM Impact"/>
                <a:cs typeface="UTM Impact"/>
                <a:sym typeface="UTM Impact"/>
              </a:rPr>
              <a:t>89</a:t>
            </a:r>
            <a:r>
              <a:rPr lang="en-US" sz="6399" dirty="0" smtClean="0">
                <a:solidFill>
                  <a:srgbClr val="272547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dirty="0">
                <a:solidFill>
                  <a:srgbClr val="272547"/>
                </a:solidFill>
                <a:latin typeface="UTM Impact"/>
                <a:ea typeface="UTM Impact"/>
                <a:cs typeface="UTM Impact"/>
                <a:sym typeface="UTM Impact"/>
              </a:rPr>
              <a:t>- VĂN </a:t>
            </a:r>
            <a:r>
              <a:rPr lang="en-US" sz="6399" dirty="0" smtClean="0">
                <a:solidFill>
                  <a:srgbClr val="272547"/>
                </a:solidFill>
                <a:latin typeface="UTM Impact"/>
                <a:ea typeface="UTM Impact"/>
                <a:cs typeface="UTM Impact"/>
                <a:sym typeface="UTM Impact"/>
              </a:rPr>
              <a:t>BẢN 2</a:t>
            </a:r>
            <a:endParaRPr lang="en-US" sz="6399" dirty="0">
              <a:solidFill>
                <a:srgbClr val="272547"/>
              </a:solidFill>
              <a:latin typeface="UTM Impact"/>
              <a:ea typeface="UTM Impact"/>
              <a:cs typeface="UTM Impact"/>
              <a:sym typeface="UTM Impac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06120" y="3760376"/>
            <a:ext cx="10058400" cy="16383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dirty="0">
                <a:latin typeface="UTM Impact"/>
                <a:ea typeface="UTM Impact"/>
                <a:cs typeface="UTM Impact"/>
                <a:sym typeface="UTM Impact"/>
              </a:rPr>
              <a:t> MƯA XUÂN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53000" y="5998004"/>
            <a:ext cx="63246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C8982D"/>
                </a:solidFill>
                <a:latin typeface="UTM Impact"/>
                <a:ea typeface="UTM Impact"/>
                <a:cs typeface="UTM Impact"/>
                <a:sym typeface="UTM Impact"/>
              </a:rPr>
              <a:t>- Nguyễn Bính 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520848" y="6802763"/>
            <a:ext cx="1673920" cy="2605323"/>
          </a:xfrm>
          <a:custGeom>
            <a:avLst/>
            <a:gdLst/>
            <a:ahLst/>
            <a:cxnLst/>
            <a:rect l="l" t="t" r="r" b="b"/>
            <a:pathLst>
              <a:path w="1673920" h="2605323">
                <a:moveTo>
                  <a:pt x="0" y="0"/>
                </a:moveTo>
                <a:lnTo>
                  <a:pt x="1673920" y="0"/>
                </a:lnTo>
                <a:lnTo>
                  <a:pt x="1673920" y="2605323"/>
                </a:lnTo>
                <a:lnTo>
                  <a:pt x="0" y="2605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0431">
            <a:off x="12376496" y="-107112"/>
            <a:ext cx="7769894" cy="9389601"/>
          </a:xfrm>
          <a:custGeom>
            <a:avLst/>
            <a:gdLst/>
            <a:ahLst/>
            <a:cxnLst/>
            <a:rect l="l" t="t" r="r" b="b"/>
            <a:pathLst>
              <a:path w="7769894" h="9389601">
                <a:moveTo>
                  <a:pt x="0" y="0"/>
                </a:moveTo>
                <a:lnTo>
                  <a:pt x="7769895" y="0"/>
                </a:lnTo>
                <a:lnTo>
                  <a:pt x="7769895" y="9389600"/>
                </a:lnTo>
                <a:lnTo>
                  <a:pt x="0" y="938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04836" y="8546896"/>
            <a:ext cx="11844766" cy="1740104"/>
          </a:xfrm>
          <a:custGeom>
            <a:avLst/>
            <a:gdLst/>
            <a:ahLst/>
            <a:cxnLst/>
            <a:rect l="l" t="t" r="r" b="b"/>
            <a:pathLst>
              <a:path w="11844766" h="1740104">
                <a:moveTo>
                  <a:pt x="0" y="0"/>
                </a:moveTo>
                <a:lnTo>
                  <a:pt x="11844766" y="0"/>
                </a:lnTo>
                <a:lnTo>
                  <a:pt x="11844766" y="1740104"/>
                </a:lnTo>
                <a:lnTo>
                  <a:pt x="0" y="1740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48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06314" y="-140463"/>
            <a:ext cx="5284354" cy="2338327"/>
          </a:xfrm>
          <a:custGeom>
            <a:avLst/>
            <a:gdLst/>
            <a:ahLst/>
            <a:cxnLst/>
            <a:rect l="l" t="t" r="r" b="b"/>
            <a:pathLst>
              <a:path w="5284354" h="2338327">
                <a:moveTo>
                  <a:pt x="0" y="0"/>
                </a:moveTo>
                <a:lnTo>
                  <a:pt x="5284354" y="0"/>
                </a:lnTo>
                <a:lnTo>
                  <a:pt x="5284354" y="2338326"/>
                </a:lnTo>
                <a:lnTo>
                  <a:pt x="0" y="2338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229790-596B-7E84-93C8-17B6631391C1}"/>
              </a:ext>
            </a:extLst>
          </p:cNvPr>
          <p:cNvGrpSpPr/>
          <p:nvPr/>
        </p:nvGrpSpPr>
        <p:grpSpPr>
          <a:xfrm>
            <a:off x="-694354" y="350862"/>
            <a:ext cx="12488958" cy="9585276"/>
            <a:chOff x="-694354" y="350862"/>
            <a:chExt cx="12488958" cy="9585276"/>
          </a:xfrm>
        </p:grpSpPr>
        <p:sp>
          <p:nvSpPr>
            <p:cNvPr id="2" name="Freeform 2"/>
            <p:cNvSpPr/>
            <p:nvPr/>
          </p:nvSpPr>
          <p:spPr>
            <a:xfrm>
              <a:off x="-694354" y="350862"/>
              <a:ext cx="12488958" cy="9585276"/>
            </a:xfrm>
            <a:custGeom>
              <a:avLst/>
              <a:gdLst/>
              <a:ahLst/>
              <a:cxnLst/>
              <a:rect l="l" t="t" r="r" b="b"/>
              <a:pathLst>
                <a:path w="12488958" h="9585276">
                  <a:moveTo>
                    <a:pt x="0" y="0"/>
                  </a:moveTo>
                  <a:lnTo>
                    <a:pt x="12488958" y="0"/>
                  </a:lnTo>
                  <a:lnTo>
                    <a:pt x="12488958" y="9585276"/>
                  </a:lnTo>
                  <a:lnTo>
                    <a:pt x="0" y="9585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710334" y="2963545"/>
              <a:ext cx="7195980" cy="4312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Bài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như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một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câu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chuyện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nhỏ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kể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về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gái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chủ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động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bày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tỏ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tình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cảm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thể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hiện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một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quan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niệm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rất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mới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mẻ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so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với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quan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niệm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truyền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thống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về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tình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yêu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;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thể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hiện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khát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vọng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hạnh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phúc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lứa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đôi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rất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mãnh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liệt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 “Câu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chuyện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”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thể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hiện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tư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tưởng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nhân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văn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nhân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đạo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mới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mẻ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của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nhà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099" dirty="0">
                  <a:solidFill>
                    <a:srgbClr val="B34A47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-931843" y="-350953"/>
            <a:ext cx="5284354" cy="2338327"/>
          </a:xfrm>
          <a:custGeom>
            <a:avLst/>
            <a:gdLst/>
            <a:ahLst/>
            <a:cxnLst/>
            <a:rect l="l" t="t" r="r" b="b"/>
            <a:pathLst>
              <a:path w="5284354" h="2338327">
                <a:moveTo>
                  <a:pt x="0" y="0"/>
                </a:moveTo>
                <a:lnTo>
                  <a:pt x="5284354" y="0"/>
                </a:lnTo>
                <a:lnTo>
                  <a:pt x="5284354" y="2338327"/>
                </a:lnTo>
                <a:lnTo>
                  <a:pt x="0" y="2338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702021" y="1066044"/>
          <a:ext cx="10917895" cy="8993108"/>
        </p:xfrm>
        <a:graphic>
          <a:graphicData uri="http://schemas.openxmlformats.org/drawingml/2006/table">
            <a:tbl>
              <a:tblPr/>
              <a:tblGrid>
                <a:gridCol w="961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1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8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8310">
                <a:tc rowSpan="2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Cặp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câu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Câu thơ cụ thể 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Hiệu quả diễn đạt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Hiệu quả diễn đạt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4972">
                <a:tc v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Cặp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câu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Câu thơ cụ thể 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Cụ thể</a:t>
                      </a:r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Khái quát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987"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1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984"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1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987"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2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984"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2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 dirty="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987"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3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9984"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3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4987"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4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9984"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4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4987"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5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9984"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5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4987"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6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29984"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6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endParaRPr lang="en-US" sz="1100" dirty="0"/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649"/>
                        </a:lnSpc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64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</a:t>
                      </a:r>
                      <a:endParaRPr lang="en-US" sz="1100"/>
                    </a:p>
                  </a:txBody>
                  <a:tcPr marL="28575" marR="28575" marT="28575" marB="285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98610"/>
            <a:ext cx="1706880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d.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Mối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quan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hệ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giữa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hình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ảnh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thơ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và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tâm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trạng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của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“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em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”</a:t>
            </a:r>
          </a:p>
        </p:txBody>
      </p:sp>
      <p:pic>
        <p:nvPicPr>
          <p:cNvPr id="4" name="Picture 4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980786" y="3847327"/>
            <a:ext cx="6103512" cy="343054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980786" y="1009650"/>
            <a:ext cx="5922230" cy="237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</a:pP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PHIẾU HỌC TẬP SỐ 1</a:t>
            </a:r>
          </a:p>
          <a:p>
            <a:pPr algn="ctr">
              <a:lnSpc>
                <a:spcPts val="3810"/>
              </a:lnSpc>
            </a:pP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Yêu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cầu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Tìm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câu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thơ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nét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đồng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về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cấu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trúc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khác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về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ý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thơ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biết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hiệu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quả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diễn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đạt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84984" y="2895600"/>
          <a:ext cx="17518032" cy="6657972"/>
        </p:xfrm>
        <a:graphic>
          <a:graphicData uri="http://schemas.openxmlformats.org/drawingml/2006/table">
            <a:tbl>
              <a:tblPr/>
              <a:tblGrid>
                <a:gridCol w="7026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1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9662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Bữa</a:t>
                      </a:r>
                      <a:r>
                        <a:rPr lang="en-US" sz="3000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ấy</a:t>
                      </a:r>
                      <a:r>
                        <a:rPr lang="en-US" sz="3000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mưa</a:t>
                      </a:r>
                      <a:r>
                        <a:rPr lang="en-US" sz="3000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xuân</a:t>
                      </a:r>
                      <a:r>
                        <a:rPr lang="en-US" sz="3000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phơi</a:t>
                      </a:r>
                      <a:r>
                        <a:rPr lang="en-US" sz="3000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phới</a:t>
                      </a:r>
                      <a:r>
                        <a:rPr lang="en-US" sz="3000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bay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Thời gian chính xuân; háo hức, hân hoan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9662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Bữa ấy mưa xuân đã ngại bay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Thời gian cuối xuân; thất vọng, hoàn trách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9662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Hoa xoan lớp lớp rụng vơi đầy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Thiên nhiên tràn đầy sức sống; yêu đời, hi vọng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9662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Hoa xoan đã nát dưới chân giày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Thiên nhiên tàn tạ, héo úa; buồn tủi, thất vọng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9662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Mưa bụi nên em không ướt áo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Háo hức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9662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Áo mỏng che đầu mưa nặng hạt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 dirty="0" err="1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Tủi</a:t>
                      </a:r>
                      <a:r>
                        <a:rPr lang="en-US" sz="3000" dirty="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hờn</a:t>
                      </a:r>
                      <a:r>
                        <a:rPr lang="en-US" sz="3000" dirty="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lòng</a:t>
                      </a:r>
                      <a:r>
                        <a:rPr lang="en-US" sz="3000" dirty="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trĩu</a:t>
                      </a:r>
                      <a:r>
                        <a:rPr lang="en-US" sz="3000" dirty="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nặng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98610"/>
            <a:ext cx="1353427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d. Mối quan hệ giữa hình ảnh thơ và tâm trạng của “em”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1009650"/>
            <a:ext cx="17903016" cy="142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PHIẾU HỌC TẬP SỐ 1</a:t>
            </a:r>
          </a:p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Yêu cầu: Tìm các câu thơ có nét đồng về cấu trúc nhưng khác nhau về ý thơ và cho biết hiệu quả diễn đạt.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625179" y="2715209"/>
          <a:ext cx="17037641" cy="6939151"/>
        </p:xfrm>
        <a:graphic>
          <a:graphicData uri="http://schemas.openxmlformats.org/drawingml/2006/table">
            <a:tbl>
              <a:tblPr/>
              <a:tblGrid>
                <a:gridCol w="7152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5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8597">
                <a:tc>
                  <a:txBody>
                    <a:bodyPr/>
                    <a:lstStyle/>
                    <a:p>
                      <a:pPr algn="l">
                        <a:lnSpc>
                          <a:spcPts val="1549"/>
                        </a:lnSpc>
                        <a:defRPr/>
                      </a:pP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Thôn</a:t>
                      </a:r>
                      <a:r>
                        <a:rPr lang="en-US" sz="3099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Đoài</a:t>
                      </a:r>
                      <a:r>
                        <a:rPr lang="en-US" sz="3099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cách</a:t>
                      </a:r>
                      <a:r>
                        <a:rPr lang="en-US" sz="3099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có</a:t>
                      </a:r>
                      <a:r>
                        <a:rPr lang="en-US" sz="3099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một</a:t>
                      </a:r>
                      <a:r>
                        <a:rPr lang="en-US" sz="3099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thôi</a:t>
                      </a:r>
                      <a:r>
                        <a:rPr lang="en-US" sz="3099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đê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Háo hức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166">
                <a:tc>
                  <a:txBody>
                    <a:bodyPr/>
                    <a:lstStyle/>
                    <a:p>
                      <a:pPr algn="l">
                        <a:lnSpc>
                          <a:spcPts val="1549"/>
                        </a:lnSpc>
                        <a:defRPr/>
                      </a:pPr>
                      <a:r>
                        <a:rPr lang="en-US" sz="3099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Có ngắn gì đâu một dải đê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defRPr/>
                      </a:pPr>
                      <a:r>
                        <a:rPr lang="en-US" sz="300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Tủi hờn, lòng trĩu nặng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8597">
                <a:tc>
                  <a:txBody>
                    <a:bodyPr/>
                    <a:lstStyle/>
                    <a:p>
                      <a:pPr algn="l">
                        <a:lnSpc>
                          <a:spcPts val="1549"/>
                        </a:lnSpc>
                        <a:defRPr/>
                      </a:pPr>
                      <a:r>
                        <a:rPr lang="en-US" sz="3099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Hội chèo làng Đặng đi ngang ngõ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3990"/>
                        </a:lnSpc>
                        <a:defRPr/>
                      </a:pPr>
                      <a:r>
                        <a:rPr lang="en-US" sz="300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Giới hạn thời gian câu chuyện (bắt đầu và kết thúc hi vọng)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8597">
                <a:tc>
                  <a:txBody>
                    <a:bodyPr/>
                    <a:lstStyle/>
                    <a:p>
                      <a:pPr algn="l">
                        <a:lnSpc>
                          <a:spcPts val="1549"/>
                        </a:lnSpc>
                        <a:defRPr/>
                      </a:pPr>
                      <a:r>
                        <a:rPr lang="en-US" sz="3099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Hội chèo làng Đặng về ngang ngõ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ts val="3990"/>
                        </a:lnSpc>
                        <a:defRPr/>
                      </a:pPr>
                      <a:r>
                        <a:rPr lang="en-US" sz="300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Giới hạn thời gian câu chuyện (bắt đầu và kết thúc hi vọng)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8597">
                <a:tc>
                  <a:txBody>
                    <a:bodyPr/>
                    <a:lstStyle/>
                    <a:p>
                      <a:pPr algn="l">
                        <a:lnSpc>
                          <a:spcPts val="1549"/>
                        </a:lnSpc>
                        <a:defRPr/>
                      </a:pPr>
                      <a:r>
                        <a:rPr lang="en-US" sz="3099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Mẹ bảo: “Thôn Đoài hát tối nay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3390"/>
                        </a:lnSpc>
                        <a:defRPr/>
                      </a:pPr>
                      <a:r>
                        <a:rPr lang="en-US" sz="300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Đánh dấu các mốc thời gian (bắt đầu và kết thúc hi vọng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8597">
                <a:tc>
                  <a:txBody>
                    <a:bodyPr/>
                    <a:lstStyle/>
                    <a:p>
                      <a:pPr algn="l">
                        <a:lnSpc>
                          <a:spcPts val="1549"/>
                        </a:lnSpc>
                        <a:defRPr/>
                      </a:pP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Mẹ</a:t>
                      </a:r>
                      <a:r>
                        <a:rPr lang="en-US" sz="3099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bảo</a:t>
                      </a:r>
                      <a:r>
                        <a:rPr lang="en-US" sz="3099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: “</a:t>
                      </a: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Mùa</a:t>
                      </a:r>
                      <a:r>
                        <a:rPr lang="en-US" sz="3099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xuân</a:t>
                      </a:r>
                      <a:r>
                        <a:rPr lang="en-US" sz="3099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đã</a:t>
                      </a:r>
                      <a:r>
                        <a:rPr lang="en-US" sz="3099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cạn</a:t>
                      </a:r>
                      <a:r>
                        <a:rPr lang="en-US" sz="3099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ngày</a:t>
                      </a:r>
                      <a:r>
                        <a:rPr lang="en-US" sz="3099" dirty="0">
                          <a:solidFill>
                            <a:srgbClr val="072AC8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”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ts val="3390"/>
                        </a:lnSpc>
                        <a:defRPr/>
                      </a:pPr>
                      <a:r>
                        <a:rPr lang="en-US" sz="3000">
                          <a:solidFill>
                            <a:srgbClr val="793F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Đánh dấu các mốc thời gian (bắt đầu và kết thúc hi vọng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98610"/>
            <a:ext cx="1353427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d. Mối quan hệ giữa hình ảnh thơ và tâm trạng của “em”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1009650"/>
            <a:ext cx="17903016" cy="142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PHIẾU HỌC TẬP SỐ 1</a:t>
            </a:r>
          </a:p>
          <a:p>
            <a:pPr algn="ctr">
              <a:lnSpc>
                <a:spcPts val="3810"/>
              </a:lnSpc>
            </a:pPr>
            <a:r>
              <a:rPr lang="en-US" sz="300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Yêu cầu: Tìm các câu thơ có nét đồng về cấu trúc nhưng khác nhau về ý thơ và cho biết hiệu quả diễn đạt.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413806" y="2788282"/>
          <a:ext cx="10831429" cy="7086598"/>
        </p:xfrm>
        <a:graphic>
          <a:graphicData uri="http://schemas.openxmlformats.org/drawingml/2006/table">
            <a:tbl>
              <a:tblPr/>
              <a:tblGrid>
                <a:gridCol w="3475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8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7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93585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Khổ thơ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0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3120"/>
                        </a:lnSpc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ngữ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hình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ảnh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hành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động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, BPTT…</a:t>
                      </a:r>
                    </a:p>
                    <a:p>
                      <a:pPr algn="ctr">
                        <a:lnSpc>
                          <a:spcPts val="3120"/>
                        </a:lnSpc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Tâm trạng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538">
                <a:tc>
                  <a:txBody>
                    <a:bodyPr/>
                    <a:lstStyle/>
                    <a:p>
                      <a:pPr algn="ctr">
                        <a:lnSpc>
                          <a:spcPts val="12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Khổ 2 – 5</a:t>
                      </a:r>
                      <a:endParaRPr lang="en-US" sz="1100"/>
                    </a:p>
                    <a:p>
                      <a:pPr algn="ctr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8538">
                <a:tc>
                  <a:txBody>
                    <a:bodyPr/>
                    <a:lstStyle/>
                    <a:p>
                      <a:pPr algn="ctr">
                        <a:lnSpc>
                          <a:spcPts val="12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Khổ 6 – 7</a:t>
                      </a:r>
                      <a:endParaRPr lang="en-US" sz="1100"/>
                    </a:p>
                    <a:p>
                      <a:pPr algn="ctr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8538">
                <a:tc>
                  <a:txBody>
                    <a:bodyPr/>
                    <a:lstStyle/>
                    <a:p>
                      <a:pPr algn="ctr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Khổ 8 – 10</a:t>
                      </a:r>
                    </a:p>
                    <a:p>
                      <a:pPr algn="ctr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8861">
                <a:tc>
                  <a:txBody>
                    <a:bodyPr/>
                    <a:lstStyle/>
                    <a:p>
                      <a:pPr algn="ctr">
                        <a:lnSpc>
                          <a:spcPts val="24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Chỉ ra sự thay đổi tâm trạng của cô gái</a:t>
                      </a:r>
                    </a:p>
                    <a:p>
                      <a:pPr algn="ctr">
                        <a:lnSpc>
                          <a:spcPts val="2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8538">
                <a:tc>
                  <a:txBody>
                    <a:bodyPr/>
                    <a:lstStyle/>
                    <a:p>
                      <a:pPr algn="ctr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Thái độ của tác giả</a:t>
                      </a:r>
                    </a:p>
                    <a:p>
                      <a:pPr algn="ctr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100" dirty="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 </a:t>
                      </a:r>
                    </a:p>
                    <a:p>
                      <a:pPr algn="l">
                        <a:lnSpc>
                          <a:spcPts val="12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"/>
                          <a:ea typeface="Noto Serif Display"/>
                          <a:cs typeface="Noto Serif Display"/>
                          <a:sym typeface="Noto Serif Display"/>
                        </a:rPr>
                        <a:t>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2A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98610"/>
            <a:ext cx="647299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3.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Tâm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trạng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của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“</a:t>
            </a:r>
            <a:r>
              <a:rPr lang="en-US" sz="4500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em</a:t>
            </a:r>
            <a:r>
              <a:rPr lang="en-US" sz="4500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3806" y="971550"/>
            <a:ext cx="17585213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PHIẾU HỌC TẬP SỐ 2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Yêu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cầu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Tìm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từ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ngữ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hình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ảnh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cử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hành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động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biện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pháp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tu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từ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…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hiện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tâm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trạng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nhân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“</a:t>
            </a:r>
            <a:r>
              <a:rPr lang="en-US" sz="3000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em</a:t>
            </a:r>
            <a:r>
              <a:rPr lang="en-US" sz="30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”.</a:t>
            </a:r>
          </a:p>
        </p:txBody>
      </p:sp>
      <p:pic>
        <p:nvPicPr>
          <p:cNvPr id="5" name="Picture 5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836246" y="4182439"/>
            <a:ext cx="6162773" cy="3463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471449" y="1028700"/>
          <a:ext cx="17345102" cy="9020174"/>
        </p:xfrm>
        <a:graphic>
          <a:graphicData uri="http://schemas.openxmlformats.org/drawingml/2006/table">
            <a:tbl>
              <a:tblPr/>
              <a:tblGrid>
                <a:gridCol w="2230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9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54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4193">
                <a:tc>
                  <a:txBody>
                    <a:bodyPr/>
                    <a:lstStyle/>
                    <a:p>
                      <a:pPr algn="ctr">
                        <a:lnSpc>
                          <a:spcPts val="12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Khổ thơ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Từ ngữ, hình ảnh, hành động, BPTT…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Tâm trạng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4815"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r>
                        <a:rPr lang="en-US" sz="2499">
                          <a:solidFill>
                            <a:srgbClr val="072AC8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Khổ 2–5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-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thấy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giăng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tơ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một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mối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tình</a:t>
                      </a:r>
                      <a:endParaRPr lang="en-US" sz="1100" dirty="0"/>
                    </a:p>
                    <a:p>
                      <a:pPr algn="just">
                        <a:lnSpc>
                          <a:spcPts val="2999"/>
                        </a:lnSpc>
                      </a:pP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-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ngừng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tay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lại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giữa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thoi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xinh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,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lá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bừng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đỏ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,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nghĩ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đến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anh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,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ngửa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bàn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tay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trước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mái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hiên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, (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dự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đoán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)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anh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ấy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sang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xem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,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xin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phép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mẹ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,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vội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vàng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đi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,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cách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có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một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thôi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đê</a:t>
                      </a:r>
                      <a:r>
                        <a:rPr lang="en-US" sz="2499" dirty="0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…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99"/>
                        </a:lnSpc>
                        <a:defRPr/>
                      </a:pPr>
                      <a:r>
                        <a:rPr lang="en-US" sz="2499">
                          <a:solidFill>
                            <a:srgbClr val="272547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- Thẹn thùng, cảm giác mưa nhỏ, quảng đường không xa…</a:t>
                      </a:r>
                      <a:endParaRPr lang="en-US" sz="1100"/>
                    </a:p>
                    <a:p>
                      <a:pPr algn="just">
                        <a:lnSpc>
                          <a:spcPts val="2999"/>
                        </a:lnSpc>
                      </a:pPr>
                      <a:r>
                        <a:rPr lang="en-US" sz="2499">
                          <a:solidFill>
                            <a:srgbClr val="272547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- Vấn vương, tương tư người yêu. Khao khát được gặp người mình yêu.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6848"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r>
                        <a:rPr lang="en-US" sz="2499">
                          <a:solidFill>
                            <a:srgbClr val="072AC8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Khổ 6–7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499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giường cửi lạnh, thoi ngà nhớ ngón tay em, chả thiết xem, chờ mãi, năm tao bảy tuyết…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499">
                          <a:solidFill>
                            <a:srgbClr val="272547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Ngóng tìm, chờ đợi, thất vọng, dỗi hờn, trách móc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6848">
                <a:tc>
                  <a:txBody>
                    <a:bodyPr/>
                    <a:lstStyle/>
                    <a:p>
                      <a:pPr algn="l">
                        <a:lnSpc>
                          <a:spcPts val="1249"/>
                        </a:lnSpc>
                        <a:defRPr/>
                      </a:pPr>
                      <a:r>
                        <a:rPr lang="en-US" sz="2499">
                          <a:solidFill>
                            <a:srgbClr val="072AC8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Khổ 8–10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499">
                          <a:solidFill>
                            <a:srgbClr val="793F00"/>
                          </a:solidFill>
                          <a:latin typeface="Noto Serif Display Bold Italics"/>
                          <a:ea typeface="Noto Serif Display Bold Italics"/>
                          <a:cs typeface="Noto Serif Display Bold Italics"/>
                          <a:sym typeface="Noto Serif Display Bold Italics"/>
                        </a:rPr>
                        <a:t>Lầm lụi trên đường về, dải đê như dài hơn, mưa nặng hạt, lạnh lùng thêm tỉu, bao giờ mới gặp anh…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499">
                          <a:solidFill>
                            <a:srgbClr val="272547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Buồn bã, cô đơn, mong mỏi, hi vọng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373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72AC8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Diễn biến tâm trạng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29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Trước hội vui phơi phới, tràn đầy hi vọng – sau hội buồn bã, thất vọng rồi lại hi vọng.</a:t>
                      </a:r>
                      <a:endParaRPr lang="en-US" sz="1100"/>
                    </a:p>
                    <a:p>
                      <a:pPr algn="just">
                        <a:lnSpc>
                          <a:spcPts val="29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29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Trước hội vui phơi phới, tràn đầy hi vọng – sau hội buồn bã, thất vọng rồi lại hi vọng.</a:t>
                      </a:r>
                      <a:endParaRPr lang="en-US" sz="1100"/>
                    </a:p>
                    <a:p>
                      <a:pPr algn="just">
                        <a:lnSpc>
                          <a:spcPts val="29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373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72AC8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Thái độ của tác giả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ts val="2999"/>
                        </a:lnSpc>
                        <a:defRPr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Xuyên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suốt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bài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thơ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là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sự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cảm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thông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,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thấu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hiểu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,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thương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cảm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của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nhà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thơ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dành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cho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“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em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” –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người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thiếu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nữ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khao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khát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tình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yêu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mãnh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liệt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nhưng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không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được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đáp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lại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29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Noto Serif Display Bold"/>
                          <a:ea typeface="Noto Serif Display Bold"/>
                          <a:cs typeface="Noto Serif Display Bold"/>
                          <a:sym typeface="Noto Serif Display Bold"/>
                        </a:rPr>
                        <a:t>Xuyên suốt bài thơ là sự cảm thông, thấu hiểu, thương cảm của nhà thơ dành cho “em” – người thiếu nữ khao khát tình yêu mãnh liệt nhưng không được đáp lại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98610"/>
            <a:ext cx="647299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3. Tâm trạng của “em”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1" t="-19941" r="-6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831654" y="4295775"/>
            <a:ext cx="9259299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3F2E72"/>
                </a:solidFill>
                <a:latin typeface="UTM Impact"/>
                <a:ea typeface="UTM Impact"/>
                <a:cs typeface="UTM Impact"/>
                <a:sym typeface="UTM Impact"/>
              </a:rPr>
              <a:t>III. TỔNG KẾT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393" y="403333"/>
            <a:ext cx="7341410" cy="5157341"/>
            <a:chOff x="0" y="0"/>
            <a:chExt cx="9788546" cy="68764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49497"/>
              <a:ext cx="9788546" cy="6126958"/>
              <a:chOff x="0" y="0"/>
              <a:chExt cx="1933540" cy="12102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33540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1933540" h="1210263">
                    <a:moveTo>
                      <a:pt x="0" y="0"/>
                    </a:moveTo>
                    <a:lnTo>
                      <a:pt x="1933540" y="0"/>
                    </a:lnTo>
                    <a:lnTo>
                      <a:pt x="1933540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76200"/>
                <a:ext cx="1933540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- Giàu sức gợi</a:t>
                </a:r>
              </a:p>
              <a:p>
                <a:pPr algn="ctr">
                  <a:lnSpc>
                    <a:spcPts val="55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- Giàu hình ảnh và đa nghĩa</a:t>
                </a:r>
              </a:p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- Giàu nhạc tính</a:t>
                </a: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77906" y="0"/>
              <a:ext cx="6232735" cy="1575086"/>
              <a:chOff x="0" y="0"/>
              <a:chExt cx="1231157" cy="31112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31158" cy="311128"/>
              </a:xfrm>
              <a:custGeom>
                <a:avLst/>
                <a:gdLst/>
                <a:ahLst/>
                <a:cxnLst/>
                <a:rect l="l" t="t" r="r" b="b"/>
                <a:pathLst>
                  <a:path w="1231158" h="311128">
                    <a:moveTo>
                      <a:pt x="0" y="0"/>
                    </a:moveTo>
                    <a:lnTo>
                      <a:pt x="1231158" y="0"/>
                    </a:lnTo>
                    <a:lnTo>
                      <a:pt x="1231158" y="311128"/>
                    </a:lnTo>
                    <a:lnTo>
                      <a:pt x="0" y="31112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85725"/>
                <a:ext cx="1231157" cy="396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859"/>
                  </a:lnSpc>
                  <a:spcBef>
                    <a:spcPct val="0"/>
                  </a:spcBef>
                </a:pPr>
                <a:r>
                  <a:rPr lang="en-US" sz="4899">
                    <a:solidFill>
                      <a:srgbClr val="FFFFFF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Ngôn ngữ thơ</a:t>
                </a: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9597123" y="4100959"/>
            <a:ext cx="7341410" cy="5157341"/>
            <a:chOff x="0" y="0"/>
            <a:chExt cx="9788546" cy="687645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749497"/>
              <a:ext cx="9788546" cy="6126958"/>
              <a:chOff x="0" y="0"/>
              <a:chExt cx="1933540" cy="121026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33540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1933540" h="1210263">
                    <a:moveTo>
                      <a:pt x="0" y="0"/>
                    </a:moveTo>
                    <a:lnTo>
                      <a:pt x="1933540" y="0"/>
                    </a:lnTo>
                    <a:lnTo>
                      <a:pt x="1933540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76200"/>
                <a:ext cx="1933540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Ngợi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ca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tình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yêu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trong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sáng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của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tuổi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trẻ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,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khát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vọng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hạnh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phúc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lứa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đôi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;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cảm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thông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với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những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nỗi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buồn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vì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tình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yêu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không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trọn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vẹn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.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777906" y="0"/>
              <a:ext cx="6232735" cy="1575086"/>
              <a:chOff x="0" y="0"/>
              <a:chExt cx="1231157" cy="31112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31158" cy="311128"/>
              </a:xfrm>
              <a:custGeom>
                <a:avLst/>
                <a:gdLst/>
                <a:ahLst/>
                <a:cxnLst/>
                <a:rect l="l" t="t" r="r" b="b"/>
                <a:pathLst>
                  <a:path w="1231158" h="311128">
                    <a:moveTo>
                      <a:pt x="0" y="0"/>
                    </a:moveTo>
                    <a:lnTo>
                      <a:pt x="1231158" y="0"/>
                    </a:lnTo>
                    <a:lnTo>
                      <a:pt x="1231158" y="311128"/>
                    </a:lnTo>
                    <a:lnTo>
                      <a:pt x="0" y="31112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85725"/>
                <a:ext cx="1231157" cy="396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859"/>
                  </a:lnSpc>
                  <a:spcBef>
                    <a:spcPct val="0"/>
                  </a:spcBef>
                </a:pPr>
                <a:r>
                  <a:rPr lang="en-US" sz="4899">
                    <a:solidFill>
                      <a:srgbClr val="FFFFFF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Cảm hứng chủ đạo</a:t>
                </a:r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3267828" y="0"/>
            <a:ext cx="5025410" cy="5054896"/>
          </a:xfrm>
          <a:custGeom>
            <a:avLst/>
            <a:gdLst/>
            <a:ahLst/>
            <a:cxnLst/>
            <a:rect l="l" t="t" r="r" b="b"/>
            <a:pathLst>
              <a:path w="5025410" h="5054896">
                <a:moveTo>
                  <a:pt x="0" y="0"/>
                </a:moveTo>
                <a:lnTo>
                  <a:pt x="5025410" y="0"/>
                </a:lnTo>
                <a:lnTo>
                  <a:pt x="5025410" y="5054896"/>
                </a:lnTo>
                <a:lnTo>
                  <a:pt x="0" y="5054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0" y="5143500"/>
            <a:ext cx="5613643" cy="5143500"/>
          </a:xfrm>
          <a:custGeom>
            <a:avLst/>
            <a:gdLst/>
            <a:ahLst/>
            <a:cxnLst/>
            <a:rect l="l" t="t" r="r" b="b"/>
            <a:pathLst>
              <a:path w="5613643" h="5143500">
                <a:moveTo>
                  <a:pt x="5613643" y="0"/>
                </a:moveTo>
                <a:lnTo>
                  <a:pt x="0" y="0"/>
                </a:lnTo>
                <a:lnTo>
                  <a:pt x="0" y="5143500"/>
                </a:lnTo>
                <a:lnTo>
                  <a:pt x="5613643" y="5143500"/>
                </a:lnTo>
                <a:lnTo>
                  <a:pt x="56136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1" t="-19941" r="-6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831654" y="4295775"/>
            <a:ext cx="9259299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3F2E72"/>
                </a:solidFill>
                <a:latin typeface="UTM Impact"/>
                <a:ea typeface="UTM Impact"/>
                <a:cs typeface="UTM Impact"/>
                <a:sym typeface="UTM Impact"/>
              </a:rPr>
              <a:t>IV. </a:t>
            </a:r>
            <a:r>
              <a:rPr lang="en-US" sz="8000" dirty="0">
                <a:solidFill>
                  <a:srgbClr val="3F2E72"/>
                </a:solidFill>
                <a:latin typeface="UTM Impact"/>
                <a:ea typeface="UTM Impact"/>
                <a:cs typeface="UTM Impact"/>
                <a:sym typeface="UTM Impact"/>
              </a:rPr>
              <a:t>LUYỆN TẬP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55112BB-FEEA-6BE5-3356-7F93BE5209B7}"/>
              </a:ext>
            </a:extLst>
          </p:cNvPr>
          <p:cNvGrpSpPr/>
          <p:nvPr/>
        </p:nvGrpSpPr>
        <p:grpSpPr>
          <a:xfrm>
            <a:off x="446572" y="537163"/>
            <a:ext cx="7192024" cy="7192024"/>
            <a:chOff x="446572" y="537163"/>
            <a:chExt cx="7192024" cy="7192024"/>
          </a:xfrm>
        </p:grpSpPr>
        <p:sp>
          <p:nvSpPr>
            <p:cNvPr id="2" name="Freeform 2"/>
            <p:cNvSpPr/>
            <p:nvPr/>
          </p:nvSpPr>
          <p:spPr>
            <a:xfrm>
              <a:off x="446572" y="537163"/>
              <a:ext cx="7192024" cy="7192024"/>
            </a:xfrm>
            <a:custGeom>
              <a:avLst/>
              <a:gdLst/>
              <a:ahLst/>
              <a:cxnLst/>
              <a:rect l="l" t="t" r="r" b="b"/>
              <a:pathLst>
                <a:path w="7192024" h="7192024">
                  <a:moveTo>
                    <a:pt x="0" y="0"/>
                  </a:moveTo>
                  <a:lnTo>
                    <a:pt x="7192024" y="0"/>
                  </a:lnTo>
                  <a:lnTo>
                    <a:pt x="7192024" y="7192024"/>
                  </a:lnTo>
                  <a:lnTo>
                    <a:pt x="0" y="7192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1248838" y="2513925"/>
              <a:ext cx="5587493" cy="4397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YÊU CẦU: HS </a:t>
              </a:r>
              <a:r>
                <a:rPr lang="en-US" sz="5000" dirty="0" err="1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thực</a:t>
              </a:r>
              <a:r>
                <a:rPr lang="en-US" sz="5000" dirty="0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5000" dirty="0" err="1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hiện</a:t>
              </a:r>
              <a:r>
                <a:rPr lang="en-US" sz="5000" dirty="0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5000" dirty="0" err="1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bài</a:t>
              </a:r>
              <a:r>
                <a:rPr lang="en-US" sz="5000" dirty="0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5000" dirty="0" err="1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tập</a:t>
              </a:r>
              <a:r>
                <a:rPr lang="en-US" sz="5000" dirty="0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5000" dirty="0" err="1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Viết</a:t>
              </a:r>
              <a:r>
                <a:rPr lang="en-US" sz="5000" dirty="0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5000" dirty="0" err="1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kết</a:t>
              </a:r>
              <a:r>
                <a:rPr lang="en-US" sz="5000" dirty="0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5000" dirty="0" err="1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nối</a:t>
              </a:r>
              <a:r>
                <a:rPr lang="en-US" sz="5000" dirty="0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5000" dirty="0" err="1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với</a:t>
              </a:r>
              <a:r>
                <a:rPr lang="en-US" sz="5000" dirty="0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5000" dirty="0" err="1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đọc</a:t>
              </a:r>
              <a:r>
                <a:rPr lang="en-US" sz="5000" dirty="0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5000" dirty="0" err="1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trong</a:t>
              </a:r>
              <a:r>
                <a:rPr lang="en-US" sz="5000" dirty="0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SGK, tr. 53.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082E03-3734-CF6E-EB1E-8DC68D7F084B}"/>
              </a:ext>
            </a:extLst>
          </p:cNvPr>
          <p:cNvGrpSpPr/>
          <p:nvPr/>
        </p:nvGrpSpPr>
        <p:grpSpPr>
          <a:xfrm>
            <a:off x="8233367" y="645438"/>
            <a:ext cx="10054633" cy="9413650"/>
            <a:chOff x="8233367" y="645438"/>
            <a:chExt cx="10054633" cy="9413650"/>
          </a:xfrm>
        </p:grpSpPr>
        <p:sp>
          <p:nvSpPr>
            <p:cNvPr id="3" name="Freeform 3"/>
            <p:cNvSpPr/>
            <p:nvPr/>
          </p:nvSpPr>
          <p:spPr>
            <a:xfrm>
              <a:off x="8233367" y="645438"/>
              <a:ext cx="10054633" cy="9413650"/>
            </a:xfrm>
            <a:custGeom>
              <a:avLst/>
              <a:gdLst/>
              <a:ahLst/>
              <a:cxnLst/>
              <a:rect l="l" t="t" r="r" b="b"/>
              <a:pathLst>
                <a:path w="10054633" h="9413650">
                  <a:moveTo>
                    <a:pt x="0" y="0"/>
                  </a:moveTo>
                  <a:lnTo>
                    <a:pt x="10054633" y="0"/>
                  </a:lnTo>
                  <a:lnTo>
                    <a:pt x="10054633" y="9413650"/>
                  </a:lnTo>
                  <a:lnTo>
                    <a:pt x="0" y="9413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689367">
              <a:off x="9501725" y="2777643"/>
              <a:ext cx="7496175" cy="5897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799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+ Nội dung: ghi lại cảm nhận về không gian mùa xuân của làng quê Bắc Bộ được gợi lên trong bài Mưa xuân một cách mạch lạc, giàu cảm xúc.</a:t>
              </a:r>
            </a:p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799">
                  <a:solidFill>
                    <a:srgbClr val="072AC8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+ Dung lượng: 7 – 9 câu.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1" t="-19941" r="-6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20000" y="5829300"/>
            <a:ext cx="10668000" cy="1234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3F2E72"/>
                </a:solidFill>
                <a:latin typeface="UTM Impact"/>
                <a:ea typeface="UTM Impact"/>
                <a:cs typeface="UTM Impact"/>
                <a:sym typeface="UTM Impact"/>
              </a:rPr>
              <a:t>I. </a:t>
            </a:r>
            <a:r>
              <a:rPr lang="en-US" sz="5400" b="1" dirty="0" smtClean="0">
                <a:solidFill>
                  <a:srgbClr val="3F2E72"/>
                </a:solidFill>
                <a:latin typeface="UTM Impact"/>
                <a:ea typeface="UTM Impact"/>
                <a:cs typeface="UTM Impact"/>
                <a:sym typeface="UTM Impact"/>
              </a:rPr>
              <a:t>ĐỌC - KHÁM PHÁ </a:t>
            </a:r>
            <a:r>
              <a:rPr lang="en-US" sz="5400" b="1" dirty="0" smtClean="0">
                <a:solidFill>
                  <a:srgbClr val="3F2E72"/>
                </a:solidFill>
                <a:latin typeface="UTM Impact"/>
                <a:ea typeface="UTM Impact"/>
                <a:cs typeface="UTM Impact"/>
                <a:sym typeface="UTM Impact"/>
              </a:rPr>
              <a:t>CHUNG</a:t>
            </a:r>
            <a:endParaRPr lang="en-US" sz="5400" b="1" dirty="0">
              <a:solidFill>
                <a:srgbClr val="3F2E72"/>
              </a:solidFill>
              <a:latin typeface="UTM Impact"/>
              <a:ea typeface="UTM Impact"/>
              <a:cs typeface="UTM Impact"/>
              <a:sym typeface="UTM 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2991" y="2870608"/>
            <a:ext cx="14433229" cy="6893011"/>
          </a:xfrm>
          <a:custGeom>
            <a:avLst/>
            <a:gdLst/>
            <a:ahLst/>
            <a:cxnLst/>
            <a:rect l="l" t="t" r="r" b="b"/>
            <a:pathLst>
              <a:path w="14433229" h="6893011">
                <a:moveTo>
                  <a:pt x="0" y="0"/>
                </a:moveTo>
                <a:lnTo>
                  <a:pt x="14433229" y="0"/>
                </a:lnTo>
                <a:lnTo>
                  <a:pt x="14433229" y="6893011"/>
                </a:lnTo>
                <a:lnTo>
                  <a:pt x="0" y="68930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8" b="-1038"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3" name="Freeform 3"/>
          <p:cNvSpPr/>
          <p:nvPr/>
        </p:nvSpPr>
        <p:spPr>
          <a:xfrm>
            <a:off x="14826220" y="6759072"/>
            <a:ext cx="3461780" cy="3527928"/>
          </a:xfrm>
          <a:custGeom>
            <a:avLst/>
            <a:gdLst/>
            <a:ahLst/>
            <a:cxnLst/>
            <a:rect l="l" t="t" r="r" b="b"/>
            <a:pathLst>
              <a:path w="3461780" h="3527928">
                <a:moveTo>
                  <a:pt x="0" y="0"/>
                </a:moveTo>
                <a:lnTo>
                  <a:pt x="3461780" y="0"/>
                </a:lnTo>
                <a:lnTo>
                  <a:pt x="3461780" y="3527928"/>
                </a:lnTo>
                <a:lnTo>
                  <a:pt x="0" y="3527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54808" y="-183486"/>
            <a:ext cx="3538249" cy="3569482"/>
          </a:xfrm>
          <a:custGeom>
            <a:avLst/>
            <a:gdLst/>
            <a:ahLst/>
            <a:cxnLst/>
            <a:rect l="l" t="t" r="r" b="b"/>
            <a:pathLst>
              <a:path w="3538249" h="3569482">
                <a:moveTo>
                  <a:pt x="0" y="0"/>
                </a:moveTo>
                <a:lnTo>
                  <a:pt x="3538249" y="0"/>
                </a:lnTo>
                <a:lnTo>
                  <a:pt x="3538249" y="3569482"/>
                </a:lnTo>
                <a:lnTo>
                  <a:pt x="0" y="3569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92991" y="1045333"/>
            <a:ext cx="6071293" cy="11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1. </a:t>
            </a:r>
            <a:r>
              <a:rPr lang="en-US" sz="6399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Đọc</a:t>
            </a:r>
            <a:r>
              <a:rPr lang="en-US" sz="6399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văn</a:t>
            </a:r>
            <a:r>
              <a:rPr lang="en-US" sz="6399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bản</a:t>
            </a:r>
            <a:endParaRPr lang="en-US" sz="6399" dirty="0">
              <a:solidFill>
                <a:srgbClr val="B388DF"/>
              </a:solidFill>
              <a:latin typeface="UTM Impact"/>
              <a:ea typeface="UTM Impact"/>
              <a:cs typeface="UTM Impact"/>
              <a:sym typeface="UTM 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74113" y="372196"/>
            <a:ext cx="5798467" cy="6668114"/>
            <a:chOff x="0" y="0"/>
            <a:chExt cx="5594350" cy="6433384"/>
          </a:xfrm>
        </p:grpSpPr>
        <p:sp>
          <p:nvSpPr>
            <p:cNvPr id="3" name="Freeform 3"/>
            <p:cNvSpPr/>
            <p:nvPr/>
          </p:nvSpPr>
          <p:spPr>
            <a:xfrm>
              <a:off x="-80010" y="-191770"/>
              <a:ext cx="6264910" cy="6802954"/>
            </a:xfrm>
            <a:custGeom>
              <a:avLst/>
              <a:gdLst/>
              <a:ahLst/>
              <a:cxnLst/>
              <a:rect l="l" t="t" r="r" b="b"/>
              <a:pathLst>
                <a:path w="6264910" h="6802954">
                  <a:moveTo>
                    <a:pt x="3576320" y="365133"/>
                  </a:moveTo>
                  <a:cubicBezTo>
                    <a:pt x="4768850" y="555979"/>
                    <a:pt x="6264910" y="1086267"/>
                    <a:pt x="5435600" y="3482760"/>
                  </a:cubicBezTo>
                  <a:cubicBezTo>
                    <a:pt x="4606290" y="5879254"/>
                    <a:pt x="2889250" y="6304650"/>
                    <a:pt x="2059940" y="6566880"/>
                  </a:cubicBezTo>
                  <a:cubicBezTo>
                    <a:pt x="1230630" y="6802953"/>
                    <a:pt x="256540" y="6205585"/>
                    <a:pt x="600710" y="4793912"/>
                  </a:cubicBezTo>
                  <a:cubicBezTo>
                    <a:pt x="901700" y="3558516"/>
                    <a:pt x="0" y="2005530"/>
                    <a:pt x="86360" y="988659"/>
                  </a:cubicBezTo>
                  <a:cubicBezTo>
                    <a:pt x="172720" y="0"/>
                    <a:pt x="2145030" y="142240"/>
                    <a:pt x="3576320" y="365133"/>
                  </a:cubicBezTo>
                  <a:close/>
                </a:path>
              </a:pathLst>
            </a:custGeom>
            <a:blipFill>
              <a:blip r:embed="rId2"/>
              <a:stretch>
                <a:fillRect l="-8" t="-428" r="-8" b="-381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85791" y="257896"/>
            <a:ext cx="685320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2. </a:t>
            </a:r>
            <a:r>
              <a:rPr lang="en-US" sz="6399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Tác</a:t>
            </a:r>
            <a:r>
              <a:rPr lang="en-US" sz="6399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giả</a:t>
            </a:r>
            <a:endParaRPr lang="en-US" sz="6399" dirty="0">
              <a:solidFill>
                <a:srgbClr val="B388DF"/>
              </a:solidFill>
              <a:latin typeface="UTM Impact"/>
              <a:ea typeface="UTM Impact"/>
              <a:cs typeface="UTM Impact"/>
              <a:sym typeface="UTM Impac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85791" y="1672382"/>
            <a:ext cx="11446664" cy="637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rgbClr val="F1A000"/>
                </a:solidFill>
                <a:latin typeface="UTM Impact"/>
                <a:ea typeface="UTM Impact"/>
                <a:cs typeface="UTM Impact"/>
                <a:sym typeface="UTM Impact"/>
              </a:rPr>
              <a:t>- </a:t>
            </a:r>
            <a:r>
              <a:rPr lang="en-US" sz="4500" dirty="0" err="1">
                <a:solidFill>
                  <a:srgbClr val="F1A000"/>
                </a:solidFill>
                <a:latin typeface="UTM Impact"/>
                <a:ea typeface="UTM Impact"/>
                <a:cs typeface="UTM Impact"/>
                <a:sym typeface="UTM Impact"/>
              </a:rPr>
              <a:t>Nguyễn</a:t>
            </a:r>
            <a:r>
              <a:rPr lang="en-US" sz="4500" dirty="0">
                <a:solidFill>
                  <a:srgbClr val="F1A0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F1A000"/>
                </a:solidFill>
                <a:latin typeface="UTM Impact"/>
                <a:ea typeface="UTM Impact"/>
                <a:cs typeface="UTM Impact"/>
                <a:sym typeface="UTM Impact"/>
              </a:rPr>
              <a:t>Bính</a:t>
            </a:r>
            <a:r>
              <a:rPr lang="en-US" sz="4500" dirty="0">
                <a:solidFill>
                  <a:srgbClr val="F1A000"/>
                </a:solidFill>
                <a:latin typeface="UTM Impact"/>
                <a:ea typeface="UTM Impact"/>
                <a:cs typeface="UTM Impact"/>
                <a:sym typeface="UTM Impact"/>
              </a:rPr>
              <a:t> (1918- 1966) </a:t>
            </a:r>
            <a:r>
              <a:rPr lang="en-US" sz="4500" dirty="0" err="1">
                <a:solidFill>
                  <a:srgbClr val="F1A000"/>
                </a:solidFill>
                <a:latin typeface="UTM Impact"/>
                <a:ea typeface="UTM Impact"/>
                <a:cs typeface="UTM Impact"/>
                <a:sym typeface="UTM Impact"/>
              </a:rPr>
              <a:t>quê</a:t>
            </a:r>
            <a:r>
              <a:rPr lang="en-US" sz="4500" dirty="0">
                <a:solidFill>
                  <a:srgbClr val="F1A000"/>
                </a:solidFill>
                <a:latin typeface="UTM Impact"/>
                <a:ea typeface="UTM Impact"/>
                <a:cs typeface="UTM Impact"/>
                <a:sym typeface="UTM Impact"/>
              </a:rPr>
              <a:t> ở Nam </a:t>
            </a:r>
            <a:r>
              <a:rPr lang="en-US" sz="4500" dirty="0" err="1">
                <a:solidFill>
                  <a:srgbClr val="F1A000"/>
                </a:solidFill>
                <a:latin typeface="UTM Impact"/>
                <a:ea typeface="UTM Impact"/>
                <a:cs typeface="UTM Impact"/>
                <a:sym typeface="UTM Impact"/>
              </a:rPr>
              <a:t>Định</a:t>
            </a:r>
            <a:r>
              <a:rPr lang="en-US" sz="4500" dirty="0">
                <a:solidFill>
                  <a:srgbClr val="F1A000"/>
                </a:solidFill>
                <a:latin typeface="UTM Impact"/>
                <a:ea typeface="UTM Impact"/>
                <a:cs typeface="UTM Impact"/>
                <a:sym typeface="UTM Impact"/>
              </a:rPr>
              <a:t>;</a:t>
            </a:r>
          </a:p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- </a:t>
            </a:r>
            <a:r>
              <a:rPr lang="en-US" sz="4500" dirty="0" err="1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Ông</a:t>
            </a:r>
            <a:r>
              <a:rPr lang="en-US" sz="4500" dirty="0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là</a:t>
            </a:r>
            <a:r>
              <a:rPr lang="en-US" sz="4500" dirty="0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nhà</a:t>
            </a:r>
            <a:r>
              <a:rPr lang="en-US" sz="4500" dirty="0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thơ</a:t>
            </a:r>
            <a:r>
              <a:rPr lang="en-US" sz="4500" dirty="0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nổi</a:t>
            </a:r>
            <a:r>
              <a:rPr lang="en-US" sz="4500" dirty="0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tiếng</a:t>
            </a:r>
            <a:r>
              <a:rPr lang="en-US" sz="4500" dirty="0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từ</a:t>
            </a:r>
            <a:r>
              <a:rPr lang="en-US" sz="4500" dirty="0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phong</a:t>
            </a:r>
            <a:r>
              <a:rPr lang="en-US" sz="4500" dirty="0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trào</a:t>
            </a:r>
            <a:r>
              <a:rPr lang="en-US" sz="4500" dirty="0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Thơ</a:t>
            </a:r>
            <a:r>
              <a:rPr lang="en-US" sz="4500" dirty="0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mới</a:t>
            </a:r>
            <a:r>
              <a:rPr lang="en-US" sz="4500" dirty="0">
                <a:solidFill>
                  <a:srgbClr val="B76500"/>
                </a:solidFill>
                <a:latin typeface="UTM Impact"/>
                <a:ea typeface="UTM Impact"/>
                <a:cs typeface="UTM Impact"/>
                <a:sym typeface="UTM Impact"/>
              </a:rPr>
              <a:t>.</a:t>
            </a:r>
          </a:p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-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Thơ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Nguyễn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Bính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đằm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thắm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,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thiết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tha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,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gần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gũi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với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ca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dao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,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thể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hiện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tình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yêu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đối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với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làng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quê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và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văn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hoá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truyền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thống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của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dân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tộc</a:t>
            </a:r>
            <a:r>
              <a:rPr lang="en-US" sz="4500" dirty="0">
                <a:solidFill>
                  <a:srgbClr val="8F5200"/>
                </a:solidFill>
                <a:latin typeface="UTM Impact"/>
                <a:ea typeface="UTM Impact"/>
                <a:cs typeface="UTM Impact"/>
                <a:sym typeface="UTM Impact"/>
              </a:rPr>
              <a:t>.</a:t>
            </a:r>
          </a:p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- </a:t>
            </a:r>
            <a:r>
              <a:rPr lang="en-US" sz="4500" dirty="0" err="1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Tác</a:t>
            </a: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phẩm</a:t>
            </a: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tiêu</a:t>
            </a: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biểu</a:t>
            </a: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: </a:t>
            </a:r>
            <a:r>
              <a:rPr lang="en-US" sz="4500" dirty="0" err="1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Tâm</a:t>
            </a: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hồn</a:t>
            </a: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tôi</a:t>
            </a: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 (1940), </a:t>
            </a:r>
            <a:r>
              <a:rPr lang="en-US" sz="4500" dirty="0" err="1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Lỡ</a:t>
            </a: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bước</a:t>
            </a: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 sang </a:t>
            </a:r>
            <a:r>
              <a:rPr lang="en-US" sz="4500" dirty="0" err="1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ngang</a:t>
            </a: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 (1940), </a:t>
            </a:r>
            <a:r>
              <a:rPr lang="en-US" sz="4500" dirty="0" err="1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Hương</a:t>
            </a: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cố</a:t>
            </a: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4500" dirty="0" err="1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nhân</a:t>
            </a:r>
            <a:r>
              <a:rPr lang="en-US" sz="4500" dirty="0">
                <a:solidFill>
                  <a:srgbClr val="793F00"/>
                </a:solidFill>
                <a:latin typeface="UTM Impact"/>
                <a:ea typeface="UTM Impact"/>
                <a:cs typeface="UTM Impact"/>
                <a:sym typeface="UTM Impact"/>
              </a:rPr>
              <a:t> (1941)…</a:t>
            </a:r>
          </a:p>
        </p:txBody>
      </p:sp>
      <p:sp>
        <p:nvSpPr>
          <p:cNvPr id="6" name="Freeform 6"/>
          <p:cNvSpPr/>
          <p:nvPr/>
        </p:nvSpPr>
        <p:spPr>
          <a:xfrm>
            <a:off x="-473715" y="7993964"/>
            <a:ext cx="5787967" cy="4586071"/>
          </a:xfrm>
          <a:custGeom>
            <a:avLst/>
            <a:gdLst/>
            <a:ahLst/>
            <a:cxnLst/>
            <a:rect l="l" t="t" r="r" b="b"/>
            <a:pathLst>
              <a:path w="5787967" h="4586071">
                <a:moveTo>
                  <a:pt x="0" y="0"/>
                </a:moveTo>
                <a:lnTo>
                  <a:pt x="5787966" y="0"/>
                </a:lnTo>
                <a:lnTo>
                  <a:pt x="5787966" y="4586072"/>
                </a:lnTo>
                <a:lnTo>
                  <a:pt x="0" y="45860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8256" y="1729124"/>
            <a:ext cx="3738715" cy="5157341"/>
            <a:chOff x="0" y="0"/>
            <a:chExt cx="4984953" cy="68764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49497"/>
              <a:ext cx="4984953" cy="6126958"/>
              <a:chOff x="0" y="0"/>
              <a:chExt cx="984682" cy="12102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84682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84682" h="1210263">
                    <a:moveTo>
                      <a:pt x="0" y="0"/>
                    </a:moveTo>
                    <a:lnTo>
                      <a:pt x="984682" y="0"/>
                    </a:lnTo>
                    <a:lnTo>
                      <a:pt x="984682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76200"/>
                <a:ext cx="984682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Trích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từ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tập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thơ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Lỡ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bước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sang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ngang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(1940)</a:t>
                </a: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05423" y="0"/>
              <a:ext cx="3174107" cy="1575086"/>
              <a:chOff x="0" y="0"/>
              <a:chExt cx="626984" cy="31112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26984" cy="311128"/>
              </a:xfrm>
              <a:custGeom>
                <a:avLst/>
                <a:gdLst/>
                <a:ahLst/>
                <a:cxnLst/>
                <a:rect l="l" t="t" r="r" b="b"/>
                <a:pathLst>
                  <a:path w="626984" h="311128">
                    <a:moveTo>
                      <a:pt x="0" y="0"/>
                    </a:moveTo>
                    <a:lnTo>
                      <a:pt x="626984" y="0"/>
                    </a:lnTo>
                    <a:lnTo>
                      <a:pt x="626984" y="311128"/>
                    </a:lnTo>
                    <a:lnTo>
                      <a:pt x="0" y="31112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85725"/>
                <a:ext cx="626984" cy="396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859"/>
                  </a:lnSpc>
                  <a:spcBef>
                    <a:spcPct val="0"/>
                  </a:spcBef>
                </a:pPr>
                <a:r>
                  <a:rPr lang="en-US" sz="4899">
                    <a:solidFill>
                      <a:srgbClr val="FFFFFF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Xuất xứ</a:t>
                </a:r>
              </a:p>
            </p:txBody>
          </p:sp>
        </p:grpSp>
      </p:grpSp>
      <p:sp>
        <p:nvSpPr>
          <p:cNvPr id="9" name="Freeform 9"/>
          <p:cNvSpPr/>
          <p:nvPr/>
        </p:nvSpPr>
        <p:spPr>
          <a:xfrm rot="-1016817" flipH="1">
            <a:off x="15107599" y="399933"/>
            <a:ext cx="3859986" cy="6970629"/>
          </a:xfrm>
          <a:custGeom>
            <a:avLst/>
            <a:gdLst/>
            <a:ahLst/>
            <a:cxnLst/>
            <a:rect l="l" t="t" r="r" b="b"/>
            <a:pathLst>
              <a:path w="3859986" h="6970629">
                <a:moveTo>
                  <a:pt x="3859986" y="0"/>
                </a:moveTo>
                <a:lnTo>
                  <a:pt x="0" y="0"/>
                </a:lnTo>
                <a:lnTo>
                  <a:pt x="0" y="6970629"/>
                </a:lnTo>
                <a:lnTo>
                  <a:pt x="3859986" y="6970629"/>
                </a:lnTo>
                <a:lnTo>
                  <a:pt x="385998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43213">
            <a:off x="278491" y="7483210"/>
            <a:ext cx="1674874" cy="2871613"/>
          </a:xfrm>
          <a:custGeom>
            <a:avLst/>
            <a:gdLst/>
            <a:ahLst/>
            <a:cxnLst/>
            <a:rect l="l" t="t" r="r" b="b"/>
            <a:pathLst>
              <a:path w="1674874" h="2871613">
                <a:moveTo>
                  <a:pt x="0" y="0"/>
                </a:moveTo>
                <a:lnTo>
                  <a:pt x="1674874" y="0"/>
                </a:lnTo>
                <a:lnTo>
                  <a:pt x="1674874" y="2871613"/>
                </a:lnTo>
                <a:lnTo>
                  <a:pt x="0" y="287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72" r="-647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65471" y="541621"/>
            <a:ext cx="4626529" cy="1085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3. </a:t>
            </a:r>
            <a:r>
              <a:rPr lang="en-US" sz="6399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Tác</a:t>
            </a:r>
            <a:r>
              <a:rPr lang="en-US" sz="6399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phẩm</a:t>
            </a:r>
            <a:endParaRPr lang="en-US" sz="6399" dirty="0">
              <a:solidFill>
                <a:srgbClr val="B388DF"/>
              </a:solidFill>
              <a:latin typeface="UTM Impact"/>
              <a:ea typeface="UTM Impact"/>
              <a:cs typeface="UTM Impact"/>
              <a:sym typeface="UTM Impac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750354" y="2397504"/>
            <a:ext cx="3661913" cy="5157341"/>
            <a:chOff x="0" y="0"/>
            <a:chExt cx="4882550" cy="687645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749497"/>
              <a:ext cx="4882550" cy="6126958"/>
              <a:chOff x="0" y="0"/>
              <a:chExt cx="964454" cy="12102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4454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64454" h="1210263">
                    <a:moveTo>
                      <a:pt x="0" y="0"/>
                    </a:moveTo>
                    <a:lnTo>
                      <a:pt x="964454" y="0"/>
                    </a:lnTo>
                    <a:lnTo>
                      <a:pt x="964454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76200"/>
                <a:ext cx="964454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Tình yêu/ Mùa xuân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886824" y="0"/>
              <a:ext cx="3108903" cy="1575086"/>
              <a:chOff x="0" y="0"/>
              <a:chExt cx="614104" cy="31112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14104" cy="311128"/>
              </a:xfrm>
              <a:custGeom>
                <a:avLst/>
                <a:gdLst/>
                <a:ahLst/>
                <a:cxnLst/>
                <a:rect l="l" t="t" r="r" b="b"/>
                <a:pathLst>
                  <a:path w="614104" h="311128">
                    <a:moveTo>
                      <a:pt x="0" y="0"/>
                    </a:moveTo>
                    <a:lnTo>
                      <a:pt x="614104" y="0"/>
                    </a:lnTo>
                    <a:lnTo>
                      <a:pt x="614104" y="311128"/>
                    </a:lnTo>
                    <a:lnTo>
                      <a:pt x="0" y="31112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85725"/>
                <a:ext cx="614104" cy="396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859"/>
                  </a:lnSpc>
                  <a:spcBef>
                    <a:spcPct val="0"/>
                  </a:spcBef>
                </a:pPr>
                <a:r>
                  <a:rPr lang="en-US" sz="4899">
                    <a:solidFill>
                      <a:srgbClr val="FFFFFF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Đề tài</a:t>
                </a:r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8621817" y="2931982"/>
            <a:ext cx="3689747" cy="5239680"/>
            <a:chOff x="0" y="0"/>
            <a:chExt cx="4919663" cy="6986241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859283"/>
              <a:ext cx="4919663" cy="6126958"/>
              <a:chOff x="0" y="0"/>
              <a:chExt cx="971785" cy="121026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71785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71785" h="1210263">
                    <a:moveTo>
                      <a:pt x="0" y="0"/>
                    </a:moveTo>
                    <a:lnTo>
                      <a:pt x="971785" y="0"/>
                    </a:lnTo>
                    <a:lnTo>
                      <a:pt x="971785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76200"/>
                <a:ext cx="971785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nhân vật “em” (người con gái)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893564" y="0"/>
              <a:ext cx="3132534" cy="1922307"/>
              <a:chOff x="0" y="0"/>
              <a:chExt cx="618772" cy="37971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18772" cy="379715"/>
              </a:xfrm>
              <a:custGeom>
                <a:avLst/>
                <a:gdLst/>
                <a:ahLst/>
                <a:cxnLst/>
                <a:rect l="l" t="t" r="r" b="b"/>
                <a:pathLst>
                  <a:path w="618772" h="379715">
                    <a:moveTo>
                      <a:pt x="0" y="0"/>
                    </a:moveTo>
                    <a:lnTo>
                      <a:pt x="618772" y="0"/>
                    </a:lnTo>
                    <a:lnTo>
                      <a:pt x="618772" y="379715"/>
                    </a:lnTo>
                    <a:lnTo>
                      <a:pt x="0" y="379715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618772" cy="4463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  <a:spcBef>
                    <a:spcPct val="0"/>
                  </a:spcBef>
                </a:pPr>
                <a:r>
                  <a:rPr lang="en-US" sz="3400">
                    <a:solidFill>
                      <a:srgbClr val="FFFFFF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Nhân vật trữ tình</a:t>
                </a:r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12521114" y="3679336"/>
            <a:ext cx="3689747" cy="5239680"/>
            <a:chOff x="0" y="0"/>
            <a:chExt cx="4919663" cy="698624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859283"/>
              <a:ext cx="4919663" cy="6126958"/>
              <a:chOff x="0" y="0"/>
              <a:chExt cx="971785" cy="121026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71785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71785" h="1210263">
                    <a:moveTo>
                      <a:pt x="0" y="0"/>
                    </a:moveTo>
                    <a:lnTo>
                      <a:pt x="971785" y="0"/>
                    </a:lnTo>
                    <a:lnTo>
                      <a:pt x="971785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76200"/>
                <a:ext cx="971785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chàng trai (người “em” yêu)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893564" y="0"/>
              <a:ext cx="3132534" cy="1922307"/>
              <a:chOff x="0" y="0"/>
              <a:chExt cx="618772" cy="37971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18772" cy="379715"/>
              </a:xfrm>
              <a:custGeom>
                <a:avLst/>
                <a:gdLst/>
                <a:ahLst/>
                <a:cxnLst/>
                <a:rect l="l" t="t" r="r" b="b"/>
                <a:pathLst>
                  <a:path w="618772" h="379715">
                    <a:moveTo>
                      <a:pt x="0" y="0"/>
                    </a:moveTo>
                    <a:lnTo>
                      <a:pt x="618772" y="0"/>
                    </a:lnTo>
                    <a:lnTo>
                      <a:pt x="618772" y="379715"/>
                    </a:lnTo>
                    <a:lnTo>
                      <a:pt x="0" y="379715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618772" cy="4463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  <a:spcBef>
                    <a:spcPct val="0"/>
                  </a:spcBef>
                </a:pPr>
                <a:r>
                  <a:rPr lang="en-US" sz="3400">
                    <a:solidFill>
                      <a:srgbClr val="FFFFFF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Đối tượng trữ tình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1" t="-19941" r="-6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601081" y="4295775"/>
            <a:ext cx="9489871" cy="2747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3F2E72"/>
                </a:solidFill>
                <a:latin typeface="UTM Impact"/>
                <a:ea typeface="UTM Impact"/>
                <a:cs typeface="UTM Impact"/>
                <a:sym typeface="UTM Impact"/>
              </a:rPr>
              <a:t>II. TÌM HIỂU VĂN BẢN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8256" y="1729124"/>
            <a:ext cx="3738715" cy="5157341"/>
            <a:chOff x="0" y="0"/>
            <a:chExt cx="4984953" cy="68764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49497"/>
              <a:ext cx="4984953" cy="6126958"/>
              <a:chOff x="0" y="0"/>
              <a:chExt cx="984682" cy="12102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84682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84682" h="1210263">
                    <a:moveTo>
                      <a:pt x="0" y="0"/>
                    </a:moveTo>
                    <a:lnTo>
                      <a:pt x="984682" y="0"/>
                    </a:lnTo>
                    <a:lnTo>
                      <a:pt x="984682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76200"/>
                <a:ext cx="984682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7 tiếng/ dòng</a:t>
                </a: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05423" y="0"/>
              <a:ext cx="3174107" cy="1575086"/>
              <a:chOff x="0" y="0"/>
              <a:chExt cx="626984" cy="31112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26984" cy="311128"/>
              </a:xfrm>
              <a:custGeom>
                <a:avLst/>
                <a:gdLst/>
                <a:ahLst/>
                <a:cxnLst/>
                <a:rect l="l" t="t" r="r" b="b"/>
                <a:pathLst>
                  <a:path w="626984" h="311128">
                    <a:moveTo>
                      <a:pt x="0" y="0"/>
                    </a:moveTo>
                    <a:lnTo>
                      <a:pt x="626984" y="0"/>
                    </a:lnTo>
                    <a:lnTo>
                      <a:pt x="626984" y="311128"/>
                    </a:lnTo>
                    <a:lnTo>
                      <a:pt x="0" y="31112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85725"/>
                <a:ext cx="626984" cy="396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859"/>
                  </a:lnSpc>
                  <a:spcBef>
                    <a:spcPct val="0"/>
                  </a:spcBef>
                </a:pPr>
                <a:r>
                  <a:rPr lang="en-US" sz="4899">
                    <a:solidFill>
                      <a:srgbClr val="FFFFFF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Số tiếng</a:t>
                </a:r>
              </a:p>
            </p:txBody>
          </p:sp>
        </p:grpSp>
      </p:grpSp>
      <p:sp>
        <p:nvSpPr>
          <p:cNvPr id="9" name="Freeform 9"/>
          <p:cNvSpPr/>
          <p:nvPr/>
        </p:nvSpPr>
        <p:spPr>
          <a:xfrm rot="-1016817" flipH="1">
            <a:off x="15107599" y="399933"/>
            <a:ext cx="3859986" cy="6970629"/>
          </a:xfrm>
          <a:custGeom>
            <a:avLst/>
            <a:gdLst/>
            <a:ahLst/>
            <a:cxnLst/>
            <a:rect l="l" t="t" r="r" b="b"/>
            <a:pathLst>
              <a:path w="3859986" h="6970629">
                <a:moveTo>
                  <a:pt x="3859986" y="0"/>
                </a:moveTo>
                <a:lnTo>
                  <a:pt x="0" y="0"/>
                </a:lnTo>
                <a:lnTo>
                  <a:pt x="0" y="6970629"/>
                </a:lnTo>
                <a:lnTo>
                  <a:pt x="3859986" y="6970629"/>
                </a:lnTo>
                <a:lnTo>
                  <a:pt x="385998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43213">
            <a:off x="278491" y="7483210"/>
            <a:ext cx="1674874" cy="2871613"/>
          </a:xfrm>
          <a:custGeom>
            <a:avLst/>
            <a:gdLst/>
            <a:ahLst/>
            <a:cxnLst/>
            <a:rect l="l" t="t" r="r" b="b"/>
            <a:pathLst>
              <a:path w="1674874" h="2871613">
                <a:moveTo>
                  <a:pt x="0" y="0"/>
                </a:moveTo>
                <a:lnTo>
                  <a:pt x="1674874" y="0"/>
                </a:lnTo>
                <a:lnTo>
                  <a:pt x="1674874" y="2871613"/>
                </a:lnTo>
                <a:lnTo>
                  <a:pt x="0" y="287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72" r="-647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0" y="257896"/>
            <a:ext cx="4626529" cy="1085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1. Thể thơ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750354" y="2397504"/>
            <a:ext cx="3661913" cy="5157341"/>
            <a:chOff x="0" y="0"/>
            <a:chExt cx="4882550" cy="687645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749497"/>
              <a:ext cx="4882550" cy="6126958"/>
              <a:chOff x="0" y="0"/>
              <a:chExt cx="964454" cy="12102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4454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64454" h="1210263">
                    <a:moveTo>
                      <a:pt x="0" y="0"/>
                    </a:moveTo>
                    <a:lnTo>
                      <a:pt x="964454" y="0"/>
                    </a:lnTo>
                    <a:lnTo>
                      <a:pt x="964454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76200"/>
                <a:ext cx="964454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Chủ yếu nhịp 4/3, còn có nhịp 2/5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886824" y="0"/>
              <a:ext cx="3108903" cy="1498995"/>
              <a:chOff x="0" y="0"/>
              <a:chExt cx="614104" cy="29609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14104" cy="296098"/>
              </a:xfrm>
              <a:custGeom>
                <a:avLst/>
                <a:gdLst/>
                <a:ahLst/>
                <a:cxnLst/>
                <a:rect l="l" t="t" r="r" b="b"/>
                <a:pathLst>
                  <a:path w="614104" h="296098">
                    <a:moveTo>
                      <a:pt x="0" y="0"/>
                    </a:moveTo>
                    <a:lnTo>
                      <a:pt x="614104" y="0"/>
                    </a:lnTo>
                    <a:lnTo>
                      <a:pt x="614104" y="296098"/>
                    </a:lnTo>
                    <a:lnTo>
                      <a:pt x="0" y="29609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85725"/>
                <a:ext cx="614104" cy="381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439"/>
                  </a:lnSpc>
                  <a:spcBef>
                    <a:spcPct val="0"/>
                  </a:spcBef>
                </a:pPr>
                <a:r>
                  <a:rPr lang="en-US" sz="4400" dirty="0" err="1">
                    <a:solidFill>
                      <a:srgbClr val="FFFFFF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Ngắt</a:t>
                </a:r>
                <a:r>
                  <a:rPr lang="en-US" sz="4400" dirty="0">
                    <a:solidFill>
                      <a:srgbClr val="FFFFFF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400" dirty="0" err="1">
                    <a:solidFill>
                      <a:srgbClr val="FFFFFF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dòng</a:t>
                </a:r>
                <a:endParaRPr lang="en-US" sz="4400" dirty="0">
                  <a:solidFill>
                    <a:srgbClr val="FFFFFF"/>
                  </a:solidFill>
                  <a:latin typeface="Noto Serif Display ExtraCondensed"/>
                  <a:ea typeface="Noto Serif Display ExtraCondensed"/>
                  <a:cs typeface="Noto Serif Display ExtraCondensed"/>
                  <a:sym typeface="Noto Serif Display ExtraCondensed"/>
                </a:endParaRPr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8621817" y="2931982"/>
            <a:ext cx="3689747" cy="5239680"/>
            <a:chOff x="0" y="0"/>
            <a:chExt cx="4919663" cy="6986241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859283"/>
              <a:ext cx="4919663" cy="6126958"/>
              <a:chOff x="0" y="0"/>
              <a:chExt cx="971785" cy="121026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71785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71785" h="1210263">
                    <a:moveTo>
                      <a:pt x="0" y="0"/>
                    </a:moveTo>
                    <a:lnTo>
                      <a:pt x="971785" y="0"/>
                    </a:lnTo>
                    <a:lnTo>
                      <a:pt x="971785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57150"/>
                <a:ext cx="971785" cy="12674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80"/>
                  </a:lnSpc>
                  <a:spcBef>
                    <a:spcPct val="0"/>
                  </a:spcBef>
                </a:pPr>
                <a:r>
                  <a:rPr lang="en-US" sz="320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Bài thơ gieo vần chân, vần hỗn hợp (có vần cách: </a:t>
                </a:r>
                <a:r>
                  <a:rPr lang="en-US" sz="3200">
                    <a:solidFill>
                      <a:srgbClr val="FFFFFF"/>
                    </a:solidFill>
                    <a:latin typeface="Noto Serif Display Italics"/>
                    <a:ea typeface="Noto Serif Display Italics"/>
                    <a:cs typeface="Noto Serif Display Italics"/>
                    <a:sym typeface="Noto Serif Display Italics"/>
                  </a:rPr>
                  <a:t>già – xa, đầy – nay</a:t>
                </a:r>
                <a:r>
                  <a:rPr lang="en-US" sz="320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… có vần liền: </a:t>
                </a:r>
                <a:r>
                  <a:rPr lang="en-US" sz="3200">
                    <a:solidFill>
                      <a:srgbClr val="FFFFFF"/>
                    </a:solidFill>
                    <a:latin typeface="Noto Serif Display Italics"/>
                    <a:ea typeface="Noto Serif Display Italics"/>
                    <a:cs typeface="Noto Serif Display Italics"/>
                    <a:sym typeface="Noto Serif Display Italics"/>
                  </a:rPr>
                  <a:t>bay – đầy, tình – xinh</a:t>
                </a:r>
                <a:r>
                  <a:rPr lang="en-US" sz="320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…)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893564" y="0"/>
              <a:ext cx="3132534" cy="1498995"/>
              <a:chOff x="0" y="0"/>
              <a:chExt cx="618772" cy="29609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18772" cy="296098"/>
              </a:xfrm>
              <a:custGeom>
                <a:avLst/>
                <a:gdLst/>
                <a:ahLst/>
                <a:cxnLst/>
                <a:rect l="l" t="t" r="r" b="b"/>
                <a:pathLst>
                  <a:path w="618772" h="296098">
                    <a:moveTo>
                      <a:pt x="0" y="0"/>
                    </a:moveTo>
                    <a:lnTo>
                      <a:pt x="618772" y="0"/>
                    </a:lnTo>
                    <a:lnTo>
                      <a:pt x="618772" y="296098"/>
                    </a:lnTo>
                    <a:lnTo>
                      <a:pt x="0" y="29609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85725"/>
                <a:ext cx="618772" cy="381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019"/>
                  </a:lnSpc>
                  <a:spcBef>
                    <a:spcPct val="0"/>
                  </a:spcBef>
                </a:pPr>
                <a:r>
                  <a:rPr lang="en-US" sz="4299">
                    <a:solidFill>
                      <a:srgbClr val="FFFFFF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Gieo vần</a:t>
                </a:r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12521114" y="3679336"/>
            <a:ext cx="3689747" cy="5239680"/>
            <a:chOff x="0" y="0"/>
            <a:chExt cx="4919663" cy="698624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859283"/>
              <a:ext cx="4919663" cy="6126958"/>
              <a:chOff x="0" y="0"/>
              <a:chExt cx="971785" cy="121026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71785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71785" h="1210263">
                    <a:moveTo>
                      <a:pt x="0" y="0"/>
                    </a:moveTo>
                    <a:lnTo>
                      <a:pt x="971785" y="0"/>
                    </a:lnTo>
                    <a:lnTo>
                      <a:pt x="971785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76200"/>
                <a:ext cx="971785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Có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nhiều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khổ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thơ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.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893564" y="0"/>
              <a:ext cx="3132534" cy="1498995"/>
              <a:chOff x="0" y="0"/>
              <a:chExt cx="618772" cy="29609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18772" cy="296098"/>
              </a:xfrm>
              <a:custGeom>
                <a:avLst/>
                <a:gdLst/>
                <a:ahLst/>
                <a:cxnLst/>
                <a:rect l="l" t="t" r="r" b="b"/>
                <a:pathLst>
                  <a:path w="618772" h="296098">
                    <a:moveTo>
                      <a:pt x="0" y="0"/>
                    </a:moveTo>
                    <a:lnTo>
                      <a:pt x="618772" y="0"/>
                    </a:lnTo>
                    <a:lnTo>
                      <a:pt x="618772" y="296098"/>
                    </a:lnTo>
                    <a:lnTo>
                      <a:pt x="0" y="29609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76200"/>
                <a:ext cx="618772" cy="372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879"/>
                  </a:lnSpc>
                  <a:spcBef>
                    <a:spcPct val="0"/>
                  </a:spcBef>
                </a:pPr>
                <a:r>
                  <a:rPr lang="en-US" sz="4199">
                    <a:solidFill>
                      <a:srgbClr val="FFFFFF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Số khổ thơ</a:t>
                </a:r>
              </a:p>
            </p:txBody>
          </p:sp>
        </p:grpSp>
      </p:grpSp>
      <p:grpSp>
        <p:nvGrpSpPr>
          <p:cNvPr id="33" name="Group 33"/>
          <p:cNvGrpSpPr/>
          <p:nvPr/>
        </p:nvGrpSpPr>
        <p:grpSpPr>
          <a:xfrm>
            <a:off x="5495457" y="8513498"/>
            <a:ext cx="4971233" cy="1506802"/>
            <a:chOff x="0" y="-40598"/>
            <a:chExt cx="1309296" cy="39685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309296" cy="311128"/>
            </a:xfrm>
            <a:custGeom>
              <a:avLst/>
              <a:gdLst/>
              <a:ahLst/>
              <a:cxnLst/>
              <a:rect l="l" t="t" r="r" b="b"/>
              <a:pathLst>
                <a:path w="1309296" h="311128">
                  <a:moveTo>
                    <a:pt x="0" y="0"/>
                  </a:moveTo>
                  <a:lnTo>
                    <a:pt x="1309296" y="0"/>
                  </a:lnTo>
                  <a:lnTo>
                    <a:pt x="1309296" y="311128"/>
                  </a:lnTo>
                  <a:lnTo>
                    <a:pt x="0" y="311128"/>
                  </a:lnTo>
                  <a:close/>
                </a:path>
              </a:pathLst>
            </a:custGeom>
            <a:solidFill>
              <a:srgbClr val="E3CBB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40598"/>
              <a:ext cx="1309296" cy="396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  <a:spcBef>
                  <a:spcPct val="0"/>
                </a:spcBef>
              </a:pPr>
              <a:r>
                <a:rPr lang="en-US" sz="4899" dirty="0">
                  <a:solidFill>
                    <a:srgbClr val="793F00"/>
                  </a:solidFill>
                  <a:latin typeface="Noto Serif Display ExtraCondensed Bold"/>
                  <a:ea typeface="Noto Serif Display ExtraCondensed Bold"/>
                  <a:cs typeface="Noto Serif Display ExtraCondensed Bold"/>
                  <a:sym typeface="Noto Serif Display ExtraCondensed Bold"/>
                </a:rPr>
                <a:t>THƠ BẢY CHỮ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0558" y="2638767"/>
            <a:ext cx="10913009" cy="1105154"/>
            <a:chOff x="0" y="0"/>
            <a:chExt cx="14550679" cy="147353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550679" cy="1427191"/>
              <a:chOff x="0" y="0"/>
              <a:chExt cx="2874208" cy="2819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874208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2874208" h="281914">
                    <a:moveTo>
                      <a:pt x="36180" y="0"/>
                    </a:moveTo>
                    <a:lnTo>
                      <a:pt x="2838028" y="0"/>
                    </a:lnTo>
                    <a:cubicBezTo>
                      <a:pt x="2847623" y="0"/>
                      <a:pt x="2856826" y="3812"/>
                      <a:pt x="2863611" y="10597"/>
                    </a:cubicBezTo>
                    <a:cubicBezTo>
                      <a:pt x="2870396" y="17382"/>
                      <a:pt x="2874208" y="26585"/>
                      <a:pt x="2874208" y="36180"/>
                    </a:cubicBezTo>
                    <a:lnTo>
                      <a:pt x="2874208" y="245734"/>
                    </a:lnTo>
                    <a:cubicBezTo>
                      <a:pt x="2874208" y="255329"/>
                      <a:pt x="2870396" y="264532"/>
                      <a:pt x="2863611" y="271317"/>
                    </a:cubicBezTo>
                    <a:cubicBezTo>
                      <a:pt x="2856826" y="278102"/>
                      <a:pt x="2847623" y="281914"/>
                      <a:pt x="2838028" y="281914"/>
                    </a:cubicBezTo>
                    <a:lnTo>
                      <a:pt x="36180" y="281914"/>
                    </a:lnTo>
                    <a:cubicBezTo>
                      <a:pt x="26585" y="281914"/>
                      <a:pt x="17382" y="278102"/>
                      <a:pt x="10597" y="271317"/>
                    </a:cubicBezTo>
                    <a:cubicBezTo>
                      <a:pt x="3812" y="264532"/>
                      <a:pt x="0" y="255329"/>
                      <a:pt x="0" y="245734"/>
                    </a:cubicBezTo>
                    <a:lnTo>
                      <a:pt x="0" y="36180"/>
                    </a:lnTo>
                    <a:cubicBezTo>
                      <a:pt x="0" y="26585"/>
                      <a:pt x="3812" y="17382"/>
                      <a:pt x="10597" y="10597"/>
                    </a:cubicBezTo>
                    <a:cubicBezTo>
                      <a:pt x="17382" y="3812"/>
                      <a:pt x="26585" y="0"/>
                      <a:pt x="36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57150"/>
                <a:ext cx="2874208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7419" y="0"/>
              <a:ext cx="2852200" cy="1473538"/>
              <a:chOff x="0" y="0"/>
              <a:chExt cx="563398" cy="2910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6339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563398" h="291069">
                    <a:moveTo>
                      <a:pt x="145535" y="0"/>
                    </a:moveTo>
                    <a:lnTo>
                      <a:pt x="417863" y="0"/>
                    </a:lnTo>
                    <a:cubicBezTo>
                      <a:pt x="456461" y="0"/>
                      <a:pt x="493478" y="15333"/>
                      <a:pt x="520771" y="42626"/>
                    </a:cubicBezTo>
                    <a:cubicBezTo>
                      <a:pt x="548064" y="69919"/>
                      <a:pt x="563398" y="106936"/>
                      <a:pt x="563398" y="145535"/>
                    </a:cubicBezTo>
                    <a:lnTo>
                      <a:pt x="563398" y="145535"/>
                    </a:lnTo>
                    <a:cubicBezTo>
                      <a:pt x="563398" y="184133"/>
                      <a:pt x="548064" y="221150"/>
                      <a:pt x="520771" y="248443"/>
                    </a:cubicBezTo>
                    <a:cubicBezTo>
                      <a:pt x="493478" y="275736"/>
                      <a:pt x="456461" y="291069"/>
                      <a:pt x="417863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56339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Khổ 1</a:t>
                </a: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3236759" y="379688"/>
              <a:ext cx="6929279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Lời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tự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giới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thiệu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của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“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em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”.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90558" y="4022463"/>
            <a:ext cx="11501442" cy="1070393"/>
            <a:chOff x="0" y="0"/>
            <a:chExt cx="14550679" cy="1427191"/>
          </a:xfrm>
        </p:grpSpPr>
        <p:grpSp>
          <p:nvGrpSpPr>
            <p:cNvPr id="11" name="Group 11"/>
            <p:cNvGrpSpPr/>
            <p:nvPr/>
          </p:nvGrpSpPr>
          <p:grpSpPr>
            <a:xfrm>
              <a:off x="7419" y="0"/>
              <a:ext cx="14543261" cy="1427191"/>
              <a:chOff x="0" y="0"/>
              <a:chExt cx="2872743" cy="28191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872743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2872743" h="281914">
                    <a:moveTo>
                      <a:pt x="36199" y="0"/>
                    </a:moveTo>
                    <a:lnTo>
                      <a:pt x="2836544" y="0"/>
                    </a:lnTo>
                    <a:cubicBezTo>
                      <a:pt x="2846144" y="0"/>
                      <a:pt x="2855352" y="3814"/>
                      <a:pt x="2862140" y="10602"/>
                    </a:cubicBezTo>
                    <a:cubicBezTo>
                      <a:pt x="2868929" y="17391"/>
                      <a:pt x="2872743" y="26598"/>
                      <a:pt x="2872743" y="36199"/>
                    </a:cubicBezTo>
                    <a:lnTo>
                      <a:pt x="2872743" y="245715"/>
                    </a:lnTo>
                    <a:cubicBezTo>
                      <a:pt x="2872743" y="255316"/>
                      <a:pt x="2868929" y="264523"/>
                      <a:pt x="2862140" y="271312"/>
                    </a:cubicBezTo>
                    <a:cubicBezTo>
                      <a:pt x="2855352" y="278100"/>
                      <a:pt x="2846144" y="281914"/>
                      <a:pt x="2836544" y="281914"/>
                    </a:cubicBezTo>
                    <a:lnTo>
                      <a:pt x="36199" y="281914"/>
                    </a:lnTo>
                    <a:cubicBezTo>
                      <a:pt x="16207" y="281914"/>
                      <a:pt x="0" y="265707"/>
                      <a:pt x="0" y="245715"/>
                    </a:cubicBezTo>
                    <a:lnTo>
                      <a:pt x="0" y="36199"/>
                    </a:lnTo>
                    <a:cubicBezTo>
                      <a:pt x="0" y="26598"/>
                      <a:pt x="3814" y="17391"/>
                      <a:pt x="10602" y="10602"/>
                    </a:cubicBezTo>
                    <a:cubicBezTo>
                      <a:pt x="17391" y="3814"/>
                      <a:pt x="26598" y="0"/>
                      <a:pt x="36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2872743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2859619" cy="1427191"/>
              <a:chOff x="0" y="0"/>
              <a:chExt cx="564863" cy="28191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64863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564863" h="281914">
                    <a:moveTo>
                      <a:pt x="140957" y="0"/>
                    </a:moveTo>
                    <a:lnTo>
                      <a:pt x="423906" y="0"/>
                    </a:lnTo>
                    <a:cubicBezTo>
                      <a:pt x="501754" y="0"/>
                      <a:pt x="564863" y="63109"/>
                      <a:pt x="564863" y="140957"/>
                    </a:cubicBezTo>
                    <a:lnTo>
                      <a:pt x="564863" y="140957"/>
                    </a:lnTo>
                    <a:cubicBezTo>
                      <a:pt x="564863" y="178341"/>
                      <a:pt x="550012" y="214194"/>
                      <a:pt x="523578" y="240629"/>
                    </a:cubicBezTo>
                    <a:cubicBezTo>
                      <a:pt x="497143" y="267063"/>
                      <a:pt x="461290" y="281914"/>
                      <a:pt x="423906" y="281914"/>
                    </a:cubicBezTo>
                    <a:lnTo>
                      <a:pt x="140957" y="281914"/>
                    </a:lnTo>
                    <a:cubicBezTo>
                      <a:pt x="63109" y="281914"/>
                      <a:pt x="0" y="218806"/>
                      <a:pt x="0" y="140957"/>
                    </a:cubicBezTo>
                    <a:lnTo>
                      <a:pt x="0" y="140957"/>
                    </a:lnTo>
                    <a:cubicBezTo>
                      <a:pt x="0" y="63109"/>
                      <a:pt x="63109" y="0"/>
                      <a:pt x="1409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564863" cy="3295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 dirty="0" err="1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Khổ</a:t>
                </a:r>
                <a:r>
                  <a:rPr lang="en-US" sz="3100" dirty="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 2 - 5</a:t>
                </a: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236759" y="364266"/>
              <a:ext cx="11039634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Tâm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trạng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của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“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em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”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trước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xem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hội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0558" y="6715700"/>
            <a:ext cx="11495579" cy="1070393"/>
            <a:chOff x="0" y="0"/>
            <a:chExt cx="14535842" cy="1427191"/>
          </a:xfrm>
        </p:grpSpPr>
        <p:grpSp>
          <p:nvGrpSpPr>
            <p:cNvPr id="19" name="Group 19"/>
            <p:cNvGrpSpPr/>
            <p:nvPr/>
          </p:nvGrpSpPr>
          <p:grpSpPr>
            <a:xfrm>
              <a:off x="7419" y="0"/>
              <a:ext cx="14528423" cy="1427191"/>
              <a:chOff x="0" y="0"/>
              <a:chExt cx="2869812" cy="28191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69812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2869812" h="281914">
                    <a:moveTo>
                      <a:pt x="36236" y="0"/>
                    </a:moveTo>
                    <a:lnTo>
                      <a:pt x="2833576" y="0"/>
                    </a:lnTo>
                    <a:cubicBezTo>
                      <a:pt x="2853589" y="0"/>
                      <a:pt x="2869812" y="16223"/>
                      <a:pt x="2869812" y="36236"/>
                    </a:cubicBezTo>
                    <a:lnTo>
                      <a:pt x="2869812" y="245678"/>
                    </a:lnTo>
                    <a:cubicBezTo>
                      <a:pt x="2869812" y="265691"/>
                      <a:pt x="2853589" y="281914"/>
                      <a:pt x="2833576" y="281914"/>
                    </a:cubicBezTo>
                    <a:lnTo>
                      <a:pt x="36236" y="281914"/>
                    </a:lnTo>
                    <a:cubicBezTo>
                      <a:pt x="16223" y="281914"/>
                      <a:pt x="0" y="265691"/>
                      <a:pt x="0" y="245678"/>
                    </a:cubicBezTo>
                    <a:lnTo>
                      <a:pt x="0" y="36236"/>
                    </a:lnTo>
                    <a:cubicBezTo>
                      <a:pt x="0" y="16223"/>
                      <a:pt x="16223" y="0"/>
                      <a:pt x="362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2869812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2859619" cy="1427191"/>
              <a:chOff x="0" y="0"/>
              <a:chExt cx="564863" cy="28191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64863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564863" h="281914">
                    <a:moveTo>
                      <a:pt x="140957" y="0"/>
                    </a:moveTo>
                    <a:lnTo>
                      <a:pt x="423906" y="0"/>
                    </a:lnTo>
                    <a:cubicBezTo>
                      <a:pt x="501754" y="0"/>
                      <a:pt x="564863" y="63109"/>
                      <a:pt x="564863" y="140957"/>
                    </a:cubicBezTo>
                    <a:lnTo>
                      <a:pt x="564863" y="140957"/>
                    </a:lnTo>
                    <a:cubicBezTo>
                      <a:pt x="564863" y="178341"/>
                      <a:pt x="550012" y="214194"/>
                      <a:pt x="523578" y="240629"/>
                    </a:cubicBezTo>
                    <a:cubicBezTo>
                      <a:pt x="497143" y="267063"/>
                      <a:pt x="461290" y="281914"/>
                      <a:pt x="423906" y="281914"/>
                    </a:cubicBezTo>
                    <a:lnTo>
                      <a:pt x="140957" y="281914"/>
                    </a:lnTo>
                    <a:cubicBezTo>
                      <a:pt x="63109" y="281914"/>
                      <a:pt x="0" y="218806"/>
                      <a:pt x="0" y="140957"/>
                    </a:cubicBezTo>
                    <a:lnTo>
                      <a:pt x="0" y="140957"/>
                    </a:lnTo>
                    <a:cubicBezTo>
                      <a:pt x="0" y="63109"/>
                      <a:pt x="63109" y="0"/>
                      <a:pt x="1409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564863" cy="3295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Khổ 8 - 10</a:t>
                </a: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3221922" y="356514"/>
              <a:ext cx="9395619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Tâm trạng của “em” sau khi tan hội.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96122" y="5369081"/>
            <a:ext cx="10907445" cy="1070393"/>
            <a:chOff x="0" y="0"/>
            <a:chExt cx="14543261" cy="1427191"/>
          </a:xfrm>
        </p:grpSpPr>
        <p:grpSp>
          <p:nvGrpSpPr>
            <p:cNvPr id="27" name="Group 27"/>
            <p:cNvGrpSpPr/>
            <p:nvPr/>
          </p:nvGrpSpPr>
          <p:grpSpPr>
            <a:xfrm>
              <a:off x="7419" y="0"/>
              <a:ext cx="14535842" cy="1427191"/>
              <a:chOff x="0" y="0"/>
              <a:chExt cx="2871277" cy="28191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71277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2871277" h="281914">
                    <a:moveTo>
                      <a:pt x="36217" y="0"/>
                    </a:moveTo>
                    <a:lnTo>
                      <a:pt x="2835060" y="0"/>
                    </a:lnTo>
                    <a:cubicBezTo>
                      <a:pt x="2844666" y="0"/>
                      <a:pt x="2853878" y="3816"/>
                      <a:pt x="2860670" y="10608"/>
                    </a:cubicBezTo>
                    <a:cubicBezTo>
                      <a:pt x="2867462" y="17400"/>
                      <a:pt x="2871277" y="26612"/>
                      <a:pt x="2871277" y="36217"/>
                    </a:cubicBezTo>
                    <a:lnTo>
                      <a:pt x="2871277" y="245697"/>
                    </a:lnTo>
                    <a:cubicBezTo>
                      <a:pt x="2871277" y="255302"/>
                      <a:pt x="2867462" y="264514"/>
                      <a:pt x="2860670" y="271306"/>
                    </a:cubicBezTo>
                    <a:cubicBezTo>
                      <a:pt x="2853878" y="278099"/>
                      <a:pt x="2844666" y="281914"/>
                      <a:pt x="2835060" y="281914"/>
                    </a:cubicBezTo>
                    <a:lnTo>
                      <a:pt x="36217" y="281914"/>
                    </a:lnTo>
                    <a:cubicBezTo>
                      <a:pt x="26612" y="281914"/>
                      <a:pt x="17400" y="278099"/>
                      <a:pt x="10608" y="271306"/>
                    </a:cubicBezTo>
                    <a:cubicBezTo>
                      <a:pt x="3816" y="264514"/>
                      <a:pt x="0" y="255302"/>
                      <a:pt x="0" y="245697"/>
                    </a:cubicBezTo>
                    <a:lnTo>
                      <a:pt x="0" y="36217"/>
                    </a:lnTo>
                    <a:cubicBezTo>
                      <a:pt x="0" y="26612"/>
                      <a:pt x="3816" y="17400"/>
                      <a:pt x="10608" y="10608"/>
                    </a:cubicBezTo>
                    <a:cubicBezTo>
                      <a:pt x="17400" y="3816"/>
                      <a:pt x="26612" y="0"/>
                      <a:pt x="36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57150"/>
                <a:ext cx="2871277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0"/>
              <a:ext cx="2859619" cy="1427191"/>
              <a:chOff x="0" y="0"/>
              <a:chExt cx="564863" cy="28191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64863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564863" h="281914">
                    <a:moveTo>
                      <a:pt x="140957" y="0"/>
                    </a:moveTo>
                    <a:lnTo>
                      <a:pt x="423906" y="0"/>
                    </a:lnTo>
                    <a:cubicBezTo>
                      <a:pt x="501754" y="0"/>
                      <a:pt x="564863" y="63109"/>
                      <a:pt x="564863" y="140957"/>
                    </a:cubicBezTo>
                    <a:lnTo>
                      <a:pt x="564863" y="140957"/>
                    </a:lnTo>
                    <a:cubicBezTo>
                      <a:pt x="564863" y="178341"/>
                      <a:pt x="550012" y="214194"/>
                      <a:pt x="523578" y="240629"/>
                    </a:cubicBezTo>
                    <a:cubicBezTo>
                      <a:pt x="497143" y="267063"/>
                      <a:pt x="461290" y="281914"/>
                      <a:pt x="423906" y="281914"/>
                    </a:cubicBezTo>
                    <a:lnTo>
                      <a:pt x="140957" y="281914"/>
                    </a:lnTo>
                    <a:cubicBezTo>
                      <a:pt x="63109" y="281914"/>
                      <a:pt x="0" y="218806"/>
                      <a:pt x="0" y="140957"/>
                    </a:cubicBezTo>
                    <a:lnTo>
                      <a:pt x="0" y="140957"/>
                    </a:lnTo>
                    <a:cubicBezTo>
                      <a:pt x="0" y="63109"/>
                      <a:pt x="63109" y="0"/>
                      <a:pt x="1409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564863" cy="3295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Khổ 6 - 7</a:t>
                </a: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229341" y="334370"/>
              <a:ext cx="8636159" cy="666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Tâm trạng của “em” khi xem hội.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0" y="257896"/>
            <a:ext cx="959524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2. Kết cấu bài thơ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29680" y="1228813"/>
            <a:ext cx="6236255" cy="1085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a. Bố cục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3147874" y="1333502"/>
            <a:ext cx="4367514" cy="7462122"/>
            <a:chOff x="0" y="-241359"/>
            <a:chExt cx="5823352" cy="9949497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418734"/>
              <a:ext cx="5823352" cy="9289404"/>
              <a:chOff x="0" y="0"/>
              <a:chExt cx="1150292" cy="183494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150292" cy="1834944"/>
              </a:xfrm>
              <a:custGeom>
                <a:avLst/>
                <a:gdLst/>
                <a:ahLst/>
                <a:cxnLst/>
                <a:rect l="l" t="t" r="r" b="b"/>
                <a:pathLst>
                  <a:path w="1150292" h="1834944">
                    <a:moveTo>
                      <a:pt x="0" y="0"/>
                    </a:moveTo>
                    <a:lnTo>
                      <a:pt x="1150292" y="0"/>
                    </a:lnTo>
                    <a:lnTo>
                      <a:pt x="1150292" y="1834944"/>
                    </a:lnTo>
                    <a:lnTo>
                      <a:pt x="0" y="1834944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1150292" cy="19016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40"/>
                  </a:lnSpc>
                  <a:spcBef>
                    <a:spcPct val="0"/>
                  </a:spcBef>
                </a:pPr>
                <a:r>
                  <a:rPr lang="en-US" sz="360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Cô gái tin vào lời hẹn vu vơ hi vọng một cuộc gặp gỡ nhưng rồi lại thất vọng, buồn tủi; khi nỗi buồn qua đi cô lại bắt đầu hi vọng.</a:t>
                </a: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589573" y="-241359"/>
              <a:ext cx="4644206" cy="1884757"/>
              <a:chOff x="0" y="-47676"/>
              <a:chExt cx="917374" cy="372298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917374" cy="296098"/>
              </a:xfrm>
              <a:custGeom>
                <a:avLst/>
                <a:gdLst/>
                <a:ahLst/>
                <a:cxnLst/>
                <a:rect l="l" t="t" r="r" b="b"/>
                <a:pathLst>
                  <a:path w="917374" h="296098">
                    <a:moveTo>
                      <a:pt x="0" y="0"/>
                    </a:moveTo>
                    <a:lnTo>
                      <a:pt x="917374" y="0"/>
                    </a:lnTo>
                    <a:lnTo>
                      <a:pt x="917374" y="296098"/>
                    </a:lnTo>
                    <a:lnTo>
                      <a:pt x="0" y="29609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76"/>
                <a:ext cx="917374" cy="372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 dirty="0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b. </a:t>
                </a:r>
                <a:r>
                  <a:rPr lang="en-US" sz="3999" dirty="0" err="1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Mạch</a:t>
                </a:r>
                <a:r>
                  <a:rPr lang="en-US" sz="3999" dirty="0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3999" dirty="0" err="1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cảm</a:t>
                </a:r>
                <a:r>
                  <a:rPr lang="en-US" sz="3999" dirty="0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3999" dirty="0" err="1">
                    <a:solidFill>
                      <a:srgbClr val="002060"/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xúc</a:t>
                </a:r>
                <a:endParaRPr lang="en-US" sz="3999" dirty="0">
                  <a:solidFill>
                    <a:srgbClr val="002060"/>
                  </a:solidFill>
                  <a:latin typeface="Noto Serif Display ExtraCondensed"/>
                  <a:ea typeface="Noto Serif Display ExtraCondensed"/>
                  <a:cs typeface="Noto Serif Display ExtraCondensed"/>
                  <a:sym typeface="Noto Serif Display ExtraCondensed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70035"/>
            <a:ext cx="7921437" cy="1085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c. </a:t>
            </a:r>
            <a:r>
              <a:rPr lang="en-US" sz="6399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Trình</a:t>
            </a:r>
            <a:r>
              <a:rPr lang="en-US" sz="6399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tự</a:t>
            </a:r>
            <a:r>
              <a:rPr lang="en-US" sz="6399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các</a:t>
            </a:r>
            <a:r>
              <a:rPr lang="en-US" sz="6399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sự</a:t>
            </a:r>
            <a:r>
              <a:rPr lang="en-US" sz="6399" dirty="0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 </a:t>
            </a:r>
            <a:r>
              <a:rPr lang="en-US" sz="6399" dirty="0" err="1">
                <a:solidFill>
                  <a:srgbClr val="B388DF"/>
                </a:solidFill>
                <a:latin typeface="UTM Impact"/>
                <a:ea typeface="UTM Impact"/>
                <a:cs typeface="UTM Impact"/>
                <a:sym typeface="UTM Impact"/>
              </a:rPr>
              <a:t>việc</a:t>
            </a:r>
            <a:endParaRPr lang="en-US" sz="6399" dirty="0">
              <a:solidFill>
                <a:srgbClr val="B388DF"/>
              </a:solidFill>
              <a:latin typeface="UTM Impact"/>
              <a:ea typeface="UTM Impact"/>
              <a:cs typeface="UTM Impact"/>
              <a:sym typeface="UTM Impac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EE7B02F-5C1B-DD62-C0BB-D9B2D4546736}"/>
              </a:ext>
            </a:extLst>
          </p:cNvPr>
          <p:cNvGrpSpPr/>
          <p:nvPr/>
        </p:nvGrpSpPr>
        <p:grpSpPr>
          <a:xfrm>
            <a:off x="1309391" y="1507380"/>
            <a:ext cx="14572584" cy="1105154"/>
            <a:chOff x="1309391" y="1507380"/>
            <a:chExt cx="14572584" cy="1105154"/>
          </a:xfrm>
        </p:grpSpPr>
        <p:grpSp>
          <p:nvGrpSpPr>
            <p:cNvPr id="3" name="Group 3"/>
            <p:cNvGrpSpPr/>
            <p:nvPr/>
          </p:nvGrpSpPr>
          <p:grpSpPr>
            <a:xfrm>
              <a:off x="1309391" y="1507380"/>
              <a:ext cx="14572584" cy="1070393"/>
              <a:chOff x="0" y="0"/>
              <a:chExt cx="3838047" cy="2819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38047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3838047" h="281914">
                    <a:moveTo>
                      <a:pt x="27095" y="0"/>
                    </a:moveTo>
                    <a:lnTo>
                      <a:pt x="3810952" y="0"/>
                    </a:lnTo>
                    <a:cubicBezTo>
                      <a:pt x="3825916" y="0"/>
                      <a:pt x="3838047" y="12131"/>
                      <a:pt x="3838047" y="27095"/>
                    </a:cubicBezTo>
                    <a:lnTo>
                      <a:pt x="3838047" y="254820"/>
                    </a:lnTo>
                    <a:cubicBezTo>
                      <a:pt x="3838047" y="262006"/>
                      <a:pt x="3835192" y="268897"/>
                      <a:pt x="3830111" y="273978"/>
                    </a:cubicBezTo>
                    <a:cubicBezTo>
                      <a:pt x="3825030" y="279060"/>
                      <a:pt x="3818138" y="281914"/>
                      <a:pt x="3810952" y="281914"/>
                    </a:cubicBezTo>
                    <a:lnTo>
                      <a:pt x="27095" y="281914"/>
                    </a:lnTo>
                    <a:cubicBezTo>
                      <a:pt x="12131" y="281914"/>
                      <a:pt x="0" y="269784"/>
                      <a:pt x="0" y="254820"/>
                    </a:cubicBezTo>
                    <a:lnTo>
                      <a:pt x="0" y="27095"/>
                    </a:lnTo>
                    <a:cubicBezTo>
                      <a:pt x="0" y="12131"/>
                      <a:pt x="12131" y="0"/>
                      <a:pt x="270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57150"/>
                <a:ext cx="3838047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315660" y="1507380"/>
              <a:ext cx="1454539" cy="1105154"/>
              <a:chOff x="0" y="0"/>
              <a:chExt cx="383088" cy="2910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8308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383088" h="291069">
                    <a:moveTo>
                      <a:pt x="145535" y="0"/>
                    </a:moveTo>
                    <a:lnTo>
                      <a:pt x="237554" y="0"/>
                    </a:lnTo>
                    <a:cubicBezTo>
                      <a:pt x="276152" y="0"/>
                      <a:pt x="313169" y="15333"/>
                      <a:pt x="340462" y="42626"/>
                    </a:cubicBezTo>
                    <a:cubicBezTo>
                      <a:pt x="367755" y="69919"/>
                      <a:pt x="383088" y="106936"/>
                      <a:pt x="383088" y="145535"/>
                    </a:cubicBezTo>
                    <a:lnTo>
                      <a:pt x="383088" y="145535"/>
                    </a:lnTo>
                    <a:cubicBezTo>
                      <a:pt x="383088" y="184133"/>
                      <a:pt x="367755" y="221150"/>
                      <a:pt x="340462" y="248443"/>
                    </a:cubicBezTo>
                    <a:cubicBezTo>
                      <a:pt x="313169" y="275736"/>
                      <a:pt x="276152" y="291069"/>
                      <a:pt x="237554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38308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1</a:t>
                </a: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3033164" y="1780239"/>
              <a:ext cx="7993655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Hội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chèo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làng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Đặng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đến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thôn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Đoài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hát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A0CA420-E917-2A9E-A846-2CBBE7299A49}"/>
              </a:ext>
            </a:extLst>
          </p:cNvPr>
          <p:cNvGrpSpPr/>
          <p:nvPr/>
        </p:nvGrpSpPr>
        <p:grpSpPr>
          <a:xfrm>
            <a:off x="1309391" y="2804704"/>
            <a:ext cx="14572584" cy="1105154"/>
            <a:chOff x="1309391" y="2804704"/>
            <a:chExt cx="14572584" cy="1105154"/>
          </a:xfrm>
        </p:grpSpPr>
        <p:grpSp>
          <p:nvGrpSpPr>
            <p:cNvPr id="10" name="Group 10"/>
            <p:cNvGrpSpPr/>
            <p:nvPr/>
          </p:nvGrpSpPr>
          <p:grpSpPr>
            <a:xfrm>
              <a:off x="1315660" y="2822084"/>
              <a:ext cx="14566315" cy="1070393"/>
              <a:chOff x="0" y="0"/>
              <a:chExt cx="3836396" cy="28191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836396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3836396" h="281914">
                    <a:moveTo>
                      <a:pt x="27106" y="0"/>
                    </a:moveTo>
                    <a:lnTo>
                      <a:pt x="3809290" y="0"/>
                    </a:lnTo>
                    <a:cubicBezTo>
                      <a:pt x="3816478" y="0"/>
                      <a:pt x="3823373" y="2856"/>
                      <a:pt x="3828457" y="7939"/>
                    </a:cubicBezTo>
                    <a:cubicBezTo>
                      <a:pt x="3833540" y="13023"/>
                      <a:pt x="3836396" y="19917"/>
                      <a:pt x="3836396" y="27106"/>
                    </a:cubicBezTo>
                    <a:lnTo>
                      <a:pt x="3836396" y="254808"/>
                    </a:lnTo>
                    <a:cubicBezTo>
                      <a:pt x="3836396" y="261997"/>
                      <a:pt x="3833540" y="268892"/>
                      <a:pt x="3828457" y="273975"/>
                    </a:cubicBezTo>
                    <a:cubicBezTo>
                      <a:pt x="3823373" y="279058"/>
                      <a:pt x="3816478" y="281914"/>
                      <a:pt x="3809290" y="281914"/>
                    </a:cubicBezTo>
                    <a:lnTo>
                      <a:pt x="27106" y="281914"/>
                    </a:lnTo>
                    <a:cubicBezTo>
                      <a:pt x="19917" y="281914"/>
                      <a:pt x="13023" y="279058"/>
                      <a:pt x="7939" y="273975"/>
                    </a:cubicBezTo>
                    <a:cubicBezTo>
                      <a:pt x="2856" y="268892"/>
                      <a:pt x="0" y="261997"/>
                      <a:pt x="0" y="254808"/>
                    </a:cubicBezTo>
                    <a:lnTo>
                      <a:pt x="0" y="27106"/>
                    </a:lnTo>
                    <a:cubicBezTo>
                      <a:pt x="0" y="19917"/>
                      <a:pt x="2856" y="13023"/>
                      <a:pt x="7939" y="7939"/>
                    </a:cubicBezTo>
                    <a:cubicBezTo>
                      <a:pt x="13023" y="2856"/>
                      <a:pt x="19917" y="0"/>
                      <a:pt x="27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836396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309391" y="2804704"/>
              <a:ext cx="1454539" cy="1105154"/>
              <a:chOff x="0" y="0"/>
              <a:chExt cx="383088" cy="29106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8308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383088" h="291069">
                    <a:moveTo>
                      <a:pt x="145535" y="0"/>
                    </a:moveTo>
                    <a:lnTo>
                      <a:pt x="237554" y="0"/>
                    </a:lnTo>
                    <a:cubicBezTo>
                      <a:pt x="276152" y="0"/>
                      <a:pt x="313169" y="15333"/>
                      <a:pt x="340462" y="42626"/>
                    </a:cubicBezTo>
                    <a:cubicBezTo>
                      <a:pt x="367755" y="69919"/>
                      <a:pt x="383088" y="106936"/>
                      <a:pt x="383088" y="145535"/>
                    </a:cubicBezTo>
                    <a:lnTo>
                      <a:pt x="383088" y="145535"/>
                    </a:lnTo>
                    <a:cubicBezTo>
                      <a:pt x="383088" y="184133"/>
                      <a:pt x="367755" y="221150"/>
                      <a:pt x="340462" y="248443"/>
                    </a:cubicBezTo>
                    <a:cubicBezTo>
                      <a:pt x="313169" y="275736"/>
                      <a:pt x="276152" y="291069"/>
                      <a:pt x="237554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38308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2</a:t>
                </a: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3033164" y="3077563"/>
              <a:ext cx="8848822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 gái buồn bã trở về nhà lúc đêm đã khuya.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09A36C-E629-4A81-87BD-460468742BF6}"/>
              </a:ext>
            </a:extLst>
          </p:cNvPr>
          <p:cNvGrpSpPr/>
          <p:nvPr/>
        </p:nvGrpSpPr>
        <p:grpSpPr>
          <a:xfrm>
            <a:off x="1315660" y="4138457"/>
            <a:ext cx="14566314" cy="1105154"/>
            <a:chOff x="1315660" y="4138457"/>
            <a:chExt cx="14566314" cy="1105154"/>
          </a:xfrm>
        </p:grpSpPr>
        <p:grpSp>
          <p:nvGrpSpPr>
            <p:cNvPr id="17" name="Group 17"/>
            <p:cNvGrpSpPr/>
            <p:nvPr/>
          </p:nvGrpSpPr>
          <p:grpSpPr>
            <a:xfrm>
              <a:off x="1321929" y="4155838"/>
              <a:ext cx="14560045" cy="1070393"/>
              <a:chOff x="0" y="0"/>
              <a:chExt cx="3834744" cy="28191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834745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3834745" h="281914">
                    <a:moveTo>
                      <a:pt x="27118" y="0"/>
                    </a:moveTo>
                    <a:lnTo>
                      <a:pt x="3807627" y="0"/>
                    </a:lnTo>
                    <a:cubicBezTo>
                      <a:pt x="3814819" y="0"/>
                      <a:pt x="3821716" y="2857"/>
                      <a:pt x="3826802" y="7943"/>
                    </a:cubicBezTo>
                    <a:cubicBezTo>
                      <a:pt x="3831887" y="13028"/>
                      <a:pt x="3834745" y="19926"/>
                      <a:pt x="3834745" y="27118"/>
                    </a:cubicBezTo>
                    <a:lnTo>
                      <a:pt x="3834745" y="254796"/>
                    </a:lnTo>
                    <a:cubicBezTo>
                      <a:pt x="3834745" y="269773"/>
                      <a:pt x="3822603" y="281914"/>
                      <a:pt x="3807627" y="281914"/>
                    </a:cubicBezTo>
                    <a:lnTo>
                      <a:pt x="27118" y="281914"/>
                    </a:lnTo>
                    <a:cubicBezTo>
                      <a:pt x="12141" y="281914"/>
                      <a:pt x="0" y="269773"/>
                      <a:pt x="0" y="254796"/>
                    </a:cubicBezTo>
                    <a:lnTo>
                      <a:pt x="0" y="27118"/>
                    </a:lnTo>
                    <a:cubicBezTo>
                      <a:pt x="0" y="12141"/>
                      <a:pt x="12141" y="0"/>
                      <a:pt x="271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57150"/>
                <a:ext cx="3834744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315660" y="4138457"/>
              <a:ext cx="1454539" cy="1105154"/>
              <a:chOff x="0" y="0"/>
              <a:chExt cx="383088" cy="29106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8308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383088" h="291069">
                    <a:moveTo>
                      <a:pt x="145535" y="0"/>
                    </a:moveTo>
                    <a:lnTo>
                      <a:pt x="237554" y="0"/>
                    </a:lnTo>
                    <a:cubicBezTo>
                      <a:pt x="276152" y="0"/>
                      <a:pt x="313169" y="15333"/>
                      <a:pt x="340462" y="42626"/>
                    </a:cubicBezTo>
                    <a:cubicBezTo>
                      <a:pt x="367755" y="69919"/>
                      <a:pt x="383088" y="106936"/>
                      <a:pt x="383088" y="145535"/>
                    </a:cubicBezTo>
                    <a:lnTo>
                      <a:pt x="383088" y="145535"/>
                    </a:lnTo>
                    <a:cubicBezTo>
                      <a:pt x="383088" y="184133"/>
                      <a:pt x="367755" y="221150"/>
                      <a:pt x="340462" y="248443"/>
                    </a:cubicBezTo>
                    <a:cubicBezTo>
                      <a:pt x="313169" y="275736"/>
                      <a:pt x="276152" y="291069"/>
                      <a:pt x="237554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38308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3</a:t>
                </a: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3033164" y="4411317"/>
              <a:ext cx="12294642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 gái đoán chàng trai sẽ đến dự hội nên xin phép mẹ đi xem.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2D1C8A-E123-500F-8FFD-343246C98DEE}"/>
              </a:ext>
            </a:extLst>
          </p:cNvPr>
          <p:cNvGrpSpPr/>
          <p:nvPr/>
        </p:nvGrpSpPr>
        <p:grpSpPr>
          <a:xfrm>
            <a:off x="1321929" y="5472211"/>
            <a:ext cx="14566315" cy="1105154"/>
            <a:chOff x="1321929" y="5472211"/>
            <a:chExt cx="14566315" cy="1105154"/>
          </a:xfrm>
        </p:grpSpPr>
        <p:grpSp>
          <p:nvGrpSpPr>
            <p:cNvPr id="24" name="Group 24"/>
            <p:cNvGrpSpPr/>
            <p:nvPr/>
          </p:nvGrpSpPr>
          <p:grpSpPr>
            <a:xfrm>
              <a:off x="1328199" y="5489592"/>
              <a:ext cx="14560045" cy="1070393"/>
              <a:chOff x="0" y="0"/>
              <a:chExt cx="3834744" cy="28191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834745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3834745" h="281914">
                    <a:moveTo>
                      <a:pt x="27118" y="0"/>
                    </a:moveTo>
                    <a:lnTo>
                      <a:pt x="3807627" y="0"/>
                    </a:lnTo>
                    <a:cubicBezTo>
                      <a:pt x="3814819" y="0"/>
                      <a:pt x="3821716" y="2857"/>
                      <a:pt x="3826802" y="7943"/>
                    </a:cubicBezTo>
                    <a:cubicBezTo>
                      <a:pt x="3831887" y="13028"/>
                      <a:pt x="3834745" y="19926"/>
                      <a:pt x="3834745" y="27118"/>
                    </a:cubicBezTo>
                    <a:lnTo>
                      <a:pt x="3834745" y="254796"/>
                    </a:lnTo>
                    <a:cubicBezTo>
                      <a:pt x="3834745" y="269773"/>
                      <a:pt x="3822603" y="281914"/>
                      <a:pt x="3807627" y="281914"/>
                    </a:cubicBezTo>
                    <a:lnTo>
                      <a:pt x="27118" y="281914"/>
                    </a:lnTo>
                    <a:cubicBezTo>
                      <a:pt x="12141" y="281914"/>
                      <a:pt x="0" y="269773"/>
                      <a:pt x="0" y="254796"/>
                    </a:cubicBezTo>
                    <a:lnTo>
                      <a:pt x="0" y="27118"/>
                    </a:lnTo>
                    <a:cubicBezTo>
                      <a:pt x="0" y="12141"/>
                      <a:pt x="12141" y="0"/>
                      <a:pt x="271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3834744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321929" y="5472211"/>
              <a:ext cx="1454539" cy="1105154"/>
              <a:chOff x="0" y="0"/>
              <a:chExt cx="383088" cy="29106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8308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383088" h="291069">
                    <a:moveTo>
                      <a:pt x="145535" y="0"/>
                    </a:moveTo>
                    <a:lnTo>
                      <a:pt x="237554" y="0"/>
                    </a:lnTo>
                    <a:cubicBezTo>
                      <a:pt x="276152" y="0"/>
                      <a:pt x="313169" y="15333"/>
                      <a:pt x="340462" y="42626"/>
                    </a:cubicBezTo>
                    <a:cubicBezTo>
                      <a:pt x="367755" y="69919"/>
                      <a:pt x="383088" y="106936"/>
                      <a:pt x="383088" y="145535"/>
                    </a:cubicBezTo>
                    <a:lnTo>
                      <a:pt x="383088" y="145535"/>
                    </a:lnTo>
                    <a:cubicBezTo>
                      <a:pt x="383088" y="184133"/>
                      <a:pt x="367755" y="221150"/>
                      <a:pt x="340462" y="248443"/>
                    </a:cubicBezTo>
                    <a:cubicBezTo>
                      <a:pt x="313169" y="275736"/>
                      <a:pt x="276152" y="291069"/>
                      <a:pt x="237554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38308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4</a:t>
                </a: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3039433" y="5745071"/>
              <a:ext cx="10383093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Mùa xuân đã cạn ngày, hội chèo làng Đặng đã rời đi.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B5B67F7-74BD-8539-F504-DC6775C1905B}"/>
              </a:ext>
            </a:extLst>
          </p:cNvPr>
          <p:cNvGrpSpPr/>
          <p:nvPr/>
        </p:nvGrpSpPr>
        <p:grpSpPr>
          <a:xfrm>
            <a:off x="1328199" y="6805965"/>
            <a:ext cx="14566314" cy="1105154"/>
            <a:chOff x="1328199" y="6805965"/>
            <a:chExt cx="14566314" cy="1105154"/>
          </a:xfrm>
        </p:grpSpPr>
        <p:grpSp>
          <p:nvGrpSpPr>
            <p:cNvPr id="31" name="Group 31"/>
            <p:cNvGrpSpPr/>
            <p:nvPr/>
          </p:nvGrpSpPr>
          <p:grpSpPr>
            <a:xfrm>
              <a:off x="1334468" y="6823345"/>
              <a:ext cx="14560045" cy="1070393"/>
              <a:chOff x="0" y="0"/>
              <a:chExt cx="3834744" cy="28191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834745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3834745" h="281914">
                    <a:moveTo>
                      <a:pt x="27118" y="0"/>
                    </a:moveTo>
                    <a:lnTo>
                      <a:pt x="3807627" y="0"/>
                    </a:lnTo>
                    <a:cubicBezTo>
                      <a:pt x="3814819" y="0"/>
                      <a:pt x="3821716" y="2857"/>
                      <a:pt x="3826802" y="7943"/>
                    </a:cubicBezTo>
                    <a:cubicBezTo>
                      <a:pt x="3831887" y="13028"/>
                      <a:pt x="3834745" y="19926"/>
                      <a:pt x="3834745" y="27118"/>
                    </a:cubicBezTo>
                    <a:lnTo>
                      <a:pt x="3834745" y="254796"/>
                    </a:lnTo>
                    <a:cubicBezTo>
                      <a:pt x="3834745" y="269773"/>
                      <a:pt x="3822603" y="281914"/>
                      <a:pt x="3807627" y="281914"/>
                    </a:cubicBezTo>
                    <a:lnTo>
                      <a:pt x="27118" y="281914"/>
                    </a:lnTo>
                    <a:cubicBezTo>
                      <a:pt x="12141" y="281914"/>
                      <a:pt x="0" y="269773"/>
                      <a:pt x="0" y="254796"/>
                    </a:cubicBezTo>
                    <a:lnTo>
                      <a:pt x="0" y="27118"/>
                    </a:lnTo>
                    <a:cubicBezTo>
                      <a:pt x="0" y="12141"/>
                      <a:pt x="12141" y="0"/>
                      <a:pt x="271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57150"/>
                <a:ext cx="3834744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328199" y="6805965"/>
              <a:ext cx="1454539" cy="1105154"/>
              <a:chOff x="0" y="0"/>
              <a:chExt cx="383088" cy="29106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38308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383088" h="291069">
                    <a:moveTo>
                      <a:pt x="145535" y="0"/>
                    </a:moveTo>
                    <a:lnTo>
                      <a:pt x="237554" y="0"/>
                    </a:lnTo>
                    <a:cubicBezTo>
                      <a:pt x="276152" y="0"/>
                      <a:pt x="313169" y="15333"/>
                      <a:pt x="340462" y="42626"/>
                    </a:cubicBezTo>
                    <a:cubicBezTo>
                      <a:pt x="367755" y="69919"/>
                      <a:pt x="383088" y="106936"/>
                      <a:pt x="383088" y="145535"/>
                    </a:cubicBezTo>
                    <a:lnTo>
                      <a:pt x="383088" y="145535"/>
                    </a:lnTo>
                    <a:cubicBezTo>
                      <a:pt x="383088" y="184133"/>
                      <a:pt x="367755" y="221150"/>
                      <a:pt x="340462" y="248443"/>
                    </a:cubicBezTo>
                    <a:cubicBezTo>
                      <a:pt x="313169" y="275736"/>
                      <a:pt x="276152" y="291069"/>
                      <a:pt x="237554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38308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5</a:t>
                </a: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3045702" y="7078825"/>
              <a:ext cx="11137652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gái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“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mải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”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tìm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chàng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trai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nhưng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chằng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trai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không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tới</a:t>
              </a:r>
              <a:r>
                <a:rPr lang="en-US" sz="3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2C90175-40B2-3A16-8877-96D8ECAA5E35}"/>
              </a:ext>
            </a:extLst>
          </p:cNvPr>
          <p:cNvGrpSpPr/>
          <p:nvPr/>
        </p:nvGrpSpPr>
        <p:grpSpPr>
          <a:xfrm>
            <a:off x="1334468" y="8177819"/>
            <a:ext cx="14566315" cy="1105154"/>
            <a:chOff x="1334468" y="8177819"/>
            <a:chExt cx="14566315" cy="1105154"/>
          </a:xfrm>
        </p:grpSpPr>
        <p:grpSp>
          <p:nvGrpSpPr>
            <p:cNvPr id="38" name="Group 38"/>
            <p:cNvGrpSpPr/>
            <p:nvPr/>
          </p:nvGrpSpPr>
          <p:grpSpPr>
            <a:xfrm>
              <a:off x="1340738" y="8195199"/>
              <a:ext cx="14560045" cy="1070393"/>
              <a:chOff x="0" y="0"/>
              <a:chExt cx="3834744" cy="28191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3834745" cy="281914"/>
              </a:xfrm>
              <a:custGeom>
                <a:avLst/>
                <a:gdLst/>
                <a:ahLst/>
                <a:cxnLst/>
                <a:rect l="l" t="t" r="r" b="b"/>
                <a:pathLst>
                  <a:path w="3834745" h="281914">
                    <a:moveTo>
                      <a:pt x="27118" y="0"/>
                    </a:moveTo>
                    <a:lnTo>
                      <a:pt x="3807627" y="0"/>
                    </a:lnTo>
                    <a:cubicBezTo>
                      <a:pt x="3814819" y="0"/>
                      <a:pt x="3821716" y="2857"/>
                      <a:pt x="3826802" y="7943"/>
                    </a:cubicBezTo>
                    <a:cubicBezTo>
                      <a:pt x="3831887" y="13028"/>
                      <a:pt x="3834745" y="19926"/>
                      <a:pt x="3834745" y="27118"/>
                    </a:cubicBezTo>
                    <a:lnTo>
                      <a:pt x="3834745" y="254796"/>
                    </a:lnTo>
                    <a:cubicBezTo>
                      <a:pt x="3834745" y="269773"/>
                      <a:pt x="3822603" y="281914"/>
                      <a:pt x="3807627" y="281914"/>
                    </a:cubicBezTo>
                    <a:lnTo>
                      <a:pt x="27118" y="281914"/>
                    </a:lnTo>
                    <a:cubicBezTo>
                      <a:pt x="12141" y="281914"/>
                      <a:pt x="0" y="269773"/>
                      <a:pt x="0" y="254796"/>
                    </a:cubicBezTo>
                    <a:lnTo>
                      <a:pt x="0" y="27118"/>
                    </a:lnTo>
                    <a:cubicBezTo>
                      <a:pt x="0" y="12141"/>
                      <a:pt x="12141" y="0"/>
                      <a:pt x="271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57150"/>
                <a:ext cx="3834744" cy="33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334468" y="8177819"/>
              <a:ext cx="1454539" cy="1105154"/>
              <a:chOff x="0" y="0"/>
              <a:chExt cx="383088" cy="29106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83088" cy="291069"/>
              </a:xfrm>
              <a:custGeom>
                <a:avLst/>
                <a:gdLst/>
                <a:ahLst/>
                <a:cxnLst/>
                <a:rect l="l" t="t" r="r" b="b"/>
                <a:pathLst>
                  <a:path w="383088" h="291069">
                    <a:moveTo>
                      <a:pt x="145535" y="0"/>
                    </a:moveTo>
                    <a:lnTo>
                      <a:pt x="237554" y="0"/>
                    </a:lnTo>
                    <a:cubicBezTo>
                      <a:pt x="276152" y="0"/>
                      <a:pt x="313169" y="15333"/>
                      <a:pt x="340462" y="42626"/>
                    </a:cubicBezTo>
                    <a:cubicBezTo>
                      <a:pt x="367755" y="69919"/>
                      <a:pt x="383088" y="106936"/>
                      <a:pt x="383088" y="145535"/>
                    </a:cubicBezTo>
                    <a:lnTo>
                      <a:pt x="383088" y="145535"/>
                    </a:lnTo>
                    <a:cubicBezTo>
                      <a:pt x="383088" y="184133"/>
                      <a:pt x="367755" y="221150"/>
                      <a:pt x="340462" y="248443"/>
                    </a:cubicBezTo>
                    <a:cubicBezTo>
                      <a:pt x="313169" y="275736"/>
                      <a:pt x="276152" y="291069"/>
                      <a:pt x="237554" y="291069"/>
                    </a:cubicBezTo>
                    <a:lnTo>
                      <a:pt x="145535" y="291069"/>
                    </a:lnTo>
                    <a:cubicBezTo>
                      <a:pt x="106936" y="291069"/>
                      <a:pt x="69919" y="275736"/>
                      <a:pt x="42626" y="248443"/>
                    </a:cubicBezTo>
                    <a:cubicBezTo>
                      <a:pt x="15333" y="221150"/>
                      <a:pt x="0" y="184133"/>
                      <a:pt x="0" y="145535"/>
                    </a:cubicBezTo>
                    <a:lnTo>
                      <a:pt x="0" y="145535"/>
                    </a:lnTo>
                    <a:cubicBezTo>
                      <a:pt x="0" y="106936"/>
                      <a:pt x="15333" y="69919"/>
                      <a:pt x="42626" y="42626"/>
                    </a:cubicBezTo>
                    <a:cubicBezTo>
                      <a:pt x="69919" y="15333"/>
                      <a:pt x="106936" y="0"/>
                      <a:pt x="1455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72AC8"/>
                </a:solidFill>
                <a:prstDash val="solid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383088" cy="3386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340"/>
                  </a:lnSpc>
                  <a:spcBef>
                    <a:spcPct val="0"/>
                  </a:spcBef>
                </a:pPr>
                <a:r>
                  <a:rPr lang="en-US" sz="3100">
                    <a:solidFill>
                      <a:srgbClr val="072AC8"/>
                    </a:solidFill>
                    <a:latin typeface="Noto Serif Display Bold"/>
                    <a:ea typeface="Noto Serif Display Bold"/>
                    <a:cs typeface="Noto Serif Display Bold"/>
                    <a:sym typeface="Noto Serif Display Bold"/>
                  </a:rPr>
                  <a:t>6</a:t>
                </a:r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3051972" y="8450678"/>
              <a:ext cx="11716147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Cô gái băn khoăn không biết bao giờ mới gặp lại chàng trai.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1379</Words>
  <Application>Microsoft Office PowerPoint</Application>
  <PresentationFormat>Custom</PresentationFormat>
  <Paragraphs>270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Calibri</vt:lpstr>
      <vt:lpstr>UTM Impact</vt:lpstr>
      <vt:lpstr>Noto Serif Display Bold</vt:lpstr>
      <vt:lpstr>Noto Serif Display ExtraCondensed</vt:lpstr>
      <vt:lpstr>Arial</vt:lpstr>
      <vt:lpstr>Noto Serif Display Bold Italics</vt:lpstr>
      <vt:lpstr>Noto Serif Display ExtraCondensed Bold</vt:lpstr>
      <vt:lpstr>Noto Serif Display Italics</vt:lpstr>
      <vt:lpstr>Noto Serif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KHBD Mua xuan (Nguyen Binh)</dc:title>
  <dc:creator>Admin</dc:creator>
  <cp:lastModifiedBy>Admin</cp:lastModifiedBy>
  <cp:revision>4</cp:revision>
  <dcterms:created xsi:type="dcterms:W3CDTF">2006-08-16T00:00:00Z</dcterms:created>
  <dcterms:modified xsi:type="dcterms:W3CDTF">2026-03-01T16:32:33Z</dcterms:modified>
  <dc:identifier>DAGLNrKc71s</dc:identifier>
</cp:coreProperties>
</file>