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media/audio8.wav" ContentType="audio/wav"/>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85" r:id="rId5"/>
    <p:sldMasterId id="2147483694" r:id="rId6"/>
  </p:sldMasterIdLst>
  <p:notesMasterIdLst>
    <p:notesMasterId r:id="rId46"/>
  </p:notesMasterIdLst>
  <p:sldIdLst>
    <p:sldId id="256" r:id="rId7"/>
    <p:sldId id="268" r:id="rId8"/>
    <p:sldId id="269" r:id="rId9"/>
    <p:sldId id="261" r:id="rId10"/>
    <p:sldId id="310" r:id="rId11"/>
    <p:sldId id="309" r:id="rId12"/>
    <p:sldId id="265" r:id="rId13"/>
    <p:sldId id="266" r:id="rId14"/>
    <p:sldId id="308" r:id="rId15"/>
    <p:sldId id="262" r:id="rId16"/>
    <p:sldId id="267" r:id="rId17"/>
    <p:sldId id="311" r:id="rId18"/>
    <p:sldId id="271" r:id="rId19"/>
    <p:sldId id="272" r:id="rId20"/>
    <p:sldId id="273" r:id="rId21"/>
    <p:sldId id="274" r:id="rId22"/>
    <p:sldId id="312" r:id="rId23"/>
    <p:sldId id="276" r:id="rId24"/>
    <p:sldId id="278" r:id="rId25"/>
    <p:sldId id="313" r:id="rId26"/>
    <p:sldId id="275" r:id="rId27"/>
    <p:sldId id="314" r:id="rId28"/>
    <p:sldId id="277" r:id="rId29"/>
    <p:sldId id="280" r:id="rId30"/>
    <p:sldId id="279" r:id="rId31"/>
    <p:sldId id="295" r:id="rId32"/>
    <p:sldId id="297" r:id="rId33"/>
    <p:sldId id="304" r:id="rId34"/>
    <p:sldId id="315" r:id="rId35"/>
    <p:sldId id="305" r:id="rId36"/>
    <p:sldId id="316" r:id="rId37"/>
    <p:sldId id="306" r:id="rId38"/>
    <p:sldId id="317" r:id="rId39"/>
    <p:sldId id="307" r:id="rId40"/>
    <p:sldId id="318" r:id="rId41"/>
    <p:sldId id="290" r:id="rId42"/>
    <p:sldId id="291" r:id="rId43"/>
    <p:sldId id="292" r:id="rId44"/>
    <p:sldId id="293"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9" d="100"/>
          <a:sy n="49" d="100"/>
        </p:scale>
        <p:origin x="6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B3A64-D693-4C10-8B79-C5783C29333C}" type="datetimeFigureOut">
              <a:rPr lang="en-GB" smtClean="0"/>
              <a:t>01/03/2026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3EA50-543A-497C-B54F-80CBC6F38AD3}" type="slidenum">
              <a:rPr lang="en-GB" smtClean="0"/>
              <a:t>‹#›</a:t>
            </a:fld>
            <a:endParaRPr lang="en-GB"/>
          </a:p>
        </p:txBody>
      </p:sp>
    </p:spTree>
    <p:extLst>
      <p:ext uri="{BB962C8B-B14F-4D97-AF65-F5344CB8AC3E}">
        <p14:creationId xmlns:p14="http://schemas.microsoft.com/office/powerpoint/2010/main" val="285205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3C317-A22D-451E-8185-50E626C8A477}" type="slidenum">
              <a:rPr lang="zh-CN" altLang="en-US" smtClean="0">
                <a:solidFill>
                  <a:prstClr val="black"/>
                </a:solidFill>
                <a:latin typeface="等线" panose="020F0502020204030204"/>
              </a: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1255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8389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8641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2252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53722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3C317-A22D-451E-8185-50E626C8A477}" type="slidenum">
              <a:rPr lang="zh-CN" altLang="en-US" smtClean="0">
                <a:solidFill>
                  <a:prstClr val="black"/>
                </a:solidFill>
                <a:latin typeface="等线" panose="020F0502020204030204"/>
              </a: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93152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3C317-A22D-451E-8185-50E626C8A477}" type="slidenum">
              <a:rPr lang="zh-CN" altLang="en-US" smtClean="0">
                <a:solidFill>
                  <a:prstClr val="black"/>
                </a:solidFill>
                <a:latin typeface="等线" panose="020F0502020204030204"/>
              </a: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6324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23384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71416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60353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12155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55591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9165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14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31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3"/>
            <a:ext cx="138176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47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17973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8" y="1600203"/>
            <a:ext cx="717973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14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1535113"/>
            <a:ext cx="718255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12801" y="2174875"/>
            <a:ext cx="718255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140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24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6355645" y="273053"/>
            <a:ext cx="9087556"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3"/>
            <a:ext cx="5348112"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94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1" y="4800600"/>
            <a:ext cx="97536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3186291" y="612775"/>
            <a:ext cx="97536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3186291" y="5367338"/>
            <a:ext cx="97536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04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690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1"/>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36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1539F-CEAE-4D25-9C98-275760BD55E1}"/>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6377E7B-6909-4F6C-8EA3-36E6D3DCF95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3EA5292-BFC5-492F-9B4A-6ECB4EF9D926}"/>
              </a:ext>
            </a:extLst>
          </p:cNvPr>
          <p:cNvSpPr>
            <a:spLocks noGrp="1"/>
          </p:cNvSpPr>
          <p:nvPr>
            <p:ph type="dt" sz="half" idx="10"/>
          </p:nvPr>
        </p:nvSpPr>
        <p:spPr/>
        <p:txBody>
          <a:bodyPr/>
          <a:lstStyle/>
          <a:p>
            <a:fld id="{39D6B835-0760-4C6E-AD80-8E802F6758C3}" type="datetimeFigureOut">
              <a:rPr lang="zh-CN" altLang="en-US" smtClean="0">
                <a:solidFill>
                  <a:prstClr val="black">
                    <a:tint val="75000"/>
                  </a:prstClr>
                </a:solidFill>
              </a:rPr>
              <a:pPr/>
              <a:t>2026/3/1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CC0F92B-D12B-41A3-A6EA-F586D66DFF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74DD858-FFDF-485F-90B0-2490953ECA74}"/>
              </a:ext>
            </a:extLst>
          </p:cNvPr>
          <p:cNvSpPr>
            <a:spLocks noGrp="1"/>
          </p:cNvSpPr>
          <p:nvPr>
            <p:ph type="sldNum" sz="quarter" idx="12"/>
          </p:nvPr>
        </p:nvSpPr>
        <p:spPr/>
        <p:txBody>
          <a:bodyPr/>
          <a:lstStyle/>
          <a:p>
            <a:fld id="{E86A9CE2-9EEE-4EDF-927F-7EEDB66467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0473824"/>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F7EBD8-6D30-46B2-8FBD-53611CCD20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461BB2-C9B9-4880-B75A-54A7E3F1870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4A22779-0B86-49E6-A9A3-31F867E55A43}"/>
              </a:ext>
            </a:extLst>
          </p:cNvPr>
          <p:cNvSpPr>
            <a:spLocks noGrp="1"/>
          </p:cNvSpPr>
          <p:nvPr>
            <p:ph type="dt" sz="half" idx="10"/>
          </p:nvPr>
        </p:nvSpPr>
        <p:spPr/>
        <p:txBody>
          <a:bodyPr/>
          <a:lstStyle/>
          <a:p>
            <a:fld id="{39D6B835-0760-4C6E-AD80-8E802F6758C3}" type="datetimeFigureOut">
              <a:rPr lang="zh-CN" altLang="en-US" smtClean="0">
                <a:solidFill>
                  <a:prstClr val="black">
                    <a:tint val="75000"/>
                  </a:prstClr>
                </a:solidFill>
              </a:rPr>
              <a:pPr/>
              <a:t>2026/3/1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7B3C7B-05D5-41EA-8CFF-2511AECC13A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7E9C3C-F0D8-4FFD-BFAF-EF8603FDED5C}"/>
              </a:ext>
            </a:extLst>
          </p:cNvPr>
          <p:cNvSpPr>
            <a:spLocks noGrp="1"/>
          </p:cNvSpPr>
          <p:nvPr>
            <p:ph type="sldNum" sz="quarter" idx="12"/>
          </p:nvPr>
        </p:nvSpPr>
        <p:spPr/>
        <p:txBody>
          <a:bodyPr/>
          <a:lstStyle/>
          <a:p>
            <a:fld id="{E86A9CE2-9EEE-4EDF-927F-7EEDB66467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3235901"/>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274800"/>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9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735221"/>
      </p:ext>
    </p:extLst>
  </p:cSld>
  <p:clrMapOvr>
    <a:masterClrMapping/>
  </p:clrMapOvr>
  <p:transition spd="slow" advTm="3000">
    <p:cove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139267"/>
      </p:ext>
    </p:extLst>
  </p:cSld>
  <p:clrMapOvr>
    <a:masterClrMapping/>
  </p:clrMapOvr>
  <p:transition spd="slow" advTm="3000">
    <p:cove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71255"/>
      </p:ext>
    </p:extLst>
  </p:cSld>
  <p:clrMapOvr>
    <a:masterClrMapping/>
  </p:clrMapOvr>
  <p:transition spd="slow" advTm="3000">
    <p:cove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54850"/>
      </p:ext>
    </p:extLst>
  </p:cSld>
  <p:clrMapOvr>
    <a:masterClrMapping/>
  </p:clrMapOvr>
  <p:transition spd="slow" advTm="3000">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64511"/>
      </p:ext>
    </p:extLst>
  </p:cSld>
  <p:clrMapOvr>
    <a:masterClrMapping/>
  </p:clrMapOvr>
  <p:transition spd="slow" advTm="3000">
    <p:cove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622731"/>
      </p:ext>
    </p:extLst>
  </p:cSld>
  <p:clrMapOvr>
    <a:masterClrMapping/>
  </p:clrMapOvr>
  <p:transition spd="slow" advTm="3000">
    <p:cove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87639"/>
      </p:ext>
    </p:extLst>
  </p:cSld>
  <p:clrMapOvr>
    <a:masterClrMapping/>
  </p:clrMapOvr>
  <p:transition spd="slow" advTm="3000">
    <p:cove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7227"/>
            <a:ext cx="15544800" cy="22034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914400" y="9534527"/>
            <a:ext cx="4267200" cy="549274"/>
          </a:xfrm>
          <a:prstGeom prst="rect">
            <a:avLst/>
          </a:prstGeom>
        </p:spPr>
        <p:txBody>
          <a:bodyPr/>
          <a:lstStyle/>
          <a:p>
            <a:fld id="{CDCB7474-AC18-4462-9967-766FB798D0E5}" type="datetimeFigureOut">
              <a:rPr lang="zh-CN" altLang="en-US" smtClean="0">
                <a:solidFill>
                  <a:prstClr val="black"/>
                </a:solidFill>
              </a:rPr>
              <a:pPr/>
              <a:t>2026/3/1</a:t>
            </a:fld>
            <a:endParaRPr lang="zh-CN" altLang="en-US">
              <a:solidFill>
                <a:prstClr val="black"/>
              </a:solidFill>
            </a:endParaRPr>
          </a:p>
        </p:txBody>
      </p:sp>
      <p:sp>
        <p:nvSpPr>
          <p:cNvPr id="5" name="页脚占位符 4"/>
          <p:cNvSpPr>
            <a:spLocks noGrp="1"/>
          </p:cNvSpPr>
          <p:nvPr>
            <p:ph type="ftr" sz="quarter" idx="11"/>
          </p:nvPr>
        </p:nvSpPr>
        <p:spPr>
          <a:xfrm>
            <a:off x="6248400" y="9534527"/>
            <a:ext cx="5791200" cy="54927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3106400" y="9534527"/>
            <a:ext cx="4267200" cy="549274"/>
          </a:xfrm>
          <a:prstGeom prst="rect">
            <a:avLst/>
          </a:prstGeom>
        </p:spPr>
        <p:txBody>
          <a:bodyPr/>
          <a:lstStyle/>
          <a:p>
            <a:fld id="{A4D9A019-0009-41E6-843E-D66C74BC76A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35308093"/>
      </p:ext>
    </p:extLst>
  </p:cSld>
  <p:clrMapOvr>
    <a:masterClrMapping/>
  </p:clrMapOvr>
  <p:transition spd="slow" advTm="3000">
    <p:cove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9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48391"/>
      </p:ext>
    </p:extLst>
  </p:cSld>
  <p:clrMapOvr>
    <a:masterClrMapping/>
  </p:clrMapOvr>
  <p:transition spd="slow" advTm="3000">
    <p:cove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31576"/>
      </p:ext>
    </p:extLst>
  </p:cSld>
  <p:clrMapOvr>
    <a:masterClrMapping/>
  </p:clrMapOvr>
  <p:transition spd="slow" advTm="3000">
    <p:cove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635152"/>
      </p:ext>
    </p:extLst>
  </p:cSld>
  <p:clrMapOvr>
    <a:masterClrMapping/>
  </p:clrMapOvr>
  <p:transition spd="slow" advTm="3000">
    <p:cove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6044"/>
      </p:ext>
    </p:extLst>
  </p:cSld>
  <p:clrMapOvr>
    <a:masterClrMapping/>
  </p:clrMapOvr>
  <p:transition spd="slow" advTm="3000">
    <p:cove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201880"/>
      </p:ext>
    </p:extLst>
  </p:cSld>
  <p:clrMapOvr>
    <a:masterClrMapping/>
  </p:clrMapOvr>
  <p:transition spd="slow" advTm="3000">
    <p:cove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46740"/>
      </p:ext>
    </p:extLst>
  </p:cSld>
  <p:clrMapOvr>
    <a:masterClrMapping/>
  </p:clrMapOvr>
  <p:transition spd="slow" advTm="3000">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87309"/>
      </p:ext>
    </p:extLst>
  </p:cSld>
  <p:clrMapOvr>
    <a:masterClrMapping/>
  </p:clrMapOvr>
  <p:transition spd="slow" advTm="3000">
    <p:cove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7227"/>
            <a:ext cx="15544800" cy="22034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914400" y="9534527"/>
            <a:ext cx="4267200" cy="549274"/>
          </a:xfrm>
          <a:prstGeom prst="rect">
            <a:avLst/>
          </a:prstGeom>
        </p:spPr>
        <p:txBody>
          <a:bodyPr/>
          <a:lstStyle/>
          <a:p>
            <a:fld id="{CDCB7474-AC18-4462-9967-766FB798D0E5}" type="datetimeFigureOut">
              <a:rPr lang="zh-CN" altLang="en-US" smtClean="0">
                <a:solidFill>
                  <a:prstClr val="black"/>
                </a:solidFill>
              </a:rPr>
              <a:pPr/>
              <a:t>2026/3/1</a:t>
            </a:fld>
            <a:endParaRPr lang="zh-CN" altLang="en-US">
              <a:solidFill>
                <a:prstClr val="black"/>
              </a:solidFill>
            </a:endParaRPr>
          </a:p>
        </p:txBody>
      </p:sp>
      <p:sp>
        <p:nvSpPr>
          <p:cNvPr id="5" name="页脚占位符 4"/>
          <p:cNvSpPr>
            <a:spLocks noGrp="1"/>
          </p:cNvSpPr>
          <p:nvPr>
            <p:ph type="ftr" sz="quarter" idx="11"/>
          </p:nvPr>
        </p:nvSpPr>
        <p:spPr>
          <a:xfrm>
            <a:off x="6248400" y="9534527"/>
            <a:ext cx="5791200" cy="54927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3106400" y="9534527"/>
            <a:ext cx="4267200" cy="549274"/>
          </a:xfrm>
          <a:prstGeom prst="rect">
            <a:avLst/>
          </a:prstGeom>
        </p:spPr>
        <p:txBody>
          <a:bodyPr/>
          <a:lstStyle/>
          <a:p>
            <a:fld id="{A4D9A019-0009-41E6-843E-D66C74BC76A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6486608"/>
      </p:ext>
    </p:extLst>
  </p:cSld>
  <p:clrMapOvr>
    <a:masterClrMapping/>
  </p:clrMapOvr>
  <p:transition spd="slow" advTm="3000">
    <p:cove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376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7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191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409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7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946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875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88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22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024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60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3"/>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3"/>
            <a:ext cx="3793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3"/>
          </p:nvPr>
        </p:nvSpPr>
        <p:spPr>
          <a:xfrm>
            <a:off x="5554135" y="6356353"/>
            <a:ext cx="5147733"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3"/>
            <a:ext cx="379306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867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EDD6"/>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14C95D-B4BD-4544-A6DB-2280AFFE31D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9D6F54-8A02-44F3-BED0-BBD533A20E9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847417C-7EE3-437C-B41E-3A39191ABBC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9D6B835-0760-4C6E-AD80-8E802F6758C3}" type="datetimeFigureOut">
              <a:rPr lang="zh-CN" altLang="en-US" smtClean="0">
                <a:solidFill>
                  <a:prstClr val="black">
                    <a:tint val="75000"/>
                  </a:prstClr>
                </a:solidFill>
              </a:rPr>
              <a:pPr/>
              <a:t>2026/3/1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DD2073-AA8B-44C6-B0B8-AA79BE9970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9ECBED-A0C1-4458-9482-E81B96F58F9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86A9CE2-9EEE-4EDF-927F-7EEDB66467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52141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Tm="3000">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8003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ransition spd="slow" advTm="3000">
    <p:cover/>
  </p:transition>
  <p:timing>
    <p:tnLst>
      <p:par>
        <p:cTn id="1" dur="indefinite" restart="never" nodeType="tmRoot"/>
      </p:par>
    </p:tnLst>
  </p:timing>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6737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ransition spd="slow" advTm="3000">
    <p:cover/>
  </p:transition>
  <p:timing>
    <p:tnLst>
      <p:par>
        <p:cTn id="1" dur="indefinite" restart="never" nodeType="tmRoot"/>
      </p:par>
    </p:tnLst>
  </p:timing>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1/3/2026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5982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6.jp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5.png"/><Relationship Id="rId12" Type="http://schemas.openxmlformats.org/officeDocument/2006/relationships/image" Target="../media/image17.svg"/><Relationship Id="rId2" Type="http://schemas.openxmlformats.org/officeDocument/2006/relationships/image" Target="../media/image22.png"/><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5.svg"/><Relationship Id="rId14" Type="http://schemas.openxmlformats.org/officeDocument/2006/relationships/image" Target="../media/image19.sv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5.png"/><Relationship Id="rId12" Type="http://schemas.openxmlformats.org/officeDocument/2006/relationships/image" Target="../media/image17.svg"/><Relationship Id="rId2" Type="http://schemas.openxmlformats.org/officeDocument/2006/relationships/image" Target="../media/image22.png"/><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5.svg"/><Relationship Id="rId14" Type="http://schemas.openxmlformats.org/officeDocument/2006/relationships/image" Target="../media/image19.sv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32.gif"/><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2.gif"/><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32.gi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2.xml"/><Relationship Id="rId7" Type="http://schemas.openxmlformats.org/officeDocument/2006/relationships/hyperlink" Target="https://www.youtube.com/user/TheMylove2011"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7.png"/><Relationship Id="rId3" Type="http://schemas.openxmlformats.org/officeDocument/2006/relationships/slideLayout" Target="../slideLayouts/slideLayout48.xml"/><Relationship Id="rId7" Type="http://schemas.openxmlformats.org/officeDocument/2006/relationships/audio" Target="../media/audio4.wav"/><Relationship Id="rId12" Type="http://schemas.openxmlformats.org/officeDocument/2006/relationships/hyperlink" Target="https://www.youtube.com/user/TheMylove2011" TargetMode="External"/><Relationship Id="rId17" Type="http://schemas.openxmlformats.org/officeDocument/2006/relationships/audio" Target="../media/audio5.wav"/><Relationship Id="rId2" Type="http://schemas.openxmlformats.org/officeDocument/2006/relationships/audio" Target="../media/media3.m4a"/><Relationship Id="rId16" Type="http://schemas.openxmlformats.org/officeDocument/2006/relationships/audio" Target="../media/audio4.wav"/><Relationship Id="rId1" Type="http://schemas.microsoft.com/office/2007/relationships/media" Target="../media/media3.m4a"/><Relationship Id="rId6" Type="http://schemas.openxmlformats.org/officeDocument/2006/relationships/audio" Target="../media/audio3.wav"/><Relationship Id="rId11" Type="http://schemas.openxmlformats.org/officeDocument/2006/relationships/audio" Target="../media/audio1.wav"/><Relationship Id="rId5" Type="http://schemas.openxmlformats.org/officeDocument/2006/relationships/audio" Target="../media/audio2.wav"/><Relationship Id="rId1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notesSlide" Target="../notesSlides/notesSlide8.xml"/><Relationship Id="rId9" Type="http://schemas.openxmlformats.org/officeDocument/2006/relationships/image" Target="../media/image48.gif"/><Relationship Id="rId1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5.wav"/><Relationship Id="rId12"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2.emf"/><Relationship Id="rId5" Type="http://schemas.openxmlformats.org/officeDocument/2006/relationships/audio" Target="../media/audio7.wav"/><Relationship Id="rId10" Type="http://schemas.openxmlformats.org/officeDocument/2006/relationships/image" Target="../media/image51.emf"/><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5.wav"/><Relationship Id="rId12"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2.emf"/><Relationship Id="rId5" Type="http://schemas.openxmlformats.org/officeDocument/2006/relationships/audio" Target="../media/audio7.wav"/><Relationship Id="rId10" Type="http://schemas.openxmlformats.org/officeDocument/2006/relationships/image" Target="../media/image51.emf"/><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audio" Target="../media/audio6.wav"/><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2.emf"/><Relationship Id="rId5" Type="http://schemas.openxmlformats.org/officeDocument/2006/relationships/audio" Target="../media/audio7.wav"/><Relationship Id="rId10" Type="http://schemas.openxmlformats.org/officeDocument/2006/relationships/image" Target="../media/image51.emf"/><Relationship Id="rId4" Type="http://schemas.openxmlformats.org/officeDocument/2006/relationships/audio" Target="../media/audio2.wav"/><Relationship Id="rId9" Type="http://schemas.openxmlformats.org/officeDocument/2006/relationships/image" Target="../media/image50.emf"/></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audio" Target="../media/audio6.wav"/><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2.emf"/><Relationship Id="rId5" Type="http://schemas.openxmlformats.org/officeDocument/2006/relationships/audio" Target="../media/audio7.wav"/><Relationship Id="rId10" Type="http://schemas.openxmlformats.org/officeDocument/2006/relationships/image" Target="../media/image51.emf"/><Relationship Id="rId4" Type="http://schemas.openxmlformats.org/officeDocument/2006/relationships/audio" Target="../media/audio2.wav"/><Relationship Id="rId9" Type="http://schemas.openxmlformats.org/officeDocument/2006/relationships/image" Target="../media/image50.emf"/></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55.gif"/><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32.gif"/><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5.png"/><Relationship Id="rId12" Type="http://schemas.openxmlformats.org/officeDocument/2006/relationships/image" Target="../media/image17.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5.sv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0708.334"/>
                </p14:media>
              </p:ext>
            </p:extLst>
          </p:nvPr>
        </p:nvPicPr>
        <p:blipFill>
          <a:blip r:embed="rId4"/>
          <a:srcRect l="2888" r="2888"/>
          <a:stretch>
            <a:fillRect/>
          </a:stretch>
        </p:blipFill>
        <p:spPr>
          <a:xfrm>
            <a:off x="0" y="-30139"/>
            <a:ext cx="18288000" cy="10287000"/>
          </a:xfrm>
          <a:prstGeom prst="rect">
            <a:avLst/>
          </a:prstGeom>
        </p:spPr>
      </p:pic>
      <p:sp>
        <p:nvSpPr>
          <p:cNvPr id="8" name="Rectangle 7"/>
          <p:cNvSpPr/>
          <p:nvPr/>
        </p:nvSpPr>
        <p:spPr>
          <a:xfrm>
            <a:off x="2362200" y="2066373"/>
            <a:ext cx="12268200" cy="4678204"/>
          </a:xfrm>
          <a:prstGeom prst="rect">
            <a:avLst/>
          </a:prstGeom>
          <a:solidFill>
            <a:srgbClr val="FFC000"/>
          </a:solidFill>
        </p:spPr>
        <p:txBody>
          <a:bodyPr wrap="square" lIns="91440" tIns="45720" rIns="91440" bIns="45720">
            <a:spAutoFit/>
          </a:bodyPr>
          <a:lstStyle/>
          <a:p>
            <a:pPr algn="ctr">
              <a:lnSpc>
                <a:spcPct val="150000"/>
              </a:lnSpc>
              <a:spcBef>
                <a:spcPts val="600"/>
              </a:spcBef>
              <a:spcAft>
                <a:spcPts val="600"/>
              </a:spcAft>
            </a:pP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Tiết 80. </a:t>
            </a:r>
            <a:r>
              <a:rPr lang="vi-VN"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Bếp </a:t>
            </a:r>
            <a:r>
              <a:rPr lang="vi-VN"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lửa</a:t>
            </a:r>
          </a:p>
          <a:p>
            <a:pPr algn="r">
              <a:lnSpc>
                <a:spcPct val="150000"/>
              </a:lnSpc>
              <a:spcBef>
                <a:spcPts val="600"/>
              </a:spcBef>
              <a:spcAft>
                <a:spcPts val="600"/>
              </a:spcAft>
            </a:pPr>
            <a:r>
              <a:rPr lang="vi-VN"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 Bằng Việt- </a:t>
            </a:r>
            <a:endParaRPr lang="en-GB"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9" y="-6255"/>
            <a:ext cx="18270940" cy="10265279"/>
          </a:xfrm>
          <a:prstGeom prst="rect">
            <a:avLst/>
          </a:prstGeom>
        </p:spPr>
      </p:pic>
      <p:sp>
        <p:nvSpPr>
          <p:cNvPr id="10" name="Rectangle 9"/>
          <p:cNvSpPr/>
          <p:nvPr/>
        </p:nvSpPr>
        <p:spPr>
          <a:xfrm>
            <a:off x="1828800" y="586434"/>
            <a:ext cx="10018255" cy="1107996"/>
          </a:xfrm>
          <a:prstGeom prst="rect">
            <a:avLst/>
          </a:prstGeom>
          <a:solidFill>
            <a:srgbClr val="FFFF00"/>
          </a:solidFill>
        </p:spPr>
        <p:txBody>
          <a:bodyPr wrap="none">
            <a:spAutoFit/>
          </a:bodyPr>
          <a:lstStyle/>
          <a:p>
            <a:r>
              <a:rPr lang="de-DE"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II. KHÁM PHÁ CHI TIẾT</a:t>
            </a:r>
            <a:endParaRPr lang="en-GB"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2" name="Picture 3"/>
          <p:cNvPicPr>
            <a:picLocks noChangeAspect="1"/>
          </p:cNvPicPr>
          <p:nvPr/>
        </p:nvPicPr>
        <p:blipFill>
          <a:blip r:embed="rId3"/>
          <a:srcRect/>
          <a:stretch>
            <a:fillRect/>
          </a:stretch>
        </p:blipFill>
        <p:spPr>
          <a:xfrm>
            <a:off x="381000" y="5749657"/>
            <a:ext cx="2573835" cy="4856293"/>
          </a:xfrm>
          <a:prstGeom prst="rect">
            <a:avLst/>
          </a:prstGeom>
        </p:spPr>
      </p:pic>
      <p:pic>
        <p:nvPicPr>
          <p:cNvPr id="13" name="Picture 4"/>
          <p:cNvPicPr>
            <a:picLocks noChangeAspect="1"/>
          </p:cNvPicPr>
          <p:nvPr/>
        </p:nvPicPr>
        <p:blipFill>
          <a:blip r:embed="rId3"/>
          <a:srcRect/>
          <a:stretch>
            <a:fillRect/>
          </a:stretch>
        </p:blipFill>
        <p:spPr>
          <a:xfrm flipH="1">
            <a:off x="7467600" y="5126384"/>
            <a:ext cx="2573835" cy="4856293"/>
          </a:xfrm>
          <a:prstGeom prst="rect">
            <a:avLst/>
          </a:prstGeom>
        </p:spPr>
      </p:pic>
    </p:spTree>
    <p:extLst>
      <p:ext uri="{BB962C8B-B14F-4D97-AF65-F5344CB8AC3E}">
        <p14:creationId xmlns:p14="http://schemas.microsoft.com/office/powerpoint/2010/main" val="19190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837" r="20475"/>
          <a:stretch>
            <a:fillRect/>
          </a:stretch>
        </p:blipFill>
        <p:spPr>
          <a:xfrm>
            <a:off x="72570" y="5143500"/>
            <a:ext cx="9111342" cy="5143500"/>
          </a:xfrm>
          <a:prstGeom prst="rect">
            <a:avLst/>
          </a:prstGeom>
        </p:spPr>
      </p:pic>
      <p:pic>
        <p:nvPicPr>
          <p:cNvPr id="5" name="Picture 2"/>
          <p:cNvPicPr>
            <a:picLocks noChangeAspect="1"/>
          </p:cNvPicPr>
          <p:nvPr/>
        </p:nvPicPr>
        <p:blipFill>
          <a:blip r:embed="rId2"/>
          <a:srcRect l="12837" r="20475"/>
          <a:stretch>
            <a:fillRect/>
          </a:stretch>
        </p:blipFill>
        <p:spPr>
          <a:xfrm>
            <a:off x="9143999" y="4991100"/>
            <a:ext cx="9111345" cy="5490388"/>
          </a:xfrm>
          <a:prstGeom prst="rect">
            <a:avLst/>
          </a:prstGeom>
        </p:spPr>
      </p:pic>
      <p:pic>
        <p:nvPicPr>
          <p:cNvPr id="27" name="Picture 2"/>
          <p:cNvPicPr>
            <a:picLocks noChangeAspect="1"/>
          </p:cNvPicPr>
          <p:nvPr/>
        </p:nvPicPr>
        <p:blipFill>
          <a:blip r:embed="rId3"/>
          <a:srcRect l="16666" r="16666"/>
          <a:stretch>
            <a:fillRect/>
          </a:stretch>
        </p:blipFill>
        <p:spPr>
          <a:xfrm>
            <a:off x="-37419" y="0"/>
            <a:ext cx="18288000" cy="6667500"/>
          </a:xfrm>
          <a:prstGeom prst="rect">
            <a:avLst/>
          </a:prstGeom>
        </p:spPr>
      </p:pic>
      <p:grpSp>
        <p:nvGrpSpPr>
          <p:cNvPr id="28" name="组合 5"/>
          <p:cNvGrpSpPr/>
          <p:nvPr/>
        </p:nvGrpSpPr>
        <p:grpSpPr>
          <a:xfrm>
            <a:off x="1143000" y="863687"/>
            <a:ext cx="841118" cy="892705"/>
            <a:chOff x="3529981" y="507683"/>
            <a:chExt cx="598350" cy="635048"/>
          </a:xfrm>
        </p:grpSpPr>
        <p:sp>
          <p:nvSpPr>
            <p:cNvPr id="29" name="椭圆 6"/>
            <p:cNvSpPr/>
            <p:nvPr/>
          </p:nvSpPr>
          <p:spPr>
            <a:xfrm>
              <a:off x="3529981" y="507683"/>
              <a:ext cx="598350" cy="598350"/>
            </a:xfrm>
            <a:prstGeom prst="ellipse">
              <a:avLst/>
            </a:prstGeom>
            <a:solidFill>
              <a:schemeClr val="accent2">
                <a:lumMod val="40000"/>
                <a:lumOff val="60000"/>
              </a:schemeClr>
            </a:solidFill>
            <a:ln w="25400">
              <a:solidFill>
                <a:schemeClr val="accent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endParaRPr>
            </a:p>
          </p:txBody>
        </p:sp>
        <p:sp>
          <p:nvSpPr>
            <p:cNvPr id="30" name="TextBox 4"/>
            <p:cNvSpPr txBox="1"/>
            <p:nvPr/>
          </p:nvSpPr>
          <p:spPr>
            <a:xfrm>
              <a:off x="3647318" y="551581"/>
              <a:ext cx="391363" cy="591150"/>
            </a:xfrm>
            <a:prstGeom prst="rect">
              <a:avLst/>
            </a:prstGeom>
            <a:noFill/>
          </p:spPr>
          <p:txBody>
            <a:bodyPr wrap="none" rtlCol="0" anchor="ctr">
              <a:spAutoFit/>
            </a:bodyPr>
            <a:lstStyle/>
            <a:p>
              <a:pPr algn="ctr"/>
              <a:r>
                <a:rPr lang="en-US" altLang="zh-CN" sz="4800" b="1" dirty="0">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rPr>
                <a:t>01</a:t>
              </a:r>
              <a:endParaRPr lang="zh-CN" altLang="en-US" sz="4800" b="1" dirty="0">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endParaRPr>
            </a:p>
          </p:txBody>
        </p:sp>
      </p:grpSp>
      <p:sp>
        <p:nvSpPr>
          <p:cNvPr id="31" name="矩形 8"/>
          <p:cNvSpPr/>
          <p:nvPr/>
        </p:nvSpPr>
        <p:spPr>
          <a:xfrm>
            <a:off x="2520350" y="820092"/>
            <a:ext cx="9900467" cy="830997"/>
          </a:xfrm>
          <a:prstGeom prst="rect">
            <a:avLst/>
          </a:prstGeom>
        </p:spPr>
        <p:txBody>
          <a:bodyPr wrap="none">
            <a:spAutoFit/>
          </a:bodyPr>
          <a:lstStyle/>
          <a:p>
            <a:r>
              <a:rPr lang="de-DE" sz="4000" b="1" smtClean="0">
                <a:latin typeface="Times New Roman" panose="02020603050405020304" pitchFamily="18" charset="0"/>
                <a:cs typeface="Times New Roman" panose="02020603050405020304" pitchFamily="18" charset="0"/>
              </a:rPr>
              <a:t> </a:t>
            </a:r>
            <a:r>
              <a:rPr lang="de-DE" sz="4800" b="1">
                <a:latin typeface="Times New Roman" panose="02020603050405020304" pitchFamily="18" charset="0"/>
                <a:cs typeface="Times New Roman" panose="02020603050405020304" pitchFamily="18" charset="0"/>
              </a:rPr>
              <a:t>Mạch cảm xúc của nhân vật trữ tình</a:t>
            </a:r>
            <a:endParaRPr lang="en-GB" sz="4800">
              <a:latin typeface="Times New Roman" panose="02020603050405020304" pitchFamily="18" charset="0"/>
              <a:cs typeface="Times New Roman" panose="02020603050405020304" pitchFamily="18" charset="0"/>
            </a:endParaRPr>
          </a:p>
        </p:txBody>
      </p:sp>
      <p:sp>
        <p:nvSpPr>
          <p:cNvPr id="32" name="矩形 9"/>
          <p:cNvSpPr/>
          <p:nvPr/>
        </p:nvSpPr>
        <p:spPr>
          <a:xfrm>
            <a:off x="2488505" y="2070033"/>
            <a:ext cx="14885096" cy="1323439"/>
          </a:xfrm>
          <a:prstGeom prst="rect">
            <a:avLst/>
          </a:prstGeom>
        </p:spPr>
        <p:txBody>
          <a:bodyPr wrap="square">
            <a:spAutoFit/>
          </a:bodyPr>
          <a:lstStyle/>
          <a:p>
            <a:r>
              <a:rPr lang="nl-NL" sz="4000">
                <a:latin typeface="Times New Roman" panose="02020603050405020304" pitchFamily="18" charset="0"/>
                <a:cs typeface="Times New Roman" panose="02020603050405020304" pitchFamily="18" charset="0"/>
              </a:rPr>
              <a:t>Bài thơ đư­ợc mở ra với hình ảnh bếp lửa, từ đó gợi nhân vật trữ tình nhớ về những kỉ  niệm tuổi thơ sống bên bà. </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矩形 10"/>
          <p:cNvSpPr/>
          <p:nvPr/>
        </p:nvSpPr>
        <p:spPr>
          <a:xfrm>
            <a:off x="2445627" y="5326312"/>
            <a:ext cx="16120119" cy="707886"/>
          </a:xfrm>
          <a:prstGeom prst="rect">
            <a:avLst/>
          </a:prstGeom>
        </p:spPr>
        <p:txBody>
          <a:bodyPr wrap="none">
            <a:spAutoFit/>
          </a:bodyPr>
          <a:lstStyle/>
          <a:p>
            <a:r>
              <a:rPr lang="nl-NL" sz="4000">
                <a:latin typeface="Times New Roman" panose="02020603050405020304" pitchFamily="18" charset="0"/>
                <a:cs typeface="Times New Roman" panose="02020603050405020304" pitchFamily="18" charset="0"/>
              </a:rPr>
              <a:t>Cuối cùng, ng­ười cháu đang nơi phương xa muốn gửi niềm mong nhớ tới bà. </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椭圆 12"/>
          <p:cNvSpPr/>
          <p:nvPr/>
        </p:nvSpPr>
        <p:spPr>
          <a:xfrm>
            <a:off x="1191161" y="1972560"/>
            <a:ext cx="841118" cy="841118"/>
          </a:xfrm>
          <a:prstGeom prst="ellipse">
            <a:avLst/>
          </a:prstGeom>
          <a:solidFill>
            <a:schemeClr val="accent6">
              <a:lumMod val="60000"/>
              <a:lumOff val="40000"/>
            </a:schemeClr>
          </a:solidFill>
          <a:ln w="25400">
            <a:solidFill>
              <a:schemeClr val="accent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endParaRPr>
          </a:p>
        </p:txBody>
      </p:sp>
      <p:sp>
        <p:nvSpPr>
          <p:cNvPr id="38" name="椭圆 15"/>
          <p:cNvSpPr/>
          <p:nvPr/>
        </p:nvSpPr>
        <p:spPr>
          <a:xfrm>
            <a:off x="1188063" y="5259696"/>
            <a:ext cx="841118" cy="841118"/>
          </a:xfrm>
          <a:prstGeom prst="ellipse">
            <a:avLst/>
          </a:prstGeom>
          <a:solidFill>
            <a:schemeClr val="accent6">
              <a:lumMod val="60000"/>
              <a:lumOff val="40000"/>
            </a:schemeClr>
          </a:solidFill>
          <a:ln w="25400">
            <a:solidFill>
              <a:schemeClr val="accent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endParaRPr>
          </a:p>
        </p:txBody>
      </p:sp>
      <p:sp>
        <p:nvSpPr>
          <p:cNvPr id="41" name="椭圆 18"/>
          <p:cNvSpPr/>
          <p:nvPr/>
        </p:nvSpPr>
        <p:spPr>
          <a:xfrm>
            <a:off x="1162460" y="3691583"/>
            <a:ext cx="841118" cy="841118"/>
          </a:xfrm>
          <a:prstGeom prst="ellipse">
            <a:avLst/>
          </a:prstGeom>
          <a:solidFill>
            <a:schemeClr val="accent6">
              <a:lumMod val="60000"/>
              <a:lumOff val="40000"/>
            </a:schemeClr>
          </a:solidFill>
          <a:ln w="25400">
            <a:solidFill>
              <a:schemeClr val="accent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ffectLst>
                <a:outerShdw blurRad="38100" dist="38100" dir="2700000" algn="tl">
                  <a:srgbClr val="000000">
                    <a:alpha val="43137"/>
                  </a:srgbClr>
                </a:outerShdw>
              </a:effectLst>
              <a:latin typeface="#9Slide05 Agile Script Calligra" panose="03070402050302030203" pitchFamily="66" charset="-93"/>
              <a:ea typeface="微软雅黑" pitchFamily="34" charset="-122"/>
              <a:cs typeface="Arial" panose="020B0604020202020204" pitchFamily="34" charset="0"/>
            </a:endParaRPr>
          </a:p>
        </p:txBody>
      </p:sp>
      <p:sp>
        <p:nvSpPr>
          <p:cNvPr id="43" name="矩形 20"/>
          <p:cNvSpPr/>
          <p:nvPr/>
        </p:nvSpPr>
        <p:spPr>
          <a:xfrm>
            <a:off x="2438803" y="3632251"/>
            <a:ext cx="14926837" cy="1323439"/>
          </a:xfrm>
          <a:prstGeom prst="rect">
            <a:avLst/>
          </a:prstGeom>
        </p:spPr>
        <p:txBody>
          <a:bodyPr wrap="square">
            <a:spAutoFit/>
          </a:bodyPr>
          <a:lstStyle/>
          <a:p>
            <a:r>
              <a:rPr lang="nl-NL" sz="4000">
                <a:latin typeface="Times New Roman" panose="02020603050405020304" pitchFamily="18" charset="0"/>
                <a:cs typeface="Times New Roman" panose="02020603050405020304" pitchFamily="18" charset="0"/>
              </a:rPr>
              <a:t>Từ những kỉ niệm, đứa cháu nay đã tr­ưởng thành suy ngẫm và thấu hiểu về cuộc đời bà, về lẽ sống giản dị mà cao quý của bà. </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0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8" grpId="0" animBg="1"/>
      <p:bldP spid="41"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6666" r="16666"/>
          <a:stretch>
            <a:fillRect/>
          </a:stretch>
        </p:blipFill>
        <p:spPr>
          <a:xfrm>
            <a:off x="12510" y="7393"/>
            <a:ext cx="18288000" cy="10287000"/>
          </a:xfrm>
          <a:prstGeom prst="rect">
            <a:avLst/>
          </a:prstGeom>
        </p:spPr>
      </p:pic>
      <p:pic>
        <p:nvPicPr>
          <p:cNvPr id="6"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1500"/>
            <a:ext cx="20650200" cy="11088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71900"/>
            <a:ext cx="5576086" cy="5330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990600" y="1306493"/>
            <a:ext cx="12930143" cy="755400"/>
          </a:xfrm>
          <a:prstGeom prst="rect">
            <a:avLst/>
          </a:prstGeom>
        </p:spPr>
        <p:txBody>
          <a:bodyPr wrap="none">
            <a:spAutoFit/>
          </a:bodyPr>
          <a:lstStyle/>
          <a:p>
            <a:pPr>
              <a:lnSpc>
                <a:spcPct val="115000"/>
              </a:lnSpc>
              <a:spcAft>
                <a:spcPts val="0"/>
              </a:spcAft>
              <a:tabLst>
                <a:tab pos="1386840" algn="l"/>
              </a:tabLst>
            </a:pPr>
            <a:r>
              <a:rPr lang="pt-BR"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Hình ảnh người bà và tình cảm người cháu dành cho bà</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905000" y="2580367"/>
            <a:ext cx="5224507" cy="755400"/>
          </a:xfrm>
          <a:prstGeom prst="rect">
            <a:avLst/>
          </a:prstGeom>
        </p:spPr>
        <p:txBody>
          <a:bodyPr wrap="none">
            <a:spAutoFit/>
          </a:bodyPr>
          <a:lstStyle/>
          <a:p>
            <a:pPr>
              <a:lnSpc>
                <a:spcPct val="115000"/>
              </a:lnSpc>
              <a:spcAft>
                <a:spcPts val="0"/>
              </a:spcAft>
              <a:tabLst>
                <a:tab pos="1386840" algn="l"/>
              </a:tabLst>
            </a:pPr>
            <a:r>
              <a:rPr lang="pt-BR" sz="40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2.1. Hình ảnh người bà</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54584681"/>
              </p:ext>
            </p:extLst>
          </p:nvPr>
        </p:nvGraphicFramePr>
        <p:xfrm>
          <a:off x="7696200" y="2400300"/>
          <a:ext cx="7931504" cy="5627815"/>
        </p:xfrm>
        <a:graphic>
          <a:graphicData uri="http://schemas.openxmlformats.org/drawingml/2006/table">
            <a:tbl>
              <a:tblPr firstRow="1" firstCol="1" bandRow="1">
                <a:effectLst>
                  <a:outerShdw blurRad="50800" dist="38100" algn="l" rotWithShape="0">
                    <a:prstClr val="black">
                      <a:alpha val="40000"/>
                    </a:prstClr>
                  </a:outerShdw>
                </a:effectLst>
              </a:tblPr>
              <a:tblGrid>
                <a:gridCol w="3966218">
                  <a:extLst>
                    <a:ext uri="{9D8B030D-6E8A-4147-A177-3AD203B41FA5}">
                      <a16:colId xmlns:a16="http://schemas.microsoft.com/office/drawing/2014/main" val="20000"/>
                    </a:ext>
                  </a:extLst>
                </a:gridCol>
                <a:gridCol w="3965286">
                  <a:extLst>
                    <a:ext uri="{9D8B030D-6E8A-4147-A177-3AD203B41FA5}">
                      <a16:colId xmlns:a16="http://schemas.microsoft.com/office/drawing/2014/main" val="20001"/>
                    </a:ext>
                  </a:extLst>
                </a:gridCol>
              </a:tblGrid>
              <a:tr h="0">
                <a:tc gridSpan="2">
                  <a:txBody>
                    <a:bodyPr/>
                    <a:lstStyle/>
                    <a:p>
                      <a:pPr algn="ctr">
                        <a:lnSpc>
                          <a:spcPct val="115000"/>
                        </a:lnSpc>
                        <a:spcAft>
                          <a:spcPts val="0"/>
                        </a:spcAft>
                        <a:tabLst>
                          <a:tab pos="1386840" algn="l"/>
                        </a:tabLst>
                      </a:pPr>
                      <a:r>
                        <a:rPr lang="de-DE"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02: </a:t>
                      </a:r>
                      <a:r>
                        <a:rPr lang="de-DE" sz="3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 hiểu</a:t>
                      </a:r>
                      <a:r>
                        <a:rPr lang="de-DE"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 hình ảnh người bà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lnSpc>
                          <a:spcPct val="115000"/>
                        </a:lnSpc>
                        <a:spcAft>
                          <a:spcPts val="0"/>
                        </a:spcAft>
                        <a:tabLst>
                          <a:tab pos="1386840" algn="l"/>
                        </a:tabLst>
                      </a:pPr>
                      <a:r>
                        <a:rPr lang="en-US"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 ảnh người bà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tabLst>
                          <a:tab pos="1386840" algn="l"/>
                        </a:tabLs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Chỉ ra những từ ngữ, chi tiết miêu tả hình ảnh người bà trong bài thơ.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tabLst>
                          <a:tab pos="1386840" algn="l"/>
                        </a:tabLs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Nhận xét về hình ảnh người bà.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60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628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6AEAFBA-2B6D-47CE-A48A-430B8DDB88A8}"/>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a:off x="11887200" y="1"/>
            <a:ext cx="6400800" cy="10711544"/>
          </a:xfrm>
          <a:prstGeom prst="rect">
            <a:avLst/>
          </a:prstGeom>
        </p:spPr>
      </p:pic>
      <p:pic>
        <p:nvPicPr>
          <p:cNvPr id="19" name="图片 18">
            <a:extLst>
              <a:ext uri="{FF2B5EF4-FFF2-40B4-BE49-F238E27FC236}">
                <a16:creationId xmlns:a16="http://schemas.microsoft.com/office/drawing/2014/main" id="{F7A75AB3-BA2B-4FE6-8E04-9CE8D35AD2B7}"/>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flipH="1">
            <a:off x="-19334" y="0"/>
            <a:ext cx="6836232" cy="10711544"/>
          </a:xfrm>
          <a:prstGeom prst="rect">
            <a:avLst/>
          </a:prstGeom>
        </p:spPr>
      </p:pic>
      <p:sp>
        <p:nvSpPr>
          <p:cNvPr id="24" name="梯形 23">
            <a:extLst>
              <a:ext uri="{FF2B5EF4-FFF2-40B4-BE49-F238E27FC236}">
                <a16:creationId xmlns:a16="http://schemas.microsoft.com/office/drawing/2014/main" id="{6D61BF87-4A32-48A8-B6EF-3617945EAFBF}"/>
              </a:ext>
            </a:extLst>
          </p:cNvPr>
          <p:cNvSpPr/>
          <p:nvPr/>
        </p:nvSpPr>
        <p:spPr>
          <a:xfrm>
            <a:off x="-3" y="6509657"/>
            <a:ext cx="18288003" cy="3777344"/>
          </a:xfrm>
          <a:prstGeom prst="trapezoid">
            <a:avLst>
              <a:gd name="adj" fmla="val 71187"/>
            </a:avLst>
          </a:prstGeom>
          <a:solidFill>
            <a:srgbClr val="F6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cs typeface="+mn-ea"/>
              <a:sym typeface="+mn-lt"/>
            </a:endParaRPr>
          </a:p>
        </p:txBody>
      </p:sp>
      <p:sp>
        <p:nvSpPr>
          <p:cNvPr id="3" name="Rectangle 2"/>
          <p:cNvSpPr/>
          <p:nvPr/>
        </p:nvSpPr>
        <p:spPr>
          <a:xfrm>
            <a:off x="3268873" y="257098"/>
            <a:ext cx="11132927" cy="1323439"/>
          </a:xfrm>
          <a:prstGeom prst="rect">
            <a:avLst/>
          </a:prstGeom>
        </p:spPr>
        <p:txBody>
          <a:bodyPr wrap="square">
            <a:spAutoFit/>
          </a:bodyPr>
          <a:lstStyle/>
          <a:p>
            <a:pPr algn="ctr"/>
            <a:r>
              <a:rPr lang="vi-VN" sz="4000" b="1">
                <a:latin typeface="Times New Roman" panose="02020603050405020304" pitchFamily="18" charset="0"/>
                <a:cs typeface="Times New Roman" panose="02020603050405020304" pitchFamily="18" charset="0"/>
              </a:rPr>
              <a:t>- Bà là người thân gắn bó suốt </a:t>
            </a:r>
            <a:r>
              <a:rPr lang="nl-NL" sz="4000" b="1">
                <a:latin typeface="Times New Roman" panose="02020603050405020304" pitchFamily="18" charset="0"/>
                <a:cs typeface="Times New Roman" panose="02020603050405020304" pitchFamily="18" charset="0"/>
              </a:rPr>
              <a:t>những năm tháng tuổi thơ gian khổ, thiếu thốn, nhọc nhằn </a:t>
            </a:r>
            <a:r>
              <a:rPr lang="vi-VN" sz="4000" b="1">
                <a:latin typeface="Times New Roman" panose="02020603050405020304" pitchFamily="18" charset="0"/>
                <a:cs typeface="Times New Roman" panose="02020603050405020304" pitchFamily="18" charset="0"/>
              </a:rPr>
              <a:t>của cháu:</a:t>
            </a:r>
            <a:endParaRPr lang="en-GB" sz="40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5745729"/>
            <a:ext cx="6070738" cy="4076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518" y="1679855"/>
            <a:ext cx="1947154" cy="1947154"/>
          </a:xfrm>
          <a:prstGeom prst="rect">
            <a:avLst/>
          </a:prstGeom>
        </p:spPr>
      </p:pic>
      <p:sp>
        <p:nvSpPr>
          <p:cNvPr id="22" name="矩形 10"/>
          <p:cNvSpPr/>
          <p:nvPr/>
        </p:nvSpPr>
        <p:spPr>
          <a:xfrm>
            <a:off x="2514600" y="3380463"/>
            <a:ext cx="5324597" cy="2220238"/>
          </a:xfrm>
          <a:prstGeom prst="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70501" y="1899288"/>
            <a:ext cx="2180590" cy="1947154"/>
          </a:xfrm>
          <a:prstGeom prst="rect">
            <a:avLst/>
          </a:prstGeom>
        </p:spPr>
      </p:pic>
      <p:sp>
        <p:nvSpPr>
          <p:cNvPr id="26" name="矩形 10"/>
          <p:cNvSpPr/>
          <p:nvPr/>
        </p:nvSpPr>
        <p:spPr>
          <a:xfrm>
            <a:off x="8560971" y="1899288"/>
            <a:ext cx="5002629" cy="3604141"/>
          </a:xfrm>
          <a:prstGeom prst="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Rectangle 4"/>
          <p:cNvSpPr/>
          <p:nvPr/>
        </p:nvSpPr>
        <p:spPr>
          <a:xfrm>
            <a:off x="2651308" y="3435596"/>
            <a:ext cx="5033393" cy="2159245"/>
          </a:xfrm>
          <a:prstGeom prst="rect">
            <a:avLst/>
          </a:prstGeom>
        </p:spPr>
        <p:txBody>
          <a:bodyPr wrap="square">
            <a:spAutoFit/>
          </a:bodyPr>
          <a:lstStyle/>
          <a:p>
            <a:pPr algn="ctr">
              <a:lnSpc>
                <a:spcPct val="115000"/>
              </a:lnSpc>
              <a:spcAft>
                <a:spcPts val="1000"/>
              </a:spcAft>
              <a:tabLst>
                <a:tab pos="1386840" algn="l"/>
              </a:tabLst>
            </a:pPr>
            <a:r>
              <a:rPr lang="vi-VN" sz="4000">
                <a:latin typeface="Times New Roman" panose="02020603050405020304" pitchFamily="18" charset="0"/>
                <a:cs typeface="Times New Roman" panose="02020603050405020304" pitchFamily="18" charset="0"/>
              </a:rPr>
              <a:t>Bà đã thay cha mẹ chăm sóc cháu từ khi cháu lên 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8667872" y="1927863"/>
            <a:ext cx="4667128" cy="3575018"/>
          </a:xfrm>
          <a:prstGeom prst="rect">
            <a:avLst/>
          </a:prstGeom>
        </p:spPr>
        <p:txBody>
          <a:bodyPr wrap="square">
            <a:spAutoFit/>
          </a:bodyPr>
          <a:lstStyle/>
          <a:p>
            <a:pPr algn="ctr">
              <a:lnSpc>
                <a:spcPct val="115000"/>
              </a:lnSpc>
              <a:spcAft>
                <a:spcPts val="1000"/>
              </a:spcAft>
              <a:tabLst>
                <a:tab pos="1386840" algn="l"/>
              </a:tabLst>
            </a:pPr>
            <a:r>
              <a:rPr lang="vi-VN" sz="4000">
                <a:latin typeface="Times New Roman" panose="02020603050405020304" pitchFamily="18" charset="0"/>
                <a:ea typeface="MS Mincho"/>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Trong tám năm ròng, bà luôn ở bên cháu: bà kể chuyện, dạy cháu làm, chăm cháu học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914400" y="6812920"/>
            <a:ext cx="7924799" cy="2308324"/>
          </a:xfrm>
          <a:prstGeom prst="rect">
            <a:avLst/>
          </a:prstGeom>
        </p:spPr>
        <p:txBody>
          <a:bodyPr wrap="square">
            <a:spAutoFit/>
          </a:bodyPr>
          <a:lstStyle/>
          <a:p>
            <a:pPr algn="just"/>
            <a:r>
              <a:rPr lang="vi-VN" sz="3600">
                <a:latin typeface="Times New Roman" panose="02020603050405020304" pitchFamily="18" charset="0"/>
                <a:ea typeface="SimSun" panose="02010600030101010101" pitchFamily="2" charset="-122"/>
              </a:rPr>
              <a:t>=&gt; </a:t>
            </a:r>
            <a:r>
              <a:rPr lang="nl-NL" sz="3600">
                <a:latin typeface="Times New Roman" panose="02020603050405020304" pitchFamily="18" charset="0"/>
                <a:ea typeface="Calibri" panose="020F0502020204030204" pitchFamily="34" charset="0"/>
              </a:rPr>
              <a:t>Trong những năm tháng tuổ thơ, bà vừa là cha, là mẹ, là thầy, vừa là chỗ dựa vững chắc cả về vật chất và tinh thần, là cội nguồn yêu th­ương của cháu</a:t>
            </a:r>
            <a:endParaRPr lang="en-GB" sz="4800"/>
          </a:p>
        </p:txBody>
      </p:sp>
    </p:spTree>
    <p:extLst>
      <p:ext uri="{BB962C8B-B14F-4D97-AF65-F5344CB8AC3E}">
        <p14:creationId xmlns:p14="http://schemas.microsoft.com/office/powerpoint/2010/main" val="251426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6" grpId="0" animBg="1"/>
      <p:bldP spid="5" grpId="0"/>
      <p:bldP spid="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6AEAFBA-2B6D-47CE-A48A-430B8DDB88A8}"/>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a:off x="11764595" y="32012"/>
            <a:ext cx="6400800" cy="10711544"/>
          </a:xfrm>
          <a:prstGeom prst="rect">
            <a:avLst/>
          </a:prstGeom>
        </p:spPr>
      </p:pic>
      <p:pic>
        <p:nvPicPr>
          <p:cNvPr id="19" name="图片 18">
            <a:extLst>
              <a:ext uri="{FF2B5EF4-FFF2-40B4-BE49-F238E27FC236}">
                <a16:creationId xmlns:a16="http://schemas.microsoft.com/office/drawing/2014/main" id="{F7A75AB3-BA2B-4FE6-8E04-9CE8D35AD2B7}"/>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flipH="1">
            <a:off x="-3" y="1"/>
            <a:ext cx="6836232" cy="10711544"/>
          </a:xfrm>
          <a:prstGeom prst="rect">
            <a:avLst/>
          </a:prstGeom>
        </p:spPr>
      </p:pic>
      <p:sp>
        <p:nvSpPr>
          <p:cNvPr id="24" name="梯形 23">
            <a:extLst>
              <a:ext uri="{FF2B5EF4-FFF2-40B4-BE49-F238E27FC236}">
                <a16:creationId xmlns:a16="http://schemas.microsoft.com/office/drawing/2014/main" id="{6D61BF87-4A32-48A8-B6EF-3617945EAFBF}"/>
              </a:ext>
            </a:extLst>
          </p:cNvPr>
          <p:cNvSpPr/>
          <p:nvPr/>
        </p:nvSpPr>
        <p:spPr>
          <a:xfrm>
            <a:off x="0" y="6509657"/>
            <a:ext cx="18288003" cy="3777344"/>
          </a:xfrm>
          <a:prstGeom prst="trapezoid">
            <a:avLst>
              <a:gd name="adj" fmla="val 71187"/>
            </a:avLst>
          </a:prstGeom>
          <a:solidFill>
            <a:srgbClr val="F6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cs typeface="+mn-ea"/>
              <a:sym typeface="+mn-lt"/>
            </a:endParaRPr>
          </a:p>
        </p:txBody>
      </p:sp>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555" y="-141814"/>
            <a:ext cx="1947154" cy="1947154"/>
          </a:xfrm>
          <a:prstGeom prst="rect">
            <a:avLst/>
          </a:prstGeom>
        </p:spPr>
      </p:pic>
      <p:sp>
        <p:nvSpPr>
          <p:cNvPr id="6" name="矩形 10"/>
          <p:cNvSpPr/>
          <p:nvPr/>
        </p:nvSpPr>
        <p:spPr>
          <a:xfrm>
            <a:off x="3657599" y="1622059"/>
            <a:ext cx="6629401" cy="4362033"/>
          </a:xfrm>
          <a:prstGeom prst="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424" y="32012"/>
            <a:ext cx="2316016" cy="1947154"/>
          </a:xfrm>
          <a:prstGeom prst="rect">
            <a:avLst/>
          </a:prstGeom>
        </p:spPr>
      </p:pic>
      <p:sp>
        <p:nvSpPr>
          <p:cNvPr id="8" name="矩形 10"/>
          <p:cNvSpPr/>
          <p:nvPr/>
        </p:nvSpPr>
        <p:spPr>
          <a:xfrm>
            <a:off x="10998597" y="1556949"/>
            <a:ext cx="4014788" cy="3979306"/>
          </a:xfrm>
          <a:prstGeom prst="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mtClean="0">
                <a:cs typeface="+mn-ea"/>
                <a:sym typeface="+mn-lt"/>
              </a:rPr>
              <a:t>z</a:t>
            </a:r>
            <a:endParaRPr lang="zh-CN" altLang="en-US">
              <a:cs typeface="+mn-ea"/>
              <a:sym typeface="+mn-lt"/>
            </a:endParaRPr>
          </a:p>
        </p:txBody>
      </p:sp>
      <p:sp>
        <p:nvSpPr>
          <p:cNvPr id="2" name="Rectangle 1"/>
          <p:cNvSpPr/>
          <p:nvPr/>
        </p:nvSpPr>
        <p:spPr>
          <a:xfrm>
            <a:off x="3741989" y="1622060"/>
            <a:ext cx="6311088" cy="3863815"/>
          </a:xfrm>
          <a:prstGeom prst="rect">
            <a:avLst/>
          </a:prstGeom>
        </p:spPr>
        <p:txBody>
          <a:bodyPr wrap="square">
            <a:spAutoFit/>
          </a:bodyPr>
          <a:lstStyle/>
          <a:p>
            <a:pPr algn="just">
              <a:lnSpc>
                <a:spcPct val="115000"/>
              </a:lnSpc>
              <a:spcAft>
                <a:spcPts val="1000"/>
              </a:spcAft>
              <a:tabLst>
                <a:tab pos="1386840" algn="l"/>
              </a:tabLst>
            </a:pPr>
            <a:r>
              <a:rPr lang="nl-NL" sz="3600">
                <a:latin typeface="Times New Roman" panose="02020603050405020304" pitchFamily="18" charset="0"/>
                <a:cs typeface="Times New Roman" panose="02020603050405020304" pitchFamily="18" charset="0"/>
              </a:rPr>
              <a:t>Bà là người k</a:t>
            </a:r>
            <a:r>
              <a:rPr lang="vi-VN" sz="3600">
                <a:latin typeface="Times New Roman" panose="02020603050405020304" pitchFamily="18" charset="0"/>
                <a:cs typeface="Times New Roman" panose="02020603050405020304" pitchFamily="18" charset="0"/>
              </a:rPr>
              <a:t>iên cường,</a:t>
            </a:r>
            <a:r>
              <a:rPr lang="nl-NL" sz="3600">
                <a:latin typeface="Times New Roman" panose="02020603050405020304" pitchFamily="18" charset="0"/>
                <a:cs typeface="Times New Roman" panose="02020603050405020304" pitchFamily="18" charset="0"/>
              </a:rPr>
              <a:t> mạnh mẽ với niềm tin lớn lao: chiến tranh tàn phá đau thương </a:t>
            </a:r>
            <a:r>
              <a:rPr lang="en-US" sz="3600">
                <a:latin typeface="Times New Roman" panose="02020603050405020304" pitchFamily="18" charset="0"/>
                <a:cs typeface="Times New Roman" panose="02020603050405020304" pitchFamily="18" charset="0"/>
                <a:sym typeface="Wingdings" panose="05000000000000000000" pitchFamily="2" charset="2"/>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giặc đốt làng</a:t>
            </a:r>
            <a:r>
              <a:rPr lang="nl-NL" sz="3600">
                <a:latin typeface="Times New Roman" panose="02020603050405020304" pitchFamily="18" charset="0"/>
                <a:cs typeface="Times New Roman" panose="02020603050405020304" pitchFamily="18" charset="0"/>
              </a:rPr>
              <a:t>, đốt nhà </a:t>
            </a:r>
            <a:r>
              <a:rPr lang="en-US" sz="3600">
                <a:latin typeface="Times New Roman" panose="02020603050405020304" pitchFamily="18" charset="0"/>
                <a:cs typeface="Times New Roman" panose="02020603050405020304" pitchFamily="18" charset="0"/>
                <a:sym typeface="Wingdings" panose="05000000000000000000" pitchFamily="2" charset="2"/>
              </a:rPr>
              <a:t></a:t>
            </a:r>
            <a:r>
              <a:rPr lang="nl-NL" sz="3600">
                <a:latin typeface="Times New Roman" panose="02020603050405020304" pitchFamily="18" charset="0"/>
                <a:cs typeface="Times New Roman" panose="02020603050405020304" pitchFamily="18" charset="0"/>
              </a:rPr>
              <a:t> bà vẫn vững lòng, </a:t>
            </a:r>
            <a:r>
              <a:rPr lang="vi-VN" sz="3600">
                <a:latin typeface="Times New Roman" panose="02020603050405020304" pitchFamily="18" charset="0"/>
                <a:cs typeface="Times New Roman" panose="02020603050405020304" pitchFamily="18" charset="0"/>
              </a:rPr>
              <a:t>dặn cháu </a:t>
            </a:r>
            <a:r>
              <a:rPr lang="nl-NL" sz="3600">
                <a:latin typeface="Times New Roman" panose="02020603050405020304" pitchFamily="18" charset="0"/>
                <a:cs typeface="Times New Roman" panose="02020603050405020304" pitchFamily="18" charset="0"/>
              </a:rPr>
              <a:t>không kể chuyện </a:t>
            </a:r>
            <a:r>
              <a:rPr lang="vi-VN" sz="3600">
                <a:latin typeface="Times New Roman" panose="02020603050405020304" pitchFamily="18" charset="0"/>
                <a:cs typeface="Times New Roman" panose="02020603050405020304" pitchFamily="18" charset="0"/>
              </a:rPr>
              <a:t>để bố yên tâm công tác</a:t>
            </a:r>
            <a:r>
              <a:rPr lang="nl-NL" sz="3600">
                <a:latin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1198350" y="1675827"/>
            <a:ext cx="3705627" cy="3970318"/>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Dù trong bất kì hoàn cảnh nào, bà vẫn bếp lửa. Bếp lửa của bà</a:t>
            </a:r>
            <a:r>
              <a:rPr lang="nl-NL" sz="3600">
                <a:latin typeface="Times New Roman" panose="02020603050405020304" pitchFamily="18" charset="0"/>
                <a:cs typeface="Times New Roman" panose="02020603050405020304" pitchFamily="18" charset="0"/>
              </a:rPr>
              <a:t> đã thắp lên ngọn lửa của niềm tin, ý chí, hi vọng.</a:t>
            </a:r>
            <a:endParaRPr lang="en-GB" sz="3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7994" y="6174075"/>
            <a:ext cx="5442319" cy="3959724"/>
          </a:xfrm>
          <a:prstGeom prst="ellipse">
            <a:avLst/>
          </a:prstGeom>
          <a:ln>
            <a:noFill/>
          </a:ln>
          <a:effectLst>
            <a:outerShdw blurRad="190500" dist="228600" dir="2700000" algn="ctr">
              <a:srgbClr val="000000">
                <a:alpha val="30000"/>
              </a:srgbClr>
            </a:outerShdw>
            <a:reflection blurRad="6350" stA="50000" endA="295" endPos="92000" dist="101600" dir="5400000" sy="-100000" algn="bl" rotWithShape="0"/>
            <a:softEdge rad="112500"/>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4075" y="5784926"/>
            <a:ext cx="5634829" cy="4095750"/>
          </a:xfrm>
          <a:prstGeom prst="ellipse">
            <a:avLst/>
          </a:prstGeom>
          <a:ln>
            <a:noFill/>
          </a:ln>
          <a:effectLst>
            <a:outerShdw blurRad="149987" dist="250190" dir="8460000" algn="ctr">
              <a:srgbClr val="000000">
                <a:alpha val="28000"/>
              </a:srgbClr>
            </a:outerShdw>
            <a:reflection blurRad="6350" stA="50000" endA="300" endPos="90000" dist="50800" dir="5400000" sy="-100000" algn="bl" rotWithShape="0"/>
            <a:softEdge rad="11250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2439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66" r="16666"/>
          <a:stretch>
            <a:fillRect/>
          </a:stretch>
        </p:blipFill>
        <p:spPr>
          <a:xfrm>
            <a:off x="55679" y="0"/>
            <a:ext cx="18288000" cy="10287000"/>
          </a:xfrm>
          <a:prstGeom prst="rect">
            <a:avLst/>
          </a:prstGeom>
        </p:spPr>
      </p:pic>
      <p:pic>
        <p:nvPicPr>
          <p:cNvPr id="3" name="Picture 3"/>
          <p:cNvPicPr>
            <a:picLocks noChangeAspect="1"/>
          </p:cNvPicPr>
          <p:nvPr/>
        </p:nvPicPr>
        <p:blipFill>
          <a:blip r:embed="rId3"/>
          <a:srcRect/>
          <a:stretch>
            <a:fillRect/>
          </a:stretch>
        </p:blipFill>
        <p:spPr>
          <a:xfrm>
            <a:off x="0" y="7467675"/>
            <a:ext cx="9372600" cy="279211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36320" y="6236920"/>
            <a:ext cx="1322206" cy="1230753"/>
          </a:xfrm>
          <a:prstGeom prst="rect">
            <a:avLst/>
          </a:prstGeom>
        </p:spPr>
      </p:pic>
      <p:pic>
        <p:nvPicPr>
          <p:cNvPr id="8" name="Picture 3"/>
          <p:cNvPicPr>
            <a:picLocks noChangeAspect="1"/>
          </p:cNvPicPr>
          <p:nvPr/>
        </p:nvPicPr>
        <p:blipFill>
          <a:blip r:embed="rId3"/>
          <a:srcRect/>
          <a:stretch>
            <a:fillRect/>
          </a:stretch>
        </p:blipFill>
        <p:spPr>
          <a:xfrm>
            <a:off x="9144000" y="7467674"/>
            <a:ext cx="9136743" cy="2792111"/>
          </a:xfrm>
          <a:prstGeom prst="rect">
            <a:avLst/>
          </a:prstGeom>
        </p:spPr>
      </p:pic>
      <p:sp>
        <p:nvSpPr>
          <p:cNvPr id="5" name="Rectangle 4"/>
          <p:cNvSpPr/>
          <p:nvPr/>
        </p:nvSpPr>
        <p:spPr>
          <a:xfrm>
            <a:off x="990600" y="758482"/>
            <a:ext cx="4629794" cy="1166730"/>
          </a:xfrm>
          <a:prstGeom prst="rect">
            <a:avLst/>
          </a:prstGeom>
        </p:spPr>
        <p:txBody>
          <a:bodyPr wrap="none">
            <a:spAutoFit/>
          </a:bodyPr>
          <a:lstStyle/>
          <a:p>
            <a:pPr>
              <a:lnSpc>
                <a:spcPct val="115000"/>
              </a:lnSpc>
              <a:spcAft>
                <a:spcPts val="1000"/>
              </a:spcAft>
              <a:tabLst>
                <a:tab pos="1386840" algn="l"/>
              </a:tabLst>
            </a:pPr>
            <a:r>
              <a:rPr lang="vi-VN" sz="6600" b="1">
                <a:latin typeface="Times New Roman" panose="02020603050405020304" pitchFamily="18" charset="0"/>
                <a:cs typeface="Times New Roman" panose="02020603050405020304" pitchFamily="18" charset="0"/>
              </a:rPr>
              <a:t>=&gt; Nhận xét</a:t>
            </a:r>
            <a:endParaRPr lang="en-GB" sz="66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6" name="Group 239"/>
          <p:cNvGrpSpPr>
            <a:grpSpLocks/>
          </p:cNvGrpSpPr>
          <p:nvPr/>
        </p:nvGrpSpPr>
        <p:grpSpPr bwMode="auto">
          <a:xfrm>
            <a:off x="7467600" y="473243"/>
            <a:ext cx="7566110" cy="2903937"/>
            <a:chOff x="595" y="-997"/>
            <a:chExt cx="3844" cy="2439"/>
          </a:xfrm>
        </p:grpSpPr>
        <p:pic>
          <p:nvPicPr>
            <p:cNvPr id="27" name="Picture 240" descr="s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 y="-997"/>
              <a:ext cx="3844" cy="243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41"/>
            <p:cNvSpPr>
              <a:spLocks noChangeArrowheads="1"/>
            </p:cNvSpPr>
            <p:nvPr/>
          </p:nvSpPr>
          <p:spPr bwMode="auto">
            <a:xfrm>
              <a:off x="1741" y="-543"/>
              <a:ext cx="2523" cy="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latinLnBrk="1"/>
              <a:r>
                <a:rPr lang="nl-NL" sz="4400">
                  <a:latin typeface="Times New Roman" panose="02020603050405020304" pitchFamily="18" charset="0"/>
                  <a:cs typeface="Times New Roman" panose="02020603050405020304" pitchFamily="18" charset="0"/>
                </a:rPr>
                <a:t>Phép liệt kê, </a:t>
              </a:r>
              <a:r>
                <a:rPr lang="nl-NL" sz="4400" smtClean="0">
                  <a:latin typeface="Times New Roman" panose="02020603050405020304" pitchFamily="18" charset="0"/>
                  <a:cs typeface="Times New Roman" panose="02020603050405020304" pitchFamily="18" charset="0"/>
                </a:rPr>
                <a:t>giọng</a:t>
              </a:r>
              <a:r>
                <a:rPr lang="vi-VN" sz="4400" smtClean="0">
                  <a:latin typeface="Times New Roman" panose="02020603050405020304" pitchFamily="18" charset="0"/>
                  <a:cs typeface="Times New Roman" panose="02020603050405020304" pitchFamily="18" charset="0"/>
                </a:rPr>
                <a:t> </a:t>
              </a:r>
            </a:p>
            <a:p>
              <a:pPr algn="ctr" latinLnBrk="1"/>
              <a:r>
                <a:rPr lang="nl-NL" sz="4400" smtClean="0">
                  <a:latin typeface="Times New Roman" panose="02020603050405020304" pitchFamily="18" charset="0"/>
                  <a:cs typeface="Times New Roman" panose="02020603050405020304" pitchFamily="18" charset="0"/>
                </a:rPr>
                <a:t>điệu </a:t>
              </a:r>
              <a:r>
                <a:rPr lang="nl-NL" sz="4400">
                  <a:latin typeface="Times New Roman" panose="02020603050405020304" pitchFamily="18" charset="0"/>
                  <a:cs typeface="Times New Roman" panose="02020603050405020304" pitchFamily="18" charset="0"/>
                </a:rPr>
                <a:t>thủ thỉ, tâm </a:t>
              </a:r>
              <a:r>
                <a:rPr lang="nl-NL" sz="4400" smtClean="0">
                  <a:latin typeface="Times New Roman" panose="02020603050405020304" pitchFamily="18" charset="0"/>
                  <a:cs typeface="Times New Roman" panose="02020603050405020304" pitchFamily="18" charset="0"/>
                </a:rPr>
                <a:t>tình</a:t>
              </a:r>
              <a:endParaRPr kumimoji="1" lang="zh-CN" altLang="en-US" sz="4400" dirty="0">
                <a:solidFill>
                  <a:srgbClr val="99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0" name="Group 243"/>
          <p:cNvGrpSpPr>
            <a:grpSpLocks/>
          </p:cNvGrpSpPr>
          <p:nvPr/>
        </p:nvGrpSpPr>
        <p:grpSpPr bwMode="auto">
          <a:xfrm>
            <a:off x="7538114" y="5736630"/>
            <a:ext cx="7067916" cy="2949168"/>
            <a:chOff x="1174" y="2264"/>
            <a:chExt cx="1334" cy="1875"/>
          </a:xfrm>
        </p:grpSpPr>
        <p:pic>
          <p:nvPicPr>
            <p:cNvPr id="31" name="Picture 244" descr="s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4" y="2273"/>
              <a:ext cx="1334" cy="186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45"/>
            <p:cNvSpPr>
              <a:spLocks noChangeArrowheads="1"/>
            </p:cNvSpPr>
            <p:nvPr/>
          </p:nvSpPr>
          <p:spPr bwMode="auto">
            <a:xfrm>
              <a:off x="1571" y="2677"/>
              <a:ext cx="760"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sz="4400">
                  <a:latin typeface="Times New Roman" panose="02020603050405020304" pitchFamily="18" charset="0"/>
                  <a:cs typeface="Times New Roman" panose="02020603050405020304" pitchFamily="18" charset="0"/>
                </a:rPr>
                <a:t>Lời thơ giản dị, mộc mạc</a:t>
              </a:r>
              <a:r>
                <a:rPr lang="nl-NL" sz="4400" smtClean="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33" name="Rectangle 246"/>
            <p:cNvSpPr>
              <a:spLocks noChangeArrowheads="1"/>
            </p:cNvSpPr>
            <p:nvPr/>
          </p:nvSpPr>
          <p:spPr bwMode="auto">
            <a:xfrm>
              <a:off x="1250" y="2264"/>
              <a:ext cx="227"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sz="3200" dirty="0">
                  <a:solidFill>
                    <a:schemeClr val="bg2"/>
                  </a:solidFill>
                  <a:latin typeface="Times New Roman" panose="02020603050405020304" pitchFamily="18" charset="0"/>
                  <a:ea typeface="微软雅黑" pitchFamily="34" charset="-122"/>
                  <a:cs typeface="Times New Roman" panose="02020603050405020304" pitchFamily="18" charset="0"/>
                </a:rPr>
                <a:t>2</a:t>
              </a:r>
              <a:endParaRPr kumimoji="1" lang="en-US" altLang="zh-CN" sz="3600" dirty="0">
                <a:solidFill>
                  <a:schemeClr val="bg2"/>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4" name="Group 247"/>
          <p:cNvGrpSpPr>
            <a:grpSpLocks/>
          </p:cNvGrpSpPr>
          <p:nvPr/>
        </p:nvGrpSpPr>
        <p:grpSpPr bwMode="auto">
          <a:xfrm>
            <a:off x="7559424" y="3444861"/>
            <a:ext cx="7474286" cy="2376372"/>
            <a:chOff x="2245" y="746"/>
            <a:chExt cx="2526" cy="1455"/>
          </a:xfrm>
        </p:grpSpPr>
        <p:pic>
          <p:nvPicPr>
            <p:cNvPr id="35" name="Picture 248" descr="s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5" y="746"/>
              <a:ext cx="2526" cy="145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49"/>
            <p:cNvSpPr>
              <a:spLocks noChangeArrowheads="1"/>
            </p:cNvSpPr>
            <p:nvPr/>
          </p:nvSpPr>
          <p:spPr bwMode="auto">
            <a:xfrm>
              <a:off x="3080" y="972"/>
              <a:ext cx="1575" cy="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latinLnBrk="1"/>
              <a:r>
                <a:rPr lang="nl-NL" sz="4000">
                  <a:latin typeface="Times New Roman" panose="02020603050405020304" pitchFamily="18" charset="0"/>
                  <a:cs typeface="Times New Roman" panose="02020603050405020304" pitchFamily="18" charset="0"/>
                </a:rPr>
                <a:t>Sử dụng phép </a:t>
              </a:r>
              <a:r>
                <a:rPr lang="nl-NL" sz="4000" smtClean="0">
                  <a:latin typeface="Times New Roman" panose="02020603050405020304" pitchFamily="18" charset="0"/>
                  <a:cs typeface="Times New Roman" panose="02020603050405020304" pitchFamily="18" charset="0"/>
                </a:rPr>
                <a:t>điệp,</a:t>
              </a:r>
              <a:endParaRPr lang="vi-VN" sz="4000" smtClean="0">
                <a:latin typeface="Times New Roman" panose="02020603050405020304" pitchFamily="18" charset="0"/>
                <a:cs typeface="Times New Roman" panose="02020603050405020304" pitchFamily="18" charset="0"/>
              </a:endParaRPr>
            </a:p>
            <a:p>
              <a:pPr algn="ctr" latinLnBrk="1"/>
              <a:r>
                <a:rPr lang="nl-NL" sz="4000" smtClean="0">
                  <a:latin typeface="Times New Roman" panose="02020603050405020304" pitchFamily="18" charset="0"/>
                  <a:cs typeface="Times New Roman" panose="02020603050405020304" pitchFamily="18" charset="0"/>
                </a:rPr>
                <a:t>câu </a:t>
              </a:r>
              <a:r>
                <a:rPr lang="nl-NL" sz="4000">
                  <a:latin typeface="Times New Roman" panose="02020603050405020304" pitchFamily="18" charset="0"/>
                  <a:cs typeface="Times New Roman" panose="02020603050405020304" pitchFamily="18" charset="0"/>
                </a:rPr>
                <a:t>cảm thán, câu hỏi tu từ.</a:t>
              </a:r>
              <a:endParaRPr kumimoji="1" lang="en-US" altLang="zh-CN" sz="4000" dirty="0">
                <a:solidFill>
                  <a:srgbClr val="009900"/>
                </a:solidFill>
                <a:latin typeface="Times New Roman" panose="02020603050405020304" pitchFamily="18" charset="0"/>
                <a:ea typeface="微软雅黑" pitchFamily="34" charset="-122"/>
                <a:cs typeface="Times New Roman" panose="02020603050405020304" pitchFamily="18" charset="0"/>
              </a:endParaRPr>
            </a:p>
          </p:txBody>
        </p:sp>
        <p:sp>
          <p:nvSpPr>
            <p:cNvPr id="37" name="Rectangle 250"/>
            <p:cNvSpPr>
              <a:spLocks noChangeArrowheads="1"/>
            </p:cNvSpPr>
            <p:nvPr/>
          </p:nvSpPr>
          <p:spPr bwMode="auto">
            <a:xfrm>
              <a:off x="2338" y="1244"/>
              <a:ext cx="227"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sz="3200" dirty="0">
                  <a:solidFill>
                    <a:schemeClr val="bg2"/>
                  </a:solidFill>
                  <a:latin typeface="Times New Roman" panose="02020603050405020304" pitchFamily="18" charset="0"/>
                  <a:ea typeface="微软雅黑" pitchFamily="34" charset="-122"/>
                  <a:cs typeface="Times New Roman" panose="02020603050405020304" pitchFamily="18" charset="0"/>
                </a:rPr>
                <a:t>3</a:t>
              </a:r>
            </a:p>
          </p:txBody>
        </p:sp>
      </p:grpSp>
      <p:sp>
        <p:nvSpPr>
          <p:cNvPr id="9" name="Rectangle 8"/>
          <p:cNvSpPr/>
          <p:nvPr/>
        </p:nvSpPr>
        <p:spPr>
          <a:xfrm>
            <a:off x="1384939" y="2548598"/>
            <a:ext cx="3841116" cy="1015663"/>
          </a:xfrm>
          <a:prstGeom prst="rect">
            <a:avLst/>
          </a:prstGeom>
        </p:spPr>
        <p:txBody>
          <a:bodyPr wrap="none">
            <a:spAutoFit/>
          </a:bodyPr>
          <a:lstStyle/>
          <a:p>
            <a:r>
              <a:rPr lang="vi-VN" sz="6000" b="1">
                <a:latin typeface="Times New Roman" panose="02020603050405020304" pitchFamily="18" charset="0"/>
                <a:ea typeface="SimSun" panose="02010600030101010101" pitchFamily="2" charset="-122"/>
                <a:cs typeface="Times New Roman" panose="02020603050405020304" pitchFamily="18" charset="0"/>
              </a:rPr>
              <a:t>Nghệ thuật</a:t>
            </a:r>
            <a:endParaRPr lang="en-GB"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8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3" y="-25142"/>
            <a:ext cx="18288000" cy="10312142"/>
          </a:xfrm>
          <a:prstGeom prst="rect">
            <a:avLst/>
          </a:prstGeom>
        </p:spPr>
      </p:pic>
      <p:sp>
        <p:nvSpPr>
          <p:cNvPr id="3" name="Rectangle 2"/>
          <p:cNvSpPr/>
          <p:nvPr/>
        </p:nvSpPr>
        <p:spPr>
          <a:xfrm>
            <a:off x="533400" y="419100"/>
            <a:ext cx="6172200" cy="3785652"/>
          </a:xfrm>
          <a:prstGeom prst="rect">
            <a:avLst/>
          </a:prstGeom>
        </p:spPr>
        <p:txBody>
          <a:bodyPr wrap="square">
            <a:spAutoFit/>
          </a:bodyPr>
          <a:lstStyle/>
          <a:p>
            <a:pPr algn="just"/>
            <a:r>
              <a:rPr lang="vi-VN" sz="4000">
                <a:solidFill>
                  <a:schemeClr val="bg1"/>
                </a:solidFill>
                <a:latin typeface="Times New Roman" panose="02020603050405020304" pitchFamily="18" charset="0"/>
                <a:ea typeface="SimSun" panose="02010600030101010101" pitchFamily="2" charset="-122"/>
              </a:rPr>
              <a:t>Hình ảnh </a:t>
            </a:r>
            <a:r>
              <a:rPr lang="nl-NL" sz="4000">
                <a:solidFill>
                  <a:schemeClr val="bg1"/>
                </a:solidFill>
                <a:latin typeface="Times New Roman" panose="02020603050405020304" pitchFamily="18" charset="0"/>
                <a:ea typeface="SimSun" panose="02010600030101010101" pitchFamily="2" charset="-122"/>
              </a:rPr>
              <a:t>người bà hiện lên </a:t>
            </a:r>
            <a:r>
              <a:rPr lang="vi-VN" sz="4000">
                <a:solidFill>
                  <a:schemeClr val="bg1"/>
                </a:solidFill>
                <a:latin typeface="Times New Roman" panose="02020603050405020304" pitchFamily="18" charset="0"/>
                <a:ea typeface="SimSun" panose="02010600030101010101" pitchFamily="2" charset="-122"/>
              </a:rPr>
              <a:t>là một người bà </a:t>
            </a:r>
            <a:r>
              <a:rPr lang="vi-VN" sz="4000">
                <a:solidFill>
                  <a:schemeClr val="bg1"/>
                </a:solidFill>
                <a:latin typeface="Times New Roman" panose="02020603050405020304" pitchFamily="18" charset="0"/>
                <a:ea typeface="Calibri" panose="020F0502020204030204" pitchFamily="34" charset="0"/>
              </a:rPr>
              <a:t>tảo tần, đảm đang, giàu đức hi sinh; yêu thương và hết mực chăm sóc cháu; mạnh mẽ, vững tin, là chỗ dựa vũng vàng cho cháu</a:t>
            </a:r>
            <a:endParaRPr lang="en-GB" sz="5400">
              <a:solidFill>
                <a:schemeClr val="bg1"/>
              </a:solidFill>
            </a:endParaRPr>
          </a:p>
        </p:txBody>
      </p:sp>
    </p:spTree>
    <p:extLst>
      <p:ext uri="{BB962C8B-B14F-4D97-AF65-F5344CB8AC3E}">
        <p14:creationId xmlns:p14="http://schemas.microsoft.com/office/powerpoint/2010/main" val="34139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6666" r="16666"/>
          <a:stretch>
            <a:fillRect/>
          </a:stretch>
        </p:blipFill>
        <p:spPr>
          <a:xfrm>
            <a:off x="12510" y="7393"/>
            <a:ext cx="18288000" cy="10287000"/>
          </a:xfrm>
          <a:prstGeom prst="rect">
            <a:avLst/>
          </a:prstGeom>
        </p:spPr>
      </p:pic>
      <p:pic>
        <p:nvPicPr>
          <p:cNvPr id="6"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1500"/>
            <a:ext cx="20650200" cy="11088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14500"/>
            <a:ext cx="5266034" cy="5919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8126327" y="1034748"/>
            <a:ext cx="7734341" cy="1569660"/>
          </a:xfrm>
          <a:prstGeom prst="rect">
            <a:avLst/>
          </a:prstGeom>
        </p:spPr>
        <p:txBody>
          <a:bodyPr wrap="square">
            <a:spAutoFit/>
          </a:bodyPr>
          <a:lstStyle/>
          <a:p>
            <a:pPr algn="ctr"/>
            <a:r>
              <a:rPr lang="vi-VN" sz="4800" b="1">
                <a:latin typeface="Times New Roman" panose="02020603050405020304" pitchFamily="18" charset="0"/>
                <a:cs typeface="Times New Roman" panose="02020603050405020304" pitchFamily="18" charset="0"/>
              </a:rPr>
              <a:t>2.2. Tình cảm người cháu dành cho bà</a:t>
            </a:r>
            <a:endParaRPr lang="en-GB" sz="4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79423260"/>
              </p:ext>
            </p:extLst>
          </p:nvPr>
        </p:nvGraphicFramePr>
        <p:xfrm>
          <a:off x="8126327" y="2826960"/>
          <a:ext cx="7179332" cy="5524915"/>
        </p:xfrm>
        <a:graphic>
          <a:graphicData uri="http://schemas.openxmlformats.org/drawingml/2006/table">
            <a:tbl>
              <a:tblPr firstRow="1" firstCol="1" bandRow="1">
                <a:effectLst>
                  <a:outerShdw blurRad="50800" dist="38100" dir="18900000" algn="bl" rotWithShape="0">
                    <a:prstClr val="black">
                      <a:alpha val="40000"/>
                    </a:prstClr>
                  </a:outerShdw>
                </a:effectLst>
              </a:tblPr>
              <a:tblGrid>
                <a:gridCol w="3590088">
                  <a:extLst>
                    <a:ext uri="{9D8B030D-6E8A-4147-A177-3AD203B41FA5}">
                      <a16:colId xmlns:a16="http://schemas.microsoft.com/office/drawing/2014/main" val="20000"/>
                    </a:ext>
                  </a:extLst>
                </a:gridCol>
                <a:gridCol w="3589244">
                  <a:extLst>
                    <a:ext uri="{9D8B030D-6E8A-4147-A177-3AD203B41FA5}">
                      <a16:colId xmlns:a16="http://schemas.microsoft.com/office/drawing/2014/main" val="20001"/>
                    </a:ext>
                  </a:extLst>
                </a:gridCol>
              </a:tblGrid>
              <a:tr h="612301">
                <a:tc gridSpan="2">
                  <a:txBody>
                    <a:bodyPr/>
                    <a:lstStyle/>
                    <a:p>
                      <a:pPr>
                        <a:lnSpc>
                          <a:spcPct val="115000"/>
                        </a:lnSpc>
                        <a:spcAft>
                          <a:spcPts val="0"/>
                        </a:spcAft>
                        <a:tabLst>
                          <a:tab pos="1386840" algn="l"/>
                        </a:tabLs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03: </a:t>
                      </a: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 hiểu</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 tình cảm của người cháu dành cho bà</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612301">
                <a:tc>
                  <a:txBody>
                    <a:bodyPr/>
                    <a:lstStyle/>
                    <a:p>
                      <a:pPr algn="ctr">
                        <a:lnSpc>
                          <a:spcPct val="115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 ảnh người bà</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trả lời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36902">
                <a:tc>
                  <a:txBody>
                    <a:bodyPr/>
                    <a:lstStyle/>
                    <a:p>
                      <a:pPr>
                        <a:lnSpc>
                          <a:spcPct val="115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Chỉ ra những từ ngữ, chi tiết cho thấy tình cảm của người cháu dành cho bà.</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4601">
                <a:tc>
                  <a:txBody>
                    <a:bodyPr/>
                    <a:lstStyle/>
                    <a:p>
                      <a:pPr>
                        <a:lnSpc>
                          <a:spcPct val="115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Nhận xét về tình cảm của người cháu dành cho bà.</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en-US" sz="320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31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7201"/>
          </a:xfrm>
          <a:prstGeom prst="rect">
            <a:avLst/>
          </a:prstGeom>
        </p:spPr>
      </p:pic>
      <p:sp>
        <p:nvSpPr>
          <p:cNvPr id="6" name="Rectangle 5"/>
          <p:cNvSpPr/>
          <p:nvPr/>
        </p:nvSpPr>
        <p:spPr>
          <a:xfrm>
            <a:off x="1905000" y="1247297"/>
            <a:ext cx="12806711" cy="707886"/>
          </a:xfrm>
          <a:prstGeom prst="rect">
            <a:avLst/>
          </a:prstGeom>
          <a:solidFill>
            <a:schemeClr val="bg1"/>
          </a:solidFill>
        </p:spPr>
        <p:txBody>
          <a:bodyPr wrap="none">
            <a:spAutoFit/>
          </a:bodyPr>
          <a:lstStyle/>
          <a:p>
            <a:r>
              <a:rPr lang="vi-VN" sz="4000">
                <a:latin typeface="Times New Roman" panose="02020603050405020304" pitchFamily="18" charset="0"/>
                <a:cs typeface="Times New Roman" panose="02020603050405020304" pitchFamily="18" charset="0"/>
              </a:rPr>
              <a:t>- Luôn nhớ về những kỉ niệm gắn bó bên bà từ khi còn thơ ấu</a:t>
            </a:r>
            <a:endParaRPr lang="en-GB" sz="4000">
              <a:latin typeface="Times New Roman" panose="02020603050405020304" pitchFamily="18" charset="0"/>
              <a:cs typeface="Times New Roman" panose="02020603050405020304" pitchFamily="18" charset="0"/>
            </a:endParaRPr>
          </a:p>
        </p:txBody>
      </p:sp>
      <p:grpSp>
        <p:nvGrpSpPr>
          <p:cNvPr id="7" name="Group 239"/>
          <p:cNvGrpSpPr>
            <a:grpSpLocks/>
          </p:cNvGrpSpPr>
          <p:nvPr/>
        </p:nvGrpSpPr>
        <p:grpSpPr bwMode="auto">
          <a:xfrm>
            <a:off x="2133600" y="2511261"/>
            <a:ext cx="5715610" cy="2983118"/>
            <a:chOff x="340" y="1223"/>
            <a:chExt cx="1234" cy="937"/>
          </a:xfrm>
        </p:grpSpPr>
        <p:pic>
          <p:nvPicPr>
            <p:cNvPr id="8" name="Picture 240" descr="s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 y="1241"/>
              <a:ext cx="1234" cy="9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41"/>
            <p:cNvSpPr>
              <a:spLocks noChangeArrowheads="1"/>
            </p:cNvSpPr>
            <p:nvPr/>
          </p:nvSpPr>
          <p:spPr bwMode="auto">
            <a:xfrm>
              <a:off x="572" y="1534"/>
              <a:ext cx="941"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sz="3600">
                  <a:latin typeface="Times New Roman" panose="02020603050405020304" pitchFamily="18" charset="0"/>
                  <a:cs typeface="Times New Roman" panose="02020603050405020304" pitchFamily="18" charset="0"/>
                </a:rPr>
                <a:t> Nhớ mùi khói – nhớ lại sống mũi còn cay.</a:t>
              </a:r>
              <a:endParaRPr lang="en-GB" sz="3600">
                <a:latin typeface="Times New Roman" panose="02020603050405020304" pitchFamily="18" charset="0"/>
                <a:cs typeface="Times New Roman" panose="02020603050405020304" pitchFamily="18" charset="0"/>
              </a:endParaRPr>
            </a:p>
          </p:txBody>
        </p:sp>
        <p:sp>
          <p:nvSpPr>
            <p:cNvPr id="10" name="Rectangle 242"/>
            <p:cNvSpPr>
              <a:spLocks noChangeArrowheads="1"/>
            </p:cNvSpPr>
            <p:nvPr/>
          </p:nvSpPr>
          <p:spPr bwMode="auto">
            <a:xfrm>
              <a:off x="425" y="1223"/>
              <a:ext cx="2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endParaRPr kumimoji="1" lang="en-US" altLang="zh-CN" sz="3200" dirty="0">
                <a:solidFill>
                  <a:schemeClr val="bg2"/>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1" name="Group 243"/>
          <p:cNvGrpSpPr>
            <a:grpSpLocks/>
          </p:cNvGrpSpPr>
          <p:nvPr/>
        </p:nvGrpSpPr>
        <p:grpSpPr bwMode="auto">
          <a:xfrm>
            <a:off x="6740784" y="6248913"/>
            <a:ext cx="5357533" cy="2960829"/>
            <a:chOff x="1174" y="2273"/>
            <a:chExt cx="1252" cy="930"/>
          </a:xfrm>
        </p:grpSpPr>
        <p:pic>
          <p:nvPicPr>
            <p:cNvPr id="12" name="Picture 244" descr="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2273"/>
              <a:ext cx="1252" cy="9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45"/>
            <p:cNvSpPr>
              <a:spLocks noChangeArrowheads="1"/>
            </p:cNvSpPr>
            <p:nvPr/>
          </p:nvSpPr>
          <p:spPr bwMode="auto">
            <a:xfrm>
              <a:off x="1367" y="2474"/>
              <a:ext cx="974"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latinLnBrk="1"/>
              <a:r>
                <a:rPr lang="vi-VN" sz="4000">
                  <a:latin typeface="Times New Roman" panose="02020603050405020304" pitchFamily="18" charset="0"/>
                  <a:cs typeface="Times New Roman" panose="02020603050405020304" pitchFamily="18" charset="0"/>
                </a:rPr>
                <a:t>Mượn tiếng chim </a:t>
              </a:r>
              <a:endParaRPr lang="vi-VN" sz="4000" smtClean="0">
                <a:latin typeface="Times New Roman" panose="02020603050405020304" pitchFamily="18" charset="0"/>
                <a:cs typeface="Times New Roman" panose="02020603050405020304" pitchFamily="18" charset="0"/>
              </a:endParaRPr>
            </a:p>
            <a:p>
              <a:pPr algn="just" latinLnBrk="1"/>
              <a:r>
                <a:rPr lang="vi-VN" sz="4000" smtClean="0">
                  <a:latin typeface="Times New Roman" panose="02020603050405020304" pitchFamily="18" charset="0"/>
                  <a:cs typeface="Times New Roman" panose="02020603050405020304" pitchFamily="18" charset="0"/>
                </a:rPr>
                <a:t>tu </a:t>
              </a:r>
              <a:r>
                <a:rPr lang="vi-VN" sz="4000">
                  <a:latin typeface="Times New Roman" panose="02020603050405020304" pitchFamily="18" charset="0"/>
                  <a:cs typeface="Times New Roman" panose="02020603050405020304" pitchFamily="18" charset="0"/>
                </a:rPr>
                <a:t>hú để nói lên nỗi lòng thương bà</a:t>
              </a:r>
              <a:endParaRPr kumimoji="1" lang="zh-CN" altLang="en-US" sz="4000" dirty="0">
                <a:solidFill>
                  <a:srgbClr val="6600FF"/>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Group 247"/>
          <p:cNvGrpSpPr>
            <a:grpSpLocks/>
          </p:cNvGrpSpPr>
          <p:nvPr/>
        </p:nvGrpSpPr>
        <p:grpSpPr bwMode="auto">
          <a:xfrm>
            <a:off x="9144001" y="2482609"/>
            <a:ext cx="8113720" cy="3766304"/>
            <a:chOff x="2245" y="1244"/>
            <a:chExt cx="1482" cy="1183"/>
          </a:xfrm>
        </p:grpSpPr>
        <p:pic>
          <p:nvPicPr>
            <p:cNvPr id="16" name="Picture 248" descr="s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 y="1253"/>
              <a:ext cx="1482" cy="117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49"/>
            <p:cNvSpPr>
              <a:spLocks noChangeArrowheads="1"/>
            </p:cNvSpPr>
            <p:nvPr/>
          </p:nvSpPr>
          <p:spPr bwMode="auto">
            <a:xfrm>
              <a:off x="2530" y="1684"/>
              <a:ext cx="1062"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latinLnBrk="1"/>
              <a:r>
                <a:rPr lang="vi-VN" sz="3600">
                  <a:latin typeface="Times New Roman" panose="02020603050405020304" pitchFamily="18" charset="0"/>
                  <a:cs typeface="Times New Roman" panose="02020603050405020304" pitchFamily="18" charset="0"/>
                </a:rPr>
                <a:t>Nhớ những khoảnh khắc bên bà, được bà dạy bảo</a:t>
              </a:r>
              <a:endParaRPr kumimoji="1" lang="en-US" altLang="zh-CN" sz="3600" dirty="0">
                <a:solidFill>
                  <a:srgbClr val="009900"/>
                </a:solidFill>
                <a:latin typeface="Times New Roman" panose="02020603050405020304" pitchFamily="18" charset="0"/>
                <a:ea typeface="微软雅黑" pitchFamily="34" charset="-122"/>
                <a:cs typeface="Times New Roman" panose="02020603050405020304" pitchFamily="18" charset="0"/>
              </a:endParaRPr>
            </a:p>
          </p:txBody>
        </p:sp>
        <p:sp>
          <p:nvSpPr>
            <p:cNvPr id="18" name="Rectangle 250"/>
            <p:cNvSpPr>
              <a:spLocks noChangeArrowheads="1"/>
            </p:cNvSpPr>
            <p:nvPr/>
          </p:nvSpPr>
          <p:spPr bwMode="auto">
            <a:xfrm>
              <a:off x="2338" y="1244"/>
              <a:ext cx="22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endParaRPr kumimoji="1" lang="en-US" altLang="zh-CN" sz="3200" dirty="0">
                <a:solidFill>
                  <a:schemeClr val="bg2"/>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8586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6949">
            <a:off x="327413" y="7756281"/>
            <a:ext cx="367091" cy="46568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29682">
            <a:off x="17640647" y="124358"/>
            <a:ext cx="465683" cy="59075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86395">
            <a:off x="11349284" y="6924727"/>
            <a:ext cx="572562" cy="3350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43788">
            <a:off x="-101875" y="3261598"/>
            <a:ext cx="987873" cy="57799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130083">
            <a:off x="17037619" y="2001587"/>
            <a:ext cx="988309" cy="57824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0195">
            <a:off x="2995497" y="7926096"/>
            <a:ext cx="444607" cy="44740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5488">
            <a:off x="12113467" y="6016570"/>
            <a:ext cx="383392" cy="38580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95958">
            <a:off x="8418510" y="7844178"/>
            <a:ext cx="383392" cy="38580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363" y="8334532"/>
            <a:ext cx="4287152" cy="195065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92200" y="8235504"/>
            <a:ext cx="4287152" cy="195065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1000" y="-266700"/>
            <a:ext cx="1950434" cy="2124236"/>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52407" y="6974963"/>
            <a:ext cx="1950434" cy="2124236"/>
          </a:xfrm>
          <a:prstGeom prst="rect">
            <a:avLst/>
          </a:prstGeom>
        </p:spPr>
      </p:pic>
      <p:pic>
        <p:nvPicPr>
          <p:cNvPr id="17"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937702" y="8336346"/>
            <a:ext cx="4287152" cy="1950654"/>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624918" y="8207337"/>
            <a:ext cx="4287152" cy="1950654"/>
          </a:xfrm>
          <a:prstGeom prst="rect">
            <a:avLst/>
          </a:prstGeom>
        </p:spPr>
      </p:pic>
      <p:pic>
        <p:nvPicPr>
          <p:cNvPr id="19"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730641" y="8149798"/>
            <a:ext cx="4287152" cy="1950654"/>
          </a:xfrm>
          <a:prstGeom prst="rect">
            <a:avLst/>
          </a:prstGeom>
        </p:spPr>
      </p:pic>
      <p:pic>
        <p:nvPicPr>
          <p:cNvPr id="39" name="图片 18" descr="未标题-1.png"/>
          <p:cNvPicPr>
            <a:picLocks noChangeAspect="1"/>
          </p:cNvPicPr>
          <p:nvPr/>
        </p:nvPicPr>
        <p:blipFill>
          <a:blip r:embed="rId15"/>
          <a:stretch>
            <a:fillRect/>
          </a:stretch>
        </p:blipFill>
        <p:spPr>
          <a:xfrm>
            <a:off x="8770739" y="-307537"/>
            <a:ext cx="8728794" cy="10592723"/>
          </a:xfrm>
          <a:prstGeom prst="rect">
            <a:avLst/>
          </a:prstGeom>
        </p:spPr>
      </p:pic>
      <p:pic>
        <p:nvPicPr>
          <p:cNvPr id="40" name="图片 23" descr="未标题-1.png"/>
          <p:cNvPicPr>
            <a:picLocks noChangeAspect="1"/>
          </p:cNvPicPr>
          <p:nvPr/>
        </p:nvPicPr>
        <p:blipFill>
          <a:blip r:embed="rId16"/>
          <a:stretch>
            <a:fillRect/>
          </a:stretch>
        </p:blipFill>
        <p:spPr>
          <a:xfrm>
            <a:off x="328017" y="1361734"/>
            <a:ext cx="8629682" cy="9695474"/>
          </a:xfrm>
          <a:prstGeom prst="rect">
            <a:avLst/>
          </a:prstGeom>
        </p:spPr>
      </p:pic>
      <p:sp>
        <p:nvSpPr>
          <p:cNvPr id="16" name="Rectangle 15"/>
          <p:cNvSpPr/>
          <p:nvPr/>
        </p:nvSpPr>
        <p:spPr>
          <a:xfrm>
            <a:off x="1536545" y="5005315"/>
            <a:ext cx="6892771" cy="2862322"/>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Suy ngẫm về cuộc đời bà: Cháu </a:t>
            </a:r>
            <a:r>
              <a:rPr lang="nl-NL" sz="3600">
                <a:latin typeface="Times New Roman" panose="02020603050405020304" pitchFamily="18" charset="0"/>
                <a:cs typeface="Times New Roman" panose="02020603050405020304" pitchFamily="18" charset="0"/>
              </a:rPr>
              <a:t>thấu hiểu biết bao khó khăn, vất vả, cực nhọc suốt cả cuộc đời bà để dành cho cháu bao chăm chút, yêu thương</a:t>
            </a:r>
            <a:r>
              <a:rPr lang="vi-VN" sz="3600" smtClean="0">
                <a:solidFill>
                  <a:srgbClr val="0D0D0D"/>
                </a:solidFill>
                <a:latin typeface="Times New Roman" panose="02020603050405020304" pitchFamily="18" charset="0"/>
                <a:ea typeface="MS Mincho"/>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42" name="Rectangle 41"/>
          <p:cNvSpPr/>
          <p:nvPr/>
        </p:nvSpPr>
        <p:spPr>
          <a:xfrm>
            <a:off x="9888287" y="4049220"/>
            <a:ext cx="6879845" cy="2123658"/>
          </a:xfrm>
          <a:prstGeom prst="rect">
            <a:avLst/>
          </a:prstGeom>
        </p:spPr>
        <p:txBody>
          <a:bodyPr wrap="square">
            <a:spAutoFit/>
          </a:bodyPr>
          <a:lstStyle/>
          <a:p>
            <a:pPr algn="just"/>
            <a:r>
              <a:rPr lang="en-GB" sz="4400" b="1">
                <a:solidFill>
                  <a:srgbClr val="0D0D0D"/>
                </a:solidFill>
                <a:latin typeface="Times New Roman" panose="02020603050405020304" pitchFamily="18" charset="0"/>
                <a:ea typeface="MS Mincho"/>
                <a:cs typeface="Times New Roman" panose="02020603050405020304" pitchFamily="18" charset="0"/>
              </a:rPr>
              <a:t> </a:t>
            </a:r>
            <a:r>
              <a:rPr lang="nl-NL" sz="4400">
                <a:latin typeface="Times New Roman" panose="02020603050405020304" pitchFamily="18" charset="0"/>
                <a:cs typeface="Times New Roman" panose="02020603050405020304" pitchFamily="18" charset="0"/>
              </a:rPr>
              <a:t>Người cháu dù đã trưởng thành, đi xa nhưng vẫn không nguôi nhớ </a:t>
            </a:r>
            <a:r>
              <a:rPr lang="nl-NL" sz="4400" smtClean="0">
                <a:latin typeface="Times New Roman" panose="02020603050405020304" pitchFamily="18" charset="0"/>
                <a:cs typeface="Times New Roman" panose="02020603050405020304" pitchFamily="18" charset="0"/>
              </a:rPr>
              <a:t>thương </a:t>
            </a:r>
            <a:r>
              <a:rPr lang="nl-NL" sz="4400">
                <a:latin typeface="Times New Roman" panose="02020603050405020304" pitchFamily="18" charset="0"/>
                <a:cs typeface="Times New Roman" panose="02020603050405020304" pitchFamily="18" charset="0"/>
              </a:rPr>
              <a:t>bà.</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56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668000"/>
          </a:xfrm>
          <a:prstGeom prst="rect">
            <a:avLst/>
          </a:prstGeom>
        </p:spPr>
      </p:pic>
      <p:sp>
        <p:nvSpPr>
          <p:cNvPr id="4" name="Rounded Rectangle 3"/>
          <p:cNvSpPr/>
          <p:nvPr/>
        </p:nvSpPr>
        <p:spPr>
          <a:xfrm>
            <a:off x="2819400" y="495300"/>
            <a:ext cx="11277600" cy="41148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124200" y="765191"/>
            <a:ext cx="10668000" cy="3575018"/>
          </a:xfrm>
          <a:prstGeom prst="rect">
            <a:avLst/>
          </a:prstGeom>
        </p:spPr>
        <p:txBody>
          <a:bodyPr wrap="square">
            <a:spAutoFit/>
          </a:bodyPr>
          <a:lstStyle/>
          <a:p>
            <a:pPr marL="228600" indent="90170">
              <a:lnSpc>
                <a:spcPct val="115000"/>
              </a:lnSpc>
              <a:spcAft>
                <a:spcPts val="0"/>
              </a:spcAft>
            </a:pPr>
            <a:r>
              <a:rPr lang="vi-VN" sz="4000" i="1">
                <a:solidFill>
                  <a:srgbClr val="0D0D0D"/>
                </a:solidFill>
                <a:latin typeface="Times New Roman" panose="02020603050405020304" pitchFamily="18" charset="0"/>
                <a:ea typeface="Calibri" panose="020F0502020204030204" pitchFamily="34" charset="0"/>
              </a:rPr>
              <a:t>1. Em hãy chia sẻ về một kỉ niệm với người ông/ người bà thân thương của em.</a:t>
            </a:r>
            <a:endParaRPr lang="en-GB" sz="4000">
              <a:latin typeface="Times New Roman" panose="02020603050405020304" pitchFamily="18" charset="0"/>
              <a:ea typeface="Calibri" panose="020F0502020204030204" pitchFamily="34" charset="0"/>
            </a:endParaRPr>
          </a:p>
          <a:p>
            <a:pPr marL="228600" indent="90170">
              <a:lnSpc>
                <a:spcPct val="115000"/>
              </a:lnSpc>
              <a:spcAft>
                <a:spcPts val="0"/>
              </a:spcAft>
            </a:pPr>
            <a:r>
              <a:rPr lang="vi-VN" sz="4000" i="1">
                <a:solidFill>
                  <a:srgbClr val="0D0D0D"/>
                </a:solidFill>
                <a:latin typeface="Times New Roman" panose="02020603050405020304" pitchFamily="18" charset="0"/>
                <a:ea typeface="Calibri" panose="020F0502020204030204" pitchFamily="34" charset="0"/>
              </a:rPr>
              <a:t>2. Hoặc em hãy đọc thuộc một bài thơ nói về tình cảm của người cháu đối với ông bà mà em biết. Nêu cảm nhận của em về bài thơ đó.</a:t>
            </a:r>
            <a:endParaRPr lang="en-GB" sz="4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46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6949">
            <a:off x="327413" y="7756281"/>
            <a:ext cx="367091" cy="46568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29682">
            <a:off x="17640647" y="124358"/>
            <a:ext cx="465683" cy="59075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86395">
            <a:off x="11349284" y="6924727"/>
            <a:ext cx="572562" cy="3350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43788">
            <a:off x="-101875" y="3261598"/>
            <a:ext cx="987873" cy="57799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130083">
            <a:off x="17037619" y="2001587"/>
            <a:ext cx="988309" cy="57824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0195">
            <a:off x="2995497" y="7926096"/>
            <a:ext cx="444607" cy="44740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5488">
            <a:off x="12113467" y="6016570"/>
            <a:ext cx="383392" cy="38580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95958">
            <a:off x="8418510" y="7844178"/>
            <a:ext cx="383392" cy="38580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363" y="8334532"/>
            <a:ext cx="4287152" cy="195065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92200" y="8235504"/>
            <a:ext cx="4287152" cy="195065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1000" y="-266700"/>
            <a:ext cx="1950434" cy="2124236"/>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52407" y="6974963"/>
            <a:ext cx="1950434" cy="2124236"/>
          </a:xfrm>
          <a:prstGeom prst="rect">
            <a:avLst/>
          </a:prstGeom>
        </p:spPr>
      </p:pic>
      <p:pic>
        <p:nvPicPr>
          <p:cNvPr id="17"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937702" y="8336346"/>
            <a:ext cx="4287152" cy="1950654"/>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624918" y="8207337"/>
            <a:ext cx="4287152" cy="1950654"/>
          </a:xfrm>
          <a:prstGeom prst="rect">
            <a:avLst/>
          </a:prstGeom>
        </p:spPr>
      </p:pic>
      <p:pic>
        <p:nvPicPr>
          <p:cNvPr id="19"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730641" y="8149798"/>
            <a:ext cx="4287152" cy="1950654"/>
          </a:xfrm>
          <a:prstGeom prst="rect">
            <a:avLst/>
          </a:prstGeom>
        </p:spPr>
      </p:pic>
      <p:pic>
        <p:nvPicPr>
          <p:cNvPr id="39" name="图片 18" descr="未标题-1.png"/>
          <p:cNvPicPr>
            <a:picLocks noChangeAspect="1"/>
          </p:cNvPicPr>
          <p:nvPr/>
        </p:nvPicPr>
        <p:blipFill>
          <a:blip r:embed="rId15"/>
          <a:stretch>
            <a:fillRect/>
          </a:stretch>
        </p:blipFill>
        <p:spPr>
          <a:xfrm>
            <a:off x="8770739" y="-307537"/>
            <a:ext cx="8728794" cy="10592723"/>
          </a:xfrm>
          <a:prstGeom prst="rect">
            <a:avLst/>
          </a:prstGeom>
        </p:spPr>
      </p:pic>
      <p:pic>
        <p:nvPicPr>
          <p:cNvPr id="40" name="图片 23" descr="未标题-1.png"/>
          <p:cNvPicPr>
            <a:picLocks noChangeAspect="1"/>
          </p:cNvPicPr>
          <p:nvPr/>
        </p:nvPicPr>
        <p:blipFill>
          <a:blip r:embed="rId16"/>
          <a:stretch>
            <a:fillRect/>
          </a:stretch>
        </p:blipFill>
        <p:spPr>
          <a:xfrm>
            <a:off x="328017" y="1361734"/>
            <a:ext cx="8629682" cy="9695474"/>
          </a:xfrm>
          <a:prstGeom prst="rect">
            <a:avLst/>
          </a:prstGeom>
        </p:spPr>
      </p:pic>
      <p:sp>
        <p:nvSpPr>
          <p:cNvPr id="16" name="Rectangle 15"/>
          <p:cNvSpPr/>
          <p:nvPr/>
        </p:nvSpPr>
        <p:spPr>
          <a:xfrm>
            <a:off x="1398678" y="5413309"/>
            <a:ext cx="7127805" cy="2800767"/>
          </a:xfrm>
          <a:prstGeom prst="rect">
            <a:avLst/>
          </a:prstGeom>
        </p:spPr>
        <p:txBody>
          <a:bodyPr wrap="square">
            <a:spAutoFit/>
          </a:bodyPr>
          <a:lstStyle/>
          <a:p>
            <a:pPr algn="just"/>
            <a:r>
              <a:rPr lang="vi-VN" sz="4400">
                <a:latin typeface="Times New Roman" panose="02020603050405020304" pitchFamily="18" charset="0"/>
                <a:cs typeface="Times New Roman" panose="02020603050405020304" pitchFamily="18" charset="0"/>
              </a:rPr>
              <a:t>Người cháu dành cho bà tình yêu thương, sự biết ơn, lòng kính yêu, nỗi niềm thương nhớ không nguôi</a:t>
            </a:r>
            <a:r>
              <a:rPr lang="nl-NL"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42" name="Rectangle 41"/>
          <p:cNvSpPr/>
          <p:nvPr/>
        </p:nvSpPr>
        <p:spPr>
          <a:xfrm>
            <a:off x="9924580" y="4004006"/>
            <a:ext cx="6879845" cy="2308324"/>
          </a:xfrm>
          <a:prstGeom prst="rect">
            <a:avLst/>
          </a:prstGeom>
        </p:spPr>
        <p:txBody>
          <a:bodyPr wrap="square">
            <a:spAutoFit/>
          </a:bodyPr>
          <a:lstStyle/>
          <a:p>
            <a:pPr algn="just"/>
            <a:r>
              <a:rPr lang="en-GB" sz="4800" b="1">
                <a:solidFill>
                  <a:srgbClr val="0D0D0D"/>
                </a:solidFill>
                <a:latin typeface="Times New Roman" panose="02020603050405020304" pitchFamily="18" charset="0"/>
                <a:ea typeface="MS Mincho"/>
                <a:cs typeface="Times New Roman" panose="02020603050405020304" pitchFamily="18" charset="0"/>
              </a:rPr>
              <a:t> </a:t>
            </a:r>
            <a:r>
              <a:rPr lang="nl-NL" sz="4800">
                <a:latin typeface="Times New Roman" panose="02020603050405020304" pitchFamily="18" charset="0"/>
                <a:cs typeface="Times New Roman" panose="02020603050405020304" pitchFamily="18" charset="0"/>
              </a:rPr>
              <a:t>Tình cảm của cháu được bộc lộ rất chân thật, thấm thía và cảm động.</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375278" y="1537660"/>
            <a:ext cx="9144000" cy="1069075"/>
          </a:xfrm>
          <a:prstGeom prst="rect">
            <a:avLst/>
          </a:prstGeom>
        </p:spPr>
        <p:txBody>
          <a:bodyPr>
            <a:spAutoFit/>
          </a:bodyPr>
          <a:lstStyle/>
          <a:p>
            <a:pPr algn="just">
              <a:lnSpc>
                <a:spcPct val="115000"/>
              </a:lnSpc>
              <a:spcAft>
                <a:spcPts val="1000"/>
              </a:spcAft>
              <a:tabLst>
                <a:tab pos="1386840" algn="l"/>
              </a:tabLst>
            </a:pPr>
            <a:r>
              <a:rPr lang="nl-NL" sz="6000" b="1" smtClean="0">
                <a:latin typeface="Times New Roman" panose="02020603050405020304" pitchFamily="18" charset="0"/>
                <a:cs typeface="Times New Roman" panose="02020603050405020304" pitchFamily="18" charset="0"/>
              </a:rPr>
              <a:t>Nhận </a:t>
            </a:r>
            <a:r>
              <a:rPr lang="nl-NL" sz="6000" b="1">
                <a:latin typeface="Times New Roman" panose="02020603050405020304" pitchFamily="18" charset="0"/>
                <a:cs typeface="Times New Roman" panose="02020603050405020304" pitchFamily="18" charset="0"/>
              </a:rPr>
              <a:t>xét</a:t>
            </a:r>
            <a:endParaRPr lang="en-GB" sz="60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990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80">
                                          <p:stCondLst>
                                            <p:cond delay="0"/>
                                          </p:stCondLst>
                                        </p:cTn>
                                        <p:tgtEl>
                                          <p:spTgt spid="40"/>
                                        </p:tgtEl>
                                      </p:cBhvr>
                                    </p:animEffect>
                                    <p:anim calcmode="lin" valueType="num">
                                      <p:cBhvr>
                                        <p:cTn id="1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0" dur="26">
                                          <p:stCondLst>
                                            <p:cond delay="650"/>
                                          </p:stCondLst>
                                        </p:cTn>
                                        <p:tgtEl>
                                          <p:spTgt spid="40"/>
                                        </p:tgtEl>
                                      </p:cBhvr>
                                      <p:to x="100000" y="60000"/>
                                    </p:animScale>
                                    <p:animScale>
                                      <p:cBhvr>
                                        <p:cTn id="21" dur="166" decel="50000">
                                          <p:stCondLst>
                                            <p:cond delay="676"/>
                                          </p:stCondLst>
                                        </p:cTn>
                                        <p:tgtEl>
                                          <p:spTgt spid="40"/>
                                        </p:tgtEl>
                                      </p:cBhvr>
                                      <p:to x="100000" y="100000"/>
                                    </p:animScale>
                                    <p:animScale>
                                      <p:cBhvr>
                                        <p:cTn id="22" dur="26">
                                          <p:stCondLst>
                                            <p:cond delay="1312"/>
                                          </p:stCondLst>
                                        </p:cTn>
                                        <p:tgtEl>
                                          <p:spTgt spid="40"/>
                                        </p:tgtEl>
                                      </p:cBhvr>
                                      <p:to x="100000" y="80000"/>
                                    </p:animScale>
                                    <p:animScale>
                                      <p:cBhvr>
                                        <p:cTn id="23" dur="166" decel="50000">
                                          <p:stCondLst>
                                            <p:cond delay="1338"/>
                                          </p:stCondLst>
                                        </p:cTn>
                                        <p:tgtEl>
                                          <p:spTgt spid="40"/>
                                        </p:tgtEl>
                                      </p:cBhvr>
                                      <p:to x="100000" y="100000"/>
                                    </p:animScale>
                                    <p:animScale>
                                      <p:cBhvr>
                                        <p:cTn id="24" dur="26">
                                          <p:stCondLst>
                                            <p:cond delay="1642"/>
                                          </p:stCondLst>
                                        </p:cTn>
                                        <p:tgtEl>
                                          <p:spTgt spid="40"/>
                                        </p:tgtEl>
                                      </p:cBhvr>
                                      <p:to x="100000" y="90000"/>
                                    </p:animScale>
                                    <p:animScale>
                                      <p:cBhvr>
                                        <p:cTn id="25" dur="166" decel="50000">
                                          <p:stCondLst>
                                            <p:cond delay="1668"/>
                                          </p:stCondLst>
                                        </p:cTn>
                                        <p:tgtEl>
                                          <p:spTgt spid="40"/>
                                        </p:tgtEl>
                                      </p:cBhvr>
                                      <p:to x="100000" y="100000"/>
                                    </p:animScale>
                                    <p:animScale>
                                      <p:cBhvr>
                                        <p:cTn id="26" dur="26">
                                          <p:stCondLst>
                                            <p:cond delay="1808"/>
                                          </p:stCondLst>
                                        </p:cTn>
                                        <p:tgtEl>
                                          <p:spTgt spid="40"/>
                                        </p:tgtEl>
                                      </p:cBhvr>
                                      <p:to x="100000" y="95000"/>
                                    </p:animScale>
                                    <p:animScale>
                                      <p:cBhvr>
                                        <p:cTn id="27" dur="166" decel="50000">
                                          <p:stCondLst>
                                            <p:cond delay="1834"/>
                                          </p:stCondLst>
                                        </p:cTn>
                                        <p:tgtEl>
                                          <p:spTgt spid="40"/>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69803" cy="10287000"/>
          </a:xfrm>
          <a:prstGeom prst="rect">
            <a:avLst/>
          </a:prstGeom>
        </p:spPr>
      </p:pic>
      <p:sp>
        <p:nvSpPr>
          <p:cNvPr id="4" name="Rectangle 3"/>
          <p:cNvSpPr/>
          <p:nvPr/>
        </p:nvSpPr>
        <p:spPr>
          <a:xfrm>
            <a:off x="304800" y="495300"/>
            <a:ext cx="9741769" cy="1551130"/>
          </a:xfrm>
          <a:prstGeom prst="rect">
            <a:avLst/>
          </a:prstGeom>
        </p:spPr>
        <p:txBody>
          <a:bodyPr wrap="none">
            <a:spAutoFit/>
          </a:bodyPr>
          <a:lstStyle/>
          <a:p>
            <a:pPr>
              <a:lnSpc>
                <a:spcPct val="115000"/>
              </a:lnSpc>
              <a:spcAft>
                <a:spcPts val="0"/>
              </a:spcAft>
              <a:tabLst>
                <a:tab pos="1386840" algn="l"/>
              </a:tabLst>
            </a:pPr>
            <a:r>
              <a:rPr lang="pt-BR" sz="8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3. Hình ảnh bếp lửa</a:t>
            </a:r>
            <a:endParaRPr lang="en-GB" sz="7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27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0" y="-876300"/>
            <a:ext cx="12725400" cy="11353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1943100"/>
            <a:ext cx="6972300" cy="6972300"/>
          </a:xfrm>
          <a:prstGeom prst="rect">
            <a:avLst/>
          </a:prstGeom>
        </p:spPr>
      </p:pic>
      <p:pic>
        <p:nvPicPr>
          <p:cNvPr id="7" name="Picture 3"/>
          <p:cNvPicPr>
            <a:picLocks noChangeAspect="1"/>
          </p:cNvPicPr>
          <p:nvPr/>
        </p:nvPicPr>
        <p:blipFill>
          <a:blip r:embed="rId5"/>
          <a:srcRect/>
          <a:stretch>
            <a:fillRect/>
          </a:stretch>
        </p:blipFill>
        <p:spPr>
          <a:xfrm>
            <a:off x="11078570" y="1679597"/>
            <a:ext cx="2573835" cy="4856293"/>
          </a:xfrm>
          <a:prstGeom prst="rect">
            <a:avLst/>
          </a:prstGeom>
        </p:spPr>
      </p:pic>
      <p:pic>
        <p:nvPicPr>
          <p:cNvPr id="8" name="Picture 4"/>
          <p:cNvPicPr>
            <a:picLocks noChangeAspect="1"/>
          </p:cNvPicPr>
          <p:nvPr/>
        </p:nvPicPr>
        <p:blipFill>
          <a:blip r:embed="rId5"/>
          <a:srcRect/>
          <a:stretch>
            <a:fillRect/>
          </a:stretch>
        </p:blipFill>
        <p:spPr>
          <a:xfrm flipH="1">
            <a:off x="14478000" y="1652870"/>
            <a:ext cx="2573835" cy="4856293"/>
          </a:xfrm>
          <a:prstGeom prst="rect">
            <a:avLst/>
          </a:prstGeom>
        </p:spPr>
      </p:pic>
      <p:sp>
        <p:nvSpPr>
          <p:cNvPr id="3" name="Rectangle 2"/>
          <p:cNvSpPr/>
          <p:nvPr/>
        </p:nvSpPr>
        <p:spPr>
          <a:xfrm>
            <a:off x="2306472" y="3238500"/>
            <a:ext cx="7699043" cy="5078313"/>
          </a:xfrm>
          <a:prstGeom prst="rect">
            <a:avLst/>
          </a:prstGeom>
        </p:spPr>
        <p:txBody>
          <a:bodyPr wrap="square">
            <a:spAutoFit/>
          </a:bodyPr>
          <a:lstStyle/>
          <a:p>
            <a:pPr algn="just"/>
            <a:r>
              <a:rPr lang="nl-NL" sz="5400">
                <a:latin typeface="Times New Roman" panose="02020603050405020304" pitchFamily="18" charset="0"/>
                <a:ea typeface="Calibri" panose="020F0502020204030204" pitchFamily="34" charset="0"/>
              </a:rPr>
              <a:t>- </a:t>
            </a:r>
            <a:r>
              <a:rPr lang="pt-BR" sz="5400">
                <a:solidFill>
                  <a:srgbClr val="000000"/>
                </a:solidFill>
                <a:latin typeface="Times New Roman" panose="02020603050405020304" pitchFamily="18" charset="0"/>
                <a:ea typeface="Calibri" panose="020F0502020204030204" pitchFamily="34" charset="0"/>
              </a:rPr>
              <a:t>Hình ảnh bếp lửa được lặp lại trực tiếp 7 lần trong bài thơ; xuất hiện gián tiếp qua hình ảnh khói, hành động nhóm lửa và hình ảnh ngọn lửa </a:t>
            </a:r>
            <a:endParaRPr lang="en-GB" sz="5400"/>
          </a:p>
        </p:txBody>
      </p:sp>
    </p:spTree>
    <p:extLst>
      <p:ext uri="{BB962C8B-B14F-4D97-AF65-F5344CB8AC3E}">
        <p14:creationId xmlns:p14="http://schemas.microsoft.com/office/powerpoint/2010/main" val="23532177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6666" r="16666"/>
          <a:stretch>
            <a:fillRect/>
          </a:stretch>
        </p:blipFill>
        <p:spPr>
          <a:xfrm>
            <a:off x="12510" y="7393"/>
            <a:ext cx="18288000" cy="10287000"/>
          </a:xfrm>
          <a:prstGeom prst="rect">
            <a:avLst/>
          </a:prstGeom>
        </p:spPr>
      </p:pic>
      <p:pic>
        <p:nvPicPr>
          <p:cNvPr id="6"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1500"/>
            <a:ext cx="20650200" cy="110884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11417" y="1212945"/>
            <a:ext cx="4788965" cy="1069075"/>
          </a:xfrm>
          <a:prstGeom prst="rect">
            <a:avLst/>
          </a:prstGeom>
        </p:spPr>
        <p:txBody>
          <a:bodyPr wrap="square">
            <a:spAutoFit/>
          </a:bodyPr>
          <a:lstStyle/>
          <a:p>
            <a:pPr lvl="0">
              <a:lnSpc>
                <a:spcPct val="115000"/>
              </a:lnSpc>
              <a:spcAft>
                <a:spcPts val="0"/>
              </a:spcAft>
              <a:tabLst>
                <a:tab pos="1386840" algn="l"/>
              </a:tabLst>
            </a:pPr>
            <a:r>
              <a:rPr lang="pt-BR" sz="6000" b="1">
                <a:latin typeface="Times New Roman" panose="02020603050405020304" pitchFamily="18" charset="0"/>
                <a:cs typeface="Times New Roman" panose="02020603050405020304" pitchFamily="18" charset="0"/>
              </a:rPr>
              <a:t>Ý nghĩa</a:t>
            </a:r>
            <a:endParaRPr lang="en-GB"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00" y="2152879"/>
            <a:ext cx="6972300" cy="6972300"/>
          </a:xfrm>
          <a:prstGeom prst="rect">
            <a:avLst/>
          </a:prstGeom>
        </p:spPr>
      </p:pic>
      <p:sp>
        <p:nvSpPr>
          <p:cNvPr id="2" name="Rectangle 1"/>
          <p:cNvSpPr/>
          <p:nvPr/>
        </p:nvSpPr>
        <p:spPr>
          <a:xfrm>
            <a:off x="1323832" y="2596348"/>
            <a:ext cx="10487168" cy="2800767"/>
          </a:xfrm>
          <a:prstGeom prst="rect">
            <a:avLst/>
          </a:prstGeom>
        </p:spPr>
        <p:txBody>
          <a:bodyPr wrap="square">
            <a:spAutoFit/>
          </a:bodyPr>
          <a:lstStyle/>
          <a:p>
            <a:pPr algn="just"/>
            <a:r>
              <a:rPr lang="pt-BR"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4400">
                <a:latin typeface="Times New Roman" panose="02020603050405020304" pitchFamily="18" charset="0"/>
                <a:ea typeface="Calibri" panose="020F0502020204030204" pitchFamily="34" charset="0"/>
                <a:cs typeface="Times New Roman" panose="02020603050405020304" pitchFamily="18" charset="0"/>
              </a:rPr>
              <a:t>Bếp lửa là hình ảnh bình dị, quen thuộc, gần gũi đối với mỗi ngư­ời dân quê, luôn gắn với hình ảnh </a:t>
            </a:r>
            <a:r>
              <a:rPr lang="pt-BR"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 và những kỉ niệm tuổi thơ của người cháu. </a:t>
            </a:r>
            <a:endParaRPr lang="en-GB" sz="4400">
              <a:latin typeface="Times New Roman" panose="02020603050405020304" pitchFamily="18" charset="0"/>
              <a:cs typeface="Times New Roman" panose="02020603050405020304" pitchFamily="18" charset="0"/>
            </a:endParaRPr>
          </a:p>
        </p:txBody>
      </p:sp>
      <p:sp>
        <p:nvSpPr>
          <p:cNvPr id="4" name="Rectangle 3"/>
          <p:cNvSpPr/>
          <p:nvPr/>
        </p:nvSpPr>
        <p:spPr>
          <a:xfrm>
            <a:off x="1348853" y="5619912"/>
            <a:ext cx="10462147" cy="2800767"/>
          </a:xfrm>
          <a:prstGeom prst="rect">
            <a:avLst/>
          </a:prstGeom>
        </p:spPr>
        <p:txBody>
          <a:bodyPr wrap="square">
            <a:spAutoFit/>
          </a:bodyPr>
          <a:lstStyle/>
          <a:p>
            <a:pPr algn="just"/>
            <a:r>
              <a:rPr lang="nl-NL" sz="4400">
                <a:latin typeface="Times New Roman" panose="02020603050405020304" pitchFamily="18" charset="0"/>
                <a:ea typeface="Calibri" panose="020F0502020204030204" pitchFamily="34" charset="0"/>
                <a:cs typeface="Times New Roman" panose="02020603050405020304" pitchFamily="18" charset="0"/>
              </a:rPr>
              <a:t>+ Bếp lửa mang nghĩa biểu tượng: </a:t>
            </a:r>
            <a:r>
              <a:rPr lang="pt-BR"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 lửa là tình yêu thương ấm áp của bà dành cho cháu; </a:t>
            </a:r>
            <a:r>
              <a:rPr lang="nl-NL" sz="4400">
                <a:latin typeface="Times New Roman" panose="02020603050405020304" pitchFamily="18" charset="0"/>
                <a:ea typeface="Calibri" panose="020F0502020204030204" pitchFamily="34" charset="0"/>
                <a:cs typeface="Times New Roman" panose="02020603050405020304" pitchFamily="18" charset="0"/>
              </a:rPr>
              <a:t>là chỗ dựa tinh thần vững chắc, kì diệu nâng b­ước ng­ười cháu v­ượt mọi khó khăn.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9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1295400" y="467777"/>
            <a:ext cx="10523012" cy="9398328"/>
          </a:xfrm>
          <a:prstGeom prst="rect">
            <a:avLst/>
          </a:prstGeom>
        </p:spPr>
      </p:pic>
      <p:sp>
        <p:nvSpPr>
          <p:cNvPr id="58" name="Text Box 18"/>
          <p:cNvSpPr txBox="1">
            <a:spLocks noChangeArrowheads="1"/>
          </p:cNvSpPr>
          <p:nvPr/>
        </p:nvSpPr>
        <p:spPr bwMode="auto">
          <a:xfrm>
            <a:off x="4291495" y="3489258"/>
            <a:ext cx="5572164" cy="1677683"/>
          </a:xfrm>
          <a:prstGeom prst="rect">
            <a:avLst/>
          </a:prstGeom>
          <a:noFill/>
          <a:ln w="9525">
            <a:noFill/>
            <a:miter lim="800000"/>
            <a:headEnd/>
            <a:tailEnd/>
          </a:ln>
        </p:spPr>
        <p:txBody>
          <a:bodyPr wrap="square" lIns="182858" tIns="91430" rIns="182858" bIns="91430">
            <a:spAutoFit/>
          </a:bodyPr>
          <a:lstStyle/>
          <a:p>
            <a:r>
              <a:rPr lang="pt-BR" sz="5400" b="1">
                <a:latin typeface="Times New Roman" panose="02020603050405020304" pitchFamily="18" charset="0"/>
                <a:cs typeface="Times New Roman" panose="02020603050405020304" pitchFamily="18" charset="0"/>
              </a:rPr>
              <a:t>1</a:t>
            </a:r>
            <a:r>
              <a:rPr lang="pt-BR" sz="5400" b="1" smtClean="0">
                <a:latin typeface="Times New Roman" panose="02020603050405020304" pitchFamily="18" charset="0"/>
                <a:cs typeface="Times New Roman" panose="02020603050405020304" pitchFamily="18" charset="0"/>
              </a:rPr>
              <a:t>.</a:t>
            </a:r>
            <a:r>
              <a:rPr lang="vi-VN" sz="5400" b="1" smtClean="0">
                <a:latin typeface="Times New Roman" panose="02020603050405020304" pitchFamily="18" charset="0"/>
                <a:cs typeface="Times New Roman" panose="02020603050405020304" pitchFamily="18" charset="0"/>
              </a:rPr>
              <a:t> Nghệ </a:t>
            </a:r>
            <a:r>
              <a:rPr lang="vi-VN" sz="5400" b="1">
                <a:latin typeface="Times New Roman" panose="02020603050405020304" pitchFamily="18" charset="0"/>
                <a:cs typeface="Times New Roman" panose="02020603050405020304" pitchFamily="18" charset="0"/>
              </a:rPr>
              <a:t>thuật</a:t>
            </a:r>
            <a:endParaRPr lang="en-GB" sz="5400">
              <a:latin typeface="Times New Roman" panose="02020603050405020304" pitchFamily="18" charset="0"/>
              <a:cs typeface="Times New Roman" panose="02020603050405020304" pitchFamily="18" charset="0"/>
            </a:endParaRPr>
          </a:p>
          <a:p>
            <a:pPr algn="just">
              <a:lnSpc>
                <a:spcPct val="130000"/>
              </a:lnSpc>
              <a:defRPr/>
            </a:pPr>
            <a:endParaRPr lang="en-US" altLang="zh-CN" sz="3600" kern="0" dirty="0">
              <a:solidFill>
                <a:prstClr val="black">
                  <a:lumMod val="75000"/>
                  <a:lumOff val="25000"/>
                </a:prstClr>
              </a:solidFill>
              <a:latin typeface="Times New Roman" panose="02020603050405020304" pitchFamily="18" charset="0"/>
              <a:ea typeface="微软雅黑" pitchFamily="34" charset="-122"/>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1943100"/>
            <a:ext cx="6972300" cy="6972300"/>
          </a:xfrm>
          <a:prstGeom prst="rect">
            <a:avLst/>
          </a:prstGeom>
        </p:spPr>
      </p:pic>
      <p:sp>
        <p:nvSpPr>
          <p:cNvPr id="3" name="Rectangle 2"/>
          <p:cNvSpPr/>
          <p:nvPr/>
        </p:nvSpPr>
        <p:spPr>
          <a:xfrm>
            <a:off x="800102" y="1028700"/>
            <a:ext cx="4444999" cy="1069075"/>
          </a:xfrm>
          <a:prstGeom prst="rect">
            <a:avLst/>
          </a:prstGeom>
        </p:spPr>
        <p:txBody>
          <a:bodyPr wrap="none">
            <a:spAutoFit/>
          </a:bodyPr>
          <a:lstStyle/>
          <a:p>
            <a:pPr marL="30480" marR="30480" algn="just">
              <a:lnSpc>
                <a:spcPct val="115000"/>
              </a:lnSpc>
              <a:spcAft>
                <a:spcPts val="1200"/>
              </a:spcAft>
            </a:pPr>
            <a:r>
              <a:rPr lang="pt-BR" sz="6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GB" sz="6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117268" y="4850264"/>
            <a:ext cx="6631508" cy="3416320"/>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 Sáng tạo hình ảnh bếp lửa vừa thực vừa mang ý nghĩa biểu tượng.</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Phối hợp nhiều phương thức biểu đạt.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Thể thơ tám chữ phù hợp với dòng cảm xúc</a:t>
            </a:r>
            <a:r>
              <a:rPr lang="vi-VN" sz="3600"/>
              <a:t>.</a:t>
            </a:r>
            <a:endParaRPr lang="en-GB" sz="3600"/>
          </a:p>
        </p:txBody>
      </p:sp>
      <p:pic>
        <p:nvPicPr>
          <p:cNvPr id="7" name="Picture 3"/>
          <p:cNvPicPr>
            <a:picLocks noChangeAspect="1"/>
          </p:cNvPicPr>
          <p:nvPr/>
        </p:nvPicPr>
        <p:blipFill>
          <a:blip r:embed="rId5"/>
          <a:srcRect/>
          <a:stretch>
            <a:fillRect/>
          </a:stretch>
        </p:blipFill>
        <p:spPr>
          <a:xfrm>
            <a:off x="11078570" y="1679597"/>
            <a:ext cx="2573835" cy="4856293"/>
          </a:xfrm>
          <a:prstGeom prst="rect">
            <a:avLst/>
          </a:prstGeom>
        </p:spPr>
      </p:pic>
      <p:pic>
        <p:nvPicPr>
          <p:cNvPr id="8" name="Picture 4"/>
          <p:cNvPicPr>
            <a:picLocks noChangeAspect="1"/>
          </p:cNvPicPr>
          <p:nvPr/>
        </p:nvPicPr>
        <p:blipFill>
          <a:blip r:embed="rId5"/>
          <a:srcRect/>
          <a:stretch>
            <a:fillRect/>
          </a:stretch>
        </p:blipFill>
        <p:spPr>
          <a:xfrm flipH="1">
            <a:off x="14478000" y="1652870"/>
            <a:ext cx="2573835" cy="4856293"/>
          </a:xfrm>
          <a:prstGeom prst="rect">
            <a:avLst/>
          </a:prstGeom>
        </p:spPr>
      </p:pic>
    </p:spTree>
    <p:extLst>
      <p:ext uri="{BB962C8B-B14F-4D97-AF65-F5344CB8AC3E}">
        <p14:creationId xmlns:p14="http://schemas.microsoft.com/office/powerpoint/2010/main" val="19454555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circle(in)">
                                      <p:cBhvr>
                                        <p:cTn id="17" dur="20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533400" y="-647700"/>
            <a:ext cx="11963400" cy="11277600"/>
          </a:xfrm>
          <a:prstGeom prst="rect">
            <a:avLst/>
          </a:prstGeom>
        </p:spPr>
      </p:pic>
      <p:sp>
        <p:nvSpPr>
          <p:cNvPr id="58" name="Text Box 18"/>
          <p:cNvSpPr txBox="1">
            <a:spLocks noChangeArrowheads="1"/>
          </p:cNvSpPr>
          <p:nvPr/>
        </p:nvSpPr>
        <p:spPr bwMode="auto">
          <a:xfrm>
            <a:off x="4280387" y="2781300"/>
            <a:ext cx="5572164" cy="1519883"/>
          </a:xfrm>
          <a:prstGeom prst="rect">
            <a:avLst/>
          </a:prstGeom>
          <a:noFill/>
          <a:ln w="9525">
            <a:noFill/>
            <a:miter lim="800000"/>
            <a:headEnd/>
            <a:tailEnd/>
          </a:ln>
        </p:spPr>
        <p:txBody>
          <a:bodyPr wrap="square" lIns="182858" tIns="91430" rIns="182858" bIns="91430">
            <a:spAutoFit/>
          </a:bodyPr>
          <a:lstStyle/>
          <a:p>
            <a:pPr algn="just"/>
            <a:r>
              <a:rPr lang="vi-VN" sz="5400" b="1">
                <a:latin typeface="Times New Roman" panose="02020603050405020304" pitchFamily="18" charset="0"/>
                <a:cs typeface="Times New Roman" panose="02020603050405020304" pitchFamily="18" charset="0"/>
              </a:rPr>
              <a:t>2. Nội dung</a:t>
            </a:r>
            <a:endParaRPr lang="en-GB" sz="5400">
              <a:latin typeface="Times New Roman" panose="02020603050405020304" pitchFamily="18" charset="0"/>
              <a:cs typeface="Times New Roman" panose="02020603050405020304" pitchFamily="18" charset="0"/>
            </a:endParaRPr>
          </a:p>
          <a:p>
            <a:pPr algn="just">
              <a:lnSpc>
                <a:spcPct val="130000"/>
              </a:lnSpc>
              <a:defRPr/>
            </a:pPr>
            <a:endParaRPr lang="en-US" altLang="zh-CN" sz="2800" kern="0" dirty="0">
              <a:solidFill>
                <a:prstClr val="black">
                  <a:lumMod val="75000"/>
                  <a:lumOff val="25000"/>
                </a:prstClr>
              </a:solidFill>
              <a:latin typeface="Times New Roman" panose="02020603050405020304" pitchFamily="18" charset="0"/>
              <a:ea typeface="微软雅黑" pitchFamily="34" charset="-122"/>
              <a:cs typeface="Times New Roman" panose="02020603050405020304" pitchFamily="18" charset="0"/>
            </a:endParaRPr>
          </a:p>
        </p:txBody>
      </p:sp>
      <p:sp>
        <p:nvSpPr>
          <p:cNvPr id="2" name="Rectangle 1"/>
          <p:cNvSpPr/>
          <p:nvPr/>
        </p:nvSpPr>
        <p:spPr>
          <a:xfrm>
            <a:off x="2365948" y="3858234"/>
            <a:ext cx="7713587" cy="5355312"/>
          </a:xfrm>
          <a:prstGeom prst="rect">
            <a:avLst/>
          </a:prstGeom>
        </p:spPr>
        <p:txBody>
          <a:bodyPr wrap="square">
            <a:spAutoFit/>
          </a:bodyPr>
          <a:lstStyle/>
          <a:p>
            <a:pPr algn="just"/>
            <a:r>
              <a:rPr lang="vi-VN" sz="3800">
                <a:latin typeface="Times New Roman" panose="02020603050405020304" pitchFamily="18" charset="0"/>
                <a:ea typeface="Calibri" panose="020F0502020204030204" pitchFamily="34" charset="0"/>
                <a:cs typeface="Times New Roman" panose="02020603050405020304" pitchFamily="18" charset="0"/>
              </a:rPr>
              <a:t> </a:t>
            </a:r>
            <a:r>
              <a:rPr lang="vi-VN" sz="3800">
                <a:latin typeface="Times New Roman" panose="02020603050405020304" pitchFamily="18" charset="0"/>
                <a:cs typeface="Times New Roman" panose="02020603050405020304" pitchFamily="18" charset="0"/>
              </a:rPr>
              <a:t>- Bài thơ “vẽ” ra bức chân dung cuộc sống về hình ảnh người bà </a:t>
            </a:r>
            <a:r>
              <a:rPr lang="vi-VN" sz="3800" smtClean="0">
                <a:latin typeface="Times New Roman" panose="02020603050405020304" pitchFamily="18" charset="0"/>
                <a:cs typeface="Times New Roman" panose="02020603050405020304" pitchFamily="18" charset="0"/>
              </a:rPr>
              <a:t>cùng </a:t>
            </a:r>
            <a:r>
              <a:rPr lang="vi-VN" sz="3800">
                <a:latin typeface="Times New Roman" panose="02020603050405020304" pitchFamily="18" charset="0"/>
                <a:cs typeface="Times New Roman" panose="02020603050405020304" pitchFamily="18" charset="0"/>
              </a:rPr>
              <a:t>những kỉ niệm tuổi thơ với cuộc sống thiếu thốn, gian khổ nhọc nhằn của nhà thơ </a:t>
            </a:r>
            <a:endParaRPr lang="vi-VN" sz="3800" smtClean="0">
              <a:latin typeface="Times New Roman" panose="02020603050405020304" pitchFamily="18" charset="0"/>
              <a:cs typeface="Times New Roman" panose="02020603050405020304" pitchFamily="18" charset="0"/>
            </a:endParaRPr>
          </a:p>
          <a:p>
            <a:pPr algn="just"/>
            <a:r>
              <a:rPr lang="vi-VN" sz="3800" smtClean="0">
                <a:latin typeface="Times New Roman" panose="02020603050405020304" pitchFamily="18" charset="0"/>
                <a:cs typeface="Times New Roman" panose="02020603050405020304" pitchFamily="18" charset="0"/>
              </a:rPr>
              <a:t>- </a:t>
            </a:r>
            <a:r>
              <a:rPr lang="vi-VN" sz="3800">
                <a:latin typeface="Times New Roman" panose="02020603050405020304" pitchFamily="18" charset="0"/>
                <a:cs typeface="Times New Roman" panose="02020603050405020304" pitchFamily="18" charset="0"/>
              </a:rPr>
              <a:t>Bài thơ ca ngợi tình cảm bà cháu thắm thiết, đồng thời thể hiện lòng kính trọng, biết ơn của cháu dành cho bà cũng là đối với gia đình quê hương đất nước.</a:t>
            </a:r>
            <a:endParaRPr lang="en-GB" sz="38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1943100"/>
            <a:ext cx="6972300" cy="6972300"/>
          </a:xfrm>
          <a:prstGeom prst="rect">
            <a:avLst/>
          </a:prstGeom>
        </p:spPr>
      </p:pic>
      <p:pic>
        <p:nvPicPr>
          <p:cNvPr id="7" name="Picture 3"/>
          <p:cNvPicPr>
            <a:picLocks noChangeAspect="1"/>
          </p:cNvPicPr>
          <p:nvPr/>
        </p:nvPicPr>
        <p:blipFill>
          <a:blip r:embed="rId5"/>
          <a:srcRect/>
          <a:stretch>
            <a:fillRect/>
          </a:stretch>
        </p:blipFill>
        <p:spPr>
          <a:xfrm>
            <a:off x="11078570" y="1679597"/>
            <a:ext cx="2573835" cy="4856293"/>
          </a:xfrm>
          <a:prstGeom prst="rect">
            <a:avLst/>
          </a:prstGeom>
        </p:spPr>
      </p:pic>
      <p:pic>
        <p:nvPicPr>
          <p:cNvPr id="8" name="Picture 4"/>
          <p:cNvPicPr>
            <a:picLocks noChangeAspect="1"/>
          </p:cNvPicPr>
          <p:nvPr/>
        </p:nvPicPr>
        <p:blipFill>
          <a:blip r:embed="rId5"/>
          <a:srcRect/>
          <a:stretch>
            <a:fillRect/>
          </a:stretch>
        </p:blipFill>
        <p:spPr>
          <a:xfrm flipH="1">
            <a:off x="14478000" y="1652870"/>
            <a:ext cx="2573835" cy="4856293"/>
          </a:xfrm>
          <a:prstGeom prst="rect">
            <a:avLst/>
          </a:prstGeom>
        </p:spPr>
      </p:pic>
    </p:spTree>
    <p:extLst>
      <p:ext uri="{BB962C8B-B14F-4D97-AF65-F5344CB8AC3E}">
        <p14:creationId xmlns:p14="http://schemas.microsoft.com/office/powerpoint/2010/main" val="21683838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heel(1)">
                                      <p:cBhvr>
                                        <p:cTn id="12" dur="20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77785" y="6097462"/>
            <a:ext cx="350549" cy="350549"/>
          </a:xfrm>
          <a:prstGeom prst="rect">
            <a:avLst/>
          </a:prstGeom>
        </p:spPr>
      </p:pic>
      <p:sp>
        <p:nvSpPr>
          <p:cNvPr id="6" name="Rectangle 5"/>
          <p:cNvSpPr/>
          <p:nvPr/>
        </p:nvSpPr>
        <p:spPr>
          <a:xfrm>
            <a:off x="2614957" y="3848100"/>
            <a:ext cx="14118930" cy="2693045"/>
          </a:xfrm>
          <a:prstGeom prst="rect">
            <a:avLst/>
          </a:prstGeom>
          <a:noFill/>
        </p:spPr>
        <p:txBody>
          <a:bodyPr wrap="none" lIns="137160" tIns="68580" rIns="137160" bIns="68580">
            <a:prstTxWarp prst="textChevron">
              <a:avLst/>
            </a:prstTxWarp>
            <a:spAutoFit/>
          </a:bodyPr>
          <a:lstStyle/>
          <a:p>
            <a:pPr algn="ctr"/>
            <a:r>
              <a:rPr lang="nl-NL" sz="1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Lật </a:t>
            </a:r>
            <a:r>
              <a:rPr lang="nl-NL" sz="1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mảnh </a:t>
            </a:r>
            <a:r>
              <a:rPr lang="nl-NL" sz="1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ghép</a:t>
            </a:r>
            <a:endParaRPr lang="en-US" sz="25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2" name="Picture 1">
            <a:hlinkHover r:id="rId7" highlightClick="1">
              <a:snd r:embed="rId6" name="applause.wav"/>
            </a:hlinkHover>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42279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par>
                          <p:cTn id="7" fill="hold">
                            <p:stCondLst>
                              <p:cond delay="94992"/>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0"/>
                                        <p:tgtEl>
                                          <p:spTgt spid="6"/>
                                        </p:tgtEl>
                                      </p:cBhvr>
                                    </p:animEffect>
                                    <p:anim calcmode="lin" valueType="num">
                                      <p:cBhvr>
                                        <p:cTn id="11" dur="5000" fill="hold"/>
                                        <p:tgtEl>
                                          <p:spTgt spid="6"/>
                                        </p:tgtEl>
                                        <p:attrNameLst>
                                          <p:attrName>ppt_x</p:attrName>
                                        </p:attrNameLst>
                                      </p:cBhvr>
                                      <p:tavLst>
                                        <p:tav tm="0">
                                          <p:val>
                                            <p:strVal val="#ppt_x"/>
                                          </p:val>
                                        </p:tav>
                                        <p:tav tm="100000">
                                          <p:val>
                                            <p:strVal val="#ppt_x"/>
                                          </p:val>
                                        </p:tav>
                                      </p:tavLst>
                                    </p:anim>
                                    <p:anim calcmode="lin" valueType="num">
                                      <p:cBhvr>
                                        <p:cTn id="12"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cxnSp>
        <p:nvCxnSpPr>
          <p:cNvPr id="3" name="Straight Connector 2"/>
          <p:cNvCxnSpPr>
            <a:endCxn id="8" idx="1"/>
          </p:cNvCxnSpPr>
          <p:nvPr/>
        </p:nvCxnSpPr>
        <p:spPr>
          <a:xfrm>
            <a:off x="2785838"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37"/>
            <a:ext cx="1692327"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943100"/>
            <a:ext cx="9258300" cy="63699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Times New Roman" panose="02020603050405020304" pitchFamily="18" charset="0"/>
                <a:cs typeface="Times New Roman" panose="02020603050405020304" pitchFamily="18" charset="0"/>
              </a:rPr>
              <a:t>- GV chia lớp thành 4 nhóm, phát cho mỗi nhóm một bảng phụ ghi đáp án câu hỏi.</a:t>
            </a:r>
            <a:endParaRPr lang="en-GB" sz="4000">
              <a:latin typeface="Times New Roman" panose="02020603050405020304" pitchFamily="18" charset="0"/>
              <a:cs typeface="Times New Roman" panose="02020603050405020304" pitchFamily="18" charset="0"/>
            </a:endParaRPr>
          </a:p>
          <a:p>
            <a:r>
              <a:rPr lang="nl-NL" sz="4000" b="1">
                <a:latin typeface="Times New Roman" panose="02020603050405020304" pitchFamily="18" charset="0"/>
                <a:cs typeface="Times New Roman" panose="02020603050405020304" pitchFamily="18" charset="0"/>
              </a:rPr>
              <a:t>- Có 4 câu hỏi lần lượt ứng với 4 mảnh ghép. </a:t>
            </a:r>
            <a:endParaRPr lang="en-GB" sz="4000">
              <a:latin typeface="Times New Roman" panose="02020603050405020304" pitchFamily="18" charset="0"/>
              <a:cs typeface="Times New Roman" panose="02020603050405020304" pitchFamily="18" charset="0"/>
            </a:endParaRPr>
          </a:p>
          <a:p>
            <a:r>
              <a:rPr lang="nl-NL" sz="4000">
                <a:latin typeface="Times New Roman" panose="02020603050405020304" pitchFamily="18" charset="0"/>
                <a:cs typeface="Times New Roman" panose="02020603050405020304" pitchFamily="18" charset="0"/>
              </a:rPr>
              <a:t>+ C</a:t>
            </a:r>
            <a:r>
              <a:rPr lang="nl-NL" sz="4000" smtClean="0">
                <a:latin typeface="Times New Roman" panose="02020603050405020304" pitchFamily="18" charset="0"/>
                <a:cs typeface="Times New Roman" panose="02020603050405020304" pitchFamily="18" charset="0"/>
              </a:rPr>
              <a:t>ả </a:t>
            </a:r>
            <a:r>
              <a:rPr lang="nl-NL" sz="4000">
                <a:latin typeface="Times New Roman" panose="02020603050405020304" pitchFamily="18" charset="0"/>
                <a:cs typeface="Times New Roman" panose="02020603050405020304" pitchFamily="18" charset="0"/>
              </a:rPr>
              <a:t>4 đội cùng trả lời cho mỗi câu hỏi. </a:t>
            </a:r>
            <a:endParaRPr lang="en-GB" sz="4000">
              <a:latin typeface="Times New Roman" panose="02020603050405020304" pitchFamily="18" charset="0"/>
              <a:cs typeface="Times New Roman" panose="02020603050405020304" pitchFamily="18" charset="0"/>
            </a:endParaRPr>
          </a:p>
          <a:p>
            <a:r>
              <a:rPr lang="nl-NL" sz="4000">
                <a:latin typeface="Times New Roman" panose="02020603050405020304" pitchFamily="18" charset="0"/>
                <a:cs typeface="Times New Roman" panose="02020603050405020304" pitchFamily="18" charset="0"/>
              </a:rPr>
              <a:t>+ Mỗi câu hỏi sẽ có 15s suy nghĩ và đưa ra đáp án bằng bảng phụ.</a:t>
            </a:r>
            <a:endParaRPr lang="en-GB" sz="4000">
              <a:latin typeface="Times New Roman" panose="02020603050405020304" pitchFamily="18" charset="0"/>
              <a:cs typeface="Times New Roman" panose="02020603050405020304" pitchFamily="18" charset="0"/>
            </a:endParaRPr>
          </a:p>
          <a:p>
            <a:r>
              <a:rPr lang="nl-NL" sz="4000">
                <a:latin typeface="Times New Roman" panose="02020603050405020304" pitchFamily="18" charset="0"/>
                <a:cs typeface="Times New Roman" panose="02020603050405020304" pitchFamily="18" charset="0"/>
              </a:rPr>
              <a:t>  + Trả lời đúng mỗi câu hỏi, mỗi mảnh ghép tương ứng của bức tranh sẽ được mở ra. </a:t>
            </a:r>
            <a:r>
              <a:rPr lang="en-US" sz="4000">
                <a:latin typeface="Times New Roman" panose="02020603050405020304" pitchFamily="18" charset="0"/>
                <a:cs typeface="Times New Roman" panose="02020603050405020304" pitchFamily="18" charset="0"/>
              </a:rPr>
              <a:t>Mỗi câu trả lời đúng được 5 điểm.</a:t>
            </a:r>
            <a:endParaRPr lang="en-GB" sz="4000">
              <a:latin typeface="Times New Roman" panose="02020603050405020304" pitchFamily="18" charset="0"/>
              <a:cs typeface="Times New Roman" panose="02020603050405020304" pitchFamily="18" charset="0"/>
            </a:endParaRPr>
          </a:p>
        </p:txBody>
      </p:sp>
      <p:cxnSp>
        <p:nvCxnSpPr>
          <p:cNvPr id="6" name="Straight Connector 5"/>
          <p:cNvCxnSpPr>
            <a:stCxn id="8" idx="1"/>
          </p:cNvCxnSpPr>
          <p:nvPr/>
        </p:nvCxnSpPr>
        <p:spPr>
          <a:xfrm flipH="1">
            <a:off x="2787311" y="5154132"/>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2723471"/>
            <a:ext cx="294974" cy="4861323"/>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9" name="Left Bracket 8"/>
          <p:cNvSpPr/>
          <p:nvPr/>
        </p:nvSpPr>
        <p:spPr>
          <a:xfrm rot="10800000">
            <a:off x="13505909" y="2723471"/>
            <a:ext cx="285234" cy="4861323"/>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5" y="8927757"/>
            <a:ext cx="685800" cy="685800"/>
          </a:xfrm>
          <a:prstGeom prst="rect">
            <a:avLst/>
          </a:prstGeom>
        </p:spPr>
      </p:pic>
      <p:pic>
        <p:nvPicPr>
          <p:cNvPr id="32" name="Picture 3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9916371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4"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5"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6"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bg1"/>
                </a:solidFill>
                <a:latin typeface="Times New Roman" panose="02020603050405020304" pitchFamily="18" charset="0"/>
                <a:cs typeface="Times New Roman" panose="02020603050405020304" pitchFamily="18" charset="0"/>
              </a:rPr>
              <a:t>Câu 1: </a:t>
            </a:r>
            <a:r>
              <a:rPr lang="en-US" sz="6600">
                <a:solidFill>
                  <a:schemeClr val="bg1"/>
                </a:solidFill>
                <a:latin typeface="Times New Roman" panose="02020603050405020304" pitchFamily="18" charset="0"/>
                <a:cs typeface="Times New Roman" panose="02020603050405020304" pitchFamily="18" charset="0"/>
              </a:rPr>
              <a:t>“</a:t>
            </a:r>
            <a:r>
              <a:rPr lang="en-US" sz="6600" i="1">
                <a:solidFill>
                  <a:schemeClr val="bg1"/>
                </a:solidFill>
                <a:latin typeface="Times New Roman" panose="02020603050405020304" pitchFamily="18" charset="0"/>
                <a:cs typeface="Times New Roman" panose="02020603050405020304" pitchFamily="18" charset="0"/>
              </a:rPr>
              <a:t>Năm ấy là năm đói mòn đói mỏi</a:t>
            </a:r>
            <a:r>
              <a:rPr lang="en-US" sz="6600">
                <a:solidFill>
                  <a:schemeClr val="bg1"/>
                </a:solidFill>
                <a:latin typeface="Times New Roman" panose="02020603050405020304" pitchFamily="18" charset="0"/>
                <a:cs typeface="Times New Roman" panose="02020603050405020304" pitchFamily="18" charset="0"/>
              </a:rPr>
              <a:t>”. “Năm ấy” chỉ năm nào?</a:t>
            </a:r>
            <a:endParaRPr lang="en-GB" sz="6600">
              <a:solidFill>
                <a:schemeClr val="bg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sp>
        <p:nvSpPr>
          <p:cNvPr id="35" name="Parallelogram 34"/>
          <p:cNvSpPr/>
          <p:nvPr/>
        </p:nvSpPr>
        <p:spPr>
          <a:xfrm flipH="1">
            <a:off x="13044492" y="9976249"/>
            <a:ext cx="950115"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14959008" y="9976249"/>
            <a:ext cx="985836"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13994607" y="9976247"/>
            <a:ext cx="964401"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pic>
        <p:nvPicPr>
          <p:cNvPr id="112" name="Picture 11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
        <p:nvSpPr>
          <p:cNvPr id="4" name="Rectangle 3"/>
          <p:cNvSpPr/>
          <p:nvPr/>
        </p:nvSpPr>
        <p:spPr>
          <a:xfrm>
            <a:off x="4365270" y="7695248"/>
            <a:ext cx="8688917" cy="830997"/>
          </a:xfrm>
          <a:prstGeom prst="rect">
            <a:avLst/>
          </a:prstGeom>
        </p:spPr>
        <p:txBody>
          <a:bodyPr wrap="none">
            <a:spAutoFit/>
          </a:bodyPr>
          <a:lstStyle/>
          <a:p>
            <a:pPr algn="ctr"/>
            <a:r>
              <a:rPr lang="en-US" sz="4800">
                <a:solidFill>
                  <a:schemeClr val="bg1"/>
                </a:solidFill>
                <a:latin typeface="Times New Roman" panose="02020603050405020304" pitchFamily="18" charset="0"/>
                <a:cs typeface="Times New Roman" panose="02020603050405020304" pitchFamily="18" charset="0"/>
              </a:rPr>
              <a:t>1945 (gắn với nạn đói kinh hoàng)</a:t>
            </a:r>
            <a:endParaRPr lang="en-GB" sz="4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88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ppt_h/2"/>
                                          </p:val>
                                        </p:tav>
                                        <p:tav tm="100000">
                                          <p:val>
                                            <p:strVal val="#ppt_y"/>
                                          </p:val>
                                        </p:tav>
                                      </p:tavLst>
                                    </p:anim>
                                    <p:anim calcmode="lin" valueType="num">
                                      <p:cBhvr>
                                        <p:cTn id="46" dur="300" fill="hold"/>
                                        <p:tgtEl>
                                          <p:spTgt spid="19"/>
                                        </p:tgtEl>
                                        <p:attrNameLst>
                                          <p:attrName>ppt_w</p:attrName>
                                        </p:attrNameLst>
                                      </p:cBhvr>
                                      <p:tavLst>
                                        <p:tav tm="0">
                                          <p:val>
                                            <p:strVal val="#ppt_w"/>
                                          </p:val>
                                        </p:tav>
                                        <p:tav tm="100000">
                                          <p:val>
                                            <p:strVal val="#ppt_w"/>
                                          </p:val>
                                        </p:tav>
                                      </p:tavLst>
                                    </p:anim>
                                    <p:anim calcmode="lin" valueType="num">
                                      <p:cBhvr>
                                        <p:cTn id="47"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menu_toggle_tone.wav"/>
                                        </p:tgtEl>
                                      </p:cMediaNode>
                                    </p:audio>
                                  </p:subTnLst>
                                </p:cTn>
                              </p:par>
                            </p:childTnLst>
                          </p:cTn>
                        </p:par>
                        <p:par>
                          <p:cTn id="48" fill="hold">
                            <p:stCondLst>
                              <p:cond delay="300"/>
                            </p:stCondLst>
                            <p:childTnLst>
                              <p:par>
                                <p:cTn id="49" presetID="17"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300" fill="hold"/>
                                        <p:tgtEl>
                                          <p:spTgt spid="3"/>
                                        </p:tgtEl>
                                        <p:attrNameLst>
                                          <p:attrName>ppt_x</p:attrName>
                                        </p:attrNameLst>
                                      </p:cBhvr>
                                      <p:tavLst>
                                        <p:tav tm="0">
                                          <p:val>
                                            <p:strVal val="#ppt_x"/>
                                          </p:val>
                                        </p:tav>
                                        <p:tav tm="100000">
                                          <p:val>
                                            <p:strVal val="#ppt_x"/>
                                          </p:val>
                                        </p:tav>
                                      </p:tavLst>
                                    </p:anim>
                                    <p:anim calcmode="lin" valueType="num">
                                      <p:cBhvr>
                                        <p:cTn id="52" dur="300" fill="hold"/>
                                        <p:tgtEl>
                                          <p:spTgt spid="3"/>
                                        </p:tgtEl>
                                        <p:attrNameLst>
                                          <p:attrName>ppt_y</p:attrName>
                                        </p:attrNameLst>
                                      </p:cBhvr>
                                      <p:tavLst>
                                        <p:tav tm="0">
                                          <p:val>
                                            <p:strVal val="#ppt_y-#ppt_h/2"/>
                                          </p:val>
                                        </p:tav>
                                        <p:tav tm="100000">
                                          <p:val>
                                            <p:strVal val="#ppt_y"/>
                                          </p:val>
                                        </p:tav>
                                      </p:tavLst>
                                    </p:anim>
                                    <p:anim calcmode="lin" valueType="num">
                                      <p:cBhvr>
                                        <p:cTn id="53" dur="300" fill="hold"/>
                                        <p:tgtEl>
                                          <p:spTgt spid="3"/>
                                        </p:tgtEl>
                                        <p:attrNameLst>
                                          <p:attrName>ppt_w</p:attrName>
                                        </p:attrNameLst>
                                      </p:cBhvr>
                                      <p:tavLst>
                                        <p:tav tm="0">
                                          <p:val>
                                            <p:strVal val="#ppt_w"/>
                                          </p:val>
                                        </p:tav>
                                        <p:tav tm="100000">
                                          <p:val>
                                            <p:strVal val="#ppt_w"/>
                                          </p:val>
                                        </p:tav>
                                      </p:tavLst>
                                    </p:anim>
                                    <p:anim calcmode="lin" valueType="num">
                                      <p:cBhvr>
                                        <p:cTn id="54" dur="300" fill="hold"/>
                                        <p:tgtEl>
                                          <p:spTgt spid="3"/>
                                        </p:tgtEl>
                                        <p:attrNameLst>
                                          <p:attrName>ppt_h</p:attrName>
                                        </p:attrNameLst>
                                      </p:cBhvr>
                                      <p:tavLst>
                                        <p:tav tm="0">
                                          <p:val>
                                            <p:fltVal val="0"/>
                                          </p:val>
                                        </p:tav>
                                        <p:tav tm="100000">
                                          <p:val>
                                            <p:strVal val="#ppt_h"/>
                                          </p:val>
                                        </p:tav>
                                      </p:tavLst>
                                    </p:anim>
                                  </p:childTnLst>
                                </p:cTn>
                              </p:par>
                              <p:par>
                                <p:cTn id="55" presetID="17"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300" fill="hold"/>
                                        <p:tgtEl>
                                          <p:spTgt spid="38"/>
                                        </p:tgtEl>
                                        <p:attrNameLst>
                                          <p:attrName>ppt_x</p:attrName>
                                        </p:attrNameLst>
                                      </p:cBhvr>
                                      <p:tavLst>
                                        <p:tav tm="0">
                                          <p:val>
                                            <p:strVal val="#ppt_x"/>
                                          </p:val>
                                        </p:tav>
                                        <p:tav tm="100000">
                                          <p:val>
                                            <p:strVal val="#ppt_x"/>
                                          </p:val>
                                        </p:tav>
                                      </p:tavLst>
                                    </p:anim>
                                    <p:anim calcmode="lin" valueType="num">
                                      <p:cBhvr>
                                        <p:cTn id="58" dur="300" fill="hold"/>
                                        <p:tgtEl>
                                          <p:spTgt spid="38"/>
                                        </p:tgtEl>
                                        <p:attrNameLst>
                                          <p:attrName>ppt_y</p:attrName>
                                        </p:attrNameLst>
                                      </p:cBhvr>
                                      <p:tavLst>
                                        <p:tav tm="0">
                                          <p:val>
                                            <p:strVal val="#ppt_y+#ppt_h/2"/>
                                          </p:val>
                                        </p:tav>
                                        <p:tav tm="100000">
                                          <p:val>
                                            <p:strVal val="#ppt_y"/>
                                          </p:val>
                                        </p:tav>
                                      </p:tavLst>
                                    </p:anim>
                                    <p:anim calcmode="lin" valueType="num">
                                      <p:cBhvr>
                                        <p:cTn id="59" dur="300" fill="hold"/>
                                        <p:tgtEl>
                                          <p:spTgt spid="38"/>
                                        </p:tgtEl>
                                        <p:attrNameLst>
                                          <p:attrName>ppt_w</p:attrName>
                                        </p:attrNameLst>
                                      </p:cBhvr>
                                      <p:tavLst>
                                        <p:tav tm="0">
                                          <p:val>
                                            <p:strVal val="#ppt_w"/>
                                          </p:val>
                                        </p:tav>
                                        <p:tav tm="100000">
                                          <p:val>
                                            <p:strVal val="#ppt_w"/>
                                          </p:val>
                                        </p:tav>
                                      </p:tavLst>
                                    </p:anim>
                                    <p:anim calcmode="lin" valueType="num">
                                      <p:cBhvr>
                                        <p:cTn id="60" dur="300" fill="hold"/>
                                        <p:tgtEl>
                                          <p:spTgt spid="38"/>
                                        </p:tgtEl>
                                        <p:attrNameLst>
                                          <p:attrName>ppt_h</p:attrName>
                                        </p:attrNameLst>
                                      </p:cBhvr>
                                      <p:tavLst>
                                        <p:tav tm="0">
                                          <p:val>
                                            <p:fltVal val="0"/>
                                          </p:val>
                                        </p:tav>
                                        <p:tav tm="100000">
                                          <p:val>
                                            <p:strVal val="#ppt_h"/>
                                          </p:val>
                                        </p:tav>
                                      </p:tavLst>
                                    </p:anim>
                                  </p:childTnLst>
                                </p:cTn>
                              </p:par>
                            </p:childTnLst>
                          </p:cTn>
                        </p:par>
                        <p:par>
                          <p:cTn id="61" fill="hold">
                            <p:stCondLst>
                              <p:cond delay="600"/>
                            </p:stCondLst>
                            <p:childTnLst>
                              <p:par>
                                <p:cTn id="62" presetID="14" presetClass="entr" presetSubtype="1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5" fill="hold">
                            <p:stCondLst>
                              <p:cond delay="1100"/>
                            </p:stCondLst>
                            <p:childTnLst>
                              <p:par>
                                <p:cTn id="66" presetID="14" presetClass="entr" presetSubtype="10" fill="hold" nodeType="afterEffect">
                                  <p:stCondLst>
                                    <p:cond delay="50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9" fill="hold">
                            <p:stCondLst>
                              <p:cond delay="2100"/>
                            </p:stCondLst>
                            <p:childTnLst>
                              <p:par>
                                <p:cTn id="70" presetID="14" presetClass="entr" presetSubtype="10" fill="hold" nodeType="afterEffect">
                                  <p:stCondLst>
                                    <p:cond delay="50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3" fill="hold">
                            <p:stCondLst>
                              <p:cond delay="3100"/>
                            </p:stCondLst>
                            <p:childTnLst>
                              <p:par>
                                <p:cTn id="74" presetID="14" presetClass="entr" presetSubtype="10" fill="hold" nodeType="afterEffect">
                                  <p:stCondLst>
                                    <p:cond delay="500"/>
                                  </p:stCondLst>
                                  <p:childTnLst>
                                    <p:set>
                                      <p:cBhvr>
                                        <p:cTn id="75" dur="1" fill="hold">
                                          <p:stCondLst>
                                            <p:cond delay="0"/>
                                          </p:stCondLst>
                                        </p:cTn>
                                        <p:tgtEl>
                                          <p:spTgt spid="47"/>
                                        </p:tgtEl>
                                        <p:attrNameLst>
                                          <p:attrName>style.visibility</p:attrName>
                                        </p:attrNameLst>
                                      </p:cBhvr>
                                      <p:to>
                                        <p:strVal val="visible"/>
                                      </p:to>
                                    </p:set>
                                    <p:animEffect transition="in" filter="randombar(horizontal)">
                                      <p:cBhvr>
                                        <p:cTn id="76" dur="500"/>
                                        <p:tgtEl>
                                          <p:spTgt spid="47"/>
                                        </p:tgtEl>
                                      </p:cBhvr>
                                    </p:animEffec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7" fill="hold">
                            <p:stCondLst>
                              <p:cond delay="4100"/>
                            </p:stCondLst>
                            <p:childTnLst>
                              <p:par>
                                <p:cTn id="78" presetID="14" presetClass="entr" presetSubtype="10" fill="hold" nodeType="afterEffect">
                                  <p:stCondLst>
                                    <p:cond delay="50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subTnLst>
                                    <p:audio>
                                      <p:cMediaNode>
                                        <p:cTn display="0" masterRel="sameClick">
                                          <p:stCondLst>
                                            <p:cond evt="begin" delay="0">
                                              <p:tn val="78"/>
                                            </p:cond>
                                          </p:stCondLst>
                                          <p:endCondLst>
                                            <p:cond evt="onStopAudio" delay="0">
                                              <p:tgtEl>
                                                <p:sldTgt/>
                                              </p:tgtEl>
                                            </p:cond>
                                          </p:endCondLst>
                                        </p:cTn>
                                        <p:tgtEl>
                                          <p:sndTgt r:embed="rId5" name="beep.wav"/>
                                        </p:tgtEl>
                                      </p:cMediaNode>
                                    </p:audio>
                                  </p:subTnLst>
                                </p:cTn>
                              </p:par>
                            </p:childTnLst>
                          </p:cTn>
                        </p:par>
                        <p:par>
                          <p:cTn id="81" fill="hold">
                            <p:stCondLst>
                              <p:cond delay="5100"/>
                            </p:stCondLst>
                            <p:childTnLst>
                              <p:par>
                                <p:cTn id="82" presetID="14" presetClass="entr" presetSubtype="10" fill="hold" nodeType="after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randombar(horizontal)">
                                      <p:cBhvr>
                                        <p:cTn id="84" dur="500"/>
                                        <p:tgtEl>
                                          <p:spTgt spid="62"/>
                                        </p:tgtEl>
                                      </p:cBhvr>
                                    </p:animEffec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5" fill="hold">
                            <p:stCondLst>
                              <p:cond delay="6100"/>
                            </p:stCondLst>
                            <p:childTnLst>
                              <p:par>
                                <p:cTn id="86" presetID="14" presetClass="entr" presetSubtype="10" fill="hold" nodeType="afterEffect">
                                  <p:stCondLst>
                                    <p:cond delay="500"/>
                                  </p:stCondLst>
                                  <p:childTnLst>
                                    <p:set>
                                      <p:cBhvr>
                                        <p:cTn id="87" dur="1" fill="hold">
                                          <p:stCondLst>
                                            <p:cond delay="0"/>
                                          </p:stCondLst>
                                        </p:cTn>
                                        <p:tgtEl>
                                          <p:spTgt spid="67"/>
                                        </p:tgtEl>
                                        <p:attrNameLst>
                                          <p:attrName>style.visibility</p:attrName>
                                        </p:attrNameLst>
                                      </p:cBhvr>
                                      <p:to>
                                        <p:strVal val="visible"/>
                                      </p:to>
                                    </p:set>
                                    <p:animEffect transition="in" filter="randombar(horizontal)">
                                      <p:cBhvr>
                                        <p:cTn id="88" dur="500"/>
                                        <p:tgtEl>
                                          <p:spTgt spid="67"/>
                                        </p:tgtEl>
                                      </p:cBhvr>
                                    </p:animEffec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9" fill="hold">
                            <p:stCondLst>
                              <p:cond delay="7100"/>
                            </p:stCondLst>
                            <p:childTnLst>
                              <p:par>
                                <p:cTn id="90" presetID="14" presetClass="entr" presetSubtype="10" fill="hold" nodeType="after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subTnLst>
                                    <p:audio>
                                      <p:cMediaNode>
                                        <p:cTn display="0" masterRel="sameClick">
                                          <p:stCondLst>
                                            <p:cond evt="begin" delay="0">
                                              <p:tn val="90"/>
                                            </p:cond>
                                          </p:stCondLst>
                                          <p:endCondLst>
                                            <p:cond evt="onStopAudio" delay="0">
                                              <p:tgtEl>
                                                <p:sldTgt/>
                                              </p:tgtEl>
                                            </p:cond>
                                          </p:endCondLst>
                                        </p:cTn>
                                        <p:tgtEl>
                                          <p:sndTgt r:embed="rId5" name="beep.wav"/>
                                        </p:tgtEl>
                                      </p:cMediaNode>
                                    </p:audio>
                                  </p:subTnLst>
                                </p:cTn>
                              </p:par>
                            </p:childTnLst>
                          </p:cTn>
                        </p:par>
                        <p:par>
                          <p:cTn id="93" fill="hold">
                            <p:stCondLst>
                              <p:cond delay="8100"/>
                            </p:stCondLst>
                            <p:childTnLst>
                              <p:par>
                                <p:cTn id="94" presetID="14" presetClass="entr" presetSubtype="10" fill="hold" nodeType="afterEffect">
                                  <p:stCondLst>
                                    <p:cond delay="500"/>
                                  </p:stCondLst>
                                  <p:childTnLst>
                                    <p:set>
                                      <p:cBhvr>
                                        <p:cTn id="95" dur="1" fill="hold">
                                          <p:stCondLst>
                                            <p:cond delay="0"/>
                                          </p:stCondLst>
                                        </p:cTn>
                                        <p:tgtEl>
                                          <p:spTgt spid="73"/>
                                        </p:tgtEl>
                                        <p:attrNameLst>
                                          <p:attrName>style.visibility</p:attrName>
                                        </p:attrNameLst>
                                      </p:cBhvr>
                                      <p:to>
                                        <p:strVal val="visible"/>
                                      </p:to>
                                    </p:set>
                                    <p:animEffect transition="in" filter="randombar(horizontal)">
                                      <p:cBhvr>
                                        <p:cTn id="96" dur="500"/>
                                        <p:tgtEl>
                                          <p:spTgt spid="73"/>
                                        </p:tgtEl>
                                      </p:cBhvr>
                                    </p:animEffect>
                                  </p:childTnLst>
                                  <p:subTnLst>
                                    <p:audio>
                                      <p:cMediaNode>
                                        <p:cTn display="0" masterRel="sameClick">
                                          <p:stCondLst>
                                            <p:cond evt="begin" delay="0">
                                              <p:tn val="94"/>
                                            </p:cond>
                                          </p:stCondLst>
                                          <p:endCondLst>
                                            <p:cond evt="onStopAudio" delay="0">
                                              <p:tgtEl>
                                                <p:sldTgt/>
                                              </p:tgtEl>
                                            </p:cond>
                                          </p:endCondLst>
                                        </p:cTn>
                                        <p:tgtEl>
                                          <p:sndTgt r:embed="rId5" name="beep.wav"/>
                                        </p:tgtEl>
                                      </p:cMediaNode>
                                    </p:audio>
                                  </p:subTnLst>
                                </p:cTn>
                              </p:par>
                            </p:childTnLst>
                          </p:cTn>
                        </p:par>
                        <p:par>
                          <p:cTn id="97" fill="hold">
                            <p:stCondLst>
                              <p:cond delay="9100"/>
                            </p:stCondLst>
                            <p:childTnLst>
                              <p:par>
                                <p:cTn id="98" presetID="14" presetClass="entr" presetSubtype="10" fill="hold" nodeType="afterEffect">
                                  <p:stCondLst>
                                    <p:cond delay="500"/>
                                  </p:stCondLst>
                                  <p:childTnLst>
                                    <p:set>
                                      <p:cBhvr>
                                        <p:cTn id="99" dur="1" fill="hold">
                                          <p:stCondLst>
                                            <p:cond delay="0"/>
                                          </p:stCondLst>
                                        </p:cTn>
                                        <p:tgtEl>
                                          <p:spTgt spid="77"/>
                                        </p:tgtEl>
                                        <p:attrNameLst>
                                          <p:attrName>style.visibility</p:attrName>
                                        </p:attrNameLst>
                                      </p:cBhvr>
                                      <p:to>
                                        <p:strVal val="visible"/>
                                      </p:to>
                                    </p:set>
                                    <p:animEffect transition="in" filter="randombar(horizontal)">
                                      <p:cBhvr>
                                        <p:cTn id="100" dur="500"/>
                                        <p:tgtEl>
                                          <p:spTgt spid="77"/>
                                        </p:tgtEl>
                                      </p:cBhvr>
                                    </p:animEffect>
                                  </p:childTnLst>
                                  <p:subTnLst>
                                    <p:audio>
                                      <p:cMediaNode>
                                        <p:cTn display="0" masterRel="sameClick">
                                          <p:stCondLst>
                                            <p:cond evt="begin" delay="0">
                                              <p:tn val="98"/>
                                            </p:cond>
                                          </p:stCondLst>
                                          <p:endCondLst>
                                            <p:cond evt="onStopAudio" delay="0">
                                              <p:tgtEl>
                                                <p:sldTgt/>
                                              </p:tgtEl>
                                            </p:cond>
                                          </p:endCondLst>
                                        </p:cTn>
                                        <p:tgtEl>
                                          <p:sndTgt r:embed="rId5" name="beep.wav"/>
                                        </p:tgtEl>
                                      </p:cMediaNode>
                                    </p:audio>
                                  </p:subTnLst>
                                </p:cTn>
                              </p:par>
                            </p:childTnLst>
                          </p:cTn>
                        </p:par>
                        <p:par>
                          <p:cTn id="101" fill="hold">
                            <p:stCondLst>
                              <p:cond delay="10100"/>
                            </p:stCondLst>
                            <p:childTnLst>
                              <p:par>
                                <p:cTn id="102" presetID="14" presetClass="entr" presetSubtype="10" fill="hold" nodeType="afterEffect">
                                  <p:stCondLst>
                                    <p:cond delay="500"/>
                                  </p:stCondLst>
                                  <p:childTnLst>
                                    <p:set>
                                      <p:cBhvr>
                                        <p:cTn id="103" dur="1" fill="hold">
                                          <p:stCondLst>
                                            <p:cond delay="0"/>
                                          </p:stCondLst>
                                        </p:cTn>
                                        <p:tgtEl>
                                          <p:spTgt spid="80"/>
                                        </p:tgtEl>
                                        <p:attrNameLst>
                                          <p:attrName>style.visibility</p:attrName>
                                        </p:attrNameLst>
                                      </p:cBhvr>
                                      <p:to>
                                        <p:strVal val="visible"/>
                                      </p:to>
                                    </p:set>
                                    <p:animEffect transition="in" filter="randombar(horizontal)">
                                      <p:cBhvr>
                                        <p:cTn id="104" dur="500"/>
                                        <p:tgtEl>
                                          <p:spTgt spid="80"/>
                                        </p:tgtEl>
                                      </p:cBhvr>
                                    </p:animEffec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5" fill="hold">
                            <p:stCondLst>
                              <p:cond delay="11100"/>
                            </p:stCondLst>
                            <p:childTnLst>
                              <p:par>
                                <p:cTn id="106" presetID="14" presetClass="entr" presetSubtype="10" fill="hold" nodeType="afterEffect">
                                  <p:stCondLst>
                                    <p:cond delay="500"/>
                                  </p:stCondLst>
                                  <p:childTnLst>
                                    <p:set>
                                      <p:cBhvr>
                                        <p:cTn id="107" dur="1" fill="hold">
                                          <p:stCondLst>
                                            <p:cond delay="0"/>
                                          </p:stCondLst>
                                        </p:cTn>
                                        <p:tgtEl>
                                          <p:spTgt spid="84"/>
                                        </p:tgtEl>
                                        <p:attrNameLst>
                                          <p:attrName>style.visibility</p:attrName>
                                        </p:attrNameLst>
                                      </p:cBhvr>
                                      <p:to>
                                        <p:strVal val="visible"/>
                                      </p:to>
                                    </p:set>
                                    <p:animEffect transition="in" filter="randombar(horizontal)">
                                      <p:cBhvr>
                                        <p:cTn id="108" dur="500"/>
                                        <p:tgtEl>
                                          <p:spTgt spid="84"/>
                                        </p:tgtEl>
                                      </p:cBhvr>
                                    </p:animEffect>
                                  </p:childTnLst>
                                  <p:subTnLst>
                                    <p:audio>
                                      <p:cMediaNode>
                                        <p:cTn display="0" masterRel="sameClick">
                                          <p:stCondLst>
                                            <p:cond evt="begin" delay="0">
                                              <p:tn val="106"/>
                                            </p:cond>
                                          </p:stCondLst>
                                          <p:endCondLst>
                                            <p:cond evt="onStopAudio" delay="0">
                                              <p:tgtEl>
                                                <p:sldTgt/>
                                              </p:tgtEl>
                                            </p:cond>
                                          </p:endCondLst>
                                        </p:cTn>
                                        <p:tgtEl>
                                          <p:sndTgt r:embed="rId5" name="beep.wav"/>
                                        </p:tgtEl>
                                      </p:cMediaNode>
                                    </p:audio>
                                  </p:subTnLst>
                                </p:cTn>
                              </p:par>
                            </p:childTnLst>
                          </p:cTn>
                        </p:par>
                        <p:par>
                          <p:cTn id="109" fill="hold">
                            <p:stCondLst>
                              <p:cond delay="12100"/>
                            </p:stCondLst>
                            <p:childTnLst>
                              <p:par>
                                <p:cTn id="110" presetID="14" presetClass="entr" presetSubtype="10" fill="hold" nodeType="afterEffect">
                                  <p:stCondLst>
                                    <p:cond delay="500"/>
                                  </p:stCondLst>
                                  <p:childTnLst>
                                    <p:set>
                                      <p:cBhvr>
                                        <p:cTn id="111" dur="1" fill="hold">
                                          <p:stCondLst>
                                            <p:cond delay="0"/>
                                          </p:stCondLst>
                                        </p:cTn>
                                        <p:tgtEl>
                                          <p:spTgt spid="90"/>
                                        </p:tgtEl>
                                        <p:attrNameLst>
                                          <p:attrName>style.visibility</p:attrName>
                                        </p:attrNameLst>
                                      </p:cBhvr>
                                      <p:to>
                                        <p:strVal val="visible"/>
                                      </p:to>
                                    </p:set>
                                    <p:animEffect transition="in" filter="randombar(horizontal)">
                                      <p:cBhvr>
                                        <p:cTn id="112" dur="500"/>
                                        <p:tgtEl>
                                          <p:spTgt spid="90"/>
                                        </p:tgtEl>
                                      </p:cBhvr>
                                    </p:animEffec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3" fill="hold">
                            <p:stCondLst>
                              <p:cond delay="13100"/>
                            </p:stCondLst>
                            <p:childTnLst>
                              <p:par>
                                <p:cTn id="114" presetID="14" presetClass="entr" presetSubtype="10" fill="hold" nodeType="afterEffect">
                                  <p:stCondLst>
                                    <p:cond delay="500"/>
                                  </p:stCondLst>
                                  <p:childTnLst>
                                    <p:set>
                                      <p:cBhvr>
                                        <p:cTn id="115" dur="1" fill="hold">
                                          <p:stCondLst>
                                            <p:cond delay="0"/>
                                          </p:stCondLst>
                                        </p:cTn>
                                        <p:tgtEl>
                                          <p:spTgt spid="93"/>
                                        </p:tgtEl>
                                        <p:attrNameLst>
                                          <p:attrName>style.visibility</p:attrName>
                                        </p:attrNameLst>
                                      </p:cBhvr>
                                      <p:to>
                                        <p:strVal val="visible"/>
                                      </p:to>
                                    </p:set>
                                    <p:animEffect transition="in" filter="randombar(horizontal)">
                                      <p:cBhvr>
                                        <p:cTn id="116" dur="500"/>
                                        <p:tgtEl>
                                          <p:spTgt spid="93"/>
                                        </p:tgtEl>
                                      </p:cBhvr>
                                    </p:animEffec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7" fill="hold">
                            <p:stCondLst>
                              <p:cond delay="14100"/>
                            </p:stCondLst>
                            <p:childTnLst>
                              <p:par>
                                <p:cTn id="118" presetID="14" presetClass="entr" presetSubtype="10" fill="hold" nodeType="afterEffect">
                                  <p:stCondLst>
                                    <p:cond delay="500"/>
                                  </p:stCondLst>
                                  <p:childTnLst>
                                    <p:set>
                                      <p:cBhvr>
                                        <p:cTn id="119" dur="1" fill="hold">
                                          <p:stCondLst>
                                            <p:cond delay="0"/>
                                          </p:stCondLst>
                                        </p:cTn>
                                        <p:tgtEl>
                                          <p:spTgt spid="96"/>
                                        </p:tgtEl>
                                        <p:attrNameLst>
                                          <p:attrName>style.visibility</p:attrName>
                                        </p:attrNameLst>
                                      </p:cBhvr>
                                      <p:to>
                                        <p:strVal val="visible"/>
                                      </p:to>
                                    </p:set>
                                    <p:animEffect transition="in" filter="randombar(horizontal)">
                                      <p:cBhvr>
                                        <p:cTn id="120"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5" name="beep.wav"/>
                                        </p:tgtEl>
                                      </p:cMediaNode>
                                    </p:audio>
                                  </p:subTnLst>
                                </p:cTn>
                              </p:par>
                            </p:childTnLst>
                          </p:cTn>
                        </p:par>
                        <p:par>
                          <p:cTn id="121" fill="hold">
                            <p:stCondLst>
                              <p:cond delay="15100"/>
                            </p:stCondLst>
                            <p:childTnLst>
                              <p:par>
                                <p:cTn id="122" presetID="14" presetClass="entr" presetSubtype="10" fill="hold" nodeType="afterEffect">
                                  <p:stCondLst>
                                    <p:cond delay="500"/>
                                  </p:stCondLst>
                                  <p:childTnLst>
                                    <p:set>
                                      <p:cBhvr>
                                        <p:cTn id="123" dur="1" fill="hold">
                                          <p:stCondLst>
                                            <p:cond delay="0"/>
                                          </p:stCondLst>
                                        </p:cTn>
                                        <p:tgtEl>
                                          <p:spTgt spid="102"/>
                                        </p:tgtEl>
                                        <p:attrNameLst>
                                          <p:attrName>style.visibility</p:attrName>
                                        </p:attrNameLst>
                                      </p:cBhvr>
                                      <p:to>
                                        <p:strVal val="visible"/>
                                      </p:to>
                                    </p:set>
                                    <p:animEffect transition="in" filter="randombar(horizontal)">
                                      <p:cBhvr>
                                        <p:cTn id="124" dur="500"/>
                                        <p:tgtEl>
                                          <p:spTgt spid="102"/>
                                        </p:tgtEl>
                                      </p:cBhvr>
                                    </p:animEffec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5" fill="hold">
                            <p:stCondLst>
                              <p:cond delay="16100"/>
                            </p:stCondLst>
                            <p:childTnLst>
                              <p:par>
                                <p:cTn id="126" presetID="14" presetClass="entr" presetSubtype="10" fill="hold" nodeType="afterEffect">
                                  <p:stCondLst>
                                    <p:cond delay="500"/>
                                  </p:stCondLst>
                                  <p:childTnLst>
                                    <p:set>
                                      <p:cBhvr>
                                        <p:cTn id="127" dur="1" fill="hold">
                                          <p:stCondLst>
                                            <p:cond delay="0"/>
                                          </p:stCondLst>
                                        </p:cTn>
                                        <p:tgtEl>
                                          <p:spTgt spid="108"/>
                                        </p:tgtEl>
                                        <p:attrNameLst>
                                          <p:attrName>style.visibility</p:attrName>
                                        </p:attrNameLst>
                                      </p:cBhvr>
                                      <p:to>
                                        <p:strVal val="visible"/>
                                      </p:to>
                                    </p:set>
                                    <p:animEffect transition="in" filter="randombar(horizontal)">
                                      <p:cBhvr>
                                        <p:cTn id="128" dur="500"/>
                                        <p:tgtEl>
                                          <p:spTgt spid="108"/>
                                        </p:tgtEl>
                                      </p:cBhvr>
                                    </p:animEffect>
                                  </p:childTnLst>
                                  <p:subTnLst>
                                    <p:audio>
                                      <p:cMediaNode>
                                        <p:cTn display="0" masterRel="sameClick">
                                          <p:stCondLst>
                                            <p:cond evt="begin" delay="0">
                                              <p:tn val="126"/>
                                            </p:cond>
                                          </p:stCondLst>
                                          <p:endCondLst>
                                            <p:cond evt="onStopAudio" delay="0">
                                              <p:tgtEl>
                                                <p:sldTgt/>
                                              </p:tgtEl>
                                            </p:cond>
                                          </p:endCondLst>
                                        </p:cTn>
                                        <p:tgtEl>
                                          <p:sndTgt r:embed="rId5" name="beep.wav"/>
                                        </p:tgtEl>
                                      </p:cMediaNode>
                                    </p:audio>
                                  </p:subTnLst>
                                </p:cTn>
                              </p:par>
                            </p:childTnLst>
                          </p:cTn>
                        </p:par>
                        <p:par>
                          <p:cTn id="129" fill="hold">
                            <p:stCondLst>
                              <p:cond delay="17100"/>
                            </p:stCondLst>
                            <p:childTnLst>
                              <p:par>
                                <p:cTn id="130" presetID="14" presetClass="entr" presetSubtype="10" fill="hold" nodeType="afterEffect">
                                  <p:stCondLst>
                                    <p:cond delay="500"/>
                                  </p:stCondLst>
                                  <p:childTnLst>
                                    <p:set>
                                      <p:cBhvr>
                                        <p:cTn id="131" dur="1" fill="hold">
                                          <p:stCondLst>
                                            <p:cond delay="0"/>
                                          </p:stCondLst>
                                        </p:cTn>
                                        <p:tgtEl>
                                          <p:spTgt spid="114"/>
                                        </p:tgtEl>
                                        <p:attrNameLst>
                                          <p:attrName>style.visibility</p:attrName>
                                        </p:attrNameLst>
                                      </p:cBhvr>
                                      <p:to>
                                        <p:strVal val="visible"/>
                                      </p:to>
                                    </p:set>
                                    <p:animEffect transition="in" filter="randombar(horizontal)">
                                      <p:cBhvr>
                                        <p:cTn id="132" dur="500"/>
                                        <p:tgtEl>
                                          <p:spTgt spid="114"/>
                                        </p:tgtEl>
                                      </p:cBhvr>
                                    </p:animEffect>
                                  </p:childTnLst>
                                  <p:subTnLst>
                                    <p:audio>
                                      <p:cMediaNode>
                                        <p:cTn display="0" masterRel="sameClick">
                                          <p:stCondLst>
                                            <p:cond evt="begin" delay="0">
                                              <p:tn val="130"/>
                                            </p:cond>
                                          </p:stCondLst>
                                          <p:endCondLst>
                                            <p:cond evt="onStopAudio" delay="0">
                                              <p:tgtEl>
                                                <p:sldTgt/>
                                              </p:tgtEl>
                                            </p:cond>
                                          </p:endCondLst>
                                        </p:cTn>
                                        <p:tgtEl>
                                          <p:sndTgt r:embed="rId5" name="beep.wav"/>
                                        </p:tgtEl>
                                      </p:cMediaNode>
                                    </p:audio>
                                  </p:subTnLst>
                                </p:cTn>
                              </p:par>
                            </p:childTnLst>
                          </p:cTn>
                        </p:par>
                        <p:par>
                          <p:cTn id="133" fill="hold">
                            <p:stCondLst>
                              <p:cond delay="18100"/>
                            </p:stCondLst>
                            <p:childTnLst>
                              <p:par>
                                <p:cTn id="134" presetID="14" presetClass="entr" presetSubtype="10" fill="hold" nodeType="afterEffect">
                                  <p:stCondLst>
                                    <p:cond delay="500"/>
                                  </p:stCondLst>
                                  <p:childTnLst>
                                    <p:set>
                                      <p:cBhvr>
                                        <p:cTn id="135" dur="1" fill="hold">
                                          <p:stCondLst>
                                            <p:cond delay="0"/>
                                          </p:stCondLst>
                                        </p:cTn>
                                        <p:tgtEl>
                                          <p:spTgt spid="117"/>
                                        </p:tgtEl>
                                        <p:attrNameLst>
                                          <p:attrName>style.visibility</p:attrName>
                                        </p:attrNameLst>
                                      </p:cBhvr>
                                      <p:to>
                                        <p:strVal val="visible"/>
                                      </p:to>
                                    </p:set>
                                    <p:animEffect transition="in" filter="randombar(horizontal)">
                                      <p:cBhvr>
                                        <p:cTn id="136" dur="500"/>
                                        <p:tgtEl>
                                          <p:spTgt spid="117"/>
                                        </p:tgtEl>
                                      </p:cBhvr>
                                    </p:animEffec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7" fill="hold">
                            <p:stCondLst>
                              <p:cond delay="19100"/>
                            </p:stCondLst>
                            <p:childTnLst>
                              <p:par>
                                <p:cTn id="138" presetID="14" presetClass="entr" presetSubtype="10" fill="hold" nodeType="afterEffect">
                                  <p:stCondLst>
                                    <p:cond delay="500"/>
                                  </p:stCondLst>
                                  <p:childTnLst>
                                    <p:set>
                                      <p:cBhvr>
                                        <p:cTn id="139" dur="1" fill="hold">
                                          <p:stCondLst>
                                            <p:cond delay="0"/>
                                          </p:stCondLst>
                                        </p:cTn>
                                        <p:tgtEl>
                                          <p:spTgt spid="120"/>
                                        </p:tgtEl>
                                        <p:attrNameLst>
                                          <p:attrName>style.visibility</p:attrName>
                                        </p:attrNameLst>
                                      </p:cBhvr>
                                      <p:to>
                                        <p:strVal val="visible"/>
                                      </p:to>
                                    </p:set>
                                    <p:animEffect transition="in" filter="randombar(horizontal)">
                                      <p:cBhvr>
                                        <p:cTn id="140" dur="500"/>
                                        <p:tgtEl>
                                          <p:spTgt spid="1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1" fill="hold">
                            <p:stCondLst>
                              <p:cond delay="20100"/>
                            </p:stCondLst>
                            <p:childTnLst>
                              <p:par>
                                <p:cTn id="142" presetID="14" presetClass="entr" presetSubtype="10" fill="hold" nodeType="afterEffect">
                                  <p:stCondLst>
                                    <p:cond delay="500"/>
                                  </p:stCondLst>
                                  <p:childTnLst>
                                    <p:set>
                                      <p:cBhvr>
                                        <p:cTn id="143" dur="1" fill="hold">
                                          <p:stCondLst>
                                            <p:cond delay="0"/>
                                          </p:stCondLst>
                                        </p:cTn>
                                        <p:tgtEl>
                                          <p:spTgt spid="123"/>
                                        </p:tgtEl>
                                        <p:attrNameLst>
                                          <p:attrName>style.visibility</p:attrName>
                                        </p:attrNameLst>
                                      </p:cBhvr>
                                      <p:to>
                                        <p:strVal val="visible"/>
                                      </p:to>
                                    </p:set>
                                    <p:animEffect transition="in" filter="randombar(horizontal)">
                                      <p:cBhvr>
                                        <p:cTn id="144" dur="500"/>
                                        <p:tgtEl>
                                          <p:spTgt spid="123"/>
                                        </p:tgtEl>
                                      </p:cBhvr>
                                    </p:animEffect>
                                  </p:childTnLst>
                                  <p:subTnLst>
                                    <p:audio>
                                      <p:cMediaNode>
                                        <p:cTn display="0" masterRel="sameClick">
                                          <p:stCondLst>
                                            <p:cond evt="begin" delay="0">
                                              <p:tn val="142"/>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randombar(horizontal)">
                                      <p:cBhvr>
                                        <p:cTn id="150" dur="500"/>
                                        <p:tgtEl>
                                          <p:spTgt spid="165"/>
                                        </p:tgtEl>
                                      </p:cBhvr>
                                    </p:animEffect>
                                  </p:childTnLst>
                                  <p:subTnLst>
                                    <p:audio>
                                      <p:cMediaNode>
                                        <p:cTn display="0" masterRel="sameClick">
                                          <p:stCondLst>
                                            <p:cond evt="begin" delay="0">
                                              <p:tn val="148"/>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Nguồn Nước Trong Tự Nhiên Có Thể Sử Dụng đ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18283237" cy="1032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785" y="-1"/>
            <a:ext cx="9086990" cy="520612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t>1</a:t>
            </a:r>
            <a:endParaRPr lang="en-GB" sz="9600"/>
          </a:p>
        </p:txBody>
      </p:sp>
      <p:sp>
        <p:nvSpPr>
          <p:cNvPr id="6" name="Rectangle 5"/>
          <p:cNvSpPr/>
          <p:nvPr/>
        </p:nvSpPr>
        <p:spPr>
          <a:xfrm>
            <a:off x="9072206" y="22468"/>
            <a:ext cx="9188498" cy="51435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t>2</a:t>
            </a:r>
            <a:endParaRPr lang="en-GB" sz="9600"/>
          </a:p>
        </p:txBody>
      </p:sp>
      <p:sp>
        <p:nvSpPr>
          <p:cNvPr id="7" name="Rectangle 6"/>
          <p:cNvSpPr/>
          <p:nvPr/>
        </p:nvSpPr>
        <p:spPr>
          <a:xfrm>
            <a:off x="9045264" y="5171080"/>
            <a:ext cx="9234986"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t>4</a:t>
            </a:r>
            <a:endParaRPr lang="en-GB" sz="11500"/>
          </a:p>
        </p:txBody>
      </p:sp>
      <p:sp>
        <p:nvSpPr>
          <p:cNvPr id="8" name="Rectangle 7"/>
          <p:cNvSpPr/>
          <p:nvPr/>
        </p:nvSpPr>
        <p:spPr>
          <a:xfrm>
            <a:off x="-22179" y="5206123"/>
            <a:ext cx="9067443" cy="51435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t>3</a:t>
            </a:r>
            <a:endParaRPr lang="en-GB" sz="9600"/>
          </a:p>
        </p:txBody>
      </p:sp>
    </p:spTree>
    <p:extLst>
      <p:ext uri="{BB962C8B-B14F-4D97-AF65-F5344CB8AC3E}">
        <p14:creationId xmlns:p14="http://schemas.microsoft.com/office/powerpoint/2010/main" val="32503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69855"/>
          </a:xfrm>
          <a:prstGeom prst="rect">
            <a:avLst/>
          </a:prstGeom>
        </p:spPr>
      </p:pic>
      <p:grpSp>
        <p:nvGrpSpPr>
          <p:cNvPr id="4" name="Group 3"/>
          <p:cNvGrpSpPr/>
          <p:nvPr/>
        </p:nvGrpSpPr>
        <p:grpSpPr>
          <a:xfrm>
            <a:off x="10134600" y="25185"/>
            <a:ext cx="7962900" cy="4495800"/>
            <a:chOff x="0" y="0"/>
            <a:chExt cx="1913890" cy="1913890"/>
          </a:xfrm>
          <a:gradFill flip="none" rotWithShape="1">
            <a:gsLst>
              <a:gs pos="61000">
                <a:schemeClr val="accent1">
                  <a:lumMod val="5000"/>
                  <a:lumOff val="95000"/>
                  <a:alpha val="63000"/>
                </a:schemeClr>
              </a:gs>
              <a:gs pos="100000">
                <a:schemeClr val="accent1">
                  <a:lumMod val="45000"/>
                  <a:lumOff val="55000"/>
                </a:schemeClr>
              </a:gs>
              <a:gs pos="95000">
                <a:schemeClr val="accent1">
                  <a:lumMod val="45000"/>
                  <a:lumOff val="55000"/>
                </a:schemeClr>
              </a:gs>
              <a:gs pos="100000">
                <a:schemeClr val="accent1">
                  <a:lumMod val="30000"/>
                  <a:lumOff val="70000"/>
                </a:schemeClr>
              </a:gs>
            </a:gsLst>
            <a:lin ang="10800000" scaled="1"/>
            <a:tileRect/>
          </a:gradFill>
        </p:grpSpPr>
        <p:sp>
          <p:nvSpPr>
            <p:cNvPr id="5"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6" name="Rectangle 5"/>
          <p:cNvSpPr/>
          <p:nvPr/>
        </p:nvSpPr>
        <p:spPr>
          <a:xfrm>
            <a:off x="10477500" y="316233"/>
            <a:ext cx="7467600" cy="1754326"/>
          </a:xfrm>
          <a:prstGeom prst="rect">
            <a:avLst/>
          </a:prstGeom>
        </p:spPr>
        <p:txBody>
          <a:bodyPr wrap="square">
            <a:spAutoFit/>
          </a:bodyPr>
          <a:lstStyle/>
          <a:p>
            <a:pPr algn="just"/>
            <a:r>
              <a:rPr lang="vi-VN" sz="5400" b="1" smtClean="0">
                <a:latin typeface="+mj-lt"/>
              </a:rPr>
              <a:t>- Bài </a:t>
            </a:r>
            <a:r>
              <a:rPr lang="vi-VN" sz="5400" b="1">
                <a:latin typeface="+mj-lt"/>
              </a:rPr>
              <a:t>thơ “Đò Lèn” (Nguyễn Duy)</a:t>
            </a:r>
            <a:endParaRPr lang="en-GB" sz="5400" b="1">
              <a:latin typeface="+mj-lt"/>
              <a:cs typeface="Times New Roman" panose="02020603050405020304" pitchFamily="18" charset="0"/>
            </a:endParaRPr>
          </a:p>
        </p:txBody>
      </p:sp>
      <p:sp>
        <p:nvSpPr>
          <p:cNvPr id="7" name="Rectangle 6"/>
          <p:cNvSpPr/>
          <p:nvPr/>
        </p:nvSpPr>
        <p:spPr>
          <a:xfrm>
            <a:off x="10477500" y="2158785"/>
            <a:ext cx="7467600" cy="1754326"/>
          </a:xfrm>
          <a:prstGeom prst="rect">
            <a:avLst/>
          </a:prstGeom>
        </p:spPr>
        <p:txBody>
          <a:bodyPr wrap="square">
            <a:spAutoFit/>
          </a:bodyPr>
          <a:lstStyle/>
          <a:p>
            <a:pPr algn="just"/>
            <a:r>
              <a:rPr lang="vi-VN" sz="5400" b="1">
                <a:latin typeface="+mj-lt"/>
              </a:rPr>
              <a:t>- Bài thơ “Tiếng gà trưa” (Xuân Quỳnh)</a:t>
            </a:r>
            <a:endParaRPr lang="en-GB" sz="5400" b="1">
              <a:latin typeface="+mj-lt"/>
            </a:endParaRPr>
          </a:p>
        </p:txBody>
      </p:sp>
    </p:spTree>
    <p:extLst>
      <p:ext uri="{BB962C8B-B14F-4D97-AF65-F5344CB8AC3E}">
        <p14:creationId xmlns:p14="http://schemas.microsoft.com/office/powerpoint/2010/main" val="20091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bg1"/>
                </a:solidFill>
                <a:latin typeface="Times New Roman" panose="02020603050405020304" pitchFamily="18" charset="0"/>
                <a:cs typeface="Times New Roman" panose="02020603050405020304" pitchFamily="18" charset="0"/>
              </a:rPr>
              <a:t>Câu 2: </a:t>
            </a:r>
            <a:r>
              <a:rPr lang="vi-VN" sz="7200">
                <a:solidFill>
                  <a:schemeClr val="bg1"/>
                </a:solidFill>
                <a:latin typeface="Times New Roman" panose="02020603050405020304" pitchFamily="18" charset="0"/>
                <a:cs typeface="Times New Roman" panose="02020603050405020304" pitchFamily="18" charset="0"/>
              </a:rPr>
              <a:t>Âm thanh nào được nhắc đi nhắc lại bốn lần ở trong bài thơ?</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sp>
        <p:nvSpPr>
          <p:cNvPr id="35" name="Parallelogram 34"/>
          <p:cNvSpPr/>
          <p:nvPr/>
        </p:nvSpPr>
        <p:spPr>
          <a:xfrm flipH="1">
            <a:off x="13044492" y="9976249"/>
            <a:ext cx="950115"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14959008" y="9976249"/>
            <a:ext cx="985836"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13994607" y="9976247"/>
            <a:ext cx="964401"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pic>
        <p:nvPicPr>
          <p:cNvPr id="112" name="Picture 11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
        <p:nvSpPr>
          <p:cNvPr id="4" name="Rectangle 3"/>
          <p:cNvSpPr/>
          <p:nvPr/>
        </p:nvSpPr>
        <p:spPr>
          <a:xfrm>
            <a:off x="6555878" y="7730936"/>
            <a:ext cx="5962594" cy="1107996"/>
          </a:xfrm>
          <a:prstGeom prst="rect">
            <a:avLst/>
          </a:prstGeom>
        </p:spPr>
        <p:txBody>
          <a:bodyPr wrap="none">
            <a:spAutoFit/>
          </a:bodyPr>
          <a:lstStyle/>
          <a:p>
            <a:pPr algn="ctr"/>
            <a:r>
              <a:rPr lang="en-US" sz="6600">
                <a:solidFill>
                  <a:schemeClr val="bg1"/>
                </a:solidFill>
                <a:latin typeface="Times New Roman" panose="02020603050405020304" pitchFamily="18" charset="0"/>
                <a:cs typeface="Times New Roman" panose="02020603050405020304" pitchFamily="18" charset="0"/>
              </a:rPr>
              <a:t>Tiếng chim tu hú</a:t>
            </a:r>
            <a:endParaRPr lang="en-GB" sz="6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77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ppt_h/2"/>
                                          </p:val>
                                        </p:tav>
                                        <p:tav tm="100000">
                                          <p:val>
                                            <p:strVal val="#ppt_y"/>
                                          </p:val>
                                        </p:tav>
                                      </p:tavLst>
                                    </p:anim>
                                    <p:anim calcmode="lin" valueType="num">
                                      <p:cBhvr>
                                        <p:cTn id="46" dur="300" fill="hold"/>
                                        <p:tgtEl>
                                          <p:spTgt spid="19"/>
                                        </p:tgtEl>
                                        <p:attrNameLst>
                                          <p:attrName>ppt_w</p:attrName>
                                        </p:attrNameLst>
                                      </p:cBhvr>
                                      <p:tavLst>
                                        <p:tav tm="0">
                                          <p:val>
                                            <p:strVal val="#ppt_w"/>
                                          </p:val>
                                        </p:tav>
                                        <p:tav tm="100000">
                                          <p:val>
                                            <p:strVal val="#ppt_w"/>
                                          </p:val>
                                        </p:tav>
                                      </p:tavLst>
                                    </p:anim>
                                    <p:anim calcmode="lin" valueType="num">
                                      <p:cBhvr>
                                        <p:cTn id="47"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menu_toggle_tone.wav"/>
                                        </p:tgtEl>
                                      </p:cMediaNode>
                                    </p:audio>
                                  </p:subTnLst>
                                </p:cTn>
                              </p:par>
                            </p:childTnLst>
                          </p:cTn>
                        </p:par>
                        <p:par>
                          <p:cTn id="48" fill="hold">
                            <p:stCondLst>
                              <p:cond delay="300"/>
                            </p:stCondLst>
                            <p:childTnLst>
                              <p:par>
                                <p:cTn id="49" presetID="17"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300" fill="hold"/>
                                        <p:tgtEl>
                                          <p:spTgt spid="3"/>
                                        </p:tgtEl>
                                        <p:attrNameLst>
                                          <p:attrName>ppt_x</p:attrName>
                                        </p:attrNameLst>
                                      </p:cBhvr>
                                      <p:tavLst>
                                        <p:tav tm="0">
                                          <p:val>
                                            <p:strVal val="#ppt_x"/>
                                          </p:val>
                                        </p:tav>
                                        <p:tav tm="100000">
                                          <p:val>
                                            <p:strVal val="#ppt_x"/>
                                          </p:val>
                                        </p:tav>
                                      </p:tavLst>
                                    </p:anim>
                                    <p:anim calcmode="lin" valueType="num">
                                      <p:cBhvr>
                                        <p:cTn id="52" dur="300" fill="hold"/>
                                        <p:tgtEl>
                                          <p:spTgt spid="3"/>
                                        </p:tgtEl>
                                        <p:attrNameLst>
                                          <p:attrName>ppt_y</p:attrName>
                                        </p:attrNameLst>
                                      </p:cBhvr>
                                      <p:tavLst>
                                        <p:tav tm="0">
                                          <p:val>
                                            <p:strVal val="#ppt_y-#ppt_h/2"/>
                                          </p:val>
                                        </p:tav>
                                        <p:tav tm="100000">
                                          <p:val>
                                            <p:strVal val="#ppt_y"/>
                                          </p:val>
                                        </p:tav>
                                      </p:tavLst>
                                    </p:anim>
                                    <p:anim calcmode="lin" valueType="num">
                                      <p:cBhvr>
                                        <p:cTn id="53" dur="300" fill="hold"/>
                                        <p:tgtEl>
                                          <p:spTgt spid="3"/>
                                        </p:tgtEl>
                                        <p:attrNameLst>
                                          <p:attrName>ppt_w</p:attrName>
                                        </p:attrNameLst>
                                      </p:cBhvr>
                                      <p:tavLst>
                                        <p:tav tm="0">
                                          <p:val>
                                            <p:strVal val="#ppt_w"/>
                                          </p:val>
                                        </p:tav>
                                        <p:tav tm="100000">
                                          <p:val>
                                            <p:strVal val="#ppt_w"/>
                                          </p:val>
                                        </p:tav>
                                      </p:tavLst>
                                    </p:anim>
                                    <p:anim calcmode="lin" valueType="num">
                                      <p:cBhvr>
                                        <p:cTn id="54" dur="300" fill="hold"/>
                                        <p:tgtEl>
                                          <p:spTgt spid="3"/>
                                        </p:tgtEl>
                                        <p:attrNameLst>
                                          <p:attrName>ppt_h</p:attrName>
                                        </p:attrNameLst>
                                      </p:cBhvr>
                                      <p:tavLst>
                                        <p:tav tm="0">
                                          <p:val>
                                            <p:fltVal val="0"/>
                                          </p:val>
                                        </p:tav>
                                        <p:tav tm="100000">
                                          <p:val>
                                            <p:strVal val="#ppt_h"/>
                                          </p:val>
                                        </p:tav>
                                      </p:tavLst>
                                    </p:anim>
                                  </p:childTnLst>
                                </p:cTn>
                              </p:par>
                              <p:par>
                                <p:cTn id="55" presetID="17"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300" fill="hold"/>
                                        <p:tgtEl>
                                          <p:spTgt spid="38"/>
                                        </p:tgtEl>
                                        <p:attrNameLst>
                                          <p:attrName>ppt_x</p:attrName>
                                        </p:attrNameLst>
                                      </p:cBhvr>
                                      <p:tavLst>
                                        <p:tav tm="0">
                                          <p:val>
                                            <p:strVal val="#ppt_x"/>
                                          </p:val>
                                        </p:tav>
                                        <p:tav tm="100000">
                                          <p:val>
                                            <p:strVal val="#ppt_x"/>
                                          </p:val>
                                        </p:tav>
                                      </p:tavLst>
                                    </p:anim>
                                    <p:anim calcmode="lin" valueType="num">
                                      <p:cBhvr>
                                        <p:cTn id="58" dur="300" fill="hold"/>
                                        <p:tgtEl>
                                          <p:spTgt spid="38"/>
                                        </p:tgtEl>
                                        <p:attrNameLst>
                                          <p:attrName>ppt_y</p:attrName>
                                        </p:attrNameLst>
                                      </p:cBhvr>
                                      <p:tavLst>
                                        <p:tav tm="0">
                                          <p:val>
                                            <p:strVal val="#ppt_y+#ppt_h/2"/>
                                          </p:val>
                                        </p:tav>
                                        <p:tav tm="100000">
                                          <p:val>
                                            <p:strVal val="#ppt_y"/>
                                          </p:val>
                                        </p:tav>
                                      </p:tavLst>
                                    </p:anim>
                                    <p:anim calcmode="lin" valueType="num">
                                      <p:cBhvr>
                                        <p:cTn id="59" dur="300" fill="hold"/>
                                        <p:tgtEl>
                                          <p:spTgt spid="38"/>
                                        </p:tgtEl>
                                        <p:attrNameLst>
                                          <p:attrName>ppt_w</p:attrName>
                                        </p:attrNameLst>
                                      </p:cBhvr>
                                      <p:tavLst>
                                        <p:tav tm="0">
                                          <p:val>
                                            <p:strVal val="#ppt_w"/>
                                          </p:val>
                                        </p:tav>
                                        <p:tav tm="100000">
                                          <p:val>
                                            <p:strVal val="#ppt_w"/>
                                          </p:val>
                                        </p:tav>
                                      </p:tavLst>
                                    </p:anim>
                                    <p:anim calcmode="lin" valueType="num">
                                      <p:cBhvr>
                                        <p:cTn id="60" dur="300" fill="hold"/>
                                        <p:tgtEl>
                                          <p:spTgt spid="38"/>
                                        </p:tgtEl>
                                        <p:attrNameLst>
                                          <p:attrName>ppt_h</p:attrName>
                                        </p:attrNameLst>
                                      </p:cBhvr>
                                      <p:tavLst>
                                        <p:tav tm="0">
                                          <p:val>
                                            <p:fltVal val="0"/>
                                          </p:val>
                                        </p:tav>
                                        <p:tav tm="100000">
                                          <p:val>
                                            <p:strVal val="#ppt_h"/>
                                          </p:val>
                                        </p:tav>
                                      </p:tavLst>
                                    </p:anim>
                                  </p:childTnLst>
                                </p:cTn>
                              </p:par>
                            </p:childTnLst>
                          </p:cTn>
                        </p:par>
                        <p:par>
                          <p:cTn id="61" fill="hold">
                            <p:stCondLst>
                              <p:cond delay="600"/>
                            </p:stCondLst>
                            <p:childTnLst>
                              <p:par>
                                <p:cTn id="62" presetID="14" presetClass="entr" presetSubtype="1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5" fill="hold">
                            <p:stCondLst>
                              <p:cond delay="1100"/>
                            </p:stCondLst>
                            <p:childTnLst>
                              <p:par>
                                <p:cTn id="66" presetID="14" presetClass="entr" presetSubtype="10" fill="hold" nodeType="afterEffect">
                                  <p:stCondLst>
                                    <p:cond delay="50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9" fill="hold">
                            <p:stCondLst>
                              <p:cond delay="2100"/>
                            </p:stCondLst>
                            <p:childTnLst>
                              <p:par>
                                <p:cTn id="70" presetID="14" presetClass="entr" presetSubtype="10" fill="hold" nodeType="afterEffect">
                                  <p:stCondLst>
                                    <p:cond delay="50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3" fill="hold">
                            <p:stCondLst>
                              <p:cond delay="3100"/>
                            </p:stCondLst>
                            <p:childTnLst>
                              <p:par>
                                <p:cTn id="74" presetID="14" presetClass="entr" presetSubtype="10" fill="hold" nodeType="afterEffect">
                                  <p:stCondLst>
                                    <p:cond delay="500"/>
                                  </p:stCondLst>
                                  <p:childTnLst>
                                    <p:set>
                                      <p:cBhvr>
                                        <p:cTn id="75" dur="1" fill="hold">
                                          <p:stCondLst>
                                            <p:cond delay="0"/>
                                          </p:stCondLst>
                                        </p:cTn>
                                        <p:tgtEl>
                                          <p:spTgt spid="47"/>
                                        </p:tgtEl>
                                        <p:attrNameLst>
                                          <p:attrName>style.visibility</p:attrName>
                                        </p:attrNameLst>
                                      </p:cBhvr>
                                      <p:to>
                                        <p:strVal val="visible"/>
                                      </p:to>
                                    </p:set>
                                    <p:animEffect transition="in" filter="randombar(horizontal)">
                                      <p:cBhvr>
                                        <p:cTn id="76" dur="500"/>
                                        <p:tgtEl>
                                          <p:spTgt spid="47"/>
                                        </p:tgtEl>
                                      </p:cBhvr>
                                    </p:animEffec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7" fill="hold">
                            <p:stCondLst>
                              <p:cond delay="4100"/>
                            </p:stCondLst>
                            <p:childTnLst>
                              <p:par>
                                <p:cTn id="78" presetID="14" presetClass="entr" presetSubtype="10" fill="hold" nodeType="afterEffect">
                                  <p:stCondLst>
                                    <p:cond delay="50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subTnLst>
                                    <p:audio>
                                      <p:cMediaNode>
                                        <p:cTn display="0" masterRel="sameClick">
                                          <p:stCondLst>
                                            <p:cond evt="begin" delay="0">
                                              <p:tn val="78"/>
                                            </p:cond>
                                          </p:stCondLst>
                                          <p:endCondLst>
                                            <p:cond evt="onStopAudio" delay="0">
                                              <p:tgtEl>
                                                <p:sldTgt/>
                                              </p:tgtEl>
                                            </p:cond>
                                          </p:endCondLst>
                                        </p:cTn>
                                        <p:tgtEl>
                                          <p:sndTgt r:embed="rId5" name="beep.wav"/>
                                        </p:tgtEl>
                                      </p:cMediaNode>
                                    </p:audio>
                                  </p:subTnLst>
                                </p:cTn>
                              </p:par>
                            </p:childTnLst>
                          </p:cTn>
                        </p:par>
                        <p:par>
                          <p:cTn id="81" fill="hold">
                            <p:stCondLst>
                              <p:cond delay="5100"/>
                            </p:stCondLst>
                            <p:childTnLst>
                              <p:par>
                                <p:cTn id="82" presetID="14" presetClass="entr" presetSubtype="10" fill="hold" nodeType="after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randombar(horizontal)">
                                      <p:cBhvr>
                                        <p:cTn id="84" dur="500"/>
                                        <p:tgtEl>
                                          <p:spTgt spid="62"/>
                                        </p:tgtEl>
                                      </p:cBhvr>
                                    </p:animEffec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5" fill="hold">
                            <p:stCondLst>
                              <p:cond delay="6100"/>
                            </p:stCondLst>
                            <p:childTnLst>
                              <p:par>
                                <p:cTn id="86" presetID="14" presetClass="entr" presetSubtype="10" fill="hold" nodeType="afterEffect">
                                  <p:stCondLst>
                                    <p:cond delay="500"/>
                                  </p:stCondLst>
                                  <p:childTnLst>
                                    <p:set>
                                      <p:cBhvr>
                                        <p:cTn id="87" dur="1" fill="hold">
                                          <p:stCondLst>
                                            <p:cond delay="0"/>
                                          </p:stCondLst>
                                        </p:cTn>
                                        <p:tgtEl>
                                          <p:spTgt spid="67"/>
                                        </p:tgtEl>
                                        <p:attrNameLst>
                                          <p:attrName>style.visibility</p:attrName>
                                        </p:attrNameLst>
                                      </p:cBhvr>
                                      <p:to>
                                        <p:strVal val="visible"/>
                                      </p:to>
                                    </p:set>
                                    <p:animEffect transition="in" filter="randombar(horizontal)">
                                      <p:cBhvr>
                                        <p:cTn id="88" dur="500"/>
                                        <p:tgtEl>
                                          <p:spTgt spid="67"/>
                                        </p:tgtEl>
                                      </p:cBhvr>
                                    </p:animEffec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9" fill="hold">
                            <p:stCondLst>
                              <p:cond delay="7100"/>
                            </p:stCondLst>
                            <p:childTnLst>
                              <p:par>
                                <p:cTn id="90" presetID="14" presetClass="entr" presetSubtype="10" fill="hold" nodeType="after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subTnLst>
                                    <p:audio>
                                      <p:cMediaNode>
                                        <p:cTn display="0" masterRel="sameClick">
                                          <p:stCondLst>
                                            <p:cond evt="begin" delay="0">
                                              <p:tn val="90"/>
                                            </p:cond>
                                          </p:stCondLst>
                                          <p:endCondLst>
                                            <p:cond evt="onStopAudio" delay="0">
                                              <p:tgtEl>
                                                <p:sldTgt/>
                                              </p:tgtEl>
                                            </p:cond>
                                          </p:endCondLst>
                                        </p:cTn>
                                        <p:tgtEl>
                                          <p:sndTgt r:embed="rId5" name="beep.wav"/>
                                        </p:tgtEl>
                                      </p:cMediaNode>
                                    </p:audio>
                                  </p:subTnLst>
                                </p:cTn>
                              </p:par>
                            </p:childTnLst>
                          </p:cTn>
                        </p:par>
                        <p:par>
                          <p:cTn id="93" fill="hold">
                            <p:stCondLst>
                              <p:cond delay="8100"/>
                            </p:stCondLst>
                            <p:childTnLst>
                              <p:par>
                                <p:cTn id="94" presetID="14" presetClass="entr" presetSubtype="10" fill="hold" nodeType="afterEffect">
                                  <p:stCondLst>
                                    <p:cond delay="500"/>
                                  </p:stCondLst>
                                  <p:childTnLst>
                                    <p:set>
                                      <p:cBhvr>
                                        <p:cTn id="95" dur="1" fill="hold">
                                          <p:stCondLst>
                                            <p:cond delay="0"/>
                                          </p:stCondLst>
                                        </p:cTn>
                                        <p:tgtEl>
                                          <p:spTgt spid="73"/>
                                        </p:tgtEl>
                                        <p:attrNameLst>
                                          <p:attrName>style.visibility</p:attrName>
                                        </p:attrNameLst>
                                      </p:cBhvr>
                                      <p:to>
                                        <p:strVal val="visible"/>
                                      </p:to>
                                    </p:set>
                                    <p:animEffect transition="in" filter="randombar(horizontal)">
                                      <p:cBhvr>
                                        <p:cTn id="96" dur="500"/>
                                        <p:tgtEl>
                                          <p:spTgt spid="73"/>
                                        </p:tgtEl>
                                      </p:cBhvr>
                                    </p:animEffect>
                                  </p:childTnLst>
                                  <p:subTnLst>
                                    <p:audio>
                                      <p:cMediaNode>
                                        <p:cTn display="0" masterRel="sameClick">
                                          <p:stCondLst>
                                            <p:cond evt="begin" delay="0">
                                              <p:tn val="94"/>
                                            </p:cond>
                                          </p:stCondLst>
                                          <p:endCondLst>
                                            <p:cond evt="onStopAudio" delay="0">
                                              <p:tgtEl>
                                                <p:sldTgt/>
                                              </p:tgtEl>
                                            </p:cond>
                                          </p:endCondLst>
                                        </p:cTn>
                                        <p:tgtEl>
                                          <p:sndTgt r:embed="rId5" name="beep.wav"/>
                                        </p:tgtEl>
                                      </p:cMediaNode>
                                    </p:audio>
                                  </p:subTnLst>
                                </p:cTn>
                              </p:par>
                            </p:childTnLst>
                          </p:cTn>
                        </p:par>
                        <p:par>
                          <p:cTn id="97" fill="hold">
                            <p:stCondLst>
                              <p:cond delay="9100"/>
                            </p:stCondLst>
                            <p:childTnLst>
                              <p:par>
                                <p:cTn id="98" presetID="14" presetClass="entr" presetSubtype="10" fill="hold" nodeType="afterEffect">
                                  <p:stCondLst>
                                    <p:cond delay="500"/>
                                  </p:stCondLst>
                                  <p:childTnLst>
                                    <p:set>
                                      <p:cBhvr>
                                        <p:cTn id="99" dur="1" fill="hold">
                                          <p:stCondLst>
                                            <p:cond delay="0"/>
                                          </p:stCondLst>
                                        </p:cTn>
                                        <p:tgtEl>
                                          <p:spTgt spid="77"/>
                                        </p:tgtEl>
                                        <p:attrNameLst>
                                          <p:attrName>style.visibility</p:attrName>
                                        </p:attrNameLst>
                                      </p:cBhvr>
                                      <p:to>
                                        <p:strVal val="visible"/>
                                      </p:to>
                                    </p:set>
                                    <p:animEffect transition="in" filter="randombar(horizontal)">
                                      <p:cBhvr>
                                        <p:cTn id="100" dur="500"/>
                                        <p:tgtEl>
                                          <p:spTgt spid="77"/>
                                        </p:tgtEl>
                                      </p:cBhvr>
                                    </p:animEffect>
                                  </p:childTnLst>
                                  <p:subTnLst>
                                    <p:audio>
                                      <p:cMediaNode>
                                        <p:cTn display="0" masterRel="sameClick">
                                          <p:stCondLst>
                                            <p:cond evt="begin" delay="0">
                                              <p:tn val="98"/>
                                            </p:cond>
                                          </p:stCondLst>
                                          <p:endCondLst>
                                            <p:cond evt="onStopAudio" delay="0">
                                              <p:tgtEl>
                                                <p:sldTgt/>
                                              </p:tgtEl>
                                            </p:cond>
                                          </p:endCondLst>
                                        </p:cTn>
                                        <p:tgtEl>
                                          <p:sndTgt r:embed="rId5" name="beep.wav"/>
                                        </p:tgtEl>
                                      </p:cMediaNode>
                                    </p:audio>
                                  </p:subTnLst>
                                </p:cTn>
                              </p:par>
                            </p:childTnLst>
                          </p:cTn>
                        </p:par>
                        <p:par>
                          <p:cTn id="101" fill="hold">
                            <p:stCondLst>
                              <p:cond delay="10100"/>
                            </p:stCondLst>
                            <p:childTnLst>
                              <p:par>
                                <p:cTn id="102" presetID="14" presetClass="entr" presetSubtype="10" fill="hold" nodeType="afterEffect">
                                  <p:stCondLst>
                                    <p:cond delay="500"/>
                                  </p:stCondLst>
                                  <p:childTnLst>
                                    <p:set>
                                      <p:cBhvr>
                                        <p:cTn id="103" dur="1" fill="hold">
                                          <p:stCondLst>
                                            <p:cond delay="0"/>
                                          </p:stCondLst>
                                        </p:cTn>
                                        <p:tgtEl>
                                          <p:spTgt spid="80"/>
                                        </p:tgtEl>
                                        <p:attrNameLst>
                                          <p:attrName>style.visibility</p:attrName>
                                        </p:attrNameLst>
                                      </p:cBhvr>
                                      <p:to>
                                        <p:strVal val="visible"/>
                                      </p:to>
                                    </p:set>
                                    <p:animEffect transition="in" filter="randombar(horizontal)">
                                      <p:cBhvr>
                                        <p:cTn id="104" dur="500"/>
                                        <p:tgtEl>
                                          <p:spTgt spid="80"/>
                                        </p:tgtEl>
                                      </p:cBhvr>
                                    </p:animEffec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5" fill="hold">
                            <p:stCondLst>
                              <p:cond delay="11100"/>
                            </p:stCondLst>
                            <p:childTnLst>
                              <p:par>
                                <p:cTn id="106" presetID="14" presetClass="entr" presetSubtype="10" fill="hold" nodeType="afterEffect">
                                  <p:stCondLst>
                                    <p:cond delay="500"/>
                                  </p:stCondLst>
                                  <p:childTnLst>
                                    <p:set>
                                      <p:cBhvr>
                                        <p:cTn id="107" dur="1" fill="hold">
                                          <p:stCondLst>
                                            <p:cond delay="0"/>
                                          </p:stCondLst>
                                        </p:cTn>
                                        <p:tgtEl>
                                          <p:spTgt spid="84"/>
                                        </p:tgtEl>
                                        <p:attrNameLst>
                                          <p:attrName>style.visibility</p:attrName>
                                        </p:attrNameLst>
                                      </p:cBhvr>
                                      <p:to>
                                        <p:strVal val="visible"/>
                                      </p:to>
                                    </p:set>
                                    <p:animEffect transition="in" filter="randombar(horizontal)">
                                      <p:cBhvr>
                                        <p:cTn id="108" dur="500"/>
                                        <p:tgtEl>
                                          <p:spTgt spid="84"/>
                                        </p:tgtEl>
                                      </p:cBhvr>
                                    </p:animEffect>
                                  </p:childTnLst>
                                  <p:subTnLst>
                                    <p:audio>
                                      <p:cMediaNode>
                                        <p:cTn display="0" masterRel="sameClick">
                                          <p:stCondLst>
                                            <p:cond evt="begin" delay="0">
                                              <p:tn val="106"/>
                                            </p:cond>
                                          </p:stCondLst>
                                          <p:endCondLst>
                                            <p:cond evt="onStopAudio" delay="0">
                                              <p:tgtEl>
                                                <p:sldTgt/>
                                              </p:tgtEl>
                                            </p:cond>
                                          </p:endCondLst>
                                        </p:cTn>
                                        <p:tgtEl>
                                          <p:sndTgt r:embed="rId5" name="beep.wav"/>
                                        </p:tgtEl>
                                      </p:cMediaNode>
                                    </p:audio>
                                  </p:subTnLst>
                                </p:cTn>
                              </p:par>
                            </p:childTnLst>
                          </p:cTn>
                        </p:par>
                        <p:par>
                          <p:cTn id="109" fill="hold">
                            <p:stCondLst>
                              <p:cond delay="12100"/>
                            </p:stCondLst>
                            <p:childTnLst>
                              <p:par>
                                <p:cTn id="110" presetID="14" presetClass="entr" presetSubtype="10" fill="hold" nodeType="afterEffect">
                                  <p:stCondLst>
                                    <p:cond delay="500"/>
                                  </p:stCondLst>
                                  <p:childTnLst>
                                    <p:set>
                                      <p:cBhvr>
                                        <p:cTn id="111" dur="1" fill="hold">
                                          <p:stCondLst>
                                            <p:cond delay="0"/>
                                          </p:stCondLst>
                                        </p:cTn>
                                        <p:tgtEl>
                                          <p:spTgt spid="90"/>
                                        </p:tgtEl>
                                        <p:attrNameLst>
                                          <p:attrName>style.visibility</p:attrName>
                                        </p:attrNameLst>
                                      </p:cBhvr>
                                      <p:to>
                                        <p:strVal val="visible"/>
                                      </p:to>
                                    </p:set>
                                    <p:animEffect transition="in" filter="randombar(horizontal)">
                                      <p:cBhvr>
                                        <p:cTn id="112" dur="500"/>
                                        <p:tgtEl>
                                          <p:spTgt spid="90"/>
                                        </p:tgtEl>
                                      </p:cBhvr>
                                    </p:animEffec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3" fill="hold">
                            <p:stCondLst>
                              <p:cond delay="13100"/>
                            </p:stCondLst>
                            <p:childTnLst>
                              <p:par>
                                <p:cTn id="114" presetID="14" presetClass="entr" presetSubtype="10" fill="hold" nodeType="afterEffect">
                                  <p:stCondLst>
                                    <p:cond delay="500"/>
                                  </p:stCondLst>
                                  <p:childTnLst>
                                    <p:set>
                                      <p:cBhvr>
                                        <p:cTn id="115" dur="1" fill="hold">
                                          <p:stCondLst>
                                            <p:cond delay="0"/>
                                          </p:stCondLst>
                                        </p:cTn>
                                        <p:tgtEl>
                                          <p:spTgt spid="93"/>
                                        </p:tgtEl>
                                        <p:attrNameLst>
                                          <p:attrName>style.visibility</p:attrName>
                                        </p:attrNameLst>
                                      </p:cBhvr>
                                      <p:to>
                                        <p:strVal val="visible"/>
                                      </p:to>
                                    </p:set>
                                    <p:animEffect transition="in" filter="randombar(horizontal)">
                                      <p:cBhvr>
                                        <p:cTn id="116" dur="500"/>
                                        <p:tgtEl>
                                          <p:spTgt spid="93"/>
                                        </p:tgtEl>
                                      </p:cBhvr>
                                    </p:animEffec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7" fill="hold">
                            <p:stCondLst>
                              <p:cond delay="14100"/>
                            </p:stCondLst>
                            <p:childTnLst>
                              <p:par>
                                <p:cTn id="118" presetID="14" presetClass="entr" presetSubtype="10" fill="hold" nodeType="afterEffect">
                                  <p:stCondLst>
                                    <p:cond delay="500"/>
                                  </p:stCondLst>
                                  <p:childTnLst>
                                    <p:set>
                                      <p:cBhvr>
                                        <p:cTn id="119" dur="1" fill="hold">
                                          <p:stCondLst>
                                            <p:cond delay="0"/>
                                          </p:stCondLst>
                                        </p:cTn>
                                        <p:tgtEl>
                                          <p:spTgt spid="96"/>
                                        </p:tgtEl>
                                        <p:attrNameLst>
                                          <p:attrName>style.visibility</p:attrName>
                                        </p:attrNameLst>
                                      </p:cBhvr>
                                      <p:to>
                                        <p:strVal val="visible"/>
                                      </p:to>
                                    </p:set>
                                    <p:animEffect transition="in" filter="randombar(horizontal)">
                                      <p:cBhvr>
                                        <p:cTn id="120"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5" name="beep.wav"/>
                                        </p:tgtEl>
                                      </p:cMediaNode>
                                    </p:audio>
                                  </p:subTnLst>
                                </p:cTn>
                              </p:par>
                            </p:childTnLst>
                          </p:cTn>
                        </p:par>
                        <p:par>
                          <p:cTn id="121" fill="hold">
                            <p:stCondLst>
                              <p:cond delay="15100"/>
                            </p:stCondLst>
                            <p:childTnLst>
                              <p:par>
                                <p:cTn id="122" presetID="14" presetClass="entr" presetSubtype="10" fill="hold" nodeType="afterEffect">
                                  <p:stCondLst>
                                    <p:cond delay="500"/>
                                  </p:stCondLst>
                                  <p:childTnLst>
                                    <p:set>
                                      <p:cBhvr>
                                        <p:cTn id="123" dur="1" fill="hold">
                                          <p:stCondLst>
                                            <p:cond delay="0"/>
                                          </p:stCondLst>
                                        </p:cTn>
                                        <p:tgtEl>
                                          <p:spTgt spid="102"/>
                                        </p:tgtEl>
                                        <p:attrNameLst>
                                          <p:attrName>style.visibility</p:attrName>
                                        </p:attrNameLst>
                                      </p:cBhvr>
                                      <p:to>
                                        <p:strVal val="visible"/>
                                      </p:to>
                                    </p:set>
                                    <p:animEffect transition="in" filter="randombar(horizontal)">
                                      <p:cBhvr>
                                        <p:cTn id="124" dur="500"/>
                                        <p:tgtEl>
                                          <p:spTgt spid="102"/>
                                        </p:tgtEl>
                                      </p:cBhvr>
                                    </p:animEffec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5" fill="hold">
                            <p:stCondLst>
                              <p:cond delay="16100"/>
                            </p:stCondLst>
                            <p:childTnLst>
                              <p:par>
                                <p:cTn id="126" presetID="14" presetClass="entr" presetSubtype="10" fill="hold" nodeType="afterEffect">
                                  <p:stCondLst>
                                    <p:cond delay="500"/>
                                  </p:stCondLst>
                                  <p:childTnLst>
                                    <p:set>
                                      <p:cBhvr>
                                        <p:cTn id="127" dur="1" fill="hold">
                                          <p:stCondLst>
                                            <p:cond delay="0"/>
                                          </p:stCondLst>
                                        </p:cTn>
                                        <p:tgtEl>
                                          <p:spTgt spid="108"/>
                                        </p:tgtEl>
                                        <p:attrNameLst>
                                          <p:attrName>style.visibility</p:attrName>
                                        </p:attrNameLst>
                                      </p:cBhvr>
                                      <p:to>
                                        <p:strVal val="visible"/>
                                      </p:to>
                                    </p:set>
                                    <p:animEffect transition="in" filter="randombar(horizontal)">
                                      <p:cBhvr>
                                        <p:cTn id="128" dur="500"/>
                                        <p:tgtEl>
                                          <p:spTgt spid="108"/>
                                        </p:tgtEl>
                                      </p:cBhvr>
                                    </p:animEffect>
                                  </p:childTnLst>
                                  <p:subTnLst>
                                    <p:audio>
                                      <p:cMediaNode>
                                        <p:cTn display="0" masterRel="sameClick">
                                          <p:stCondLst>
                                            <p:cond evt="begin" delay="0">
                                              <p:tn val="126"/>
                                            </p:cond>
                                          </p:stCondLst>
                                          <p:endCondLst>
                                            <p:cond evt="onStopAudio" delay="0">
                                              <p:tgtEl>
                                                <p:sldTgt/>
                                              </p:tgtEl>
                                            </p:cond>
                                          </p:endCondLst>
                                        </p:cTn>
                                        <p:tgtEl>
                                          <p:sndTgt r:embed="rId5" name="beep.wav"/>
                                        </p:tgtEl>
                                      </p:cMediaNode>
                                    </p:audio>
                                  </p:subTnLst>
                                </p:cTn>
                              </p:par>
                            </p:childTnLst>
                          </p:cTn>
                        </p:par>
                        <p:par>
                          <p:cTn id="129" fill="hold">
                            <p:stCondLst>
                              <p:cond delay="17100"/>
                            </p:stCondLst>
                            <p:childTnLst>
                              <p:par>
                                <p:cTn id="130" presetID="14" presetClass="entr" presetSubtype="10" fill="hold" nodeType="afterEffect">
                                  <p:stCondLst>
                                    <p:cond delay="500"/>
                                  </p:stCondLst>
                                  <p:childTnLst>
                                    <p:set>
                                      <p:cBhvr>
                                        <p:cTn id="131" dur="1" fill="hold">
                                          <p:stCondLst>
                                            <p:cond delay="0"/>
                                          </p:stCondLst>
                                        </p:cTn>
                                        <p:tgtEl>
                                          <p:spTgt spid="114"/>
                                        </p:tgtEl>
                                        <p:attrNameLst>
                                          <p:attrName>style.visibility</p:attrName>
                                        </p:attrNameLst>
                                      </p:cBhvr>
                                      <p:to>
                                        <p:strVal val="visible"/>
                                      </p:to>
                                    </p:set>
                                    <p:animEffect transition="in" filter="randombar(horizontal)">
                                      <p:cBhvr>
                                        <p:cTn id="132" dur="500"/>
                                        <p:tgtEl>
                                          <p:spTgt spid="114"/>
                                        </p:tgtEl>
                                      </p:cBhvr>
                                    </p:animEffect>
                                  </p:childTnLst>
                                  <p:subTnLst>
                                    <p:audio>
                                      <p:cMediaNode>
                                        <p:cTn display="0" masterRel="sameClick">
                                          <p:stCondLst>
                                            <p:cond evt="begin" delay="0">
                                              <p:tn val="130"/>
                                            </p:cond>
                                          </p:stCondLst>
                                          <p:endCondLst>
                                            <p:cond evt="onStopAudio" delay="0">
                                              <p:tgtEl>
                                                <p:sldTgt/>
                                              </p:tgtEl>
                                            </p:cond>
                                          </p:endCondLst>
                                        </p:cTn>
                                        <p:tgtEl>
                                          <p:sndTgt r:embed="rId5" name="beep.wav"/>
                                        </p:tgtEl>
                                      </p:cMediaNode>
                                    </p:audio>
                                  </p:subTnLst>
                                </p:cTn>
                              </p:par>
                            </p:childTnLst>
                          </p:cTn>
                        </p:par>
                        <p:par>
                          <p:cTn id="133" fill="hold">
                            <p:stCondLst>
                              <p:cond delay="18100"/>
                            </p:stCondLst>
                            <p:childTnLst>
                              <p:par>
                                <p:cTn id="134" presetID="14" presetClass="entr" presetSubtype="10" fill="hold" nodeType="afterEffect">
                                  <p:stCondLst>
                                    <p:cond delay="500"/>
                                  </p:stCondLst>
                                  <p:childTnLst>
                                    <p:set>
                                      <p:cBhvr>
                                        <p:cTn id="135" dur="1" fill="hold">
                                          <p:stCondLst>
                                            <p:cond delay="0"/>
                                          </p:stCondLst>
                                        </p:cTn>
                                        <p:tgtEl>
                                          <p:spTgt spid="117"/>
                                        </p:tgtEl>
                                        <p:attrNameLst>
                                          <p:attrName>style.visibility</p:attrName>
                                        </p:attrNameLst>
                                      </p:cBhvr>
                                      <p:to>
                                        <p:strVal val="visible"/>
                                      </p:to>
                                    </p:set>
                                    <p:animEffect transition="in" filter="randombar(horizontal)">
                                      <p:cBhvr>
                                        <p:cTn id="136" dur="500"/>
                                        <p:tgtEl>
                                          <p:spTgt spid="117"/>
                                        </p:tgtEl>
                                      </p:cBhvr>
                                    </p:animEffec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7" fill="hold">
                            <p:stCondLst>
                              <p:cond delay="19100"/>
                            </p:stCondLst>
                            <p:childTnLst>
                              <p:par>
                                <p:cTn id="138" presetID="14" presetClass="entr" presetSubtype="10" fill="hold" nodeType="afterEffect">
                                  <p:stCondLst>
                                    <p:cond delay="500"/>
                                  </p:stCondLst>
                                  <p:childTnLst>
                                    <p:set>
                                      <p:cBhvr>
                                        <p:cTn id="139" dur="1" fill="hold">
                                          <p:stCondLst>
                                            <p:cond delay="0"/>
                                          </p:stCondLst>
                                        </p:cTn>
                                        <p:tgtEl>
                                          <p:spTgt spid="120"/>
                                        </p:tgtEl>
                                        <p:attrNameLst>
                                          <p:attrName>style.visibility</p:attrName>
                                        </p:attrNameLst>
                                      </p:cBhvr>
                                      <p:to>
                                        <p:strVal val="visible"/>
                                      </p:to>
                                    </p:set>
                                    <p:animEffect transition="in" filter="randombar(horizontal)">
                                      <p:cBhvr>
                                        <p:cTn id="140" dur="500"/>
                                        <p:tgtEl>
                                          <p:spTgt spid="1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1" fill="hold">
                            <p:stCondLst>
                              <p:cond delay="20100"/>
                            </p:stCondLst>
                            <p:childTnLst>
                              <p:par>
                                <p:cTn id="142" presetID="14" presetClass="entr" presetSubtype="10" fill="hold" nodeType="afterEffect">
                                  <p:stCondLst>
                                    <p:cond delay="500"/>
                                  </p:stCondLst>
                                  <p:childTnLst>
                                    <p:set>
                                      <p:cBhvr>
                                        <p:cTn id="143" dur="1" fill="hold">
                                          <p:stCondLst>
                                            <p:cond delay="0"/>
                                          </p:stCondLst>
                                        </p:cTn>
                                        <p:tgtEl>
                                          <p:spTgt spid="123"/>
                                        </p:tgtEl>
                                        <p:attrNameLst>
                                          <p:attrName>style.visibility</p:attrName>
                                        </p:attrNameLst>
                                      </p:cBhvr>
                                      <p:to>
                                        <p:strVal val="visible"/>
                                      </p:to>
                                    </p:set>
                                    <p:animEffect transition="in" filter="randombar(horizontal)">
                                      <p:cBhvr>
                                        <p:cTn id="144" dur="500"/>
                                        <p:tgtEl>
                                          <p:spTgt spid="123"/>
                                        </p:tgtEl>
                                      </p:cBhvr>
                                    </p:animEffect>
                                  </p:childTnLst>
                                  <p:subTnLst>
                                    <p:audio>
                                      <p:cMediaNode>
                                        <p:cTn display="0" masterRel="sameClick">
                                          <p:stCondLst>
                                            <p:cond evt="begin" delay="0">
                                              <p:tn val="142"/>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randombar(horizontal)">
                                      <p:cBhvr>
                                        <p:cTn id="150" dur="500"/>
                                        <p:tgtEl>
                                          <p:spTgt spid="165"/>
                                        </p:tgtEl>
                                      </p:cBhvr>
                                    </p:animEffect>
                                  </p:childTnLst>
                                  <p:subTnLst>
                                    <p:audio>
                                      <p:cMediaNode>
                                        <p:cTn display="0" masterRel="sameClick">
                                          <p:stCondLst>
                                            <p:cond evt="begin" delay="0">
                                              <p:tn val="148"/>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Nguồn Nước Trong Tự Nhiên Có Thể Sử Dụng đ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18283237" cy="1032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068508" y="-17687"/>
            <a:ext cx="9188498" cy="522380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solidFill>
                  <a:prstClr val="white"/>
                </a:solidFill>
              </a:rPr>
              <a:t>2</a:t>
            </a:r>
            <a:endParaRPr lang="en-GB" sz="9600">
              <a:solidFill>
                <a:prstClr val="white"/>
              </a:solidFill>
            </a:endParaRPr>
          </a:p>
        </p:txBody>
      </p:sp>
      <p:sp>
        <p:nvSpPr>
          <p:cNvPr id="7" name="Rectangle 6"/>
          <p:cNvSpPr/>
          <p:nvPr/>
        </p:nvSpPr>
        <p:spPr>
          <a:xfrm>
            <a:off x="9045264" y="5171080"/>
            <a:ext cx="9234986"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prstClr val="white"/>
                </a:solidFill>
              </a:rPr>
              <a:t>4</a:t>
            </a:r>
            <a:endParaRPr lang="en-GB" sz="11500">
              <a:solidFill>
                <a:prstClr val="white"/>
              </a:solidFill>
            </a:endParaRPr>
          </a:p>
        </p:txBody>
      </p:sp>
      <p:sp>
        <p:nvSpPr>
          <p:cNvPr id="8" name="Rectangle 7"/>
          <p:cNvSpPr/>
          <p:nvPr/>
        </p:nvSpPr>
        <p:spPr>
          <a:xfrm>
            <a:off x="-22179" y="5206123"/>
            <a:ext cx="9067443" cy="51435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solidFill>
                  <a:prstClr val="white"/>
                </a:solidFill>
              </a:rPr>
              <a:t>3</a:t>
            </a:r>
            <a:endParaRPr lang="en-GB" sz="9600">
              <a:solidFill>
                <a:prstClr val="white"/>
              </a:solidFill>
            </a:endParaRPr>
          </a:p>
        </p:txBody>
      </p:sp>
    </p:spTree>
    <p:extLst>
      <p:ext uri="{BB962C8B-B14F-4D97-AF65-F5344CB8AC3E}">
        <p14:creationId xmlns:p14="http://schemas.microsoft.com/office/powerpoint/2010/main" val="323992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bg1"/>
                </a:solidFill>
                <a:latin typeface="Times New Roman" panose="02020603050405020304" pitchFamily="18" charset="0"/>
                <a:cs typeface="Times New Roman" panose="02020603050405020304" pitchFamily="18" charset="0"/>
              </a:rPr>
              <a:t>Câu 3: </a:t>
            </a:r>
            <a:r>
              <a:rPr lang="en-US" sz="7200">
                <a:solidFill>
                  <a:schemeClr val="bg1"/>
                </a:solidFill>
                <a:latin typeface="Times New Roman" panose="02020603050405020304" pitchFamily="18" charset="0"/>
                <a:cs typeface="Times New Roman" panose="02020603050405020304" pitchFamily="18" charset="0"/>
              </a:rPr>
              <a:t>Chỉ ra 01 từ láy được sử dụng trong bài thơ.</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sp>
        <p:nvSpPr>
          <p:cNvPr id="35" name="Parallelogram 34"/>
          <p:cNvSpPr/>
          <p:nvPr/>
        </p:nvSpPr>
        <p:spPr>
          <a:xfrm flipH="1">
            <a:off x="13044492" y="9976249"/>
            <a:ext cx="950115"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14959008" y="9976249"/>
            <a:ext cx="985836"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13994607" y="9976247"/>
            <a:ext cx="964401"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sp>
        <p:nvSpPr>
          <p:cNvPr id="4" name="Rectangle 3"/>
          <p:cNvSpPr/>
          <p:nvPr/>
        </p:nvSpPr>
        <p:spPr>
          <a:xfrm>
            <a:off x="3955059" y="7166923"/>
            <a:ext cx="9969993" cy="2640723"/>
          </a:xfrm>
          <a:prstGeom prst="rect">
            <a:avLst/>
          </a:prstGeom>
        </p:spPr>
        <p:txBody>
          <a:bodyPr wrap="square">
            <a:spAutoFit/>
          </a:bodyPr>
          <a:lstStyle/>
          <a:p>
            <a:pPr algn="ctr">
              <a:lnSpc>
                <a:spcPct val="115000"/>
              </a:lnSpc>
            </a:pPr>
            <a:r>
              <a:rPr lang="vi-VN" sz="4800">
                <a:solidFill>
                  <a:schemeClr val="bg1"/>
                </a:solidFill>
                <a:latin typeface="Times New Roman" panose="02020603050405020304" pitchFamily="18" charset="0"/>
                <a:cs typeface="Times New Roman" panose="02020603050405020304" pitchFamily="18" charset="0"/>
              </a:rPr>
              <a:t>C</a:t>
            </a:r>
            <a:r>
              <a:rPr lang="en-US" sz="4800" smtClean="0">
                <a:solidFill>
                  <a:schemeClr val="bg1"/>
                </a:solidFill>
                <a:latin typeface="Times New Roman" panose="02020603050405020304" pitchFamily="18" charset="0"/>
                <a:cs typeface="Times New Roman" panose="02020603050405020304" pitchFamily="18" charset="0"/>
              </a:rPr>
              <a:t>hỉ </a:t>
            </a:r>
            <a:r>
              <a:rPr lang="en-US" sz="4800">
                <a:solidFill>
                  <a:schemeClr val="bg1"/>
                </a:solidFill>
                <a:latin typeface="Times New Roman" panose="02020603050405020304" pitchFamily="18" charset="0"/>
                <a:cs typeface="Times New Roman" panose="02020603050405020304" pitchFamily="18" charset="0"/>
              </a:rPr>
              <a:t>ra một trong các từ sau: </a:t>
            </a:r>
            <a:r>
              <a:rPr lang="en-US" sz="4800" i="1">
                <a:solidFill>
                  <a:schemeClr val="bg1"/>
                </a:solidFill>
                <a:latin typeface="Times New Roman" panose="02020603050405020304" pitchFamily="18" charset="0"/>
                <a:cs typeface="Times New Roman" panose="02020603050405020304" pitchFamily="18" charset="0"/>
              </a:rPr>
              <a:t>Chờn vờn, ấp iu, tha thiết, lầm lụi, đinh ninh, đỡ đần, dai dẳng, lận đận, thiêng liêng.</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7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ppt_h/2"/>
                                          </p:val>
                                        </p:tav>
                                        <p:tav tm="100000">
                                          <p:val>
                                            <p:strVal val="#ppt_y"/>
                                          </p:val>
                                        </p:tav>
                                      </p:tavLst>
                                    </p:anim>
                                    <p:anim calcmode="lin" valueType="num">
                                      <p:cBhvr>
                                        <p:cTn id="46" dur="300" fill="hold"/>
                                        <p:tgtEl>
                                          <p:spTgt spid="19"/>
                                        </p:tgtEl>
                                        <p:attrNameLst>
                                          <p:attrName>ppt_w</p:attrName>
                                        </p:attrNameLst>
                                      </p:cBhvr>
                                      <p:tavLst>
                                        <p:tav tm="0">
                                          <p:val>
                                            <p:strVal val="#ppt_w"/>
                                          </p:val>
                                        </p:tav>
                                        <p:tav tm="100000">
                                          <p:val>
                                            <p:strVal val="#ppt_w"/>
                                          </p:val>
                                        </p:tav>
                                      </p:tavLst>
                                    </p:anim>
                                    <p:anim calcmode="lin" valueType="num">
                                      <p:cBhvr>
                                        <p:cTn id="47"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menu_toggle_tone.wav"/>
                                        </p:tgtEl>
                                      </p:cMediaNode>
                                    </p:audio>
                                  </p:subTnLst>
                                </p:cTn>
                              </p:par>
                            </p:childTnLst>
                          </p:cTn>
                        </p:par>
                        <p:par>
                          <p:cTn id="48" fill="hold">
                            <p:stCondLst>
                              <p:cond delay="300"/>
                            </p:stCondLst>
                            <p:childTnLst>
                              <p:par>
                                <p:cTn id="49" presetID="17"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300" fill="hold"/>
                                        <p:tgtEl>
                                          <p:spTgt spid="3"/>
                                        </p:tgtEl>
                                        <p:attrNameLst>
                                          <p:attrName>ppt_x</p:attrName>
                                        </p:attrNameLst>
                                      </p:cBhvr>
                                      <p:tavLst>
                                        <p:tav tm="0">
                                          <p:val>
                                            <p:strVal val="#ppt_x"/>
                                          </p:val>
                                        </p:tav>
                                        <p:tav tm="100000">
                                          <p:val>
                                            <p:strVal val="#ppt_x"/>
                                          </p:val>
                                        </p:tav>
                                      </p:tavLst>
                                    </p:anim>
                                    <p:anim calcmode="lin" valueType="num">
                                      <p:cBhvr>
                                        <p:cTn id="52" dur="300" fill="hold"/>
                                        <p:tgtEl>
                                          <p:spTgt spid="3"/>
                                        </p:tgtEl>
                                        <p:attrNameLst>
                                          <p:attrName>ppt_y</p:attrName>
                                        </p:attrNameLst>
                                      </p:cBhvr>
                                      <p:tavLst>
                                        <p:tav tm="0">
                                          <p:val>
                                            <p:strVal val="#ppt_y-#ppt_h/2"/>
                                          </p:val>
                                        </p:tav>
                                        <p:tav tm="100000">
                                          <p:val>
                                            <p:strVal val="#ppt_y"/>
                                          </p:val>
                                        </p:tav>
                                      </p:tavLst>
                                    </p:anim>
                                    <p:anim calcmode="lin" valueType="num">
                                      <p:cBhvr>
                                        <p:cTn id="53" dur="300" fill="hold"/>
                                        <p:tgtEl>
                                          <p:spTgt spid="3"/>
                                        </p:tgtEl>
                                        <p:attrNameLst>
                                          <p:attrName>ppt_w</p:attrName>
                                        </p:attrNameLst>
                                      </p:cBhvr>
                                      <p:tavLst>
                                        <p:tav tm="0">
                                          <p:val>
                                            <p:strVal val="#ppt_w"/>
                                          </p:val>
                                        </p:tav>
                                        <p:tav tm="100000">
                                          <p:val>
                                            <p:strVal val="#ppt_w"/>
                                          </p:val>
                                        </p:tav>
                                      </p:tavLst>
                                    </p:anim>
                                    <p:anim calcmode="lin" valueType="num">
                                      <p:cBhvr>
                                        <p:cTn id="54" dur="300" fill="hold"/>
                                        <p:tgtEl>
                                          <p:spTgt spid="3"/>
                                        </p:tgtEl>
                                        <p:attrNameLst>
                                          <p:attrName>ppt_h</p:attrName>
                                        </p:attrNameLst>
                                      </p:cBhvr>
                                      <p:tavLst>
                                        <p:tav tm="0">
                                          <p:val>
                                            <p:fltVal val="0"/>
                                          </p:val>
                                        </p:tav>
                                        <p:tav tm="100000">
                                          <p:val>
                                            <p:strVal val="#ppt_h"/>
                                          </p:val>
                                        </p:tav>
                                      </p:tavLst>
                                    </p:anim>
                                  </p:childTnLst>
                                </p:cTn>
                              </p:par>
                              <p:par>
                                <p:cTn id="55" presetID="17"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300" fill="hold"/>
                                        <p:tgtEl>
                                          <p:spTgt spid="38"/>
                                        </p:tgtEl>
                                        <p:attrNameLst>
                                          <p:attrName>ppt_x</p:attrName>
                                        </p:attrNameLst>
                                      </p:cBhvr>
                                      <p:tavLst>
                                        <p:tav tm="0">
                                          <p:val>
                                            <p:strVal val="#ppt_x"/>
                                          </p:val>
                                        </p:tav>
                                        <p:tav tm="100000">
                                          <p:val>
                                            <p:strVal val="#ppt_x"/>
                                          </p:val>
                                        </p:tav>
                                      </p:tavLst>
                                    </p:anim>
                                    <p:anim calcmode="lin" valueType="num">
                                      <p:cBhvr>
                                        <p:cTn id="58" dur="300" fill="hold"/>
                                        <p:tgtEl>
                                          <p:spTgt spid="38"/>
                                        </p:tgtEl>
                                        <p:attrNameLst>
                                          <p:attrName>ppt_y</p:attrName>
                                        </p:attrNameLst>
                                      </p:cBhvr>
                                      <p:tavLst>
                                        <p:tav tm="0">
                                          <p:val>
                                            <p:strVal val="#ppt_y+#ppt_h/2"/>
                                          </p:val>
                                        </p:tav>
                                        <p:tav tm="100000">
                                          <p:val>
                                            <p:strVal val="#ppt_y"/>
                                          </p:val>
                                        </p:tav>
                                      </p:tavLst>
                                    </p:anim>
                                    <p:anim calcmode="lin" valueType="num">
                                      <p:cBhvr>
                                        <p:cTn id="59" dur="300" fill="hold"/>
                                        <p:tgtEl>
                                          <p:spTgt spid="38"/>
                                        </p:tgtEl>
                                        <p:attrNameLst>
                                          <p:attrName>ppt_w</p:attrName>
                                        </p:attrNameLst>
                                      </p:cBhvr>
                                      <p:tavLst>
                                        <p:tav tm="0">
                                          <p:val>
                                            <p:strVal val="#ppt_w"/>
                                          </p:val>
                                        </p:tav>
                                        <p:tav tm="100000">
                                          <p:val>
                                            <p:strVal val="#ppt_w"/>
                                          </p:val>
                                        </p:tav>
                                      </p:tavLst>
                                    </p:anim>
                                    <p:anim calcmode="lin" valueType="num">
                                      <p:cBhvr>
                                        <p:cTn id="60" dur="300" fill="hold"/>
                                        <p:tgtEl>
                                          <p:spTgt spid="38"/>
                                        </p:tgtEl>
                                        <p:attrNameLst>
                                          <p:attrName>ppt_h</p:attrName>
                                        </p:attrNameLst>
                                      </p:cBhvr>
                                      <p:tavLst>
                                        <p:tav tm="0">
                                          <p:val>
                                            <p:fltVal val="0"/>
                                          </p:val>
                                        </p:tav>
                                        <p:tav tm="100000">
                                          <p:val>
                                            <p:strVal val="#ppt_h"/>
                                          </p:val>
                                        </p:tav>
                                      </p:tavLst>
                                    </p:anim>
                                  </p:childTnLst>
                                </p:cTn>
                              </p:par>
                            </p:childTnLst>
                          </p:cTn>
                        </p:par>
                        <p:par>
                          <p:cTn id="61" fill="hold">
                            <p:stCondLst>
                              <p:cond delay="600"/>
                            </p:stCondLst>
                            <p:childTnLst>
                              <p:par>
                                <p:cTn id="62" presetID="14" presetClass="entr" presetSubtype="1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5" fill="hold">
                            <p:stCondLst>
                              <p:cond delay="1100"/>
                            </p:stCondLst>
                            <p:childTnLst>
                              <p:par>
                                <p:cTn id="66" presetID="14" presetClass="entr" presetSubtype="10" fill="hold" nodeType="afterEffect">
                                  <p:stCondLst>
                                    <p:cond delay="50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9" fill="hold">
                            <p:stCondLst>
                              <p:cond delay="2100"/>
                            </p:stCondLst>
                            <p:childTnLst>
                              <p:par>
                                <p:cTn id="70" presetID="14" presetClass="entr" presetSubtype="10" fill="hold" nodeType="afterEffect">
                                  <p:stCondLst>
                                    <p:cond delay="50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3" fill="hold">
                            <p:stCondLst>
                              <p:cond delay="3100"/>
                            </p:stCondLst>
                            <p:childTnLst>
                              <p:par>
                                <p:cTn id="74" presetID="14" presetClass="entr" presetSubtype="10" fill="hold" nodeType="afterEffect">
                                  <p:stCondLst>
                                    <p:cond delay="500"/>
                                  </p:stCondLst>
                                  <p:childTnLst>
                                    <p:set>
                                      <p:cBhvr>
                                        <p:cTn id="75" dur="1" fill="hold">
                                          <p:stCondLst>
                                            <p:cond delay="0"/>
                                          </p:stCondLst>
                                        </p:cTn>
                                        <p:tgtEl>
                                          <p:spTgt spid="47"/>
                                        </p:tgtEl>
                                        <p:attrNameLst>
                                          <p:attrName>style.visibility</p:attrName>
                                        </p:attrNameLst>
                                      </p:cBhvr>
                                      <p:to>
                                        <p:strVal val="visible"/>
                                      </p:to>
                                    </p:set>
                                    <p:animEffect transition="in" filter="randombar(horizontal)">
                                      <p:cBhvr>
                                        <p:cTn id="76" dur="500"/>
                                        <p:tgtEl>
                                          <p:spTgt spid="47"/>
                                        </p:tgtEl>
                                      </p:cBhvr>
                                    </p:animEffec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7" fill="hold">
                            <p:stCondLst>
                              <p:cond delay="4100"/>
                            </p:stCondLst>
                            <p:childTnLst>
                              <p:par>
                                <p:cTn id="78" presetID="14" presetClass="entr" presetSubtype="10" fill="hold" nodeType="afterEffect">
                                  <p:stCondLst>
                                    <p:cond delay="50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subTnLst>
                                    <p:audio>
                                      <p:cMediaNode>
                                        <p:cTn display="0" masterRel="sameClick">
                                          <p:stCondLst>
                                            <p:cond evt="begin" delay="0">
                                              <p:tn val="78"/>
                                            </p:cond>
                                          </p:stCondLst>
                                          <p:endCondLst>
                                            <p:cond evt="onStopAudio" delay="0">
                                              <p:tgtEl>
                                                <p:sldTgt/>
                                              </p:tgtEl>
                                            </p:cond>
                                          </p:endCondLst>
                                        </p:cTn>
                                        <p:tgtEl>
                                          <p:sndTgt r:embed="rId5" name="beep.wav"/>
                                        </p:tgtEl>
                                      </p:cMediaNode>
                                    </p:audio>
                                  </p:subTnLst>
                                </p:cTn>
                              </p:par>
                            </p:childTnLst>
                          </p:cTn>
                        </p:par>
                        <p:par>
                          <p:cTn id="81" fill="hold">
                            <p:stCondLst>
                              <p:cond delay="5100"/>
                            </p:stCondLst>
                            <p:childTnLst>
                              <p:par>
                                <p:cTn id="82" presetID="14" presetClass="entr" presetSubtype="10" fill="hold" nodeType="after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randombar(horizontal)">
                                      <p:cBhvr>
                                        <p:cTn id="84" dur="500"/>
                                        <p:tgtEl>
                                          <p:spTgt spid="62"/>
                                        </p:tgtEl>
                                      </p:cBhvr>
                                    </p:animEffec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5" fill="hold">
                            <p:stCondLst>
                              <p:cond delay="6100"/>
                            </p:stCondLst>
                            <p:childTnLst>
                              <p:par>
                                <p:cTn id="86" presetID="14" presetClass="entr" presetSubtype="10" fill="hold" nodeType="afterEffect">
                                  <p:stCondLst>
                                    <p:cond delay="500"/>
                                  </p:stCondLst>
                                  <p:childTnLst>
                                    <p:set>
                                      <p:cBhvr>
                                        <p:cTn id="87" dur="1" fill="hold">
                                          <p:stCondLst>
                                            <p:cond delay="0"/>
                                          </p:stCondLst>
                                        </p:cTn>
                                        <p:tgtEl>
                                          <p:spTgt spid="67"/>
                                        </p:tgtEl>
                                        <p:attrNameLst>
                                          <p:attrName>style.visibility</p:attrName>
                                        </p:attrNameLst>
                                      </p:cBhvr>
                                      <p:to>
                                        <p:strVal val="visible"/>
                                      </p:to>
                                    </p:set>
                                    <p:animEffect transition="in" filter="randombar(horizontal)">
                                      <p:cBhvr>
                                        <p:cTn id="88" dur="500"/>
                                        <p:tgtEl>
                                          <p:spTgt spid="67"/>
                                        </p:tgtEl>
                                      </p:cBhvr>
                                    </p:animEffec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9" fill="hold">
                            <p:stCondLst>
                              <p:cond delay="7100"/>
                            </p:stCondLst>
                            <p:childTnLst>
                              <p:par>
                                <p:cTn id="90" presetID="14" presetClass="entr" presetSubtype="10" fill="hold" nodeType="after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subTnLst>
                                    <p:audio>
                                      <p:cMediaNode>
                                        <p:cTn display="0" masterRel="sameClick">
                                          <p:stCondLst>
                                            <p:cond evt="begin" delay="0">
                                              <p:tn val="90"/>
                                            </p:cond>
                                          </p:stCondLst>
                                          <p:endCondLst>
                                            <p:cond evt="onStopAudio" delay="0">
                                              <p:tgtEl>
                                                <p:sldTgt/>
                                              </p:tgtEl>
                                            </p:cond>
                                          </p:endCondLst>
                                        </p:cTn>
                                        <p:tgtEl>
                                          <p:sndTgt r:embed="rId5" name="beep.wav"/>
                                        </p:tgtEl>
                                      </p:cMediaNode>
                                    </p:audio>
                                  </p:subTnLst>
                                </p:cTn>
                              </p:par>
                            </p:childTnLst>
                          </p:cTn>
                        </p:par>
                        <p:par>
                          <p:cTn id="93" fill="hold">
                            <p:stCondLst>
                              <p:cond delay="8100"/>
                            </p:stCondLst>
                            <p:childTnLst>
                              <p:par>
                                <p:cTn id="94" presetID="14" presetClass="entr" presetSubtype="10" fill="hold" nodeType="afterEffect">
                                  <p:stCondLst>
                                    <p:cond delay="500"/>
                                  </p:stCondLst>
                                  <p:childTnLst>
                                    <p:set>
                                      <p:cBhvr>
                                        <p:cTn id="95" dur="1" fill="hold">
                                          <p:stCondLst>
                                            <p:cond delay="0"/>
                                          </p:stCondLst>
                                        </p:cTn>
                                        <p:tgtEl>
                                          <p:spTgt spid="73"/>
                                        </p:tgtEl>
                                        <p:attrNameLst>
                                          <p:attrName>style.visibility</p:attrName>
                                        </p:attrNameLst>
                                      </p:cBhvr>
                                      <p:to>
                                        <p:strVal val="visible"/>
                                      </p:to>
                                    </p:set>
                                    <p:animEffect transition="in" filter="randombar(horizontal)">
                                      <p:cBhvr>
                                        <p:cTn id="96" dur="500"/>
                                        <p:tgtEl>
                                          <p:spTgt spid="73"/>
                                        </p:tgtEl>
                                      </p:cBhvr>
                                    </p:animEffect>
                                  </p:childTnLst>
                                  <p:subTnLst>
                                    <p:audio>
                                      <p:cMediaNode>
                                        <p:cTn display="0" masterRel="sameClick">
                                          <p:stCondLst>
                                            <p:cond evt="begin" delay="0">
                                              <p:tn val="94"/>
                                            </p:cond>
                                          </p:stCondLst>
                                          <p:endCondLst>
                                            <p:cond evt="onStopAudio" delay="0">
                                              <p:tgtEl>
                                                <p:sldTgt/>
                                              </p:tgtEl>
                                            </p:cond>
                                          </p:endCondLst>
                                        </p:cTn>
                                        <p:tgtEl>
                                          <p:sndTgt r:embed="rId5" name="beep.wav"/>
                                        </p:tgtEl>
                                      </p:cMediaNode>
                                    </p:audio>
                                  </p:subTnLst>
                                </p:cTn>
                              </p:par>
                            </p:childTnLst>
                          </p:cTn>
                        </p:par>
                        <p:par>
                          <p:cTn id="97" fill="hold">
                            <p:stCondLst>
                              <p:cond delay="9100"/>
                            </p:stCondLst>
                            <p:childTnLst>
                              <p:par>
                                <p:cTn id="98" presetID="14" presetClass="entr" presetSubtype="10" fill="hold" nodeType="afterEffect">
                                  <p:stCondLst>
                                    <p:cond delay="500"/>
                                  </p:stCondLst>
                                  <p:childTnLst>
                                    <p:set>
                                      <p:cBhvr>
                                        <p:cTn id="99" dur="1" fill="hold">
                                          <p:stCondLst>
                                            <p:cond delay="0"/>
                                          </p:stCondLst>
                                        </p:cTn>
                                        <p:tgtEl>
                                          <p:spTgt spid="77"/>
                                        </p:tgtEl>
                                        <p:attrNameLst>
                                          <p:attrName>style.visibility</p:attrName>
                                        </p:attrNameLst>
                                      </p:cBhvr>
                                      <p:to>
                                        <p:strVal val="visible"/>
                                      </p:to>
                                    </p:set>
                                    <p:animEffect transition="in" filter="randombar(horizontal)">
                                      <p:cBhvr>
                                        <p:cTn id="100" dur="500"/>
                                        <p:tgtEl>
                                          <p:spTgt spid="77"/>
                                        </p:tgtEl>
                                      </p:cBhvr>
                                    </p:animEffect>
                                  </p:childTnLst>
                                  <p:subTnLst>
                                    <p:audio>
                                      <p:cMediaNode>
                                        <p:cTn display="0" masterRel="sameClick">
                                          <p:stCondLst>
                                            <p:cond evt="begin" delay="0">
                                              <p:tn val="98"/>
                                            </p:cond>
                                          </p:stCondLst>
                                          <p:endCondLst>
                                            <p:cond evt="onStopAudio" delay="0">
                                              <p:tgtEl>
                                                <p:sldTgt/>
                                              </p:tgtEl>
                                            </p:cond>
                                          </p:endCondLst>
                                        </p:cTn>
                                        <p:tgtEl>
                                          <p:sndTgt r:embed="rId5" name="beep.wav"/>
                                        </p:tgtEl>
                                      </p:cMediaNode>
                                    </p:audio>
                                  </p:subTnLst>
                                </p:cTn>
                              </p:par>
                            </p:childTnLst>
                          </p:cTn>
                        </p:par>
                        <p:par>
                          <p:cTn id="101" fill="hold">
                            <p:stCondLst>
                              <p:cond delay="10100"/>
                            </p:stCondLst>
                            <p:childTnLst>
                              <p:par>
                                <p:cTn id="102" presetID="14" presetClass="entr" presetSubtype="10" fill="hold" nodeType="afterEffect">
                                  <p:stCondLst>
                                    <p:cond delay="500"/>
                                  </p:stCondLst>
                                  <p:childTnLst>
                                    <p:set>
                                      <p:cBhvr>
                                        <p:cTn id="103" dur="1" fill="hold">
                                          <p:stCondLst>
                                            <p:cond delay="0"/>
                                          </p:stCondLst>
                                        </p:cTn>
                                        <p:tgtEl>
                                          <p:spTgt spid="80"/>
                                        </p:tgtEl>
                                        <p:attrNameLst>
                                          <p:attrName>style.visibility</p:attrName>
                                        </p:attrNameLst>
                                      </p:cBhvr>
                                      <p:to>
                                        <p:strVal val="visible"/>
                                      </p:to>
                                    </p:set>
                                    <p:animEffect transition="in" filter="randombar(horizontal)">
                                      <p:cBhvr>
                                        <p:cTn id="104" dur="500"/>
                                        <p:tgtEl>
                                          <p:spTgt spid="80"/>
                                        </p:tgtEl>
                                      </p:cBhvr>
                                    </p:animEffec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5" fill="hold">
                            <p:stCondLst>
                              <p:cond delay="11100"/>
                            </p:stCondLst>
                            <p:childTnLst>
                              <p:par>
                                <p:cTn id="106" presetID="14" presetClass="entr" presetSubtype="10" fill="hold" nodeType="afterEffect">
                                  <p:stCondLst>
                                    <p:cond delay="500"/>
                                  </p:stCondLst>
                                  <p:childTnLst>
                                    <p:set>
                                      <p:cBhvr>
                                        <p:cTn id="107" dur="1" fill="hold">
                                          <p:stCondLst>
                                            <p:cond delay="0"/>
                                          </p:stCondLst>
                                        </p:cTn>
                                        <p:tgtEl>
                                          <p:spTgt spid="84"/>
                                        </p:tgtEl>
                                        <p:attrNameLst>
                                          <p:attrName>style.visibility</p:attrName>
                                        </p:attrNameLst>
                                      </p:cBhvr>
                                      <p:to>
                                        <p:strVal val="visible"/>
                                      </p:to>
                                    </p:set>
                                    <p:animEffect transition="in" filter="randombar(horizontal)">
                                      <p:cBhvr>
                                        <p:cTn id="108" dur="500"/>
                                        <p:tgtEl>
                                          <p:spTgt spid="84"/>
                                        </p:tgtEl>
                                      </p:cBhvr>
                                    </p:animEffect>
                                  </p:childTnLst>
                                  <p:subTnLst>
                                    <p:audio>
                                      <p:cMediaNode>
                                        <p:cTn display="0" masterRel="sameClick">
                                          <p:stCondLst>
                                            <p:cond evt="begin" delay="0">
                                              <p:tn val="106"/>
                                            </p:cond>
                                          </p:stCondLst>
                                          <p:endCondLst>
                                            <p:cond evt="onStopAudio" delay="0">
                                              <p:tgtEl>
                                                <p:sldTgt/>
                                              </p:tgtEl>
                                            </p:cond>
                                          </p:endCondLst>
                                        </p:cTn>
                                        <p:tgtEl>
                                          <p:sndTgt r:embed="rId5" name="beep.wav"/>
                                        </p:tgtEl>
                                      </p:cMediaNode>
                                    </p:audio>
                                  </p:subTnLst>
                                </p:cTn>
                              </p:par>
                            </p:childTnLst>
                          </p:cTn>
                        </p:par>
                        <p:par>
                          <p:cTn id="109" fill="hold">
                            <p:stCondLst>
                              <p:cond delay="12100"/>
                            </p:stCondLst>
                            <p:childTnLst>
                              <p:par>
                                <p:cTn id="110" presetID="14" presetClass="entr" presetSubtype="10" fill="hold" nodeType="afterEffect">
                                  <p:stCondLst>
                                    <p:cond delay="500"/>
                                  </p:stCondLst>
                                  <p:childTnLst>
                                    <p:set>
                                      <p:cBhvr>
                                        <p:cTn id="111" dur="1" fill="hold">
                                          <p:stCondLst>
                                            <p:cond delay="0"/>
                                          </p:stCondLst>
                                        </p:cTn>
                                        <p:tgtEl>
                                          <p:spTgt spid="90"/>
                                        </p:tgtEl>
                                        <p:attrNameLst>
                                          <p:attrName>style.visibility</p:attrName>
                                        </p:attrNameLst>
                                      </p:cBhvr>
                                      <p:to>
                                        <p:strVal val="visible"/>
                                      </p:to>
                                    </p:set>
                                    <p:animEffect transition="in" filter="randombar(horizontal)">
                                      <p:cBhvr>
                                        <p:cTn id="112" dur="500"/>
                                        <p:tgtEl>
                                          <p:spTgt spid="90"/>
                                        </p:tgtEl>
                                      </p:cBhvr>
                                    </p:animEffec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3" fill="hold">
                            <p:stCondLst>
                              <p:cond delay="13100"/>
                            </p:stCondLst>
                            <p:childTnLst>
                              <p:par>
                                <p:cTn id="114" presetID="14" presetClass="entr" presetSubtype="10" fill="hold" nodeType="afterEffect">
                                  <p:stCondLst>
                                    <p:cond delay="500"/>
                                  </p:stCondLst>
                                  <p:childTnLst>
                                    <p:set>
                                      <p:cBhvr>
                                        <p:cTn id="115" dur="1" fill="hold">
                                          <p:stCondLst>
                                            <p:cond delay="0"/>
                                          </p:stCondLst>
                                        </p:cTn>
                                        <p:tgtEl>
                                          <p:spTgt spid="93"/>
                                        </p:tgtEl>
                                        <p:attrNameLst>
                                          <p:attrName>style.visibility</p:attrName>
                                        </p:attrNameLst>
                                      </p:cBhvr>
                                      <p:to>
                                        <p:strVal val="visible"/>
                                      </p:to>
                                    </p:set>
                                    <p:animEffect transition="in" filter="randombar(horizontal)">
                                      <p:cBhvr>
                                        <p:cTn id="116" dur="500"/>
                                        <p:tgtEl>
                                          <p:spTgt spid="93"/>
                                        </p:tgtEl>
                                      </p:cBhvr>
                                    </p:animEffec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7" fill="hold">
                            <p:stCondLst>
                              <p:cond delay="14100"/>
                            </p:stCondLst>
                            <p:childTnLst>
                              <p:par>
                                <p:cTn id="118" presetID="14" presetClass="entr" presetSubtype="10" fill="hold" nodeType="afterEffect">
                                  <p:stCondLst>
                                    <p:cond delay="500"/>
                                  </p:stCondLst>
                                  <p:childTnLst>
                                    <p:set>
                                      <p:cBhvr>
                                        <p:cTn id="119" dur="1" fill="hold">
                                          <p:stCondLst>
                                            <p:cond delay="0"/>
                                          </p:stCondLst>
                                        </p:cTn>
                                        <p:tgtEl>
                                          <p:spTgt spid="96"/>
                                        </p:tgtEl>
                                        <p:attrNameLst>
                                          <p:attrName>style.visibility</p:attrName>
                                        </p:attrNameLst>
                                      </p:cBhvr>
                                      <p:to>
                                        <p:strVal val="visible"/>
                                      </p:to>
                                    </p:set>
                                    <p:animEffect transition="in" filter="randombar(horizontal)">
                                      <p:cBhvr>
                                        <p:cTn id="120"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5" name="beep.wav"/>
                                        </p:tgtEl>
                                      </p:cMediaNode>
                                    </p:audio>
                                  </p:subTnLst>
                                </p:cTn>
                              </p:par>
                            </p:childTnLst>
                          </p:cTn>
                        </p:par>
                        <p:par>
                          <p:cTn id="121" fill="hold">
                            <p:stCondLst>
                              <p:cond delay="15100"/>
                            </p:stCondLst>
                            <p:childTnLst>
                              <p:par>
                                <p:cTn id="122" presetID="14" presetClass="entr" presetSubtype="10" fill="hold" nodeType="afterEffect">
                                  <p:stCondLst>
                                    <p:cond delay="500"/>
                                  </p:stCondLst>
                                  <p:childTnLst>
                                    <p:set>
                                      <p:cBhvr>
                                        <p:cTn id="123" dur="1" fill="hold">
                                          <p:stCondLst>
                                            <p:cond delay="0"/>
                                          </p:stCondLst>
                                        </p:cTn>
                                        <p:tgtEl>
                                          <p:spTgt spid="102"/>
                                        </p:tgtEl>
                                        <p:attrNameLst>
                                          <p:attrName>style.visibility</p:attrName>
                                        </p:attrNameLst>
                                      </p:cBhvr>
                                      <p:to>
                                        <p:strVal val="visible"/>
                                      </p:to>
                                    </p:set>
                                    <p:animEffect transition="in" filter="randombar(horizontal)">
                                      <p:cBhvr>
                                        <p:cTn id="124" dur="500"/>
                                        <p:tgtEl>
                                          <p:spTgt spid="102"/>
                                        </p:tgtEl>
                                      </p:cBhvr>
                                    </p:animEffec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5" fill="hold">
                            <p:stCondLst>
                              <p:cond delay="16100"/>
                            </p:stCondLst>
                            <p:childTnLst>
                              <p:par>
                                <p:cTn id="126" presetID="14" presetClass="entr" presetSubtype="10" fill="hold" nodeType="afterEffect">
                                  <p:stCondLst>
                                    <p:cond delay="500"/>
                                  </p:stCondLst>
                                  <p:childTnLst>
                                    <p:set>
                                      <p:cBhvr>
                                        <p:cTn id="127" dur="1" fill="hold">
                                          <p:stCondLst>
                                            <p:cond delay="0"/>
                                          </p:stCondLst>
                                        </p:cTn>
                                        <p:tgtEl>
                                          <p:spTgt spid="108"/>
                                        </p:tgtEl>
                                        <p:attrNameLst>
                                          <p:attrName>style.visibility</p:attrName>
                                        </p:attrNameLst>
                                      </p:cBhvr>
                                      <p:to>
                                        <p:strVal val="visible"/>
                                      </p:to>
                                    </p:set>
                                    <p:animEffect transition="in" filter="randombar(horizontal)">
                                      <p:cBhvr>
                                        <p:cTn id="128" dur="500"/>
                                        <p:tgtEl>
                                          <p:spTgt spid="108"/>
                                        </p:tgtEl>
                                      </p:cBhvr>
                                    </p:animEffect>
                                  </p:childTnLst>
                                  <p:subTnLst>
                                    <p:audio>
                                      <p:cMediaNode>
                                        <p:cTn display="0" masterRel="sameClick">
                                          <p:stCondLst>
                                            <p:cond evt="begin" delay="0">
                                              <p:tn val="126"/>
                                            </p:cond>
                                          </p:stCondLst>
                                          <p:endCondLst>
                                            <p:cond evt="onStopAudio" delay="0">
                                              <p:tgtEl>
                                                <p:sldTgt/>
                                              </p:tgtEl>
                                            </p:cond>
                                          </p:endCondLst>
                                        </p:cTn>
                                        <p:tgtEl>
                                          <p:sndTgt r:embed="rId5" name="beep.wav"/>
                                        </p:tgtEl>
                                      </p:cMediaNode>
                                    </p:audio>
                                  </p:subTnLst>
                                </p:cTn>
                              </p:par>
                            </p:childTnLst>
                          </p:cTn>
                        </p:par>
                        <p:par>
                          <p:cTn id="129" fill="hold">
                            <p:stCondLst>
                              <p:cond delay="17100"/>
                            </p:stCondLst>
                            <p:childTnLst>
                              <p:par>
                                <p:cTn id="130" presetID="14" presetClass="entr" presetSubtype="10" fill="hold" nodeType="afterEffect">
                                  <p:stCondLst>
                                    <p:cond delay="500"/>
                                  </p:stCondLst>
                                  <p:childTnLst>
                                    <p:set>
                                      <p:cBhvr>
                                        <p:cTn id="131" dur="1" fill="hold">
                                          <p:stCondLst>
                                            <p:cond delay="0"/>
                                          </p:stCondLst>
                                        </p:cTn>
                                        <p:tgtEl>
                                          <p:spTgt spid="114"/>
                                        </p:tgtEl>
                                        <p:attrNameLst>
                                          <p:attrName>style.visibility</p:attrName>
                                        </p:attrNameLst>
                                      </p:cBhvr>
                                      <p:to>
                                        <p:strVal val="visible"/>
                                      </p:to>
                                    </p:set>
                                    <p:animEffect transition="in" filter="randombar(horizontal)">
                                      <p:cBhvr>
                                        <p:cTn id="132" dur="500"/>
                                        <p:tgtEl>
                                          <p:spTgt spid="114"/>
                                        </p:tgtEl>
                                      </p:cBhvr>
                                    </p:animEffect>
                                  </p:childTnLst>
                                  <p:subTnLst>
                                    <p:audio>
                                      <p:cMediaNode>
                                        <p:cTn display="0" masterRel="sameClick">
                                          <p:stCondLst>
                                            <p:cond evt="begin" delay="0">
                                              <p:tn val="130"/>
                                            </p:cond>
                                          </p:stCondLst>
                                          <p:endCondLst>
                                            <p:cond evt="onStopAudio" delay="0">
                                              <p:tgtEl>
                                                <p:sldTgt/>
                                              </p:tgtEl>
                                            </p:cond>
                                          </p:endCondLst>
                                        </p:cTn>
                                        <p:tgtEl>
                                          <p:sndTgt r:embed="rId5" name="beep.wav"/>
                                        </p:tgtEl>
                                      </p:cMediaNode>
                                    </p:audio>
                                  </p:subTnLst>
                                </p:cTn>
                              </p:par>
                            </p:childTnLst>
                          </p:cTn>
                        </p:par>
                        <p:par>
                          <p:cTn id="133" fill="hold">
                            <p:stCondLst>
                              <p:cond delay="18100"/>
                            </p:stCondLst>
                            <p:childTnLst>
                              <p:par>
                                <p:cTn id="134" presetID="14" presetClass="entr" presetSubtype="10" fill="hold" nodeType="afterEffect">
                                  <p:stCondLst>
                                    <p:cond delay="500"/>
                                  </p:stCondLst>
                                  <p:childTnLst>
                                    <p:set>
                                      <p:cBhvr>
                                        <p:cTn id="135" dur="1" fill="hold">
                                          <p:stCondLst>
                                            <p:cond delay="0"/>
                                          </p:stCondLst>
                                        </p:cTn>
                                        <p:tgtEl>
                                          <p:spTgt spid="117"/>
                                        </p:tgtEl>
                                        <p:attrNameLst>
                                          <p:attrName>style.visibility</p:attrName>
                                        </p:attrNameLst>
                                      </p:cBhvr>
                                      <p:to>
                                        <p:strVal val="visible"/>
                                      </p:to>
                                    </p:set>
                                    <p:animEffect transition="in" filter="randombar(horizontal)">
                                      <p:cBhvr>
                                        <p:cTn id="136" dur="500"/>
                                        <p:tgtEl>
                                          <p:spTgt spid="117"/>
                                        </p:tgtEl>
                                      </p:cBhvr>
                                    </p:animEffec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7" fill="hold">
                            <p:stCondLst>
                              <p:cond delay="19100"/>
                            </p:stCondLst>
                            <p:childTnLst>
                              <p:par>
                                <p:cTn id="138" presetID="14" presetClass="entr" presetSubtype="10" fill="hold" nodeType="afterEffect">
                                  <p:stCondLst>
                                    <p:cond delay="500"/>
                                  </p:stCondLst>
                                  <p:childTnLst>
                                    <p:set>
                                      <p:cBhvr>
                                        <p:cTn id="139" dur="1" fill="hold">
                                          <p:stCondLst>
                                            <p:cond delay="0"/>
                                          </p:stCondLst>
                                        </p:cTn>
                                        <p:tgtEl>
                                          <p:spTgt spid="120"/>
                                        </p:tgtEl>
                                        <p:attrNameLst>
                                          <p:attrName>style.visibility</p:attrName>
                                        </p:attrNameLst>
                                      </p:cBhvr>
                                      <p:to>
                                        <p:strVal val="visible"/>
                                      </p:to>
                                    </p:set>
                                    <p:animEffect transition="in" filter="randombar(horizontal)">
                                      <p:cBhvr>
                                        <p:cTn id="140" dur="500"/>
                                        <p:tgtEl>
                                          <p:spTgt spid="1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1" fill="hold">
                            <p:stCondLst>
                              <p:cond delay="20100"/>
                            </p:stCondLst>
                            <p:childTnLst>
                              <p:par>
                                <p:cTn id="142" presetID="14" presetClass="entr" presetSubtype="10" fill="hold" nodeType="afterEffect">
                                  <p:stCondLst>
                                    <p:cond delay="500"/>
                                  </p:stCondLst>
                                  <p:childTnLst>
                                    <p:set>
                                      <p:cBhvr>
                                        <p:cTn id="143" dur="1" fill="hold">
                                          <p:stCondLst>
                                            <p:cond delay="0"/>
                                          </p:stCondLst>
                                        </p:cTn>
                                        <p:tgtEl>
                                          <p:spTgt spid="123"/>
                                        </p:tgtEl>
                                        <p:attrNameLst>
                                          <p:attrName>style.visibility</p:attrName>
                                        </p:attrNameLst>
                                      </p:cBhvr>
                                      <p:to>
                                        <p:strVal val="visible"/>
                                      </p:to>
                                    </p:set>
                                    <p:animEffect transition="in" filter="randombar(horizontal)">
                                      <p:cBhvr>
                                        <p:cTn id="144" dur="500"/>
                                        <p:tgtEl>
                                          <p:spTgt spid="123"/>
                                        </p:tgtEl>
                                      </p:cBhvr>
                                    </p:animEffect>
                                  </p:childTnLst>
                                  <p:subTnLst>
                                    <p:audio>
                                      <p:cMediaNode>
                                        <p:cTn display="0" masterRel="sameClick">
                                          <p:stCondLst>
                                            <p:cond evt="begin" delay="0">
                                              <p:tn val="142"/>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randombar(horizontal)">
                                      <p:cBhvr>
                                        <p:cTn id="150" dur="500"/>
                                        <p:tgtEl>
                                          <p:spTgt spid="165"/>
                                        </p:tgtEl>
                                      </p:cBhvr>
                                    </p:animEffect>
                                  </p:childTnLst>
                                  <p:subTnLst>
                                    <p:audio>
                                      <p:cMediaNode>
                                        <p:cTn display="0" masterRel="sameClick">
                                          <p:stCondLst>
                                            <p:cond evt="begin" delay="0">
                                              <p:tn val="148"/>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Nguồn Nước Trong Tự Nhiên Có Thể Sử Dụng đ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18283237" cy="1032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045264" y="5171080"/>
            <a:ext cx="9234986"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prstClr val="white"/>
                </a:solidFill>
              </a:rPr>
              <a:t>4</a:t>
            </a:r>
            <a:endParaRPr lang="en-GB" sz="11500">
              <a:solidFill>
                <a:prstClr val="white"/>
              </a:solidFill>
            </a:endParaRPr>
          </a:p>
        </p:txBody>
      </p:sp>
      <p:sp>
        <p:nvSpPr>
          <p:cNvPr id="8" name="Rectangle 7"/>
          <p:cNvSpPr/>
          <p:nvPr/>
        </p:nvSpPr>
        <p:spPr>
          <a:xfrm>
            <a:off x="-22179" y="5206123"/>
            <a:ext cx="9067443" cy="51435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solidFill>
                  <a:prstClr val="white"/>
                </a:solidFill>
              </a:rPr>
              <a:t>3</a:t>
            </a:r>
            <a:endParaRPr lang="en-GB" sz="9600">
              <a:solidFill>
                <a:prstClr val="white"/>
              </a:solidFill>
            </a:endParaRPr>
          </a:p>
        </p:txBody>
      </p:sp>
    </p:spTree>
    <p:extLst>
      <p:ext uri="{BB962C8B-B14F-4D97-AF65-F5344CB8AC3E}">
        <p14:creationId xmlns:p14="http://schemas.microsoft.com/office/powerpoint/2010/main" val="16897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bg1"/>
                </a:solidFill>
                <a:latin typeface="Times New Roman" panose="02020603050405020304" pitchFamily="18" charset="0"/>
                <a:cs typeface="Times New Roman" panose="02020603050405020304" pitchFamily="18" charset="0"/>
              </a:rPr>
              <a:t>Câu 4: </a:t>
            </a:r>
            <a:r>
              <a:rPr lang="vi-VN" sz="4800">
                <a:solidFill>
                  <a:schemeClr val="bg1"/>
                </a:solidFill>
                <a:latin typeface="Times New Roman" panose="02020603050405020304" pitchFamily="18" charset="0"/>
                <a:cs typeface="Times New Roman" panose="02020603050405020304" pitchFamily="18" charset="0"/>
              </a:rPr>
              <a:t>Từ “nhóm” nào sau đây được dùng theo nghĩa chuyển?</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   A. </a:t>
            </a:r>
            <a:r>
              <a:rPr lang="vi-VN" sz="4800" i="1">
                <a:solidFill>
                  <a:schemeClr val="bg1"/>
                </a:solidFill>
                <a:latin typeface="Times New Roman" panose="02020603050405020304" pitchFamily="18" charset="0"/>
                <a:cs typeface="Times New Roman" panose="02020603050405020304" pitchFamily="18" charset="0"/>
              </a:rPr>
              <a:t>Nhóm bếp lửa ấp iu nồng đượm</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  </a:t>
            </a:r>
            <a:r>
              <a:rPr lang="vi-VN" sz="4800" b="1">
                <a:solidFill>
                  <a:schemeClr val="bg1"/>
                </a:solidFill>
                <a:latin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cs typeface="Times New Roman" panose="02020603050405020304" pitchFamily="18" charset="0"/>
              </a:rPr>
              <a:t>B. </a:t>
            </a:r>
            <a:r>
              <a:rPr lang="vi-VN" sz="4800" i="1">
                <a:solidFill>
                  <a:schemeClr val="bg1"/>
                </a:solidFill>
                <a:latin typeface="Times New Roman" panose="02020603050405020304" pitchFamily="18" charset="0"/>
                <a:cs typeface="Times New Roman" panose="02020603050405020304" pitchFamily="18" charset="0"/>
              </a:rPr>
              <a:t>Nhóm niềm yêu thương khoai sắn ngọt bùi</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   C. </a:t>
            </a:r>
            <a:r>
              <a:rPr lang="vi-VN" sz="4800" i="1">
                <a:solidFill>
                  <a:schemeClr val="bg1"/>
                </a:solidFill>
                <a:latin typeface="Times New Roman" panose="02020603050405020304" pitchFamily="18" charset="0"/>
                <a:cs typeface="Times New Roman" panose="02020603050405020304" pitchFamily="18" charset="0"/>
              </a:rPr>
              <a:t>Tám năm ròng cháu cùng bà nhóm lửa</a:t>
            </a:r>
            <a:endParaRPr lang="en-GB" sz="4800">
              <a:solidFill>
                <a:schemeClr val="bg1"/>
              </a:solidFill>
              <a:latin typeface="Times New Roman" panose="02020603050405020304" pitchFamily="18" charset="0"/>
              <a:cs typeface="Times New Roman" panose="02020603050405020304" pitchFamily="18" charset="0"/>
            </a:endParaRPr>
          </a:p>
          <a:p>
            <a:r>
              <a:rPr lang="en-US" sz="4800">
                <a:solidFill>
                  <a:schemeClr val="bg1"/>
                </a:solidFill>
                <a:latin typeface="Times New Roman" panose="02020603050405020304" pitchFamily="18" charset="0"/>
                <a:cs typeface="Times New Roman" panose="02020603050405020304" pitchFamily="18" charset="0"/>
              </a:rPr>
              <a:t>   D. </a:t>
            </a:r>
            <a:r>
              <a:rPr lang="en-US" sz="4800" i="1">
                <a:solidFill>
                  <a:schemeClr val="bg1"/>
                </a:solidFill>
                <a:latin typeface="Times New Roman" panose="02020603050405020304" pitchFamily="18" charset="0"/>
                <a:cs typeface="Times New Roman" panose="02020603050405020304" pitchFamily="18" charset="0"/>
              </a:rPr>
              <a:t>Nhóm nồi xôi gạo mới sẻ chung vui</a:t>
            </a:r>
            <a:endParaRPr lang="en-GB" sz="4800">
              <a:solidFill>
                <a:schemeClr val="bg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grpSp>
      <p:sp>
        <p:nvSpPr>
          <p:cNvPr id="35" name="Parallelogram 34"/>
          <p:cNvSpPr/>
          <p:nvPr/>
        </p:nvSpPr>
        <p:spPr>
          <a:xfrm flipH="1">
            <a:off x="13044492" y="9976249"/>
            <a:ext cx="950115"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14959008" y="9976249"/>
            <a:ext cx="985836"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13994607" y="9976247"/>
            <a:ext cx="964401" cy="31075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0" b="1" dirty="0">
                <a:solidFill>
                  <a:prstClr val="white"/>
                </a:solidFill>
                <a:latin typeface="Arial" panose="020B0604020202020204" pitchFamily="34" charset="0"/>
                <a:cs typeface="Arial" panose="020B0604020202020204" pitchFamily="34" charset="0"/>
              </a:endParaRPr>
            </a:p>
          </p:txBody>
        </p:sp>
      </p:grpSp>
      <p:sp>
        <p:nvSpPr>
          <p:cNvPr id="4" name="Rectangle 3"/>
          <p:cNvSpPr/>
          <p:nvPr/>
        </p:nvSpPr>
        <p:spPr>
          <a:xfrm>
            <a:off x="7639342" y="7468409"/>
            <a:ext cx="3090911" cy="1069075"/>
          </a:xfrm>
          <a:prstGeom prst="rect">
            <a:avLst/>
          </a:prstGeom>
        </p:spPr>
        <p:txBody>
          <a:bodyPr wrap="none">
            <a:spAutoFit/>
          </a:bodyPr>
          <a:lstStyle/>
          <a:p>
            <a:pPr algn="just">
              <a:lnSpc>
                <a:spcPct val="115000"/>
              </a:lnSpc>
            </a:pPr>
            <a:r>
              <a:rPr lang="en-US" sz="6000">
                <a:solidFill>
                  <a:schemeClr val="bg1"/>
                </a:solidFill>
                <a:latin typeface="Times New Roman" panose="02020603050405020304" pitchFamily="18" charset="0"/>
                <a:cs typeface="Times New Roman" panose="02020603050405020304" pitchFamily="18" charset="0"/>
              </a:rPr>
              <a:t>Đáp án B</a:t>
            </a:r>
            <a:endParaRPr lang="en-GB" sz="5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00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ppt_h/2"/>
                                          </p:val>
                                        </p:tav>
                                        <p:tav tm="100000">
                                          <p:val>
                                            <p:strVal val="#ppt_y"/>
                                          </p:val>
                                        </p:tav>
                                      </p:tavLst>
                                    </p:anim>
                                    <p:anim calcmode="lin" valueType="num">
                                      <p:cBhvr>
                                        <p:cTn id="46" dur="300" fill="hold"/>
                                        <p:tgtEl>
                                          <p:spTgt spid="19"/>
                                        </p:tgtEl>
                                        <p:attrNameLst>
                                          <p:attrName>ppt_w</p:attrName>
                                        </p:attrNameLst>
                                      </p:cBhvr>
                                      <p:tavLst>
                                        <p:tav tm="0">
                                          <p:val>
                                            <p:strVal val="#ppt_w"/>
                                          </p:val>
                                        </p:tav>
                                        <p:tav tm="100000">
                                          <p:val>
                                            <p:strVal val="#ppt_w"/>
                                          </p:val>
                                        </p:tav>
                                      </p:tavLst>
                                    </p:anim>
                                    <p:anim calcmode="lin" valueType="num">
                                      <p:cBhvr>
                                        <p:cTn id="47"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menu_toggle_tone.wav"/>
                                        </p:tgtEl>
                                      </p:cMediaNode>
                                    </p:audio>
                                  </p:subTnLst>
                                </p:cTn>
                              </p:par>
                            </p:childTnLst>
                          </p:cTn>
                        </p:par>
                        <p:par>
                          <p:cTn id="48" fill="hold">
                            <p:stCondLst>
                              <p:cond delay="300"/>
                            </p:stCondLst>
                            <p:childTnLst>
                              <p:par>
                                <p:cTn id="49" presetID="17"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300" fill="hold"/>
                                        <p:tgtEl>
                                          <p:spTgt spid="3"/>
                                        </p:tgtEl>
                                        <p:attrNameLst>
                                          <p:attrName>ppt_x</p:attrName>
                                        </p:attrNameLst>
                                      </p:cBhvr>
                                      <p:tavLst>
                                        <p:tav tm="0">
                                          <p:val>
                                            <p:strVal val="#ppt_x"/>
                                          </p:val>
                                        </p:tav>
                                        <p:tav tm="100000">
                                          <p:val>
                                            <p:strVal val="#ppt_x"/>
                                          </p:val>
                                        </p:tav>
                                      </p:tavLst>
                                    </p:anim>
                                    <p:anim calcmode="lin" valueType="num">
                                      <p:cBhvr>
                                        <p:cTn id="52" dur="300" fill="hold"/>
                                        <p:tgtEl>
                                          <p:spTgt spid="3"/>
                                        </p:tgtEl>
                                        <p:attrNameLst>
                                          <p:attrName>ppt_y</p:attrName>
                                        </p:attrNameLst>
                                      </p:cBhvr>
                                      <p:tavLst>
                                        <p:tav tm="0">
                                          <p:val>
                                            <p:strVal val="#ppt_y-#ppt_h/2"/>
                                          </p:val>
                                        </p:tav>
                                        <p:tav tm="100000">
                                          <p:val>
                                            <p:strVal val="#ppt_y"/>
                                          </p:val>
                                        </p:tav>
                                      </p:tavLst>
                                    </p:anim>
                                    <p:anim calcmode="lin" valueType="num">
                                      <p:cBhvr>
                                        <p:cTn id="53" dur="300" fill="hold"/>
                                        <p:tgtEl>
                                          <p:spTgt spid="3"/>
                                        </p:tgtEl>
                                        <p:attrNameLst>
                                          <p:attrName>ppt_w</p:attrName>
                                        </p:attrNameLst>
                                      </p:cBhvr>
                                      <p:tavLst>
                                        <p:tav tm="0">
                                          <p:val>
                                            <p:strVal val="#ppt_w"/>
                                          </p:val>
                                        </p:tav>
                                        <p:tav tm="100000">
                                          <p:val>
                                            <p:strVal val="#ppt_w"/>
                                          </p:val>
                                        </p:tav>
                                      </p:tavLst>
                                    </p:anim>
                                    <p:anim calcmode="lin" valueType="num">
                                      <p:cBhvr>
                                        <p:cTn id="54" dur="300" fill="hold"/>
                                        <p:tgtEl>
                                          <p:spTgt spid="3"/>
                                        </p:tgtEl>
                                        <p:attrNameLst>
                                          <p:attrName>ppt_h</p:attrName>
                                        </p:attrNameLst>
                                      </p:cBhvr>
                                      <p:tavLst>
                                        <p:tav tm="0">
                                          <p:val>
                                            <p:fltVal val="0"/>
                                          </p:val>
                                        </p:tav>
                                        <p:tav tm="100000">
                                          <p:val>
                                            <p:strVal val="#ppt_h"/>
                                          </p:val>
                                        </p:tav>
                                      </p:tavLst>
                                    </p:anim>
                                  </p:childTnLst>
                                </p:cTn>
                              </p:par>
                              <p:par>
                                <p:cTn id="55" presetID="17"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300" fill="hold"/>
                                        <p:tgtEl>
                                          <p:spTgt spid="38"/>
                                        </p:tgtEl>
                                        <p:attrNameLst>
                                          <p:attrName>ppt_x</p:attrName>
                                        </p:attrNameLst>
                                      </p:cBhvr>
                                      <p:tavLst>
                                        <p:tav tm="0">
                                          <p:val>
                                            <p:strVal val="#ppt_x"/>
                                          </p:val>
                                        </p:tav>
                                        <p:tav tm="100000">
                                          <p:val>
                                            <p:strVal val="#ppt_x"/>
                                          </p:val>
                                        </p:tav>
                                      </p:tavLst>
                                    </p:anim>
                                    <p:anim calcmode="lin" valueType="num">
                                      <p:cBhvr>
                                        <p:cTn id="58" dur="300" fill="hold"/>
                                        <p:tgtEl>
                                          <p:spTgt spid="38"/>
                                        </p:tgtEl>
                                        <p:attrNameLst>
                                          <p:attrName>ppt_y</p:attrName>
                                        </p:attrNameLst>
                                      </p:cBhvr>
                                      <p:tavLst>
                                        <p:tav tm="0">
                                          <p:val>
                                            <p:strVal val="#ppt_y+#ppt_h/2"/>
                                          </p:val>
                                        </p:tav>
                                        <p:tav tm="100000">
                                          <p:val>
                                            <p:strVal val="#ppt_y"/>
                                          </p:val>
                                        </p:tav>
                                      </p:tavLst>
                                    </p:anim>
                                    <p:anim calcmode="lin" valueType="num">
                                      <p:cBhvr>
                                        <p:cTn id="59" dur="300" fill="hold"/>
                                        <p:tgtEl>
                                          <p:spTgt spid="38"/>
                                        </p:tgtEl>
                                        <p:attrNameLst>
                                          <p:attrName>ppt_w</p:attrName>
                                        </p:attrNameLst>
                                      </p:cBhvr>
                                      <p:tavLst>
                                        <p:tav tm="0">
                                          <p:val>
                                            <p:strVal val="#ppt_w"/>
                                          </p:val>
                                        </p:tav>
                                        <p:tav tm="100000">
                                          <p:val>
                                            <p:strVal val="#ppt_w"/>
                                          </p:val>
                                        </p:tav>
                                      </p:tavLst>
                                    </p:anim>
                                    <p:anim calcmode="lin" valueType="num">
                                      <p:cBhvr>
                                        <p:cTn id="60" dur="300" fill="hold"/>
                                        <p:tgtEl>
                                          <p:spTgt spid="38"/>
                                        </p:tgtEl>
                                        <p:attrNameLst>
                                          <p:attrName>ppt_h</p:attrName>
                                        </p:attrNameLst>
                                      </p:cBhvr>
                                      <p:tavLst>
                                        <p:tav tm="0">
                                          <p:val>
                                            <p:fltVal val="0"/>
                                          </p:val>
                                        </p:tav>
                                        <p:tav tm="100000">
                                          <p:val>
                                            <p:strVal val="#ppt_h"/>
                                          </p:val>
                                        </p:tav>
                                      </p:tavLst>
                                    </p:anim>
                                  </p:childTnLst>
                                </p:cTn>
                              </p:par>
                            </p:childTnLst>
                          </p:cTn>
                        </p:par>
                        <p:par>
                          <p:cTn id="61" fill="hold">
                            <p:stCondLst>
                              <p:cond delay="600"/>
                            </p:stCondLst>
                            <p:childTnLst>
                              <p:par>
                                <p:cTn id="62" presetID="14" presetClass="entr" presetSubtype="1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5" fill="hold">
                            <p:stCondLst>
                              <p:cond delay="1100"/>
                            </p:stCondLst>
                            <p:childTnLst>
                              <p:par>
                                <p:cTn id="66" presetID="14" presetClass="entr" presetSubtype="10" fill="hold" nodeType="afterEffect">
                                  <p:stCondLst>
                                    <p:cond delay="50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9" fill="hold">
                            <p:stCondLst>
                              <p:cond delay="2100"/>
                            </p:stCondLst>
                            <p:childTnLst>
                              <p:par>
                                <p:cTn id="70" presetID="14" presetClass="entr" presetSubtype="10" fill="hold" nodeType="afterEffect">
                                  <p:stCondLst>
                                    <p:cond delay="50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3" fill="hold">
                            <p:stCondLst>
                              <p:cond delay="3100"/>
                            </p:stCondLst>
                            <p:childTnLst>
                              <p:par>
                                <p:cTn id="74" presetID="14" presetClass="entr" presetSubtype="10" fill="hold" nodeType="afterEffect">
                                  <p:stCondLst>
                                    <p:cond delay="500"/>
                                  </p:stCondLst>
                                  <p:childTnLst>
                                    <p:set>
                                      <p:cBhvr>
                                        <p:cTn id="75" dur="1" fill="hold">
                                          <p:stCondLst>
                                            <p:cond delay="0"/>
                                          </p:stCondLst>
                                        </p:cTn>
                                        <p:tgtEl>
                                          <p:spTgt spid="47"/>
                                        </p:tgtEl>
                                        <p:attrNameLst>
                                          <p:attrName>style.visibility</p:attrName>
                                        </p:attrNameLst>
                                      </p:cBhvr>
                                      <p:to>
                                        <p:strVal val="visible"/>
                                      </p:to>
                                    </p:set>
                                    <p:animEffect transition="in" filter="randombar(horizontal)">
                                      <p:cBhvr>
                                        <p:cTn id="76" dur="500"/>
                                        <p:tgtEl>
                                          <p:spTgt spid="47"/>
                                        </p:tgtEl>
                                      </p:cBhvr>
                                    </p:animEffec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7" fill="hold">
                            <p:stCondLst>
                              <p:cond delay="4100"/>
                            </p:stCondLst>
                            <p:childTnLst>
                              <p:par>
                                <p:cTn id="78" presetID="14" presetClass="entr" presetSubtype="10" fill="hold" nodeType="afterEffect">
                                  <p:stCondLst>
                                    <p:cond delay="50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subTnLst>
                                    <p:audio>
                                      <p:cMediaNode>
                                        <p:cTn display="0" masterRel="sameClick">
                                          <p:stCondLst>
                                            <p:cond evt="begin" delay="0">
                                              <p:tn val="78"/>
                                            </p:cond>
                                          </p:stCondLst>
                                          <p:endCondLst>
                                            <p:cond evt="onStopAudio" delay="0">
                                              <p:tgtEl>
                                                <p:sldTgt/>
                                              </p:tgtEl>
                                            </p:cond>
                                          </p:endCondLst>
                                        </p:cTn>
                                        <p:tgtEl>
                                          <p:sndTgt r:embed="rId5" name="beep.wav"/>
                                        </p:tgtEl>
                                      </p:cMediaNode>
                                    </p:audio>
                                  </p:subTnLst>
                                </p:cTn>
                              </p:par>
                            </p:childTnLst>
                          </p:cTn>
                        </p:par>
                        <p:par>
                          <p:cTn id="81" fill="hold">
                            <p:stCondLst>
                              <p:cond delay="5100"/>
                            </p:stCondLst>
                            <p:childTnLst>
                              <p:par>
                                <p:cTn id="82" presetID="14" presetClass="entr" presetSubtype="10" fill="hold" nodeType="after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randombar(horizontal)">
                                      <p:cBhvr>
                                        <p:cTn id="84" dur="500"/>
                                        <p:tgtEl>
                                          <p:spTgt spid="62"/>
                                        </p:tgtEl>
                                      </p:cBhvr>
                                    </p:animEffec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5" fill="hold">
                            <p:stCondLst>
                              <p:cond delay="6100"/>
                            </p:stCondLst>
                            <p:childTnLst>
                              <p:par>
                                <p:cTn id="86" presetID="14" presetClass="entr" presetSubtype="10" fill="hold" nodeType="afterEffect">
                                  <p:stCondLst>
                                    <p:cond delay="500"/>
                                  </p:stCondLst>
                                  <p:childTnLst>
                                    <p:set>
                                      <p:cBhvr>
                                        <p:cTn id="87" dur="1" fill="hold">
                                          <p:stCondLst>
                                            <p:cond delay="0"/>
                                          </p:stCondLst>
                                        </p:cTn>
                                        <p:tgtEl>
                                          <p:spTgt spid="67"/>
                                        </p:tgtEl>
                                        <p:attrNameLst>
                                          <p:attrName>style.visibility</p:attrName>
                                        </p:attrNameLst>
                                      </p:cBhvr>
                                      <p:to>
                                        <p:strVal val="visible"/>
                                      </p:to>
                                    </p:set>
                                    <p:animEffect transition="in" filter="randombar(horizontal)">
                                      <p:cBhvr>
                                        <p:cTn id="88" dur="500"/>
                                        <p:tgtEl>
                                          <p:spTgt spid="67"/>
                                        </p:tgtEl>
                                      </p:cBhvr>
                                    </p:animEffec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9" fill="hold">
                            <p:stCondLst>
                              <p:cond delay="7100"/>
                            </p:stCondLst>
                            <p:childTnLst>
                              <p:par>
                                <p:cTn id="90" presetID="14" presetClass="entr" presetSubtype="10" fill="hold" nodeType="after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subTnLst>
                                    <p:audio>
                                      <p:cMediaNode>
                                        <p:cTn display="0" masterRel="sameClick">
                                          <p:stCondLst>
                                            <p:cond evt="begin" delay="0">
                                              <p:tn val="90"/>
                                            </p:cond>
                                          </p:stCondLst>
                                          <p:endCondLst>
                                            <p:cond evt="onStopAudio" delay="0">
                                              <p:tgtEl>
                                                <p:sldTgt/>
                                              </p:tgtEl>
                                            </p:cond>
                                          </p:endCondLst>
                                        </p:cTn>
                                        <p:tgtEl>
                                          <p:sndTgt r:embed="rId5" name="beep.wav"/>
                                        </p:tgtEl>
                                      </p:cMediaNode>
                                    </p:audio>
                                  </p:subTnLst>
                                </p:cTn>
                              </p:par>
                            </p:childTnLst>
                          </p:cTn>
                        </p:par>
                        <p:par>
                          <p:cTn id="93" fill="hold">
                            <p:stCondLst>
                              <p:cond delay="8100"/>
                            </p:stCondLst>
                            <p:childTnLst>
                              <p:par>
                                <p:cTn id="94" presetID="14" presetClass="entr" presetSubtype="10" fill="hold" nodeType="afterEffect">
                                  <p:stCondLst>
                                    <p:cond delay="500"/>
                                  </p:stCondLst>
                                  <p:childTnLst>
                                    <p:set>
                                      <p:cBhvr>
                                        <p:cTn id="95" dur="1" fill="hold">
                                          <p:stCondLst>
                                            <p:cond delay="0"/>
                                          </p:stCondLst>
                                        </p:cTn>
                                        <p:tgtEl>
                                          <p:spTgt spid="73"/>
                                        </p:tgtEl>
                                        <p:attrNameLst>
                                          <p:attrName>style.visibility</p:attrName>
                                        </p:attrNameLst>
                                      </p:cBhvr>
                                      <p:to>
                                        <p:strVal val="visible"/>
                                      </p:to>
                                    </p:set>
                                    <p:animEffect transition="in" filter="randombar(horizontal)">
                                      <p:cBhvr>
                                        <p:cTn id="96" dur="500"/>
                                        <p:tgtEl>
                                          <p:spTgt spid="73"/>
                                        </p:tgtEl>
                                      </p:cBhvr>
                                    </p:animEffect>
                                  </p:childTnLst>
                                  <p:subTnLst>
                                    <p:audio>
                                      <p:cMediaNode>
                                        <p:cTn display="0" masterRel="sameClick">
                                          <p:stCondLst>
                                            <p:cond evt="begin" delay="0">
                                              <p:tn val="94"/>
                                            </p:cond>
                                          </p:stCondLst>
                                          <p:endCondLst>
                                            <p:cond evt="onStopAudio" delay="0">
                                              <p:tgtEl>
                                                <p:sldTgt/>
                                              </p:tgtEl>
                                            </p:cond>
                                          </p:endCondLst>
                                        </p:cTn>
                                        <p:tgtEl>
                                          <p:sndTgt r:embed="rId5" name="beep.wav"/>
                                        </p:tgtEl>
                                      </p:cMediaNode>
                                    </p:audio>
                                  </p:subTnLst>
                                </p:cTn>
                              </p:par>
                            </p:childTnLst>
                          </p:cTn>
                        </p:par>
                        <p:par>
                          <p:cTn id="97" fill="hold">
                            <p:stCondLst>
                              <p:cond delay="9100"/>
                            </p:stCondLst>
                            <p:childTnLst>
                              <p:par>
                                <p:cTn id="98" presetID="14" presetClass="entr" presetSubtype="10" fill="hold" nodeType="afterEffect">
                                  <p:stCondLst>
                                    <p:cond delay="500"/>
                                  </p:stCondLst>
                                  <p:childTnLst>
                                    <p:set>
                                      <p:cBhvr>
                                        <p:cTn id="99" dur="1" fill="hold">
                                          <p:stCondLst>
                                            <p:cond delay="0"/>
                                          </p:stCondLst>
                                        </p:cTn>
                                        <p:tgtEl>
                                          <p:spTgt spid="77"/>
                                        </p:tgtEl>
                                        <p:attrNameLst>
                                          <p:attrName>style.visibility</p:attrName>
                                        </p:attrNameLst>
                                      </p:cBhvr>
                                      <p:to>
                                        <p:strVal val="visible"/>
                                      </p:to>
                                    </p:set>
                                    <p:animEffect transition="in" filter="randombar(horizontal)">
                                      <p:cBhvr>
                                        <p:cTn id="100" dur="500"/>
                                        <p:tgtEl>
                                          <p:spTgt spid="77"/>
                                        </p:tgtEl>
                                      </p:cBhvr>
                                    </p:animEffect>
                                  </p:childTnLst>
                                  <p:subTnLst>
                                    <p:audio>
                                      <p:cMediaNode>
                                        <p:cTn display="0" masterRel="sameClick">
                                          <p:stCondLst>
                                            <p:cond evt="begin" delay="0">
                                              <p:tn val="98"/>
                                            </p:cond>
                                          </p:stCondLst>
                                          <p:endCondLst>
                                            <p:cond evt="onStopAudio" delay="0">
                                              <p:tgtEl>
                                                <p:sldTgt/>
                                              </p:tgtEl>
                                            </p:cond>
                                          </p:endCondLst>
                                        </p:cTn>
                                        <p:tgtEl>
                                          <p:sndTgt r:embed="rId5" name="beep.wav"/>
                                        </p:tgtEl>
                                      </p:cMediaNode>
                                    </p:audio>
                                  </p:subTnLst>
                                </p:cTn>
                              </p:par>
                            </p:childTnLst>
                          </p:cTn>
                        </p:par>
                        <p:par>
                          <p:cTn id="101" fill="hold">
                            <p:stCondLst>
                              <p:cond delay="10100"/>
                            </p:stCondLst>
                            <p:childTnLst>
                              <p:par>
                                <p:cTn id="102" presetID="14" presetClass="entr" presetSubtype="10" fill="hold" nodeType="afterEffect">
                                  <p:stCondLst>
                                    <p:cond delay="500"/>
                                  </p:stCondLst>
                                  <p:childTnLst>
                                    <p:set>
                                      <p:cBhvr>
                                        <p:cTn id="103" dur="1" fill="hold">
                                          <p:stCondLst>
                                            <p:cond delay="0"/>
                                          </p:stCondLst>
                                        </p:cTn>
                                        <p:tgtEl>
                                          <p:spTgt spid="80"/>
                                        </p:tgtEl>
                                        <p:attrNameLst>
                                          <p:attrName>style.visibility</p:attrName>
                                        </p:attrNameLst>
                                      </p:cBhvr>
                                      <p:to>
                                        <p:strVal val="visible"/>
                                      </p:to>
                                    </p:set>
                                    <p:animEffect transition="in" filter="randombar(horizontal)">
                                      <p:cBhvr>
                                        <p:cTn id="104" dur="500"/>
                                        <p:tgtEl>
                                          <p:spTgt spid="80"/>
                                        </p:tgtEl>
                                      </p:cBhvr>
                                    </p:animEffec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5" fill="hold">
                            <p:stCondLst>
                              <p:cond delay="11100"/>
                            </p:stCondLst>
                            <p:childTnLst>
                              <p:par>
                                <p:cTn id="106" presetID="14" presetClass="entr" presetSubtype="10" fill="hold" nodeType="afterEffect">
                                  <p:stCondLst>
                                    <p:cond delay="500"/>
                                  </p:stCondLst>
                                  <p:childTnLst>
                                    <p:set>
                                      <p:cBhvr>
                                        <p:cTn id="107" dur="1" fill="hold">
                                          <p:stCondLst>
                                            <p:cond delay="0"/>
                                          </p:stCondLst>
                                        </p:cTn>
                                        <p:tgtEl>
                                          <p:spTgt spid="84"/>
                                        </p:tgtEl>
                                        <p:attrNameLst>
                                          <p:attrName>style.visibility</p:attrName>
                                        </p:attrNameLst>
                                      </p:cBhvr>
                                      <p:to>
                                        <p:strVal val="visible"/>
                                      </p:to>
                                    </p:set>
                                    <p:animEffect transition="in" filter="randombar(horizontal)">
                                      <p:cBhvr>
                                        <p:cTn id="108" dur="500"/>
                                        <p:tgtEl>
                                          <p:spTgt spid="84"/>
                                        </p:tgtEl>
                                      </p:cBhvr>
                                    </p:animEffect>
                                  </p:childTnLst>
                                  <p:subTnLst>
                                    <p:audio>
                                      <p:cMediaNode>
                                        <p:cTn display="0" masterRel="sameClick">
                                          <p:stCondLst>
                                            <p:cond evt="begin" delay="0">
                                              <p:tn val="106"/>
                                            </p:cond>
                                          </p:stCondLst>
                                          <p:endCondLst>
                                            <p:cond evt="onStopAudio" delay="0">
                                              <p:tgtEl>
                                                <p:sldTgt/>
                                              </p:tgtEl>
                                            </p:cond>
                                          </p:endCondLst>
                                        </p:cTn>
                                        <p:tgtEl>
                                          <p:sndTgt r:embed="rId5" name="beep.wav"/>
                                        </p:tgtEl>
                                      </p:cMediaNode>
                                    </p:audio>
                                  </p:subTnLst>
                                </p:cTn>
                              </p:par>
                            </p:childTnLst>
                          </p:cTn>
                        </p:par>
                        <p:par>
                          <p:cTn id="109" fill="hold">
                            <p:stCondLst>
                              <p:cond delay="12100"/>
                            </p:stCondLst>
                            <p:childTnLst>
                              <p:par>
                                <p:cTn id="110" presetID="14" presetClass="entr" presetSubtype="10" fill="hold" nodeType="afterEffect">
                                  <p:stCondLst>
                                    <p:cond delay="500"/>
                                  </p:stCondLst>
                                  <p:childTnLst>
                                    <p:set>
                                      <p:cBhvr>
                                        <p:cTn id="111" dur="1" fill="hold">
                                          <p:stCondLst>
                                            <p:cond delay="0"/>
                                          </p:stCondLst>
                                        </p:cTn>
                                        <p:tgtEl>
                                          <p:spTgt spid="90"/>
                                        </p:tgtEl>
                                        <p:attrNameLst>
                                          <p:attrName>style.visibility</p:attrName>
                                        </p:attrNameLst>
                                      </p:cBhvr>
                                      <p:to>
                                        <p:strVal val="visible"/>
                                      </p:to>
                                    </p:set>
                                    <p:animEffect transition="in" filter="randombar(horizontal)">
                                      <p:cBhvr>
                                        <p:cTn id="112" dur="500"/>
                                        <p:tgtEl>
                                          <p:spTgt spid="90"/>
                                        </p:tgtEl>
                                      </p:cBhvr>
                                    </p:animEffec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3" fill="hold">
                            <p:stCondLst>
                              <p:cond delay="13100"/>
                            </p:stCondLst>
                            <p:childTnLst>
                              <p:par>
                                <p:cTn id="114" presetID="14" presetClass="entr" presetSubtype="10" fill="hold" nodeType="afterEffect">
                                  <p:stCondLst>
                                    <p:cond delay="500"/>
                                  </p:stCondLst>
                                  <p:childTnLst>
                                    <p:set>
                                      <p:cBhvr>
                                        <p:cTn id="115" dur="1" fill="hold">
                                          <p:stCondLst>
                                            <p:cond delay="0"/>
                                          </p:stCondLst>
                                        </p:cTn>
                                        <p:tgtEl>
                                          <p:spTgt spid="93"/>
                                        </p:tgtEl>
                                        <p:attrNameLst>
                                          <p:attrName>style.visibility</p:attrName>
                                        </p:attrNameLst>
                                      </p:cBhvr>
                                      <p:to>
                                        <p:strVal val="visible"/>
                                      </p:to>
                                    </p:set>
                                    <p:animEffect transition="in" filter="randombar(horizontal)">
                                      <p:cBhvr>
                                        <p:cTn id="116" dur="500"/>
                                        <p:tgtEl>
                                          <p:spTgt spid="93"/>
                                        </p:tgtEl>
                                      </p:cBhvr>
                                    </p:animEffec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7" fill="hold">
                            <p:stCondLst>
                              <p:cond delay="14100"/>
                            </p:stCondLst>
                            <p:childTnLst>
                              <p:par>
                                <p:cTn id="118" presetID="14" presetClass="entr" presetSubtype="10" fill="hold" nodeType="afterEffect">
                                  <p:stCondLst>
                                    <p:cond delay="500"/>
                                  </p:stCondLst>
                                  <p:childTnLst>
                                    <p:set>
                                      <p:cBhvr>
                                        <p:cTn id="119" dur="1" fill="hold">
                                          <p:stCondLst>
                                            <p:cond delay="0"/>
                                          </p:stCondLst>
                                        </p:cTn>
                                        <p:tgtEl>
                                          <p:spTgt spid="96"/>
                                        </p:tgtEl>
                                        <p:attrNameLst>
                                          <p:attrName>style.visibility</p:attrName>
                                        </p:attrNameLst>
                                      </p:cBhvr>
                                      <p:to>
                                        <p:strVal val="visible"/>
                                      </p:to>
                                    </p:set>
                                    <p:animEffect transition="in" filter="randombar(horizontal)">
                                      <p:cBhvr>
                                        <p:cTn id="120"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5" name="beep.wav"/>
                                        </p:tgtEl>
                                      </p:cMediaNode>
                                    </p:audio>
                                  </p:subTnLst>
                                </p:cTn>
                              </p:par>
                            </p:childTnLst>
                          </p:cTn>
                        </p:par>
                        <p:par>
                          <p:cTn id="121" fill="hold">
                            <p:stCondLst>
                              <p:cond delay="15100"/>
                            </p:stCondLst>
                            <p:childTnLst>
                              <p:par>
                                <p:cTn id="122" presetID="14" presetClass="entr" presetSubtype="10" fill="hold" nodeType="afterEffect">
                                  <p:stCondLst>
                                    <p:cond delay="500"/>
                                  </p:stCondLst>
                                  <p:childTnLst>
                                    <p:set>
                                      <p:cBhvr>
                                        <p:cTn id="123" dur="1" fill="hold">
                                          <p:stCondLst>
                                            <p:cond delay="0"/>
                                          </p:stCondLst>
                                        </p:cTn>
                                        <p:tgtEl>
                                          <p:spTgt spid="102"/>
                                        </p:tgtEl>
                                        <p:attrNameLst>
                                          <p:attrName>style.visibility</p:attrName>
                                        </p:attrNameLst>
                                      </p:cBhvr>
                                      <p:to>
                                        <p:strVal val="visible"/>
                                      </p:to>
                                    </p:set>
                                    <p:animEffect transition="in" filter="randombar(horizontal)">
                                      <p:cBhvr>
                                        <p:cTn id="124" dur="500"/>
                                        <p:tgtEl>
                                          <p:spTgt spid="102"/>
                                        </p:tgtEl>
                                      </p:cBhvr>
                                    </p:animEffec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5" fill="hold">
                            <p:stCondLst>
                              <p:cond delay="16100"/>
                            </p:stCondLst>
                            <p:childTnLst>
                              <p:par>
                                <p:cTn id="126" presetID="14" presetClass="entr" presetSubtype="10" fill="hold" nodeType="afterEffect">
                                  <p:stCondLst>
                                    <p:cond delay="500"/>
                                  </p:stCondLst>
                                  <p:childTnLst>
                                    <p:set>
                                      <p:cBhvr>
                                        <p:cTn id="127" dur="1" fill="hold">
                                          <p:stCondLst>
                                            <p:cond delay="0"/>
                                          </p:stCondLst>
                                        </p:cTn>
                                        <p:tgtEl>
                                          <p:spTgt spid="108"/>
                                        </p:tgtEl>
                                        <p:attrNameLst>
                                          <p:attrName>style.visibility</p:attrName>
                                        </p:attrNameLst>
                                      </p:cBhvr>
                                      <p:to>
                                        <p:strVal val="visible"/>
                                      </p:to>
                                    </p:set>
                                    <p:animEffect transition="in" filter="randombar(horizontal)">
                                      <p:cBhvr>
                                        <p:cTn id="128" dur="500"/>
                                        <p:tgtEl>
                                          <p:spTgt spid="108"/>
                                        </p:tgtEl>
                                      </p:cBhvr>
                                    </p:animEffect>
                                  </p:childTnLst>
                                  <p:subTnLst>
                                    <p:audio>
                                      <p:cMediaNode>
                                        <p:cTn display="0" masterRel="sameClick">
                                          <p:stCondLst>
                                            <p:cond evt="begin" delay="0">
                                              <p:tn val="126"/>
                                            </p:cond>
                                          </p:stCondLst>
                                          <p:endCondLst>
                                            <p:cond evt="onStopAudio" delay="0">
                                              <p:tgtEl>
                                                <p:sldTgt/>
                                              </p:tgtEl>
                                            </p:cond>
                                          </p:endCondLst>
                                        </p:cTn>
                                        <p:tgtEl>
                                          <p:sndTgt r:embed="rId5" name="beep.wav"/>
                                        </p:tgtEl>
                                      </p:cMediaNode>
                                    </p:audio>
                                  </p:subTnLst>
                                </p:cTn>
                              </p:par>
                            </p:childTnLst>
                          </p:cTn>
                        </p:par>
                        <p:par>
                          <p:cTn id="129" fill="hold">
                            <p:stCondLst>
                              <p:cond delay="17100"/>
                            </p:stCondLst>
                            <p:childTnLst>
                              <p:par>
                                <p:cTn id="130" presetID="14" presetClass="entr" presetSubtype="10" fill="hold" nodeType="afterEffect">
                                  <p:stCondLst>
                                    <p:cond delay="500"/>
                                  </p:stCondLst>
                                  <p:childTnLst>
                                    <p:set>
                                      <p:cBhvr>
                                        <p:cTn id="131" dur="1" fill="hold">
                                          <p:stCondLst>
                                            <p:cond delay="0"/>
                                          </p:stCondLst>
                                        </p:cTn>
                                        <p:tgtEl>
                                          <p:spTgt spid="114"/>
                                        </p:tgtEl>
                                        <p:attrNameLst>
                                          <p:attrName>style.visibility</p:attrName>
                                        </p:attrNameLst>
                                      </p:cBhvr>
                                      <p:to>
                                        <p:strVal val="visible"/>
                                      </p:to>
                                    </p:set>
                                    <p:animEffect transition="in" filter="randombar(horizontal)">
                                      <p:cBhvr>
                                        <p:cTn id="132" dur="500"/>
                                        <p:tgtEl>
                                          <p:spTgt spid="114"/>
                                        </p:tgtEl>
                                      </p:cBhvr>
                                    </p:animEffect>
                                  </p:childTnLst>
                                  <p:subTnLst>
                                    <p:audio>
                                      <p:cMediaNode>
                                        <p:cTn display="0" masterRel="sameClick">
                                          <p:stCondLst>
                                            <p:cond evt="begin" delay="0">
                                              <p:tn val="130"/>
                                            </p:cond>
                                          </p:stCondLst>
                                          <p:endCondLst>
                                            <p:cond evt="onStopAudio" delay="0">
                                              <p:tgtEl>
                                                <p:sldTgt/>
                                              </p:tgtEl>
                                            </p:cond>
                                          </p:endCondLst>
                                        </p:cTn>
                                        <p:tgtEl>
                                          <p:sndTgt r:embed="rId5" name="beep.wav"/>
                                        </p:tgtEl>
                                      </p:cMediaNode>
                                    </p:audio>
                                  </p:subTnLst>
                                </p:cTn>
                              </p:par>
                            </p:childTnLst>
                          </p:cTn>
                        </p:par>
                        <p:par>
                          <p:cTn id="133" fill="hold">
                            <p:stCondLst>
                              <p:cond delay="18100"/>
                            </p:stCondLst>
                            <p:childTnLst>
                              <p:par>
                                <p:cTn id="134" presetID="14" presetClass="entr" presetSubtype="10" fill="hold" nodeType="afterEffect">
                                  <p:stCondLst>
                                    <p:cond delay="500"/>
                                  </p:stCondLst>
                                  <p:childTnLst>
                                    <p:set>
                                      <p:cBhvr>
                                        <p:cTn id="135" dur="1" fill="hold">
                                          <p:stCondLst>
                                            <p:cond delay="0"/>
                                          </p:stCondLst>
                                        </p:cTn>
                                        <p:tgtEl>
                                          <p:spTgt spid="117"/>
                                        </p:tgtEl>
                                        <p:attrNameLst>
                                          <p:attrName>style.visibility</p:attrName>
                                        </p:attrNameLst>
                                      </p:cBhvr>
                                      <p:to>
                                        <p:strVal val="visible"/>
                                      </p:to>
                                    </p:set>
                                    <p:animEffect transition="in" filter="randombar(horizontal)">
                                      <p:cBhvr>
                                        <p:cTn id="136" dur="500"/>
                                        <p:tgtEl>
                                          <p:spTgt spid="117"/>
                                        </p:tgtEl>
                                      </p:cBhvr>
                                    </p:animEffec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7" fill="hold">
                            <p:stCondLst>
                              <p:cond delay="19100"/>
                            </p:stCondLst>
                            <p:childTnLst>
                              <p:par>
                                <p:cTn id="138" presetID="14" presetClass="entr" presetSubtype="10" fill="hold" nodeType="afterEffect">
                                  <p:stCondLst>
                                    <p:cond delay="500"/>
                                  </p:stCondLst>
                                  <p:childTnLst>
                                    <p:set>
                                      <p:cBhvr>
                                        <p:cTn id="139" dur="1" fill="hold">
                                          <p:stCondLst>
                                            <p:cond delay="0"/>
                                          </p:stCondLst>
                                        </p:cTn>
                                        <p:tgtEl>
                                          <p:spTgt spid="120"/>
                                        </p:tgtEl>
                                        <p:attrNameLst>
                                          <p:attrName>style.visibility</p:attrName>
                                        </p:attrNameLst>
                                      </p:cBhvr>
                                      <p:to>
                                        <p:strVal val="visible"/>
                                      </p:to>
                                    </p:set>
                                    <p:animEffect transition="in" filter="randombar(horizontal)">
                                      <p:cBhvr>
                                        <p:cTn id="140" dur="500"/>
                                        <p:tgtEl>
                                          <p:spTgt spid="1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1" fill="hold">
                            <p:stCondLst>
                              <p:cond delay="20100"/>
                            </p:stCondLst>
                            <p:childTnLst>
                              <p:par>
                                <p:cTn id="142" presetID="14" presetClass="entr" presetSubtype="10" fill="hold" nodeType="afterEffect">
                                  <p:stCondLst>
                                    <p:cond delay="500"/>
                                  </p:stCondLst>
                                  <p:childTnLst>
                                    <p:set>
                                      <p:cBhvr>
                                        <p:cTn id="143" dur="1" fill="hold">
                                          <p:stCondLst>
                                            <p:cond delay="0"/>
                                          </p:stCondLst>
                                        </p:cTn>
                                        <p:tgtEl>
                                          <p:spTgt spid="123"/>
                                        </p:tgtEl>
                                        <p:attrNameLst>
                                          <p:attrName>style.visibility</p:attrName>
                                        </p:attrNameLst>
                                      </p:cBhvr>
                                      <p:to>
                                        <p:strVal val="visible"/>
                                      </p:to>
                                    </p:set>
                                    <p:animEffect transition="in" filter="randombar(horizontal)">
                                      <p:cBhvr>
                                        <p:cTn id="144" dur="500"/>
                                        <p:tgtEl>
                                          <p:spTgt spid="123"/>
                                        </p:tgtEl>
                                      </p:cBhvr>
                                    </p:animEffect>
                                  </p:childTnLst>
                                  <p:subTnLst>
                                    <p:audio>
                                      <p:cMediaNode>
                                        <p:cTn display="0" masterRel="sameClick">
                                          <p:stCondLst>
                                            <p:cond evt="begin" delay="0">
                                              <p:tn val="142"/>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randombar(horizontal)">
                                      <p:cBhvr>
                                        <p:cTn id="150" dur="500"/>
                                        <p:tgtEl>
                                          <p:spTgt spid="165"/>
                                        </p:tgtEl>
                                      </p:cBhvr>
                                    </p:animEffect>
                                  </p:childTnLst>
                                  <p:subTnLst>
                                    <p:audio>
                                      <p:cMediaNode>
                                        <p:cTn display="0" masterRel="sameClick">
                                          <p:stCondLst>
                                            <p:cond evt="begin" delay="0">
                                              <p:tn val="148"/>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Nguồn Nước Trong Tự Nhiên Có Thể Sử Dụng đ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18283237" cy="1032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045264" y="5171080"/>
            <a:ext cx="9234986"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smtClean="0">
                <a:solidFill>
                  <a:prstClr val="white"/>
                </a:solidFill>
              </a:rPr>
              <a:t>4</a:t>
            </a:r>
            <a:endParaRPr lang="en-GB" sz="11500">
              <a:solidFill>
                <a:prstClr val="white"/>
              </a:solidFill>
            </a:endParaRPr>
          </a:p>
        </p:txBody>
      </p:sp>
      <p:sp>
        <p:nvSpPr>
          <p:cNvPr id="2" name="Rectangle 1"/>
          <p:cNvSpPr/>
          <p:nvPr/>
        </p:nvSpPr>
        <p:spPr>
          <a:xfrm>
            <a:off x="2286000" y="1943100"/>
            <a:ext cx="14170867" cy="18620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1500" b="1" i="1">
                <a:solidFill>
                  <a:srgbClr val="FF0000"/>
                </a:solidFill>
                <a:latin typeface="Times New Roman" panose="02020603050405020304" pitchFamily="18" charset="0"/>
                <a:ea typeface="Calibri" panose="020F0502020204030204" pitchFamily="34" charset="0"/>
              </a:rPr>
              <a:t>Uống nước nhớ nguồn</a:t>
            </a:r>
            <a:endParaRPr lang="en-GB" sz="11500">
              <a:solidFill>
                <a:srgbClr val="FF0000"/>
              </a:solidFill>
            </a:endParaRPr>
          </a:p>
        </p:txBody>
      </p:sp>
    </p:spTree>
    <p:extLst>
      <p:ext uri="{BB962C8B-B14F-4D97-AF65-F5344CB8AC3E}">
        <p14:creationId xmlns:p14="http://schemas.microsoft.com/office/powerpoint/2010/main" val="29461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9940"/>
                </p14:media>
              </p:ext>
            </p:extLst>
          </p:nvPr>
        </p:nvPicPr>
        <p:blipFill>
          <a:blip r:embed="rId4"/>
          <a:srcRect t="657" b="657"/>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5400000">
            <a:off x="6613398" y="1028700"/>
            <a:ext cx="5061204" cy="8229600"/>
          </a:xfrm>
          <a:prstGeom prst="rect">
            <a:avLst/>
          </a:prstGeom>
        </p:spPr>
      </p:pic>
      <p:sp>
        <p:nvSpPr>
          <p:cNvPr id="4" name="Rectangle 3"/>
          <p:cNvSpPr/>
          <p:nvPr/>
        </p:nvSpPr>
        <p:spPr>
          <a:xfrm>
            <a:off x="4267200" y="2095500"/>
            <a:ext cx="9499716" cy="4339650"/>
          </a:xfrm>
          <a:prstGeom prst="rect">
            <a:avLst/>
          </a:prstGeom>
          <a:noFill/>
        </p:spPr>
        <p:txBody>
          <a:bodyPr wrap="none" lIns="91440" tIns="45720" rIns="91440" bIns="45720">
            <a:spAutoFit/>
          </a:bodyPr>
          <a:lstStyle/>
          <a:p>
            <a:pPr algn="ctr"/>
            <a:r>
              <a:rPr lang="vi-VN" sz="13800" b="1" cap="none" spc="50" smtClean="0">
                <a:ln w="0"/>
                <a:solidFill>
                  <a:schemeClr val="bg2"/>
                </a:solidFill>
                <a:effectLst>
                  <a:innerShdw blurRad="63500" dist="50800" dir="13500000">
                    <a:srgbClr val="000000">
                      <a:alpha val="50000"/>
                    </a:srgbClr>
                  </a:innerShdw>
                </a:effectLst>
                <a:latin typeface="+mj-lt"/>
              </a:rPr>
              <a:t>Hoạt động 4</a:t>
            </a:r>
          </a:p>
          <a:p>
            <a:pPr algn="ctr"/>
            <a:r>
              <a:rPr lang="vi-VN" sz="13800" b="1" cap="none" spc="50" smtClean="0">
                <a:ln w="0"/>
                <a:solidFill>
                  <a:schemeClr val="bg2"/>
                </a:solidFill>
                <a:effectLst>
                  <a:innerShdw blurRad="63500" dist="50800" dir="13500000">
                    <a:srgbClr val="000000">
                      <a:alpha val="50000"/>
                    </a:srgbClr>
                  </a:innerShdw>
                </a:effectLst>
                <a:latin typeface="+mj-lt"/>
              </a:rPr>
              <a:t>Vận dụng</a:t>
            </a:r>
            <a:endParaRPr lang="en-GB" sz="13800" b="1" cap="none" spc="50">
              <a:ln w="0"/>
              <a:solidFill>
                <a:schemeClr val="bg2"/>
              </a:solidFill>
              <a:effectLst>
                <a:innerShdw blurRad="63500" dist="50800" dir="13500000">
                  <a:srgbClr val="000000">
                    <a:alpha val="50000"/>
                  </a:srgbClr>
                </a:innerShdw>
              </a:effectLst>
              <a:latin typeface="+mj-lt"/>
            </a:endParaRPr>
          </a:p>
        </p:txBody>
      </p:sp>
    </p:spTree>
    <p:extLst>
      <p:ext uri="{BB962C8B-B14F-4D97-AF65-F5344CB8AC3E}">
        <p14:creationId xmlns:p14="http://schemas.microsoft.com/office/powerpoint/2010/main" val="28648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2"/>
                </p:tgtEl>
              </p:cMediaNode>
            </p:vide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
        <p:nvSpPr>
          <p:cNvPr id="6" name="Rectangle 5"/>
          <p:cNvSpPr/>
          <p:nvPr/>
        </p:nvSpPr>
        <p:spPr>
          <a:xfrm>
            <a:off x="1143000" y="1104900"/>
            <a:ext cx="16002000" cy="7571303"/>
          </a:xfrm>
          <a:prstGeom prst="rect">
            <a:avLst/>
          </a:prstGeom>
          <a:noFill/>
        </p:spPr>
        <p:txBody>
          <a:bodyPr wrap="square" lIns="91440" tIns="45720" rIns="91440" bIns="45720">
            <a:spAutoFit/>
          </a:bodyPr>
          <a:lstStyle/>
          <a:p>
            <a:pPr algn="just"/>
            <a:r>
              <a:rPr lang="en-US" sz="5400" b="1">
                <a:solidFill>
                  <a:schemeClr val="bg1"/>
                </a:solidFill>
                <a:latin typeface="Times New Roman" panose="02020603050405020304" pitchFamily="18" charset="0"/>
                <a:cs typeface="Times New Roman" panose="02020603050405020304" pitchFamily="18" charset="0"/>
              </a:rPr>
              <a:t>*Nhiệm vụ 1:   Kĩ thuật THINK – PAIR – SHARE</a:t>
            </a:r>
            <a:endParaRPr lang="en-GB" sz="5400">
              <a:solidFill>
                <a:schemeClr val="bg1"/>
              </a:solidFill>
              <a:latin typeface="Times New Roman" panose="02020603050405020304" pitchFamily="18" charset="0"/>
              <a:cs typeface="Times New Roman" panose="02020603050405020304" pitchFamily="18" charset="0"/>
            </a:endParaRPr>
          </a:p>
          <a:p>
            <a:pPr algn="just"/>
            <a:r>
              <a:rPr lang="en-US" sz="5400" b="1" smtClean="0">
                <a:solidFill>
                  <a:schemeClr val="bg1"/>
                </a:solidFill>
                <a:latin typeface="Times New Roman" panose="02020603050405020304" pitchFamily="18" charset="0"/>
                <a:cs typeface="Times New Roman" panose="02020603050405020304" pitchFamily="18" charset="0"/>
              </a:rPr>
              <a:t>Câu </a:t>
            </a:r>
            <a:r>
              <a:rPr lang="en-US" sz="5400" b="1">
                <a:solidFill>
                  <a:schemeClr val="bg1"/>
                </a:solidFill>
                <a:latin typeface="Times New Roman" panose="02020603050405020304" pitchFamily="18" charset="0"/>
                <a:cs typeface="Times New Roman" panose="02020603050405020304" pitchFamily="18" charset="0"/>
              </a:rPr>
              <a:t>hỏi</a:t>
            </a:r>
            <a:r>
              <a:rPr lang="en-US" sz="5400">
                <a:solidFill>
                  <a:schemeClr val="bg1"/>
                </a:solidFill>
                <a:latin typeface="Times New Roman" panose="02020603050405020304" pitchFamily="18" charset="0"/>
                <a:cs typeface="Times New Roman" panose="02020603050405020304" pitchFamily="18" charset="0"/>
              </a:rPr>
              <a:t>: Trong khổ thơ thứ 4 của bài thơ có hai hình ảnh ngọn lửa:</a:t>
            </a:r>
            <a:endParaRPr lang="en-GB" sz="5400">
              <a:solidFill>
                <a:schemeClr val="bg1"/>
              </a:solidFill>
              <a:latin typeface="Times New Roman" panose="02020603050405020304" pitchFamily="18" charset="0"/>
              <a:cs typeface="Times New Roman" panose="02020603050405020304" pitchFamily="18" charset="0"/>
            </a:endParaRPr>
          </a:p>
          <a:p>
            <a:pPr algn="just"/>
            <a:r>
              <a:rPr lang="en-US" sz="5400">
                <a:solidFill>
                  <a:schemeClr val="bg1"/>
                </a:solidFill>
                <a:latin typeface="Times New Roman" panose="02020603050405020304" pitchFamily="18" charset="0"/>
                <a:cs typeface="Times New Roman" panose="02020603050405020304" pitchFamily="18" charset="0"/>
              </a:rPr>
              <a:t>                “ </a:t>
            </a:r>
            <a:r>
              <a:rPr lang="en-US" sz="5400" i="1">
                <a:solidFill>
                  <a:schemeClr val="bg1"/>
                </a:solidFill>
                <a:latin typeface="Times New Roman" panose="02020603050405020304" pitchFamily="18" charset="0"/>
                <a:cs typeface="Times New Roman" panose="02020603050405020304" pitchFamily="18" charset="0"/>
              </a:rPr>
              <a:t>Năm giặc đốt làng cháy tàn cháy rụi</a:t>
            </a:r>
            <a:r>
              <a:rPr lang="en-US" sz="540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a:p>
            <a:pPr algn="just"/>
            <a:r>
              <a:rPr lang="en-US" sz="5400">
                <a:solidFill>
                  <a:schemeClr val="bg1"/>
                </a:solidFill>
                <a:latin typeface="Times New Roman" panose="02020603050405020304" pitchFamily="18" charset="0"/>
                <a:cs typeface="Times New Roman" panose="02020603050405020304" pitchFamily="18" charset="0"/>
              </a:rPr>
              <a:t>Và “</a:t>
            </a:r>
            <a:r>
              <a:rPr lang="en-US" sz="5400" i="1">
                <a:solidFill>
                  <a:schemeClr val="bg1"/>
                </a:solidFill>
                <a:latin typeface="Times New Roman" panose="02020603050405020304" pitchFamily="18" charset="0"/>
                <a:cs typeface="Times New Roman" panose="02020603050405020304" pitchFamily="18" charset="0"/>
              </a:rPr>
              <a:t>Rồi sớm lại chiều lại bếp lửa bà nhen/ Một ngọn lửa lòng bà luôn ủ sẵn/ Một ngọn lửa chứa niềm tin dai dẳng”.</a:t>
            </a:r>
            <a:endParaRPr lang="en-GB" sz="5400">
              <a:solidFill>
                <a:schemeClr val="bg1"/>
              </a:solidFill>
              <a:latin typeface="Times New Roman" panose="02020603050405020304" pitchFamily="18" charset="0"/>
              <a:cs typeface="Times New Roman" panose="02020603050405020304" pitchFamily="18" charset="0"/>
            </a:endParaRPr>
          </a:p>
          <a:p>
            <a:pPr algn="just"/>
            <a:r>
              <a:rPr lang="en-US" sz="5400" b="1">
                <a:solidFill>
                  <a:schemeClr val="bg1"/>
                </a:solidFill>
                <a:latin typeface="Times New Roman" panose="02020603050405020304" pitchFamily="18" charset="0"/>
                <a:cs typeface="Times New Roman" panose="02020603050405020304" pitchFamily="18" charset="0"/>
              </a:rPr>
              <a:t>Yêu cầu: </a:t>
            </a:r>
            <a:r>
              <a:rPr lang="en-US" sz="5400">
                <a:solidFill>
                  <a:schemeClr val="bg1"/>
                </a:solidFill>
                <a:latin typeface="Times New Roman" panose="02020603050405020304" pitchFamily="18" charset="0"/>
                <a:cs typeface="Times New Roman" panose="02020603050405020304" pitchFamily="18" charset="0"/>
              </a:rPr>
              <a:t>Nhận xét sự khác nhau giữa hai hình ảnh ngọn lửa trong</a:t>
            </a:r>
            <a:r>
              <a:rPr lang="en-US" sz="5400" b="1">
                <a:solidFill>
                  <a:schemeClr val="bg1"/>
                </a:solidFill>
                <a:latin typeface="Times New Roman" panose="02020603050405020304" pitchFamily="18" charset="0"/>
                <a:cs typeface="Times New Roman" panose="02020603050405020304" pitchFamily="18" charset="0"/>
              </a:rPr>
              <a:t> </a:t>
            </a:r>
            <a:r>
              <a:rPr lang="en-US" sz="5400">
                <a:solidFill>
                  <a:schemeClr val="bg1"/>
                </a:solidFill>
                <a:latin typeface="Times New Roman" panose="02020603050405020304" pitchFamily="18" charset="0"/>
                <a:cs typeface="Times New Roman" panose="02020603050405020304" pitchFamily="18" charset="0"/>
              </a:rPr>
              <a:t>khổ thơ 4 của bài thơ “Bếp lửa” (Bằng Việt).</a:t>
            </a:r>
            <a:endParaRPr lang="en-GB"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3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0" y="-876300"/>
            <a:ext cx="13106400" cy="11353800"/>
          </a:xfrm>
          <a:prstGeom prst="rect">
            <a:avLst/>
          </a:prstGeom>
        </p:spPr>
      </p:pic>
      <p:sp>
        <p:nvSpPr>
          <p:cNvPr id="58" name="Text Box 18"/>
          <p:cNvSpPr txBox="1">
            <a:spLocks noChangeArrowheads="1"/>
          </p:cNvSpPr>
          <p:nvPr/>
        </p:nvSpPr>
        <p:spPr bwMode="auto">
          <a:xfrm>
            <a:off x="3071418" y="2727900"/>
            <a:ext cx="5572164" cy="1015642"/>
          </a:xfrm>
          <a:prstGeom prst="rect">
            <a:avLst/>
          </a:prstGeom>
          <a:noFill/>
          <a:ln w="9525">
            <a:noFill/>
            <a:miter lim="800000"/>
            <a:headEnd/>
            <a:tailEnd/>
          </a:ln>
        </p:spPr>
        <p:txBody>
          <a:bodyPr wrap="square" lIns="182858" tIns="91430" rIns="182858" bIns="91430">
            <a:spAutoFit/>
          </a:bodyPr>
          <a:lstStyle/>
          <a:p>
            <a:pPr algn="ctr"/>
            <a:r>
              <a:rPr lang="nl-NL" sz="5400" b="1">
                <a:latin typeface="Times New Roman" panose="02020603050405020304" pitchFamily="18" charset="0"/>
                <a:cs typeface="Times New Roman" panose="02020603050405020304" pitchFamily="18" charset="0"/>
              </a:rPr>
              <a:t>Gợi ý</a:t>
            </a:r>
            <a:endParaRPr lang="en-GB" sz="5400">
              <a:latin typeface="Times New Roman" panose="02020603050405020304" pitchFamily="18" charset="0"/>
              <a:cs typeface="Times New Roman" panose="02020603050405020304" pitchFamily="18" charset="0"/>
            </a:endParaRPr>
          </a:p>
        </p:txBody>
      </p:sp>
      <p:sp>
        <p:nvSpPr>
          <p:cNvPr id="2" name="Rectangle 1"/>
          <p:cNvSpPr/>
          <p:nvPr/>
        </p:nvSpPr>
        <p:spPr>
          <a:xfrm>
            <a:off x="1981200" y="3848100"/>
            <a:ext cx="8686800" cy="4832092"/>
          </a:xfrm>
          <a:prstGeom prst="rect">
            <a:avLst/>
          </a:prstGeom>
        </p:spPr>
        <p:txBody>
          <a:bodyPr wrap="square">
            <a:spAutoFit/>
          </a:bodyPr>
          <a:lstStyle/>
          <a:p>
            <a:pPr lvl="0" algn="just"/>
            <a:r>
              <a:rPr lang="nl-NL" sz="4400">
                <a:latin typeface="Times New Roman" panose="02020603050405020304" pitchFamily="18" charset="0"/>
                <a:cs typeface="Times New Roman" panose="02020603050405020304" pitchFamily="18" charset="0"/>
              </a:rPr>
              <a:t>Ngọn lửa trong câu thơ  “ </a:t>
            </a:r>
            <a:r>
              <a:rPr lang="nl-NL" sz="4400" i="1">
                <a:latin typeface="Times New Roman" panose="02020603050405020304" pitchFamily="18" charset="0"/>
                <a:cs typeface="Times New Roman" panose="02020603050405020304" pitchFamily="18" charset="0"/>
              </a:rPr>
              <a:t>Năm giặc đốt làng cháy tàn cháy rụi</a:t>
            </a:r>
            <a:r>
              <a:rPr lang="nl-NL" sz="4400">
                <a:latin typeface="Times New Roman" panose="02020603050405020304" pitchFamily="18" charset="0"/>
                <a:cs typeface="Times New Roman" panose="02020603050405020304" pitchFamily="18" charset="0"/>
              </a:rPr>
              <a:t>” là ngọn lửa hủy diệt, tàn phá xóm làng của bọn thực dân Pháp.</a:t>
            </a:r>
            <a:endParaRPr lang="en-GB" sz="4400">
              <a:latin typeface="Times New Roman" panose="02020603050405020304" pitchFamily="18" charset="0"/>
              <a:cs typeface="Times New Roman" panose="02020603050405020304" pitchFamily="18" charset="0"/>
            </a:endParaRPr>
          </a:p>
          <a:p>
            <a:pPr lvl="0" algn="just"/>
            <a:r>
              <a:rPr lang="nl-NL" sz="4400">
                <a:latin typeface="Times New Roman" panose="02020603050405020304" pitchFamily="18" charset="0"/>
                <a:cs typeface="Times New Roman" panose="02020603050405020304" pitchFamily="18" charset="0"/>
              </a:rPr>
              <a:t>Ngọn lửa của bà nhóm là ngọn lửa của sự sống, niềm yêu thương, niềm tin mãnh liệt vào tương lai tươi sáng.</a:t>
            </a:r>
            <a:endParaRPr lang="en-GB" sz="44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1943100"/>
            <a:ext cx="6972300" cy="6972300"/>
          </a:xfrm>
          <a:prstGeom prst="rect">
            <a:avLst/>
          </a:prstGeom>
        </p:spPr>
      </p:pic>
      <p:pic>
        <p:nvPicPr>
          <p:cNvPr id="7" name="Picture 3"/>
          <p:cNvPicPr>
            <a:picLocks noChangeAspect="1"/>
          </p:cNvPicPr>
          <p:nvPr/>
        </p:nvPicPr>
        <p:blipFill>
          <a:blip r:embed="rId5"/>
          <a:srcRect/>
          <a:stretch>
            <a:fillRect/>
          </a:stretch>
        </p:blipFill>
        <p:spPr>
          <a:xfrm>
            <a:off x="11078570" y="1679597"/>
            <a:ext cx="2573835" cy="4856293"/>
          </a:xfrm>
          <a:prstGeom prst="rect">
            <a:avLst/>
          </a:prstGeom>
        </p:spPr>
      </p:pic>
      <p:pic>
        <p:nvPicPr>
          <p:cNvPr id="8" name="Picture 4"/>
          <p:cNvPicPr>
            <a:picLocks noChangeAspect="1"/>
          </p:cNvPicPr>
          <p:nvPr/>
        </p:nvPicPr>
        <p:blipFill>
          <a:blip r:embed="rId5"/>
          <a:srcRect/>
          <a:stretch>
            <a:fillRect/>
          </a:stretch>
        </p:blipFill>
        <p:spPr>
          <a:xfrm flipH="1">
            <a:off x="14478000" y="1652870"/>
            <a:ext cx="2573835" cy="4856293"/>
          </a:xfrm>
          <a:prstGeom prst="rect">
            <a:avLst/>
          </a:prstGeom>
        </p:spPr>
      </p:pic>
    </p:spTree>
    <p:extLst>
      <p:ext uri="{BB962C8B-B14F-4D97-AF65-F5344CB8AC3E}">
        <p14:creationId xmlns:p14="http://schemas.microsoft.com/office/powerpoint/2010/main" val="39597838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8"/>
                                        </p:tgtEl>
                                        <p:attrNameLst>
                                          <p:attrName>style.visibility</p:attrName>
                                        </p:attrNameLst>
                                      </p:cBhvr>
                                      <p:to>
                                        <p:strVal val="visible"/>
                                      </p:to>
                                    </p:set>
                                    <p:anim calcmode="discrete" valueType="clr">
                                      <p:cBhvr override="childStyle">
                                        <p:cTn id="11"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8"/>
                                        </p:tgtEl>
                                        <p:attrNameLst>
                                          <p:attrName>fillcolor</p:attrName>
                                        </p:attrNameLst>
                                      </p:cBhvr>
                                      <p:tavLst>
                                        <p:tav tm="0">
                                          <p:val>
                                            <p:clrVal>
                                              <a:schemeClr val="accent2"/>
                                            </p:clrVal>
                                          </p:val>
                                        </p:tav>
                                        <p:tav tm="50000">
                                          <p:val>
                                            <p:clrVal>
                                              <a:schemeClr val="hlink"/>
                                            </p:clrVal>
                                          </p:val>
                                        </p:tav>
                                      </p:tavLst>
                                    </p:anim>
                                    <p:set>
                                      <p:cBhvr>
                                        <p:cTn id="13" dur="80"/>
                                        <p:tgtEl>
                                          <p:spTgt spid="5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8">
                                            <p:txEl>
                                              <p:pRg st="0" end="0"/>
                                            </p:txEl>
                                          </p:spTgt>
                                        </p:tgtEl>
                                        <p:attrNameLst>
                                          <p:attrName>style.visibility</p:attrName>
                                        </p:attrNameLst>
                                      </p:cBhvr>
                                      <p:to>
                                        <p:strVal val="visible"/>
                                      </p:to>
                                    </p:set>
                                    <p:animEffect transition="in" filter="fade">
                                      <p:cBhvr>
                                        <p:cTn id="18" dur="1000"/>
                                        <p:tgtEl>
                                          <p:spTgt spid="58">
                                            <p:txEl>
                                              <p:pRg st="0" end="0"/>
                                            </p:txEl>
                                          </p:spTgt>
                                        </p:tgtEl>
                                      </p:cBhvr>
                                    </p:animEffect>
                                    <p:anim calcmode="lin" valueType="num">
                                      <p:cBhvr>
                                        <p:cTn id="19"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
        <p:nvSpPr>
          <p:cNvPr id="3" name="Rectangle 2"/>
          <p:cNvSpPr/>
          <p:nvPr/>
        </p:nvSpPr>
        <p:spPr>
          <a:xfrm>
            <a:off x="2895600" y="800100"/>
            <a:ext cx="13106400" cy="4154984"/>
          </a:xfrm>
          <a:prstGeom prst="rect">
            <a:avLst/>
          </a:prstGeom>
        </p:spPr>
        <p:txBody>
          <a:bodyPr wrap="square">
            <a:spAutoFit/>
          </a:bodyPr>
          <a:lstStyle/>
          <a:p>
            <a:pPr algn="ctr"/>
            <a:r>
              <a:rPr lang="en-US" sz="4400" b="1">
                <a:solidFill>
                  <a:schemeClr val="bg1"/>
                </a:solidFill>
                <a:latin typeface="Times New Roman" panose="02020603050405020304" pitchFamily="18" charset="0"/>
                <a:cs typeface="Times New Roman" panose="02020603050405020304" pitchFamily="18" charset="0"/>
              </a:rPr>
              <a:t>*Nhiệm vụ 2: Nhiệm vụ về nhà</a:t>
            </a:r>
            <a:endParaRPr lang="en-GB" sz="4400">
              <a:solidFill>
                <a:schemeClr val="bg1"/>
              </a:solidFill>
              <a:latin typeface="Times New Roman" panose="02020603050405020304" pitchFamily="18" charset="0"/>
              <a:cs typeface="Times New Roman" panose="02020603050405020304" pitchFamily="18" charset="0"/>
            </a:endParaRPr>
          </a:p>
          <a:p>
            <a:pPr algn="just"/>
            <a:r>
              <a:rPr lang="en-US" sz="4400" b="1">
                <a:solidFill>
                  <a:schemeClr val="bg1"/>
                </a:solidFill>
                <a:latin typeface="Times New Roman" panose="02020603050405020304" pitchFamily="18" charset="0"/>
                <a:cs typeface="Times New Roman" panose="02020603050405020304" pitchFamily="18" charset="0"/>
              </a:rPr>
              <a:t>Bước 1: Chuyển giao nhiệm </a:t>
            </a:r>
            <a:endParaRPr lang="en-GB" sz="4400">
              <a:solidFill>
                <a:schemeClr val="bg1"/>
              </a:solidFill>
              <a:latin typeface="Times New Roman" panose="02020603050405020304" pitchFamily="18" charset="0"/>
              <a:cs typeface="Times New Roman" panose="02020603050405020304" pitchFamily="18" charset="0"/>
            </a:endParaRPr>
          </a:p>
          <a:p>
            <a:pPr algn="just"/>
            <a:r>
              <a:rPr lang="en-US" sz="4400" b="1">
                <a:solidFill>
                  <a:schemeClr val="bg1"/>
                </a:solidFill>
                <a:latin typeface="Times New Roman" panose="02020603050405020304" pitchFamily="18" charset="0"/>
                <a:cs typeface="Times New Roman" panose="02020603050405020304" pitchFamily="18" charset="0"/>
              </a:rPr>
              <a:t>HS chọn 01 trong 02 nhiệm vụ sau:</a:t>
            </a:r>
            <a:endParaRPr lang="en-GB" sz="4400">
              <a:solidFill>
                <a:schemeClr val="bg1"/>
              </a:solidFill>
              <a:latin typeface="Times New Roman" panose="02020603050405020304" pitchFamily="18" charset="0"/>
              <a:cs typeface="Times New Roman" panose="02020603050405020304" pitchFamily="18" charset="0"/>
            </a:endParaRPr>
          </a:p>
          <a:p>
            <a:pPr algn="just"/>
            <a:r>
              <a:rPr lang="en-US" sz="4400">
                <a:solidFill>
                  <a:schemeClr val="bg1"/>
                </a:solidFill>
                <a:latin typeface="Times New Roman" panose="02020603050405020304" pitchFamily="18" charset="0"/>
                <a:cs typeface="Times New Roman" panose="02020603050405020304" pitchFamily="18" charset="0"/>
              </a:rPr>
              <a:t>1. Viết đoạn văn (khoảng 10 câu) nêu suy nghĩ về ý nghĩa của tình cảm gia đình đối với mỗi người.</a:t>
            </a:r>
            <a:endParaRPr lang="en-GB" sz="4400">
              <a:solidFill>
                <a:schemeClr val="bg1"/>
              </a:solidFill>
              <a:latin typeface="Times New Roman" panose="02020603050405020304" pitchFamily="18" charset="0"/>
              <a:cs typeface="Times New Roman" panose="02020603050405020304" pitchFamily="18" charset="0"/>
            </a:endParaRPr>
          </a:p>
          <a:p>
            <a:pPr algn="just"/>
            <a:r>
              <a:rPr lang="en-US" sz="4400">
                <a:solidFill>
                  <a:schemeClr val="bg1"/>
                </a:solidFill>
                <a:latin typeface="Times New Roman" panose="02020603050405020304" pitchFamily="18" charset="0"/>
                <a:cs typeface="Times New Roman" panose="02020603050405020304" pitchFamily="18" charset="0"/>
              </a:rPr>
              <a:t>2. Vẽ tranh minh họa cho bài thơ “Bếp lửa” (Bằng Việt).</a:t>
            </a:r>
            <a:endParaRPr lang="en-GB" sz="4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6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187" r="18187"/>
          <a:stretch>
            <a:fillRect/>
          </a:stretch>
        </p:blipFill>
        <p:spPr>
          <a:xfrm>
            <a:off x="-25400" y="38101"/>
            <a:ext cx="18161000" cy="10210800"/>
          </a:xfrm>
          <a:prstGeom prst="rect">
            <a:avLst/>
          </a:prstGeom>
        </p:spPr>
      </p:pic>
      <p:grpSp>
        <p:nvGrpSpPr>
          <p:cNvPr id="7" name="Group 6"/>
          <p:cNvGrpSpPr/>
          <p:nvPr/>
        </p:nvGrpSpPr>
        <p:grpSpPr>
          <a:xfrm>
            <a:off x="-25400" y="-190500"/>
            <a:ext cx="12369800" cy="4343400"/>
            <a:chOff x="0" y="460940"/>
            <a:chExt cx="1913890" cy="1913890"/>
          </a:xfrm>
        </p:grpSpPr>
        <p:sp>
          <p:nvSpPr>
            <p:cNvPr id="8" name="Freeform 7"/>
            <p:cNvSpPr/>
            <p:nvPr/>
          </p:nvSpPr>
          <p:spPr>
            <a:xfrm>
              <a:off x="0" y="46094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alpha val="21961"/>
              </a:srgbClr>
            </a:solidFill>
          </p:spPr>
        </p:sp>
      </p:grpSp>
      <p:sp>
        <p:nvSpPr>
          <p:cNvPr id="9" name="TextBox 5"/>
          <p:cNvSpPr txBox="1"/>
          <p:nvPr/>
        </p:nvSpPr>
        <p:spPr>
          <a:xfrm>
            <a:off x="609600" y="651685"/>
            <a:ext cx="12344400"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I. ĐỌC – KHÁM PHÁ CHUNG</a:t>
            </a:r>
            <a:endParaRPr lang="en-GB" sz="8000">
              <a:latin typeface="Times New Roman" panose="02020603050405020304" pitchFamily="18" charset="0"/>
              <a:cs typeface="Times New Roman" panose="02020603050405020304" pitchFamily="18" charset="0"/>
            </a:endParaRPr>
          </a:p>
        </p:txBody>
      </p:sp>
      <p:sp>
        <p:nvSpPr>
          <p:cNvPr id="10" name="Rectangle 9"/>
          <p:cNvSpPr/>
          <p:nvPr/>
        </p:nvSpPr>
        <p:spPr>
          <a:xfrm>
            <a:off x="1676400" y="1984043"/>
            <a:ext cx="5546711" cy="1107996"/>
          </a:xfrm>
          <a:prstGeom prst="rect">
            <a:avLst/>
          </a:prstGeom>
        </p:spPr>
        <p:txBody>
          <a:bodyPr wrap="none">
            <a:spAutoFit/>
          </a:bodyPr>
          <a:lstStyle/>
          <a:p>
            <a:r>
              <a:rPr lang="en-US" sz="6600" b="1">
                <a:latin typeface="Times New Roman" panose="02020603050405020304" pitchFamily="18" charset="0"/>
                <a:cs typeface="Times New Roman" panose="02020603050405020304" pitchFamily="18" charset="0"/>
              </a:rPr>
              <a:t>1. Đọc văn bản</a:t>
            </a:r>
            <a:endParaRPr lang="en-GB" sz="6600">
              <a:latin typeface="Times New Roman" panose="02020603050405020304" pitchFamily="18" charset="0"/>
              <a:cs typeface="Times New Roman" panose="02020603050405020304" pitchFamily="18" charset="0"/>
            </a:endParaRPr>
          </a:p>
        </p:txBody>
      </p:sp>
      <p:pic>
        <p:nvPicPr>
          <p:cNvPr id="1026" name="Picture 2" descr="Phân tích, cảm nhận hình ảnh người bà trong bài thơ Bếp lửa của Bằng Việt |  VFO.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27597"/>
            <a:ext cx="6019800" cy="54046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2628900"/>
            <a:ext cx="7612309" cy="5950740"/>
          </a:xfrm>
          <a:prstGeom prst="ellipse">
            <a:avLst/>
          </a:prstGeom>
          <a:ln>
            <a:noFill/>
          </a:ln>
          <a:effectLst>
            <a:softEdge rad="112500"/>
          </a:effectLst>
        </p:spPr>
      </p:pic>
    </p:spTree>
    <p:extLst>
      <p:ext uri="{BB962C8B-B14F-4D97-AF65-F5344CB8AC3E}">
        <p14:creationId xmlns:p14="http://schemas.microsoft.com/office/powerpoint/2010/main" val="25166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6AEAFBA-2B6D-47CE-A48A-430B8DDB88A8}"/>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a:off x="11887200" y="1"/>
            <a:ext cx="6400800" cy="10711544"/>
          </a:xfrm>
          <a:prstGeom prst="rect">
            <a:avLst/>
          </a:prstGeom>
        </p:spPr>
      </p:pic>
      <p:pic>
        <p:nvPicPr>
          <p:cNvPr id="19" name="图片 18">
            <a:extLst>
              <a:ext uri="{FF2B5EF4-FFF2-40B4-BE49-F238E27FC236}">
                <a16:creationId xmlns:a16="http://schemas.microsoft.com/office/drawing/2014/main" id="{F7A75AB3-BA2B-4FE6-8E04-9CE8D35AD2B7}"/>
              </a:ext>
            </a:extLst>
          </p:cNvPr>
          <p:cNvPicPr>
            <a:picLocks noChangeAspect="1"/>
          </p:cNvPicPr>
          <p:nvPr/>
        </p:nvPicPr>
        <p:blipFill rotWithShape="1">
          <a:blip r:embed="rId3">
            <a:extLst>
              <a:ext uri="{28A0092B-C50C-407E-A947-70E740481C1C}">
                <a14:useLocalDpi xmlns:a14="http://schemas.microsoft.com/office/drawing/2010/main" val="0"/>
              </a:ext>
            </a:extLst>
          </a:blip>
          <a:srcRect l="74310"/>
          <a:stretch/>
        </p:blipFill>
        <p:spPr>
          <a:xfrm flipH="1">
            <a:off x="-19334" y="0"/>
            <a:ext cx="6836232" cy="10711544"/>
          </a:xfrm>
          <a:prstGeom prst="rect">
            <a:avLst/>
          </a:prstGeom>
        </p:spPr>
      </p:pic>
      <p:sp>
        <p:nvSpPr>
          <p:cNvPr id="24" name="梯形 23">
            <a:extLst>
              <a:ext uri="{FF2B5EF4-FFF2-40B4-BE49-F238E27FC236}">
                <a16:creationId xmlns:a16="http://schemas.microsoft.com/office/drawing/2014/main" id="{6D61BF87-4A32-48A8-B6EF-3617945EAFBF}"/>
              </a:ext>
            </a:extLst>
          </p:cNvPr>
          <p:cNvSpPr/>
          <p:nvPr/>
        </p:nvSpPr>
        <p:spPr>
          <a:xfrm>
            <a:off x="-3" y="6509657"/>
            <a:ext cx="18288003" cy="3777344"/>
          </a:xfrm>
          <a:prstGeom prst="trapezoid">
            <a:avLst>
              <a:gd name="adj" fmla="val 71187"/>
            </a:avLst>
          </a:prstGeom>
          <a:solidFill>
            <a:srgbClr val="F6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cs typeface="+mn-ea"/>
              <a:sym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1831" y="5776383"/>
            <a:ext cx="6070738" cy="4076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2759" y="5536080"/>
            <a:ext cx="1947154" cy="1947154"/>
          </a:xfrm>
          <a:prstGeom prst="rect">
            <a:avLst/>
          </a:prstGeom>
        </p:spPr>
      </p:pic>
      <p:pic>
        <p:nvPicPr>
          <p:cNvPr id="25"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5600" y="8339847"/>
            <a:ext cx="2180590" cy="194715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29911194"/>
              </p:ext>
            </p:extLst>
          </p:nvPr>
        </p:nvGraphicFramePr>
        <p:xfrm>
          <a:off x="3851792" y="272406"/>
          <a:ext cx="10584411" cy="5231573"/>
        </p:xfrm>
        <a:graphic>
          <a:graphicData uri="http://schemas.openxmlformats.org/drawingml/2006/table">
            <a:tbl>
              <a:tblPr firstRow="1" firstCol="1" bandRow="1">
                <a:effectLst>
                  <a:outerShdw blurRad="50800" dist="38100" algn="l" rotWithShape="0">
                    <a:prstClr val="black">
                      <a:alpha val="40000"/>
                    </a:prstClr>
                  </a:outerShdw>
                </a:effectLst>
              </a:tblPr>
              <a:tblGrid>
                <a:gridCol w="10584411">
                  <a:extLst>
                    <a:ext uri="{9D8B030D-6E8A-4147-A177-3AD203B41FA5}">
                      <a16:colId xmlns:a16="http://schemas.microsoft.com/office/drawing/2014/main" val="20000"/>
                    </a:ext>
                  </a:extLst>
                </a:gridCol>
              </a:tblGrid>
              <a:tr h="748283">
                <a:tc>
                  <a:txBody>
                    <a:bodyPr/>
                    <a:lstStyle/>
                    <a:p>
                      <a:pPr>
                        <a:lnSpc>
                          <a:spcPct val="115000"/>
                        </a:lnSpc>
                        <a:spcAft>
                          <a:spcPts val="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 </a:t>
                      </a:r>
                      <a:r>
                        <a:rPr lang="en-US" sz="3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 – khám phá chung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8283">
                <a:tc>
                  <a:txBody>
                    <a:bodyPr/>
                    <a:lstStyle/>
                    <a:p>
                      <a:pPr>
                        <a:lnSpc>
                          <a:spcPct val="115000"/>
                        </a:lnSpc>
                        <a:spcAft>
                          <a:spcPts val="0"/>
                        </a:spcAft>
                      </a:pPr>
                      <a:r>
                        <a:rPr lang="en-US"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Nêu một số hiểu biết về nhà thơ Bằng Việt.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93129">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Tìm hiểu chung về bài thơ </a:t>
                      </a:r>
                      <a:r>
                        <a:rPr lang="en-US" sz="36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Bếp lửa</a:t>
                      </a: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Nêu xuất xứ, hoàn cảnh sáng tác của văn bản</a:t>
                      </a:r>
                      <a:r>
                        <a:rPr lang="en-US"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Xác định thể thơ  của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Bài thơ là lời của nhân vật nào, thể hiện cảm xúc về ai? Cảm xúc đó được gợi lên từ điều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Bố cục của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61646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187" r="18187"/>
          <a:stretch>
            <a:fillRect/>
          </a:stretch>
        </p:blipFill>
        <p:spPr>
          <a:xfrm>
            <a:off x="-25400" y="38101"/>
            <a:ext cx="18161000" cy="10210800"/>
          </a:xfrm>
          <a:prstGeom prst="rect">
            <a:avLst/>
          </a:prstGeom>
        </p:spPr>
      </p:pic>
      <p:sp>
        <p:nvSpPr>
          <p:cNvPr id="10" name="Rectangle 9"/>
          <p:cNvSpPr/>
          <p:nvPr/>
        </p:nvSpPr>
        <p:spPr>
          <a:xfrm>
            <a:off x="1143000" y="647700"/>
            <a:ext cx="7434023" cy="1107996"/>
          </a:xfrm>
          <a:prstGeom prst="rect">
            <a:avLst/>
          </a:prstGeom>
        </p:spPr>
        <p:txBody>
          <a:bodyPr wrap="none">
            <a:spAutoFit/>
          </a:bodyPr>
          <a:lstStyle/>
          <a:p>
            <a:r>
              <a:rPr lang="en-US" sz="6600" b="1">
                <a:latin typeface="Times New Roman" panose="02020603050405020304" pitchFamily="18" charset="0"/>
                <a:cs typeface="Times New Roman" panose="02020603050405020304" pitchFamily="18" charset="0"/>
              </a:rPr>
              <a:t>2. Tác giả Bằng Việt</a:t>
            </a:r>
            <a:endParaRPr lang="en-GB" sz="66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009900"/>
            <a:ext cx="5638800" cy="5992677"/>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2705100"/>
            <a:ext cx="5059425" cy="6051470"/>
          </a:xfrm>
          <a:prstGeom prst="ellipse">
            <a:avLst/>
          </a:prstGeom>
          <a:ln>
            <a:noFill/>
          </a:ln>
          <a:effectLst>
            <a:softEdge rad="112500"/>
          </a:effectLst>
        </p:spPr>
      </p:pic>
      <p:pic>
        <p:nvPicPr>
          <p:cNvPr id="11" name="Picture 10"/>
          <p:cNvPicPr>
            <a:picLocks noChangeAspect="1"/>
          </p:cNvPicPr>
          <p:nvPr/>
        </p:nvPicPr>
        <p:blipFill>
          <a:blip r:embed="rId5"/>
          <a:stretch>
            <a:fillRect/>
          </a:stretch>
        </p:blipFill>
        <p:spPr>
          <a:xfrm>
            <a:off x="12135789" y="533399"/>
            <a:ext cx="5524500" cy="4343401"/>
          </a:xfrm>
          <a:prstGeom prst="ellipse">
            <a:avLst/>
          </a:prstGeom>
          <a:ln>
            <a:noFill/>
          </a:ln>
          <a:effectLst>
            <a:softEdge rad="112500"/>
          </a:effectLst>
        </p:spPr>
      </p:pic>
    </p:spTree>
    <p:extLst>
      <p:ext uri="{BB962C8B-B14F-4D97-AF65-F5344CB8AC3E}">
        <p14:creationId xmlns:p14="http://schemas.microsoft.com/office/powerpoint/2010/main" val="2158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66" r="166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7467675"/>
            <a:ext cx="9372600" cy="279211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36320" y="6236920"/>
            <a:ext cx="1322206" cy="1230753"/>
          </a:xfrm>
          <a:prstGeom prst="rect">
            <a:avLst/>
          </a:prstGeom>
        </p:spPr>
      </p:pic>
      <p:pic>
        <p:nvPicPr>
          <p:cNvPr id="8" name="Picture 3"/>
          <p:cNvPicPr>
            <a:picLocks noChangeAspect="1"/>
          </p:cNvPicPr>
          <p:nvPr/>
        </p:nvPicPr>
        <p:blipFill>
          <a:blip r:embed="rId3"/>
          <a:srcRect/>
          <a:stretch>
            <a:fillRect/>
          </a:stretch>
        </p:blipFill>
        <p:spPr>
          <a:xfrm>
            <a:off x="9144000" y="7467674"/>
            <a:ext cx="9136743" cy="2792111"/>
          </a:xfrm>
          <a:prstGeom prst="rect">
            <a:avLst/>
          </a:prstGeom>
        </p:spPr>
      </p:pic>
      <p:sp>
        <p:nvSpPr>
          <p:cNvPr id="9" name="Rectangle 8"/>
          <p:cNvSpPr/>
          <p:nvPr/>
        </p:nvSpPr>
        <p:spPr>
          <a:xfrm>
            <a:off x="1326198" y="391893"/>
            <a:ext cx="16332328" cy="707886"/>
          </a:xfrm>
          <a:prstGeom prst="rect">
            <a:avLst/>
          </a:prstGeom>
        </p:spPr>
        <p:txBody>
          <a:bodyPr wrap="square">
            <a:spAutoFit/>
          </a:bodyPr>
          <a:lstStyle/>
          <a:p>
            <a:pPr algn="just"/>
            <a:r>
              <a:rPr lang="en-US" sz="4000" smtClean="0">
                <a:latin typeface="Times New Roman" panose="02020603050405020304" pitchFamily="18" charset="0"/>
                <a:cs typeface="Times New Roman" panose="02020603050405020304" pitchFamily="18" charset="0"/>
              </a:rPr>
              <a:t>Sinh </a:t>
            </a:r>
            <a:r>
              <a:rPr lang="en-US" sz="4000">
                <a:latin typeface="Times New Roman" panose="02020603050405020304" pitchFamily="18" charset="0"/>
                <a:cs typeface="Times New Roman" panose="02020603050405020304" pitchFamily="18" charset="0"/>
              </a:rPr>
              <a:t>năm 1941, quê ở Hà Nội.</a:t>
            </a:r>
            <a:endParaRPr lang="en-GB" sz="4000">
              <a:latin typeface="Times New Roman" panose="02020603050405020304" pitchFamily="18" charset="0"/>
              <a:cs typeface="Times New Roman" panose="02020603050405020304" pitchFamily="18" charset="0"/>
            </a:endParaRPr>
          </a:p>
        </p:txBody>
      </p:sp>
      <p:cxnSp>
        <p:nvCxnSpPr>
          <p:cNvPr id="11" name="直接连接符 9"/>
          <p:cNvCxnSpPr>
            <a:stCxn id="12" idx="4"/>
            <a:endCxn id="13" idx="0"/>
          </p:cNvCxnSpPr>
          <p:nvPr/>
        </p:nvCxnSpPr>
        <p:spPr>
          <a:xfrm>
            <a:off x="594301" y="1387442"/>
            <a:ext cx="12155" cy="4213258"/>
          </a:xfrm>
          <a:prstGeom prst="line">
            <a:avLst/>
          </a:prstGeom>
          <a:noFill/>
          <a:ln w="19050" cap="flat" cmpd="sng" algn="ctr">
            <a:solidFill>
              <a:srgbClr val="FFFFFF">
                <a:lumMod val="50000"/>
              </a:srgbClr>
            </a:solidFill>
            <a:prstDash val="solid"/>
            <a:miter lim="800000"/>
          </a:ln>
          <a:effectLst/>
        </p:spPr>
      </p:cxnSp>
      <p:sp>
        <p:nvSpPr>
          <p:cNvPr id="12" name="椭圆 3"/>
          <p:cNvSpPr/>
          <p:nvPr/>
        </p:nvSpPr>
        <p:spPr>
          <a:xfrm>
            <a:off x="0" y="391893"/>
            <a:ext cx="1188602" cy="995549"/>
          </a:xfrm>
          <a:prstGeom prst="ellipse">
            <a:avLst/>
          </a:prstGeom>
          <a:solidFill>
            <a:srgbClr val="F29A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 name="椭圆 7"/>
          <p:cNvSpPr/>
          <p:nvPr/>
        </p:nvSpPr>
        <p:spPr>
          <a:xfrm>
            <a:off x="24310" y="5600700"/>
            <a:ext cx="1164292" cy="920519"/>
          </a:xfrm>
          <a:prstGeom prst="ellipse">
            <a:avLst/>
          </a:prstGeom>
          <a:solidFill>
            <a:srgbClr val="C8D8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Rectangle 4"/>
          <p:cNvSpPr/>
          <p:nvPr/>
        </p:nvSpPr>
        <p:spPr>
          <a:xfrm>
            <a:off x="1182489" y="1656428"/>
            <a:ext cx="8953659" cy="1508105"/>
          </a:xfrm>
          <a:prstGeom prst="rect">
            <a:avLst/>
          </a:prstGeom>
        </p:spPr>
        <p:txBody>
          <a:bodyPr wrap="square">
            <a:spAutoFit/>
          </a:bodyPr>
          <a:lstStyle/>
          <a:p>
            <a:pPr algn="just">
              <a:lnSpc>
                <a:spcPct val="115000"/>
              </a:lnSpc>
              <a:spcAft>
                <a:spcPts val="0"/>
              </a:spcAft>
              <a:tabLst>
                <a:tab pos="1386840" algn="l"/>
              </a:tabLst>
            </a:pPr>
            <a:r>
              <a:rPr lang="en-US" sz="40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Thuộc </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thế hệ các nhà thơ trưởn thành trong kháng chiến chống Mỹ.</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77280" y="3561245"/>
            <a:ext cx="9122077" cy="1508105"/>
          </a:xfrm>
          <a:prstGeom prst="rect">
            <a:avLst/>
          </a:prstGeom>
        </p:spPr>
        <p:txBody>
          <a:bodyPr wrap="square">
            <a:spAutoFit/>
          </a:bodyPr>
          <a:lstStyle/>
          <a:p>
            <a:pPr algn="just">
              <a:lnSpc>
                <a:spcPct val="115000"/>
              </a:lnSpc>
              <a:spcAft>
                <a:spcPts val="0"/>
              </a:spcAft>
              <a:tabLst>
                <a:tab pos="1386840" algn="l"/>
              </a:tabLst>
            </a:pPr>
            <a:r>
              <a:rPr lang="en-US" sz="40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 </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ông trong trẻo, mượt mà, xúc cảm tinh tế, giàu suy tư.</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26199" y="5441888"/>
            <a:ext cx="8960802" cy="1938992"/>
          </a:xfrm>
          <a:prstGeom prst="rect">
            <a:avLst/>
          </a:prstGeom>
        </p:spPr>
        <p:txBody>
          <a:bodyPr wrap="square">
            <a:spAutoFit/>
          </a:bodyPr>
          <a:lstStyle/>
          <a:p>
            <a:pPr algn="just"/>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 phẩm tiêu biểu: </a:t>
            </a:r>
            <a:r>
              <a:rPr lang="en-US" sz="4000"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Hương cây bếp lửa</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(1968); </a:t>
            </a:r>
            <a:r>
              <a:rPr lang="en-US" sz="4000"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 gương mặt, những khoảng trời</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(1973); </a:t>
            </a:r>
            <a:r>
              <a:rPr lang="en-US" sz="4000"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Đất sau mưa</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(1977);…</a:t>
            </a:r>
            <a:endParaRPr lang="en-GB" sz="4000">
              <a:latin typeface="Times New Roman" panose="02020603050405020304" pitchFamily="18" charset="0"/>
              <a:cs typeface="Times New Roman" panose="02020603050405020304" pitchFamily="18" charset="0"/>
            </a:endParaRPr>
          </a:p>
        </p:txBody>
      </p:sp>
      <p:sp>
        <p:nvSpPr>
          <p:cNvPr id="15" name="椭圆 7"/>
          <p:cNvSpPr/>
          <p:nvPr/>
        </p:nvSpPr>
        <p:spPr>
          <a:xfrm>
            <a:off x="-14288" y="1717451"/>
            <a:ext cx="1164292" cy="920519"/>
          </a:xfrm>
          <a:prstGeom prst="ellipse">
            <a:avLst/>
          </a:prstGeom>
          <a:solidFill>
            <a:srgbClr val="C8D8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椭圆 3"/>
          <p:cNvSpPr/>
          <p:nvPr/>
        </p:nvSpPr>
        <p:spPr>
          <a:xfrm>
            <a:off x="30265" y="3830728"/>
            <a:ext cx="1188602" cy="995549"/>
          </a:xfrm>
          <a:prstGeom prst="ellipse">
            <a:avLst/>
          </a:prstGeom>
          <a:solidFill>
            <a:srgbClr val="F29A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2566" y="1387442"/>
            <a:ext cx="3657600" cy="614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1111" r="26667"/>
          <a:stretch/>
        </p:blipFill>
        <p:spPr>
          <a:xfrm>
            <a:off x="11725556" y="411507"/>
            <a:ext cx="4761582" cy="68384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3112" y="184086"/>
            <a:ext cx="4530151" cy="6456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82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ircle(in)">
                                      <p:cBhvr>
                                        <p:cTn id="7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5" grpId="0"/>
      <p:bldP spid="6" grpId="0"/>
      <p:bldP spid="7" grpId="0"/>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6949">
            <a:off x="327413" y="7756281"/>
            <a:ext cx="367091" cy="46568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29682">
            <a:off x="17640647" y="124358"/>
            <a:ext cx="465683" cy="59075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86395">
            <a:off x="11438784" y="7463722"/>
            <a:ext cx="572562" cy="3350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43788">
            <a:off x="-101875" y="3261598"/>
            <a:ext cx="987873" cy="57799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130083">
            <a:off x="17027428" y="5283575"/>
            <a:ext cx="988309" cy="57824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0195">
            <a:off x="2995497" y="7926096"/>
            <a:ext cx="444607" cy="44740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25488">
            <a:off x="12113467" y="6016570"/>
            <a:ext cx="383392" cy="38580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95958">
            <a:off x="8418510" y="7844178"/>
            <a:ext cx="383392" cy="38580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363" y="8334532"/>
            <a:ext cx="4287152" cy="195065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92200" y="8235504"/>
            <a:ext cx="4287152" cy="195065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1000" y="-266700"/>
            <a:ext cx="1950434" cy="2124236"/>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52407" y="6974963"/>
            <a:ext cx="1950434" cy="2124236"/>
          </a:xfrm>
          <a:prstGeom prst="rect">
            <a:avLst/>
          </a:prstGeom>
        </p:spPr>
      </p:pic>
      <p:pic>
        <p:nvPicPr>
          <p:cNvPr id="17"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937702" y="8336346"/>
            <a:ext cx="4287152" cy="1950654"/>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624918" y="8207337"/>
            <a:ext cx="4287152" cy="1950654"/>
          </a:xfrm>
          <a:prstGeom prst="rect">
            <a:avLst/>
          </a:prstGeom>
        </p:spPr>
      </p:pic>
      <p:pic>
        <p:nvPicPr>
          <p:cNvPr id="19"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730641" y="8149798"/>
            <a:ext cx="4287152" cy="1950654"/>
          </a:xfrm>
          <a:prstGeom prst="rect">
            <a:avLst/>
          </a:prstGeom>
        </p:spPr>
      </p:pic>
      <p:sp>
        <p:nvSpPr>
          <p:cNvPr id="20" name="Rectangle 19"/>
          <p:cNvSpPr/>
          <p:nvPr/>
        </p:nvSpPr>
        <p:spPr>
          <a:xfrm>
            <a:off x="5257800" y="315776"/>
            <a:ext cx="5464958" cy="923330"/>
          </a:xfrm>
          <a:prstGeom prst="rect">
            <a:avLst/>
          </a:prstGeom>
        </p:spPr>
        <p:txBody>
          <a:bodyPr wrap="none">
            <a:spAutoFit/>
          </a:bodyPr>
          <a:lstStyle/>
          <a:p>
            <a:r>
              <a:rPr lang="en-US" sz="5400" b="1">
                <a:latin typeface="Times New Roman" panose="02020603050405020304" pitchFamily="18" charset="0"/>
                <a:cs typeface="Times New Roman" panose="02020603050405020304" pitchFamily="18" charset="0"/>
              </a:rPr>
              <a:t>3. Bài thơ </a:t>
            </a:r>
            <a:r>
              <a:rPr lang="en-US" sz="5400" b="1" i="1">
                <a:latin typeface="Times New Roman" panose="02020603050405020304" pitchFamily="18" charset="0"/>
                <a:cs typeface="Times New Roman" panose="02020603050405020304" pitchFamily="18" charset="0"/>
              </a:rPr>
              <a:t>Bếp lửa</a:t>
            </a:r>
            <a:endParaRPr lang="en-GB" sz="5400">
              <a:latin typeface="Times New Roman" panose="02020603050405020304" pitchFamily="18" charset="0"/>
              <a:cs typeface="Times New Roman" panose="02020603050405020304" pitchFamily="18" charset="0"/>
            </a:endParaRPr>
          </a:p>
        </p:txBody>
      </p:sp>
      <p:sp>
        <p:nvSpPr>
          <p:cNvPr id="21" name="Freeform 20"/>
          <p:cNvSpPr/>
          <p:nvPr/>
        </p:nvSpPr>
        <p:spPr>
          <a:xfrm>
            <a:off x="2385203" y="1541292"/>
            <a:ext cx="9656669" cy="2138191"/>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4" rIns="73814" bIns="73816"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1"/>
          <p:cNvSpPr/>
          <p:nvPr/>
        </p:nvSpPr>
        <p:spPr>
          <a:xfrm>
            <a:off x="2380134" y="4230914"/>
            <a:ext cx="9583266"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2"/>
          <p:cNvSpPr/>
          <p:nvPr/>
        </p:nvSpPr>
        <p:spPr>
          <a:xfrm>
            <a:off x="2380133" y="6451957"/>
            <a:ext cx="9583267" cy="1459660"/>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 Placeholder 3"/>
          <p:cNvSpPr txBox="1">
            <a:spLocks/>
          </p:cNvSpPr>
          <p:nvPr/>
        </p:nvSpPr>
        <p:spPr>
          <a:xfrm>
            <a:off x="3067489" y="1662021"/>
            <a:ext cx="8895911" cy="184665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GB" sz="4000" b="1">
                <a:latin typeface="Times New Roman" panose="02020603050405020304" pitchFamily="18" charset="0"/>
                <a:cs typeface="Times New Roman" panose="02020603050405020304" pitchFamily="18" charset="0"/>
              </a:rPr>
              <a:t>a. Xuất xứ, hoàn cảnh sáng tác</a:t>
            </a:r>
            <a:r>
              <a:rPr lang="en-GB"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Viết năm 1963 khi tác giả đang du học ở Liên Xô, in trong </a:t>
            </a:r>
            <a:r>
              <a:rPr lang="en-GB" sz="4000">
                <a:latin typeface="Times New Roman" panose="02020603050405020304" pitchFamily="18" charset="0"/>
                <a:cs typeface="Times New Roman" panose="02020603050405020304" pitchFamily="18" charset="0"/>
              </a:rPr>
              <a:t>tập </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Hương cây- Bếp lửa</a:t>
            </a:r>
            <a:r>
              <a:rPr lang="vi-VN" sz="4000">
                <a:latin typeface="Times New Roman" panose="02020603050405020304" pitchFamily="18" charset="0"/>
                <a:cs typeface="Times New Roman" panose="02020603050405020304" pitchFamily="18" charset="0"/>
              </a:rPr>
              <a:t>”(1968).</a:t>
            </a:r>
            <a:endParaRPr lang="en-GB" sz="4000">
              <a:latin typeface="Times New Roman" panose="02020603050405020304" pitchFamily="18" charset="0"/>
              <a:cs typeface="Times New Roman" panose="02020603050405020304" pitchFamily="18" charset="0"/>
            </a:endParaRPr>
          </a:p>
        </p:txBody>
      </p:sp>
      <p:sp>
        <p:nvSpPr>
          <p:cNvPr id="28" name="Text Placeholder 3"/>
          <p:cNvSpPr txBox="1">
            <a:spLocks/>
          </p:cNvSpPr>
          <p:nvPr/>
        </p:nvSpPr>
        <p:spPr>
          <a:xfrm>
            <a:off x="4802051" y="4358062"/>
            <a:ext cx="5334445" cy="67422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829">
              <a:lnSpc>
                <a:spcPct val="120000"/>
              </a:lnSpc>
              <a:spcBef>
                <a:spcPct val="20000"/>
              </a:spcBef>
              <a:defRPr/>
            </a:pPr>
            <a:r>
              <a:rPr lang="vi-VN" sz="4000" b="1" smtClean="0">
                <a:latin typeface="Times New Roman" panose="02020603050405020304" pitchFamily="18" charset="0"/>
                <a:cs typeface="Times New Roman" panose="02020603050405020304" pitchFamily="18" charset="0"/>
              </a:rPr>
              <a:t>b. Thể </a:t>
            </a:r>
            <a:r>
              <a:rPr lang="vi-VN" sz="4000" b="1">
                <a:latin typeface="Times New Roman" panose="02020603050405020304" pitchFamily="18" charset="0"/>
                <a:cs typeface="Times New Roman" panose="02020603050405020304" pitchFamily="18" charset="0"/>
              </a:rPr>
              <a:t>thơ</a:t>
            </a:r>
            <a:r>
              <a:rPr lang="vi-VN" sz="4000">
                <a:latin typeface="Times New Roman" panose="02020603050405020304" pitchFamily="18" charset="0"/>
                <a:cs typeface="Times New Roman" panose="02020603050405020304" pitchFamily="18" charset="0"/>
              </a:rPr>
              <a:t>: Tự do</a:t>
            </a:r>
            <a:endParaRPr lang="en-US" altLang="zh-CN" sz="40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9" name="Freeform 45"/>
          <p:cNvSpPr>
            <a:spLocks noEditPoints="1"/>
          </p:cNvSpPr>
          <p:nvPr/>
        </p:nvSpPr>
        <p:spPr bwMode="auto">
          <a:xfrm>
            <a:off x="2537872" y="4567114"/>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 Placeholder 3"/>
          <p:cNvSpPr txBox="1">
            <a:spLocks/>
          </p:cNvSpPr>
          <p:nvPr/>
        </p:nvSpPr>
        <p:spPr>
          <a:xfrm>
            <a:off x="4148624" y="6639939"/>
            <a:ext cx="4705218" cy="123110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vi-VN" sz="4000" b="1">
                <a:latin typeface="Times New Roman" panose="02020603050405020304" pitchFamily="18" charset="0"/>
                <a:cs typeface="Times New Roman" panose="02020603050405020304" pitchFamily="18" charset="0"/>
              </a:rPr>
              <a:t>c. Nhân vật trữ tình: </a:t>
            </a:r>
            <a:r>
              <a:rPr lang="vi-VN" sz="4000">
                <a:latin typeface="Times New Roman" panose="02020603050405020304" pitchFamily="18" charset="0"/>
                <a:cs typeface="Times New Roman" panose="02020603050405020304" pitchFamily="18" charset="0"/>
              </a:rPr>
              <a:t>người cháu.</a:t>
            </a:r>
            <a:endParaRPr lang="en-GB" sz="4000">
              <a:latin typeface="Times New Roman" panose="02020603050405020304" pitchFamily="18" charset="0"/>
              <a:cs typeface="Times New Roman" panose="02020603050405020304" pitchFamily="18" charset="0"/>
            </a:endParaRPr>
          </a:p>
        </p:txBody>
      </p:sp>
      <p:sp>
        <p:nvSpPr>
          <p:cNvPr id="31" name="Freeform 45"/>
          <p:cNvSpPr>
            <a:spLocks noEditPoints="1"/>
          </p:cNvSpPr>
          <p:nvPr/>
        </p:nvSpPr>
        <p:spPr bwMode="auto">
          <a:xfrm>
            <a:off x="2545176" y="6787250"/>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ounded Rectangle 33"/>
          <p:cNvSpPr/>
          <p:nvPr/>
        </p:nvSpPr>
        <p:spPr>
          <a:xfrm>
            <a:off x="964706" y="2009070"/>
            <a:ext cx="1431664" cy="1276830"/>
          </a:xfrm>
          <a:prstGeom prst="roundRect">
            <a:avLst/>
          </a:pr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ounded Rectangle 34"/>
          <p:cNvSpPr/>
          <p:nvPr/>
        </p:nvSpPr>
        <p:spPr>
          <a:xfrm>
            <a:off x="959636" y="4151434"/>
            <a:ext cx="1431664" cy="1276827"/>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Rounded Rectangle 35"/>
          <p:cNvSpPr/>
          <p:nvPr/>
        </p:nvSpPr>
        <p:spPr>
          <a:xfrm>
            <a:off x="978379" y="6664122"/>
            <a:ext cx="1431664" cy="1276827"/>
          </a:xfrm>
          <a:prstGeom prst="roundRect">
            <a:avLst/>
          </a:pr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5"/>
          <p:cNvSpPr>
            <a:spLocks noEditPoints="1"/>
          </p:cNvSpPr>
          <p:nvPr/>
        </p:nvSpPr>
        <p:spPr bwMode="auto">
          <a:xfrm>
            <a:off x="2545177" y="2459985"/>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Picture 1"/>
          <p:cNvPicPr>
            <a:picLocks noChangeAspect="1"/>
          </p:cNvPicPr>
          <p:nvPr/>
        </p:nvPicPr>
        <p:blipFill>
          <a:blip r:embed="rId15"/>
          <a:stretch>
            <a:fillRect/>
          </a:stretch>
        </p:blipFill>
        <p:spPr>
          <a:xfrm>
            <a:off x="12779169" y="2514068"/>
            <a:ext cx="4844638" cy="3785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6987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circle(in)">
                                      <p:cBhvr>
                                        <p:cTn id="14" dur="2000"/>
                                        <p:tgtEl>
                                          <p:spTgt spid="3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6" grpId="0"/>
      <p:bldP spid="28" grpId="0"/>
      <p:bldP spid="29" grpId="0" animBg="1"/>
      <p:bldP spid="30" grpId="0"/>
      <p:bldP spid="31" grpId="0" animBg="1"/>
      <p:bldP spid="34" grpId="0" animBg="1"/>
      <p:bldP spid="35" grpId="0" animBg="1"/>
      <p:bldP spid="36"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66" r="16666"/>
          <a:stretch>
            <a:fillRect/>
          </a:stretch>
        </p:blipFill>
        <p:spPr>
          <a:xfrm>
            <a:off x="0" y="13648"/>
            <a:ext cx="18288000" cy="10287000"/>
          </a:xfrm>
          <a:prstGeom prst="rect">
            <a:avLst/>
          </a:prstGeom>
        </p:spPr>
      </p:pic>
      <p:pic>
        <p:nvPicPr>
          <p:cNvPr id="3" name="Picture 3"/>
          <p:cNvPicPr>
            <a:picLocks noChangeAspect="1"/>
          </p:cNvPicPr>
          <p:nvPr/>
        </p:nvPicPr>
        <p:blipFill>
          <a:blip r:embed="rId3"/>
          <a:srcRect/>
          <a:stretch>
            <a:fillRect/>
          </a:stretch>
        </p:blipFill>
        <p:spPr>
          <a:xfrm>
            <a:off x="0" y="7467675"/>
            <a:ext cx="9372600" cy="279211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36320" y="6236920"/>
            <a:ext cx="1322206" cy="1230753"/>
          </a:xfrm>
          <a:prstGeom prst="rect">
            <a:avLst/>
          </a:prstGeom>
        </p:spPr>
      </p:pic>
      <p:pic>
        <p:nvPicPr>
          <p:cNvPr id="8" name="Picture 3"/>
          <p:cNvPicPr>
            <a:picLocks noChangeAspect="1"/>
          </p:cNvPicPr>
          <p:nvPr/>
        </p:nvPicPr>
        <p:blipFill>
          <a:blip r:embed="rId3"/>
          <a:srcRect/>
          <a:stretch>
            <a:fillRect/>
          </a:stretch>
        </p:blipFill>
        <p:spPr>
          <a:xfrm>
            <a:off x="9144000" y="7467674"/>
            <a:ext cx="9136743" cy="2792111"/>
          </a:xfrm>
          <a:prstGeom prst="rect">
            <a:avLst/>
          </a:prstGeom>
        </p:spPr>
      </p:pic>
      <p:sp>
        <p:nvSpPr>
          <p:cNvPr id="7" name="Freeform 6"/>
          <p:cNvSpPr/>
          <p:nvPr/>
        </p:nvSpPr>
        <p:spPr>
          <a:xfrm>
            <a:off x="2544080" y="1151181"/>
            <a:ext cx="15127207" cy="1317682"/>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4" rIns="73814" bIns="73816"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p:nvPr/>
        </p:nvSpPr>
        <p:spPr>
          <a:xfrm>
            <a:off x="2555246" y="2573534"/>
            <a:ext cx="15103280" cy="14109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457" lvl="1" indent="-321457" defTabSz="1375123">
              <a:lnSpc>
                <a:spcPct val="120000"/>
              </a:lnSpc>
              <a:spcAft>
                <a:spcPct val="15000"/>
              </a:spcAft>
              <a:buChar char="••"/>
            </a:pPr>
            <a:endParaRPr lang="en-US" sz="3600"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321457" lvl="1" indent="-321457" defTabSz="1375123">
              <a:lnSpc>
                <a:spcPct val="120000"/>
              </a:lnSpc>
              <a:spcAft>
                <a:spcPct val="15000"/>
              </a:spcAft>
              <a:buChar char="••"/>
            </a:pPr>
            <a:endParaRPr lang="en-US" sz="3600"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Freeform 9"/>
          <p:cNvSpPr/>
          <p:nvPr/>
        </p:nvSpPr>
        <p:spPr>
          <a:xfrm>
            <a:off x="2517401" y="4320732"/>
            <a:ext cx="15153886" cy="1203282"/>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45"/>
          <p:cNvSpPr>
            <a:spLocks noEditPoints="1"/>
          </p:cNvSpPr>
          <p:nvPr/>
        </p:nvSpPr>
        <p:spPr bwMode="auto">
          <a:xfrm>
            <a:off x="2610620" y="3021390"/>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45"/>
          <p:cNvSpPr>
            <a:spLocks noEditPoints="1"/>
          </p:cNvSpPr>
          <p:nvPr/>
        </p:nvSpPr>
        <p:spPr bwMode="auto">
          <a:xfrm>
            <a:off x="2557316" y="4658614"/>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1123583" y="1074416"/>
            <a:ext cx="1431664" cy="1276830"/>
          </a:xfrm>
          <a:prstGeom prst="roundRect">
            <a:avLst/>
          </a:pr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ounded Rectangle 14"/>
          <p:cNvSpPr/>
          <p:nvPr/>
        </p:nvSpPr>
        <p:spPr>
          <a:xfrm>
            <a:off x="1107346" y="2601615"/>
            <a:ext cx="1431664" cy="1276827"/>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ounded Rectangle 15"/>
          <p:cNvSpPr/>
          <p:nvPr/>
        </p:nvSpPr>
        <p:spPr>
          <a:xfrm>
            <a:off x="1085737" y="4283327"/>
            <a:ext cx="1431664" cy="1276827"/>
          </a:xfrm>
          <a:prstGeom prst="roundRect">
            <a:avLst/>
          </a:pr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45"/>
          <p:cNvSpPr>
            <a:spLocks noEditPoints="1"/>
          </p:cNvSpPr>
          <p:nvPr/>
        </p:nvSpPr>
        <p:spPr bwMode="auto">
          <a:xfrm>
            <a:off x="2704054" y="1525331"/>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Rectangle 4"/>
          <p:cNvSpPr/>
          <p:nvPr/>
        </p:nvSpPr>
        <p:spPr>
          <a:xfrm>
            <a:off x="6005159" y="-27048"/>
            <a:ext cx="6277681" cy="1154162"/>
          </a:xfrm>
          <a:prstGeom prst="rect">
            <a:avLst/>
          </a:prstGeom>
        </p:spPr>
        <p:txBody>
          <a:bodyPr wrap="none">
            <a:spAutoFit/>
          </a:bodyPr>
          <a:lstStyle/>
          <a:p>
            <a:pPr algn="just">
              <a:lnSpc>
                <a:spcPct val="115000"/>
              </a:lnSpc>
              <a:spcAft>
                <a:spcPts val="0"/>
              </a:spcAft>
            </a:pPr>
            <a:r>
              <a:rPr lang="vi-VN" sz="6000" b="1">
                <a:latin typeface="Times New Roman" panose="02020603050405020304" pitchFamily="18" charset="0"/>
                <a:ea typeface="Calibri" panose="020F0502020204030204" pitchFamily="34" charset="0"/>
                <a:cs typeface="Times New Roman" panose="02020603050405020304" pitchFamily="18" charset="0"/>
              </a:rPr>
              <a:t>d. Bố cục: 03 phần</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Freeform 17"/>
          <p:cNvSpPr/>
          <p:nvPr/>
        </p:nvSpPr>
        <p:spPr>
          <a:xfrm>
            <a:off x="2673127" y="5836399"/>
            <a:ext cx="14998160" cy="1390002"/>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21457" lvl="1" indent="-321457" defTabSz="1375123">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45"/>
          <p:cNvSpPr>
            <a:spLocks noEditPoints="1"/>
          </p:cNvSpPr>
          <p:nvPr/>
        </p:nvSpPr>
        <p:spPr bwMode="auto">
          <a:xfrm>
            <a:off x="2758015" y="6452923"/>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ounded Rectangle 19"/>
          <p:cNvSpPr/>
          <p:nvPr/>
        </p:nvSpPr>
        <p:spPr>
          <a:xfrm>
            <a:off x="1263073" y="6049877"/>
            <a:ext cx="1431664" cy="1276827"/>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29">
              <a:lnSpc>
                <a:spcPct val="120000"/>
              </a:lnSpc>
              <a:spcAft>
                <a:spcPct val="35000"/>
              </a:spcAft>
            </a:pPr>
            <a:endParaRPr 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Rectangle 5"/>
          <p:cNvSpPr/>
          <p:nvPr/>
        </p:nvSpPr>
        <p:spPr>
          <a:xfrm>
            <a:off x="3818823" y="1189017"/>
            <a:ext cx="12165346" cy="1200329"/>
          </a:xfrm>
          <a:prstGeom prst="rect">
            <a:avLst/>
          </a:prstGeom>
        </p:spPr>
        <p:txBody>
          <a:bodyPr wrap="square">
            <a:spAutoFit/>
          </a:bodyPr>
          <a:lstStyle/>
          <a:p>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1</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(khổ 1): Hình ảnh bếp lửa khơi nguồn cảm xúc và hồi ức của người cháu.</a:t>
            </a:r>
            <a:endParaRPr lang="en-GB" sz="3600">
              <a:latin typeface="Times New Roman" panose="02020603050405020304" pitchFamily="18" charset="0"/>
              <a:cs typeface="Times New Roman" panose="02020603050405020304" pitchFamily="18" charset="0"/>
            </a:endParaRPr>
          </a:p>
        </p:txBody>
      </p:sp>
      <p:sp>
        <p:nvSpPr>
          <p:cNvPr id="21" name="Rectangle 20"/>
          <p:cNvSpPr/>
          <p:nvPr/>
        </p:nvSpPr>
        <p:spPr>
          <a:xfrm>
            <a:off x="3757727" y="2746375"/>
            <a:ext cx="13178980" cy="1200329"/>
          </a:xfrm>
          <a:prstGeom prst="rect">
            <a:avLst/>
          </a:prstGeom>
        </p:spPr>
        <p:txBody>
          <a:bodyPr wrap="square">
            <a:spAutoFit/>
          </a:bodyPr>
          <a:lstStyle/>
          <a:p>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2</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(khổ 2,3,</a:t>
            </a:r>
            <a:r>
              <a:rPr lang="vi-VN" sz="36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Hồi tưởng những kỉ niệm tuổi thơ sống bên bà và hình ảnh bà gắn liền với hình ảnh bếp lửa.</a:t>
            </a:r>
            <a:endParaRPr lang="en-GB" sz="3600">
              <a:latin typeface="Times New Roman" panose="02020603050405020304" pitchFamily="18" charset="0"/>
              <a:cs typeface="Times New Roman" panose="02020603050405020304" pitchFamily="18" charset="0"/>
            </a:endParaRPr>
          </a:p>
        </p:txBody>
      </p:sp>
      <p:sp>
        <p:nvSpPr>
          <p:cNvPr id="22" name="Rectangle 21"/>
          <p:cNvSpPr/>
          <p:nvPr/>
        </p:nvSpPr>
        <p:spPr>
          <a:xfrm>
            <a:off x="3818823" y="4598574"/>
            <a:ext cx="11796819" cy="646331"/>
          </a:xfrm>
          <a:prstGeom prst="rect">
            <a:avLst/>
          </a:prstGeom>
        </p:spPr>
        <p:txBody>
          <a:bodyPr wrap="none">
            <a:spAutoFit/>
          </a:bodyPr>
          <a:lstStyle/>
          <a:p>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3</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(khổ 6): Suy ngẫm vể cuộc đời bà và hình ảnh bếp lửa.</a:t>
            </a:r>
            <a:endParaRPr lang="en-GB" sz="3600">
              <a:latin typeface="Times New Roman" panose="02020603050405020304" pitchFamily="18" charset="0"/>
              <a:cs typeface="Times New Roman" panose="02020603050405020304" pitchFamily="18" charset="0"/>
            </a:endParaRPr>
          </a:p>
        </p:txBody>
      </p:sp>
      <p:sp>
        <p:nvSpPr>
          <p:cNvPr id="23" name="Rectangle 22"/>
          <p:cNvSpPr/>
          <p:nvPr/>
        </p:nvSpPr>
        <p:spPr>
          <a:xfrm>
            <a:off x="3957810" y="5988236"/>
            <a:ext cx="13415790" cy="1200329"/>
          </a:xfrm>
          <a:prstGeom prst="rect">
            <a:avLst/>
          </a:prstGeom>
        </p:spPr>
        <p:txBody>
          <a:bodyPr wrap="square">
            <a:spAutoFit/>
          </a:bodyPr>
          <a:lstStyle/>
          <a:p>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4</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(khổ cuối): Người cháu đã trưởng thành và đi xa nhưng vẫn luôn nhớ vể bà.</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3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1000"/>
                                        <p:tgtEl>
                                          <p:spTgt spid="23"/>
                                        </p:tgtEl>
                                      </p:cBhvr>
                                    </p:animEffect>
                                    <p:anim calcmode="lin" valueType="num">
                                      <p:cBhvr>
                                        <p:cTn id="81" dur="1000" fill="hold"/>
                                        <p:tgtEl>
                                          <p:spTgt spid="23"/>
                                        </p:tgtEl>
                                        <p:attrNameLst>
                                          <p:attrName>ppt_x</p:attrName>
                                        </p:attrNameLst>
                                      </p:cBhvr>
                                      <p:tavLst>
                                        <p:tav tm="0">
                                          <p:val>
                                            <p:strVal val="#ppt_x"/>
                                          </p:val>
                                        </p:tav>
                                        <p:tav tm="100000">
                                          <p:val>
                                            <p:strVal val="#ppt_x"/>
                                          </p:val>
                                        </p:tav>
                                      </p:tavLst>
                                    </p:anim>
                                    <p:anim calcmode="lin" valueType="num">
                                      <p:cBhvr>
                                        <p:cTn id="8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6"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fk2rd3z">
      <a:majorFont>
        <a:latin typeface="Arial" panose="020F0302020204030204"/>
        <a:ea typeface="KaiTi"/>
        <a:cs typeface=""/>
      </a:majorFont>
      <a:minorFont>
        <a:latin typeface="Arial" panose="020F0502020204030204"/>
        <a:ea typeface="Ka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2211</Words>
  <Application>Microsoft Office PowerPoint</Application>
  <PresentationFormat>Custom</PresentationFormat>
  <Paragraphs>270</Paragraphs>
  <Slides>39</Slides>
  <Notes>13</Notes>
  <HiddenSlides>0</HiddenSlides>
  <MMClips>6</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39</vt:i4>
      </vt:variant>
    </vt:vector>
  </HeadingPairs>
  <TitlesOfParts>
    <vt:vector size="58" baseType="lpstr">
      <vt:lpstr>微软雅黑</vt:lpstr>
      <vt:lpstr>宋体</vt:lpstr>
      <vt:lpstr>宋体</vt:lpstr>
      <vt:lpstr>#9Slide05 Agile Script Calligra</vt:lpstr>
      <vt:lpstr>Arial</vt:lpstr>
      <vt:lpstr>Arial Black</vt:lpstr>
      <vt:lpstr>Calibri</vt:lpstr>
      <vt:lpstr>Calibri Light</vt:lpstr>
      <vt:lpstr>等线</vt:lpstr>
      <vt:lpstr>KaiTi</vt:lpstr>
      <vt:lpstr>MS Mincho</vt:lpstr>
      <vt:lpstr>Times New Roman</vt:lpstr>
      <vt:lpstr>Wingdings</vt:lpstr>
      <vt:lpstr>Office Theme</vt:lpstr>
      <vt:lpstr>1_Office Theme</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Autumn BBQ Invitation Video</dc:title>
  <dc:creator>asus PC</dc:creator>
  <cp:lastModifiedBy>Admin</cp:lastModifiedBy>
  <cp:revision>113</cp:revision>
  <dcterms:created xsi:type="dcterms:W3CDTF">2006-08-16T00:00:00Z</dcterms:created>
  <dcterms:modified xsi:type="dcterms:W3CDTF">2026-03-01T16:43:33Z</dcterms:modified>
  <dc:identifier>DAFizUaxsjE</dc:identifier>
</cp:coreProperties>
</file>