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2"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64" r:id="rId21"/>
    <p:sldId id="257" r:id="rId22"/>
    <p:sldId id="259" r:id="rId23"/>
    <p:sldId id="265" r:id="rId24"/>
    <p:sldId id="270"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16.svg"/><Relationship Id="rId12" Type="http://schemas.openxmlformats.org/officeDocument/2006/relationships/image" Target="../media/image18.png"/><Relationship Id="rId17" Type="http://schemas.openxmlformats.org/officeDocument/2006/relationships/image" Target="../media/image40.svg"/><Relationship Id="rId2" Type="http://schemas.openxmlformats.org/officeDocument/2006/relationships/image" Target="../media/image29.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2.sv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28.svg"/><Relationship Id="rId7" Type="http://schemas.openxmlformats.org/officeDocument/2006/relationships/image" Target="../media/image16.svg"/><Relationship Id="rId12" Type="http://schemas.openxmlformats.org/officeDocument/2006/relationships/image" Target="../media/image18.png"/><Relationship Id="rId17" Type="http://schemas.openxmlformats.org/officeDocument/2006/relationships/image" Target="../media/image40.svg"/><Relationship Id="rId2" Type="http://schemas.openxmlformats.org/officeDocument/2006/relationships/image" Target="../media/image29.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4.svg"/><Relationship Id="rId5" Type="http://schemas.openxmlformats.org/officeDocument/2006/relationships/image" Target="../media/image30.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2.svg"/><Relationship Id="rId1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8.svg"/><Relationship Id="rId18" Type="http://schemas.openxmlformats.org/officeDocument/2006/relationships/image" Target="../media/image36.png"/><Relationship Id="rId3" Type="http://schemas.openxmlformats.org/officeDocument/2006/relationships/image" Target="../media/image102.svg"/><Relationship Id="rId21" Type="http://schemas.openxmlformats.org/officeDocument/2006/relationships/image" Target="https://yeumoitruong.vn/attachments/rac-thai-nhua-1-png.10676/" TargetMode="External"/><Relationship Id="rId7" Type="http://schemas.openxmlformats.org/officeDocument/2006/relationships/image" Target="../media/image20.svg"/><Relationship Id="rId12" Type="http://schemas.openxmlformats.org/officeDocument/2006/relationships/image" Target="../media/image17.png"/><Relationship Id="rId17" Type="http://schemas.openxmlformats.org/officeDocument/2006/relationships/image" Target="../media/image74.svg"/><Relationship Id="rId25" Type="http://schemas.openxmlformats.org/officeDocument/2006/relationships/image" Target="https://ichef.bbci.co.uk/news/640/cpsprodpb/16BC/production/_115002850_7e7e7c0c-10bc-4910-a5f6-dc4d3a421fe6.jpg" TargetMode="External"/><Relationship Id="rId2" Type="http://schemas.openxmlformats.org/officeDocument/2006/relationships/image" Target="../media/image34.png"/><Relationship Id="rId16" Type="http://schemas.openxmlformats.org/officeDocument/2006/relationships/image" Target="../media/image25.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4.svg"/><Relationship Id="rId24" Type="http://schemas.openxmlformats.org/officeDocument/2006/relationships/image" Target="../media/image39.jpeg"/><Relationship Id="rId5" Type="http://schemas.openxmlformats.org/officeDocument/2006/relationships/image" Target="../media/image6.svg"/><Relationship Id="rId15" Type="http://schemas.openxmlformats.org/officeDocument/2006/relationships/image" Target="../media/image36.svg"/><Relationship Id="rId23" Type="http://schemas.openxmlformats.org/officeDocument/2006/relationships/image" Target="https://hagiangsensetravel.com/view/at_du-lich-ha-giang-chiem-nguong-ve-dep-ruong-bac-thang_9f2cf4f5ab34c1fc29a41eb71610d3d0.jpg" TargetMode="External"/><Relationship Id="rId10" Type="http://schemas.openxmlformats.org/officeDocument/2006/relationships/image" Target="../media/image35.png"/><Relationship Id="rId19" Type="http://schemas.openxmlformats.org/officeDocument/2006/relationships/image" Target="../media/image62.svg"/><Relationship Id="rId4" Type="http://schemas.openxmlformats.org/officeDocument/2006/relationships/image" Target="../media/image3.png"/><Relationship Id="rId9" Type="http://schemas.openxmlformats.org/officeDocument/2006/relationships/image" Target="../media/image50.svg"/><Relationship Id="rId14" Type="http://schemas.openxmlformats.org/officeDocument/2006/relationships/image" Target="../media/image18.png"/><Relationship Id="rId22" Type="http://schemas.openxmlformats.org/officeDocument/2006/relationships/image" Target="../media/image38.jpe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2.svg"/><Relationship Id="rId18" Type="http://schemas.openxmlformats.org/officeDocument/2006/relationships/image" Target="../media/image22.png"/><Relationship Id="rId3" Type="http://schemas.openxmlformats.org/officeDocument/2006/relationships/image" Target="../media/image54.svg"/><Relationship Id="rId7" Type="http://schemas.openxmlformats.org/officeDocument/2006/relationships/image" Target="../media/image50.svg"/><Relationship Id="rId12" Type="http://schemas.openxmlformats.org/officeDocument/2006/relationships/image" Target="../media/image36.png"/><Relationship Id="rId17" Type="http://schemas.openxmlformats.org/officeDocument/2006/relationships/image" Target="../media/image66.svg"/><Relationship Id="rId2" Type="http://schemas.openxmlformats.org/officeDocument/2006/relationships/image" Target="../media/image40.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0.svg"/><Relationship Id="rId5" Type="http://schemas.openxmlformats.org/officeDocument/2006/relationships/image" Target="../media/image56.svg"/><Relationship Id="rId15" Type="http://schemas.openxmlformats.org/officeDocument/2006/relationships/image" Target="../media/image64.svg"/><Relationship Id="rId10" Type="http://schemas.openxmlformats.org/officeDocument/2006/relationships/image" Target="../media/image42.png"/><Relationship Id="rId19" Type="http://schemas.openxmlformats.org/officeDocument/2006/relationships/image" Target="../media/image52.svg"/><Relationship Id="rId4" Type="http://schemas.openxmlformats.org/officeDocument/2006/relationships/image" Target="../media/image27.png"/><Relationship Id="rId9" Type="http://schemas.openxmlformats.org/officeDocument/2006/relationships/image" Target="../media/image58.sv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3" Type="http://schemas.openxmlformats.org/officeDocument/2006/relationships/image" Target="../media/image32.svg"/><Relationship Id="rId7" Type="http://schemas.openxmlformats.org/officeDocument/2006/relationships/image" Target="../media/image98.sv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100.svg"/><Relationship Id="rId15" Type="http://schemas.openxmlformats.org/officeDocument/2006/relationships/image" Target="../media/image36.svg"/><Relationship Id="rId10"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74.svg"/><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4.svg"/><Relationship Id="rId3" Type="http://schemas.openxmlformats.org/officeDocument/2006/relationships/image" Target="../media/image32.svg"/><Relationship Id="rId7" Type="http://schemas.openxmlformats.org/officeDocument/2006/relationships/image" Target="../media/image70.sv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72.svg"/><Relationship Id="rId5" Type="http://schemas.openxmlformats.org/officeDocument/2006/relationships/image" Target="../media/image68.svg"/><Relationship Id="rId15" Type="http://schemas.openxmlformats.org/officeDocument/2006/relationships/image" Target="../media/image76.svg"/><Relationship Id="rId10"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10.svg"/><Relationship Id="rId1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6.svg"/><Relationship Id="rId7" Type="http://schemas.openxmlformats.org/officeDocument/2006/relationships/image" Target="../media/image7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40.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88.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0.svg"/><Relationship Id="rId5" Type="http://schemas.openxmlformats.org/officeDocument/2006/relationships/image" Target="../media/image92.svg"/><Relationship Id="rId10" Type="http://schemas.openxmlformats.org/officeDocument/2006/relationships/image" Target="../media/image21.png"/><Relationship Id="rId4" Type="http://schemas.openxmlformats.org/officeDocument/2006/relationships/image" Target="../media/image52.png"/><Relationship Id="rId9" Type="http://schemas.openxmlformats.org/officeDocument/2006/relationships/image" Target="../media/image52.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8.svg"/><Relationship Id="rId3" Type="http://schemas.openxmlformats.org/officeDocument/2006/relationships/image" Target="../media/image32.svg"/><Relationship Id="rId7" Type="http://schemas.openxmlformats.org/officeDocument/2006/relationships/image" Target="../media/image98.svg"/><Relationship Id="rId12"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0.svg"/><Relationship Id="rId5" Type="http://schemas.openxmlformats.org/officeDocument/2006/relationships/image" Target="../media/image96.svg"/><Relationship Id="rId15" Type="http://schemas.openxmlformats.org/officeDocument/2006/relationships/image" Target="../media/image36.svg"/><Relationship Id="rId10" Type="http://schemas.openxmlformats.org/officeDocument/2006/relationships/image" Target="../media/image46.png"/><Relationship Id="rId4" Type="http://schemas.openxmlformats.org/officeDocument/2006/relationships/image" Target="../media/image53.png"/><Relationship Id="rId9" Type="http://schemas.openxmlformats.org/officeDocument/2006/relationships/image" Target="../media/image74.svg"/><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6.svg"/><Relationship Id="rId3" Type="http://schemas.openxmlformats.org/officeDocument/2006/relationships/image" Target="../media/image32.svg"/><Relationship Id="rId7" Type="http://schemas.openxmlformats.org/officeDocument/2006/relationships/image" Target="../media/image120.svg"/><Relationship Id="rId12"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28.svg"/><Relationship Id="rId5" Type="http://schemas.openxmlformats.org/officeDocument/2006/relationships/image" Target="../media/image24.svg"/><Relationship Id="rId15" Type="http://schemas.openxmlformats.org/officeDocument/2006/relationships/image" Target="../media/image38.svg"/><Relationship Id="rId10" Type="http://schemas.openxmlformats.org/officeDocument/2006/relationships/image" Target="../media/image29.pn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6.svg"/><Relationship Id="rId18" Type="http://schemas.openxmlformats.org/officeDocument/2006/relationships/image" Target="../media/image21.png"/><Relationship Id="rId3" Type="http://schemas.openxmlformats.org/officeDocument/2006/relationships/image" Target="../media/image42.svg"/><Relationship Id="rId21" Type="http://schemas.openxmlformats.org/officeDocument/2006/relationships/image" Target="../media/image52.svg"/><Relationship Id="rId7" Type="http://schemas.openxmlformats.org/officeDocument/2006/relationships/image" Target="../media/image32.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4.png"/><Relationship Id="rId16" Type="http://schemas.openxmlformats.org/officeDocument/2006/relationships/image" Target="../media/image12.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48.svg"/><Relationship Id="rId10" Type="http://schemas.openxmlformats.org/officeDocument/2006/relationships/image" Target="../media/image18.png"/><Relationship Id="rId19" Type="http://schemas.openxmlformats.org/officeDocument/2006/relationships/image" Target="../media/image50.svg"/><Relationship Id="rId4" Type="http://schemas.openxmlformats.org/officeDocument/2006/relationships/image" Target="../media/image15.png"/><Relationship Id="rId9" Type="http://schemas.openxmlformats.org/officeDocument/2006/relationships/image" Target="../media/image38.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86.svg"/><Relationship Id="rId7" Type="http://schemas.openxmlformats.org/officeDocument/2006/relationships/image" Target="../media/image7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40.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88.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18" Type="http://schemas.openxmlformats.org/officeDocument/2006/relationships/image" Target="../media/image44.svg"/><Relationship Id="rId3" Type="http://schemas.openxmlformats.org/officeDocument/2006/relationships/image" Target="../media/image42.svg"/><Relationship Id="rId7" Type="http://schemas.openxmlformats.org/officeDocument/2006/relationships/image" Target="../media/image18.svg"/><Relationship Id="rId12" Type="http://schemas.openxmlformats.org/officeDocument/2006/relationships/image" Target="../media/image12.png"/><Relationship Id="rId17" Type="http://schemas.openxmlformats.org/officeDocument/2006/relationships/image" Target="../media/image15.png"/><Relationship Id="rId2" Type="http://schemas.openxmlformats.org/officeDocument/2006/relationships/image" Target="../media/image8.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31.png"/><Relationship Id="rId3" Type="http://schemas.openxmlformats.org/officeDocument/2006/relationships/image" Target="../media/image32.svg"/><Relationship Id="rId7" Type="http://schemas.openxmlformats.org/officeDocument/2006/relationships/image" Target="../media/image30.png"/><Relationship Id="rId12"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2.pn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28.jpeg"/><Relationship Id="rId9" Type="http://schemas.openxmlformats.org/officeDocument/2006/relationships/image" Target="../media/image17.png"/><Relationship Id="rId14" Type="http://schemas.openxmlformats.org/officeDocument/2006/relationships/image" Target="../media/image110.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0.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10800000">
            <a:off x="0" y="0"/>
            <a:ext cx="5566688" cy="3613335"/>
          </a:xfrm>
          <a:custGeom>
            <a:avLst/>
            <a:gdLst/>
            <a:ahLst/>
            <a:cxnLst/>
            <a:rect l="l" t="t" r="r" b="b"/>
            <a:pathLst>
              <a:path w="5566688" h="3613335">
                <a:moveTo>
                  <a:pt x="0" y="0"/>
                </a:moveTo>
                <a:lnTo>
                  <a:pt x="5566688" y="0"/>
                </a:lnTo>
                <a:lnTo>
                  <a:pt x="5566688" y="3613335"/>
                </a:lnTo>
                <a:lnTo>
                  <a:pt x="0" y="3613335"/>
                </a:lnTo>
                <a:lnTo>
                  <a:pt x="0" y="0"/>
                </a:lnTo>
                <a:close/>
              </a:path>
            </a:pathLst>
          </a:custGeom>
          <a:blipFill>
            <a:blip r:embed="rId2">
              <a:extLst>
                <a:ext uri="{96DAC541-7B7A-43D3-8B79-37D633B846F1}">
                  <asvg:svgBlip xmlns:asvg="http://schemas.microsoft.com/office/drawing/2016/SVG/main" xmlns="" r:embed="rId3"/>
                </a:ext>
              </a:extLst>
            </a:blip>
            <a:stretch>
              <a:fillRect r="-12852" b="-13878"/>
            </a:stretch>
          </a:blipFill>
        </p:spPr>
      </p:sp>
      <p:sp>
        <p:nvSpPr>
          <p:cNvPr id="3" name="Freeform 3"/>
          <p:cNvSpPr/>
          <p:nvPr/>
        </p:nvSpPr>
        <p:spPr>
          <a:xfrm>
            <a:off x="726694" y="763081"/>
            <a:ext cx="17332705" cy="2394875"/>
          </a:xfrm>
          <a:custGeom>
            <a:avLst/>
            <a:gdLst/>
            <a:ahLst/>
            <a:cxnLst/>
            <a:rect l="l" t="t" r="r" b="b"/>
            <a:pathLst>
              <a:path w="8930739" h="1853128">
                <a:moveTo>
                  <a:pt x="0" y="0"/>
                </a:moveTo>
                <a:lnTo>
                  <a:pt x="8930740" y="0"/>
                </a:lnTo>
                <a:lnTo>
                  <a:pt x="8930740" y="1853129"/>
                </a:lnTo>
                <a:lnTo>
                  <a:pt x="0" y="18531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6">
              <a:extLst>
                <a:ext uri="{96DAC541-7B7A-43D3-8B79-37D633B846F1}">
                  <asvg:svgBlip xmlns:asvg="http://schemas.microsoft.com/office/drawing/2016/SVG/main" xmlns="" r:embed="rId7"/>
                </a:ext>
              </a:extLst>
            </a:blip>
            <a:stretch>
              <a:fillRect l="-62585" t="-105196"/>
            </a:stretch>
          </a:blipFill>
        </p:spPr>
      </p:sp>
      <p:sp>
        <p:nvSpPr>
          <p:cNvPr id="5" name="Freeform 5"/>
          <p:cNvSpPr/>
          <p:nvPr/>
        </p:nvSpPr>
        <p:spPr>
          <a:xfrm>
            <a:off x="15854717"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5400000">
            <a:off x="8875261" y="2429662"/>
            <a:ext cx="396796" cy="1679561"/>
          </a:xfrm>
          <a:custGeom>
            <a:avLst/>
            <a:gdLst/>
            <a:ahLst/>
            <a:cxnLst/>
            <a:rect l="l" t="t" r="r" b="b"/>
            <a:pathLst>
              <a:path w="396796" h="1679561">
                <a:moveTo>
                  <a:pt x="0" y="0"/>
                </a:moveTo>
                <a:lnTo>
                  <a:pt x="396796" y="0"/>
                </a:lnTo>
                <a:lnTo>
                  <a:pt x="396796" y="1679561"/>
                </a:lnTo>
                <a:lnTo>
                  <a:pt x="0" y="167956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26694" y="8032124"/>
            <a:ext cx="2056650" cy="1533139"/>
          </a:xfrm>
          <a:custGeom>
            <a:avLst/>
            <a:gdLst/>
            <a:ahLst/>
            <a:cxnLst/>
            <a:rect l="l" t="t" r="r" b="b"/>
            <a:pathLst>
              <a:path w="2056650" h="1533139">
                <a:moveTo>
                  <a:pt x="0" y="0"/>
                </a:moveTo>
                <a:lnTo>
                  <a:pt x="2056650" y="0"/>
                </a:lnTo>
                <a:lnTo>
                  <a:pt x="2056650" y="1533139"/>
                </a:lnTo>
                <a:lnTo>
                  <a:pt x="0" y="153313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3139957" y="4070489"/>
            <a:ext cx="11867404" cy="2954655"/>
          </a:xfrm>
          <a:prstGeom prst="rect">
            <a:avLst/>
          </a:prstGeom>
        </p:spPr>
        <p:txBody>
          <a:bodyPr wrap="square" lIns="0" tIns="0" rIns="0" bIns="0" rtlCol="0" anchor="t">
            <a:spAutoFit/>
          </a:bodyPr>
          <a:lstStyle/>
          <a:p>
            <a:pPr algn="ctr"/>
            <a:r>
              <a:rPr lang="de-DE"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 TỪ </a:t>
            </a:r>
            <a:r>
              <a:rPr lang="de-DE"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endParaRPr lang="vi-VN"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de-DE" sz="96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de-DE"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BIỆN PHÁP TU TỪ</a:t>
            </a:r>
            <a:endParaRPr lang="en-GB" sz="9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9" name="TextBox 9"/>
          <p:cNvSpPr txBox="1"/>
          <p:nvPr/>
        </p:nvSpPr>
        <p:spPr>
          <a:xfrm>
            <a:off x="1076961" y="1437348"/>
            <a:ext cx="17221199" cy="959430"/>
          </a:xfrm>
          <a:prstGeom prst="rect">
            <a:avLst/>
          </a:prstGeom>
        </p:spPr>
        <p:txBody>
          <a:bodyPr wrap="square" lIns="0" tIns="0" rIns="0" bIns="0" rtlCol="0" anchor="t">
            <a:spAutoFit/>
          </a:bodyPr>
          <a:lstStyle/>
          <a:p>
            <a:pPr algn="ctr">
              <a:lnSpc>
                <a:spcPts val="8078"/>
              </a:lnSpc>
            </a:pPr>
            <a:r>
              <a:rPr lang="de-DE" sz="6000" b="1" dirty="0" smtClean="0">
                <a:latin typeface="Times New Roman" panose="02020603050405020304" pitchFamily="18" charset="0"/>
                <a:cs typeface="Times New Roman" panose="02020603050405020304" pitchFamily="18" charset="0"/>
              </a:rPr>
              <a:t>TIẾT 79. THỰC </a:t>
            </a:r>
            <a:r>
              <a:rPr lang="de-DE" sz="6000" b="1" dirty="0">
                <a:latin typeface="Times New Roman" panose="02020603050405020304" pitchFamily="18" charset="0"/>
                <a:cs typeface="Times New Roman" panose="02020603050405020304" pitchFamily="18" charset="0"/>
              </a:rPr>
              <a:t>HÀNH </a:t>
            </a:r>
            <a:r>
              <a:rPr lang="de-DE" sz="6000" b="1" dirty="0" smtClean="0">
                <a:latin typeface="Times New Roman" panose="02020603050405020304" pitchFamily="18" charset="0"/>
                <a:cs typeface="Times New Roman" panose="02020603050405020304" pitchFamily="18" charset="0"/>
              </a:rPr>
              <a:t>TIẾNG </a:t>
            </a:r>
            <a:r>
              <a:rPr lang="de-DE" sz="6000" b="1" dirty="0">
                <a:latin typeface="Times New Roman" panose="02020603050405020304" pitchFamily="18" charset="0"/>
                <a:cs typeface="Times New Roman" panose="02020603050405020304" pitchFamily="18" charset="0"/>
              </a:rPr>
              <a:t>VIỆT</a:t>
            </a:r>
            <a:endParaRPr lang="en-US" sz="5770" spc="230" dirty="0">
              <a:solidFill>
                <a:srgbClr val="F8EDE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3120611" y="2093908"/>
            <a:ext cx="12046779"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1. Bài tập 1 (Tr.23/ SGK )</a:t>
            </a:r>
            <a:endParaRPr lang="en-GB" sz="8000" b="1">
              <a:latin typeface="Times New Roman" panose="02020603050405020304" pitchFamily="18" charset="0"/>
              <a:cs typeface="Times New Roman" panose="02020603050405020304" pitchFamily="18" charset="0"/>
            </a:endParaRPr>
          </a:p>
        </p:txBody>
      </p:sp>
      <p:sp>
        <p:nvSpPr>
          <p:cNvPr id="5" name="Freeform 5"/>
          <p:cNvSpPr/>
          <p:nvPr/>
        </p:nvSpPr>
        <p:spPr>
          <a:xfrm rot="6924893">
            <a:off x="1956434" y="53270"/>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6667682" y="4017991"/>
            <a:ext cx="11353045" cy="3046988"/>
          </a:xfrm>
          <a:prstGeom prst="rect">
            <a:avLst/>
          </a:prstGeom>
        </p:spPr>
        <p:txBody>
          <a:bodyPr lIns="0" tIns="0" rIns="0" bIns="0" rtlCol="0" anchor="t">
            <a:spAutoFit/>
          </a:bodyPr>
          <a:lstStyle/>
          <a:p>
            <a:r>
              <a:rPr lang="vi-VN" sz="6600">
                <a:latin typeface="Times New Roman" panose="02020603050405020304" pitchFamily="18" charset="0"/>
                <a:cs typeface="Times New Roman" panose="02020603050405020304" pitchFamily="18" charset="0"/>
              </a:rPr>
              <a:t>a. Vâng</a:t>
            </a:r>
            <a:endParaRPr lang="en-GB" sz="6600">
              <a:latin typeface="Times New Roman" panose="02020603050405020304" pitchFamily="18" charset="0"/>
              <a:cs typeface="Times New Roman" panose="02020603050405020304" pitchFamily="18" charset="0"/>
            </a:endParaRPr>
          </a:p>
          <a:p>
            <a:r>
              <a:rPr lang="vi-VN" sz="6600">
                <a:latin typeface="Times New Roman" panose="02020603050405020304" pitchFamily="18" charset="0"/>
                <a:cs typeface="Times New Roman" panose="02020603050405020304" pitchFamily="18" charset="0"/>
              </a:rPr>
              <a:t>b. Ô</a:t>
            </a:r>
            <a:endParaRPr lang="en-GB" sz="6600">
              <a:latin typeface="Times New Roman" panose="02020603050405020304" pitchFamily="18" charset="0"/>
              <a:cs typeface="Times New Roman" panose="02020603050405020304" pitchFamily="18" charset="0"/>
            </a:endParaRPr>
          </a:p>
          <a:p>
            <a:r>
              <a:rPr lang="vi-VN" sz="6600">
                <a:latin typeface="Times New Roman" panose="02020603050405020304" pitchFamily="18" charset="0"/>
                <a:cs typeface="Times New Roman" panose="02020603050405020304" pitchFamily="18" charset="0"/>
              </a:rPr>
              <a:t>C. ơi</a:t>
            </a:r>
            <a:endParaRPr lang="en-US" sz="6000" spc="106">
              <a:solidFill>
                <a:srgbClr val="EFAC91"/>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xmlns="" r:embed="rId17"/>
                </a:ext>
              </a:extLst>
            </a:blip>
            <a:stretch>
              <a:fillRect r="-11398"/>
            </a:stretch>
          </a:blipFill>
        </p:spPr>
      </p:sp>
      <p:sp>
        <p:nvSpPr>
          <p:cNvPr id="12" name="Freeform 12"/>
          <p:cNvSpPr/>
          <p:nvPr/>
        </p:nvSpPr>
        <p:spPr>
          <a:xfrm>
            <a:off x="13954148" y="3594107"/>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14901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4014545" y="209430"/>
            <a:ext cx="12046779" cy="1231106"/>
          </a:xfrm>
          <a:prstGeom prst="rect">
            <a:avLst/>
          </a:prstGeom>
        </p:spPr>
        <p:txBody>
          <a:bodyPr lIns="0" tIns="0" rIns="0" bIns="0" rtlCol="0" anchor="t">
            <a:spAutoFit/>
          </a:bodyPr>
          <a:lstStyle/>
          <a:p>
            <a:r>
              <a:rPr lang="en-US" sz="8000" b="1">
                <a:latin typeface="Times New Roman" panose="02020603050405020304" pitchFamily="18" charset="0"/>
                <a:cs typeface="Times New Roman" panose="02020603050405020304" pitchFamily="18" charset="0"/>
              </a:rPr>
              <a:t>2. Bài tập 2 (Tr 23/SGK)</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2">
              <a:extLst>
                <a:ext uri="{96DAC541-7B7A-43D3-8B79-37D633B846F1}">
                  <asvg:svgBlip xmlns:asvg="http://schemas.microsoft.com/office/drawing/2016/SVG/main" xmlns="" r:embed="rId3"/>
                </a:ext>
              </a:extLst>
            </a:blip>
            <a:stretch>
              <a:fillRect l="-771" t="-14210" r="-15037"/>
            </a:stretch>
          </a:blipFill>
        </p:spPr>
      </p:sp>
      <p:grpSp>
        <p:nvGrpSpPr>
          <p:cNvPr id="4" name="Group 4"/>
          <p:cNvGrpSpPr/>
          <p:nvPr/>
        </p:nvGrpSpPr>
        <p:grpSpPr>
          <a:xfrm>
            <a:off x="1627837" y="2706072"/>
            <a:ext cx="7114594" cy="6097920"/>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6" name="Group 6"/>
          <p:cNvGrpSpPr/>
          <p:nvPr/>
        </p:nvGrpSpPr>
        <p:grpSpPr>
          <a:xfrm>
            <a:off x="1926884" y="2706071"/>
            <a:ext cx="6731917" cy="5904126"/>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9" name="TextBox 9"/>
          <p:cNvSpPr txBox="1"/>
          <p:nvPr/>
        </p:nvSpPr>
        <p:spPr>
          <a:xfrm>
            <a:off x="2362303" y="3443849"/>
            <a:ext cx="5741865" cy="4924425"/>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Thán từ </a:t>
            </a:r>
            <a:r>
              <a:rPr lang="en-US" sz="4000" b="1" i="1">
                <a:latin typeface="Times New Roman" panose="02020603050405020304" pitchFamily="18" charset="0"/>
                <a:cs typeface="Times New Roman" panose="02020603050405020304" pitchFamily="18" charset="0"/>
              </a:rPr>
              <a:t>ôi</a:t>
            </a:r>
            <a:r>
              <a:rPr lang="en-US" sz="4000">
                <a:latin typeface="Times New Roman" panose="02020603050405020304" pitchFamily="18" charset="0"/>
                <a:cs typeface="Times New Roman" panose="02020603050405020304" pitchFamily="18" charset="0"/>
              </a:rPr>
              <a:t> thể hiện sự xúc động mạnh mẽ trước một điều bất ngờ; cho thấy sự xúc động lớn lao, thái độ ngạc nhiên của người nghệ sĩ khi ông tìm được một ý tưởng sáng tác có giá trị trong chuyến đi của mình.</a:t>
            </a:r>
            <a:endParaRPr lang="en-US" sz="4000" spc="-19">
              <a:solidFill>
                <a:srgbClr val="EFAC91"/>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3823991" y="2218588"/>
            <a:ext cx="2563710" cy="864755"/>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626230" y="6184576"/>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2" name="Group 12"/>
          <p:cNvGrpSpPr/>
          <p:nvPr/>
        </p:nvGrpSpPr>
        <p:grpSpPr>
          <a:xfrm>
            <a:off x="9545569" y="2421821"/>
            <a:ext cx="7114594" cy="6384382"/>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14" name="Group 14"/>
          <p:cNvGrpSpPr/>
          <p:nvPr/>
        </p:nvGrpSpPr>
        <p:grpSpPr>
          <a:xfrm>
            <a:off x="9890145" y="2405487"/>
            <a:ext cx="6731917" cy="6206605"/>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17" name="TextBox 17"/>
          <p:cNvSpPr txBox="1"/>
          <p:nvPr/>
        </p:nvSpPr>
        <p:spPr>
          <a:xfrm>
            <a:off x="10341694" y="3291138"/>
            <a:ext cx="5660306" cy="4431983"/>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trời ơi</a:t>
            </a:r>
            <a:r>
              <a:rPr lang="vi-VN" sz="4800">
                <a:latin typeface="Times New Roman" panose="02020603050405020304" pitchFamily="18" charset="0"/>
                <a:cs typeface="Times New Roman" panose="02020603050405020304" pitchFamily="18" charset="0"/>
              </a:rPr>
              <a:t> thể hiện cảm xúc tiếc nuối của anh thanh niên khi anh sắp phải chia tay ông hoạ sĩ, cô kĩ sư và bác lái xe</a:t>
            </a:r>
            <a:r>
              <a:rPr lang="vi-VN" sz="2400"/>
              <a:t>.</a:t>
            </a:r>
            <a:endParaRPr lang="en-US" sz="2400" spc="-19">
              <a:solidFill>
                <a:srgbClr val="EFAC91"/>
              </a:solidFill>
              <a:latin typeface="Gaegu Bold"/>
            </a:endParaRPr>
          </a:p>
        </p:txBody>
      </p:sp>
      <p:sp>
        <p:nvSpPr>
          <p:cNvPr id="18" name="Freeform 18"/>
          <p:cNvSpPr/>
          <p:nvPr/>
        </p:nvSpPr>
        <p:spPr>
          <a:xfrm rot="-10800000">
            <a:off x="11829072" y="2199643"/>
            <a:ext cx="2531233" cy="788860"/>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9006433" y="2762971"/>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rot="6924893">
            <a:off x="1675283" y="48011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21"/>
          <p:cNvSpPr/>
          <p:nvPr/>
        </p:nvSpPr>
        <p:spPr>
          <a:xfrm rot="-2388707">
            <a:off x="15999070" y="8740650"/>
            <a:ext cx="1245986" cy="1035301"/>
          </a:xfrm>
          <a:custGeom>
            <a:avLst/>
            <a:gdLst/>
            <a:ahLst/>
            <a:cxnLst/>
            <a:rect l="l" t="t" r="r" b="b"/>
            <a:pathLst>
              <a:path w="1245986" h="1035301">
                <a:moveTo>
                  <a:pt x="0" y="0"/>
                </a:moveTo>
                <a:lnTo>
                  <a:pt x="1245986" y="0"/>
                </a:lnTo>
                <a:lnTo>
                  <a:pt x="1245986" y="1035300"/>
                </a:lnTo>
                <a:lnTo>
                  <a:pt x="0" y="10353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2" name="Freeform 22"/>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3" name="Freeform 23"/>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4" name="Freeform 24"/>
          <p:cNvSpPr/>
          <p:nvPr/>
        </p:nvSpPr>
        <p:spPr>
          <a:xfrm>
            <a:off x="16186564" y="1609295"/>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5" name="TextBox 8"/>
          <p:cNvSpPr txBox="1"/>
          <p:nvPr/>
        </p:nvSpPr>
        <p:spPr>
          <a:xfrm>
            <a:off x="2604918" y="2351507"/>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a</a:t>
            </a:r>
            <a:endParaRPr lang="en-US" sz="11500" spc="290">
              <a:solidFill>
                <a:srgbClr val="EFAC91"/>
              </a:solidFill>
              <a:latin typeface="Times New Roman" panose="02020603050405020304" pitchFamily="18" charset="0"/>
              <a:cs typeface="Times New Roman" panose="02020603050405020304" pitchFamily="18" charset="0"/>
            </a:endParaRPr>
          </a:p>
        </p:txBody>
      </p:sp>
      <p:sp>
        <p:nvSpPr>
          <p:cNvPr id="26" name="TextBox 16"/>
          <p:cNvSpPr txBox="1"/>
          <p:nvPr/>
        </p:nvSpPr>
        <p:spPr>
          <a:xfrm>
            <a:off x="10683286" y="2257898"/>
            <a:ext cx="5041596" cy="1795363"/>
          </a:xfrm>
          <a:prstGeom prst="rect">
            <a:avLst/>
          </a:prstGeom>
        </p:spPr>
        <p:txBody>
          <a:bodyPr lIns="0" tIns="0" rIns="0" bIns="0" rtlCol="0" anchor="t">
            <a:spAutoFit/>
          </a:bodyPr>
          <a:lstStyle/>
          <a:p>
            <a:pPr algn="ctr">
              <a:lnSpc>
                <a:spcPts val="7000"/>
              </a:lnSpc>
            </a:pPr>
            <a:r>
              <a:rPr lang="en-US" sz="11500" b="1">
                <a:latin typeface="Times New Roman" panose="02020603050405020304" pitchFamily="18" charset="0"/>
                <a:cs typeface="Times New Roman" panose="02020603050405020304" pitchFamily="18" charset="0"/>
              </a:rPr>
              <a:t>b</a:t>
            </a:r>
            <a:endParaRPr lang="en-US" sz="11500" spc="290">
              <a:solidFill>
                <a:srgbClr val="EFAC91"/>
              </a:solidFill>
              <a:latin typeface="Times New Roman" panose="02020603050405020304" pitchFamily="18" charset="0"/>
              <a:cs typeface="Times New Roman" panose="02020603050405020304" pitchFamily="18" charset="0"/>
            </a:endParaRPr>
          </a:p>
          <a:p>
            <a:pPr algn="ctr">
              <a:lnSpc>
                <a:spcPts val="7000"/>
              </a:lnSpc>
            </a:pPr>
            <a:endParaRPr lang="en-US" sz="6600" spc="290">
              <a:solidFill>
                <a:srgbClr val="EFAC9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1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par>
                                <p:cTn id="34" presetID="6" presetClass="entr" presetSubtype="16"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7"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3" name="Freeform 3"/>
          <p:cNvSpPr/>
          <p:nvPr/>
        </p:nvSpPr>
        <p:spPr>
          <a:xfrm rot="-5400000" flipH="1">
            <a:off x="-104027" y="6553576"/>
            <a:ext cx="3837451" cy="3629397"/>
          </a:xfrm>
          <a:custGeom>
            <a:avLst/>
            <a:gdLst/>
            <a:ahLst/>
            <a:cxnLst/>
            <a:rect l="l" t="t" r="r" b="b"/>
            <a:pathLst>
              <a:path w="3837451" h="3629397">
                <a:moveTo>
                  <a:pt x="3837451" y="0"/>
                </a:moveTo>
                <a:lnTo>
                  <a:pt x="0" y="0"/>
                </a:lnTo>
                <a:lnTo>
                  <a:pt x="0" y="3629397"/>
                </a:lnTo>
                <a:lnTo>
                  <a:pt x="3837451" y="3629397"/>
                </a:lnTo>
                <a:lnTo>
                  <a:pt x="3837451" y="0"/>
                </a:lnTo>
                <a:close/>
              </a:path>
            </a:pathLst>
          </a:custGeom>
          <a:blipFill>
            <a:blip r:embed="rId2">
              <a:extLst>
                <a:ext uri="{96DAC541-7B7A-43D3-8B79-37D633B846F1}">
                  <asvg:svgBlip xmlns:asvg="http://schemas.microsoft.com/office/drawing/2016/SVG/main" xmlns="" r:embed="rId3"/>
                </a:ext>
              </a:extLst>
            </a:blip>
            <a:stretch>
              <a:fillRect l="-771" t="-14210" r="-15037"/>
            </a:stretch>
          </a:blipFill>
        </p:spPr>
      </p:sp>
      <p:grpSp>
        <p:nvGrpSpPr>
          <p:cNvPr id="4" name="Group 4"/>
          <p:cNvGrpSpPr/>
          <p:nvPr/>
        </p:nvGrpSpPr>
        <p:grpSpPr>
          <a:xfrm>
            <a:off x="1627837" y="1033118"/>
            <a:ext cx="7114594" cy="7770874"/>
            <a:chOff x="0" y="0"/>
            <a:chExt cx="3622362" cy="2288224"/>
          </a:xfrm>
        </p:grpSpPr>
        <p:sp>
          <p:nvSpPr>
            <p:cNvPr id="5" name="Freeform 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6" name="Group 6"/>
          <p:cNvGrpSpPr/>
          <p:nvPr/>
        </p:nvGrpSpPr>
        <p:grpSpPr>
          <a:xfrm>
            <a:off x="1926884" y="1257300"/>
            <a:ext cx="6731917" cy="7352897"/>
            <a:chOff x="0" y="0"/>
            <a:chExt cx="3622362" cy="2288224"/>
          </a:xfrm>
        </p:grpSpPr>
        <p:sp>
          <p:nvSpPr>
            <p:cNvPr id="7" name="Freeform 7"/>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9" name="TextBox 9"/>
          <p:cNvSpPr txBox="1"/>
          <p:nvPr/>
        </p:nvSpPr>
        <p:spPr>
          <a:xfrm>
            <a:off x="2751804" y="2624370"/>
            <a:ext cx="5096472" cy="3693319"/>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ơ</a:t>
            </a:r>
            <a:r>
              <a:rPr lang="vi-VN" sz="4800">
                <a:latin typeface="Times New Roman" panose="02020603050405020304" pitchFamily="18" charset="0"/>
                <a:cs typeface="Times New Roman" panose="02020603050405020304" pitchFamily="18" charset="0"/>
              </a:rPr>
              <a:t> thể hiện sự ngạc nhiên, bối rối của anh thanh niên khi thấy ông hoạ sĩ vẽ mình.</a:t>
            </a:r>
            <a:endParaRPr lang="en-US" sz="4800" spc="-19">
              <a:solidFill>
                <a:srgbClr val="EFAC91"/>
              </a:solidFill>
              <a:latin typeface="Times New Roman" panose="02020603050405020304" pitchFamily="18" charset="0"/>
              <a:cs typeface="Times New Roman" panose="02020603050405020304" pitchFamily="18" charset="0"/>
            </a:endParaRPr>
          </a:p>
        </p:txBody>
      </p:sp>
      <p:sp>
        <p:nvSpPr>
          <p:cNvPr id="10" name="Freeform 10"/>
          <p:cNvSpPr/>
          <p:nvPr/>
        </p:nvSpPr>
        <p:spPr>
          <a:xfrm rot="-10800000">
            <a:off x="3352799" y="908251"/>
            <a:ext cx="2934551" cy="849605"/>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375409" y="52959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2" name="Group 12"/>
          <p:cNvGrpSpPr/>
          <p:nvPr/>
        </p:nvGrpSpPr>
        <p:grpSpPr>
          <a:xfrm>
            <a:off x="8971170" y="1157031"/>
            <a:ext cx="8322188" cy="7649171"/>
            <a:chOff x="0" y="0"/>
            <a:chExt cx="3622362" cy="2288224"/>
          </a:xfrm>
        </p:grpSpPr>
        <p:sp>
          <p:nvSpPr>
            <p:cNvPr id="13" name="Freeform 13"/>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AFBBA2"/>
            </a:solidFill>
          </p:spPr>
        </p:sp>
      </p:grpSp>
      <p:grpSp>
        <p:nvGrpSpPr>
          <p:cNvPr id="14" name="Group 14"/>
          <p:cNvGrpSpPr/>
          <p:nvPr/>
        </p:nvGrpSpPr>
        <p:grpSpPr>
          <a:xfrm>
            <a:off x="9346642" y="1374352"/>
            <a:ext cx="7874557" cy="7237740"/>
            <a:chOff x="0" y="0"/>
            <a:chExt cx="3622362" cy="2288224"/>
          </a:xfrm>
        </p:grpSpPr>
        <p:sp>
          <p:nvSpPr>
            <p:cNvPr id="15" name="Freeform 15"/>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17" name="TextBox 17"/>
          <p:cNvSpPr txBox="1"/>
          <p:nvPr/>
        </p:nvSpPr>
        <p:spPr>
          <a:xfrm>
            <a:off x="9615717" y="1999407"/>
            <a:ext cx="7199562" cy="5909310"/>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Thán từ </a:t>
            </a:r>
            <a:r>
              <a:rPr lang="vi-VN" sz="4800" i="1">
                <a:latin typeface="Times New Roman" panose="02020603050405020304" pitchFamily="18" charset="0"/>
                <a:cs typeface="Times New Roman" panose="02020603050405020304" pitchFamily="18" charset="0"/>
              </a:rPr>
              <a:t>chao ôi</a:t>
            </a:r>
            <a:r>
              <a:rPr lang="vi-VN" sz="4800">
                <a:latin typeface="Times New Roman" panose="02020603050405020304" pitchFamily="18" charset="0"/>
                <a:cs typeface="Times New Roman" panose="02020603050405020304" pitchFamily="18" charset="0"/>
              </a:rPr>
              <a:t> thể hiện sự xúc động mạnh mẽ của ông hoạ sĩ khi ông nhận thấy rằng gặp được anh thanh niên là cơ hội hiếm có trong sáng tác nhưng hoàn thành được sáng tác đó còn là một chặng đường dài.</a:t>
            </a:r>
            <a:endParaRPr lang="en-US" sz="4800" spc="-19">
              <a:solidFill>
                <a:srgbClr val="EFAC91"/>
              </a:solidFill>
              <a:latin typeface="Times New Roman" panose="02020603050405020304" pitchFamily="18" charset="0"/>
              <a:cs typeface="Times New Roman" panose="02020603050405020304" pitchFamily="18" charset="0"/>
            </a:endParaRPr>
          </a:p>
        </p:txBody>
      </p:sp>
      <p:sp>
        <p:nvSpPr>
          <p:cNvPr id="18" name="Freeform 18"/>
          <p:cNvSpPr/>
          <p:nvPr/>
        </p:nvSpPr>
        <p:spPr>
          <a:xfrm rot="-10800000">
            <a:off x="11603533" y="840977"/>
            <a:ext cx="2601549" cy="916880"/>
          </a:xfrm>
          <a:custGeom>
            <a:avLst/>
            <a:gdLst/>
            <a:ahLst/>
            <a:cxnLst/>
            <a:rect l="l" t="t" r="r" b="b"/>
            <a:pathLst>
              <a:path w="2189221" h="533374">
                <a:moveTo>
                  <a:pt x="0" y="0"/>
                </a:moveTo>
                <a:lnTo>
                  <a:pt x="2189220" y="0"/>
                </a:lnTo>
                <a:lnTo>
                  <a:pt x="2189220" y="533374"/>
                </a:lnTo>
                <a:lnTo>
                  <a:pt x="0" y="5333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Freeform 19"/>
          <p:cNvSpPr/>
          <p:nvPr/>
        </p:nvSpPr>
        <p:spPr>
          <a:xfrm>
            <a:off x="8878239" y="6743700"/>
            <a:ext cx="422030" cy="529946"/>
          </a:xfrm>
          <a:custGeom>
            <a:avLst/>
            <a:gdLst/>
            <a:ahLst/>
            <a:cxnLst/>
            <a:rect l="l" t="t" r="r" b="b"/>
            <a:pathLst>
              <a:path w="422030" h="529946">
                <a:moveTo>
                  <a:pt x="0" y="0"/>
                </a:moveTo>
                <a:lnTo>
                  <a:pt x="422030" y="0"/>
                </a:lnTo>
                <a:lnTo>
                  <a:pt x="422030" y="529946"/>
                </a:lnTo>
                <a:lnTo>
                  <a:pt x="0" y="5299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0" name="Freeform 20"/>
          <p:cNvSpPr/>
          <p:nvPr/>
        </p:nvSpPr>
        <p:spPr>
          <a:xfrm rot="6924893">
            <a:off x="1675283" y="48011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1" name="Freeform 21"/>
          <p:cNvSpPr/>
          <p:nvPr/>
        </p:nvSpPr>
        <p:spPr>
          <a:xfrm rot="-2388707">
            <a:off x="15999070" y="8740650"/>
            <a:ext cx="1245986" cy="1035301"/>
          </a:xfrm>
          <a:custGeom>
            <a:avLst/>
            <a:gdLst/>
            <a:ahLst/>
            <a:cxnLst/>
            <a:rect l="l" t="t" r="r" b="b"/>
            <a:pathLst>
              <a:path w="1245986" h="1035301">
                <a:moveTo>
                  <a:pt x="0" y="0"/>
                </a:moveTo>
                <a:lnTo>
                  <a:pt x="1245986" y="0"/>
                </a:lnTo>
                <a:lnTo>
                  <a:pt x="1245986" y="1035300"/>
                </a:lnTo>
                <a:lnTo>
                  <a:pt x="0" y="10353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2" name="Freeform 22"/>
          <p:cNvSpPr/>
          <p:nvPr/>
        </p:nvSpPr>
        <p:spPr>
          <a:xfrm>
            <a:off x="1188400" y="2706071"/>
            <a:ext cx="626298" cy="552708"/>
          </a:xfrm>
          <a:custGeom>
            <a:avLst/>
            <a:gdLst/>
            <a:ahLst/>
            <a:cxnLst/>
            <a:rect l="l" t="t" r="r" b="b"/>
            <a:pathLst>
              <a:path w="626298" h="552708">
                <a:moveTo>
                  <a:pt x="0" y="0"/>
                </a:moveTo>
                <a:lnTo>
                  <a:pt x="626298" y="0"/>
                </a:lnTo>
                <a:lnTo>
                  <a:pt x="626298" y="552708"/>
                </a:lnTo>
                <a:lnTo>
                  <a:pt x="0" y="55270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23" name="Freeform 23"/>
          <p:cNvSpPr/>
          <p:nvPr/>
        </p:nvSpPr>
        <p:spPr>
          <a:xfrm>
            <a:off x="8704331" y="8939301"/>
            <a:ext cx="722943" cy="637997"/>
          </a:xfrm>
          <a:custGeom>
            <a:avLst/>
            <a:gdLst/>
            <a:ahLst/>
            <a:cxnLst/>
            <a:rect l="l" t="t" r="r" b="b"/>
            <a:pathLst>
              <a:path w="722943" h="637997">
                <a:moveTo>
                  <a:pt x="0" y="0"/>
                </a:moveTo>
                <a:lnTo>
                  <a:pt x="722944" y="0"/>
                </a:lnTo>
                <a:lnTo>
                  <a:pt x="722944" y="637998"/>
                </a:lnTo>
                <a:lnTo>
                  <a:pt x="0" y="637998"/>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24" name="Freeform 24"/>
          <p:cNvSpPr/>
          <p:nvPr/>
        </p:nvSpPr>
        <p:spPr>
          <a:xfrm>
            <a:off x="16420906" y="956760"/>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5" name="TextBox 8"/>
          <p:cNvSpPr txBox="1"/>
          <p:nvPr/>
        </p:nvSpPr>
        <p:spPr>
          <a:xfrm>
            <a:off x="2377811" y="1084383"/>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c</a:t>
            </a:r>
            <a:endParaRPr lang="en-US" sz="11500" spc="290">
              <a:solidFill>
                <a:srgbClr val="EFAC91"/>
              </a:solidFill>
              <a:latin typeface="Times New Roman" panose="02020603050405020304" pitchFamily="18" charset="0"/>
              <a:cs typeface="Times New Roman" panose="02020603050405020304" pitchFamily="18" charset="0"/>
            </a:endParaRPr>
          </a:p>
        </p:txBody>
      </p:sp>
      <p:sp>
        <p:nvSpPr>
          <p:cNvPr id="26" name="TextBox 16"/>
          <p:cNvSpPr txBox="1"/>
          <p:nvPr/>
        </p:nvSpPr>
        <p:spPr>
          <a:xfrm>
            <a:off x="10349745" y="1084383"/>
            <a:ext cx="5041596" cy="1088055"/>
          </a:xfrm>
          <a:prstGeom prst="rect">
            <a:avLst/>
          </a:prstGeom>
        </p:spPr>
        <p:txBody>
          <a:bodyPr lIns="0" tIns="0" rIns="0" bIns="0" rtlCol="0" anchor="t">
            <a:spAutoFit/>
          </a:bodyPr>
          <a:lstStyle/>
          <a:p>
            <a:pPr algn="ctr">
              <a:lnSpc>
                <a:spcPts val="7000"/>
              </a:lnSpc>
            </a:pPr>
            <a:r>
              <a:rPr lang="en-US" sz="13800" b="1">
                <a:latin typeface="Times New Roman" panose="02020603050405020304" pitchFamily="18" charset="0"/>
                <a:cs typeface="Times New Roman" panose="02020603050405020304" pitchFamily="18" charset="0"/>
              </a:rPr>
              <a:t>d</a:t>
            </a:r>
            <a:endParaRPr lang="en-US" sz="11500" spc="290">
              <a:solidFill>
                <a:srgbClr val="EFAC9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3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par>
                                <p:cTn id="42" presetID="6" presetClass="entr" presetSubtype="16"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2121052" y="111679"/>
            <a:ext cx="15152110" cy="2207336"/>
          </a:xfrm>
          <a:prstGeom prst="rect">
            <a:avLst/>
          </a:prstGeom>
        </p:spPr>
        <p:txBody>
          <a:bodyPr lIns="0" tIns="0" rIns="0" bIns="0" rtlCol="0" anchor="t">
            <a:spAutoFit/>
          </a:bodyPr>
          <a:lstStyle/>
          <a:p>
            <a:pPr algn="ctr">
              <a:lnSpc>
                <a:spcPts val="20160"/>
              </a:lnSpc>
            </a:pPr>
            <a:r>
              <a:rPr lang="vi-VN" sz="8000" b="1" u="sng" smtClean="0">
                <a:latin typeface="Times New Roman" panose="02020603050405020304" pitchFamily="18" charset="0"/>
                <a:cs typeface="Times New Roman" panose="02020603050405020304" pitchFamily="18" charset="0"/>
              </a:rPr>
              <a:t>3. </a:t>
            </a:r>
            <a:r>
              <a:rPr lang="vi-VN" sz="8000" b="1" u="sng">
                <a:latin typeface="Times New Roman" panose="02020603050405020304" pitchFamily="18" charset="0"/>
                <a:cs typeface="Times New Roman" panose="02020603050405020304" pitchFamily="18" charset="0"/>
              </a:rPr>
              <a:t>B</a:t>
            </a:r>
            <a:r>
              <a:rPr lang="en-US" sz="8000" b="1" u="sng" smtClean="0">
                <a:latin typeface="Times New Roman" panose="02020603050405020304" pitchFamily="18" charset="0"/>
                <a:cs typeface="Times New Roman" panose="02020603050405020304" pitchFamily="18" charset="0"/>
              </a:rPr>
              <a:t>ài </a:t>
            </a:r>
            <a:r>
              <a:rPr lang="en-US" sz="8000" b="1" u="sng">
                <a:latin typeface="Times New Roman" panose="02020603050405020304" pitchFamily="18" charset="0"/>
                <a:cs typeface="Times New Roman" panose="02020603050405020304" pitchFamily="18" charset="0"/>
              </a:rPr>
              <a:t>tập 3 (Tr.23/ </a:t>
            </a:r>
            <a:r>
              <a:rPr lang="en-US" sz="8000" b="1" u="sng" smtClean="0">
                <a:latin typeface="Times New Roman" panose="02020603050405020304" pitchFamily="18" charset="0"/>
                <a:cs typeface="Times New Roman" panose="02020603050405020304" pitchFamily="18" charset="0"/>
              </a:rPr>
              <a:t>SGK) </a:t>
            </a:r>
            <a:endParaRPr lang="en-US" sz="10000">
              <a:solidFill>
                <a:srgbClr val="8E9D7D"/>
              </a:solidFill>
              <a:latin typeface="Times New Roman" panose="02020603050405020304" pitchFamily="18" charset="0"/>
              <a:cs typeface="Times New Roman" panose="02020603050405020304" pitchFamily="18" charset="0"/>
            </a:endParaRPr>
          </a:p>
        </p:txBody>
      </p:sp>
      <p:sp>
        <p:nvSpPr>
          <p:cNvPr id="4" name="Freeform 4"/>
          <p:cNvSpPr/>
          <p:nvPr/>
        </p:nvSpPr>
        <p:spPr>
          <a:xfrm>
            <a:off x="11275930" y="6892964"/>
            <a:ext cx="1322192" cy="361950"/>
          </a:xfrm>
          <a:custGeom>
            <a:avLst/>
            <a:gdLst/>
            <a:ahLst/>
            <a:cxnLst/>
            <a:rect l="l" t="t" r="r" b="b"/>
            <a:pathLst>
              <a:path w="1322192" h="361950">
                <a:moveTo>
                  <a:pt x="0" y="0"/>
                </a:moveTo>
                <a:lnTo>
                  <a:pt x="1322191" y="0"/>
                </a:lnTo>
                <a:lnTo>
                  <a:pt x="1322191" y="361950"/>
                </a:lnTo>
                <a:lnTo>
                  <a:pt x="0" y="3619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rot="-10800000">
            <a:off x="15716907" y="8242154"/>
            <a:ext cx="2571093" cy="2044846"/>
          </a:xfrm>
          <a:custGeom>
            <a:avLst/>
            <a:gdLst/>
            <a:ahLst/>
            <a:cxnLst/>
            <a:rect l="l" t="t" r="r" b="b"/>
            <a:pathLst>
              <a:path w="2571093" h="2044846">
                <a:moveTo>
                  <a:pt x="0" y="0"/>
                </a:moveTo>
                <a:lnTo>
                  <a:pt x="2571093" y="0"/>
                </a:lnTo>
                <a:lnTo>
                  <a:pt x="2571093" y="2044846"/>
                </a:lnTo>
                <a:lnTo>
                  <a:pt x="0" y="2044846"/>
                </a:lnTo>
                <a:lnTo>
                  <a:pt x="0" y="0"/>
                </a:lnTo>
                <a:close/>
              </a:path>
            </a:pathLst>
          </a:custGeom>
          <a:blipFill>
            <a:blip r:embed="rId4">
              <a:extLst>
                <a:ext uri="{96DAC541-7B7A-43D3-8B79-37D633B846F1}">
                  <asvg:svgBlip xmlns:asvg="http://schemas.microsoft.com/office/drawing/2016/SVG/main" xmlns="" r:embed="rId5"/>
                </a:ext>
              </a:extLst>
            </a:blip>
            <a:stretch>
              <a:fillRect l="-62585" t="-105196"/>
            </a:stretch>
          </a:blipFill>
        </p:spPr>
      </p:sp>
      <p:sp>
        <p:nvSpPr>
          <p:cNvPr id="6" name="Freeform 6"/>
          <p:cNvSpPr/>
          <p:nvPr/>
        </p:nvSpPr>
        <p:spPr>
          <a:xfrm rot="5400000" flipV="1">
            <a:off x="-105071" y="105071"/>
            <a:ext cx="3547783" cy="3337641"/>
          </a:xfrm>
          <a:custGeom>
            <a:avLst/>
            <a:gdLst/>
            <a:ahLst/>
            <a:cxnLst/>
            <a:rect l="l" t="t" r="r" b="b"/>
            <a:pathLst>
              <a:path w="3547783" h="3337641">
                <a:moveTo>
                  <a:pt x="0" y="3337641"/>
                </a:moveTo>
                <a:lnTo>
                  <a:pt x="3547783" y="3337641"/>
                </a:lnTo>
                <a:lnTo>
                  <a:pt x="3547783" y="0"/>
                </a:lnTo>
                <a:lnTo>
                  <a:pt x="0" y="0"/>
                </a:lnTo>
                <a:lnTo>
                  <a:pt x="0" y="3337641"/>
                </a:lnTo>
                <a:close/>
              </a:path>
            </a:pathLst>
          </a:custGeom>
          <a:blipFill>
            <a:blip r:embed="rId6">
              <a:extLst>
                <a:ext uri="{96DAC541-7B7A-43D3-8B79-37D633B846F1}">
                  <asvg:svgBlip xmlns:asvg="http://schemas.microsoft.com/office/drawing/2016/SVG/main" xmlns="" r:embed="rId7"/>
                </a:ext>
              </a:extLst>
            </a:blip>
            <a:stretch>
              <a:fillRect l="-31086" t="-29760"/>
            </a:stretch>
          </a:blipFill>
        </p:spPr>
      </p:sp>
      <p:sp>
        <p:nvSpPr>
          <p:cNvPr id="7" name="Freeform 7"/>
          <p:cNvSpPr/>
          <p:nvPr/>
        </p:nvSpPr>
        <p:spPr>
          <a:xfrm>
            <a:off x="2904278" y="3251563"/>
            <a:ext cx="866728" cy="1088357"/>
          </a:xfrm>
          <a:custGeom>
            <a:avLst/>
            <a:gdLst/>
            <a:ahLst/>
            <a:cxnLst/>
            <a:rect l="l" t="t" r="r" b="b"/>
            <a:pathLst>
              <a:path w="866728" h="1088357">
                <a:moveTo>
                  <a:pt x="0" y="0"/>
                </a:moveTo>
                <a:lnTo>
                  <a:pt x="866727" y="0"/>
                </a:lnTo>
                <a:lnTo>
                  <a:pt x="866727" y="1088356"/>
                </a:lnTo>
                <a:lnTo>
                  <a:pt x="0" y="108835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flipH="1" flipV="1">
            <a:off x="15104490" y="0"/>
            <a:ext cx="3231130" cy="3013763"/>
          </a:xfrm>
          <a:custGeom>
            <a:avLst/>
            <a:gdLst/>
            <a:ahLst/>
            <a:cxnLst/>
            <a:rect l="l" t="t" r="r" b="b"/>
            <a:pathLst>
              <a:path w="3231130" h="3013763">
                <a:moveTo>
                  <a:pt x="3231130" y="3013763"/>
                </a:moveTo>
                <a:lnTo>
                  <a:pt x="0" y="3013763"/>
                </a:lnTo>
                <a:lnTo>
                  <a:pt x="0" y="0"/>
                </a:lnTo>
                <a:lnTo>
                  <a:pt x="3231130" y="0"/>
                </a:lnTo>
                <a:lnTo>
                  <a:pt x="3231130" y="3013763"/>
                </a:lnTo>
                <a:close/>
              </a:path>
            </a:pathLst>
          </a:custGeom>
          <a:blipFill>
            <a:blip r:embed="rId10">
              <a:extLst>
                <a:ext uri="{96DAC541-7B7A-43D3-8B79-37D633B846F1}">
                  <asvg:svgBlip xmlns:asvg="http://schemas.microsoft.com/office/drawing/2016/SVG/main" xmlns="" r:embed="rId11"/>
                </a:ext>
              </a:extLst>
            </a:blip>
            <a:stretch>
              <a:fillRect l="-40130" t="-30204" b="-9925"/>
            </a:stretch>
          </a:blipFill>
        </p:spPr>
      </p:sp>
      <p:sp>
        <p:nvSpPr>
          <p:cNvPr id="9" name="Freeform 9"/>
          <p:cNvSpPr/>
          <p:nvPr/>
        </p:nvSpPr>
        <p:spPr>
          <a:xfrm>
            <a:off x="682257" y="8952564"/>
            <a:ext cx="692886" cy="611472"/>
          </a:xfrm>
          <a:custGeom>
            <a:avLst/>
            <a:gdLst/>
            <a:ahLst/>
            <a:cxnLst/>
            <a:rect l="l" t="t" r="r" b="b"/>
            <a:pathLst>
              <a:path w="692886" h="611472">
                <a:moveTo>
                  <a:pt x="0" y="0"/>
                </a:moveTo>
                <a:lnTo>
                  <a:pt x="692886" y="0"/>
                </a:lnTo>
                <a:lnTo>
                  <a:pt x="692886" y="611472"/>
                </a:lnTo>
                <a:lnTo>
                  <a:pt x="0" y="61147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5689879" y="8057463"/>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a:off x="14685927" y="5143500"/>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Freeform 12"/>
          <p:cNvSpPr/>
          <p:nvPr/>
        </p:nvSpPr>
        <p:spPr>
          <a:xfrm rot="-10800000">
            <a:off x="8516785" y="8967500"/>
            <a:ext cx="1254429" cy="581599"/>
          </a:xfrm>
          <a:custGeom>
            <a:avLst/>
            <a:gdLst/>
            <a:ahLst/>
            <a:cxnLst/>
            <a:rect l="l" t="t" r="r" b="b"/>
            <a:pathLst>
              <a:path w="1254429" h="581599">
                <a:moveTo>
                  <a:pt x="0" y="0"/>
                </a:moveTo>
                <a:lnTo>
                  <a:pt x="1254430" y="0"/>
                </a:lnTo>
                <a:lnTo>
                  <a:pt x="1254430" y="581600"/>
                </a:lnTo>
                <a:lnTo>
                  <a:pt x="0" y="5816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3" name="Freeform 13"/>
          <p:cNvSpPr/>
          <p:nvPr/>
        </p:nvSpPr>
        <p:spPr>
          <a:xfrm rot="5400000">
            <a:off x="9015572" y="-305288"/>
            <a:ext cx="410987" cy="1937926"/>
          </a:xfrm>
          <a:custGeom>
            <a:avLst/>
            <a:gdLst/>
            <a:ahLst/>
            <a:cxnLst/>
            <a:rect l="l" t="t" r="r" b="b"/>
            <a:pathLst>
              <a:path w="410987" h="1937926">
                <a:moveTo>
                  <a:pt x="0" y="0"/>
                </a:moveTo>
                <a:lnTo>
                  <a:pt x="410986" y="0"/>
                </a:lnTo>
                <a:lnTo>
                  <a:pt x="410986" y="1937926"/>
                </a:lnTo>
                <a:lnTo>
                  <a:pt x="0" y="1937926"/>
                </a:lnTo>
                <a:lnTo>
                  <a:pt x="0" y="0"/>
                </a:lnTo>
                <a:close/>
              </a:path>
            </a:pathLst>
          </a:custGeom>
          <a:blipFill>
            <a:blip r:embed="rId18">
              <a:extLst>
                <a:ext uri="{96DAC541-7B7A-43D3-8B79-37D633B846F1}">
                  <asvg:svgBlip xmlns:asvg="http://schemas.microsoft.com/office/drawing/2016/SVG/main" xmlns="" r:embed="rId19"/>
                </a:ext>
              </a:extLst>
            </a:blip>
            <a:stretch>
              <a:fillRect r="-11398"/>
            </a:stretch>
          </a:blipFill>
        </p:spPr>
      </p:sp>
      <p:sp>
        <p:nvSpPr>
          <p:cNvPr id="14" name="Rectangle 13"/>
          <p:cNvSpPr/>
          <p:nvPr/>
        </p:nvSpPr>
        <p:spPr>
          <a:xfrm>
            <a:off x="3800035" y="2693583"/>
            <a:ext cx="12039600" cy="2308324"/>
          </a:xfrm>
          <a:prstGeom prst="rect">
            <a:avLst/>
          </a:prstGeom>
        </p:spPr>
        <p:txBody>
          <a:bodyPr wrap="square">
            <a:spAutoFit/>
          </a:bodyPr>
          <a:lstStyle/>
          <a:p>
            <a:pPr algn="ctr"/>
            <a:r>
              <a:rPr lang="en-US" sz="4800">
                <a:solidFill>
                  <a:srgbClr val="0D0D0D"/>
                </a:solidFill>
                <a:latin typeface="Times New Roman" panose="02020603050405020304" pitchFamily="18" charset="0"/>
                <a:ea typeface="Calibri" panose="020F0502020204030204" pitchFamily="34" charset="0"/>
              </a:rPr>
              <a:t>Quan sát 3 bức ảnh trên.</a:t>
            </a:r>
            <a:r>
              <a:rPr lang="en-US" sz="4800" b="1">
                <a:solidFill>
                  <a:srgbClr val="0D0D0D"/>
                </a:solidFill>
                <a:latin typeface="Times New Roman" panose="02020603050405020304" pitchFamily="18" charset="0"/>
                <a:ea typeface="Calibri" panose="020F0502020204030204" pitchFamily="34" charset="0"/>
              </a:rPr>
              <a:t> </a:t>
            </a:r>
            <a:r>
              <a:rPr lang="en-US" sz="4800">
                <a:solidFill>
                  <a:srgbClr val="000000"/>
                </a:solidFill>
                <a:latin typeface="Times New Roman" panose="02020603050405020304" pitchFamily="18" charset="0"/>
                <a:ea typeface="Calibri" panose="020F0502020204030204" pitchFamily="34" charset="0"/>
              </a:rPr>
              <a:t>Đặt 03 câu văn mô tả nội dung bức tranh, mỗi câu có sử dụng một trong các thán từ phù hợp.</a:t>
            </a:r>
            <a:endParaRPr lang="en-GB" sz="6600"/>
          </a:p>
        </p:txBody>
      </p:sp>
      <p:graphicFrame>
        <p:nvGraphicFramePr>
          <p:cNvPr id="15" name="Table 14"/>
          <p:cNvGraphicFramePr>
            <a:graphicFrameLocks noGrp="1"/>
          </p:cNvGraphicFramePr>
          <p:nvPr>
            <p:extLst>
              <p:ext uri="{D42A27DB-BD31-4B8C-83A1-F6EECF244321}">
                <p14:modId xmlns:p14="http://schemas.microsoft.com/office/powerpoint/2010/main" val="1451503059"/>
              </p:ext>
            </p:extLst>
          </p:nvPr>
        </p:nvGraphicFramePr>
        <p:xfrm>
          <a:off x="2362199" y="5376475"/>
          <a:ext cx="13977544" cy="4581337"/>
        </p:xfrm>
        <a:graphic>
          <a:graphicData uri="http://schemas.openxmlformats.org/drawingml/2006/table">
            <a:tbl>
              <a:tblPr firstRow="1" firstCol="1" bandRow="1"/>
              <a:tblGrid>
                <a:gridCol w="4658230">
                  <a:extLst>
                    <a:ext uri="{9D8B030D-6E8A-4147-A177-3AD203B41FA5}">
                      <a16:colId xmlns:a16="http://schemas.microsoft.com/office/drawing/2014/main" val="20000"/>
                    </a:ext>
                  </a:extLst>
                </a:gridCol>
                <a:gridCol w="4659657">
                  <a:extLst>
                    <a:ext uri="{9D8B030D-6E8A-4147-A177-3AD203B41FA5}">
                      <a16:colId xmlns:a16="http://schemas.microsoft.com/office/drawing/2014/main" val="20001"/>
                    </a:ext>
                  </a:extLst>
                </a:gridCol>
                <a:gridCol w="4659657">
                  <a:extLst>
                    <a:ext uri="{9D8B030D-6E8A-4147-A177-3AD203B41FA5}">
                      <a16:colId xmlns:a16="http://schemas.microsoft.com/office/drawing/2014/main" val="20002"/>
                    </a:ext>
                  </a:extLst>
                </a:gridCol>
              </a:tblGrid>
              <a:tr h="3566011">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tabLst>
                          <a:tab pos="413385" algn="l"/>
                        </a:tabLst>
                      </a:pPr>
                      <a:endParaRPr lang="en-US"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5326">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1</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2</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tabLst>
                          <a:tab pos="413385" algn="l"/>
                        </a:tabLst>
                      </a:pPr>
                      <a:r>
                        <a:rPr lang="en-US" sz="5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Tranh 3</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1" name="Picture 3" descr="Ảnh hưởng của ô nhiễm rác thải nhựa đại dương tới các loài chim biển trên  toàn thế giới | Yêu môi trường"/>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2362198" y="5412940"/>
            <a:ext cx="4641131" cy="35437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u lịch Hà Giang chiêm ngưỡng vẻ đẹp Ruộng bậc thang"/>
          <p:cNvPicPr>
            <a:picLocks noChangeAspect="1" noChangeArrowheads="1"/>
          </p:cNvPicPr>
          <p:nvPr/>
        </p:nvPicPr>
        <p:blipFill>
          <a:blip r:embed="rId22" r:link="rId23" cstate="print">
            <a:extLst>
              <a:ext uri="{28A0092B-C50C-407E-A947-70E740481C1C}">
                <a14:useLocalDpi xmlns:a14="http://schemas.microsoft.com/office/drawing/2010/main" val="0"/>
              </a:ext>
            </a:extLst>
          </a:blip>
          <a:srcRect/>
          <a:stretch>
            <a:fillRect/>
          </a:stretch>
        </p:blipFill>
        <p:spPr bwMode="auto">
          <a:xfrm>
            <a:off x="7086342" y="5376476"/>
            <a:ext cx="4532901" cy="380562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Lũ lụt miền Trung VN: Hội Chữ Thập đỏ lo thảm họa nhân đạo - BBC News Tiếng  Việt"/>
          <p:cNvPicPr>
            <a:picLocks noChangeAspect="1" noChangeArrowheads="1"/>
          </p:cNvPicPr>
          <p:nvPr/>
        </p:nvPicPr>
        <p:blipFill>
          <a:blip r:embed="rId24" r:link="rId25">
            <a:extLst>
              <a:ext uri="{28A0092B-C50C-407E-A947-70E740481C1C}">
                <a14:useLocalDpi xmlns:a14="http://schemas.microsoft.com/office/drawing/2010/main" val="0"/>
              </a:ext>
            </a:extLst>
          </a:blip>
          <a:srcRect/>
          <a:stretch>
            <a:fillRect/>
          </a:stretch>
        </p:blipFill>
        <p:spPr bwMode="auto">
          <a:xfrm>
            <a:off x="11702256" y="5376474"/>
            <a:ext cx="4604544" cy="37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61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barn(inVertical)">
                                      <p:cBhvr>
                                        <p:cTn id="21" dur="500"/>
                                        <p:tgtEl>
                                          <p:spTgt spid="2049"/>
                                        </p:tgtEl>
                                      </p:cBhvr>
                                    </p:animEffect>
                                  </p:childTnLst>
                                </p:cTn>
                              </p:par>
                              <p:par>
                                <p:cTn id="22" presetID="16" presetClass="entr" presetSubtype="21"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arn(inVertical)">
                                      <p:cBhvr>
                                        <p:cTn id="24" dur="500"/>
                                        <p:tgtEl>
                                          <p:spTgt spid="2050"/>
                                        </p:tgtEl>
                                      </p:cBhvr>
                                    </p:animEffect>
                                  </p:childTnLst>
                                </p:cTn>
                              </p:par>
                              <p:par>
                                <p:cTn id="25" presetID="16" presetClass="entr" presetSubtype="21" fill="hold" nodeType="with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barn(inVertical)">
                                      <p:cBhvr>
                                        <p:cTn id="27" dur="500"/>
                                        <p:tgtEl>
                                          <p:spTgt spid="2051"/>
                                        </p:tgtEl>
                                      </p:cBhvr>
                                    </p:animEffect>
                                  </p:child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6336170" y="3642641"/>
            <a:ext cx="5615659" cy="5615659"/>
          </a:xfrm>
          <a:custGeom>
            <a:avLst/>
            <a:gdLst/>
            <a:ahLst/>
            <a:cxnLst/>
            <a:rect l="l" t="t" r="r" b="b"/>
            <a:pathLst>
              <a:path w="5615659" h="5615659">
                <a:moveTo>
                  <a:pt x="0" y="0"/>
                </a:moveTo>
                <a:lnTo>
                  <a:pt x="5615660" y="0"/>
                </a:lnTo>
                <a:lnTo>
                  <a:pt x="5615660" y="5615659"/>
                </a:lnTo>
                <a:lnTo>
                  <a:pt x="0" y="56156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7739331" y="3399269"/>
            <a:ext cx="2809338" cy="996268"/>
            <a:chOff x="0" y="0"/>
            <a:chExt cx="739908" cy="262392"/>
          </a:xfrm>
        </p:grpSpPr>
        <p:sp>
          <p:nvSpPr>
            <p:cNvPr id="4" name="Freeform 4"/>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sp>
        <p:sp>
          <p:nvSpPr>
            <p:cNvPr id="5" name="TextBox 5"/>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0547161" y="5952336"/>
            <a:ext cx="2809338" cy="996268"/>
            <a:chOff x="0" y="0"/>
            <a:chExt cx="739908" cy="262392"/>
          </a:xfrm>
        </p:grpSpPr>
        <p:sp>
          <p:nvSpPr>
            <p:cNvPr id="7" name="Freeform 7"/>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sp>
        <p:sp>
          <p:nvSpPr>
            <p:cNvPr id="8" name="TextBox 8"/>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a:off x="4931501" y="5952336"/>
            <a:ext cx="2809338" cy="996268"/>
            <a:chOff x="0" y="0"/>
            <a:chExt cx="739908" cy="262392"/>
          </a:xfrm>
        </p:grpSpPr>
        <p:sp>
          <p:nvSpPr>
            <p:cNvPr id="10" name="Freeform 10"/>
            <p:cNvSpPr/>
            <p:nvPr/>
          </p:nvSpPr>
          <p:spPr>
            <a:xfrm>
              <a:off x="0" y="0"/>
              <a:ext cx="739908" cy="262392"/>
            </a:xfrm>
            <a:custGeom>
              <a:avLst/>
              <a:gdLst/>
              <a:ahLst/>
              <a:cxnLst/>
              <a:rect l="l" t="t" r="r" b="b"/>
              <a:pathLst>
                <a:path w="739908" h="262392">
                  <a:moveTo>
                    <a:pt x="131196" y="0"/>
                  </a:moveTo>
                  <a:lnTo>
                    <a:pt x="608712" y="0"/>
                  </a:lnTo>
                  <a:cubicBezTo>
                    <a:pt x="681170" y="0"/>
                    <a:pt x="739908" y="58738"/>
                    <a:pt x="739908" y="131196"/>
                  </a:cubicBezTo>
                  <a:lnTo>
                    <a:pt x="739908" y="131196"/>
                  </a:lnTo>
                  <a:cubicBezTo>
                    <a:pt x="739908" y="165991"/>
                    <a:pt x="726086" y="199361"/>
                    <a:pt x="701482" y="223965"/>
                  </a:cubicBezTo>
                  <a:cubicBezTo>
                    <a:pt x="676878" y="248569"/>
                    <a:pt x="643507" y="262392"/>
                    <a:pt x="608712" y="262392"/>
                  </a:cubicBezTo>
                  <a:lnTo>
                    <a:pt x="131196" y="262392"/>
                  </a:lnTo>
                  <a:cubicBezTo>
                    <a:pt x="58738" y="262392"/>
                    <a:pt x="0" y="203653"/>
                    <a:pt x="0" y="131196"/>
                  </a:cubicBezTo>
                  <a:lnTo>
                    <a:pt x="0" y="131196"/>
                  </a:lnTo>
                  <a:cubicBezTo>
                    <a:pt x="0" y="58738"/>
                    <a:pt x="58738" y="0"/>
                    <a:pt x="131196" y="0"/>
                  </a:cubicBezTo>
                  <a:close/>
                </a:path>
              </a:pathLst>
            </a:custGeom>
            <a:solidFill>
              <a:srgbClr val="AFBBA2"/>
            </a:solidFill>
          </p:spPr>
        </p:sp>
        <p:sp>
          <p:nvSpPr>
            <p:cNvPr id="11" name="TextBox 11"/>
            <p:cNvSpPr txBox="1"/>
            <p:nvPr/>
          </p:nvSpPr>
          <p:spPr>
            <a:xfrm>
              <a:off x="0" y="-38100"/>
              <a:ext cx="739908" cy="300492"/>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Freeform 15"/>
          <p:cNvSpPr/>
          <p:nvPr/>
        </p:nvSpPr>
        <p:spPr>
          <a:xfrm>
            <a:off x="8447484" y="5767884"/>
            <a:ext cx="1393033" cy="1365172"/>
          </a:xfrm>
          <a:custGeom>
            <a:avLst/>
            <a:gdLst/>
            <a:ahLst/>
            <a:cxnLst/>
            <a:rect l="l" t="t" r="r" b="b"/>
            <a:pathLst>
              <a:path w="1393033" h="1365172">
                <a:moveTo>
                  <a:pt x="0" y="0"/>
                </a:moveTo>
                <a:lnTo>
                  <a:pt x="1393032" y="0"/>
                </a:lnTo>
                <a:lnTo>
                  <a:pt x="1393032" y="1365172"/>
                </a:lnTo>
                <a:lnTo>
                  <a:pt x="0" y="13651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3687501" y="488694"/>
            <a:ext cx="574138" cy="720949"/>
          </a:xfrm>
          <a:custGeom>
            <a:avLst/>
            <a:gdLst/>
            <a:ahLst/>
            <a:cxnLst/>
            <a:rect l="l" t="t" r="r" b="b"/>
            <a:pathLst>
              <a:path w="574138" h="720949">
                <a:moveTo>
                  <a:pt x="0" y="0"/>
                </a:moveTo>
                <a:lnTo>
                  <a:pt x="574138" y="0"/>
                </a:lnTo>
                <a:lnTo>
                  <a:pt x="574138" y="720950"/>
                </a:lnTo>
                <a:lnTo>
                  <a:pt x="0" y="7209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0" y="0"/>
            <a:ext cx="2269398" cy="3535190"/>
          </a:xfrm>
          <a:custGeom>
            <a:avLst/>
            <a:gdLst/>
            <a:ahLst/>
            <a:cxnLst/>
            <a:rect l="l" t="t" r="r" b="b"/>
            <a:pathLst>
              <a:path w="2269398" h="3535190">
                <a:moveTo>
                  <a:pt x="0" y="0"/>
                </a:moveTo>
                <a:lnTo>
                  <a:pt x="2269398" y="0"/>
                </a:lnTo>
                <a:lnTo>
                  <a:pt x="2269398" y="3535190"/>
                </a:lnTo>
                <a:lnTo>
                  <a:pt x="0" y="3535190"/>
                </a:lnTo>
                <a:lnTo>
                  <a:pt x="0" y="0"/>
                </a:lnTo>
                <a:close/>
              </a:path>
            </a:pathLst>
          </a:custGeom>
          <a:blipFill>
            <a:blip r:embed="rId8">
              <a:extLst>
                <a:ext uri="{96DAC541-7B7A-43D3-8B79-37D633B846F1}">
                  <asvg:svgBlip xmlns:asvg="http://schemas.microsoft.com/office/drawing/2016/SVG/main" xmlns="" r:embed="rId9"/>
                </a:ext>
              </a:extLst>
            </a:blip>
            <a:stretch>
              <a:fillRect l="-51317" t="-16395"/>
            </a:stretch>
          </a:blipFill>
        </p:spPr>
      </p:sp>
      <p:sp>
        <p:nvSpPr>
          <p:cNvPr id="19" name="Freeform 19"/>
          <p:cNvSpPr/>
          <p:nvPr/>
        </p:nvSpPr>
        <p:spPr>
          <a:xfrm rot="-10800000">
            <a:off x="14773080" y="6172200"/>
            <a:ext cx="3514920" cy="4114800"/>
          </a:xfrm>
          <a:custGeom>
            <a:avLst/>
            <a:gdLst/>
            <a:ahLst/>
            <a:cxnLst/>
            <a:rect l="l" t="t" r="r" b="b"/>
            <a:pathLst>
              <a:path w="3514920" h="4114800">
                <a:moveTo>
                  <a:pt x="0" y="0"/>
                </a:moveTo>
                <a:lnTo>
                  <a:pt x="3514920" y="0"/>
                </a:lnTo>
                <a:lnTo>
                  <a:pt x="351492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10800000">
            <a:off x="9947619" y="8739697"/>
            <a:ext cx="328145" cy="1547303"/>
          </a:xfrm>
          <a:custGeom>
            <a:avLst/>
            <a:gdLst/>
            <a:ahLst/>
            <a:cxnLst/>
            <a:rect l="l" t="t" r="r" b="b"/>
            <a:pathLst>
              <a:path w="328145" h="1547303">
                <a:moveTo>
                  <a:pt x="0" y="0"/>
                </a:moveTo>
                <a:lnTo>
                  <a:pt x="328146" y="0"/>
                </a:lnTo>
                <a:lnTo>
                  <a:pt x="328146" y="1547304"/>
                </a:lnTo>
                <a:lnTo>
                  <a:pt x="0" y="1547304"/>
                </a:lnTo>
                <a:lnTo>
                  <a:pt x="0" y="0"/>
                </a:lnTo>
                <a:close/>
              </a:path>
            </a:pathLst>
          </a:custGeom>
          <a:blipFill>
            <a:blip r:embed="rId12">
              <a:extLst>
                <a:ext uri="{96DAC541-7B7A-43D3-8B79-37D633B846F1}">
                  <asvg:svgBlip xmlns:asvg="http://schemas.microsoft.com/office/drawing/2016/SVG/main" xmlns="" r:embed="rId13"/>
                </a:ext>
              </a:extLst>
            </a:blip>
            <a:stretch>
              <a:fillRect r="-11398"/>
            </a:stretch>
          </a:blipFill>
        </p:spPr>
      </p:sp>
      <p:sp>
        <p:nvSpPr>
          <p:cNvPr id="21" name="TextBox 21"/>
          <p:cNvSpPr txBox="1"/>
          <p:nvPr/>
        </p:nvSpPr>
        <p:spPr>
          <a:xfrm>
            <a:off x="7454193" y="3642547"/>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1</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2" name="TextBox 22"/>
          <p:cNvSpPr txBox="1"/>
          <p:nvPr/>
        </p:nvSpPr>
        <p:spPr>
          <a:xfrm>
            <a:off x="4646364" y="6195614"/>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2</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3" name="TextBox 23"/>
          <p:cNvSpPr txBox="1"/>
          <p:nvPr/>
        </p:nvSpPr>
        <p:spPr>
          <a:xfrm>
            <a:off x="10262023" y="6195614"/>
            <a:ext cx="3406455" cy="595099"/>
          </a:xfrm>
          <a:prstGeom prst="rect">
            <a:avLst/>
          </a:prstGeom>
        </p:spPr>
        <p:txBody>
          <a:bodyPr lIns="0" tIns="0" rIns="0" bIns="0" rtlCol="0" anchor="t">
            <a:spAutoFit/>
          </a:bodyPr>
          <a:lstStyle/>
          <a:p>
            <a:pPr algn="ctr">
              <a:lnSpc>
                <a:spcPts val="4500"/>
              </a:lnSpc>
            </a:pPr>
            <a:r>
              <a:rPr lang="en-US" sz="5400" b="1">
                <a:latin typeface="Times New Roman" panose="02020603050405020304" pitchFamily="18" charset="0"/>
                <a:cs typeface="Times New Roman" panose="02020603050405020304" pitchFamily="18" charset="0"/>
              </a:rPr>
              <a:t>Tranh 3</a:t>
            </a:r>
            <a:endParaRPr lang="en-US" sz="4800" spc="-24">
              <a:solidFill>
                <a:srgbClr val="FAF9F5"/>
              </a:solidFill>
              <a:latin typeface="Times New Roman" panose="02020603050405020304" pitchFamily="18" charset="0"/>
              <a:cs typeface="Times New Roman" panose="02020603050405020304" pitchFamily="18" charset="0"/>
            </a:endParaRPr>
          </a:p>
        </p:txBody>
      </p:sp>
      <p:sp>
        <p:nvSpPr>
          <p:cNvPr id="25" name="Freeform 25"/>
          <p:cNvSpPr/>
          <p:nvPr/>
        </p:nvSpPr>
        <p:spPr>
          <a:xfrm flipH="1">
            <a:off x="0" y="6916586"/>
            <a:ext cx="4632943" cy="3370414"/>
          </a:xfrm>
          <a:custGeom>
            <a:avLst/>
            <a:gdLst/>
            <a:ahLst/>
            <a:cxnLst/>
            <a:rect l="l" t="t" r="r" b="b"/>
            <a:pathLst>
              <a:path w="4632943" h="3370414">
                <a:moveTo>
                  <a:pt x="4632943" y="0"/>
                </a:moveTo>
                <a:lnTo>
                  <a:pt x="0" y="0"/>
                </a:lnTo>
                <a:lnTo>
                  <a:pt x="0" y="3370414"/>
                </a:lnTo>
                <a:lnTo>
                  <a:pt x="4632943" y="3370414"/>
                </a:lnTo>
                <a:lnTo>
                  <a:pt x="4632943" y="0"/>
                </a:lnTo>
                <a:close/>
              </a:path>
            </a:pathLst>
          </a:custGeom>
          <a:blipFill>
            <a:blip r:embed="rId14">
              <a:extLst>
                <a:ext uri="{96DAC541-7B7A-43D3-8B79-37D633B846F1}">
                  <asvg:svgBlip xmlns:asvg="http://schemas.microsoft.com/office/drawing/2016/SVG/main" xmlns="" r:embed="rId15"/>
                </a:ext>
              </a:extLst>
            </a:blip>
            <a:stretch>
              <a:fillRect r="-13138" b="-24697"/>
            </a:stretch>
          </a:blipFill>
        </p:spPr>
      </p:sp>
      <p:sp>
        <p:nvSpPr>
          <p:cNvPr id="26" name="Freeform 26"/>
          <p:cNvSpPr/>
          <p:nvPr/>
        </p:nvSpPr>
        <p:spPr>
          <a:xfrm>
            <a:off x="15913145" y="1952510"/>
            <a:ext cx="1530226" cy="1446759"/>
          </a:xfrm>
          <a:custGeom>
            <a:avLst/>
            <a:gdLst/>
            <a:ahLst/>
            <a:cxnLst/>
            <a:rect l="l" t="t" r="r" b="b"/>
            <a:pathLst>
              <a:path w="1530226" h="1446759">
                <a:moveTo>
                  <a:pt x="0" y="0"/>
                </a:moveTo>
                <a:lnTo>
                  <a:pt x="1530226" y="0"/>
                </a:lnTo>
                <a:lnTo>
                  <a:pt x="1530226" y="1446759"/>
                </a:lnTo>
                <a:lnTo>
                  <a:pt x="0" y="1446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7" name="Freeform 27"/>
          <p:cNvSpPr/>
          <p:nvPr/>
        </p:nvSpPr>
        <p:spPr>
          <a:xfrm rot="3139905">
            <a:off x="4009950" y="3379752"/>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8" name="Rectangle 27"/>
          <p:cNvSpPr/>
          <p:nvPr/>
        </p:nvSpPr>
        <p:spPr>
          <a:xfrm>
            <a:off x="4546656" y="803914"/>
            <a:ext cx="9778944" cy="1791260"/>
          </a:xfrm>
          <a:prstGeom prst="rect">
            <a:avLst/>
          </a:prstGeom>
        </p:spPr>
        <p:txBody>
          <a:bodyPr wrap="square">
            <a:spAutoFit/>
          </a:bodyPr>
          <a:lstStyle/>
          <a:p>
            <a:pPr marL="457200" algn="ctr">
              <a:lnSpc>
                <a:spcPct val="115000"/>
              </a:lnSpc>
              <a:spcAft>
                <a:spcPts val="0"/>
              </a:spcAft>
              <a:tabLst>
                <a:tab pos="413385" algn="l"/>
              </a:tabLst>
            </a:pPr>
            <a:r>
              <a:rPr lang="en-US" sz="4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 ơi!</a:t>
            </a:r>
            <a:r>
              <a:rPr lang="en-US" sz="4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người đang giết chết những sinh vật trên Trái Đất.</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 name="Rectangle 28"/>
          <p:cNvSpPr/>
          <p:nvPr/>
        </p:nvSpPr>
        <p:spPr>
          <a:xfrm>
            <a:off x="7143" y="4482389"/>
            <a:ext cx="5416258" cy="2308324"/>
          </a:xfrm>
          <a:prstGeom prst="rect">
            <a:avLst/>
          </a:prstGeom>
        </p:spPr>
        <p:txBody>
          <a:bodyPr wrap="square">
            <a:spAutoFit/>
          </a:bodyPr>
          <a:lstStyle/>
          <a:p>
            <a:pPr algn="ct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Ôi!</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Những thửa ruộng bậc thang mùa lúa chín thật đẹp.</a:t>
            </a:r>
            <a:endParaRPr lang="en-GB" sz="4800">
              <a:latin typeface="Times New Roman" panose="02020603050405020304" pitchFamily="18" charset="0"/>
              <a:cs typeface="Times New Roman" panose="02020603050405020304" pitchFamily="18" charset="0"/>
            </a:endParaRPr>
          </a:p>
        </p:txBody>
      </p:sp>
      <p:sp>
        <p:nvSpPr>
          <p:cNvPr id="30" name="Rectangle 29"/>
          <p:cNvSpPr/>
          <p:nvPr/>
        </p:nvSpPr>
        <p:spPr>
          <a:xfrm>
            <a:off x="13082130" y="4640280"/>
            <a:ext cx="5205870" cy="2308324"/>
          </a:xfrm>
          <a:prstGeom prst="rect">
            <a:avLst/>
          </a:prstGeom>
        </p:spPr>
        <p:txBody>
          <a:bodyPr wrap="square">
            <a:spAutoFit/>
          </a:bodyPr>
          <a:lstStyle/>
          <a:p>
            <a:pPr algn="ctr"/>
            <a:r>
              <a:rPr lang="en-US"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Than ôi</a:t>
            </a:r>
            <a:r>
              <a:rPr lang="en-US" sz="4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Cảnh lũ lụt mới thê thảm làm sao!</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1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3123708" y="493877"/>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5342658" y="328634"/>
            <a:ext cx="11916641" cy="830997"/>
          </a:xfrm>
          <a:prstGeom prst="rect">
            <a:avLst/>
          </a:prstGeom>
        </p:spPr>
        <p:txBody>
          <a:bodyPr lIns="0" tIns="0" rIns="0" bIns="0" rtlCol="0" anchor="t">
            <a:spAutoFit/>
          </a:bodyPr>
          <a:lstStyle/>
          <a:p>
            <a:r>
              <a:rPr lang="en-US" sz="5400" b="1">
                <a:latin typeface="Times New Roman" panose="02020603050405020304" pitchFamily="18" charset="0"/>
                <a:cs typeface="Times New Roman" panose="02020603050405020304" pitchFamily="18" charset="0"/>
              </a:rPr>
              <a:t>4. Bài tập 4 (Tr 23/SGK)</a:t>
            </a:r>
            <a:endParaRPr lang="en-GB" sz="5400">
              <a:latin typeface="Times New Roman" panose="02020603050405020304" pitchFamily="18" charset="0"/>
              <a:cs typeface="Times New Roman" panose="02020603050405020304" pitchFamily="18" charset="0"/>
            </a:endParaRPr>
          </a:p>
        </p:txBody>
      </p:sp>
      <p:sp>
        <p:nvSpPr>
          <p:cNvPr id="5" name="TextBox 5"/>
          <p:cNvSpPr txBox="1"/>
          <p:nvPr/>
        </p:nvSpPr>
        <p:spPr>
          <a:xfrm>
            <a:off x="778498" y="4457700"/>
            <a:ext cx="6374191" cy="4739759"/>
          </a:xfrm>
          <a:prstGeom prst="rect">
            <a:avLst/>
          </a:prstGeom>
        </p:spPr>
        <p:txBody>
          <a:bodyPr wrap="square" lIns="0" tIns="0" rIns="0" bIns="0" rtlCol="0" anchor="t">
            <a:spAutoFit/>
          </a:bodyPr>
          <a:lstStyle/>
          <a:p>
            <a:pPr algn="just"/>
            <a:r>
              <a:rPr lang="vi-VN" sz="4400" smtClean="0">
                <a:latin typeface="Times New Roman" panose="02020603050405020304" pitchFamily="18" charset="0"/>
                <a:cs typeface="Times New Roman" panose="02020603050405020304" pitchFamily="18" charset="0"/>
              </a:rPr>
              <a:t>- Những </a:t>
            </a:r>
            <a:r>
              <a:rPr lang="vi-VN" sz="4400">
                <a:latin typeface="Times New Roman" panose="02020603050405020304" pitchFamily="18" charset="0"/>
                <a:cs typeface="Times New Roman" panose="02020603050405020304" pitchFamily="18" charset="0"/>
              </a:rPr>
              <a:t>cành thông tròn, nhọn, vươn lên thẳng tắp, óng ánh dưới ánh nắng, rung tít trong gió được hình dung như những ngón tay thon thả bằng bạc đang chuyển động xoay tròn. </a:t>
            </a:r>
            <a:endParaRPr lang="en-GB" sz="4400">
              <a:latin typeface="Times New Roman" panose="02020603050405020304" pitchFamily="18" charset="0"/>
              <a:cs typeface="Times New Roman" panose="02020603050405020304" pitchFamily="18" charset="0"/>
            </a:endParaRPr>
          </a:p>
        </p:txBody>
      </p:sp>
      <p:sp>
        <p:nvSpPr>
          <p:cNvPr id="6" name="TextBox 6"/>
          <p:cNvSpPr txBox="1"/>
          <p:nvPr/>
        </p:nvSpPr>
        <p:spPr>
          <a:xfrm>
            <a:off x="7162800" y="1533529"/>
            <a:ext cx="3231866" cy="923330"/>
          </a:xfrm>
          <a:prstGeom prst="rect">
            <a:avLst/>
          </a:prstGeom>
        </p:spPr>
        <p:txBody>
          <a:bodyPr lIns="0" tIns="0" rIns="0" bIns="0" rtlCol="0" anchor="t">
            <a:spAutoFit/>
          </a:bodyPr>
          <a:lstStyle/>
          <a:p>
            <a:r>
              <a:rPr lang="en-GB" sz="6000" b="1">
                <a:latin typeface="Times New Roman" panose="02020603050405020304" pitchFamily="18" charset="0"/>
                <a:cs typeface="Times New Roman" panose="02020603050405020304" pitchFamily="18" charset="0"/>
              </a:rPr>
              <a:t>Phần a) </a:t>
            </a:r>
          </a:p>
        </p:txBody>
      </p:sp>
      <p:sp>
        <p:nvSpPr>
          <p:cNvPr id="9" name="TextBox 9"/>
          <p:cNvSpPr txBox="1"/>
          <p:nvPr/>
        </p:nvSpPr>
        <p:spPr>
          <a:xfrm>
            <a:off x="9372600" y="4391508"/>
            <a:ext cx="8385496" cy="4739759"/>
          </a:xfrm>
          <a:prstGeom prst="rect">
            <a:avLst/>
          </a:prstGeom>
        </p:spPr>
        <p:txBody>
          <a:bodyPr wrap="square" lIns="0" tIns="0" rIns="0" bIns="0" rtlCol="0" anchor="t">
            <a:spAutoFit/>
          </a:bodyPr>
          <a:lstStyle/>
          <a:p>
            <a:pPr algn="just"/>
            <a:r>
              <a:rPr lang="vi-VN" sz="4400">
                <a:latin typeface="Times New Roman" panose="02020603050405020304" pitchFamily="18" charset="0"/>
                <a:cs typeface="Times New Roman" panose="02020603050405020304" pitchFamily="18" charset="0"/>
              </a:rPr>
              <a:t>- Biện pháp tu từ nhân hoá trong hình ảnh </a:t>
            </a:r>
            <a:r>
              <a:rPr lang="vi-VN" sz="4400" i="1">
                <a:latin typeface="Times New Roman" panose="02020603050405020304" pitchFamily="18" charset="0"/>
                <a:cs typeface="Times New Roman" panose="02020603050405020304" pitchFamily="18" charset="0"/>
              </a:rPr>
              <a:t>cái nhìn bao che của những cây tử kinh thỉnh thoảng nhố cái đầu màu hoa cà lên trên màu xanh của rừng.</a:t>
            </a:r>
            <a:r>
              <a:rPr lang="vi-VN" sz="4400">
                <a:latin typeface="Times New Roman" panose="02020603050405020304" pitchFamily="18" charset="0"/>
                <a:cs typeface="Times New Roman" panose="02020603050405020304" pitchFamily="18" charset="0"/>
              </a:rPr>
              <a:t> Cây tử kinh được nhân hoá, mang đặc điểm, hành động của con người (</a:t>
            </a:r>
            <a:r>
              <a:rPr lang="vi-VN" sz="4400" i="1">
                <a:latin typeface="Times New Roman" panose="02020603050405020304" pitchFamily="18" charset="0"/>
                <a:cs typeface="Times New Roman" panose="02020603050405020304" pitchFamily="18" charset="0"/>
              </a:rPr>
              <a:t>nhìn, nhô cái đầu lên</a:t>
            </a:r>
            <a:r>
              <a:rPr lang="vi-VN" sz="4400">
                <a:latin typeface="Times New Roman" panose="02020603050405020304" pitchFamily="18" charset="0"/>
                <a:cs typeface="Times New Roman" panose="02020603050405020304" pitchFamily="18" charset="0"/>
              </a:rPr>
              <a:t>). </a:t>
            </a:r>
            <a:endParaRPr lang="en-GB" sz="4400">
              <a:latin typeface="Times New Roman" panose="02020603050405020304" pitchFamily="18" charset="0"/>
              <a:cs typeface="Times New Roman" panose="02020603050405020304" pitchFamily="18" charset="0"/>
            </a:endParaRPr>
          </a:p>
        </p:txBody>
      </p:sp>
      <p:sp>
        <p:nvSpPr>
          <p:cNvPr id="13" name="Freeform 13"/>
          <p:cNvSpPr/>
          <p:nvPr/>
        </p:nvSpPr>
        <p:spPr>
          <a:xfrm rot="19688987">
            <a:off x="-193214" y="378921"/>
            <a:ext cx="3389719" cy="1279918"/>
          </a:xfrm>
          <a:custGeom>
            <a:avLst/>
            <a:gdLst/>
            <a:ahLst/>
            <a:cxnLst/>
            <a:rect l="l" t="t" r="r" b="b"/>
            <a:pathLst>
              <a:path w="3389719" h="1279918">
                <a:moveTo>
                  <a:pt x="0" y="0"/>
                </a:moveTo>
                <a:lnTo>
                  <a:pt x="3389719" y="0"/>
                </a:lnTo>
                <a:lnTo>
                  <a:pt x="3389719" y="1279918"/>
                </a:lnTo>
                <a:lnTo>
                  <a:pt x="0" y="1279918"/>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5400000">
            <a:off x="16632085" y="969668"/>
            <a:ext cx="1254429" cy="581599"/>
          </a:xfrm>
          <a:custGeom>
            <a:avLst/>
            <a:gdLst/>
            <a:ahLst/>
            <a:cxnLst/>
            <a:rect l="l" t="t" r="r" b="b"/>
            <a:pathLst>
              <a:path w="1254429" h="581599">
                <a:moveTo>
                  <a:pt x="0" y="0"/>
                </a:moveTo>
                <a:lnTo>
                  <a:pt x="1254430" y="0"/>
                </a:lnTo>
                <a:lnTo>
                  <a:pt x="1254430" y="581599"/>
                </a:lnTo>
                <a:lnTo>
                  <a:pt x="0" y="5815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Freeform 15"/>
          <p:cNvSpPr/>
          <p:nvPr/>
        </p:nvSpPr>
        <p:spPr>
          <a:xfrm rot="147310">
            <a:off x="16612926" y="8581365"/>
            <a:ext cx="918740" cy="880320"/>
          </a:xfrm>
          <a:custGeom>
            <a:avLst/>
            <a:gdLst/>
            <a:ahLst/>
            <a:cxnLst/>
            <a:rect l="l" t="t" r="r" b="b"/>
            <a:pathLst>
              <a:path w="918740" h="880320">
                <a:moveTo>
                  <a:pt x="0" y="0"/>
                </a:moveTo>
                <a:lnTo>
                  <a:pt x="918740" y="0"/>
                </a:lnTo>
                <a:lnTo>
                  <a:pt x="918740" y="880319"/>
                </a:lnTo>
                <a:lnTo>
                  <a:pt x="0" y="8803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6" name="Freeform 16"/>
          <p:cNvSpPr/>
          <p:nvPr/>
        </p:nvSpPr>
        <p:spPr>
          <a:xfrm>
            <a:off x="14735649" y="2644474"/>
            <a:ext cx="409816" cy="361663"/>
          </a:xfrm>
          <a:custGeom>
            <a:avLst/>
            <a:gdLst/>
            <a:ahLst/>
            <a:cxnLst/>
            <a:rect l="l" t="t" r="r" b="b"/>
            <a:pathLst>
              <a:path w="409816" h="361663">
                <a:moveTo>
                  <a:pt x="0" y="0"/>
                </a:moveTo>
                <a:lnTo>
                  <a:pt x="409817" y="0"/>
                </a:lnTo>
                <a:lnTo>
                  <a:pt x="409817" y="361663"/>
                </a:lnTo>
                <a:lnTo>
                  <a:pt x="0" y="3616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7" name="Freeform 17"/>
          <p:cNvSpPr/>
          <p:nvPr/>
        </p:nvSpPr>
        <p:spPr>
          <a:xfrm>
            <a:off x="10955099" y="9077469"/>
            <a:ext cx="409816" cy="361663"/>
          </a:xfrm>
          <a:custGeom>
            <a:avLst/>
            <a:gdLst/>
            <a:ahLst/>
            <a:cxnLst/>
            <a:rect l="l" t="t" r="r" b="b"/>
            <a:pathLst>
              <a:path w="409816" h="361663">
                <a:moveTo>
                  <a:pt x="0" y="0"/>
                </a:moveTo>
                <a:lnTo>
                  <a:pt x="409816" y="0"/>
                </a:lnTo>
                <a:lnTo>
                  <a:pt x="409816" y="361662"/>
                </a:lnTo>
                <a:lnTo>
                  <a:pt x="0" y="36166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a:off x="778498" y="3184269"/>
            <a:ext cx="500403" cy="441606"/>
          </a:xfrm>
          <a:custGeom>
            <a:avLst/>
            <a:gdLst/>
            <a:ahLst/>
            <a:cxnLst/>
            <a:rect l="l" t="t" r="r" b="b"/>
            <a:pathLst>
              <a:path w="500403" h="441606">
                <a:moveTo>
                  <a:pt x="0" y="0"/>
                </a:moveTo>
                <a:lnTo>
                  <a:pt x="500404" y="0"/>
                </a:lnTo>
                <a:lnTo>
                  <a:pt x="500404" y="441606"/>
                </a:lnTo>
                <a:lnTo>
                  <a:pt x="0" y="4416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Rectangle 18"/>
          <p:cNvSpPr/>
          <p:nvPr/>
        </p:nvSpPr>
        <p:spPr>
          <a:xfrm>
            <a:off x="3886944" y="2838461"/>
            <a:ext cx="10038325" cy="941796"/>
          </a:xfrm>
          <a:prstGeom prst="rect">
            <a:avLst/>
          </a:prstGeom>
        </p:spPr>
        <p:txBody>
          <a:bodyPr wrap="none">
            <a:spAutoFit/>
          </a:bodyPr>
          <a:lstStyle/>
          <a:p>
            <a:pPr indent="12700" algn="just">
              <a:lnSpc>
                <a:spcPct val="115000"/>
              </a:lnSpc>
              <a:spcAft>
                <a:spcPts val="0"/>
              </a:spcAft>
              <a:tabLst>
                <a:tab pos="535305" algn="l"/>
              </a:tabLst>
            </a:pPr>
            <a:r>
              <a:rPr lang="en-GB" sz="4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4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Sử dụng biện pháp ẩn dụ, nhân </a:t>
            </a:r>
            <a:r>
              <a:rPr lang="vi-VN" sz="4800" b="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hóa</a:t>
            </a:r>
            <a:endParaRPr lang="en-GB" sz="4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625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6924893">
            <a:off x="2531737" y="1391806"/>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4224325" y="1761639"/>
            <a:ext cx="9839348" cy="2215991"/>
          </a:xfrm>
          <a:prstGeom prst="rect">
            <a:avLst/>
          </a:prstGeom>
        </p:spPr>
        <p:txBody>
          <a:bodyPr wrap="square" lIns="0" tIns="0" rIns="0" bIns="0" rtlCol="0" anchor="t">
            <a:spAutoFit/>
          </a:bodyPr>
          <a:lstStyle/>
          <a:p>
            <a:pPr algn="ctr"/>
            <a:r>
              <a:rPr lang="vi-VN" sz="7200" b="1">
                <a:latin typeface="Times New Roman" panose="02020603050405020304" pitchFamily="18" charset="0"/>
                <a:cs typeface="Times New Roman" panose="02020603050405020304" pitchFamily="18" charset="0"/>
              </a:rPr>
              <a:t>* Tác dụng</a:t>
            </a:r>
            <a:r>
              <a:rPr lang="vi-VN" sz="7200">
                <a:latin typeface="Times New Roman" panose="02020603050405020304" pitchFamily="18" charset="0"/>
                <a:cs typeface="Times New Roman" panose="02020603050405020304" pitchFamily="18" charset="0"/>
              </a:rPr>
              <a:t> </a:t>
            </a:r>
            <a:r>
              <a:rPr lang="vi-VN" sz="7200" b="1">
                <a:latin typeface="Times New Roman" panose="02020603050405020304" pitchFamily="18" charset="0"/>
                <a:cs typeface="Times New Roman" panose="02020603050405020304" pitchFamily="18" charset="0"/>
              </a:rPr>
              <a:t>của các phép ẩn dụ, nhân hóa</a:t>
            </a:r>
            <a:endParaRPr lang="en-US" sz="6600" spc="106">
              <a:solidFill>
                <a:srgbClr val="EFAC91"/>
              </a:solidFill>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xmlns="" r:embed="rId17"/>
                </a:ext>
              </a:extLst>
            </a:blip>
            <a:stretch>
              <a:fillRect r="-11398"/>
            </a:stretch>
          </a:blipFill>
        </p:spPr>
      </p:sp>
      <p:sp>
        <p:nvSpPr>
          <p:cNvPr id="12" name="Freeform 12"/>
          <p:cNvSpPr/>
          <p:nvPr/>
        </p:nvSpPr>
        <p:spPr>
          <a:xfrm>
            <a:off x="13954148" y="3594107"/>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4" name="Rectangle 13"/>
          <p:cNvSpPr/>
          <p:nvPr/>
        </p:nvSpPr>
        <p:spPr>
          <a:xfrm>
            <a:off x="4572000" y="4265731"/>
            <a:ext cx="10013223" cy="4339650"/>
          </a:xfrm>
          <a:prstGeom prst="rect">
            <a:avLst/>
          </a:prstGeom>
        </p:spPr>
        <p:txBody>
          <a:bodyPr wrap="square">
            <a:spAutoFit/>
          </a:bodyPr>
          <a:lstStyle/>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Làm cho hình ảnh thiên nhiên Sa Pa trở nên sinh động, đẹp đẽ, tinh tế và đầy chất thơ. </a:t>
            </a:r>
            <a:endParaRPr lang="en-GB" sz="2800">
              <a:latin typeface="Times New Roman" panose="02020603050405020304" pitchFamily="18" charset="0"/>
              <a:ea typeface="Arial" panose="020B0604020202020204" pitchFamily="34" charset="0"/>
              <a:cs typeface="Times New Roman" panose="02020603050405020304" pitchFamily="18" charset="0"/>
            </a:endParaRPr>
          </a:p>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Cho thấy tình yêu thiên nhiên và cách cảm nhận thiên nhiên tinh tế của nhà văn.</a:t>
            </a:r>
            <a:endParaRPr lang="en-GB" sz="2800">
              <a:latin typeface="Times New Roman" panose="02020603050405020304" pitchFamily="18" charset="0"/>
              <a:ea typeface="Arial" panose="020B0604020202020204" pitchFamily="34" charset="0"/>
              <a:cs typeface="Times New Roman" panose="02020603050405020304" pitchFamily="18" charset="0"/>
            </a:endParaRPr>
          </a:p>
          <a:p>
            <a:pPr indent="208915" algn="just">
              <a:lnSpc>
                <a:spcPct val="115000"/>
              </a:lnSpc>
              <a:spcAft>
                <a:spcPts val="0"/>
              </a:spcAft>
              <a:tabLst>
                <a:tab pos="535305" algn="l"/>
              </a:tabLst>
            </a:pPr>
            <a:r>
              <a:rPr lang="vi-VN" sz="400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Làm tăng sức gợi hình, gợi cảm cho cách diễn đạt.</a:t>
            </a:r>
            <a:endParaRPr lang="en-GB" sz="28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917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6917187" y="300631"/>
            <a:ext cx="14554776" cy="1231106"/>
          </a:xfrm>
          <a:prstGeom prst="rect">
            <a:avLst/>
          </a:prstGeom>
        </p:spPr>
        <p:txBody>
          <a:bodyPr lIns="0" tIns="0" rIns="0" bIns="0" rtlCol="0" anchor="t">
            <a:spAutoFit/>
          </a:bodyPr>
          <a:lstStyle/>
          <a:p>
            <a:r>
              <a:rPr lang="vi-VN" sz="8000" b="1">
                <a:latin typeface="Times New Roman" panose="02020603050405020304" pitchFamily="18" charset="0"/>
                <a:cs typeface="Times New Roman" panose="02020603050405020304" pitchFamily="18" charset="0"/>
              </a:rPr>
              <a:t>Phần b)</a:t>
            </a:r>
            <a:endParaRPr lang="en-GB" sz="8000">
              <a:latin typeface="Times New Roman" panose="02020603050405020304" pitchFamily="18" charset="0"/>
              <a:cs typeface="Times New Roman" panose="02020603050405020304" pitchFamily="18" charset="0"/>
            </a:endParaRPr>
          </a:p>
        </p:txBody>
      </p:sp>
      <p:sp>
        <p:nvSpPr>
          <p:cNvPr id="3" name="Freeform 3"/>
          <p:cNvSpPr/>
          <p:nvPr/>
        </p:nvSpPr>
        <p:spPr>
          <a:xfrm rot="7210448">
            <a:off x="1794788" y="94256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flipH="1">
            <a:off x="0" y="8370156"/>
            <a:ext cx="1818652" cy="1916844"/>
          </a:xfrm>
          <a:custGeom>
            <a:avLst/>
            <a:gdLst/>
            <a:ahLst/>
            <a:cxnLst/>
            <a:rect l="l" t="t" r="r" b="b"/>
            <a:pathLst>
              <a:path w="1818652" h="1916844">
                <a:moveTo>
                  <a:pt x="1818652" y="0"/>
                </a:moveTo>
                <a:lnTo>
                  <a:pt x="0" y="0"/>
                </a:lnTo>
                <a:lnTo>
                  <a:pt x="0" y="1916844"/>
                </a:lnTo>
                <a:lnTo>
                  <a:pt x="1818652" y="1916844"/>
                </a:lnTo>
                <a:lnTo>
                  <a:pt x="1818652" y="0"/>
                </a:lnTo>
                <a:close/>
              </a:path>
            </a:pathLst>
          </a:custGeom>
          <a:blipFill>
            <a:blip r:embed="rId4">
              <a:extLst>
                <a:ext uri="{96DAC541-7B7A-43D3-8B79-37D633B846F1}">
                  <asvg:svgBlip xmlns:asvg="http://schemas.microsoft.com/office/drawing/2016/SVG/main" xmlns="" r:embed="rId5"/>
                </a:ext>
              </a:extLst>
            </a:blip>
            <a:stretch>
              <a:fillRect r="-24080" b="-15369"/>
            </a:stretch>
          </a:blipFill>
        </p:spPr>
      </p:sp>
      <p:grpSp>
        <p:nvGrpSpPr>
          <p:cNvPr id="5" name="Group 5"/>
          <p:cNvGrpSpPr/>
          <p:nvPr/>
        </p:nvGrpSpPr>
        <p:grpSpPr>
          <a:xfrm>
            <a:off x="1028700" y="3829609"/>
            <a:ext cx="7254794" cy="5428691"/>
            <a:chOff x="0" y="0"/>
            <a:chExt cx="3622362" cy="2288224"/>
          </a:xfrm>
        </p:grpSpPr>
        <p:sp>
          <p:nvSpPr>
            <p:cNvPr id="6" name="Freeform 6"/>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EFAC91"/>
            </a:solidFill>
          </p:spPr>
        </p:sp>
      </p:grpSp>
      <p:grpSp>
        <p:nvGrpSpPr>
          <p:cNvPr id="7" name="Group 7"/>
          <p:cNvGrpSpPr/>
          <p:nvPr/>
        </p:nvGrpSpPr>
        <p:grpSpPr>
          <a:xfrm>
            <a:off x="1218680" y="3544392"/>
            <a:ext cx="7254794" cy="5549614"/>
            <a:chOff x="0" y="0"/>
            <a:chExt cx="3622362" cy="2288224"/>
          </a:xfrm>
        </p:grpSpPr>
        <p:sp>
          <p:nvSpPr>
            <p:cNvPr id="8" name="Freeform 8"/>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grpSp>
        <p:nvGrpSpPr>
          <p:cNvPr id="9" name="Group 9"/>
          <p:cNvGrpSpPr/>
          <p:nvPr/>
        </p:nvGrpSpPr>
        <p:grpSpPr>
          <a:xfrm>
            <a:off x="9814526" y="3770175"/>
            <a:ext cx="7254794" cy="5488125"/>
            <a:chOff x="0" y="0"/>
            <a:chExt cx="3622362" cy="2288224"/>
          </a:xfrm>
        </p:grpSpPr>
        <p:sp>
          <p:nvSpPr>
            <p:cNvPr id="10" name="Freeform 10"/>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EFAC91"/>
            </a:solidFill>
          </p:spPr>
        </p:sp>
      </p:grpSp>
      <p:grpSp>
        <p:nvGrpSpPr>
          <p:cNvPr id="11" name="Group 11"/>
          <p:cNvGrpSpPr/>
          <p:nvPr/>
        </p:nvGrpSpPr>
        <p:grpSpPr>
          <a:xfrm>
            <a:off x="10004506" y="3631558"/>
            <a:ext cx="7254794" cy="5462448"/>
            <a:chOff x="0" y="0"/>
            <a:chExt cx="3622362" cy="2288224"/>
          </a:xfrm>
        </p:grpSpPr>
        <p:sp>
          <p:nvSpPr>
            <p:cNvPr id="12" name="Freeform 12"/>
            <p:cNvSpPr/>
            <p:nvPr/>
          </p:nvSpPr>
          <p:spPr>
            <a:xfrm>
              <a:off x="0" y="-4262"/>
              <a:ext cx="3630108" cy="2294709"/>
            </a:xfrm>
            <a:custGeom>
              <a:avLst/>
              <a:gdLst/>
              <a:ahLst/>
              <a:cxnLst/>
              <a:rect l="l" t="t" r="r" b="b"/>
              <a:pathLst>
                <a:path w="3630108" h="2294709">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cubicBezTo>
                    <a:pt x="3620968" y="2041583"/>
                    <a:pt x="3337971" y="2255681"/>
                    <a:pt x="2691208" y="2283522"/>
                  </a:cubicBezTo>
                  <a:close/>
                </a:path>
              </a:pathLst>
            </a:custGeom>
            <a:solidFill>
              <a:srgbClr val="FAF9F5"/>
            </a:solidFill>
          </p:spPr>
        </p:sp>
      </p:grpSp>
      <p:sp>
        <p:nvSpPr>
          <p:cNvPr id="13" name="Freeform 13"/>
          <p:cNvSpPr/>
          <p:nvPr/>
        </p:nvSpPr>
        <p:spPr>
          <a:xfrm>
            <a:off x="7534980" y="2851998"/>
            <a:ext cx="982234" cy="539336"/>
          </a:xfrm>
          <a:custGeom>
            <a:avLst/>
            <a:gdLst/>
            <a:ahLst/>
            <a:cxnLst/>
            <a:rect l="l" t="t" r="r" b="b"/>
            <a:pathLst>
              <a:path w="982234" h="539336">
                <a:moveTo>
                  <a:pt x="0" y="0"/>
                </a:moveTo>
                <a:lnTo>
                  <a:pt x="982234" y="0"/>
                </a:lnTo>
                <a:lnTo>
                  <a:pt x="982234" y="539336"/>
                </a:lnTo>
                <a:lnTo>
                  <a:pt x="0" y="539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5156152" y="8100488"/>
            <a:ext cx="982234" cy="539336"/>
          </a:xfrm>
          <a:custGeom>
            <a:avLst/>
            <a:gdLst/>
            <a:ahLst/>
            <a:cxnLst/>
            <a:rect l="l" t="t" r="r" b="b"/>
            <a:pathLst>
              <a:path w="982234" h="539336">
                <a:moveTo>
                  <a:pt x="0" y="0"/>
                </a:moveTo>
                <a:lnTo>
                  <a:pt x="982234" y="0"/>
                </a:lnTo>
                <a:lnTo>
                  <a:pt x="982234" y="539336"/>
                </a:lnTo>
                <a:lnTo>
                  <a:pt x="0" y="53933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rot="-5400000">
            <a:off x="4562099" y="8020923"/>
            <a:ext cx="187997" cy="886462"/>
          </a:xfrm>
          <a:custGeom>
            <a:avLst/>
            <a:gdLst/>
            <a:ahLst/>
            <a:cxnLst/>
            <a:rect l="l" t="t" r="r" b="b"/>
            <a:pathLst>
              <a:path w="187997" h="886462">
                <a:moveTo>
                  <a:pt x="0" y="0"/>
                </a:moveTo>
                <a:lnTo>
                  <a:pt x="187996" y="0"/>
                </a:lnTo>
                <a:lnTo>
                  <a:pt x="187996" y="886462"/>
                </a:lnTo>
                <a:lnTo>
                  <a:pt x="0" y="886462"/>
                </a:lnTo>
                <a:lnTo>
                  <a:pt x="0" y="0"/>
                </a:lnTo>
                <a:close/>
              </a:path>
            </a:pathLst>
          </a:custGeom>
          <a:blipFill>
            <a:blip r:embed="rId8">
              <a:extLst>
                <a:ext uri="{96DAC541-7B7A-43D3-8B79-37D633B846F1}">
                  <asvg:svgBlip xmlns:asvg="http://schemas.microsoft.com/office/drawing/2016/SVG/main" xmlns="" r:embed="rId9"/>
                </a:ext>
              </a:extLst>
            </a:blip>
            <a:stretch>
              <a:fillRect r="-11398"/>
            </a:stretch>
          </a:blipFill>
        </p:spPr>
      </p:sp>
      <p:sp>
        <p:nvSpPr>
          <p:cNvPr id="16" name="Freeform 16"/>
          <p:cNvSpPr/>
          <p:nvPr/>
        </p:nvSpPr>
        <p:spPr>
          <a:xfrm rot="5400000">
            <a:off x="14061695" y="2582897"/>
            <a:ext cx="143792" cy="886462"/>
          </a:xfrm>
          <a:custGeom>
            <a:avLst/>
            <a:gdLst/>
            <a:ahLst/>
            <a:cxnLst/>
            <a:rect l="l" t="t" r="r" b="b"/>
            <a:pathLst>
              <a:path w="187997" h="886462">
                <a:moveTo>
                  <a:pt x="0" y="0"/>
                </a:moveTo>
                <a:lnTo>
                  <a:pt x="187996" y="0"/>
                </a:lnTo>
                <a:lnTo>
                  <a:pt x="187996" y="886461"/>
                </a:lnTo>
                <a:lnTo>
                  <a:pt x="0" y="886461"/>
                </a:lnTo>
                <a:lnTo>
                  <a:pt x="0" y="0"/>
                </a:lnTo>
                <a:close/>
              </a:path>
            </a:pathLst>
          </a:custGeom>
          <a:blipFill>
            <a:blip r:embed="rId8">
              <a:extLst>
                <a:ext uri="{96DAC541-7B7A-43D3-8B79-37D633B846F1}">
                  <asvg:svgBlip xmlns:asvg="http://schemas.microsoft.com/office/drawing/2016/SVG/main" xmlns="" r:embed="rId9"/>
                </a:ext>
              </a:extLst>
            </a:blip>
            <a:stretch>
              <a:fillRect r="-11398"/>
            </a:stretch>
          </a:blipFill>
        </p:spPr>
      </p:sp>
      <p:sp>
        <p:nvSpPr>
          <p:cNvPr id="17" name="Freeform 17"/>
          <p:cNvSpPr/>
          <p:nvPr/>
        </p:nvSpPr>
        <p:spPr>
          <a:xfrm rot="-292759">
            <a:off x="748458" y="3307760"/>
            <a:ext cx="940445" cy="901117"/>
          </a:xfrm>
          <a:custGeom>
            <a:avLst/>
            <a:gdLst/>
            <a:ahLst/>
            <a:cxnLst/>
            <a:rect l="l" t="t" r="r" b="b"/>
            <a:pathLst>
              <a:path w="940445" h="901117">
                <a:moveTo>
                  <a:pt x="0" y="0"/>
                </a:moveTo>
                <a:lnTo>
                  <a:pt x="940445" y="0"/>
                </a:lnTo>
                <a:lnTo>
                  <a:pt x="940445" y="901117"/>
                </a:lnTo>
                <a:lnTo>
                  <a:pt x="0" y="90111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8" name="Freeform 18"/>
          <p:cNvSpPr/>
          <p:nvPr/>
        </p:nvSpPr>
        <p:spPr>
          <a:xfrm rot="5400000">
            <a:off x="17083510" y="8659962"/>
            <a:ext cx="1276455" cy="591811"/>
          </a:xfrm>
          <a:custGeom>
            <a:avLst/>
            <a:gdLst/>
            <a:ahLst/>
            <a:cxnLst/>
            <a:rect l="l" t="t" r="r" b="b"/>
            <a:pathLst>
              <a:path w="1276455" h="591811">
                <a:moveTo>
                  <a:pt x="0" y="0"/>
                </a:moveTo>
                <a:lnTo>
                  <a:pt x="1276455" y="0"/>
                </a:lnTo>
                <a:lnTo>
                  <a:pt x="1276455" y="591811"/>
                </a:lnTo>
                <a:lnTo>
                  <a:pt x="0" y="5918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Freeform 19"/>
          <p:cNvSpPr/>
          <p:nvPr/>
        </p:nvSpPr>
        <p:spPr>
          <a:xfrm rot="-10800000">
            <a:off x="15436297" y="3444"/>
            <a:ext cx="2867203" cy="2372346"/>
          </a:xfrm>
          <a:custGeom>
            <a:avLst/>
            <a:gdLst/>
            <a:ahLst/>
            <a:cxnLst/>
            <a:rect l="l" t="t" r="r" b="b"/>
            <a:pathLst>
              <a:path w="2867203" h="2372346">
                <a:moveTo>
                  <a:pt x="0" y="0"/>
                </a:moveTo>
                <a:lnTo>
                  <a:pt x="2867203" y="0"/>
                </a:lnTo>
                <a:lnTo>
                  <a:pt x="2867203" y="2372347"/>
                </a:lnTo>
                <a:lnTo>
                  <a:pt x="0" y="2372347"/>
                </a:lnTo>
                <a:lnTo>
                  <a:pt x="0" y="0"/>
                </a:lnTo>
                <a:close/>
              </a:path>
            </a:pathLst>
          </a:custGeom>
          <a:blipFill>
            <a:blip r:embed="rId14">
              <a:extLst>
                <a:ext uri="{96DAC541-7B7A-43D3-8B79-37D633B846F1}">
                  <asvg:svgBlip xmlns:asvg="http://schemas.microsoft.com/office/drawing/2016/SVG/main" xmlns="" r:embed="rId15"/>
                </a:ext>
              </a:extLst>
            </a:blip>
            <a:stretch>
              <a:fillRect l="-35557" r="-2" b="-29840"/>
            </a:stretch>
          </a:blipFill>
        </p:spPr>
      </p:sp>
      <p:sp>
        <p:nvSpPr>
          <p:cNvPr id="20" name="TextBox 20"/>
          <p:cNvSpPr txBox="1"/>
          <p:nvPr/>
        </p:nvSpPr>
        <p:spPr>
          <a:xfrm>
            <a:off x="2101198" y="4729014"/>
            <a:ext cx="5924899" cy="3077766"/>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Biện pháp tu từ nhân hoá trong hình ảnh </a:t>
            </a:r>
            <a:r>
              <a:rPr lang="vi-VN" sz="4000" i="1">
                <a:latin typeface="Times New Roman" panose="02020603050405020304" pitchFamily="18" charset="0"/>
                <a:cs typeface="Times New Roman" panose="02020603050405020304" pitchFamily="18" charset="0"/>
              </a:rPr>
              <a:t>nắng đã mạ bạc cả con đèo </a:t>
            </a:r>
            <a:r>
              <a:rPr lang="vi-VN" sz="4000">
                <a:latin typeface="Times New Roman" panose="02020603050405020304" pitchFamily="18" charset="0"/>
                <a:cs typeface="Times New Roman" panose="02020603050405020304" pitchFamily="18" charset="0"/>
              </a:rPr>
              <a:t>gợi tả ấn tượng sự lan tỏa mạnh mẽ của nắng Sa Pa.</a:t>
            </a:r>
            <a:endParaRPr lang="en-GB" sz="4000">
              <a:latin typeface="Times New Roman" panose="02020603050405020304" pitchFamily="18" charset="0"/>
              <a:cs typeface="Times New Roman" panose="02020603050405020304" pitchFamily="18" charset="0"/>
            </a:endParaRPr>
          </a:p>
        </p:txBody>
      </p:sp>
      <p:sp>
        <p:nvSpPr>
          <p:cNvPr id="21" name="TextBox 21"/>
          <p:cNvSpPr txBox="1"/>
          <p:nvPr/>
        </p:nvSpPr>
        <p:spPr>
          <a:xfrm>
            <a:off x="10727910" y="4309147"/>
            <a:ext cx="5924899" cy="4039567"/>
          </a:xfrm>
          <a:prstGeom prst="rect">
            <a:avLst/>
          </a:prstGeom>
        </p:spPr>
        <p:txBody>
          <a:bodyPr lIns="0" tIns="0" rIns="0" bIns="0" rtlCol="0" anchor="t">
            <a:spAutoFit/>
          </a:bodyPr>
          <a:lstStyle/>
          <a:p>
            <a:pPr algn="just">
              <a:lnSpc>
                <a:spcPts val="4500"/>
              </a:lnSpc>
            </a:pPr>
            <a:r>
              <a:rPr lang="vi-VN" sz="4000">
                <a:latin typeface="Times New Roman" panose="02020603050405020304" pitchFamily="18" charset="0"/>
                <a:cs typeface="Times New Roman" panose="02020603050405020304" pitchFamily="18" charset="0"/>
              </a:rPr>
              <a:t>Biện pháp tu từ so sánh trong hình ảnh </a:t>
            </a:r>
            <a:r>
              <a:rPr lang="vi-VN" sz="4000" i="1">
                <a:latin typeface="Times New Roman" panose="02020603050405020304" pitchFamily="18" charset="0"/>
                <a:cs typeface="Times New Roman" panose="02020603050405020304" pitchFamily="18" charset="0"/>
              </a:rPr>
              <a:t>đốt cháy rừng cây hừng hực như một bó đuốc lớn </a:t>
            </a:r>
            <a:r>
              <a:rPr lang="vi-VN" sz="4000">
                <a:latin typeface="Times New Roman" panose="02020603050405020304" pitchFamily="18" charset="0"/>
                <a:cs typeface="Times New Roman" panose="02020603050405020304" pitchFamily="18" charset="0"/>
              </a:rPr>
              <a:t>gợi tả sinh động hình ảnh ảnh</a:t>
            </a:r>
            <a:r>
              <a:rPr lang="vi-VN" sz="4000" i="1">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rừng cây dưới nắng rực rỡ tựa như một bó đuốc khổng lồ. </a:t>
            </a:r>
            <a:endParaRPr lang="en-US" sz="3600" spc="-24">
              <a:solidFill>
                <a:srgbClr val="EFAC91"/>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3955003" y="1974789"/>
            <a:ext cx="10621819" cy="830997"/>
          </a:xfrm>
          <a:prstGeom prst="rect">
            <a:avLst/>
          </a:prstGeom>
        </p:spPr>
        <p:txBody>
          <a:bodyPr wrap="none">
            <a:spAutoFit/>
          </a:bodyPr>
          <a:lstStyle/>
          <a:p>
            <a:r>
              <a:rPr lang="vi-VN" sz="4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biện pháp nhân hóa, so sánh.</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1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367155" y="2603264"/>
            <a:ext cx="14330043" cy="7683736"/>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5468600" y="2587635"/>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a:off x="1850119" y="4769582"/>
            <a:ext cx="394573" cy="39457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sp>
      </p:grpSp>
      <p:grpSp>
        <p:nvGrpSpPr>
          <p:cNvPr id="9" name="Group 9"/>
          <p:cNvGrpSpPr>
            <a:grpSpLocks noChangeAspect="1"/>
          </p:cNvGrpSpPr>
          <p:nvPr/>
        </p:nvGrpSpPr>
        <p:grpSpPr>
          <a:xfrm>
            <a:off x="1896404" y="4811540"/>
            <a:ext cx="295330" cy="295330"/>
            <a:chOff x="0" y="0"/>
            <a:chExt cx="12700000" cy="12700000"/>
          </a:xfrm>
        </p:grpSpPr>
        <p:sp>
          <p:nvSpPr>
            <p:cNvPr id="10" name="Freeform 10"/>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grpSp>
        <p:nvGrpSpPr>
          <p:cNvPr id="11" name="Group 11"/>
          <p:cNvGrpSpPr/>
          <p:nvPr/>
        </p:nvGrpSpPr>
        <p:grpSpPr>
          <a:xfrm>
            <a:off x="1856307" y="7147951"/>
            <a:ext cx="394573" cy="394573"/>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sp>
      </p:grpSp>
      <p:grpSp>
        <p:nvGrpSpPr>
          <p:cNvPr id="13" name="Group 13"/>
          <p:cNvGrpSpPr>
            <a:grpSpLocks noChangeAspect="1"/>
          </p:cNvGrpSpPr>
          <p:nvPr/>
        </p:nvGrpSpPr>
        <p:grpSpPr>
          <a:xfrm>
            <a:off x="1905929" y="7183285"/>
            <a:ext cx="295330" cy="295330"/>
            <a:chOff x="0" y="0"/>
            <a:chExt cx="12700000" cy="12700000"/>
          </a:xfrm>
        </p:grpSpPr>
        <p:sp>
          <p:nvSpPr>
            <p:cNvPr id="14"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sp>
        <p:nvSpPr>
          <p:cNvPr id="15" name="Freeform 15"/>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TextBox 19"/>
          <p:cNvSpPr txBox="1"/>
          <p:nvPr/>
        </p:nvSpPr>
        <p:spPr>
          <a:xfrm>
            <a:off x="2730923" y="3878412"/>
            <a:ext cx="11975677" cy="1846659"/>
          </a:xfrm>
          <a:prstGeom prst="rect">
            <a:avLst/>
          </a:prstGeom>
        </p:spPr>
        <p:txBody>
          <a:bodyPr wrap="square" lIns="0" tIns="0" rIns="0" bIns="0" rtlCol="0" anchor="t">
            <a:spAutoFit/>
          </a:bodyPr>
          <a:lstStyle/>
          <a:p>
            <a:pPr algn="just"/>
            <a:r>
              <a:rPr lang="vi-VN" sz="4000">
                <a:solidFill>
                  <a:srgbClr val="FF0000"/>
                </a:solidFill>
                <a:latin typeface="Times New Roman" panose="02020603050405020304" pitchFamily="18" charset="0"/>
                <a:cs typeface="Times New Roman" panose="02020603050405020304" pitchFamily="18" charset="0"/>
              </a:rPr>
              <a:t>Giúp nhà văn miêu tả thành công thiên nhiên đặc trưng ở vùng núi Sa Pa với nắng, đèo, rừng cây. Thiên nhiên hiện lên rộng lớn, mênh mông, hùng vĩ, tráng lệ.</a:t>
            </a:r>
            <a:endParaRPr lang="en-US" sz="4000" spc="-16">
              <a:solidFill>
                <a:srgbClr val="FF0000"/>
              </a:solidFill>
              <a:latin typeface="Times New Roman" panose="02020603050405020304" pitchFamily="18" charset="0"/>
              <a:cs typeface="Times New Roman" panose="02020603050405020304" pitchFamily="18" charset="0"/>
            </a:endParaRPr>
          </a:p>
        </p:txBody>
      </p:sp>
      <p:sp>
        <p:nvSpPr>
          <p:cNvPr id="21" name="TextBox 21"/>
          <p:cNvSpPr txBox="1"/>
          <p:nvPr/>
        </p:nvSpPr>
        <p:spPr>
          <a:xfrm>
            <a:off x="2730923" y="6467860"/>
            <a:ext cx="12280477" cy="1231106"/>
          </a:xfrm>
          <a:prstGeom prst="rect">
            <a:avLst/>
          </a:prstGeom>
        </p:spPr>
        <p:txBody>
          <a:bodyPr wrap="square" lIns="0" tIns="0" rIns="0" bIns="0" rtlCol="0" anchor="t">
            <a:spAutoFit/>
          </a:bodyPr>
          <a:lstStyle/>
          <a:p>
            <a:pPr algn="just"/>
            <a:r>
              <a:rPr lang="vi-VN" sz="4000">
                <a:solidFill>
                  <a:srgbClr val="FF0000"/>
                </a:solidFill>
                <a:latin typeface="Times New Roman" panose="02020603050405020304" pitchFamily="18" charset="0"/>
                <a:cs typeface="Times New Roman" panose="02020603050405020304" pitchFamily="18" charset="0"/>
              </a:rPr>
              <a:t>Cho thấy tình yêu thiên nhiên và thể hiện cái nhìn đầy tinh tế của nhà văn.</a:t>
            </a:r>
            <a:endParaRPr lang="en-US" sz="4000" spc="-16">
              <a:solidFill>
                <a:srgbClr val="FF0000"/>
              </a:solidFill>
              <a:latin typeface="Times New Roman" panose="02020603050405020304" pitchFamily="18" charset="0"/>
              <a:cs typeface="Times New Roman" panose="02020603050405020304" pitchFamily="18" charset="0"/>
            </a:endParaRPr>
          </a:p>
        </p:txBody>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asvg="http://schemas.microsoft.com/office/drawing/2016/SVG/main" xmlns="" r:embed="rId11"/>
                </a:ext>
              </a:extLst>
            </a:blip>
            <a:stretch>
              <a:fillRect r="-24080" b="-15369"/>
            </a:stretch>
          </a:blipFill>
        </p:spPr>
      </p:sp>
      <p:sp>
        <p:nvSpPr>
          <p:cNvPr id="24" name="Rectangle 23"/>
          <p:cNvSpPr/>
          <p:nvPr/>
        </p:nvSpPr>
        <p:spPr>
          <a:xfrm>
            <a:off x="4267200" y="597446"/>
            <a:ext cx="7813708" cy="1754326"/>
          </a:xfrm>
          <a:prstGeom prst="rect">
            <a:avLst/>
          </a:prstGeom>
        </p:spPr>
        <p:txBody>
          <a:bodyPr wrap="square">
            <a:spAutoFit/>
          </a:bodyPr>
          <a:lstStyle/>
          <a:p>
            <a:pPr algn="ctr"/>
            <a:r>
              <a:rPr lang="en-GB" sz="1300">
                <a:solidFill>
                  <a:srgbClr val="000000"/>
                </a:solidFill>
                <a:latin typeface="Times New Roman" panose="02020603050405020304" pitchFamily="18" charset="0"/>
                <a:ea typeface="Calibri" panose="020F0502020204030204" pitchFamily="34" charset="0"/>
              </a:rPr>
              <a:t> </a:t>
            </a:r>
            <a:r>
              <a:rPr lang="vi-VN" sz="5400" b="1">
                <a:solidFill>
                  <a:srgbClr val="000000"/>
                </a:solidFill>
                <a:latin typeface="Times New Roman" panose="02020603050405020304" pitchFamily="18" charset="0"/>
                <a:ea typeface="Calibri" panose="020F0502020204030204" pitchFamily="34" charset="0"/>
              </a:rPr>
              <a:t>*Tác dụng của biện pháp nhân hóa, so sánh</a:t>
            </a:r>
            <a:endParaRPr lang="en-GB" sz="7200"/>
          </a:p>
        </p:txBody>
      </p:sp>
      <p:grpSp>
        <p:nvGrpSpPr>
          <p:cNvPr id="25" name="Group 11"/>
          <p:cNvGrpSpPr/>
          <p:nvPr/>
        </p:nvGrpSpPr>
        <p:grpSpPr>
          <a:xfrm>
            <a:off x="1804101" y="8717476"/>
            <a:ext cx="394573" cy="394573"/>
            <a:chOff x="0" y="0"/>
            <a:chExt cx="6350000" cy="6350000"/>
          </a:xfrm>
        </p:grpSpPr>
        <p:sp>
          <p:nvSpPr>
            <p:cNvPr id="26"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AF9F5"/>
            </a:solidFill>
          </p:spPr>
        </p:sp>
      </p:grpSp>
      <p:grpSp>
        <p:nvGrpSpPr>
          <p:cNvPr id="27" name="Group 13"/>
          <p:cNvGrpSpPr>
            <a:grpSpLocks noChangeAspect="1"/>
          </p:cNvGrpSpPr>
          <p:nvPr/>
        </p:nvGrpSpPr>
        <p:grpSpPr>
          <a:xfrm>
            <a:off x="1853723" y="8752810"/>
            <a:ext cx="295330" cy="295330"/>
            <a:chOff x="0" y="0"/>
            <a:chExt cx="12700000" cy="12700000"/>
          </a:xfrm>
        </p:grpSpPr>
        <p:sp>
          <p:nvSpPr>
            <p:cNvPr id="28" name="Freeform 14"/>
            <p:cNvSpPr/>
            <p:nvPr/>
          </p:nvSpPr>
          <p:spPr>
            <a:xfrm>
              <a:off x="-11430" y="857250"/>
              <a:ext cx="13009880" cy="11644630"/>
            </a:xfrm>
            <a:custGeom>
              <a:avLst/>
              <a:gdLst/>
              <a:ahLst/>
              <a:cxnLst/>
              <a:rect l="l" t="t" r="r" b="b"/>
              <a:pathLst>
                <a:path w="13009880" h="1164463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solidFill>
              <a:srgbClr val="EFAC91"/>
            </a:solidFill>
            <a:ln w="12700">
              <a:solidFill>
                <a:srgbClr val="000000"/>
              </a:solidFill>
            </a:ln>
          </p:spPr>
        </p:sp>
      </p:grpSp>
      <p:sp>
        <p:nvSpPr>
          <p:cNvPr id="29" name="Rectangle 28"/>
          <p:cNvSpPr/>
          <p:nvPr/>
        </p:nvSpPr>
        <p:spPr>
          <a:xfrm>
            <a:off x="2568613" y="8571282"/>
            <a:ext cx="11881779" cy="707886"/>
          </a:xfrm>
          <a:prstGeom prst="rect">
            <a:avLst/>
          </a:prstGeom>
        </p:spPr>
        <p:txBody>
          <a:bodyPr wrap="none">
            <a:spAutoFit/>
          </a:bodyPr>
          <a:lstStyle/>
          <a:p>
            <a:r>
              <a:rPr lang="vi-VN" sz="40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cho cách diễn đạt sinh động, gợi hình, gợi cảm hơn.</a:t>
            </a:r>
            <a:endParaRPr lang="en-GB"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6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433402" y="3666172"/>
            <a:ext cx="13421193"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p>
          <a:p>
            <a:pPr algn="ctr"/>
            <a:r>
              <a:rPr lang="vi-VN" sz="96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a:t>
            </a: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DỤNG</a:t>
            </a:r>
            <a:endPar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xmlns=""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xmlns=""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213507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0304" y="8763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989473" y="3006819"/>
            <a:ext cx="14411527" cy="4138133"/>
          </a:xfrm>
          <a:prstGeom prst="rect">
            <a:avLst/>
          </a:prstGeom>
        </p:spPr>
        <p:txBody>
          <a:bodyPr wrap="square" lIns="0" tIns="0" rIns="0" bIns="0" rtlCol="0" anchor="t">
            <a:prstTxWarp prst="textStop">
              <a:avLst/>
            </a:prstTxWarp>
            <a:spAutoFit/>
          </a:bodyPr>
          <a:lstStyle/>
          <a:p>
            <a:pPr algn="ctr"/>
            <a:r>
              <a:rPr lang="it-IT" sz="8000" b="1" smtClean="0"/>
              <a:t> </a:t>
            </a:r>
            <a:r>
              <a:rPr lang="it-IT"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Biến </a:t>
            </a:r>
            <a:r>
              <a:rPr lang="it-IT"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hình </a:t>
            </a:r>
            <a:endParaRPr lang="vi-VN"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it-IT" sz="80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cảm xúc</a:t>
            </a:r>
            <a:endParaRPr lang="en-GB" sz="80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xmlns=""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xmlns=""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15782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a:off x="5214551" y="0"/>
            <a:ext cx="7858898" cy="9258300"/>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rot="-10800000" flipH="1">
            <a:off x="0" y="7767188"/>
            <a:ext cx="3168293" cy="2519812"/>
          </a:xfrm>
          <a:custGeom>
            <a:avLst/>
            <a:gdLst/>
            <a:ahLst/>
            <a:cxnLst/>
            <a:rect l="l" t="t" r="r" b="b"/>
            <a:pathLst>
              <a:path w="3168293" h="2519812">
                <a:moveTo>
                  <a:pt x="3168293" y="0"/>
                </a:moveTo>
                <a:lnTo>
                  <a:pt x="0" y="0"/>
                </a:lnTo>
                <a:lnTo>
                  <a:pt x="0" y="2519812"/>
                </a:lnTo>
                <a:lnTo>
                  <a:pt x="3168293" y="2519812"/>
                </a:lnTo>
                <a:lnTo>
                  <a:pt x="3168293" y="0"/>
                </a:lnTo>
                <a:close/>
              </a:path>
            </a:pathLst>
          </a:custGeom>
          <a:blipFill>
            <a:blip r:embed="rId2">
              <a:extLst>
                <a:ext uri="{96DAC541-7B7A-43D3-8B79-37D633B846F1}">
                  <asvg:svgBlip xmlns:asvg="http://schemas.microsoft.com/office/drawing/2016/SVG/main" xmlns="" r:embed="rId3"/>
                </a:ext>
              </a:extLst>
            </a:blip>
            <a:stretch>
              <a:fillRect l="-62585" t="-105196"/>
            </a:stretch>
          </a:blipFill>
        </p:spPr>
      </p:sp>
      <p:sp>
        <p:nvSpPr>
          <p:cNvPr id="15" name="Freeform 15"/>
          <p:cNvSpPr/>
          <p:nvPr/>
        </p:nvSpPr>
        <p:spPr>
          <a:xfrm flipH="1">
            <a:off x="12992423" y="6137194"/>
            <a:ext cx="5295577" cy="4149806"/>
          </a:xfrm>
          <a:custGeom>
            <a:avLst/>
            <a:gdLst/>
            <a:ahLst/>
            <a:cxnLst/>
            <a:rect l="l" t="t" r="r" b="b"/>
            <a:pathLst>
              <a:path w="5295577" h="4149806">
                <a:moveTo>
                  <a:pt x="5295577" y="0"/>
                </a:moveTo>
                <a:lnTo>
                  <a:pt x="0" y="0"/>
                </a:lnTo>
                <a:lnTo>
                  <a:pt x="0" y="4149806"/>
                </a:lnTo>
                <a:lnTo>
                  <a:pt x="5295577" y="4149806"/>
                </a:lnTo>
                <a:lnTo>
                  <a:pt x="5295577" y="0"/>
                </a:lnTo>
                <a:close/>
              </a:path>
            </a:pathLst>
          </a:custGeom>
          <a:blipFill>
            <a:blip r:embed="rId4">
              <a:extLst>
                <a:ext uri="{96DAC541-7B7A-43D3-8B79-37D633B846F1}">
                  <asvg:svgBlip xmlns:asvg="http://schemas.microsoft.com/office/drawing/2016/SVG/main" xmlns="" r:embed="rId5"/>
                </a:ext>
              </a:extLst>
            </a:blip>
            <a:stretch>
              <a:fillRect l="-9607" b="-9607"/>
            </a:stretch>
          </a:blipFill>
        </p:spPr>
      </p:sp>
      <p:sp>
        <p:nvSpPr>
          <p:cNvPr id="21" name="Freeform 21"/>
          <p:cNvSpPr/>
          <p:nvPr/>
        </p:nvSpPr>
        <p:spPr>
          <a:xfrm rot="-7966815">
            <a:off x="16229883" y="3739987"/>
            <a:ext cx="1301705" cy="1081598"/>
          </a:xfrm>
          <a:custGeom>
            <a:avLst/>
            <a:gdLst/>
            <a:ahLst/>
            <a:cxnLst/>
            <a:rect l="l" t="t" r="r" b="b"/>
            <a:pathLst>
              <a:path w="1301705" h="1081598">
                <a:moveTo>
                  <a:pt x="0" y="0"/>
                </a:moveTo>
                <a:lnTo>
                  <a:pt x="1301705" y="0"/>
                </a:lnTo>
                <a:lnTo>
                  <a:pt x="1301705" y="1081598"/>
                </a:lnTo>
                <a:lnTo>
                  <a:pt x="0" y="1081598"/>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22" name="Freeform 22"/>
          <p:cNvSpPr/>
          <p:nvPr/>
        </p:nvSpPr>
        <p:spPr>
          <a:xfrm>
            <a:off x="1833923" y="2105005"/>
            <a:ext cx="871126" cy="1093880"/>
          </a:xfrm>
          <a:custGeom>
            <a:avLst/>
            <a:gdLst/>
            <a:ahLst/>
            <a:cxnLst/>
            <a:rect l="l" t="t" r="r" b="b"/>
            <a:pathLst>
              <a:path w="871126" h="1093880">
                <a:moveTo>
                  <a:pt x="0" y="0"/>
                </a:moveTo>
                <a:lnTo>
                  <a:pt x="871126" y="0"/>
                </a:lnTo>
                <a:lnTo>
                  <a:pt x="871126" y="1093880"/>
                </a:lnTo>
                <a:lnTo>
                  <a:pt x="0" y="109388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3" name="Rectangle 22"/>
          <p:cNvSpPr/>
          <p:nvPr/>
        </p:nvSpPr>
        <p:spPr>
          <a:xfrm>
            <a:off x="5544936" y="1333500"/>
            <a:ext cx="7180463" cy="6001643"/>
          </a:xfrm>
          <a:prstGeom prst="rect">
            <a:avLst/>
          </a:prstGeom>
        </p:spPr>
        <p:txBody>
          <a:bodyPr wrap="square">
            <a:spAutoFit/>
          </a:bodyPr>
          <a:lstStyle/>
          <a:p>
            <a:pPr algn="just"/>
            <a:r>
              <a:rPr lang="en-US" sz="4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đoạn văn khoảng 5 -7 câu nêu cảm nghĩ của em về nhân vật anh thanh niên trong tác phẩm “Lặng lẽ Sa Pa” (Nguyễn Thành Long). Trong đoạn văn có sử dụng ít nhất một thán từ và một biện pháp tu từ đã học.</a:t>
            </a:r>
            <a:endParaRPr lang="en-GB" sz="6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4"/>
          <p:cNvSpPr txBox="1"/>
          <p:nvPr/>
        </p:nvSpPr>
        <p:spPr>
          <a:xfrm>
            <a:off x="3710239" y="3473769"/>
            <a:ext cx="11761333" cy="2954655"/>
          </a:xfrm>
          <a:prstGeom prst="rect">
            <a:avLst/>
          </a:prstGeom>
        </p:spPr>
        <p:txBody>
          <a:bodyPr lIns="0" tIns="0" rIns="0" bIns="0" rtlCol="0" anchor="t">
            <a:spAutoFit/>
          </a:bodyPr>
          <a:lstStyle/>
          <a:p>
            <a:pPr algn="ctr"/>
            <a:r>
              <a:rPr lang="en-US" sz="9600" b="1"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Bảng kiểm kĩ năng viết đoạn văn</a:t>
            </a:r>
            <a:endParaRPr lang="en-US"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xmlns=""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xmlns=""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6924893">
            <a:off x="761740" y="3335"/>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5400000">
            <a:off x="10134579" y="8793506"/>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xmlns="" r:embed="rId17"/>
                </a:ext>
              </a:extLst>
            </a:blip>
            <a:stretch>
              <a:fillRect r="-11398"/>
            </a:stretch>
          </a:blipFill>
        </p:spPr>
      </p:sp>
      <p:sp>
        <p:nvSpPr>
          <p:cNvPr id="12" name="Freeform 12"/>
          <p:cNvSpPr/>
          <p:nvPr/>
        </p:nvSpPr>
        <p:spPr>
          <a:xfrm>
            <a:off x="17418681" y="3531650"/>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graphicFrame>
        <p:nvGraphicFramePr>
          <p:cNvPr id="14" name="Table 13"/>
          <p:cNvGraphicFramePr>
            <a:graphicFrameLocks noGrp="1"/>
          </p:cNvGraphicFramePr>
          <p:nvPr>
            <p:extLst>
              <p:ext uri="{D42A27DB-BD31-4B8C-83A1-F6EECF244321}">
                <p14:modId xmlns:p14="http://schemas.microsoft.com/office/powerpoint/2010/main" val="2813449944"/>
              </p:ext>
            </p:extLst>
          </p:nvPr>
        </p:nvGraphicFramePr>
        <p:xfrm>
          <a:off x="2666999" y="1790698"/>
          <a:ext cx="12115801"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1143001">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gridCol w="1271571">
                  <a:extLst>
                    <a:ext uri="{9D8B030D-6E8A-4147-A177-3AD203B41FA5}">
                      <a16:colId xmlns:a16="http://schemas.microsoft.com/office/drawing/2014/main" val="20002"/>
                    </a:ext>
                  </a:extLst>
                </a:gridCol>
                <a:gridCol w="2005029">
                  <a:extLst>
                    <a:ext uri="{9D8B030D-6E8A-4147-A177-3AD203B41FA5}">
                      <a16:colId xmlns:a16="http://schemas.microsoft.com/office/drawing/2014/main" val="20003"/>
                    </a:ext>
                  </a:extLst>
                </a:gridCol>
              </a:tblGrid>
              <a:tr h="512894">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 đạt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 bảo hình thức đoạn văn  với dung lượng khoảng 5-7 câu.</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8682">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đúng chủ đề: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cảm nghĩ của em về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nhân vật anh thanh niên trong tác phẩm “Lặng lẽ Sa Pa” (Nguyễn Thành Long).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tính liên kết giữa các câu trong đoạn văn.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788">
                <a:tc>
                  <a:txBody>
                    <a:bodyPr/>
                    <a:lstStyle/>
                    <a:p>
                      <a:pPr algn="ctr">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Đoạn văn có sử dụng ít nhất một thán từ và một biện pháp tu từ</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rot="7210448">
            <a:off x="1337884" y="331314"/>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a:off x="0" y="5975303"/>
            <a:ext cx="6473513" cy="4311697"/>
          </a:xfrm>
          <a:custGeom>
            <a:avLst/>
            <a:gdLst/>
            <a:ahLst/>
            <a:cxnLst/>
            <a:rect l="l" t="t" r="r" b="b"/>
            <a:pathLst>
              <a:path w="6473513" h="4311697">
                <a:moveTo>
                  <a:pt x="6473513" y="0"/>
                </a:moveTo>
                <a:lnTo>
                  <a:pt x="0" y="0"/>
                </a:lnTo>
                <a:lnTo>
                  <a:pt x="0" y="4311697"/>
                </a:lnTo>
                <a:lnTo>
                  <a:pt x="6473513" y="4311697"/>
                </a:lnTo>
                <a:lnTo>
                  <a:pt x="6473513" y="0"/>
                </a:lnTo>
                <a:close/>
              </a:path>
            </a:pathLst>
          </a:custGeom>
          <a:blipFill>
            <a:blip r:embed="rId4">
              <a:extLst>
                <a:ext uri="{96DAC541-7B7A-43D3-8B79-37D633B846F1}">
                  <asvg:svgBlip xmlns:asvg="http://schemas.microsoft.com/office/drawing/2016/SVG/main" xmlns="" r:embed="rId5"/>
                </a:ext>
              </a:extLst>
            </a:blip>
            <a:stretch>
              <a:fillRect b="-19291"/>
            </a:stretch>
          </a:blipFill>
        </p:spPr>
      </p:sp>
      <p:sp>
        <p:nvSpPr>
          <p:cNvPr id="13" name="Freeform 13"/>
          <p:cNvSpPr/>
          <p:nvPr/>
        </p:nvSpPr>
        <p:spPr>
          <a:xfrm rot="2420784">
            <a:off x="1825689" y="5014623"/>
            <a:ext cx="3389719" cy="1279918"/>
          </a:xfrm>
          <a:custGeom>
            <a:avLst/>
            <a:gdLst/>
            <a:ahLst/>
            <a:cxnLst/>
            <a:rect l="l" t="t" r="r" b="b"/>
            <a:pathLst>
              <a:path w="3389719" h="1279918">
                <a:moveTo>
                  <a:pt x="0" y="0"/>
                </a:moveTo>
                <a:lnTo>
                  <a:pt x="3389719" y="0"/>
                </a:lnTo>
                <a:lnTo>
                  <a:pt x="3389719" y="1279918"/>
                </a:lnTo>
                <a:lnTo>
                  <a:pt x="0" y="127991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rot="5400000">
            <a:off x="17347214" y="603115"/>
            <a:ext cx="1254429" cy="581599"/>
          </a:xfrm>
          <a:custGeom>
            <a:avLst/>
            <a:gdLst/>
            <a:ahLst/>
            <a:cxnLst/>
            <a:rect l="l" t="t" r="r" b="b"/>
            <a:pathLst>
              <a:path w="1254429" h="581599">
                <a:moveTo>
                  <a:pt x="0" y="0"/>
                </a:moveTo>
                <a:lnTo>
                  <a:pt x="1254430" y="0"/>
                </a:lnTo>
                <a:lnTo>
                  <a:pt x="1254430" y="581599"/>
                </a:lnTo>
                <a:lnTo>
                  <a:pt x="0" y="5815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Freeform 15"/>
          <p:cNvSpPr/>
          <p:nvPr/>
        </p:nvSpPr>
        <p:spPr>
          <a:xfrm rot="147310">
            <a:off x="17452860" y="9387406"/>
            <a:ext cx="918740" cy="880320"/>
          </a:xfrm>
          <a:custGeom>
            <a:avLst/>
            <a:gdLst/>
            <a:ahLst/>
            <a:cxnLst/>
            <a:rect l="l" t="t" r="r" b="b"/>
            <a:pathLst>
              <a:path w="918740" h="880320">
                <a:moveTo>
                  <a:pt x="0" y="0"/>
                </a:moveTo>
                <a:lnTo>
                  <a:pt x="918740" y="0"/>
                </a:lnTo>
                <a:lnTo>
                  <a:pt x="918740" y="880319"/>
                </a:lnTo>
                <a:lnTo>
                  <a:pt x="0" y="88031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6" name="Freeform 16"/>
          <p:cNvSpPr/>
          <p:nvPr/>
        </p:nvSpPr>
        <p:spPr>
          <a:xfrm>
            <a:off x="17564613" y="5194193"/>
            <a:ext cx="409816" cy="361663"/>
          </a:xfrm>
          <a:custGeom>
            <a:avLst/>
            <a:gdLst/>
            <a:ahLst/>
            <a:cxnLst/>
            <a:rect l="l" t="t" r="r" b="b"/>
            <a:pathLst>
              <a:path w="409816" h="361663">
                <a:moveTo>
                  <a:pt x="0" y="0"/>
                </a:moveTo>
                <a:lnTo>
                  <a:pt x="409817" y="0"/>
                </a:lnTo>
                <a:lnTo>
                  <a:pt x="409817" y="361663"/>
                </a:lnTo>
                <a:lnTo>
                  <a:pt x="0" y="36166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7" name="Freeform 17"/>
          <p:cNvSpPr/>
          <p:nvPr/>
        </p:nvSpPr>
        <p:spPr>
          <a:xfrm>
            <a:off x="10955099" y="9077469"/>
            <a:ext cx="409816" cy="361663"/>
          </a:xfrm>
          <a:custGeom>
            <a:avLst/>
            <a:gdLst/>
            <a:ahLst/>
            <a:cxnLst/>
            <a:rect l="l" t="t" r="r" b="b"/>
            <a:pathLst>
              <a:path w="409816" h="361663">
                <a:moveTo>
                  <a:pt x="0" y="0"/>
                </a:moveTo>
                <a:lnTo>
                  <a:pt x="409816" y="0"/>
                </a:lnTo>
                <a:lnTo>
                  <a:pt x="409816" y="361662"/>
                </a:lnTo>
                <a:lnTo>
                  <a:pt x="0" y="36166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a:off x="778498" y="3184269"/>
            <a:ext cx="500403" cy="441606"/>
          </a:xfrm>
          <a:custGeom>
            <a:avLst/>
            <a:gdLst/>
            <a:ahLst/>
            <a:cxnLst/>
            <a:rect l="l" t="t" r="r" b="b"/>
            <a:pathLst>
              <a:path w="500403" h="441606">
                <a:moveTo>
                  <a:pt x="0" y="0"/>
                </a:moveTo>
                <a:lnTo>
                  <a:pt x="500404" y="0"/>
                </a:lnTo>
                <a:lnTo>
                  <a:pt x="500404" y="441606"/>
                </a:lnTo>
                <a:lnTo>
                  <a:pt x="0" y="4416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9" name="Rectangle 18"/>
          <p:cNvSpPr/>
          <p:nvPr/>
        </p:nvSpPr>
        <p:spPr>
          <a:xfrm>
            <a:off x="5715000" y="419100"/>
            <a:ext cx="11719426" cy="9011698"/>
          </a:xfrm>
          <a:prstGeom prst="rect">
            <a:avLst/>
          </a:prstGeom>
        </p:spPr>
        <p:txBody>
          <a:bodyPr wrap="square">
            <a:spAutoFit/>
          </a:bodyPr>
          <a:lstStyle/>
          <a:p>
            <a:pPr marL="457200" algn="ctr">
              <a:lnSpc>
                <a:spcPct val="115000"/>
              </a:lnSpc>
              <a:spcAft>
                <a:spcPts val="0"/>
              </a:spcAft>
              <a:tabLst>
                <a:tab pos="679450" algn="l"/>
              </a:tabLst>
            </a:pPr>
            <a:r>
              <a:rPr lang="vi-VN" sz="3600" b="1">
                <a:solidFill>
                  <a:srgbClr val="0070C0"/>
                </a:solidFill>
                <a:latin typeface="Times New Roman" panose="02020603050405020304" pitchFamily="18" charset="0"/>
                <a:ea typeface="Times New Roman" panose="02020603050405020304" pitchFamily="18" charset="0"/>
              </a:rPr>
              <a:t>Đoạn văn tham </a:t>
            </a:r>
            <a:r>
              <a:rPr lang="vi-VN" sz="3600" b="1" smtClean="0">
                <a:solidFill>
                  <a:srgbClr val="0070C0"/>
                </a:solidFill>
                <a:latin typeface="Times New Roman" panose="02020603050405020304" pitchFamily="18" charset="0"/>
                <a:ea typeface="Times New Roman" panose="02020603050405020304" pitchFamily="18" charset="0"/>
              </a:rPr>
              <a:t>khảo</a:t>
            </a:r>
            <a:endParaRPr lang="en-GB" sz="3600">
              <a:latin typeface="Times New Roman" panose="02020603050405020304" pitchFamily="18" charset="0"/>
              <a:ea typeface="Times New Roman" panose="02020603050405020304" pitchFamily="18" charset="0"/>
            </a:endParaRPr>
          </a:p>
          <a:p>
            <a:pPr marL="457200" algn="just">
              <a:lnSpc>
                <a:spcPct val="115000"/>
              </a:lnSpc>
              <a:spcAft>
                <a:spcPts val="0"/>
              </a:spcAft>
              <a:tabLst>
                <a:tab pos="679450" algn="l"/>
              </a:tabLst>
            </a:pPr>
            <a:r>
              <a:rPr lang="vi-VN" sz="3600">
                <a:latin typeface="Times New Roman" panose="02020603050405020304" pitchFamily="18" charset="0"/>
                <a:ea typeface="Times New Roman" panose="02020603050405020304" pitchFamily="18" charset="0"/>
              </a:rPr>
              <a:t>        Đọc truyện ngắn “Lặng lẽ Sa Pa” (Nguyễn Thành Long), em vô cùng ấn tượng với nhân vật anh thanh niên làm việc trên đỉnh Yên Sơn cao 2600m. </a:t>
            </a:r>
            <a:r>
              <a:rPr lang="vi-VN" sz="3600" u="sng">
                <a:latin typeface="Times New Roman" panose="02020603050405020304" pitchFamily="18" charset="0"/>
                <a:ea typeface="Times New Roman" panose="02020603050405020304" pitchFamily="18" charset="0"/>
              </a:rPr>
              <a:t>Như một cây quế tỏa hương giữa rừng Sa Pa lặng lẽ</a:t>
            </a:r>
            <a:r>
              <a:rPr lang="vi-VN" sz="3600">
                <a:latin typeface="Times New Roman" panose="02020603050405020304" pitchFamily="18" charset="0"/>
                <a:ea typeface="Times New Roman" panose="02020603050405020304" pitchFamily="18" charset="0"/>
              </a:rPr>
              <a:t>, anh thanh niên cùng công việc của anh đang ngày đêm giúp ích cho lao động sản xuất và chiến đấu của nhân dân, bộ đội ta. Khi được người họa sĩ già đề nghị vẽ chân dung, anh đã từ chối vì nghĩ mình chưa xứng đáng, còn nhiều người đáng vẽ hơn anh. </a:t>
            </a:r>
            <a:r>
              <a:rPr lang="vi-VN" sz="3600" u="sng">
                <a:latin typeface="Times New Roman" panose="02020603050405020304" pitchFamily="18" charset="0"/>
                <a:ea typeface="Times New Roman" panose="02020603050405020304" pitchFamily="18" charset="0"/>
              </a:rPr>
              <a:t>Ôi</a:t>
            </a:r>
            <a:r>
              <a:rPr lang="vi-VN" sz="3600">
                <a:latin typeface="Times New Roman" panose="02020603050405020304" pitchFamily="18" charset="0"/>
                <a:ea typeface="Times New Roman" panose="02020603050405020304" pitchFamily="18" charset="0"/>
              </a:rPr>
              <a:t>, người thanh niên ấy mới khiêm tốn và đáng yêu làm sao. Chỉ qua vài trang sách của nhà văn Nguyễn Thành Long, em càng thêm yêu quý và khâm phục những con người lao động thầm lặng vẫn đang góp sức mình bảo về và xây dựng đất nước</a:t>
            </a:r>
            <a:r>
              <a:rPr lang="vi-VN" sz="1300">
                <a:latin typeface="Times New Roman" panose="02020603050405020304" pitchFamily="18" charset="0"/>
                <a:ea typeface="Times New Roman" panose="02020603050405020304" pitchFamily="18" charset="0"/>
              </a:rPr>
              <a:t>.</a:t>
            </a:r>
            <a:endParaRPr lang="en-GB" sz="1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TextBox 2"/>
          <p:cNvSpPr txBox="1"/>
          <p:nvPr/>
        </p:nvSpPr>
        <p:spPr>
          <a:xfrm>
            <a:off x="3200400" y="4329174"/>
            <a:ext cx="11916641" cy="1628651"/>
          </a:xfrm>
          <a:prstGeom prst="rect">
            <a:avLst/>
          </a:prstGeom>
        </p:spPr>
        <p:txBody>
          <a:bodyPr lIns="0" tIns="0" rIns="0" bIns="0" rtlCol="0" anchor="t">
            <a:prstTxWarp prst="textArchDown">
              <a:avLst/>
            </a:prstTxWarp>
            <a:spAutoFit/>
          </a:bodyPr>
          <a:lstStyle/>
          <a:p>
            <a:pPr algn="ctr">
              <a:lnSpc>
                <a:spcPts val="12672"/>
              </a:lnSpc>
            </a:pPr>
            <a:r>
              <a:rPr lang="vi-VN" sz="27400" smtClean="0">
                <a:solidFill>
                  <a:srgbClr val="8E9D7D"/>
                </a:solidFill>
                <a:latin typeface="Times New Roman" panose="02020603050405020304" pitchFamily="18" charset="0"/>
                <a:cs typeface="Times New Roman" panose="02020603050405020304" pitchFamily="18" charset="0"/>
              </a:rPr>
              <a:t>Thank you!!!</a:t>
            </a:r>
            <a:endParaRPr lang="en-US" sz="27400">
              <a:solidFill>
                <a:srgbClr val="8E9D7D"/>
              </a:solidFill>
              <a:latin typeface="Times New Roman" panose="02020603050405020304" pitchFamily="18" charset="0"/>
              <a:cs typeface="Times New Roman" panose="02020603050405020304" pitchFamily="18" charset="0"/>
            </a:endParaRPr>
          </a:p>
        </p:txBody>
      </p:sp>
      <p:sp>
        <p:nvSpPr>
          <p:cNvPr id="3" name="Freeform 3"/>
          <p:cNvSpPr/>
          <p:nvPr/>
        </p:nvSpPr>
        <p:spPr>
          <a:xfrm rot="7210448">
            <a:off x="3130582" y="1008670"/>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rot="-5400000">
            <a:off x="12598545" y="6232955"/>
            <a:ext cx="355835" cy="1677870"/>
          </a:xfrm>
          <a:custGeom>
            <a:avLst/>
            <a:gdLst/>
            <a:ahLst/>
            <a:cxnLst/>
            <a:rect l="l" t="t" r="r" b="b"/>
            <a:pathLst>
              <a:path w="355835" h="1677870">
                <a:moveTo>
                  <a:pt x="0" y="0"/>
                </a:moveTo>
                <a:lnTo>
                  <a:pt x="355835" y="0"/>
                </a:lnTo>
                <a:lnTo>
                  <a:pt x="355835" y="1677869"/>
                </a:lnTo>
                <a:lnTo>
                  <a:pt x="0" y="1677869"/>
                </a:lnTo>
                <a:lnTo>
                  <a:pt x="0" y="0"/>
                </a:lnTo>
                <a:close/>
              </a:path>
            </a:pathLst>
          </a:custGeom>
          <a:blipFill>
            <a:blip r:embed="rId4">
              <a:extLst>
                <a:ext uri="{96DAC541-7B7A-43D3-8B79-37D633B846F1}">
                  <asvg:svgBlip xmlns:asvg="http://schemas.microsoft.com/office/drawing/2016/SVG/main" xmlns="" r:embed="rId5"/>
                </a:ext>
              </a:extLst>
            </a:blip>
            <a:stretch>
              <a:fillRect r="-11398"/>
            </a:stretch>
          </a:blipFill>
        </p:spPr>
      </p:sp>
      <p:sp>
        <p:nvSpPr>
          <p:cNvPr id="6" name="Freeform 6"/>
          <p:cNvSpPr/>
          <p:nvPr/>
        </p:nvSpPr>
        <p:spPr>
          <a:xfrm>
            <a:off x="0" y="793200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1028700" y="0"/>
            <a:ext cx="1404583" cy="3334322"/>
          </a:xfrm>
          <a:custGeom>
            <a:avLst/>
            <a:gdLst/>
            <a:ahLst/>
            <a:cxnLst/>
            <a:rect l="l" t="t" r="r" b="b"/>
            <a:pathLst>
              <a:path w="1404583" h="3334322">
                <a:moveTo>
                  <a:pt x="0" y="0"/>
                </a:moveTo>
                <a:lnTo>
                  <a:pt x="1404583" y="0"/>
                </a:lnTo>
                <a:lnTo>
                  <a:pt x="1404583" y="3334322"/>
                </a:lnTo>
                <a:lnTo>
                  <a:pt x="0" y="333432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flipH="1" flipV="1">
            <a:off x="15457326" y="0"/>
            <a:ext cx="2830674" cy="2640247"/>
          </a:xfrm>
          <a:custGeom>
            <a:avLst/>
            <a:gdLst/>
            <a:ahLst/>
            <a:cxnLst/>
            <a:rect l="l" t="t" r="r" b="b"/>
            <a:pathLst>
              <a:path w="2830674" h="2640247">
                <a:moveTo>
                  <a:pt x="2830674" y="2640247"/>
                </a:moveTo>
                <a:lnTo>
                  <a:pt x="0" y="2640247"/>
                </a:lnTo>
                <a:lnTo>
                  <a:pt x="0" y="0"/>
                </a:lnTo>
                <a:lnTo>
                  <a:pt x="2830674" y="0"/>
                </a:lnTo>
                <a:lnTo>
                  <a:pt x="2830674" y="2640247"/>
                </a:lnTo>
                <a:close/>
              </a:path>
            </a:pathLst>
          </a:custGeom>
          <a:blipFill>
            <a:blip r:embed="rId10">
              <a:extLst>
                <a:ext uri="{96DAC541-7B7A-43D3-8B79-37D633B846F1}">
                  <asvg:svgBlip xmlns:asvg="http://schemas.microsoft.com/office/drawing/2016/SVG/main" xmlns="" r:embed="rId11"/>
                </a:ext>
              </a:extLst>
            </a:blip>
            <a:stretch>
              <a:fillRect l="-40130" t="-30204" b="-9925"/>
            </a:stretch>
          </a:blipFill>
        </p:spPr>
      </p:sp>
      <p:sp>
        <p:nvSpPr>
          <p:cNvPr id="10" name="Freeform 10"/>
          <p:cNvSpPr/>
          <p:nvPr/>
        </p:nvSpPr>
        <p:spPr>
          <a:xfrm>
            <a:off x="16229980" y="4707674"/>
            <a:ext cx="493854" cy="435826"/>
          </a:xfrm>
          <a:custGeom>
            <a:avLst/>
            <a:gdLst/>
            <a:ahLst/>
            <a:cxnLst/>
            <a:rect l="l" t="t" r="r" b="b"/>
            <a:pathLst>
              <a:path w="493854" h="435826">
                <a:moveTo>
                  <a:pt x="0" y="0"/>
                </a:moveTo>
                <a:lnTo>
                  <a:pt x="493854" y="0"/>
                </a:lnTo>
                <a:lnTo>
                  <a:pt x="493854" y="435826"/>
                </a:lnTo>
                <a:lnTo>
                  <a:pt x="0" y="43582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a:off x="5619807" y="7071889"/>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2" name="Freeform 12"/>
          <p:cNvSpPr/>
          <p:nvPr/>
        </p:nvSpPr>
        <p:spPr>
          <a:xfrm>
            <a:off x="1939429" y="4271847"/>
            <a:ext cx="493854" cy="435826"/>
          </a:xfrm>
          <a:custGeom>
            <a:avLst/>
            <a:gdLst/>
            <a:ahLst/>
            <a:cxnLst/>
            <a:rect l="l" t="t" r="r" b="b"/>
            <a:pathLst>
              <a:path w="493854" h="435826">
                <a:moveTo>
                  <a:pt x="0" y="0"/>
                </a:moveTo>
                <a:lnTo>
                  <a:pt x="493854" y="0"/>
                </a:lnTo>
                <a:lnTo>
                  <a:pt x="493854" y="435827"/>
                </a:lnTo>
                <a:lnTo>
                  <a:pt x="0" y="43582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6924893">
            <a:off x="2710880" y="805121"/>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4241129" y="2598314"/>
            <a:ext cx="11075072" cy="4739759"/>
          </a:xfrm>
          <a:prstGeom prst="rect">
            <a:avLst/>
          </a:prstGeom>
        </p:spPr>
        <p:txBody>
          <a:bodyPr wrap="square" lIns="0" tIns="0" rIns="0" bIns="0" rtlCol="0" anchor="t">
            <a:spAutoFit/>
          </a:bodyPr>
          <a:lstStyle/>
          <a:p>
            <a:r>
              <a:rPr lang="it-IT" sz="4400">
                <a:latin typeface="Times New Roman" panose="02020603050405020304" pitchFamily="18" charset="0"/>
                <a:cs typeface="Times New Roman" panose="02020603050405020304" pitchFamily="18" charset="0"/>
              </a:rPr>
              <a:t>Cho câu văn sau: </a:t>
            </a:r>
            <a:r>
              <a:rPr lang="it-IT" sz="4400" b="1" i="1">
                <a:latin typeface="Times New Roman" panose="02020603050405020304" pitchFamily="18" charset="0"/>
                <a:cs typeface="Times New Roman" panose="02020603050405020304" pitchFamily="18" charset="0"/>
              </a:rPr>
              <a:t>Mẹ đã về.</a:t>
            </a:r>
            <a:endParaRPr lang="en-GB" sz="4400">
              <a:latin typeface="Times New Roman" panose="02020603050405020304" pitchFamily="18" charset="0"/>
              <a:cs typeface="Times New Roman" panose="02020603050405020304" pitchFamily="18" charset="0"/>
            </a:endParaRPr>
          </a:p>
          <a:p>
            <a:r>
              <a:rPr lang="it-IT" sz="4400">
                <a:latin typeface="Times New Roman" panose="02020603050405020304" pitchFamily="18" charset="0"/>
                <a:cs typeface="Times New Roman" panose="02020603050405020304" pitchFamily="18" charset="0"/>
              </a:rPr>
              <a:t>Thêm các từ ngữ thích hợp vào câu trên (kết hợp với ngữ điệu, nét mặt, cử chỉ, điệu bộ,...tương ứng khi nói) để diễn tả những cảm xúc sau:</a:t>
            </a:r>
            <a:endParaRPr lang="en-GB" sz="4400">
              <a:latin typeface="Times New Roman" panose="02020603050405020304" pitchFamily="18" charset="0"/>
              <a:cs typeface="Times New Roman" panose="02020603050405020304" pitchFamily="18" charset="0"/>
            </a:endParaRPr>
          </a:p>
          <a:p>
            <a:pPr lvl="1"/>
            <a:r>
              <a:rPr lang="it-IT" sz="4400" b="1" i="1">
                <a:latin typeface="Times New Roman" panose="02020603050405020304" pitchFamily="18" charset="0"/>
                <a:cs typeface="Times New Roman" panose="02020603050405020304" pitchFamily="18" charset="0"/>
              </a:rPr>
              <a:t>Cảm xúc ngạc nhiên, vui mừng</a:t>
            </a:r>
            <a:endParaRPr lang="en-GB" sz="4400" b="1" i="1">
              <a:latin typeface="Times New Roman" panose="02020603050405020304" pitchFamily="18" charset="0"/>
              <a:cs typeface="Times New Roman" panose="02020603050405020304" pitchFamily="18" charset="0"/>
            </a:endParaRPr>
          </a:p>
          <a:p>
            <a:pPr lvl="1"/>
            <a:r>
              <a:rPr lang="it-IT" sz="4400" b="1" i="1">
                <a:latin typeface="Times New Roman" panose="02020603050405020304" pitchFamily="18" charset="0"/>
                <a:cs typeface="Times New Roman" panose="02020603050405020304" pitchFamily="18" charset="0"/>
              </a:rPr>
              <a:t>Cảm xúc bất ngờ, sợ hãi</a:t>
            </a:r>
            <a:endParaRPr lang="en-GB" sz="4400" b="1" i="1">
              <a:latin typeface="Times New Roman" panose="02020603050405020304" pitchFamily="18" charset="0"/>
              <a:cs typeface="Times New Roman" panose="02020603050405020304" pitchFamily="18" charset="0"/>
            </a:endParaRPr>
          </a:p>
          <a:p>
            <a:pPr lvl="1"/>
            <a:r>
              <a:rPr lang="en-US" sz="4400" b="1" i="1">
                <a:latin typeface="Times New Roman" panose="02020603050405020304" pitchFamily="18" charset="0"/>
                <a:cs typeface="Times New Roman" panose="02020603050405020304" pitchFamily="18" charset="0"/>
              </a:rPr>
              <a:t>Cảm xúc tiếc nuối</a:t>
            </a:r>
            <a:endParaRPr lang="en-GB" sz="4400" b="1" i="1">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xmlns="" r:embed="rId17"/>
                </a:ext>
              </a:extLst>
            </a:blip>
            <a:stretch>
              <a:fillRect r="-11398"/>
            </a:stretch>
          </a:blipFill>
        </p:spPr>
      </p:sp>
      <p:sp>
        <p:nvSpPr>
          <p:cNvPr id="12" name="Freeform 12"/>
          <p:cNvSpPr/>
          <p:nvPr/>
        </p:nvSpPr>
        <p:spPr>
          <a:xfrm>
            <a:off x="14097000" y="1850186"/>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Tree>
    <p:extLst>
      <p:ext uri="{BB962C8B-B14F-4D97-AF65-F5344CB8AC3E}">
        <p14:creationId xmlns:p14="http://schemas.microsoft.com/office/powerpoint/2010/main" val="10838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679207" y="951583"/>
            <a:ext cx="14929585" cy="8383835"/>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007933" y="1136181"/>
            <a:ext cx="14272134" cy="8014637"/>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6924893">
            <a:off x="4010466" y="1660717"/>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TextBox 6"/>
          <p:cNvSpPr txBox="1"/>
          <p:nvPr/>
        </p:nvSpPr>
        <p:spPr>
          <a:xfrm>
            <a:off x="3722353" y="3586433"/>
            <a:ext cx="11353045" cy="3693319"/>
          </a:xfrm>
          <a:prstGeom prst="rect">
            <a:avLst/>
          </a:prstGeom>
        </p:spPr>
        <p:txBody>
          <a:bodyPr lIns="0" tIns="0" rIns="0" bIns="0" rtlCol="0" anchor="t">
            <a:spAutoFit/>
          </a:bodyPr>
          <a:lstStyle/>
          <a:p>
            <a:r>
              <a:rPr lang="vi-VN" sz="4800">
                <a:latin typeface="Times New Roman" panose="02020603050405020304" pitchFamily="18" charset="0"/>
                <a:cs typeface="Times New Roman" panose="02020603050405020304" pitchFamily="18" charset="0"/>
              </a:rPr>
              <a:t>(1)</a:t>
            </a:r>
            <a:r>
              <a:rPr lang="vi-VN" sz="4800" b="1">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Cảm xúc ngạc nhiên, vui mừng: </a:t>
            </a:r>
            <a:r>
              <a:rPr lang="vi-VN" sz="4800" b="1">
                <a:latin typeface="Times New Roman" panose="02020603050405020304" pitchFamily="18" charset="0"/>
                <a:cs typeface="Times New Roman" panose="02020603050405020304" pitchFamily="18" charset="0"/>
              </a:rPr>
              <a:t>A</a:t>
            </a:r>
            <a:r>
              <a:rPr lang="vi-VN" sz="4800">
                <a:latin typeface="Times New Roman" panose="02020603050405020304" pitchFamily="18" charset="0"/>
                <a:cs typeface="Times New Roman" panose="02020603050405020304" pitchFamily="18" charset="0"/>
              </a:rPr>
              <a:t>! Mẹ đã về; </a:t>
            </a:r>
            <a:r>
              <a:rPr lang="vi-VN" sz="4800" b="1">
                <a:latin typeface="Times New Roman" panose="02020603050405020304" pitchFamily="18" charset="0"/>
                <a:cs typeface="Times New Roman" panose="02020603050405020304" pitchFamily="18" charset="0"/>
              </a:rPr>
              <a:t>Ô hay</a:t>
            </a:r>
            <a:r>
              <a:rPr lang="vi-VN" sz="4800">
                <a:latin typeface="Times New Roman" panose="02020603050405020304" pitchFamily="18" charset="0"/>
                <a:cs typeface="Times New Roman" panose="02020603050405020304" pitchFamily="18" charset="0"/>
              </a:rPr>
              <a:t>! Mẹ đã về;…</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(2) Cảm xúc bất ngờ, sợ hãi: </a:t>
            </a:r>
            <a:r>
              <a:rPr lang="vi-VN" sz="4800" b="1">
                <a:latin typeface="Times New Roman" panose="02020603050405020304" pitchFamily="18" charset="0"/>
                <a:cs typeface="Times New Roman" panose="02020603050405020304" pitchFamily="18" charset="0"/>
              </a:rPr>
              <a:t>Trời ơi</a:t>
            </a:r>
            <a:r>
              <a:rPr lang="vi-VN" sz="4800">
                <a:latin typeface="Times New Roman" panose="02020603050405020304" pitchFamily="18" charset="0"/>
                <a:cs typeface="Times New Roman" panose="02020603050405020304" pitchFamily="18" charset="0"/>
              </a:rPr>
              <a:t>! Mẹ đã về;…</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(3) Cảm xúc tiếc nuối: </a:t>
            </a:r>
            <a:r>
              <a:rPr lang="vi-VN" sz="4800" b="1">
                <a:latin typeface="Times New Roman" panose="02020603050405020304" pitchFamily="18" charset="0"/>
                <a:cs typeface="Times New Roman" panose="02020603050405020304" pitchFamily="18" charset="0"/>
              </a:rPr>
              <a:t>Ôi</a:t>
            </a:r>
            <a:r>
              <a:rPr lang="vi-VN" sz="4800">
                <a:latin typeface="Times New Roman" panose="02020603050405020304" pitchFamily="18" charset="0"/>
                <a:cs typeface="Times New Roman" panose="02020603050405020304" pitchFamily="18" charset="0"/>
              </a:rPr>
              <a:t>! Mẹ đã (phải) về;…</a:t>
            </a:r>
            <a:endParaRPr lang="en-GB" sz="4800">
              <a:latin typeface="Times New Roman" panose="02020603050405020304" pitchFamily="18" charset="0"/>
              <a:cs typeface="Times New Roman" panose="02020603050405020304" pitchFamily="18" charset="0"/>
            </a:endParaRPr>
          </a:p>
        </p:txBody>
      </p:sp>
      <p:sp>
        <p:nvSpPr>
          <p:cNvPr id="7" name="Freeform 7"/>
          <p:cNvSpPr/>
          <p:nvPr/>
        </p:nvSpPr>
        <p:spPr>
          <a:xfrm>
            <a:off x="16919245" y="901647"/>
            <a:ext cx="680110" cy="600197"/>
          </a:xfrm>
          <a:custGeom>
            <a:avLst/>
            <a:gdLst/>
            <a:ahLst/>
            <a:cxnLst/>
            <a:rect l="l" t="t" r="r" b="b"/>
            <a:pathLst>
              <a:path w="680110" h="600197">
                <a:moveTo>
                  <a:pt x="0" y="0"/>
                </a:moveTo>
                <a:lnTo>
                  <a:pt x="680110" y="0"/>
                </a:lnTo>
                <a:lnTo>
                  <a:pt x="680110" y="600197"/>
                </a:lnTo>
                <a:lnTo>
                  <a:pt x="0" y="60019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3201716" y="7945426"/>
            <a:ext cx="531523" cy="469069"/>
          </a:xfrm>
          <a:custGeom>
            <a:avLst/>
            <a:gdLst/>
            <a:ahLst/>
            <a:cxnLst/>
            <a:rect l="l" t="t" r="r" b="b"/>
            <a:pathLst>
              <a:path w="531523" h="469069">
                <a:moveTo>
                  <a:pt x="0" y="0"/>
                </a:moveTo>
                <a:lnTo>
                  <a:pt x="531523" y="0"/>
                </a:lnTo>
                <a:lnTo>
                  <a:pt x="531523" y="469069"/>
                </a:lnTo>
                <a:lnTo>
                  <a:pt x="0" y="46906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rot="-446367">
            <a:off x="1526769" y="1217566"/>
            <a:ext cx="1316594" cy="1261537"/>
          </a:xfrm>
          <a:custGeom>
            <a:avLst/>
            <a:gdLst/>
            <a:ahLst/>
            <a:cxnLst/>
            <a:rect l="l" t="t" r="r" b="b"/>
            <a:pathLst>
              <a:path w="1316594" h="1261537">
                <a:moveTo>
                  <a:pt x="0" y="0"/>
                </a:moveTo>
                <a:lnTo>
                  <a:pt x="1316594" y="0"/>
                </a:lnTo>
                <a:lnTo>
                  <a:pt x="1316594" y="1261536"/>
                </a:lnTo>
                <a:lnTo>
                  <a:pt x="0" y="12615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rot="-5400000">
            <a:off x="15691872" y="7570390"/>
            <a:ext cx="2992401" cy="537655"/>
          </a:xfrm>
          <a:custGeom>
            <a:avLst/>
            <a:gdLst/>
            <a:ahLst/>
            <a:cxnLst/>
            <a:rect l="l" t="t" r="r" b="b"/>
            <a:pathLst>
              <a:path w="2992401" h="537655">
                <a:moveTo>
                  <a:pt x="0" y="0"/>
                </a:moveTo>
                <a:lnTo>
                  <a:pt x="2992401" y="0"/>
                </a:lnTo>
                <a:lnTo>
                  <a:pt x="2992401" y="537654"/>
                </a:lnTo>
                <a:lnTo>
                  <a:pt x="0" y="53765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Freeform 11"/>
          <p:cNvSpPr/>
          <p:nvPr/>
        </p:nvSpPr>
        <p:spPr>
          <a:xfrm rot="-5400000">
            <a:off x="8979927" y="7406309"/>
            <a:ext cx="328145" cy="1547303"/>
          </a:xfrm>
          <a:custGeom>
            <a:avLst/>
            <a:gdLst/>
            <a:ahLst/>
            <a:cxnLst/>
            <a:rect l="l" t="t" r="r" b="b"/>
            <a:pathLst>
              <a:path w="328145" h="1547303">
                <a:moveTo>
                  <a:pt x="0" y="0"/>
                </a:moveTo>
                <a:lnTo>
                  <a:pt x="328146" y="0"/>
                </a:lnTo>
                <a:lnTo>
                  <a:pt x="328146" y="1547303"/>
                </a:lnTo>
                <a:lnTo>
                  <a:pt x="0" y="1547303"/>
                </a:lnTo>
                <a:lnTo>
                  <a:pt x="0" y="0"/>
                </a:lnTo>
                <a:close/>
              </a:path>
            </a:pathLst>
          </a:custGeom>
          <a:blipFill>
            <a:blip r:embed="rId16">
              <a:extLst>
                <a:ext uri="{96DAC541-7B7A-43D3-8B79-37D633B846F1}">
                  <asvg:svgBlip xmlns:asvg="http://schemas.microsoft.com/office/drawing/2016/SVG/main" xmlns="" r:embed="rId17"/>
                </a:ext>
              </a:extLst>
            </a:blip>
            <a:stretch>
              <a:fillRect r="-11398"/>
            </a:stretch>
          </a:blipFill>
        </p:spPr>
      </p:sp>
      <p:sp>
        <p:nvSpPr>
          <p:cNvPr id="12" name="Freeform 12"/>
          <p:cNvSpPr/>
          <p:nvPr/>
        </p:nvSpPr>
        <p:spPr>
          <a:xfrm>
            <a:off x="14476980" y="2128313"/>
            <a:ext cx="631075" cy="792446"/>
          </a:xfrm>
          <a:custGeom>
            <a:avLst/>
            <a:gdLst/>
            <a:ahLst/>
            <a:cxnLst/>
            <a:rect l="l" t="t" r="r" b="b"/>
            <a:pathLst>
              <a:path w="631075" h="792446">
                <a:moveTo>
                  <a:pt x="0" y="0"/>
                </a:moveTo>
                <a:lnTo>
                  <a:pt x="631075" y="0"/>
                </a:lnTo>
                <a:lnTo>
                  <a:pt x="631075" y="792446"/>
                </a:lnTo>
                <a:lnTo>
                  <a:pt x="0" y="79244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3" name="Freeform 13"/>
          <p:cNvSpPr/>
          <p:nvPr/>
        </p:nvSpPr>
        <p:spPr>
          <a:xfrm rot="3139905">
            <a:off x="405707" y="8471778"/>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4" name="Rectangle 3"/>
          <p:cNvSpPr/>
          <p:nvPr/>
        </p:nvSpPr>
        <p:spPr>
          <a:xfrm>
            <a:off x="6457367" y="2019300"/>
            <a:ext cx="6429965" cy="830997"/>
          </a:xfrm>
          <a:prstGeom prst="rect">
            <a:avLst/>
          </a:prstGeom>
        </p:spPr>
        <p:txBody>
          <a:bodyPr wrap="none">
            <a:spAutoFit/>
          </a:bodyPr>
          <a:lstStyle/>
          <a:p>
            <a:r>
              <a:rPr lang="vi-VN" sz="48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Gợi ý sản phẩm học tập</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2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21208" y="860216"/>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286000" y="3374238"/>
            <a:ext cx="13421193" cy="2031325"/>
          </a:xfrm>
          <a:prstGeom prst="rect">
            <a:avLst/>
          </a:prstGeom>
        </p:spPr>
        <p:txBody>
          <a:bodyPr lIns="0" tIns="0" rIns="0" bIns="0" rtlCol="0" anchor="t">
            <a:spAutoFit/>
          </a:bodyPr>
          <a:lstStyle/>
          <a:p>
            <a:pPr algn="ctr"/>
            <a:r>
              <a:rPr lang="it-IT"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HOẠT ĐỘNG </a:t>
            </a:r>
            <a:r>
              <a:rPr lang="it-IT" sz="66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2</a:t>
            </a:r>
            <a:endParaRPr lang="vi-VN" sz="66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a:p>
            <a:pPr algn="ctr"/>
            <a:r>
              <a:rPr lang="it-IT" sz="6600" b="1" smtClean="0">
                <a:effectLst>
                  <a:glow rad="101600">
                    <a:schemeClr val="accent1">
                      <a:satMod val="175000"/>
                      <a:alpha val="40000"/>
                    </a:schemeClr>
                  </a:glow>
                </a:effectLst>
                <a:latin typeface="Times New Roman" panose="02020603050405020304" pitchFamily="18" charset="0"/>
                <a:cs typeface="Times New Roman" panose="02020603050405020304" pitchFamily="18" charset="0"/>
              </a:rPr>
              <a:t> </a:t>
            </a:r>
            <a:r>
              <a:rPr lang="it-IT" sz="6600" b="1">
                <a:effectLst>
                  <a:glow rad="101600">
                    <a:schemeClr val="accent1">
                      <a:satMod val="175000"/>
                      <a:alpha val="40000"/>
                    </a:schemeClr>
                  </a:glow>
                </a:effectLst>
                <a:latin typeface="Times New Roman" panose="02020603050405020304" pitchFamily="18" charset="0"/>
                <a:cs typeface="Times New Roman" panose="02020603050405020304" pitchFamily="18" charset="0"/>
              </a:rPr>
              <a:t>HÌNH THÀNH KIẾN THỨC MỚI</a:t>
            </a:r>
            <a:endParaRPr lang="en-US" sz="8000">
              <a:solidFill>
                <a:srgbClr val="8E9D7D"/>
              </a:solidFill>
              <a:effectLst>
                <a:glow rad="1016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xmlns=""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xmlns=""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14398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3962400" y="2699064"/>
            <a:ext cx="9601200" cy="6743700"/>
            <a:chOff x="0" y="0"/>
            <a:chExt cx="988171" cy="1164131"/>
          </a:xfrm>
        </p:grpSpPr>
        <p:sp>
          <p:nvSpPr>
            <p:cNvPr id="3" name="Freeform 3"/>
            <p:cNvSpPr/>
            <p:nvPr/>
          </p:nvSpPr>
          <p:spPr>
            <a:xfrm>
              <a:off x="0" y="0"/>
              <a:ext cx="988171" cy="1164131"/>
            </a:xfrm>
            <a:custGeom>
              <a:avLst/>
              <a:gdLst/>
              <a:ahLst/>
              <a:cxnLst/>
              <a:rect l="l" t="t" r="r" b="b"/>
              <a:pathLst>
                <a:path w="988171" h="1164131">
                  <a:moveTo>
                    <a:pt x="329568" y="1145062"/>
                  </a:moveTo>
                  <a:cubicBezTo>
                    <a:pt x="380229" y="1156576"/>
                    <a:pt x="437825" y="1164131"/>
                    <a:pt x="494352" y="1164131"/>
                  </a:cubicBezTo>
                  <a:cubicBezTo>
                    <a:pt x="550881" y="1164131"/>
                    <a:pt x="605276" y="1157654"/>
                    <a:pt x="655403" y="1146140"/>
                  </a:cubicBezTo>
                  <a:cubicBezTo>
                    <a:pt x="656471" y="1145781"/>
                    <a:pt x="657537" y="1145781"/>
                    <a:pt x="658603" y="1145421"/>
                  </a:cubicBezTo>
                  <a:cubicBezTo>
                    <a:pt x="846852" y="1099366"/>
                    <a:pt x="985505" y="977752"/>
                    <a:pt x="988171" y="827825"/>
                  </a:cubicBezTo>
                  <a:lnTo>
                    <a:pt x="988171" y="0"/>
                  </a:lnTo>
                  <a:lnTo>
                    <a:pt x="0" y="0"/>
                  </a:lnTo>
                  <a:lnTo>
                    <a:pt x="0" y="827211"/>
                  </a:lnTo>
                  <a:cubicBezTo>
                    <a:pt x="2666" y="978471"/>
                    <a:pt x="139187" y="1100086"/>
                    <a:pt x="329568" y="1145062"/>
                  </a:cubicBezTo>
                  <a:close/>
                </a:path>
              </a:pathLst>
            </a:custGeom>
            <a:solidFill>
              <a:srgbClr val="AFBBA2"/>
            </a:solidFill>
          </p:spPr>
        </p:sp>
        <p:sp>
          <p:nvSpPr>
            <p:cNvPr id="4" name="TextBox 4"/>
            <p:cNvSpPr txBox="1"/>
            <p:nvPr/>
          </p:nvSpPr>
          <p:spPr>
            <a:xfrm>
              <a:off x="0" y="-38100"/>
              <a:ext cx="988171" cy="1075231"/>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 name="Freeform 5"/>
          <p:cNvSpPr/>
          <p:nvPr/>
        </p:nvSpPr>
        <p:spPr>
          <a:xfrm>
            <a:off x="14020800" y="2812817"/>
            <a:ext cx="2346514" cy="853278"/>
          </a:xfrm>
          <a:custGeom>
            <a:avLst/>
            <a:gdLst/>
            <a:ahLst/>
            <a:cxnLst/>
            <a:rect l="l" t="t" r="r" b="b"/>
            <a:pathLst>
              <a:path w="2346514" h="853278">
                <a:moveTo>
                  <a:pt x="0" y="0"/>
                </a:moveTo>
                <a:lnTo>
                  <a:pt x="2346514" y="0"/>
                </a:lnTo>
                <a:lnTo>
                  <a:pt x="2346514" y="853278"/>
                </a:lnTo>
                <a:lnTo>
                  <a:pt x="0" y="85327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a:off x="16075627" y="5380105"/>
            <a:ext cx="1461327" cy="1381619"/>
          </a:xfrm>
          <a:custGeom>
            <a:avLst/>
            <a:gdLst/>
            <a:ahLst/>
            <a:cxnLst/>
            <a:rect l="l" t="t" r="r" b="b"/>
            <a:pathLst>
              <a:path w="1461327" h="1381619">
                <a:moveTo>
                  <a:pt x="0" y="0"/>
                </a:moveTo>
                <a:lnTo>
                  <a:pt x="1461327" y="0"/>
                </a:lnTo>
                <a:lnTo>
                  <a:pt x="1461327" y="1381619"/>
                </a:lnTo>
                <a:lnTo>
                  <a:pt x="0" y="13816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rot="5400000">
            <a:off x="298696" y="7903229"/>
            <a:ext cx="1460008" cy="676913"/>
          </a:xfrm>
          <a:custGeom>
            <a:avLst/>
            <a:gdLst/>
            <a:ahLst/>
            <a:cxnLst/>
            <a:rect l="l" t="t" r="r" b="b"/>
            <a:pathLst>
              <a:path w="1460008" h="676913">
                <a:moveTo>
                  <a:pt x="0" y="0"/>
                </a:moveTo>
                <a:lnTo>
                  <a:pt x="1460008" y="0"/>
                </a:lnTo>
                <a:lnTo>
                  <a:pt x="1460008" y="676913"/>
                </a:lnTo>
                <a:lnTo>
                  <a:pt x="0" y="67691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7" name="Freeform 17"/>
          <p:cNvSpPr/>
          <p:nvPr/>
        </p:nvSpPr>
        <p:spPr>
          <a:xfrm rot="-10800000">
            <a:off x="13379810" y="0"/>
            <a:ext cx="4902507" cy="2355000"/>
          </a:xfrm>
          <a:custGeom>
            <a:avLst/>
            <a:gdLst/>
            <a:ahLst/>
            <a:cxnLst/>
            <a:rect l="l" t="t" r="r" b="b"/>
            <a:pathLst>
              <a:path w="4902507" h="2355000">
                <a:moveTo>
                  <a:pt x="0" y="0"/>
                </a:moveTo>
                <a:lnTo>
                  <a:pt x="4902507" y="0"/>
                </a:lnTo>
                <a:lnTo>
                  <a:pt x="4902507" y="2355000"/>
                </a:lnTo>
                <a:lnTo>
                  <a:pt x="0" y="23550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8" name="TextBox 18"/>
          <p:cNvSpPr txBox="1"/>
          <p:nvPr/>
        </p:nvSpPr>
        <p:spPr>
          <a:xfrm>
            <a:off x="5179865" y="985054"/>
            <a:ext cx="8840935" cy="1231106"/>
          </a:xfrm>
          <a:prstGeom prst="rect">
            <a:avLst/>
          </a:prstGeom>
        </p:spPr>
        <p:txBody>
          <a:bodyPr lIns="0" tIns="0" rIns="0" bIns="0" rtlCol="0" anchor="t">
            <a:spAutoFit/>
          </a:bodyPr>
          <a:lstStyle/>
          <a:p>
            <a:r>
              <a:rPr lang="vi-VN" sz="8000" b="1">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I. LÝ THUYẾT</a:t>
            </a:r>
            <a:endParaRPr lang="en-GB" sz="8000">
              <a:effectLst>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23" name="Freeform 23"/>
          <p:cNvSpPr/>
          <p:nvPr/>
        </p:nvSpPr>
        <p:spPr>
          <a:xfrm rot="-10800000">
            <a:off x="0" y="0"/>
            <a:ext cx="2068068" cy="2179727"/>
          </a:xfrm>
          <a:custGeom>
            <a:avLst/>
            <a:gdLst/>
            <a:ahLst/>
            <a:cxnLst/>
            <a:rect l="l" t="t" r="r" b="b"/>
            <a:pathLst>
              <a:path w="2068068" h="2179727">
                <a:moveTo>
                  <a:pt x="0" y="0"/>
                </a:moveTo>
                <a:lnTo>
                  <a:pt x="2068068" y="0"/>
                </a:lnTo>
                <a:lnTo>
                  <a:pt x="2068068" y="2179727"/>
                </a:lnTo>
                <a:lnTo>
                  <a:pt x="0" y="2179727"/>
                </a:lnTo>
                <a:lnTo>
                  <a:pt x="0" y="0"/>
                </a:lnTo>
                <a:close/>
              </a:path>
            </a:pathLst>
          </a:custGeom>
          <a:blipFill>
            <a:blip r:embed="rId10">
              <a:extLst>
                <a:ext uri="{96DAC541-7B7A-43D3-8B79-37D633B846F1}">
                  <asvg:svgBlip xmlns:asvg="http://schemas.microsoft.com/office/drawing/2016/SVG/main" xmlns="" r:embed="rId11"/>
                </a:ext>
              </a:extLst>
            </a:blip>
            <a:stretch>
              <a:fillRect r="-24080" b="-15369"/>
            </a:stretch>
          </a:blipFill>
        </p:spPr>
      </p:sp>
      <p:sp>
        <p:nvSpPr>
          <p:cNvPr id="24" name="Rectangle 23"/>
          <p:cNvSpPr/>
          <p:nvPr/>
        </p:nvSpPr>
        <p:spPr>
          <a:xfrm>
            <a:off x="4952821" y="4533900"/>
            <a:ext cx="7620356" cy="2640723"/>
          </a:xfrm>
          <a:prstGeom prst="rect">
            <a:avLst/>
          </a:prstGeom>
        </p:spPr>
        <p:txBody>
          <a:bodyPr wrap="none">
            <a:spAutoFit/>
          </a:bodyPr>
          <a:lstStyle/>
          <a:p>
            <a:pPr algn="ctr">
              <a:lnSpc>
                <a:spcPct val="115000"/>
              </a:lnSpc>
              <a:spcAft>
                <a:spcPts val="0"/>
              </a:spcAft>
            </a:pPr>
            <a:r>
              <a:rPr lang="vi-VN" sz="72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Phiếu học tập </a:t>
            </a:r>
            <a:r>
              <a:rPr lang="vi-VN" sz="7200" b="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01</a:t>
            </a:r>
          </a:p>
          <a:p>
            <a:pPr algn="ctr">
              <a:lnSpc>
                <a:spcPct val="115000"/>
              </a:lnSpc>
              <a:spcAft>
                <a:spcPts val="0"/>
              </a:spcAft>
            </a:pPr>
            <a:r>
              <a:rPr lang="vi-VN" sz="7200" b="1"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vi-VN" sz="72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Tìm hiểu về trợ từ</a:t>
            </a:r>
            <a:endParaRPr lang="en-GB" sz="6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45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5" name="Freeform 5"/>
          <p:cNvSpPr/>
          <p:nvPr/>
        </p:nvSpPr>
        <p:spPr>
          <a:xfrm>
            <a:off x="2692183" y="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xmlns="" r:embed="rId9"/>
                </a:ext>
              </a:extLst>
            </a:blip>
            <a:stretch>
              <a:fillRect l="-31086" t="-29760"/>
            </a:stretch>
          </a:blipFill>
        </p:spPr>
      </p:sp>
      <p:sp>
        <p:nvSpPr>
          <p:cNvPr id="8" name="Freeform 8"/>
          <p:cNvSpPr/>
          <p:nvPr/>
        </p:nvSpPr>
        <p:spPr>
          <a:xfrm rot="-7674156">
            <a:off x="17284690" y="5664029"/>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xmlns=""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2"/>
          <p:cNvSpPr/>
          <p:nvPr/>
        </p:nvSpPr>
        <p:spPr>
          <a:xfrm>
            <a:off x="0" y="0"/>
            <a:ext cx="18211800" cy="10287000"/>
          </a:xfrm>
          <a:custGeom>
            <a:avLst/>
            <a:gdLst/>
            <a:ahLst/>
            <a:cxnLst/>
            <a:rect l="l" t="t" r="r" b="b"/>
            <a:pathLst>
              <a:path w="14929585" h="8383835">
                <a:moveTo>
                  <a:pt x="0" y="0"/>
                </a:moveTo>
                <a:lnTo>
                  <a:pt x="14929586" y="0"/>
                </a:lnTo>
                <a:lnTo>
                  <a:pt x="14929586" y="8383834"/>
                </a:lnTo>
                <a:lnTo>
                  <a:pt x="0" y="8383834"/>
                </a:lnTo>
                <a:lnTo>
                  <a:pt x="0" y="0"/>
                </a:lnTo>
                <a:close/>
              </a:path>
            </a:pathLst>
          </a:custGeom>
          <a:blipFill>
            <a:blip r:embed="rId16">
              <a:extLst>
                <a:ext uri="{96DAC541-7B7A-43D3-8B79-37D633B846F1}">
                  <asvg:svgBlip xmlns:asvg="http://schemas.microsoft.com/office/drawing/2016/SVG/main" xmlns="" r:embed="rId3"/>
                </a:ext>
              </a:extLst>
            </a:blip>
            <a:stretch>
              <a:fillRect/>
            </a:stretch>
          </a:blipFill>
        </p:spPr>
      </p:sp>
      <p:sp>
        <p:nvSpPr>
          <p:cNvPr id="14" name="Freeform 3"/>
          <p:cNvSpPr/>
          <p:nvPr/>
        </p:nvSpPr>
        <p:spPr>
          <a:xfrm>
            <a:off x="325333" y="195787"/>
            <a:ext cx="17582351" cy="9900713"/>
          </a:xfrm>
          <a:custGeom>
            <a:avLst/>
            <a:gdLst/>
            <a:ahLst/>
            <a:cxnLst/>
            <a:rect l="l" t="t" r="r" b="b"/>
            <a:pathLst>
              <a:path w="14272134" h="8014637">
                <a:moveTo>
                  <a:pt x="0" y="0"/>
                </a:moveTo>
                <a:lnTo>
                  <a:pt x="14272134" y="0"/>
                </a:lnTo>
                <a:lnTo>
                  <a:pt x="14272134" y="8014638"/>
                </a:lnTo>
                <a:lnTo>
                  <a:pt x="0" y="801463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graphicFrame>
        <p:nvGraphicFramePr>
          <p:cNvPr id="15" name="Table 14"/>
          <p:cNvGraphicFramePr>
            <a:graphicFrameLocks noGrp="1"/>
          </p:cNvGraphicFramePr>
          <p:nvPr>
            <p:extLst>
              <p:ext uri="{D42A27DB-BD31-4B8C-83A1-F6EECF244321}">
                <p14:modId xmlns:p14="http://schemas.microsoft.com/office/powerpoint/2010/main" val="3375276590"/>
              </p:ext>
            </p:extLst>
          </p:nvPr>
        </p:nvGraphicFramePr>
        <p:xfrm>
          <a:off x="1132217" y="766123"/>
          <a:ext cx="15556803" cy="8938260"/>
        </p:xfrm>
        <a:graphic>
          <a:graphicData uri="http://schemas.openxmlformats.org/drawingml/2006/table">
            <a:tbl>
              <a:tblPr firstRow="1" firstCol="1" bandRow="1">
                <a:effectLst>
                  <a:outerShdw blurRad="50800" dist="38100" algn="l" rotWithShape="0">
                    <a:prstClr val="black">
                      <a:alpha val="40000"/>
                    </a:prstClr>
                  </a:outerShdw>
                </a:effectLst>
              </a:tblPr>
              <a:tblGrid>
                <a:gridCol w="13269846">
                  <a:extLst>
                    <a:ext uri="{9D8B030D-6E8A-4147-A177-3AD203B41FA5}">
                      <a16:colId xmlns:a16="http://schemas.microsoft.com/office/drawing/2014/main" val="20000"/>
                    </a:ext>
                  </a:extLst>
                </a:gridCol>
                <a:gridCol w="2286957">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Câu hỏi</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Đáp án</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1. Điền vào chỗ trống từ thích hợp: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Thán từ là những từ dùng để …(1)…của người nói hoặc dùng để…(2)…</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smtClean="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 Chọn đáp án đúng nhất: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2.1. Các dòng nào đúng khi nói về thán từ?</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 Các thán từ có thể đứng riêng thành một câu độc lập.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 Các thán từ không thể đứng riêng thành một câu độc lập.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 Các thán từ không thể làm một bộ phận trong câu.</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D. Các thán từ có thể cùng các từ ngữ khác làm thành một câu và thường đứng đầu câu.</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2.2. Khi sử dụng thán từ, người nói cần chú ý đến những điểm gì?</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 Đối tượng giao tiếp</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B. Ngữ điệu, cử chỉ, điệu bộ, nét mặt,…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C. Cả A và B đều đúng</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p>
                      <a:pPr indent="367030" algn="just">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D. Cả A và B đều sai</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en-US" sz="3000" b="1">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3. Đặt một câu có sử dụng thán từ và nêu tác dụng của thán từ trong câu đó.</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00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GB" sz="3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00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3" name="Freeform 3"/>
          <p:cNvSpPr/>
          <p:nvPr/>
        </p:nvSpPr>
        <p:spPr>
          <a:xfrm rot="7210448">
            <a:off x="4290850" y="868593"/>
            <a:ext cx="1871481" cy="1796622"/>
          </a:xfrm>
          <a:custGeom>
            <a:avLst/>
            <a:gdLst/>
            <a:ahLst/>
            <a:cxnLst/>
            <a:rect l="l" t="t" r="r" b="b"/>
            <a:pathLst>
              <a:path w="1871481" h="1796622">
                <a:moveTo>
                  <a:pt x="0" y="0"/>
                </a:moveTo>
                <a:lnTo>
                  <a:pt x="1871481" y="0"/>
                </a:lnTo>
                <a:lnTo>
                  <a:pt x="1871481" y="1796622"/>
                </a:lnTo>
                <a:lnTo>
                  <a:pt x="0" y="17966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4" name="Group 4"/>
          <p:cNvGrpSpPr>
            <a:grpSpLocks noChangeAspect="1"/>
          </p:cNvGrpSpPr>
          <p:nvPr/>
        </p:nvGrpSpPr>
        <p:grpSpPr>
          <a:xfrm>
            <a:off x="831584" y="4414764"/>
            <a:ext cx="5370678" cy="5246370"/>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AFBBA2"/>
            </a:solidFill>
            <a:ln w="12700">
              <a:solidFill>
                <a:srgbClr val="000000"/>
              </a:solidFill>
            </a:ln>
          </p:spPr>
        </p:sp>
      </p:grpSp>
      <p:grpSp>
        <p:nvGrpSpPr>
          <p:cNvPr id="6" name="Group 6"/>
          <p:cNvGrpSpPr>
            <a:grpSpLocks noChangeAspect="1"/>
          </p:cNvGrpSpPr>
          <p:nvPr/>
        </p:nvGrpSpPr>
        <p:grpSpPr>
          <a:xfrm>
            <a:off x="1059938" y="4637832"/>
            <a:ext cx="4913971" cy="4800233"/>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225" r="-70859" b="-32525"/>
              </a:stretch>
            </a:blipFill>
          </p:spPr>
        </p:sp>
      </p:grpSp>
      <p:sp>
        <p:nvSpPr>
          <p:cNvPr id="8" name="Freeform 8"/>
          <p:cNvSpPr/>
          <p:nvPr/>
        </p:nvSpPr>
        <p:spPr>
          <a:xfrm flipV="1">
            <a:off x="0" y="0"/>
            <a:ext cx="2830674" cy="2640247"/>
          </a:xfrm>
          <a:custGeom>
            <a:avLst/>
            <a:gdLst/>
            <a:ahLst/>
            <a:cxnLst/>
            <a:rect l="l" t="t" r="r" b="b"/>
            <a:pathLst>
              <a:path w="2830674" h="2640247">
                <a:moveTo>
                  <a:pt x="0" y="2640247"/>
                </a:moveTo>
                <a:lnTo>
                  <a:pt x="2830674" y="2640247"/>
                </a:lnTo>
                <a:lnTo>
                  <a:pt x="2830674" y="0"/>
                </a:lnTo>
                <a:lnTo>
                  <a:pt x="0" y="0"/>
                </a:lnTo>
                <a:lnTo>
                  <a:pt x="0" y="2640247"/>
                </a:lnTo>
                <a:close/>
              </a:path>
            </a:pathLst>
          </a:custGeom>
          <a:blipFill>
            <a:blip r:embed="rId5">
              <a:extLst>
                <a:ext uri="{96DAC541-7B7A-43D3-8B79-37D633B846F1}">
                  <asvg:svgBlip xmlns:asvg="http://schemas.microsoft.com/office/drawing/2016/SVG/main" xmlns="" r:embed="rId6"/>
                </a:ext>
              </a:extLst>
            </a:blip>
            <a:stretch>
              <a:fillRect l="-40130" t="-30204" b="-9925"/>
            </a:stretch>
          </a:blipFill>
        </p:spPr>
      </p:sp>
      <p:sp>
        <p:nvSpPr>
          <p:cNvPr id="9" name="Freeform 9"/>
          <p:cNvSpPr/>
          <p:nvPr/>
        </p:nvSpPr>
        <p:spPr>
          <a:xfrm rot="-819158">
            <a:off x="16452372" y="8384692"/>
            <a:ext cx="1242975" cy="1467031"/>
          </a:xfrm>
          <a:custGeom>
            <a:avLst/>
            <a:gdLst/>
            <a:ahLst/>
            <a:cxnLst/>
            <a:rect l="l" t="t" r="r" b="b"/>
            <a:pathLst>
              <a:path w="1242975" h="1467031">
                <a:moveTo>
                  <a:pt x="0" y="0"/>
                </a:moveTo>
                <a:lnTo>
                  <a:pt x="1242975" y="0"/>
                </a:lnTo>
                <a:lnTo>
                  <a:pt x="1242975" y="1467031"/>
                </a:lnTo>
                <a:lnTo>
                  <a:pt x="0" y="1467031"/>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7166440" y="492712"/>
            <a:ext cx="8866086" cy="2031325"/>
          </a:xfrm>
          <a:prstGeom prst="rect">
            <a:avLst/>
          </a:prstGeom>
        </p:spPr>
        <p:txBody>
          <a:bodyPr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Thán từ là những từ dùng để bộc lộ tình cảm, cảm xúc của người nói hoặc dùng để gọi - đáp. </a:t>
            </a:r>
            <a:endParaRPr lang="en-GB" sz="4400">
              <a:latin typeface="Times New Roman" panose="02020603050405020304" pitchFamily="18" charset="0"/>
              <a:cs typeface="Times New Roman" panose="02020603050405020304" pitchFamily="18" charset="0"/>
            </a:endParaRPr>
          </a:p>
        </p:txBody>
      </p:sp>
      <p:sp>
        <p:nvSpPr>
          <p:cNvPr id="11" name="TextBox 11"/>
          <p:cNvSpPr txBox="1"/>
          <p:nvPr/>
        </p:nvSpPr>
        <p:spPr>
          <a:xfrm>
            <a:off x="7061963" y="2997911"/>
            <a:ext cx="8970563" cy="3385542"/>
          </a:xfrm>
          <a:prstGeom prst="rect">
            <a:avLst/>
          </a:prstGeom>
        </p:spPr>
        <p:txBody>
          <a:bodyPr wrap="square" lIns="0" tIns="0" rIns="0" bIns="0" rtlCol="0" anchor="t">
            <a:spAutoFit/>
          </a:bodyPr>
          <a:lstStyle/>
          <a:p>
            <a:pPr marL="571500" indent="-571500" algn="just">
              <a:buFontTx/>
              <a:buChar char="-"/>
            </a:pPr>
            <a:r>
              <a:rPr lang="vi-VN" sz="4400" smtClean="0">
                <a:latin typeface="Times New Roman" panose="02020603050405020304" pitchFamily="18" charset="0"/>
                <a:cs typeface="Times New Roman" panose="02020603050405020304" pitchFamily="18" charset="0"/>
              </a:rPr>
              <a:t>Thán </a:t>
            </a:r>
            <a:r>
              <a:rPr lang="vi-VN" sz="4400">
                <a:latin typeface="Times New Roman" panose="02020603050405020304" pitchFamily="18" charset="0"/>
                <a:cs typeface="Times New Roman" panose="02020603050405020304" pitchFamily="18" charset="0"/>
              </a:rPr>
              <a:t>từ gồm 2 loại </a:t>
            </a:r>
            <a:r>
              <a:rPr lang="vi-VN" sz="4400" smtClean="0">
                <a:latin typeface="Times New Roman" panose="02020603050405020304" pitchFamily="18" charset="0"/>
                <a:cs typeface="Times New Roman" panose="02020603050405020304" pitchFamily="18" charset="0"/>
              </a:rPr>
              <a:t>chính</a:t>
            </a:r>
            <a:endParaRPr lang="vi-VN" sz="4400">
              <a:latin typeface="Times New Roman" panose="02020603050405020304" pitchFamily="18" charset="0"/>
              <a:cs typeface="Times New Roman" panose="02020603050405020304" pitchFamily="18" charset="0"/>
            </a:endParaRPr>
          </a:p>
          <a:p>
            <a:pPr algn="just"/>
            <a:r>
              <a:rPr lang="vi-VN" sz="4400" smtClean="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Thán từ bộc lộ tình cảm, cảm xúc: </a:t>
            </a:r>
            <a:r>
              <a:rPr lang="vi-VN" sz="4400" b="1" i="1">
                <a:latin typeface="Times New Roman" panose="02020603050405020304" pitchFamily="18" charset="0"/>
                <a:cs typeface="Times New Roman" panose="02020603050405020304" pitchFamily="18" charset="0"/>
              </a:rPr>
              <a:t>a; ái; ơ; ôi</a:t>
            </a:r>
            <a:r>
              <a:rPr lang="vi-VN" sz="4400" b="1" smtClean="0">
                <a:latin typeface="Times New Roman" panose="02020603050405020304" pitchFamily="18" charset="0"/>
                <a:cs typeface="Times New Roman" panose="02020603050405020304" pitchFamily="18" charset="0"/>
              </a:rPr>
              <a:t>;…</a:t>
            </a:r>
          </a:p>
          <a:p>
            <a:pPr algn="just"/>
            <a:r>
              <a:rPr lang="vi-VN" sz="4400" smtClean="0">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 Thán từ gọi đáp: </a:t>
            </a:r>
            <a:r>
              <a:rPr lang="vi-VN" sz="4400" b="1" i="1">
                <a:latin typeface="Times New Roman" panose="02020603050405020304" pitchFamily="18" charset="0"/>
                <a:cs typeface="Times New Roman" panose="02020603050405020304" pitchFamily="18" charset="0"/>
              </a:rPr>
              <a:t>này; dạ; vâng; ơi; ừ;…</a:t>
            </a:r>
            <a:endParaRPr lang="en-GB" sz="4400" b="1">
              <a:latin typeface="Times New Roman" panose="02020603050405020304" pitchFamily="18" charset="0"/>
              <a:cs typeface="Times New Roman" panose="02020603050405020304" pitchFamily="18" charset="0"/>
            </a:endParaRPr>
          </a:p>
        </p:txBody>
      </p:sp>
      <p:sp>
        <p:nvSpPr>
          <p:cNvPr id="12" name="Freeform 12"/>
          <p:cNvSpPr/>
          <p:nvPr/>
        </p:nvSpPr>
        <p:spPr>
          <a:xfrm>
            <a:off x="16674809" y="728984"/>
            <a:ext cx="1176113" cy="1037920"/>
          </a:xfrm>
          <a:custGeom>
            <a:avLst/>
            <a:gdLst/>
            <a:ahLst/>
            <a:cxnLst/>
            <a:rect l="l" t="t" r="r" b="b"/>
            <a:pathLst>
              <a:path w="1176113" h="1037920">
                <a:moveTo>
                  <a:pt x="0" y="0"/>
                </a:moveTo>
                <a:lnTo>
                  <a:pt x="1176113" y="0"/>
                </a:lnTo>
                <a:lnTo>
                  <a:pt x="1176113" y="1037920"/>
                </a:lnTo>
                <a:lnTo>
                  <a:pt x="0" y="103792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3" name="Freeform 13"/>
          <p:cNvSpPr/>
          <p:nvPr/>
        </p:nvSpPr>
        <p:spPr>
          <a:xfrm rot="-5400000">
            <a:off x="11045219" y="8419365"/>
            <a:ext cx="355835" cy="1677870"/>
          </a:xfrm>
          <a:custGeom>
            <a:avLst/>
            <a:gdLst/>
            <a:ahLst/>
            <a:cxnLst/>
            <a:rect l="l" t="t" r="r" b="b"/>
            <a:pathLst>
              <a:path w="355835" h="1677870">
                <a:moveTo>
                  <a:pt x="0" y="0"/>
                </a:moveTo>
                <a:lnTo>
                  <a:pt x="355835" y="0"/>
                </a:lnTo>
                <a:lnTo>
                  <a:pt x="355835" y="1677870"/>
                </a:lnTo>
                <a:lnTo>
                  <a:pt x="0" y="1677870"/>
                </a:lnTo>
                <a:lnTo>
                  <a:pt x="0" y="0"/>
                </a:lnTo>
                <a:close/>
              </a:path>
            </a:pathLst>
          </a:custGeom>
          <a:blipFill>
            <a:blip r:embed="rId11">
              <a:extLst>
                <a:ext uri="{96DAC541-7B7A-43D3-8B79-37D633B846F1}">
                  <asvg:svgBlip xmlns:asvg="http://schemas.microsoft.com/office/drawing/2016/SVG/main" xmlns="" r:embed="rId12"/>
                </a:ext>
              </a:extLst>
            </a:blip>
            <a:stretch>
              <a:fillRect r="-11398"/>
            </a:stretch>
          </a:blipFill>
        </p:spPr>
      </p:sp>
      <p:sp>
        <p:nvSpPr>
          <p:cNvPr id="14" name="Freeform 14"/>
          <p:cNvSpPr/>
          <p:nvPr/>
        </p:nvSpPr>
        <p:spPr>
          <a:xfrm rot="-5400000">
            <a:off x="16270604" y="2897608"/>
            <a:ext cx="1123649" cy="422901"/>
          </a:xfrm>
          <a:custGeom>
            <a:avLst/>
            <a:gdLst/>
            <a:ahLst/>
            <a:cxnLst/>
            <a:rect l="l" t="t" r="r" b="b"/>
            <a:pathLst>
              <a:path w="1123649" h="422901">
                <a:moveTo>
                  <a:pt x="0" y="0"/>
                </a:moveTo>
                <a:lnTo>
                  <a:pt x="1123649" y="0"/>
                </a:lnTo>
                <a:lnTo>
                  <a:pt x="1123649" y="422900"/>
                </a:lnTo>
                <a:lnTo>
                  <a:pt x="0" y="4229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5" name="Rectangle 14"/>
          <p:cNvSpPr/>
          <p:nvPr/>
        </p:nvSpPr>
        <p:spPr>
          <a:xfrm>
            <a:off x="7155555" y="6956724"/>
            <a:ext cx="9888324" cy="1446550"/>
          </a:xfrm>
          <a:prstGeom prst="rect">
            <a:avLst/>
          </a:prstGeom>
        </p:spPr>
        <p:txBody>
          <a:bodyPr wrap="square">
            <a:spAutoFit/>
          </a:bodyPr>
          <a:lstStyle/>
          <a:p>
            <a:pPr algn="just"/>
            <a:r>
              <a:rPr lang="vi-VN" sz="4400">
                <a:latin typeface="Times New Roman" panose="02020603050405020304" pitchFamily="18" charset="0"/>
                <a:ea typeface="Arial" panose="020B0604020202020204" pitchFamily="34" charset="0"/>
                <a:cs typeface="Times New Roman" panose="02020603050405020304" pitchFamily="18" charset="0"/>
              </a:rPr>
              <a:t>- Thán từ thường đứng ở đầu câu, có khi được tách ra thành một câu đặc biệt.</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4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EDE6"/>
        </a:solidFill>
        <a:effectLst/>
      </p:bgPr>
    </p:bg>
    <p:spTree>
      <p:nvGrpSpPr>
        <p:cNvPr id="1" name=""/>
        <p:cNvGrpSpPr/>
        <p:nvPr/>
      </p:nvGrpSpPr>
      <p:grpSpPr>
        <a:xfrm>
          <a:off x="0" y="0"/>
          <a:ext cx="0" cy="0"/>
          <a:chOff x="0" y="0"/>
          <a:chExt cx="0" cy="0"/>
        </a:xfrm>
      </p:grpSpPr>
      <p:sp>
        <p:nvSpPr>
          <p:cNvPr id="2" name="Freeform 2"/>
          <p:cNvSpPr/>
          <p:nvPr/>
        </p:nvSpPr>
        <p:spPr>
          <a:xfrm>
            <a:off x="1143000" y="876300"/>
            <a:ext cx="16045583" cy="8566568"/>
          </a:xfrm>
          <a:custGeom>
            <a:avLst/>
            <a:gdLst/>
            <a:ahLst/>
            <a:cxnLst/>
            <a:rect l="l" t="t" r="r" b="b"/>
            <a:pathLst>
              <a:path w="16045583" h="8566568">
                <a:moveTo>
                  <a:pt x="0" y="0"/>
                </a:moveTo>
                <a:lnTo>
                  <a:pt x="16045584" y="0"/>
                </a:lnTo>
                <a:lnTo>
                  <a:pt x="16045584" y="8566568"/>
                </a:lnTo>
                <a:lnTo>
                  <a:pt x="0" y="85665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2455194" y="3347806"/>
            <a:ext cx="13421193" cy="2954655"/>
          </a:xfrm>
          <a:prstGeom prst="rect">
            <a:avLst/>
          </a:prstGeom>
        </p:spPr>
        <p:txBody>
          <a:bodyPr lIns="0" tIns="0" rIns="0" bIns="0" rtlCol="0" anchor="t">
            <a:spAutoFit/>
          </a:bodyPr>
          <a:lstStyle/>
          <a:p>
            <a:pPr algn="ctr"/>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a:t>
            </a:r>
            <a:r>
              <a:rPr lang="en-US"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a:t>
            </a:r>
            <a:endParaRPr lang="vi-VN"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en-US" sz="9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r>
              <a:rPr lang="en-US"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LUYỆN TẬP</a:t>
            </a:r>
            <a:endParaRPr lang="en-US" sz="13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5" name="Freeform 5"/>
          <p:cNvSpPr/>
          <p:nvPr/>
        </p:nvSpPr>
        <p:spPr>
          <a:xfrm>
            <a:off x="3742896" y="1962860"/>
            <a:ext cx="789078" cy="990851"/>
          </a:xfrm>
          <a:custGeom>
            <a:avLst/>
            <a:gdLst/>
            <a:ahLst/>
            <a:cxnLst/>
            <a:rect l="l" t="t" r="r" b="b"/>
            <a:pathLst>
              <a:path w="789078" h="990851">
                <a:moveTo>
                  <a:pt x="0" y="0"/>
                </a:moveTo>
                <a:lnTo>
                  <a:pt x="789078" y="0"/>
                </a:lnTo>
                <a:lnTo>
                  <a:pt x="789078" y="990851"/>
                </a:lnTo>
                <a:lnTo>
                  <a:pt x="0" y="9908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446367">
            <a:off x="16408479" y="780404"/>
            <a:ext cx="1160536" cy="1112004"/>
          </a:xfrm>
          <a:custGeom>
            <a:avLst/>
            <a:gdLst/>
            <a:ahLst/>
            <a:cxnLst/>
            <a:rect l="l" t="t" r="r" b="b"/>
            <a:pathLst>
              <a:path w="1160536" h="1112004">
                <a:moveTo>
                  <a:pt x="0" y="0"/>
                </a:moveTo>
                <a:lnTo>
                  <a:pt x="1160536" y="0"/>
                </a:lnTo>
                <a:lnTo>
                  <a:pt x="1160536" y="1112004"/>
                </a:lnTo>
                <a:lnTo>
                  <a:pt x="0" y="111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rot="5400000" flipV="1">
            <a:off x="-84751" y="84751"/>
            <a:ext cx="2861685" cy="2692182"/>
          </a:xfrm>
          <a:custGeom>
            <a:avLst/>
            <a:gdLst/>
            <a:ahLst/>
            <a:cxnLst/>
            <a:rect l="l" t="t" r="r" b="b"/>
            <a:pathLst>
              <a:path w="2861685" h="2692182">
                <a:moveTo>
                  <a:pt x="0" y="2692182"/>
                </a:moveTo>
                <a:lnTo>
                  <a:pt x="2861684" y="2692182"/>
                </a:lnTo>
                <a:lnTo>
                  <a:pt x="2861684" y="0"/>
                </a:lnTo>
                <a:lnTo>
                  <a:pt x="0" y="0"/>
                </a:lnTo>
                <a:lnTo>
                  <a:pt x="0" y="2692182"/>
                </a:lnTo>
                <a:close/>
              </a:path>
            </a:pathLst>
          </a:custGeom>
          <a:blipFill>
            <a:blip r:embed="rId8">
              <a:extLst>
                <a:ext uri="{96DAC541-7B7A-43D3-8B79-37D633B846F1}">
                  <asvg:svgBlip xmlns:asvg="http://schemas.microsoft.com/office/drawing/2016/SVG/main" xmlns="" r:embed="rId9"/>
                </a:ext>
              </a:extLst>
            </a:blip>
            <a:stretch>
              <a:fillRect l="-31086" t="-29760"/>
            </a:stretch>
          </a:blipFill>
        </p:spPr>
      </p:sp>
      <p:sp>
        <p:nvSpPr>
          <p:cNvPr id="8" name="Freeform 8"/>
          <p:cNvSpPr/>
          <p:nvPr/>
        </p:nvSpPr>
        <p:spPr>
          <a:xfrm rot="-7674156">
            <a:off x="14961433" y="7108793"/>
            <a:ext cx="1245986" cy="1035301"/>
          </a:xfrm>
          <a:custGeom>
            <a:avLst/>
            <a:gdLst/>
            <a:ahLst/>
            <a:cxnLst/>
            <a:rect l="l" t="t" r="r" b="b"/>
            <a:pathLst>
              <a:path w="1245986" h="1035301">
                <a:moveTo>
                  <a:pt x="0" y="0"/>
                </a:moveTo>
                <a:lnTo>
                  <a:pt x="1245986" y="0"/>
                </a:lnTo>
                <a:lnTo>
                  <a:pt x="1245986" y="1035301"/>
                </a:lnTo>
                <a:lnTo>
                  <a:pt x="0" y="10353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325333" y="7917751"/>
            <a:ext cx="481551" cy="2038310"/>
          </a:xfrm>
          <a:custGeom>
            <a:avLst/>
            <a:gdLst/>
            <a:ahLst/>
            <a:cxnLst/>
            <a:rect l="l" t="t" r="r" b="b"/>
            <a:pathLst>
              <a:path w="481551" h="2038310">
                <a:moveTo>
                  <a:pt x="0" y="0"/>
                </a:moveTo>
                <a:lnTo>
                  <a:pt x="481550" y="0"/>
                </a:lnTo>
                <a:lnTo>
                  <a:pt x="481550" y="2038310"/>
                </a:lnTo>
                <a:lnTo>
                  <a:pt x="0" y="2038310"/>
                </a:lnTo>
                <a:lnTo>
                  <a:pt x="0" y="0"/>
                </a:lnTo>
                <a:close/>
              </a:path>
            </a:pathLst>
          </a:custGeom>
          <a:blipFill>
            <a:blip r:embed="rId12">
              <a:extLst>
                <a:ext uri="{96DAC541-7B7A-43D3-8B79-37D633B846F1}">
                  <asvg:svgBlip xmlns:asvg="http://schemas.microsoft.com/office/drawing/2016/SVG/main" xmlns="" r:embed="rId13"/>
                </a:ext>
              </a:extLst>
            </a:blip>
            <a:stretch>
              <a:fillRect r="-11398" b="-11398"/>
            </a:stretch>
          </a:blipFill>
        </p:spPr>
      </p:sp>
      <p:sp>
        <p:nvSpPr>
          <p:cNvPr id="10" name="Freeform 10"/>
          <p:cNvSpPr/>
          <p:nvPr/>
        </p:nvSpPr>
        <p:spPr>
          <a:xfrm>
            <a:off x="16689020" y="8058590"/>
            <a:ext cx="1218664" cy="1756633"/>
          </a:xfrm>
          <a:custGeom>
            <a:avLst/>
            <a:gdLst/>
            <a:ahLst/>
            <a:cxnLst/>
            <a:rect l="l" t="t" r="r" b="b"/>
            <a:pathLst>
              <a:path w="1218664" h="1756633">
                <a:moveTo>
                  <a:pt x="0" y="0"/>
                </a:moveTo>
                <a:lnTo>
                  <a:pt x="1218664" y="0"/>
                </a:lnTo>
                <a:lnTo>
                  <a:pt x="1218664" y="1756632"/>
                </a:lnTo>
                <a:lnTo>
                  <a:pt x="0" y="175663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5808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1440</Words>
  <Application>Microsoft Office PowerPoint</Application>
  <PresentationFormat>Custom</PresentationFormat>
  <Paragraphs>117</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Gaegu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dc:creator>Admin</dc:creator>
  <cp:lastModifiedBy>Admin</cp:lastModifiedBy>
  <cp:revision>59</cp:revision>
  <dcterms:created xsi:type="dcterms:W3CDTF">2006-08-16T00:00:00Z</dcterms:created>
  <dcterms:modified xsi:type="dcterms:W3CDTF">2026-03-01T16:45:10Z</dcterms:modified>
  <dc:identifier>DAFo_5PLMrQ</dc:identifier>
</cp:coreProperties>
</file>