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2" r:id="rId2"/>
    <p:sldId id="262" r:id="rId3"/>
    <p:sldId id="272" r:id="rId4"/>
    <p:sldId id="330" r:id="rId5"/>
    <p:sldId id="332" r:id="rId6"/>
    <p:sldId id="273" r:id="rId7"/>
    <p:sldId id="333" r:id="rId8"/>
    <p:sldId id="334" r:id="rId9"/>
    <p:sldId id="338" r:id="rId10"/>
    <p:sldId id="339" r:id="rId11"/>
    <p:sldId id="336" r:id="rId12"/>
    <p:sldId id="335" r:id="rId13"/>
    <p:sldId id="340" r:id="rId14"/>
    <p:sldId id="341" r:id="rId15"/>
    <p:sldId id="342" r:id="rId16"/>
    <p:sldId id="343" r:id="rId17"/>
    <p:sldId id="275" r:id="rId18"/>
    <p:sldId id="270" r:id="rId19"/>
    <p:sldId id="274" r:id="rId20"/>
    <p:sldId id="276" r:id="rId21"/>
    <p:sldId id="3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ương" userId="4451ae6405f999dd" providerId="LiveId" clId="{0E5A196F-EF63-455C-A6CA-643A59349331}"/>
    <pc:docChg chg="delSld">
      <pc:chgData name="nguyễn hương" userId="4451ae6405f999dd" providerId="LiveId" clId="{0E5A196F-EF63-455C-A6CA-643A59349331}" dt="2026-01-07T15:10:43.990" v="0" actId="47"/>
      <pc:docMkLst>
        <pc:docMk/>
      </pc:docMkLst>
      <pc:sldChg chg="del">
        <pc:chgData name="nguyễn hương" userId="4451ae6405f999dd" providerId="LiveId" clId="{0E5A196F-EF63-455C-A6CA-643A59349331}" dt="2026-01-07T15:10:43.990" v="0" actId="47"/>
        <pc:sldMkLst>
          <pc:docMk/>
          <pc:sldMk cId="4041667588"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DE019-4944-4E9C-919C-AB4D0C17DE56}"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46EF0-9EF3-493C-8070-4D8F302E85B6}" type="slidenum">
              <a:rPr lang="en-US" smtClean="0"/>
              <a:t>‹#›</a:t>
            </a:fld>
            <a:endParaRPr lang="en-US"/>
          </a:p>
        </p:txBody>
      </p:sp>
    </p:spTree>
    <p:extLst>
      <p:ext uri="{BB962C8B-B14F-4D97-AF65-F5344CB8AC3E}">
        <p14:creationId xmlns:p14="http://schemas.microsoft.com/office/powerpoint/2010/main" val="291705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16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298174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122157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408606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51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27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f8cf4f0f6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f8cf4f0f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60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21ee7ca87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21ee7ca87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426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dd64163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dd64163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94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3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44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46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a:t>
            </a:r>
            <a:r>
              <a:rPr lang="vi-VN" baseline="0" dirty="0"/>
              <a:t> vào các bông hoa để mở câu hỏi.</a:t>
            </a:r>
          </a:p>
          <a:p>
            <a:r>
              <a:rPr lang="vi-VN" baseline="0" dirty="0"/>
              <a:t>Nếu HS trả lời đúng thì bấm tiếp một lần nữa bông hoa vừa trả lời để hái hoa.</a:t>
            </a:r>
          </a:p>
          <a:p>
            <a:r>
              <a:rPr lang="vi-VN" baseline="0" dirty="0"/>
              <a:t>Sau khi trả lời hết các câu hỏi, bấm NEXT để đến phần vận dụng</a:t>
            </a:r>
            <a:endParaRPr lang="en-US" dirty="0"/>
          </a:p>
        </p:txBody>
      </p:sp>
    </p:spTree>
    <p:extLst>
      <p:ext uri="{BB962C8B-B14F-4D97-AF65-F5344CB8AC3E}">
        <p14:creationId xmlns:p14="http://schemas.microsoft.com/office/powerpoint/2010/main" val="1539673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Trả</a:t>
            </a:r>
            <a:r>
              <a:rPr lang="vi-VN" baseline="0" dirty="0"/>
              <a:t> lời xong, bấm nút «Quay về» để mở các câu hỏi tiếp theo</a:t>
            </a:r>
            <a:endParaRPr lang="en-US" dirty="0"/>
          </a:p>
        </p:txBody>
      </p:sp>
    </p:spTree>
    <p:extLst>
      <p:ext uri="{BB962C8B-B14F-4D97-AF65-F5344CB8AC3E}">
        <p14:creationId xmlns:p14="http://schemas.microsoft.com/office/powerpoint/2010/main" val="67838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29016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187296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35244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4C709-A075-228D-78D8-953585900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7AF5B-32C2-1C0F-ABC7-A80B2EF847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A09859-8BA6-1F59-4973-DF2719A8B153}"/>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7CB01B81-E966-046C-7043-EE42E4111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2A572-5A8B-4ACC-0E56-9D83426E87DF}"/>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170931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F85F-2037-10CB-6E6D-98AF19000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7CC7B8-3820-137D-1DCD-7FDCB575E0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2D007-97BD-DE78-FF55-39D2B4D4E021}"/>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2A810B3F-6521-9074-BBD0-27C2CAE4F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88F9B-149A-B4F1-FFDA-999A33934861}"/>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45092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56D6E6-32FA-69D9-9498-CAEA11169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327B8-BB78-7736-D152-823D96600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539C9-88D4-436F-8215-73B27D1CA5EA}"/>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63FAE94F-AA31-E10A-BDC7-BAADC42C3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FA3CB-2BB4-D3C6-8D21-5B2BA220FD39}"/>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5196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lt1"/>
            </a:gs>
            <a:gs pos="100000">
              <a:schemeClr val="dk2"/>
            </a:gs>
          </a:gsLst>
          <a:lin ang="18900044"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950800" y="2739100"/>
            <a:ext cx="5079200" cy="31212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30" name="Google Shape;30;p7"/>
          <p:cNvSpPr txBox="1">
            <a:spLocks noGrp="1"/>
          </p:cNvSpPr>
          <p:nvPr>
            <p:ph type="title"/>
          </p:nvPr>
        </p:nvSpPr>
        <p:spPr>
          <a:xfrm>
            <a:off x="1366133" y="1200933"/>
            <a:ext cx="42484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p:nvPr/>
        </p:nvSpPr>
        <p:spPr>
          <a:xfrm>
            <a:off x="6423833" y="783800"/>
            <a:ext cx="4817200" cy="52904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219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gradFill>
          <a:gsLst>
            <a:gs pos="0">
              <a:schemeClr val="lt1"/>
            </a:gs>
            <a:gs pos="100000">
              <a:schemeClr val="dk2"/>
            </a:gs>
          </a:gsLst>
          <a:lin ang="10801400" scaled="0"/>
        </a:gra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173100" y="2499400"/>
            <a:ext cx="4731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6173100" y="3263000"/>
            <a:ext cx="4731200" cy="10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03438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gradFill>
          <a:gsLst>
            <a:gs pos="0">
              <a:schemeClr val="lt1"/>
            </a:gs>
            <a:gs pos="100000">
              <a:schemeClr val="dk2"/>
            </a:gs>
          </a:gsLst>
          <a:lin ang="2698631" scaled="0"/>
        </a:gra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960100" y="719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 name="Google Shape;80;p18"/>
          <p:cNvSpPr txBox="1">
            <a:spLocks noGrp="1"/>
          </p:cNvSpPr>
          <p:nvPr>
            <p:ph type="title" idx="2"/>
          </p:nvPr>
        </p:nvSpPr>
        <p:spPr>
          <a:xfrm>
            <a:off x="1250267" y="20414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 name="Google Shape;81;p18"/>
          <p:cNvSpPr txBox="1">
            <a:spLocks noGrp="1"/>
          </p:cNvSpPr>
          <p:nvPr>
            <p:ph type="subTitle" idx="1"/>
          </p:nvPr>
        </p:nvSpPr>
        <p:spPr>
          <a:xfrm>
            <a:off x="1250267" y="5061667"/>
            <a:ext cx="2900400" cy="8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2" name="Google Shape;82;p18"/>
          <p:cNvSpPr txBox="1">
            <a:spLocks noGrp="1"/>
          </p:cNvSpPr>
          <p:nvPr>
            <p:ph type="title" idx="3"/>
          </p:nvPr>
        </p:nvSpPr>
        <p:spPr>
          <a:xfrm>
            <a:off x="4645892" y="20414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 name="Google Shape;83;p18"/>
          <p:cNvSpPr txBox="1">
            <a:spLocks noGrp="1"/>
          </p:cNvSpPr>
          <p:nvPr>
            <p:ph type="subTitle" idx="4"/>
          </p:nvPr>
        </p:nvSpPr>
        <p:spPr>
          <a:xfrm>
            <a:off x="4645896" y="5061667"/>
            <a:ext cx="2900400" cy="8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 name="Google Shape;84;p18"/>
          <p:cNvSpPr txBox="1">
            <a:spLocks noGrp="1"/>
          </p:cNvSpPr>
          <p:nvPr>
            <p:ph type="title" idx="5"/>
          </p:nvPr>
        </p:nvSpPr>
        <p:spPr>
          <a:xfrm>
            <a:off x="8041528" y="20414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 name="Google Shape;85;p18"/>
          <p:cNvSpPr txBox="1">
            <a:spLocks noGrp="1"/>
          </p:cNvSpPr>
          <p:nvPr>
            <p:ph type="subTitle" idx="6"/>
          </p:nvPr>
        </p:nvSpPr>
        <p:spPr>
          <a:xfrm>
            <a:off x="8041533" y="5061667"/>
            <a:ext cx="2900400" cy="8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4894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bg>
      <p:bgPr>
        <a:gradFill>
          <a:gsLst>
            <a:gs pos="0">
              <a:schemeClr val="lt1"/>
            </a:gs>
            <a:gs pos="100000">
              <a:schemeClr val="dk2"/>
            </a:gs>
          </a:gsLst>
          <a:lin ang="16198662" scaled="0"/>
        </a:gra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960000" y="719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573315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lt1"/>
            </a:gs>
            <a:gs pos="100000">
              <a:schemeClr val="dk2"/>
            </a:gs>
          </a:gsLst>
          <a:lin ang="16198662" scaled="0"/>
        </a:gradFill>
        <a:effectLst/>
      </p:bgPr>
    </p:bg>
    <p:spTree>
      <p:nvGrpSpPr>
        <p:cNvPr id="1" name="Shape 40"/>
        <p:cNvGrpSpPr/>
        <p:nvPr/>
      </p:nvGrpSpPr>
      <p:grpSpPr>
        <a:xfrm>
          <a:off x="0" y="0"/>
          <a:ext cx="0" cy="0"/>
          <a:chOff x="0" y="0"/>
          <a:chExt cx="0" cy="0"/>
        </a:xfrm>
      </p:grpSpPr>
      <p:sp>
        <p:nvSpPr>
          <p:cNvPr id="41" name="Google Shape;41;p11"/>
          <p:cNvSpPr/>
          <p:nvPr/>
        </p:nvSpPr>
        <p:spPr>
          <a:xfrm>
            <a:off x="2117233" y="623400"/>
            <a:ext cx="7957600" cy="56112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11"/>
          <p:cNvSpPr txBox="1">
            <a:spLocks noGrp="1"/>
          </p:cNvSpPr>
          <p:nvPr>
            <p:ph type="title" hasCustomPrompt="1"/>
          </p:nvPr>
        </p:nvSpPr>
        <p:spPr>
          <a:xfrm>
            <a:off x="3203133" y="3769433"/>
            <a:ext cx="5785600" cy="148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3" name="Google Shape;43;p11"/>
          <p:cNvSpPr txBox="1">
            <a:spLocks noGrp="1"/>
          </p:cNvSpPr>
          <p:nvPr>
            <p:ph type="subTitle" idx="1"/>
          </p:nvPr>
        </p:nvSpPr>
        <p:spPr>
          <a:xfrm>
            <a:off x="3203133" y="5173884"/>
            <a:ext cx="57856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050183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89233" y="3250767"/>
            <a:ext cx="58136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3995400" y="1721967"/>
            <a:ext cx="4201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3189233" y="4317633"/>
            <a:ext cx="5813600" cy="7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 name="Google Shape;19;p3"/>
          <p:cNvSpPr/>
          <p:nvPr/>
        </p:nvSpPr>
        <p:spPr>
          <a:xfrm rot="-1281699">
            <a:off x="-1472485" y="-1261541"/>
            <a:ext cx="6255791" cy="359314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20;p3"/>
          <p:cNvSpPr/>
          <p:nvPr/>
        </p:nvSpPr>
        <p:spPr>
          <a:xfrm rot="-8100000">
            <a:off x="-1736507" y="5217029"/>
            <a:ext cx="5609805" cy="3818445"/>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21;p3"/>
          <p:cNvSpPr/>
          <p:nvPr/>
        </p:nvSpPr>
        <p:spPr>
          <a:xfrm rot="-5720159">
            <a:off x="6647258" y="-1214380"/>
            <a:ext cx="7134441" cy="4815549"/>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22;p3"/>
          <p:cNvSpPr/>
          <p:nvPr/>
        </p:nvSpPr>
        <p:spPr>
          <a:xfrm rot="-10432440">
            <a:off x="6412248" y="5404032"/>
            <a:ext cx="6255843" cy="3593179"/>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62627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135C-6DC8-4C56-BD5A-3A487391E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79411-E150-66EB-944A-65A022D4D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DCF5C-722A-7CC5-972C-18DAF780F56E}"/>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A714ECF9-0BDC-E220-97FE-F079B1F3A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AA24A-2ADB-4CCD-470D-6524B6A65ED8}"/>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121968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E595-2113-8C4D-8729-D18897CC04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88F03B-CA04-EE65-52C7-23F1CFC635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117F3-69F4-9727-55F3-E07058757C35}"/>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D85CBF43-F616-D074-658C-CF47F60EF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81DA2-5047-4277-BF07-D1836F7AB180}"/>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178368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925D-E202-C103-406B-ADE91F021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1F2B0-8077-502F-8A36-6F39BF6D0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81160-952B-2990-950D-3E70FF942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68ED7-0663-53C8-169F-A5E7F4E5886D}"/>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6" name="Footer Placeholder 5">
            <a:extLst>
              <a:ext uri="{FF2B5EF4-FFF2-40B4-BE49-F238E27FC236}">
                <a16:creationId xmlns:a16="http://schemas.microsoft.com/office/drawing/2014/main" id="{C5EADDCB-6196-30FF-B2E4-C7507C28D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C4132-7EF0-6204-479D-C4DFFC66C7C8}"/>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18344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4577-7D32-232D-162C-E6843EC9B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31F619-81A1-F5AE-35CC-F702D154D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4BA40-F2D1-3422-3451-D180DB5258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4A0D3-01C5-45BD-4BA9-D3EC9BECF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1396E4-8E17-751B-FAFE-BA44316B1B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943289-9C46-6E10-8D45-2E9E97EE2770}"/>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8" name="Footer Placeholder 7">
            <a:extLst>
              <a:ext uri="{FF2B5EF4-FFF2-40B4-BE49-F238E27FC236}">
                <a16:creationId xmlns:a16="http://schemas.microsoft.com/office/drawing/2014/main" id="{756F5155-B7A4-807E-1469-8F5E93DC9E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11789-7827-45B2-CDB7-1527E6B5D1B3}"/>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810781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662B-4AAD-0538-EA30-1B4DDBFC09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7B6635-7501-4D1E-B0CE-AF5C6AA7B07B}"/>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4" name="Footer Placeholder 3">
            <a:extLst>
              <a:ext uri="{FF2B5EF4-FFF2-40B4-BE49-F238E27FC236}">
                <a16:creationId xmlns:a16="http://schemas.microsoft.com/office/drawing/2014/main" id="{4079092E-ED70-77D3-ABEC-61C7D80920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AE9A4B-8C43-9068-2D0E-5B9677486986}"/>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406364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E45D2-965B-214B-C1A2-E874C0281081}"/>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3" name="Footer Placeholder 2">
            <a:extLst>
              <a:ext uri="{FF2B5EF4-FFF2-40B4-BE49-F238E27FC236}">
                <a16:creationId xmlns:a16="http://schemas.microsoft.com/office/drawing/2014/main" id="{92C3DE95-109F-0C6A-8592-3486A88539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935388-9B2E-7275-DA8C-E1E36EE048B9}"/>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25129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6287-2F26-DE4C-8C9B-542F2E0E0F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776799-520B-60D3-5F01-41B7DCCB2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935D99-0ABD-84FF-0555-5B4D863AC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E7A1-4E1F-9078-CFAF-7403C3B8E408}"/>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6" name="Footer Placeholder 5">
            <a:extLst>
              <a:ext uri="{FF2B5EF4-FFF2-40B4-BE49-F238E27FC236}">
                <a16:creationId xmlns:a16="http://schemas.microsoft.com/office/drawing/2014/main" id="{F83BEE63-FBDE-34B8-1525-F28359865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D32A7-29F6-DCCA-3C9D-E90849DA9227}"/>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339173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0F26-4C2E-7F0D-3F15-101B16DCE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91AB16-C83E-CD33-D62C-B386AC3B5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7236A9-0AFB-4613-5332-887100E79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3C41D-F0BD-88B2-BDE7-B0DADD0A39EF}"/>
              </a:ext>
            </a:extLst>
          </p:cNvPr>
          <p:cNvSpPr>
            <a:spLocks noGrp="1"/>
          </p:cNvSpPr>
          <p:nvPr>
            <p:ph type="dt" sz="half" idx="10"/>
          </p:nvPr>
        </p:nvSpPr>
        <p:spPr/>
        <p:txBody>
          <a:bodyPr/>
          <a:lstStyle/>
          <a:p>
            <a:fld id="{66694C61-914E-4774-A65F-DDBBC4CDC8C9}" type="datetimeFigureOut">
              <a:rPr lang="en-US" smtClean="0"/>
              <a:t>1/7/2026</a:t>
            </a:fld>
            <a:endParaRPr lang="en-US"/>
          </a:p>
        </p:txBody>
      </p:sp>
      <p:sp>
        <p:nvSpPr>
          <p:cNvPr id="6" name="Footer Placeholder 5">
            <a:extLst>
              <a:ext uri="{FF2B5EF4-FFF2-40B4-BE49-F238E27FC236}">
                <a16:creationId xmlns:a16="http://schemas.microsoft.com/office/drawing/2014/main" id="{27ADBEC6-DEC5-A98B-D551-2DAA00DC5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62B41-6E0D-6517-27F9-9F5B2034C2DF}"/>
              </a:ext>
            </a:extLst>
          </p:cNvPr>
          <p:cNvSpPr>
            <a:spLocks noGrp="1"/>
          </p:cNvSpPr>
          <p:nvPr>
            <p:ph type="sldNum" sz="quarter" idx="12"/>
          </p:nvPr>
        </p:nvSpPr>
        <p:spPr/>
        <p:txBody>
          <a:bodyPr/>
          <a:lstStyle/>
          <a:p>
            <a:fld id="{306837BD-4568-4C0B-A59F-0D89619E1162}" type="slidenum">
              <a:rPr lang="en-US" smtClean="0"/>
              <a:t>‹#›</a:t>
            </a:fld>
            <a:endParaRPr lang="en-US"/>
          </a:p>
        </p:txBody>
      </p:sp>
    </p:spTree>
    <p:extLst>
      <p:ext uri="{BB962C8B-B14F-4D97-AF65-F5344CB8AC3E}">
        <p14:creationId xmlns:p14="http://schemas.microsoft.com/office/powerpoint/2010/main" val="282135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24406-87BA-C6AD-400D-B6526E08F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C50DFA-A320-AF2E-84AF-6D1D7D345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E6BB9-2C0D-00BF-D764-032A339E93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94C61-914E-4774-A65F-DDBBC4CDC8C9}" type="datetimeFigureOut">
              <a:rPr lang="en-US" smtClean="0"/>
              <a:t>1/7/2026</a:t>
            </a:fld>
            <a:endParaRPr lang="en-US"/>
          </a:p>
        </p:txBody>
      </p:sp>
      <p:sp>
        <p:nvSpPr>
          <p:cNvPr id="5" name="Footer Placeholder 4">
            <a:extLst>
              <a:ext uri="{FF2B5EF4-FFF2-40B4-BE49-F238E27FC236}">
                <a16:creationId xmlns:a16="http://schemas.microsoft.com/office/drawing/2014/main" id="{8CF776E6-97C0-89DC-5DE1-DB8B2E8FB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B48B1A-A913-75A4-71CE-EABB1325A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837BD-4568-4C0B-A59F-0D89619E1162}" type="slidenum">
              <a:rPr lang="en-US" smtClean="0"/>
              <a:t>‹#›</a:t>
            </a:fld>
            <a:endParaRPr lang="en-US"/>
          </a:p>
        </p:txBody>
      </p:sp>
    </p:spTree>
    <p:extLst>
      <p:ext uri="{BB962C8B-B14F-4D97-AF65-F5344CB8AC3E}">
        <p14:creationId xmlns:p14="http://schemas.microsoft.com/office/powerpoint/2010/main" val="263159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9.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slide" Target="slide1.xml"/><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slide" Target="slide8.xml"/><Relationship Id="rId4" Type="http://schemas.openxmlformats.org/officeDocument/2006/relationships/audio" Target="../media/media3.mp3"/><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2.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gif"/><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slide" Target="slide8.xml"/><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slide" Target="slide16.xml"/><Relationship Id="rId3" Type="http://schemas.openxmlformats.org/officeDocument/2006/relationships/image" Target="../media/image32.png"/><Relationship Id="rId21" Type="http://schemas.openxmlformats.org/officeDocument/2006/relationships/slide" Target="slide10.xml"/><Relationship Id="rId7" Type="http://schemas.openxmlformats.org/officeDocument/2006/relationships/image" Target="../media/image2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slide" Target="slide15.xml"/><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6.png"/><Relationship Id="rId24" Type="http://schemas.openxmlformats.org/officeDocument/2006/relationships/slide" Target="slide14.xml"/><Relationship Id="rId5" Type="http://schemas.openxmlformats.org/officeDocument/2006/relationships/image" Target="../media/image34.png"/><Relationship Id="rId15" Type="http://schemas.openxmlformats.org/officeDocument/2006/relationships/image" Target="../media/image40.png"/><Relationship Id="rId23" Type="http://schemas.openxmlformats.org/officeDocument/2006/relationships/slide" Target="slide12.xml"/><Relationship Id="rId10" Type="http://schemas.openxmlformats.org/officeDocument/2006/relationships/image" Target="../media/image35.png"/><Relationship Id="rId19" Type="http://schemas.openxmlformats.org/officeDocument/2006/relationships/slide" Target="slide9.xml"/><Relationship Id="rId4" Type="http://schemas.openxmlformats.org/officeDocument/2006/relationships/image" Target="../media/image33.png"/><Relationship Id="rId9" Type="http://schemas.openxmlformats.org/officeDocument/2006/relationships/slide" Target="slide17.xml"/><Relationship Id="rId14" Type="http://schemas.openxmlformats.org/officeDocument/2006/relationships/image" Target="../media/image39.png"/><Relationship Id="rId22"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slide" Target="slide8.xml"/><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15"/>
          <p:cNvPicPr preferRelativeResize="0"/>
          <p:nvPr/>
        </p:nvPicPr>
        <p:blipFill rotWithShape="1">
          <a:blip r:embed="rId3">
            <a:alphaModFix/>
          </a:blip>
          <a:srcRect b="31492"/>
          <a:stretch/>
        </p:blipFill>
        <p:spPr>
          <a:xfrm>
            <a:off x="7495467" y="1061667"/>
            <a:ext cx="3054067" cy="5796335"/>
          </a:xfrm>
          <a:prstGeom prst="rect">
            <a:avLst/>
          </a:prstGeom>
          <a:noFill/>
          <a:ln>
            <a:noFill/>
          </a:ln>
        </p:spPr>
      </p:pic>
      <p:cxnSp>
        <p:nvCxnSpPr>
          <p:cNvPr id="55" name="Google Shape;55;p15"/>
          <p:cNvCxnSpPr>
            <a:endCxn id="56" idx="6"/>
          </p:cNvCxnSpPr>
          <p:nvPr/>
        </p:nvCxnSpPr>
        <p:spPr>
          <a:xfrm rot="10800000" flipH="1">
            <a:off x="1791709" y="2908013"/>
            <a:ext cx="6596000" cy="1919200"/>
          </a:xfrm>
          <a:prstGeom prst="bentConnector3">
            <a:avLst>
              <a:gd name="adj1" fmla="val 80400"/>
            </a:avLst>
          </a:prstGeom>
          <a:noFill/>
          <a:ln w="9525" cap="flat" cmpd="sng">
            <a:solidFill>
              <a:schemeClr val="dk1"/>
            </a:solidFill>
            <a:prstDash val="solid"/>
            <a:round/>
            <a:headEnd type="none" w="med" len="med"/>
            <a:tailEnd type="none" w="med" len="med"/>
          </a:ln>
        </p:spPr>
      </p:cxnSp>
      <p:sp>
        <p:nvSpPr>
          <p:cNvPr id="57" name="Google Shape;57;p15"/>
          <p:cNvSpPr txBox="1">
            <a:spLocks noGrp="1"/>
          </p:cNvSpPr>
          <p:nvPr>
            <p:ph type="ctrTitle"/>
          </p:nvPr>
        </p:nvSpPr>
        <p:spPr>
          <a:xfrm>
            <a:off x="1750881" y="1345613"/>
            <a:ext cx="5205423" cy="3405600"/>
          </a:xfrm>
          <a:prstGeom prst="rect">
            <a:avLst/>
          </a:prstGeom>
        </p:spPr>
        <p:txBody>
          <a:bodyPr spcFirstLastPara="1" vert="horz" wrap="square" lIns="121900" tIns="121900" rIns="121900" bIns="121900" rtlCol="0" anchor="b" anchorCtr="0">
            <a:noAutofit/>
          </a:bodyPr>
          <a:lstStyle/>
          <a:p>
            <a:pPr algn="l">
              <a:lnSpc>
                <a:spcPct val="130000"/>
              </a:lnSpc>
              <a:spcBef>
                <a:spcPts val="0"/>
              </a:spcBef>
            </a:pPr>
            <a:r>
              <a:rPr lang="vi-VN" dirty="0">
                <a:solidFill>
                  <a:schemeClr val="accent2"/>
                </a:solidFill>
                <a:latin typeface="+mn-lt"/>
              </a:rPr>
              <a:t>BÀI 34: </a:t>
            </a:r>
            <a:br>
              <a:rPr lang="vi-VN" dirty="0">
                <a:solidFill>
                  <a:schemeClr val="accent2"/>
                </a:solidFill>
                <a:latin typeface="+mn-lt"/>
              </a:rPr>
            </a:br>
            <a:r>
              <a:rPr lang="vi-VN" dirty="0">
                <a:solidFill>
                  <a:schemeClr val="accent2"/>
                </a:solidFill>
                <a:latin typeface="+mn-lt"/>
              </a:rPr>
              <a:t>HỆ HÔ HẤP Ở NGƯỜI</a:t>
            </a:r>
            <a:endParaRPr i="1" dirty="0">
              <a:solidFill>
                <a:schemeClr val="accent1"/>
              </a:solidFill>
              <a:latin typeface="+mn-lt"/>
            </a:endParaRPr>
          </a:p>
        </p:txBody>
      </p:sp>
      <p:sp>
        <p:nvSpPr>
          <p:cNvPr id="56" name="Google Shape;56;p15"/>
          <p:cNvSpPr/>
          <p:nvPr/>
        </p:nvSpPr>
        <p:spPr>
          <a:xfrm flipH="1">
            <a:off x="8387709" y="2767613"/>
            <a:ext cx="280800" cy="280800"/>
          </a:xfrm>
          <a:prstGeom prst="ellipse">
            <a:avLst/>
          </a:prstGeom>
          <a:solidFill>
            <a:schemeClr val="accent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840597215"/>
      </p:ext>
    </p:extLst>
  </p:cSld>
  <p:clrMapOvr>
    <a:masterClrMapping/>
  </p:clrMapOvr>
  <p:transition spd="med">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1112412" y="5240200"/>
            <a:ext cx="15327747" cy="1682496"/>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28" name="Câu hỏi">
            <a:extLst>
              <a:ext uri="{FF2B5EF4-FFF2-40B4-BE49-F238E27FC236}">
                <a16:creationId xmlns:a16="http://schemas.microsoft.com/office/drawing/2014/main" id="{BF8EC4AE-3F26-6574-80AD-6E251B671469}"/>
              </a:ext>
            </a:extLst>
          </p:cNvPr>
          <p:cNvSpPr/>
          <p:nvPr/>
        </p:nvSpPr>
        <p:spPr>
          <a:xfrm>
            <a:off x="1214582" y="259778"/>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vi-VN" sz="2667" b="1" noProof="1">
                <a:solidFill>
                  <a:schemeClr val="accent5">
                    <a:lumMod val="50000"/>
                  </a:schemeClr>
                </a:solidFill>
                <a:latin typeface="Arial" panose="020B0604020202020204" pitchFamily="34" charset="0"/>
                <a:cs typeface="Arial" panose="020B0604020202020204" pitchFamily="34" charset="0"/>
              </a:rPr>
              <a:t>Câu 2: </a:t>
            </a:r>
            <a:r>
              <a:rPr lang="vi-VN" sz="2667" noProof="1">
                <a:solidFill>
                  <a:prstClr val="black"/>
                </a:solidFill>
                <a:latin typeface="Arial" panose="020B0604020202020204" pitchFamily="34" charset="0"/>
                <a:cs typeface="Arial" panose="020B0604020202020204" pitchFamily="34" charset="0"/>
              </a:rPr>
              <a:t>Chức năng chính của hô hấp là</a:t>
            </a:r>
          </a:p>
        </p:txBody>
      </p:sp>
      <p:sp>
        <p:nvSpPr>
          <p:cNvPr id="29" name="Đáp án đúng">
            <a:extLst>
              <a:ext uri="{FF2B5EF4-FFF2-40B4-BE49-F238E27FC236}">
                <a16:creationId xmlns:a16="http://schemas.microsoft.com/office/drawing/2014/main" id="{66DB7CD2-FA3C-2531-055C-8AB3F896009B}"/>
              </a:ext>
            </a:extLst>
          </p:cNvPr>
          <p:cNvSpPr/>
          <p:nvPr/>
        </p:nvSpPr>
        <p:spPr>
          <a:xfrm>
            <a:off x="6442363" y="420023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Trao đổi khí giữa cơ thể và môi trường</a:t>
            </a:r>
          </a:p>
        </p:txBody>
      </p:sp>
      <p:sp>
        <p:nvSpPr>
          <p:cNvPr id="30" name="Đáp án sai 1">
            <a:extLst>
              <a:ext uri="{FF2B5EF4-FFF2-40B4-BE49-F238E27FC236}">
                <a16:creationId xmlns:a16="http://schemas.microsoft.com/office/drawing/2014/main" id="{A1EA5947-42D2-D1B5-5EAB-7CCC4CEB1444}"/>
              </a:ext>
            </a:extLst>
          </p:cNvPr>
          <p:cNvSpPr/>
          <p:nvPr/>
        </p:nvSpPr>
        <p:spPr>
          <a:xfrm>
            <a:off x="1214582" y="255963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A. </a:t>
            </a:r>
            <a:r>
              <a:rPr lang="vi-VN" sz="2667" dirty="0">
                <a:solidFill>
                  <a:schemeClr val="tx1"/>
                </a:solidFill>
              </a:rPr>
              <a:t>Chứa và dẫn không khí</a:t>
            </a:r>
            <a:endParaRPr lang="vi-VN" sz="2667"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214582" y="420023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Tạo kháng thể bảo vệ</a:t>
            </a:r>
          </a:p>
        </p:txBody>
      </p:sp>
      <p:sp>
        <p:nvSpPr>
          <p:cNvPr id="32" name="Đáp án sai 3">
            <a:extLst>
              <a:ext uri="{FF2B5EF4-FFF2-40B4-BE49-F238E27FC236}">
                <a16:creationId xmlns:a16="http://schemas.microsoft.com/office/drawing/2014/main" id="{976214D2-B342-7750-5C8C-C27E00310D7A}"/>
              </a:ext>
            </a:extLst>
          </p:cNvPr>
          <p:cNvSpPr/>
          <p:nvPr/>
        </p:nvSpPr>
        <p:spPr>
          <a:xfrm>
            <a:off x="6442363" y="2559631"/>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Giữ lại các dị vật</a:t>
            </a: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127295" y="4495678"/>
            <a:ext cx="853047" cy="742495"/>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7" y="4480792"/>
            <a:ext cx="850123"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2830948"/>
            <a:ext cx="850123"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7" y="2830948"/>
            <a:ext cx="850123" cy="757381"/>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21" name="Picture 20">
            <a:hlinkClick r:id="rId11"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32890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99855FFD-344E-0BEC-871D-5C9A9BDE6278}"/>
              </a:ext>
            </a:extLst>
          </p:cNvPr>
          <p:cNvSpPr/>
          <p:nvPr/>
        </p:nvSpPr>
        <p:spPr>
          <a:xfrm>
            <a:off x="1214582" y="305958"/>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defRPr/>
            </a:pPr>
            <a:r>
              <a:rPr lang="vi-VN" sz="2667" b="1" noProof="1">
                <a:solidFill>
                  <a:schemeClr val="accent1">
                    <a:lumMod val="50000"/>
                  </a:schemeClr>
                </a:solidFill>
                <a:cs typeface="Arial" panose="020B0604020202020204" pitchFamily="34" charset="0"/>
              </a:rPr>
              <a:t>Câu 3: </a:t>
            </a:r>
            <a:r>
              <a:rPr lang="vi-VN" sz="2667" dirty="0">
                <a:solidFill>
                  <a:schemeClr val="tx1"/>
                </a:solidFill>
              </a:rPr>
              <a:t>Ho có đờm lẫn máu, mệt mỏi, chán ăn, khó thở, sốt kéo dài, sụt cân là triệu chứng của bệnh</a:t>
            </a:r>
            <a:endParaRPr lang="en-US" sz="2667" dirty="0">
              <a:solidFill>
                <a:schemeClr val="tx1"/>
              </a:solidFill>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214585" y="424064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B. </a:t>
            </a:r>
            <a:r>
              <a:rPr lang="vi-VN" sz="2667" noProof="1">
                <a:solidFill>
                  <a:schemeClr val="tx1"/>
                </a:solidFill>
                <a:latin typeface="Arial" panose="020B0604020202020204" pitchFamily="34" charset="0"/>
                <a:cs typeface="Arial" panose="020B0604020202020204" pitchFamily="34" charset="0"/>
              </a:rPr>
              <a:t>Lao phổi</a:t>
            </a:r>
            <a:endParaRPr lang="vi-VN" sz="2667" noProof="1">
              <a:solidFill>
                <a:schemeClr val="tx1"/>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214582" y="26058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A. </a:t>
            </a:r>
            <a:r>
              <a:rPr lang="vi-VN" sz="2667" noProof="1">
                <a:solidFill>
                  <a:schemeClr val="tx1"/>
                </a:solidFill>
                <a:latin typeface="Arial" panose="020B0604020202020204" pitchFamily="34" charset="0"/>
                <a:cs typeface="Arial" panose="020B0604020202020204" pitchFamily="34" charset="0"/>
              </a:rPr>
              <a:t>Viêm phổi</a:t>
            </a:r>
            <a:endParaRPr lang="vi-VN" sz="2667" noProof="1">
              <a:solidFill>
                <a:schemeClr val="tx1"/>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442365" y="26058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C. </a:t>
            </a:r>
            <a:r>
              <a:rPr lang="vi-VN" sz="2667" noProof="1">
                <a:solidFill>
                  <a:schemeClr val="tx1"/>
                </a:solidFill>
                <a:latin typeface="Arial" panose="020B0604020202020204" pitchFamily="34" charset="0"/>
                <a:cs typeface="Arial" panose="020B0604020202020204" pitchFamily="34" charset="0"/>
              </a:rPr>
              <a:t>Viêm mũi dị ứng</a:t>
            </a:r>
            <a:endParaRPr lang="vi-VN" sz="2667" noProof="1">
              <a:solidFill>
                <a:schemeClr val="tx1"/>
              </a:solidFill>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6442363" y="424064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D. </a:t>
            </a:r>
            <a:r>
              <a:rPr lang="vi-VN" sz="2667" noProof="1">
                <a:solidFill>
                  <a:schemeClr val="tx1"/>
                </a:solidFill>
                <a:latin typeface="Arial" panose="020B0604020202020204" pitchFamily="34" charset="0"/>
                <a:cs typeface="Arial" panose="020B0604020202020204" pitchFamily="34" charset="0"/>
              </a:rPr>
              <a:t>Viêm xoang</a:t>
            </a:r>
            <a:endParaRPr lang="vi-VN" sz="2667" noProof="1">
              <a:solidFill>
                <a:schemeClr val="tx1"/>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816434" y="4534415"/>
            <a:ext cx="853047" cy="742495"/>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127295" y="2877128"/>
            <a:ext cx="850123"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127295" y="4526972"/>
            <a:ext cx="850123"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19357" y="2877128"/>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32" name="Picture 31">
            <a:hlinkClick r:id="rId11"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32968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112412" y="5240200"/>
            <a:ext cx="15327747" cy="1682496"/>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1AB69979-1D5C-6D4F-6590-E0650E70A5B4}"/>
              </a:ext>
            </a:extLst>
          </p:cNvPr>
          <p:cNvSpPr/>
          <p:nvPr/>
        </p:nvSpPr>
        <p:spPr>
          <a:xfrm>
            <a:off x="1214582" y="383323"/>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vi-VN" sz="2667" b="1" noProof="1">
                <a:solidFill>
                  <a:schemeClr val="accent1">
                    <a:lumMod val="50000"/>
                  </a:schemeClr>
                </a:solidFill>
                <a:cs typeface="Arial" panose="020B0604020202020204" pitchFamily="34" charset="0"/>
              </a:rPr>
              <a:t>Câu 4: </a:t>
            </a:r>
            <a:r>
              <a:rPr lang="vi-VN" sz="2667" noProof="1">
                <a:solidFill>
                  <a:prstClr val="black"/>
                </a:solidFill>
                <a:cs typeface="Arial" panose="020B0604020202020204" pitchFamily="34" charset="0"/>
              </a:rPr>
              <a:t>Khi hít vào, điều gì sẽ xảy ra?</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2" y="268317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Cơ hoành co</a:t>
            </a:r>
            <a:endParaRPr lang="vi-VN" sz="2667"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4582" y="43180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Cơ hoành dãn</a:t>
            </a:r>
            <a:endParaRPr lang="vi-VN" sz="2667"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268317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Các xương sườn được hạ xuống</a:t>
            </a:r>
            <a:endParaRPr lang="vi-VN" sz="2667"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3" y="43180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Cơ liên sườn ngoài dãn</a:t>
            </a:r>
            <a:endParaRPr lang="vi-VN" sz="2667"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816431" y="2976947"/>
            <a:ext cx="853047" cy="742495"/>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2954495"/>
            <a:ext cx="850123"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4604338"/>
            <a:ext cx="850123"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5" y="4604338"/>
            <a:ext cx="850123" cy="757381"/>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33" name="Picture 32">
            <a:hlinkClick r:id="rId11"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117515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1112412" y="5240200"/>
            <a:ext cx="15327747" cy="1682496"/>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28" name="Câu hỏi">
            <a:extLst>
              <a:ext uri="{FF2B5EF4-FFF2-40B4-BE49-F238E27FC236}">
                <a16:creationId xmlns:a16="http://schemas.microsoft.com/office/drawing/2014/main" id="{BF8EC4AE-3F26-6574-80AD-6E251B671469}"/>
              </a:ext>
            </a:extLst>
          </p:cNvPr>
          <p:cNvSpPr/>
          <p:nvPr/>
        </p:nvSpPr>
        <p:spPr>
          <a:xfrm>
            <a:off x="1214582" y="259778"/>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67" b="1" noProof="1">
                <a:solidFill>
                  <a:schemeClr val="accent1">
                    <a:lumMod val="50000"/>
                  </a:schemeClr>
                </a:solidFill>
                <a:latin typeface="Arial" panose="020B0604020202020204" pitchFamily="34" charset="0"/>
                <a:cs typeface="Arial" panose="020B0604020202020204" pitchFamily="34" charset="0"/>
              </a:rPr>
              <a:t>Câu 5: </a:t>
            </a:r>
            <a:r>
              <a:rPr lang="vi-VN" sz="2667" dirty="0">
                <a:solidFill>
                  <a:schemeClr val="tx1"/>
                </a:solidFill>
              </a:rPr>
              <a:t>Vì sao công nhân làm trong các hầm mỏ than có nguy cơ mắc bệnh bụi phổi cao?</a:t>
            </a:r>
            <a:endParaRPr lang="en-US" sz="2667" dirty="0">
              <a:solidFill>
                <a:schemeClr val="tx1"/>
              </a:solidFill>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6442363" y="4200233"/>
            <a:ext cx="4535055" cy="16054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D. </a:t>
            </a:r>
            <a:r>
              <a:rPr lang="vi-VN" sz="2667" noProof="1">
                <a:solidFill>
                  <a:schemeClr val="tx1"/>
                </a:solidFill>
                <a:latin typeface="Arial" panose="020B0604020202020204" pitchFamily="34" charset="0"/>
                <a:cs typeface="Arial" panose="020B0604020202020204" pitchFamily="34" charset="0"/>
              </a:rPr>
              <a:t>Khi </a:t>
            </a:r>
            <a:r>
              <a:rPr lang="vi-VN" sz="2667" dirty="0">
                <a:solidFill>
                  <a:schemeClr val="tx1"/>
                </a:solidFill>
              </a:rPr>
              <a:t>hít vào nhiều bụi than, hệ hô hấp không thể lọc sạch hết được</a:t>
            </a:r>
            <a:endParaRPr lang="vi-VN" sz="2667"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1214582" y="2424793"/>
            <a:ext cx="4535055" cy="16054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A. </a:t>
            </a:r>
            <a:r>
              <a:rPr lang="vi-VN" sz="2667" dirty="0">
                <a:solidFill>
                  <a:schemeClr val="tx1"/>
                </a:solidFill>
              </a:rPr>
              <a:t>Môi trường làm việc có bụi than, cứ hít vào là sẽ mắc bệnh</a:t>
            </a:r>
            <a:endParaRPr lang="vi-VN" sz="2667"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214582" y="4200233"/>
            <a:ext cx="4535055" cy="16054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B. </a:t>
            </a:r>
            <a:r>
              <a:rPr lang="vi-VN" sz="2667" dirty="0">
                <a:solidFill>
                  <a:schemeClr val="tx1"/>
                </a:solidFill>
              </a:rPr>
              <a:t>Môi trường làm việc quá sức nên dễ bị bệnh</a:t>
            </a:r>
            <a:endParaRPr lang="vi-VN" sz="2667"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6442363" y="2424792"/>
            <a:ext cx="4535055" cy="16054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C. </a:t>
            </a:r>
            <a:r>
              <a:rPr lang="vi-VN" sz="2667" dirty="0">
                <a:solidFill>
                  <a:schemeClr val="tx1"/>
                </a:solidFill>
              </a:rPr>
              <a:t>Hệ bài tiết không bài tiết hết bụi than hít vào</a:t>
            </a:r>
            <a:endParaRPr lang="vi-VN" sz="2667" noProof="1">
              <a:solidFill>
                <a:schemeClr val="tx1"/>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127295" y="4495678"/>
            <a:ext cx="853047" cy="742495"/>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7" y="4480792"/>
            <a:ext cx="850123"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2696110"/>
            <a:ext cx="850123"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7" y="2696110"/>
            <a:ext cx="850123" cy="757381"/>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21" name="Picture 20">
            <a:hlinkClick r:id="rId11"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16107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112412" y="5240200"/>
            <a:ext cx="15327747" cy="1682496"/>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1AB69979-1D5C-6D4F-6590-E0650E70A5B4}"/>
              </a:ext>
            </a:extLst>
          </p:cNvPr>
          <p:cNvSpPr/>
          <p:nvPr/>
        </p:nvSpPr>
        <p:spPr>
          <a:xfrm>
            <a:off x="1214582" y="383323"/>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67" b="1" noProof="1">
                <a:solidFill>
                  <a:schemeClr val="accent1">
                    <a:lumMod val="50000"/>
                  </a:schemeClr>
                </a:solidFill>
                <a:cs typeface="Arial" panose="020B0604020202020204" pitchFamily="34" charset="0"/>
              </a:rPr>
              <a:t>Câu 6: </a:t>
            </a:r>
            <a:r>
              <a:rPr lang="vi-VN" sz="2667" dirty="0">
                <a:solidFill>
                  <a:schemeClr val="tx1"/>
                </a:solidFill>
              </a:rPr>
              <a:t>Phương pháp nào sau đây thuộc phương pháp hô hấp nhân tạo?</a:t>
            </a:r>
            <a:endParaRPr lang="en-US" sz="2667" dirty="0">
              <a:solidFill>
                <a:schemeClr val="tx1"/>
              </a:solidFil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2" y="268317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A. </a:t>
            </a:r>
            <a:r>
              <a:rPr lang="vi-VN" sz="2667" noProof="1">
                <a:solidFill>
                  <a:schemeClr val="tx1"/>
                </a:solidFill>
                <a:latin typeface="Arial" panose="020B0604020202020204" pitchFamily="34" charset="0"/>
                <a:cs typeface="Arial" panose="020B0604020202020204" pitchFamily="34" charset="0"/>
              </a:rPr>
              <a:t>Phương pháp hà hơi thổi ngạt</a:t>
            </a:r>
            <a:endParaRPr lang="vi-VN" sz="2667" noProof="1">
              <a:solidFill>
                <a:schemeClr val="tx1"/>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4582" y="43180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Phương pháp hóa học</a:t>
            </a:r>
            <a:endParaRPr lang="vi-VN" sz="2667"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268317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C. </a:t>
            </a:r>
            <a:r>
              <a:rPr lang="vi-VN" sz="2667" dirty="0">
                <a:solidFill>
                  <a:schemeClr val="tx1"/>
                </a:solidFill>
              </a:rPr>
              <a:t>Phương pháp sử dụng trọng lượng riêng</a:t>
            </a:r>
            <a:endParaRPr lang="vi-VN" sz="2667" noProof="1">
              <a:solidFill>
                <a:schemeClr val="tx1"/>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3" y="43180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D. </a:t>
            </a:r>
            <a:r>
              <a:rPr lang="vi-VN" sz="2667" dirty="0">
                <a:solidFill>
                  <a:schemeClr val="tx1"/>
                </a:solidFill>
              </a:rPr>
              <a:t>Quá trình tự trao đổi chất</a:t>
            </a:r>
            <a:endParaRPr lang="vi-VN" sz="2667" noProof="1">
              <a:solidFill>
                <a:schemeClr val="tx1"/>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816431" y="2976947"/>
            <a:ext cx="853047" cy="742495"/>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2954495"/>
            <a:ext cx="850123"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127295" y="4604338"/>
            <a:ext cx="850123"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819355" y="4604338"/>
            <a:ext cx="850123" cy="757381"/>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33" name="Picture 32">
            <a:hlinkClick r:id="rId11"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67062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99855FFD-344E-0BEC-871D-5C9A9BDE6278}"/>
              </a:ext>
            </a:extLst>
          </p:cNvPr>
          <p:cNvSpPr/>
          <p:nvPr/>
        </p:nvSpPr>
        <p:spPr>
          <a:xfrm>
            <a:off x="1214582" y="305958"/>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defRPr/>
            </a:pPr>
            <a:r>
              <a:rPr lang="vi-VN" sz="2667" b="1" noProof="1">
                <a:solidFill>
                  <a:schemeClr val="accent1">
                    <a:lumMod val="50000"/>
                  </a:schemeClr>
                </a:solidFill>
                <a:cs typeface="Arial" panose="020B0604020202020204" pitchFamily="34" charset="0"/>
              </a:rPr>
              <a:t>Câu 7: </a:t>
            </a:r>
            <a:r>
              <a:rPr lang="vi-VN" sz="2667" dirty="0">
                <a:solidFill>
                  <a:schemeClr val="tx1"/>
                </a:solidFill>
              </a:rPr>
              <a:t>Hút thuốc lá có thể dẫn đến</a:t>
            </a:r>
            <a:endParaRPr lang="en-US" sz="2667" dirty="0">
              <a:solidFill>
                <a:schemeClr val="tx1"/>
              </a:solidFill>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214585" y="424064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B. </a:t>
            </a:r>
            <a:r>
              <a:rPr lang="vi-VN" sz="2667" noProof="1">
                <a:solidFill>
                  <a:schemeClr val="tx1"/>
                </a:solidFill>
                <a:latin typeface="Arial" panose="020B0604020202020204" pitchFamily="34" charset="0"/>
                <a:cs typeface="Arial" panose="020B0604020202020204" pitchFamily="34" charset="0"/>
              </a:rPr>
              <a:t>Tăng nguy cơ ung thư</a:t>
            </a:r>
            <a:endParaRPr lang="vi-VN" sz="2667" noProof="1">
              <a:solidFill>
                <a:schemeClr val="tx1"/>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214582" y="26058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A. </a:t>
            </a:r>
            <a:r>
              <a:rPr lang="vi-VN" sz="2667" noProof="1">
                <a:solidFill>
                  <a:schemeClr val="tx1"/>
                </a:solidFill>
                <a:latin typeface="Arial" panose="020B0604020202020204" pitchFamily="34" charset="0"/>
                <a:cs typeface="Arial" panose="020B0604020202020204" pitchFamily="34" charset="0"/>
              </a:rPr>
              <a:t>Tăng sức đề kháng</a:t>
            </a:r>
            <a:endParaRPr lang="vi-VN" sz="2667" noProof="1">
              <a:solidFill>
                <a:schemeClr val="tx1"/>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442365" y="260581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C. </a:t>
            </a:r>
            <a:r>
              <a:rPr lang="vi-VN" sz="2667" noProof="1">
                <a:solidFill>
                  <a:schemeClr val="tx1"/>
                </a:solidFill>
                <a:latin typeface="Arial" panose="020B0604020202020204" pitchFamily="34" charset="0"/>
                <a:cs typeface="Arial" panose="020B0604020202020204" pitchFamily="34" charset="0"/>
              </a:rPr>
              <a:t>Tăng số lượng hồng cầu</a:t>
            </a:r>
            <a:endParaRPr lang="vi-VN" sz="2667" noProof="1">
              <a:solidFill>
                <a:schemeClr val="tx1"/>
              </a:solidFill>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6442363" y="424064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schemeClr val="tx1"/>
                </a:solidFill>
                <a:latin typeface="Arial" panose="020B0604020202020204" pitchFamily="34" charset="0"/>
                <a:cs typeface="Arial" panose="020B0604020202020204" pitchFamily="34" charset="0"/>
              </a:rPr>
              <a:t>D. </a:t>
            </a:r>
            <a:r>
              <a:rPr lang="vi-VN" sz="2667" noProof="1">
                <a:solidFill>
                  <a:schemeClr val="tx1"/>
                </a:solidFill>
                <a:latin typeface="Arial" panose="020B0604020202020204" pitchFamily="34" charset="0"/>
                <a:cs typeface="Arial" panose="020B0604020202020204" pitchFamily="34" charset="0"/>
              </a:rPr>
              <a:t>Tăng miễn dịch</a:t>
            </a:r>
            <a:endParaRPr lang="vi-VN" sz="2667" noProof="1">
              <a:solidFill>
                <a:schemeClr val="tx1"/>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816434" y="4534415"/>
            <a:ext cx="853047" cy="742495"/>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127295" y="2877128"/>
            <a:ext cx="850123"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127295" y="4526972"/>
            <a:ext cx="850123"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19357" y="2877128"/>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pic>
        <p:nvPicPr>
          <p:cNvPr id="32" name="Picture 31">
            <a:hlinkClick r:id="rId10"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11"/>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162374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DB4A04FF-6236-3742-E1CE-33D9E3726307}"/>
              </a:ext>
            </a:extLst>
          </p:cNvPr>
          <p:cNvSpPr/>
          <p:nvPr/>
        </p:nvSpPr>
        <p:spPr>
          <a:xfrm>
            <a:off x="1214582" y="333670"/>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vi-VN" sz="2667" b="1" noProof="1">
                <a:solidFill>
                  <a:schemeClr val="accent5">
                    <a:lumMod val="50000"/>
                  </a:schemeClr>
                </a:solidFill>
                <a:cs typeface="Arial" panose="020B0604020202020204" pitchFamily="34" charset="0"/>
              </a:rPr>
              <a:t>Câu 8: </a:t>
            </a:r>
            <a:r>
              <a:rPr lang="vi-VN" sz="2667" dirty="0">
                <a:solidFill>
                  <a:schemeClr val="tx1"/>
                </a:solidFill>
              </a:rPr>
              <a:t>Đặc điểm nạn nhân khi bị đuối nước là</a:t>
            </a:r>
            <a:endParaRPr lang="vi-VN" sz="2667" noProof="1">
              <a:solidFill>
                <a:schemeClr val="tx1"/>
              </a:solidFill>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6442363" y="26335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Da nhợt nhạt</a:t>
            </a:r>
            <a:endParaRPr lang="vi-VN" sz="2667"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335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Có nhiều nám</a:t>
            </a:r>
            <a:endParaRPr lang="vi-VN" sz="2667"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214582" y="42741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Tóc bị rụng nhiều</a:t>
            </a:r>
            <a:endParaRPr lang="vi-VN" sz="2667"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442363" y="4268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667" noProof="1">
                <a:solidFill>
                  <a:schemeClr val="tx1"/>
                </a:solidFill>
                <a:latin typeface="Arial" panose="020B0604020202020204" pitchFamily="34" charset="0"/>
                <a:cs typeface="Arial" panose="020B0604020202020204" pitchFamily="34" charset="0"/>
              </a:rPr>
              <a:t>D. </a:t>
            </a:r>
            <a:r>
              <a:rPr lang="vi-VN" sz="2667" dirty="0">
                <a:solidFill>
                  <a:schemeClr val="tx1"/>
                </a:solidFill>
              </a:rPr>
              <a:t>Móng tay chuyển sang màu tím đen</a:t>
            </a:r>
            <a:endParaRPr lang="vi-VN" sz="2667" noProof="1">
              <a:solidFill>
                <a:schemeClr val="tx1"/>
              </a:solidFill>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051095" y="2927294"/>
            <a:ext cx="853047" cy="742495"/>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19357" y="4554684"/>
            <a:ext cx="850123"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127295" y="4554684"/>
            <a:ext cx="850123"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19357" y="2904842"/>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32" name="Picture 31">
            <a:hlinkClick r:id="rId11"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320221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0"/>
          <p:cNvSpPr/>
          <p:nvPr/>
        </p:nvSpPr>
        <p:spPr>
          <a:xfrm>
            <a:off x="792943" y="472456"/>
            <a:ext cx="10693200" cy="7636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2" name="Google Shape;532;p50"/>
          <p:cNvSpPr txBox="1">
            <a:spLocks noGrp="1"/>
          </p:cNvSpPr>
          <p:nvPr>
            <p:ph type="title"/>
          </p:nvPr>
        </p:nvSpPr>
        <p:spPr>
          <a:xfrm>
            <a:off x="1003543" y="472456"/>
            <a:ext cx="10272000" cy="763600"/>
          </a:xfrm>
          <a:prstGeom prst="rect">
            <a:avLst/>
          </a:prstGeom>
        </p:spPr>
        <p:txBody>
          <a:bodyPr spcFirstLastPara="1" vert="horz" wrap="square" lIns="121900" tIns="121900" rIns="121900" bIns="121900" rtlCol="0" anchor="ctr" anchorCtr="0">
            <a:noAutofit/>
          </a:bodyPr>
          <a:lstStyle/>
          <a:p>
            <a:r>
              <a:rPr lang="vi-VN" dirty="0">
                <a:latin typeface="Arial" panose="020B0604020202020204" pitchFamily="34" charset="0"/>
                <a:cs typeface="Arial" panose="020B0604020202020204" pitchFamily="34" charset="0"/>
              </a:rPr>
              <a:t>VẬN DỤNG</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293" y="2749387"/>
            <a:ext cx="3572707" cy="4108612"/>
          </a:xfrm>
          <a:prstGeom prst="rect">
            <a:avLst/>
          </a:prstGeom>
        </p:spPr>
      </p:pic>
      <p:grpSp>
        <p:nvGrpSpPr>
          <p:cNvPr id="6" name="Group 5"/>
          <p:cNvGrpSpPr/>
          <p:nvPr/>
        </p:nvGrpSpPr>
        <p:grpSpPr>
          <a:xfrm>
            <a:off x="792944" y="1955486"/>
            <a:ext cx="7639857" cy="3526529"/>
            <a:chOff x="594707" y="1466614"/>
            <a:chExt cx="5729893" cy="2644897"/>
          </a:xfrm>
        </p:grpSpPr>
        <p:grpSp>
          <p:nvGrpSpPr>
            <p:cNvPr id="4" name="Group 3"/>
            <p:cNvGrpSpPr/>
            <p:nvPr/>
          </p:nvGrpSpPr>
          <p:grpSpPr>
            <a:xfrm>
              <a:off x="594707" y="1590667"/>
              <a:ext cx="5729893" cy="2520844"/>
              <a:chOff x="594707" y="1590667"/>
              <a:chExt cx="5729893" cy="2520844"/>
            </a:xfrm>
          </p:grpSpPr>
          <p:grpSp>
            <p:nvGrpSpPr>
              <p:cNvPr id="27" name="Group 11"/>
              <p:cNvGrpSpPr/>
              <p:nvPr/>
            </p:nvGrpSpPr>
            <p:grpSpPr>
              <a:xfrm>
                <a:off x="594707" y="1590667"/>
                <a:ext cx="5729893" cy="2520844"/>
                <a:chOff x="0" y="0"/>
                <a:chExt cx="6238240" cy="2012950"/>
              </a:xfrm>
              <a:solidFill>
                <a:srgbClr val="FFE389"/>
              </a:solidFill>
            </p:grpSpPr>
            <p:sp>
              <p:nvSpPr>
                <p:cNvPr id="28"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986593" y="1650761"/>
                <a:ext cx="4434493" cy="2328378"/>
              </a:xfrm>
              <a:prstGeom prst="rect">
                <a:avLst/>
              </a:prstGeom>
            </p:spPr>
            <p:txBody>
              <a:bodyPr wrap="square">
                <a:spAutoFit/>
              </a:bodyPr>
              <a:lstStyle/>
              <a:p>
                <a:pPr algn="just">
                  <a:lnSpc>
                    <a:spcPct val="150000"/>
                  </a:lnSpc>
                </a:pPr>
                <a:r>
                  <a:rPr lang="vi-VN" sz="2667" dirty="0"/>
                  <a:t>Tại sao trong đường dẫn khí của hệ hô hấp đã có những cấu trúc và cơ chế chống bụi, bảo vệ phổi nhưng khi lao động hay đi đường vẫn cần đeo khẩu trang chống bụi?</a:t>
                </a:r>
                <a:endParaRPr lang="en-US" sz="2667" dirty="0"/>
              </a:p>
            </p:txBody>
          </p:sp>
        </p:grpSp>
        <p:pic>
          <p:nvPicPr>
            <p:cNvPr id="5" name="Picture 4"/>
            <p:cNvPicPr>
              <a:picLocks noChangeAspect="1"/>
            </p:cNvPicPr>
            <p:nvPr/>
          </p:nvPicPr>
          <p:blipFill>
            <a:blip r:embed="rId4"/>
            <a:stretch>
              <a:fillRect/>
            </a:stretch>
          </p:blipFill>
          <p:spPr>
            <a:xfrm>
              <a:off x="594707" y="1466614"/>
              <a:ext cx="430756" cy="665114"/>
            </a:xfrm>
            <a:prstGeom prst="rect">
              <a:avLst/>
            </a:prstGeom>
          </p:spPr>
        </p:pic>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9499979" y="4032218"/>
            <a:ext cx="1678013" cy="2283333"/>
          </a:xfrm>
          <a:prstGeom prst="rect">
            <a:avLst/>
          </a:prstGeom>
          <a:noFill/>
          <a:ln>
            <a:noFill/>
          </a:ln>
        </p:spPr>
      </p:pic>
      <p:pic>
        <p:nvPicPr>
          <p:cNvPr id="402" name="Google Shape;402;p45"/>
          <p:cNvPicPr preferRelativeResize="0"/>
          <p:nvPr/>
        </p:nvPicPr>
        <p:blipFill>
          <a:blip r:embed="rId4">
            <a:alphaModFix/>
          </a:blip>
          <a:stretch>
            <a:fillRect/>
          </a:stretch>
        </p:blipFill>
        <p:spPr>
          <a:xfrm>
            <a:off x="346183" y="348383"/>
            <a:ext cx="2353472" cy="3011732"/>
          </a:xfrm>
          <a:prstGeom prst="rect">
            <a:avLst/>
          </a:prstGeom>
          <a:noFill/>
          <a:ln>
            <a:noFill/>
          </a:ln>
        </p:spPr>
      </p:pic>
      <p:sp>
        <p:nvSpPr>
          <p:cNvPr id="4" name="Rectangle 3"/>
          <p:cNvSpPr/>
          <p:nvPr/>
        </p:nvSpPr>
        <p:spPr>
          <a:xfrm>
            <a:off x="2547637" y="1451900"/>
            <a:ext cx="6952343" cy="3720186"/>
          </a:xfrm>
          <a:prstGeom prst="rect">
            <a:avLst/>
          </a:prstGeom>
        </p:spPr>
        <p:txBody>
          <a:bodyPr wrap="square">
            <a:spAutoFit/>
          </a:bodyPr>
          <a:lstStyle/>
          <a:p>
            <a:pPr algn="just">
              <a:lnSpc>
                <a:spcPct val="150000"/>
              </a:lnSpc>
            </a:pPr>
            <a:r>
              <a:rPr lang="vi-VN" sz="2667" dirty="0"/>
              <a:t>Vì mật độ bụi và các tác nhân khác gây hại cho hệ hô hấp trên đường phố hay khi đang lao động rất lớn, vượt quá khả năng làm sạch của đường dẫn khí, bởi vậy nên đeo khẩu trang khi đi đường hay khi lao động để hệ hô hấp tránh khỏi các tác nhân gây hại.</a:t>
            </a:r>
            <a:endParaRPr lang="en-US" sz="2667"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2" name="Title 1"/>
          <p:cNvSpPr>
            <a:spLocks noGrp="1"/>
          </p:cNvSpPr>
          <p:nvPr>
            <p:ph type="title"/>
          </p:nvPr>
        </p:nvSpPr>
        <p:spPr>
          <a:xfrm>
            <a:off x="611871" y="965943"/>
            <a:ext cx="11028800" cy="763600"/>
          </a:xfrm>
        </p:spPr>
        <p:txBody>
          <a:bodyPr/>
          <a:lstStyle/>
          <a:p>
            <a:r>
              <a:rPr lang="vi-VN" sz="2667" dirty="0">
                <a:latin typeface="Arial" panose="020B0604020202020204" pitchFamily="34" charset="0"/>
                <a:cs typeface="Arial" panose="020B0604020202020204" pitchFamily="34" charset="0"/>
              </a:rPr>
              <a:t>Hãy đề xuất các biện pháp bảo vệ hệ hô hấp tránh các tác nhân có hại.</a:t>
            </a:r>
            <a:endParaRPr lang="en-US" sz="2667"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454750" y="242970"/>
            <a:ext cx="1343041" cy="722973"/>
          </a:xfrm>
          <a:prstGeom prst="rect">
            <a:avLst/>
          </a:prstGeom>
        </p:spPr>
      </p:pic>
      <p:grpSp>
        <p:nvGrpSpPr>
          <p:cNvPr id="7" name="Group 6"/>
          <p:cNvGrpSpPr/>
          <p:nvPr/>
        </p:nvGrpSpPr>
        <p:grpSpPr>
          <a:xfrm>
            <a:off x="742286" y="1953790"/>
            <a:ext cx="3280657" cy="4499786"/>
            <a:chOff x="556714" y="1650399"/>
            <a:chExt cx="2460493" cy="3374839"/>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10" t="406" r="6546" b="-406"/>
            <a:stretch/>
          </p:blipFill>
          <p:spPr>
            <a:xfrm>
              <a:off x="556714" y="1650399"/>
              <a:ext cx="2460493" cy="2431744"/>
            </a:xfrm>
            <a:prstGeom prst="ellipse">
              <a:avLst/>
            </a:prstGeom>
          </p:spPr>
        </p:pic>
        <p:sp>
          <p:nvSpPr>
            <p:cNvPr id="6" name="TextBox 5"/>
            <p:cNvSpPr txBox="1"/>
            <p:nvPr/>
          </p:nvSpPr>
          <p:spPr>
            <a:xfrm>
              <a:off x="594974" y="4082143"/>
              <a:ext cx="2383972" cy="943095"/>
            </a:xfrm>
            <a:prstGeom prst="rect">
              <a:avLst/>
            </a:prstGeom>
            <a:noFill/>
          </p:spPr>
          <p:txBody>
            <a:bodyPr wrap="square" rtlCol="0">
              <a:spAutoFit/>
            </a:bodyPr>
            <a:lstStyle/>
            <a:p>
              <a:pPr algn="ctr">
                <a:lnSpc>
                  <a:spcPct val="150000"/>
                </a:lnSpc>
              </a:pPr>
              <a:r>
                <a:rPr lang="vi-VN" sz="2667" dirty="0">
                  <a:solidFill>
                    <a:srgbClr val="002060"/>
                  </a:solidFill>
                </a:rPr>
                <a:t>Giữ không khí trong lành, sạch sẽ</a:t>
              </a:r>
              <a:endParaRPr lang="en-US" sz="2667" dirty="0">
                <a:solidFill>
                  <a:srgbClr val="002060"/>
                </a:solidFill>
              </a:endParaRPr>
            </a:p>
          </p:txBody>
        </p:sp>
      </p:grpSp>
      <p:grpSp>
        <p:nvGrpSpPr>
          <p:cNvPr id="8" name="Group 7"/>
          <p:cNvGrpSpPr/>
          <p:nvPr/>
        </p:nvGrpSpPr>
        <p:grpSpPr>
          <a:xfrm>
            <a:off x="4441420" y="1953790"/>
            <a:ext cx="3369701" cy="4023762"/>
            <a:chOff x="3331065" y="1650399"/>
            <a:chExt cx="2527276" cy="3017822"/>
          </a:xfrm>
        </p:grpSpPr>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065" y="1650399"/>
              <a:ext cx="2527276" cy="2431744"/>
            </a:xfrm>
            <a:prstGeom prst="ellipse">
              <a:avLst/>
            </a:prstGeom>
          </p:spPr>
        </p:pic>
        <p:sp>
          <p:nvSpPr>
            <p:cNvPr id="59" name="TextBox 58"/>
            <p:cNvSpPr txBox="1"/>
            <p:nvPr/>
          </p:nvSpPr>
          <p:spPr>
            <a:xfrm>
              <a:off x="3402717" y="4186887"/>
              <a:ext cx="2383972" cy="481334"/>
            </a:xfrm>
            <a:prstGeom prst="rect">
              <a:avLst/>
            </a:prstGeom>
            <a:noFill/>
          </p:spPr>
          <p:txBody>
            <a:bodyPr wrap="square" rtlCol="0">
              <a:spAutoFit/>
            </a:bodyPr>
            <a:lstStyle/>
            <a:p>
              <a:pPr algn="ctr">
                <a:lnSpc>
                  <a:spcPct val="150000"/>
                </a:lnSpc>
              </a:pPr>
              <a:r>
                <a:rPr lang="vi-VN" sz="2667" dirty="0">
                  <a:solidFill>
                    <a:srgbClr val="002060"/>
                  </a:solidFill>
                </a:rPr>
                <a:t>Không hút thuốc lá</a:t>
              </a:r>
              <a:endParaRPr lang="en-US" sz="2667" dirty="0">
                <a:solidFill>
                  <a:srgbClr val="002060"/>
                </a:solidFill>
              </a:endParaRPr>
            </a:p>
          </p:txBody>
        </p:sp>
      </p:grpSp>
      <p:grpSp>
        <p:nvGrpSpPr>
          <p:cNvPr id="9" name="Group 8"/>
          <p:cNvGrpSpPr/>
          <p:nvPr/>
        </p:nvGrpSpPr>
        <p:grpSpPr>
          <a:xfrm>
            <a:off x="8229599" y="1960930"/>
            <a:ext cx="3391836" cy="4416642"/>
            <a:chOff x="6172199" y="1655754"/>
            <a:chExt cx="2543877" cy="3312481"/>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199" y="1655754"/>
              <a:ext cx="2543877" cy="2426389"/>
            </a:xfrm>
            <a:prstGeom prst="ellipse">
              <a:avLst/>
            </a:prstGeom>
          </p:spPr>
        </p:pic>
        <p:sp>
          <p:nvSpPr>
            <p:cNvPr id="60" name="TextBox 59"/>
            <p:cNvSpPr txBox="1"/>
            <p:nvPr/>
          </p:nvSpPr>
          <p:spPr>
            <a:xfrm>
              <a:off x="6210460" y="4025140"/>
              <a:ext cx="2383972" cy="943095"/>
            </a:xfrm>
            <a:prstGeom prst="rect">
              <a:avLst/>
            </a:prstGeom>
            <a:noFill/>
          </p:spPr>
          <p:txBody>
            <a:bodyPr wrap="square" rtlCol="0">
              <a:spAutoFit/>
            </a:bodyPr>
            <a:lstStyle/>
            <a:p>
              <a:pPr algn="ctr">
                <a:lnSpc>
                  <a:spcPct val="150000"/>
                </a:lnSpc>
              </a:pPr>
              <a:r>
                <a:rPr lang="vi-VN" sz="2667" dirty="0">
                  <a:solidFill>
                    <a:srgbClr val="002060"/>
                  </a:solidFill>
                </a:rPr>
                <a:t>Đeo khẩu trang nơi có nhiều bụi bẩn</a:t>
              </a:r>
              <a:endParaRPr lang="en-US" sz="2667" dirty="0">
                <a:solidFill>
                  <a:srgbClr val="002060"/>
                </a:solidFill>
              </a:endParaRPr>
            </a:p>
          </p:txBody>
        </p:sp>
      </p:gr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4" name="Rectangle 3"/>
          <p:cNvSpPr/>
          <p:nvPr/>
        </p:nvSpPr>
        <p:spPr>
          <a:xfrm>
            <a:off x="478972" y="1309444"/>
            <a:ext cx="5907315" cy="3926396"/>
          </a:xfrm>
          <a:prstGeom prst="rect">
            <a:avLst/>
          </a:prstGeom>
        </p:spPr>
        <p:txBody>
          <a:bodyPr wrap="square">
            <a:spAutoFit/>
          </a:bodyPr>
          <a:lstStyle/>
          <a:p>
            <a:pPr algn="ctr">
              <a:lnSpc>
                <a:spcPct val="150000"/>
              </a:lnSpc>
            </a:pPr>
            <a:r>
              <a:rPr lang="vi-VN" sz="4267" b="1" dirty="0">
                <a:solidFill>
                  <a:schemeClr val="accent4">
                    <a:lumMod val="50000"/>
                  </a:schemeClr>
                </a:solidFill>
              </a:rPr>
              <a:t>IV. THỰC HÀNH: </a:t>
            </a:r>
          </a:p>
          <a:p>
            <a:pPr algn="ctr">
              <a:lnSpc>
                <a:spcPct val="150000"/>
              </a:lnSpc>
            </a:pPr>
            <a:r>
              <a:rPr lang="vi-VN" sz="4267" b="1" dirty="0">
                <a:solidFill>
                  <a:schemeClr val="accent4">
                    <a:lumMod val="50000"/>
                  </a:schemeClr>
                </a:solidFill>
              </a:rPr>
              <a:t>HÔ HẤP NHÂN TẠO, CẤP CỨU NGƯỜI ĐUỐI NƯỚC</a:t>
            </a:r>
            <a:endParaRPr lang="en-US" sz="4267" b="1" dirty="0">
              <a:solidFill>
                <a:schemeClr val="accent4">
                  <a:lumMod val="50000"/>
                </a:schemeClr>
              </a:solidFill>
            </a:endParaRPr>
          </a:p>
        </p:txBody>
      </p:sp>
      <p:pic>
        <p:nvPicPr>
          <p:cNvPr id="5" name="Picture 4"/>
          <p:cNvPicPr>
            <a:picLocks noChangeAspect="1"/>
          </p:cNvPicPr>
          <p:nvPr/>
        </p:nvPicPr>
        <p:blipFill>
          <a:blip r:embed="rId3"/>
          <a:stretch>
            <a:fillRect/>
          </a:stretch>
        </p:blipFill>
        <p:spPr>
          <a:xfrm>
            <a:off x="6923314" y="2330794"/>
            <a:ext cx="4011709" cy="3562007"/>
          </a:xfrm>
          <a:prstGeom prst="rect">
            <a:avLst/>
          </a:prstGeom>
        </p:spPr>
      </p:pic>
      <p:pic>
        <p:nvPicPr>
          <p:cNvPr id="6" name="Picture 5"/>
          <p:cNvPicPr>
            <a:picLocks noChangeAspect="1"/>
          </p:cNvPicPr>
          <p:nvPr/>
        </p:nvPicPr>
        <p:blipFill rotWithShape="1">
          <a:blip r:embed="rId4"/>
          <a:srcRect l="6559" t="7442" r="7103" b="6776"/>
          <a:stretch/>
        </p:blipFill>
        <p:spPr>
          <a:xfrm>
            <a:off x="9173028" y="1175658"/>
            <a:ext cx="1320800" cy="1464141"/>
          </a:xfrm>
          <a:prstGeom prst="rect">
            <a:avLst/>
          </a:prstGeom>
        </p:spPr>
      </p:pic>
    </p:spTree>
  </p:cSld>
  <p:clrMapOvr>
    <a:masterClrMapping/>
  </p:clrMapOvr>
  <p:transition spd="med">
    <p:plu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8" name="Google Shape;538;p51"/>
          <p:cNvPicPr preferRelativeResize="0"/>
          <p:nvPr/>
        </p:nvPicPr>
        <p:blipFill>
          <a:blip r:embed="rId3">
            <a:alphaModFix/>
          </a:blip>
          <a:stretch>
            <a:fillRect/>
          </a:stretch>
        </p:blipFill>
        <p:spPr>
          <a:xfrm>
            <a:off x="7450421" y="2093029"/>
            <a:ext cx="4741579" cy="3242505"/>
          </a:xfrm>
          <a:prstGeom prst="rect">
            <a:avLst/>
          </a:prstGeom>
          <a:noFill/>
          <a:ln>
            <a:noFill/>
          </a:ln>
        </p:spPr>
      </p:pic>
      <p:sp>
        <p:nvSpPr>
          <p:cNvPr id="30" name="Google Shape;510;p50"/>
          <p:cNvSpPr/>
          <p:nvPr/>
        </p:nvSpPr>
        <p:spPr>
          <a:xfrm>
            <a:off x="792943" y="634085"/>
            <a:ext cx="10693200" cy="7636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532;p50"/>
          <p:cNvSpPr txBox="1">
            <a:spLocks noGrp="1"/>
          </p:cNvSpPr>
          <p:nvPr>
            <p:ph type="title"/>
          </p:nvPr>
        </p:nvSpPr>
        <p:spPr>
          <a:xfrm>
            <a:off x="1003543" y="634085"/>
            <a:ext cx="10272000" cy="763600"/>
          </a:xfrm>
          <a:prstGeom prst="rect">
            <a:avLst/>
          </a:prstGeom>
        </p:spPr>
        <p:txBody>
          <a:bodyPr spcFirstLastPara="1" vert="horz" wrap="square" lIns="121900" tIns="121900" rIns="121900" bIns="121900" rtlCol="0" anchor="ctr" anchorCtr="0">
            <a:noAutofit/>
          </a:bodyPr>
          <a:lstStyle/>
          <a:p>
            <a:pPr algn="ctr">
              <a:spcBef>
                <a:spcPts val="0"/>
              </a:spcBef>
            </a:pPr>
            <a:r>
              <a:rPr lang="vi-VN" dirty="0">
                <a:latin typeface="Arial" panose="020B0604020202020204" pitchFamily="34" charset="0"/>
                <a:cs typeface="Arial" panose="020B0604020202020204" pitchFamily="34" charset="0"/>
              </a:rPr>
              <a:t>HƯỚNG DẪN VỀ NHÀ</a:t>
            </a:r>
            <a:endParaRPr dirty="0">
              <a:latin typeface="Arial" panose="020B0604020202020204" pitchFamily="34" charset="0"/>
              <a:cs typeface="Arial" panose="020B0604020202020204" pitchFamily="34" charset="0"/>
            </a:endParaRPr>
          </a:p>
        </p:txBody>
      </p:sp>
      <p:grpSp>
        <p:nvGrpSpPr>
          <p:cNvPr id="10" name="Group 9"/>
          <p:cNvGrpSpPr/>
          <p:nvPr/>
        </p:nvGrpSpPr>
        <p:grpSpPr>
          <a:xfrm>
            <a:off x="1003543" y="2093027"/>
            <a:ext cx="7661486" cy="867889"/>
            <a:chOff x="752657" y="1569771"/>
            <a:chExt cx="5746115" cy="650917"/>
          </a:xfrm>
        </p:grpSpPr>
        <p:sp>
          <p:nvSpPr>
            <p:cNvPr id="3" name="TextBox 2"/>
            <p:cNvSpPr txBox="1"/>
            <p:nvPr/>
          </p:nvSpPr>
          <p:spPr>
            <a:xfrm>
              <a:off x="752657" y="1569771"/>
              <a:ext cx="3481886" cy="377074"/>
            </a:xfrm>
            <a:prstGeom prst="rect">
              <a:avLst/>
            </a:prstGeom>
            <a:noFill/>
          </p:spPr>
          <p:txBody>
            <a:bodyPr wrap="square" rtlCol="0">
              <a:spAutoFit/>
            </a:bodyPr>
            <a:lstStyle/>
            <a:p>
              <a:pPr algn="just"/>
              <a:r>
                <a:rPr lang="vi-VN" sz="2667" dirty="0"/>
                <a:t>Ôn tập các kiến thức đã học</a:t>
              </a:r>
              <a:endParaRPr lang="en-US" sz="2667" dirty="0"/>
            </a:p>
          </p:txBody>
        </p:sp>
        <p:cxnSp>
          <p:nvCxnSpPr>
            <p:cNvPr id="5" name="Elbow Connector 4"/>
            <p:cNvCxnSpPr>
              <a:endCxn id="3" idx="3"/>
            </p:cNvCxnSpPr>
            <p:nvPr/>
          </p:nvCxnSpPr>
          <p:spPr>
            <a:xfrm rot="10800000">
              <a:off x="4234543" y="1758308"/>
              <a:ext cx="2264229" cy="462380"/>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003543" y="3587997"/>
            <a:ext cx="7588915" cy="502769"/>
            <a:chOff x="752657" y="2690998"/>
            <a:chExt cx="5691686" cy="377077"/>
          </a:xfrm>
        </p:grpSpPr>
        <p:sp>
          <p:nvSpPr>
            <p:cNvPr id="33" name="TextBox 32"/>
            <p:cNvSpPr txBox="1"/>
            <p:nvPr/>
          </p:nvSpPr>
          <p:spPr>
            <a:xfrm>
              <a:off x="752657" y="2691000"/>
              <a:ext cx="3612514" cy="377075"/>
            </a:xfrm>
            <a:prstGeom prst="rect">
              <a:avLst/>
            </a:prstGeom>
            <a:noFill/>
          </p:spPr>
          <p:txBody>
            <a:bodyPr wrap="square" rtlCol="0">
              <a:spAutoFit/>
            </a:bodyPr>
            <a:lstStyle/>
            <a:p>
              <a:pPr algn="just"/>
              <a:r>
                <a:rPr lang="vi-VN" sz="2667" dirty="0"/>
                <a:t>Hoàn thành bài tập trong SBT</a:t>
              </a:r>
              <a:endParaRPr lang="en-US" sz="2667" dirty="0"/>
            </a:p>
          </p:txBody>
        </p:sp>
        <p:cxnSp>
          <p:nvCxnSpPr>
            <p:cNvPr id="7" name="Elbow Connector 6"/>
            <p:cNvCxnSpPr>
              <a:endCxn id="33" idx="3"/>
            </p:cNvCxnSpPr>
            <p:nvPr/>
          </p:nvCxnSpPr>
          <p:spPr>
            <a:xfrm rot="10800000" flipV="1">
              <a:off x="4365171" y="2690998"/>
              <a:ext cx="2079172" cy="188540"/>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003543" y="4748565"/>
            <a:ext cx="7095430" cy="732655"/>
            <a:chOff x="752657" y="3561422"/>
            <a:chExt cx="5321573" cy="549491"/>
          </a:xfrm>
        </p:grpSpPr>
        <p:sp>
          <p:nvSpPr>
            <p:cNvPr id="34" name="TextBox 33"/>
            <p:cNvSpPr txBox="1"/>
            <p:nvPr/>
          </p:nvSpPr>
          <p:spPr>
            <a:xfrm>
              <a:off x="752657" y="3733839"/>
              <a:ext cx="3481886" cy="377074"/>
            </a:xfrm>
            <a:prstGeom prst="rect">
              <a:avLst/>
            </a:prstGeom>
            <a:noFill/>
          </p:spPr>
          <p:txBody>
            <a:bodyPr wrap="square" rtlCol="0">
              <a:spAutoFit/>
            </a:bodyPr>
            <a:lstStyle/>
            <a:p>
              <a:pPr algn="just"/>
              <a:r>
                <a:rPr lang="vi-VN" sz="2667" dirty="0"/>
                <a:t>Chuẩn bị bài sau - </a:t>
              </a:r>
              <a:r>
                <a:rPr lang="vi-VN" sz="2667" b="1" dirty="0"/>
                <a:t>Bài 35</a:t>
              </a:r>
              <a:endParaRPr lang="en-US" sz="2667" b="1" dirty="0"/>
            </a:p>
          </p:txBody>
        </p:sp>
        <p:cxnSp>
          <p:nvCxnSpPr>
            <p:cNvPr id="9" name="Elbow Connector 8"/>
            <p:cNvCxnSpPr>
              <a:endCxn id="34" idx="3"/>
            </p:cNvCxnSpPr>
            <p:nvPr/>
          </p:nvCxnSpPr>
          <p:spPr>
            <a:xfrm rot="10800000" flipV="1">
              <a:off x="4234543" y="3561422"/>
              <a:ext cx="1839687" cy="360954"/>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749005" y="3425180"/>
            <a:ext cx="10675088" cy="1122400"/>
          </a:xfrm>
          <a:prstGeom prst="rect">
            <a:avLst/>
          </a:prstGeom>
        </p:spPr>
        <p:txBody>
          <a:bodyPr spcFirstLastPara="1" vert="horz" wrap="square" lIns="121900" tIns="121900" rIns="121900" bIns="121900" rtlCol="0" anchor="b" anchorCtr="0">
            <a:noAutofit/>
          </a:bodyPr>
          <a:lstStyle/>
          <a:p>
            <a:pPr>
              <a:lnSpc>
                <a:spcPct val="150000"/>
              </a:lnSpc>
            </a:pPr>
            <a:r>
              <a:rPr lang="vi-VN" sz="5867" b="1" dirty="0">
                <a:latin typeface="+mn-lt"/>
              </a:rPr>
              <a:t>CẢM ƠN SỰ CHÚ Ý </a:t>
            </a:r>
            <a:br>
              <a:rPr lang="vi-VN" sz="5867" b="1" dirty="0">
                <a:latin typeface="+mn-lt"/>
              </a:rPr>
            </a:br>
            <a:r>
              <a:rPr lang="vi-VN" sz="5867" b="1" dirty="0">
                <a:latin typeface="+mn-lt"/>
              </a:rPr>
              <a:t>THEO DÕI CỦA CÁC EM! </a:t>
            </a:r>
            <a:endParaRPr sz="5867" b="1" dirty="0">
              <a:latin typeface="+mn-lt"/>
            </a:endParaRPr>
          </a:p>
        </p:txBody>
      </p:sp>
      <p:pic>
        <p:nvPicPr>
          <p:cNvPr id="7" name="Picture 4"/>
          <p:cNvPicPr>
            <a:picLocks noChangeAspect="1"/>
          </p:cNvPicPr>
          <p:nvPr/>
        </p:nvPicPr>
        <p:blipFill>
          <a:blip r:embed="rId3"/>
          <a:srcRect/>
          <a:stretch>
            <a:fillRect/>
          </a:stretch>
        </p:blipFill>
        <p:spPr>
          <a:xfrm rot="-264142">
            <a:off x="355952" y="4119723"/>
            <a:ext cx="2869749" cy="2353195"/>
          </a:xfrm>
          <a:prstGeom prst="rect">
            <a:avLst/>
          </a:prstGeom>
        </p:spPr>
      </p:pic>
      <p:sp>
        <p:nvSpPr>
          <p:cNvPr id="8" name="Freeform 10"/>
          <p:cNvSpPr/>
          <p:nvPr/>
        </p:nvSpPr>
        <p:spPr>
          <a:xfrm>
            <a:off x="9832701" y="174172"/>
            <a:ext cx="1309188" cy="1596571"/>
          </a:xfrm>
          <a:custGeom>
            <a:avLst/>
            <a:gdLst/>
            <a:ahLst/>
            <a:cxnLst/>
            <a:rect l="l" t="t" r="r" b="b"/>
            <a:pathLst>
              <a:path w="2936558" h="3581168">
                <a:moveTo>
                  <a:pt x="0" y="0"/>
                </a:moveTo>
                <a:lnTo>
                  <a:pt x="2936558" y="0"/>
                </a:lnTo>
                <a:lnTo>
                  <a:pt x="2936558" y="3581168"/>
                </a:lnTo>
                <a:lnTo>
                  <a:pt x="0" y="3581168"/>
                </a:lnTo>
                <a:lnTo>
                  <a:pt x="0" y="0"/>
                </a:lnTo>
                <a:close/>
              </a:path>
            </a:pathLst>
          </a:custGeom>
          <a:blipFill>
            <a:blip r:embed="rId4"/>
            <a:stretch>
              <a:fillRect/>
            </a:stretch>
          </a:blipFill>
        </p:spPr>
      </p:sp>
      <p:sp>
        <p:nvSpPr>
          <p:cNvPr id="9" name="Freeform 13"/>
          <p:cNvSpPr/>
          <p:nvPr/>
        </p:nvSpPr>
        <p:spPr>
          <a:xfrm>
            <a:off x="9297614" y="4789715"/>
            <a:ext cx="2379364" cy="1659244"/>
          </a:xfrm>
          <a:custGeom>
            <a:avLst/>
            <a:gdLst/>
            <a:ahLst/>
            <a:cxnLst/>
            <a:rect l="l" t="t" r="r" b="b"/>
            <a:pathLst>
              <a:path w="3549296" h="2475094">
                <a:moveTo>
                  <a:pt x="0" y="0"/>
                </a:moveTo>
                <a:lnTo>
                  <a:pt x="3549295" y="0"/>
                </a:lnTo>
                <a:lnTo>
                  <a:pt x="3549295" y="2475093"/>
                </a:lnTo>
                <a:lnTo>
                  <a:pt x="0" y="2475093"/>
                </a:lnTo>
                <a:lnTo>
                  <a:pt x="0" y="0"/>
                </a:lnTo>
                <a:close/>
              </a:path>
            </a:pathLst>
          </a:custGeom>
          <a:blipFill>
            <a:blip r:embed="rId5"/>
            <a:stretch>
              <a:fillRect/>
            </a:stretch>
          </a:blipFill>
        </p:spPr>
      </p:sp>
    </p:spTree>
    <p:extLst>
      <p:ext uri="{BB962C8B-B14F-4D97-AF65-F5344CB8AC3E}">
        <p14:creationId xmlns:p14="http://schemas.microsoft.com/office/powerpoint/2010/main" val="422324129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11" name="Group 10"/>
          <p:cNvGrpSpPr/>
          <p:nvPr/>
        </p:nvGrpSpPr>
        <p:grpSpPr>
          <a:xfrm>
            <a:off x="515411" y="78605"/>
            <a:ext cx="10733160" cy="1572386"/>
            <a:chOff x="386558" y="58954"/>
            <a:chExt cx="8049870" cy="1179289"/>
          </a:xfrm>
        </p:grpSpPr>
        <p:sp>
          <p:nvSpPr>
            <p:cNvPr id="4" name="Rectangle 3"/>
            <p:cNvSpPr/>
            <p:nvPr/>
          </p:nvSpPr>
          <p:spPr>
            <a:xfrm>
              <a:off x="1153886" y="295148"/>
              <a:ext cx="7282542" cy="943095"/>
            </a:xfrm>
            <a:prstGeom prst="rect">
              <a:avLst/>
            </a:prstGeom>
          </p:spPr>
          <p:txBody>
            <a:bodyPr wrap="square">
              <a:spAutoFit/>
            </a:bodyPr>
            <a:lstStyle/>
            <a:p>
              <a:pPr algn="just">
                <a:lnSpc>
                  <a:spcPct val="150000"/>
                </a:lnSpc>
              </a:pPr>
              <a:r>
                <a:rPr lang="vi-VN" sz="2667" dirty="0">
                  <a:solidFill>
                    <a:srgbClr val="003366"/>
                  </a:solidFill>
                </a:rPr>
                <a:t>HS làm việc theo nhóm </a:t>
              </a:r>
              <a:r>
                <a:rPr lang="en-US" sz="2667" dirty="0" err="1">
                  <a:solidFill>
                    <a:srgbClr val="003366"/>
                  </a:solidFill>
                </a:rPr>
                <a:t>đọc</a:t>
              </a:r>
              <a:r>
                <a:rPr lang="en-US" sz="2667" dirty="0">
                  <a:solidFill>
                    <a:srgbClr val="003366"/>
                  </a:solidFill>
                </a:rPr>
                <a:t> </a:t>
              </a:r>
              <a:r>
                <a:rPr lang="en-US" sz="2667" dirty="0" err="1">
                  <a:solidFill>
                    <a:srgbClr val="003366"/>
                  </a:solidFill>
                </a:rPr>
                <a:t>kĩ</a:t>
              </a:r>
              <a:r>
                <a:rPr lang="en-US" sz="2667" dirty="0">
                  <a:solidFill>
                    <a:srgbClr val="003366"/>
                  </a:solidFill>
                </a:rPr>
                <a:t> </a:t>
              </a:r>
              <a:r>
                <a:rPr lang="en-US" sz="2667" dirty="0" err="1">
                  <a:solidFill>
                    <a:srgbClr val="003366"/>
                  </a:solidFill>
                </a:rPr>
                <a:t>nội</a:t>
              </a:r>
              <a:r>
                <a:rPr lang="en-US" sz="2667" dirty="0">
                  <a:solidFill>
                    <a:srgbClr val="003366"/>
                  </a:solidFill>
                </a:rPr>
                <a:t> dung </a:t>
              </a:r>
              <a:r>
                <a:rPr lang="en-US" sz="2667" dirty="0" err="1">
                  <a:solidFill>
                    <a:srgbClr val="003366"/>
                  </a:solidFill>
                </a:rPr>
                <a:t>thực</a:t>
              </a:r>
              <a:r>
                <a:rPr lang="en-US" sz="2667" dirty="0">
                  <a:solidFill>
                    <a:srgbClr val="003366"/>
                  </a:solidFill>
                </a:rPr>
                <a:t> </a:t>
              </a:r>
              <a:r>
                <a:rPr lang="en-US" sz="2667" dirty="0" err="1">
                  <a:solidFill>
                    <a:srgbClr val="003366"/>
                  </a:solidFill>
                </a:rPr>
                <a:t>hành</a:t>
              </a:r>
              <a:r>
                <a:rPr lang="vi-VN" sz="2667" dirty="0">
                  <a:solidFill>
                    <a:srgbClr val="003366"/>
                  </a:solidFill>
                </a:rPr>
                <a:t> và thực hiện theo hướng dẫn SGK. </a:t>
              </a:r>
              <a:endParaRPr lang="en-US" sz="2667" dirty="0">
                <a:solidFill>
                  <a:srgbClr val="003366"/>
                </a:solidFill>
              </a:endParaRPr>
            </a:p>
          </p:txBody>
        </p:sp>
        <p:pic>
          <p:nvPicPr>
            <p:cNvPr id="5" name="Picture 4"/>
            <p:cNvPicPr>
              <a:picLocks noChangeAspect="1"/>
            </p:cNvPicPr>
            <p:nvPr/>
          </p:nvPicPr>
          <p:blipFill>
            <a:blip r:embed="rId3"/>
            <a:stretch>
              <a:fillRect/>
            </a:stretch>
          </p:blipFill>
          <p:spPr>
            <a:xfrm>
              <a:off x="386558" y="58954"/>
              <a:ext cx="669358" cy="1155541"/>
            </a:xfrm>
            <a:prstGeom prst="rect">
              <a:avLst/>
            </a:prstGeom>
          </p:spPr>
        </p:pic>
      </p:grpSp>
      <p:grpSp>
        <p:nvGrpSpPr>
          <p:cNvPr id="9" name="Group 8"/>
          <p:cNvGrpSpPr/>
          <p:nvPr/>
        </p:nvGrpSpPr>
        <p:grpSpPr>
          <a:xfrm>
            <a:off x="824475" y="2114843"/>
            <a:ext cx="4117640" cy="4177100"/>
            <a:chOff x="618356" y="1586132"/>
            <a:chExt cx="3088230" cy="313282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6" y="2351314"/>
              <a:ext cx="3088230" cy="2367643"/>
            </a:xfrm>
            <a:prstGeom prst="rect">
              <a:avLst/>
            </a:prstGeom>
          </p:spPr>
        </p:pic>
        <p:sp>
          <p:nvSpPr>
            <p:cNvPr id="8" name="Rounded Rectangle 7"/>
            <p:cNvSpPr/>
            <p:nvPr/>
          </p:nvSpPr>
          <p:spPr>
            <a:xfrm>
              <a:off x="864407" y="1586132"/>
              <a:ext cx="2596128" cy="468086"/>
            </a:xfrm>
            <a:prstGeom prst="roundRect">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Phương pháp thổi ngạt</a:t>
              </a:r>
              <a:endParaRPr lang="en-US" sz="2400" dirty="0">
                <a:solidFill>
                  <a:schemeClr val="tx1"/>
                </a:solidFill>
              </a:endParaRPr>
            </a:p>
          </p:txBody>
        </p:sp>
      </p:grpSp>
      <p:grpSp>
        <p:nvGrpSpPr>
          <p:cNvPr id="10" name="Group 9"/>
          <p:cNvGrpSpPr/>
          <p:nvPr/>
        </p:nvGrpSpPr>
        <p:grpSpPr>
          <a:xfrm>
            <a:off x="5521778" y="2078558"/>
            <a:ext cx="6083300" cy="4712313"/>
            <a:chOff x="4141333" y="1558918"/>
            <a:chExt cx="4562475" cy="3534235"/>
          </a:xfrm>
        </p:grpSpPr>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1333" y="1654628"/>
              <a:ext cx="4562475" cy="3438525"/>
            </a:xfrm>
            <a:prstGeom prst="rect">
              <a:avLst/>
            </a:prstGeom>
          </p:spPr>
        </p:pic>
        <p:sp>
          <p:nvSpPr>
            <p:cNvPr id="16" name="Rounded Rectangle 15"/>
            <p:cNvSpPr/>
            <p:nvPr/>
          </p:nvSpPr>
          <p:spPr>
            <a:xfrm>
              <a:off x="4875467" y="1558918"/>
              <a:ext cx="3094206" cy="468086"/>
            </a:xfrm>
            <a:prstGeom prst="roundRect">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Phương pháp ấn lồng ngực</a:t>
              </a:r>
              <a:endParaRPr lang="en-US" sz="2400" dirty="0">
                <a:solidFill>
                  <a:schemeClr val="tx1"/>
                </a:solidFill>
              </a:endParaRPr>
            </a:p>
          </p:txBody>
        </p:sp>
      </p:gr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780142"/>
            <a:ext cx="5094515" cy="2547257"/>
          </a:xfrm>
          <a:prstGeom prst="rect">
            <a:avLst/>
          </a:prstGeom>
        </p:spPr>
      </p:pic>
      <p:grpSp>
        <p:nvGrpSpPr>
          <p:cNvPr id="9" name="Group 8"/>
          <p:cNvGrpSpPr/>
          <p:nvPr/>
        </p:nvGrpSpPr>
        <p:grpSpPr>
          <a:xfrm>
            <a:off x="377648" y="235857"/>
            <a:ext cx="5471608" cy="2888343"/>
            <a:chOff x="283236" y="176893"/>
            <a:chExt cx="4103706" cy="2166257"/>
          </a:xfrm>
        </p:grpSpPr>
        <p:grpSp>
          <p:nvGrpSpPr>
            <p:cNvPr id="7" name="Group 6"/>
            <p:cNvGrpSpPr/>
            <p:nvPr/>
          </p:nvGrpSpPr>
          <p:grpSpPr>
            <a:xfrm>
              <a:off x="816428" y="176893"/>
              <a:ext cx="3570514" cy="2166257"/>
              <a:chOff x="533400" y="155121"/>
              <a:chExt cx="3570514" cy="2166257"/>
            </a:xfrm>
          </p:grpSpPr>
          <p:sp>
            <p:nvSpPr>
              <p:cNvPr id="5" name="Oval Callout 4"/>
              <p:cNvSpPr/>
              <p:nvPr/>
            </p:nvSpPr>
            <p:spPr>
              <a:xfrm>
                <a:off x="533400" y="155121"/>
                <a:ext cx="3548743" cy="2166257"/>
              </a:xfrm>
              <a:prstGeom prst="wedgeEllipseCallout">
                <a:avLst>
                  <a:gd name="adj1" fmla="val 56774"/>
                  <a:gd name="adj2" fmla="val 31344"/>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533400" y="585106"/>
                <a:ext cx="3570514" cy="1404856"/>
              </a:xfrm>
              <a:prstGeom prst="rect">
                <a:avLst/>
              </a:prstGeom>
            </p:spPr>
            <p:txBody>
              <a:bodyPr wrap="square">
                <a:spAutoFit/>
              </a:bodyPr>
              <a:lstStyle/>
              <a:p>
                <a:pPr algn="ctr">
                  <a:lnSpc>
                    <a:spcPct val="150000"/>
                  </a:lnSpc>
                </a:pPr>
                <a:r>
                  <a:rPr lang="vi-VN" sz="2667" dirty="0"/>
                  <a:t>Nêu ý nghĩa của việc bịt mũi nạn nhân trong phương pháp hà hơi thổi ngạt.</a:t>
                </a:r>
                <a:endParaRPr lang="en-US" sz="2667" dirty="0"/>
              </a:p>
            </p:txBody>
          </p:sp>
        </p:grpSp>
        <p:pic>
          <p:nvPicPr>
            <p:cNvPr id="8" name="Picture 7"/>
            <p:cNvPicPr>
              <a:picLocks noChangeAspect="1"/>
            </p:cNvPicPr>
            <p:nvPr/>
          </p:nvPicPr>
          <p:blipFill>
            <a:blip r:embed="rId3"/>
            <a:stretch>
              <a:fillRect/>
            </a:stretch>
          </p:blipFill>
          <p:spPr>
            <a:xfrm>
              <a:off x="283236" y="176893"/>
              <a:ext cx="533192" cy="800953"/>
            </a:xfrm>
            <a:prstGeom prst="rect">
              <a:avLst/>
            </a:prstGeom>
          </p:spPr>
        </p:pic>
      </p:grpSp>
      <p:sp>
        <p:nvSpPr>
          <p:cNvPr id="10" name="Rectangle 9"/>
          <p:cNvSpPr/>
          <p:nvPr/>
        </p:nvSpPr>
        <p:spPr>
          <a:xfrm>
            <a:off x="2844800" y="3697513"/>
            <a:ext cx="8505371" cy="2488823"/>
          </a:xfrm>
          <a:prstGeom prst="rect">
            <a:avLst/>
          </a:prstGeom>
        </p:spPr>
        <p:txBody>
          <a:bodyPr wrap="square">
            <a:spAutoFit/>
          </a:bodyPr>
          <a:lstStyle/>
          <a:p>
            <a:pPr algn="just">
              <a:lnSpc>
                <a:spcPct val="150000"/>
              </a:lnSpc>
            </a:pPr>
            <a:r>
              <a:rPr lang="vi-VN" sz="2667" dirty="0"/>
              <a:t>Việc bịt mũi nạn nhân sẽ giúp khí được thổi qua miệng nạn nhân không thoát ra ngoài qua mũi mà đi vào đường hô hấp và phổi của nạn nhân, giúp nạn nhân phục hồi sự hô hấp bình thường. </a:t>
            </a:r>
            <a:endParaRPr lang="en-US" sz="2667" dirty="0"/>
          </a:p>
        </p:txBody>
      </p:sp>
      <p:sp>
        <p:nvSpPr>
          <p:cNvPr id="12" name="Right Arrow 11"/>
          <p:cNvSpPr/>
          <p:nvPr/>
        </p:nvSpPr>
        <p:spPr>
          <a:xfrm rot="3606468">
            <a:off x="4370270" y="3314396"/>
            <a:ext cx="373732" cy="3598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9"/>
          <p:cNvGrpSpPr/>
          <p:nvPr/>
        </p:nvGrpSpPr>
        <p:grpSpPr>
          <a:xfrm>
            <a:off x="377648" y="3446307"/>
            <a:ext cx="2353472" cy="3011732"/>
            <a:chOff x="283236" y="2584730"/>
            <a:chExt cx="1765104" cy="2258799"/>
          </a:xfrm>
        </p:grpSpPr>
        <p:pic>
          <p:nvPicPr>
            <p:cNvPr id="11" name="Google Shape;402;p45"/>
            <p:cNvPicPr preferRelativeResize="0"/>
            <p:nvPr/>
          </p:nvPicPr>
          <p:blipFill>
            <a:blip r:embed="rId4">
              <a:alphaModFix/>
            </a:blip>
            <a:stretch>
              <a:fillRect/>
            </a:stretch>
          </p:blipFill>
          <p:spPr>
            <a:xfrm>
              <a:off x="283236" y="2584730"/>
              <a:ext cx="1765104" cy="2258799"/>
            </a:xfrm>
            <a:prstGeom prst="rect">
              <a:avLst/>
            </a:prstGeom>
            <a:noFill/>
            <a:ln>
              <a:noFill/>
            </a:ln>
          </p:spPr>
        </p:pic>
        <p:cxnSp>
          <p:nvCxnSpPr>
            <p:cNvPr id="14" name="Straight Arrow Connector 13"/>
            <p:cNvCxnSpPr/>
            <p:nvPr/>
          </p:nvCxnSpPr>
          <p:spPr>
            <a:xfrm>
              <a:off x="1164772" y="2809489"/>
              <a:ext cx="0" cy="58685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16428" y="3560461"/>
              <a:ext cx="250371" cy="26125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82581" y="3560461"/>
              <a:ext cx="317410" cy="15366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0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Right)">
                                      <p:cBhvr>
                                        <p:cTn id="19" dur="500"/>
                                        <p:tgtEl>
                                          <p:spTgt spid="1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77649" y="235858"/>
            <a:ext cx="5442580" cy="2888343"/>
            <a:chOff x="283236" y="176893"/>
            <a:chExt cx="4081935" cy="2166257"/>
          </a:xfrm>
        </p:grpSpPr>
        <p:grpSp>
          <p:nvGrpSpPr>
            <p:cNvPr id="7" name="Group 6"/>
            <p:cNvGrpSpPr/>
            <p:nvPr/>
          </p:nvGrpSpPr>
          <p:grpSpPr>
            <a:xfrm>
              <a:off x="816428" y="176893"/>
              <a:ext cx="3548743" cy="2166257"/>
              <a:chOff x="533400" y="155121"/>
              <a:chExt cx="3548743" cy="2166257"/>
            </a:xfrm>
          </p:grpSpPr>
          <p:sp>
            <p:nvSpPr>
              <p:cNvPr id="5" name="Oval Callout 4"/>
              <p:cNvSpPr/>
              <p:nvPr/>
            </p:nvSpPr>
            <p:spPr>
              <a:xfrm>
                <a:off x="533400" y="155121"/>
                <a:ext cx="3548743" cy="2166257"/>
              </a:xfrm>
              <a:prstGeom prst="wedgeEllipseCallout">
                <a:avLst>
                  <a:gd name="adj1" fmla="val 56774"/>
                  <a:gd name="adj2" fmla="val 31344"/>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571499" y="586771"/>
                <a:ext cx="3472543" cy="1404856"/>
              </a:xfrm>
              <a:prstGeom prst="rect">
                <a:avLst/>
              </a:prstGeom>
            </p:spPr>
            <p:txBody>
              <a:bodyPr wrap="square">
                <a:spAutoFit/>
              </a:bodyPr>
              <a:lstStyle/>
              <a:p>
                <a:pPr algn="ctr">
                  <a:lnSpc>
                    <a:spcPct val="150000"/>
                  </a:lnSpc>
                </a:pPr>
                <a:r>
                  <a:rPr lang="vi-VN" sz="2667" dirty="0"/>
                  <a:t>Tại sao phải dùng tay ấn vào ngực trong phương pháp ấn lồng ngực?</a:t>
                </a:r>
                <a:endParaRPr lang="en-US" sz="2667" dirty="0"/>
              </a:p>
            </p:txBody>
          </p:sp>
        </p:grpSp>
        <p:pic>
          <p:nvPicPr>
            <p:cNvPr id="8" name="Picture 7"/>
            <p:cNvPicPr>
              <a:picLocks noChangeAspect="1"/>
            </p:cNvPicPr>
            <p:nvPr/>
          </p:nvPicPr>
          <p:blipFill>
            <a:blip r:embed="rId2"/>
            <a:stretch>
              <a:fillRect/>
            </a:stretch>
          </p:blipFill>
          <p:spPr>
            <a:xfrm>
              <a:off x="283236" y="176893"/>
              <a:ext cx="533192" cy="800953"/>
            </a:xfrm>
            <a:prstGeom prst="rect">
              <a:avLst/>
            </a:prstGeom>
          </p:spPr>
        </p:pic>
      </p:grpSp>
      <p:sp>
        <p:nvSpPr>
          <p:cNvPr id="12" name="Right Arrow 11"/>
          <p:cNvSpPr/>
          <p:nvPr/>
        </p:nvSpPr>
        <p:spPr>
          <a:xfrm rot="3606468">
            <a:off x="4370270" y="3314396"/>
            <a:ext cx="373732" cy="3598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4"/>
          <p:cNvSpPr/>
          <p:nvPr/>
        </p:nvSpPr>
        <p:spPr>
          <a:xfrm>
            <a:off x="6607285" y="206828"/>
            <a:ext cx="3933167" cy="3490685"/>
          </a:xfrm>
          <a:custGeom>
            <a:avLst/>
            <a:gdLst/>
            <a:ahLst/>
            <a:cxnLst/>
            <a:rect l="l" t="t" r="r" b="b"/>
            <a:pathLst>
              <a:path w="5495870" h="4877584">
                <a:moveTo>
                  <a:pt x="0" y="0"/>
                </a:moveTo>
                <a:lnTo>
                  <a:pt x="5495870" y="0"/>
                </a:lnTo>
                <a:lnTo>
                  <a:pt x="5495870" y="4877584"/>
                </a:lnTo>
                <a:lnTo>
                  <a:pt x="0" y="4877584"/>
                </a:lnTo>
                <a:lnTo>
                  <a:pt x="0" y="0"/>
                </a:lnTo>
                <a:close/>
              </a:path>
            </a:pathLst>
          </a:custGeom>
          <a:blipFill>
            <a:blip r:embed="rId3"/>
            <a:stretch>
              <a:fillRect/>
            </a:stretch>
          </a:blipFill>
        </p:spPr>
      </p:sp>
      <p:sp>
        <p:nvSpPr>
          <p:cNvPr id="2" name="Rectangle 1"/>
          <p:cNvSpPr/>
          <p:nvPr/>
        </p:nvSpPr>
        <p:spPr>
          <a:xfrm>
            <a:off x="4308025" y="3864427"/>
            <a:ext cx="6952343" cy="2488823"/>
          </a:xfrm>
          <a:prstGeom prst="rect">
            <a:avLst/>
          </a:prstGeom>
        </p:spPr>
        <p:txBody>
          <a:bodyPr wrap="square">
            <a:spAutoFit/>
          </a:bodyPr>
          <a:lstStyle/>
          <a:p>
            <a:pPr algn="just">
              <a:lnSpc>
                <a:spcPct val="150000"/>
              </a:lnSpc>
            </a:pPr>
            <a:r>
              <a:rPr lang="vi-VN" sz="2667" dirty="0"/>
              <a:t>Dùng tay ấn lồng ngực trong phương pháp ấn lồng ngực sẽ tác động gián tiếp vào phổi qua lực ép vào lồng ngực, giúp phục hồi sự hô hấp bình thường của nạn nhân.</a:t>
            </a:r>
            <a:endParaRPr lang="en-US" sz="2667" dirty="0"/>
          </a:p>
        </p:txBody>
      </p:sp>
      <p:grpSp>
        <p:nvGrpSpPr>
          <p:cNvPr id="13" name="Group 12"/>
          <p:cNvGrpSpPr/>
          <p:nvPr/>
        </p:nvGrpSpPr>
        <p:grpSpPr>
          <a:xfrm>
            <a:off x="610723" y="3494314"/>
            <a:ext cx="3237205" cy="3011732"/>
            <a:chOff x="222850" y="2620735"/>
            <a:chExt cx="2427904" cy="2258799"/>
          </a:xfrm>
        </p:grpSpPr>
        <p:pic>
          <p:nvPicPr>
            <p:cNvPr id="11" name="Google Shape;402;p45"/>
            <p:cNvPicPr preferRelativeResize="0"/>
            <p:nvPr/>
          </p:nvPicPr>
          <p:blipFill>
            <a:blip r:embed="rId4">
              <a:alphaModFix/>
            </a:blip>
            <a:stretch>
              <a:fillRect/>
            </a:stretch>
          </p:blipFill>
          <p:spPr>
            <a:xfrm>
              <a:off x="549832" y="2620735"/>
              <a:ext cx="1765104" cy="2258799"/>
            </a:xfrm>
            <a:prstGeom prst="rect">
              <a:avLst/>
            </a:prstGeom>
            <a:noFill/>
            <a:ln>
              <a:noFill/>
            </a:ln>
          </p:spPr>
        </p:pic>
        <p:sp>
          <p:nvSpPr>
            <p:cNvPr id="18" name="Right Arrow 17"/>
            <p:cNvSpPr/>
            <p:nvPr/>
          </p:nvSpPr>
          <p:spPr>
            <a:xfrm rot="3606468">
              <a:off x="409683" y="3193368"/>
              <a:ext cx="280299" cy="269876"/>
            </a:xfrm>
            <a:prstGeom prst="right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ight Arrow 19"/>
            <p:cNvSpPr/>
            <p:nvPr/>
          </p:nvSpPr>
          <p:spPr>
            <a:xfrm rot="19243608">
              <a:off x="222850" y="4094117"/>
              <a:ext cx="280299" cy="269876"/>
            </a:xfrm>
            <a:prstGeom prst="right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ight Arrow 20"/>
            <p:cNvSpPr/>
            <p:nvPr/>
          </p:nvSpPr>
          <p:spPr>
            <a:xfrm rot="19141010" flipH="1">
              <a:off x="2110337" y="3198395"/>
              <a:ext cx="280299" cy="269876"/>
            </a:xfrm>
            <a:prstGeom prst="right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ight Arrow 21"/>
            <p:cNvSpPr/>
            <p:nvPr/>
          </p:nvSpPr>
          <p:spPr>
            <a:xfrm rot="13060776">
              <a:off x="2370455" y="4244923"/>
              <a:ext cx="280299" cy="269876"/>
            </a:xfrm>
            <a:prstGeom prst="right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0033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Right)">
                                      <p:cBhvr>
                                        <p:cTn id="19" dur="500"/>
                                        <p:tgtEl>
                                          <p:spTgt spid="1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8"/>
          <p:cNvSpPr/>
          <p:nvPr/>
        </p:nvSpPr>
        <p:spPr>
          <a:xfrm>
            <a:off x="734887" y="559543"/>
            <a:ext cx="10693200" cy="763600"/>
          </a:xfrm>
          <a:prstGeom prst="roundRect">
            <a:avLst>
              <a:gd name="adj" fmla="val 50000"/>
            </a:avLst>
          </a:prstGeom>
          <a:solidFill>
            <a:schemeClr val="bg2">
              <a:lumMod val="90000"/>
            </a:scheme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0" name="Google Shape;450;p48"/>
          <p:cNvSpPr txBox="1">
            <a:spLocks noGrp="1"/>
          </p:cNvSpPr>
          <p:nvPr>
            <p:ph type="title"/>
          </p:nvPr>
        </p:nvSpPr>
        <p:spPr>
          <a:xfrm>
            <a:off x="945587" y="559543"/>
            <a:ext cx="10272000" cy="763600"/>
          </a:xfrm>
          <a:prstGeom prst="rect">
            <a:avLst/>
          </a:prstGeom>
        </p:spPr>
        <p:txBody>
          <a:bodyPr spcFirstLastPara="1" vert="horz" wrap="square" lIns="121900" tIns="121900" rIns="121900" bIns="121900" rtlCol="0" anchor="ctr" anchorCtr="0">
            <a:noAutofit/>
          </a:bodyPr>
          <a:lstStyle/>
          <a:p>
            <a:r>
              <a:rPr lang="vi-VN" sz="2933" dirty="0">
                <a:latin typeface="+mn-lt"/>
              </a:rPr>
              <a:t>Theo dõi video hướng dẫn cấp cứu đuối nước</a:t>
            </a:r>
            <a:endParaRPr sz="2933" dirty="0">
              <a:latin typeface="+mn-lt"/>
            </a:endParaRPr>
          </a:p>
        </p:txBody>
      </p:sp>
      <p:pic>
        <p:nvPicPr>
          <p:cNvPr id="8" name="Hướng dẫn cấp cứu đuối nước đúng cách P2 - BS CKI Phan Tuấn Trọng - BVĐK Tâm 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4018" y="1669141"/>
            <a:ext cx="9410097" cy="529318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50"/>
                                        </p:tgtEl>
                                        <p:attrNameLst>
                                          <p:attrName>style.visibility</p:attrName>
                                        </p:attrNameLst>
                                      </p:cBhvr>
                                      <p:to>
                                        <p:strVal val="visible"/>
                                      </p:to>
                                    </p:set>
                                    <p:anim calcmode="lin" valueType="num">
                                      <p:cBhvr>
                                        <p:cTn id="7" dur="500" fill="hold"/>
                                        <p:tgtEl>
                                          <p:spTgt spid="450"/>
                                        </p:tgtEl>
                                        <p:attrNameLst>
                                          <p:attrName>ppt_w</p:attrName>
                                        </p:attrNameLst>
                                      </p:cBhvr>
                                      <p:tavLst>
                                        <p:tav tm="0">
                                          <p:val>
                                            <p:fltVal val="0"/>
                                          </p:val>
                                        </p:tav>
                                        <p:tav tm="100000">
                                          <p:val>
                                            <p:strVal val="#ppt_w"/>
                                          </p:val>
                                        </p:tav>
                                      </p:tavLst>
                                    </p:anim>
                                    <p:anim calcmode="lin" valueType="num">
                                      <p:cBhvr>
                                        <p:cTn id="8" dur="500" fill="hold"/>
                                        <p:tgtEl>
                                          <p:spTgt spid="450"/>
                                        </p:tgtEl>
                                        <p:attrNameLst>
                                          <p:attrName>ppt_h</p:attrName>
                                        </p:attrNameLst>
                                      </p:cBhvr>
                                      <p:tavLst>
                                        <p:tav tm="0">
                                          <p:val>
                                            <p:fltVal val="0"/>
                                          </p:val>
                                        </p:tav>
                                        <p:tav tm="100000">
                                          <p:val>
                                            <p:strVal val="#ppt_h"/>
                                          </p:val>
                                        </p:tav>
                                      </p:tavLst>
                                    </p:anim>
                                    <p:animEffect transition="in" filter="fade">
                                      <p:cBhvr>
                                        <p:cTn id="9" dur="500"/>
                                        <p:tgtEl>
                                          <p:spTgt spid="45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4)">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56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8"/>
                </p:tgtEl>
              </p:cMediaNode>
            </p:video>
          </p:childTnLst>
        </p:cTn>
      </p:par>
    </p:tnLst>
    <p:bldLst>
      <p:bldP spid="4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112412" y="5240200"/>
            <a:ext cx="15327747"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67678" y="276061"/>
            <a:ext cx="6203479" cy="6581939"/>
          </a:xfrm>
          <a:prstGeom prst="rect">
            <a:avLst/>
          </a:prstGeom>
        </p:spPr>
      </p:pic>
      <p:pic>
        <p:nvPicPr>
          <p:cNvPr id="10" name="Picture 3">
            <a:extLst>
              <a:ext uri="{FF2B5EF4-FFF2-40B4-BE49-F238E27FC236}">
                <a16:creationId xmlns:a16="http://schemas.microsoft.com/office/drawing/2014/main" id="{77AEFDD7-FCBC-120C-9E85-427C9EB915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423011" y="211365"/>
            <a:ext cx="828127" cy="796507"/>
          </a:xfrm>
          <a:prstGeom prst="rect">
            <a:avLst/>
          </a:prstGeom>
        </p:spPr>
      </p:pic>
      <p:pic>
        <p:nvPicPr>
          <p:cNvPr id="12" name="Picture 10">
            <a:extLst>
              <a:ext uri="{FF2B5EF4-FFF2-40B4-BE49-F238E27FC236}">
                <a16:creationId xmlns:a16="http://schemas.microsoft.com/office/drawing/2014/main" id="{28943401-6617-D439-050B-C232791DC7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186541" y="2978328"/>
            <a:ext cx="1046411" cy="968405"/>
          </a:xfrm>
          <a:prstGeom prst="rect">
            <a:avLst/>
          </a:prstGeom>
        </p:spPr>
      </p:pic>
      <p:pic>
        <p:nvPicPr>
          <p:cNvPr id="13" name="Picture 12">
            <a:extLst>
              <a:ext uri="{FF2B5EF4-FFF2-40B4-BE49-F238E27FC236}">
                <a16:creationId xmlns:a16="http://schemas.microsoft.com/office/drawing/2014/main" id="{436DC77B-0792-ACF8-4F80-E79EFD48AA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911279" y="2978327"/>
            <a:ext cx="833667" cy="866763"/>
          </a:xfrm>
          <a:prstGeom prst="rect">
            <a:avLst/>
          </a:prstGeom>
        </p:spPr>
      </p:pic>
      <p:pic>
        <p:nvPicPr>
          <p:cNvPr id="14" name="Picture 13">
            <a:extLst>
              <a:ext uri="{FF2B5EF4-FFF2-40B4-BE49-F238E27FC236}">
                <a16:creationId xmlns:a16="http://schemas.microsoft.com/office/drawing/2014/main" id="{E78586A8-697F-1EBC-E48B-FFEB516130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272856" y="1583218"/>
            <a:ext cx="796789" cy="785199"/>
          </a:xfrm>
          <a:prstGeom prst="rect">
            <a:avLst/>
          </a:prstGeom>
        </p:spPr>
      </p:pic>
      <p:pic>
        <p:nvPicPr>
          <p:cNvPr id="15" name="Picture 17">
            <a:extLst>
              <a:ext uri="{FF2B5EF4-FFF2-40B4-BE49-F238E27FC236}">
                <a16:creationId xmlns:a16="http://schemas.microsoft.com/office/drawing/2014/main" id="{11532108-6B71-7BC9-AA2C-B03AA560D68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309707" y="1304370"/>
            <a:ext cx="857248" cy="849455"/>
          </a:xfrm>
          <a:prstGeom prst="rect">
            <a:avLst/>
          </a:prstGeom>
        </p:spPr>
      </p:pic>
      <p:pic>
        <p:nvPicPr>
          <p:cNvPr id="16" name="Picture 18">
            <a:extLst>
              <a:ext uri="{FF2B5EF4-FFF2-40B4-BE49-F238E27FC236}">
                <a16:creationId xmlns:a16="http://schemas.microsoft.com/office/drawing/2014/main" id="{24A75B89-019E-40C1-BEA8-B26DF5D4DD8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9500854" y="2554032"/>
            <a:ext cx="670981" cy="670981"/>
          </a:xfrm>
          <a:prstGeom prst="rect">
            <a:avLst/>
          </a:prstGeom>
        </p:spPr>
      </p:pic>
      <p:pic>
        <p:nvPicPr>
          <p:cNvPr id="17" name="Picture 22">
            <a:extLst>
              <a:ext uri="{FF2B5EF4-FFF2-40B4-BE49-F238E27FC236}">
                <a16:creationId xmlns:a16="http://schemas.microsoft.com/office/drawing/2014/main" id="{ACB7035A-F89B-F833-226F-AB16369DBE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310378" y="1709682"/>
            <a:ext cx="844351" cy="844351"/>
          </a:xfrm>
          <a:prstGeom prst="rect">
            <a:avLst/>
          </a:prstGeom>
        </p:spPr>
      </p:pic>
      <p:pic>
        <p:nvPicPr>
          <p:cNvPr id="18" name="Picture 23">
            <a:extLst>
              <a:ext uri="{FF2B5EF4-FFF2-40B4-BE49-F238E27FC236}">
                <a16:creationId xmlns:a16="http://schemas.microsoft.com/office/drawing/2014/main" id="{1F24DED9-4B07-88A2-F455-FC89045985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166953" y="672313"/>
            <a:ext cx="1023715" cy="1012547"/>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90466" y="2111387"/>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72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38310" y="4438653"/>
            <a:ext cx="12269297" cy="1591868"/>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12">
              <a:extLst>
                <a:ext uri="{28A0092B-C50C-407E-A947-70E740481C1C}">
                  <a14:useLocalDpi xmlns:a14="http://schemas.microsoft.com/office/drawing/2010/main" val="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12">
              <a:extLst>
                <a:ext uri="{28A0092B-C50C-407E-A947-70E740481C1C}">
                  <a14:useLocalDpi xmlns:a14="http://schemas.microsoft.com/office/drawing/2010/main" val="0"/>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id="{711E2CCB-5FFA-5400-187B-4D0E7FA15EB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188934" y="247795"/>
            <a:ext cx="919415" cy="914400"/>
          </a:xfrm>
          <a:prstGeom prst="rect">
            <a:avLst/>
          </a:prstGeom>
        </p:spPr>
      </p:pic>
      <p:pic>
        <p:nvPicPr>
          <p:cNvPr id="31" name="Picture 9">
            <a:extLst>
              <a:ext uri="{FF2B5EF4-FFF2-40B4-BE49-F238E27FC236}">
                <a16:creationId xmlns:a16="http://schemas.microsoft.com/office/drawing/2014/main" id="{4929A72A-7268-2D9C-3E19-8A878F2F367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10289781" y="411739"/>
            <a:ext cx="1158464" cy="1188720"/>
          </a:xfrm>
          <a:prstGeom prst="rect">
            <a:avLst/>
          </a:prstGeom>
        </p:spPr>
      </p:pic>
      <p:pic>
        <p:nvPicPr>
          <p:cNvPr id="8" name="Picture 7">
            <a:hlinkClick r:id="rId15" action="ppaction://hlinksldjump"/>
            <a:extLst>
              <a:ext uri="{FF2B5EF4-FFF2-40B4-BE49-F238E27FC236}">
                <a16:creationId xmlns:a16="http://schemas.microsoft.com/office/drawing/2014/main" id="{086EEC77-356E-FD74-CABC-4E28ED1AB921}"/>
              </a:ext>
            </a:extLst>
          </p:cNvPr>
          <p:cNvPicPr>
            <a:picLocks noChangeAspect="1"/>
          </p:cNvPicPr>
          <p:nvPr/>
        </p:nvPicPr>
        <p:blipFill>
          <a:blip r:embed="rId16"/>
          <a:stretch>
            <a:fillRect/>
          </a:stretch>
        </p:blipFill>
        <p:spPr>
          <a:xfrm>
            <a:off x="8022502" y="3141477"/>
            <a:ext cx="2017951" cy="1383912"/>
          </a:xfrm>
          <a:prstGeom prst="rect">
            <a:avLst/>
          </a:prstGeom>
        </p:spPr>
      </p:pic>
      <p:pic>
        <p:nvPicPr>
          <p:cNvPr id="32" name="Picture 11">
            <a:extLst>
              <a:ext uri="{FF2B5EF4-FFF2-40B4-BE49-F238E27FC236}">
                <a16:creationId xmlns:a16="http://schemas.microsoft.com/office/drawing/2014/main" id="{37C5C25E-A44E-87C8-BB4B-A882227505F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9148462" y="1412391"/>
            <a:ext cx="861823" cy="872932"/>
          </a:xfrm>
          <a:prstGeom prst="rect">
            <a:avLst/>
          </a:prstGeom>
        </p:spPr>
      </p:pic>
      <p:pic>
        <p:nvPicPr>
          <p:cNvPr id="33" name="Picture 5">
            <a:extLst>
              <a:ext uri="{FF2B5EF4-FFF2-40B4-BE49-F238E27FC236}">
                <a16:creationId xmlns:a16="http://schemas.microsoft.com/office/drawing/2014/main" id="{4530212E-86CD-70D1-01DB-5C35AC25796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0482437" y="2522461"/>
            <a:ext cx="560225" cy="560225"/>
          </a:xfrm>
          <a:prstGeom prst="rect">
            <a:avLst/>
          </a:prstGeom>
        </p:spPr>
      </p:pic>
      <p:pic>
        <p:nvPicPr>
          <p:cNvPr id="34" name="Picture 2">
            <a:extLst>
              <a:ext uri="{FF2B5EF4-FFF2-40B4-BE49-F238E27FC236}">
                <a16:creationId xmlns:a16="http://schemas.microsoft.com/office/drawing/2014/main" id="{6CA70E75-2200-94D0-6A61-2641279DF36F}"/>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9439450" y="411739"/>
            <a:ext cx="751844" cy="711432"/>
          </a:xfrm>
          <a:prstGeom prst="rect">
            <a:avLst/>
          </a:prstGeom>
        </p:spPr>
      </p:pic>
      <p:pic>
        <p:nvPicPr>
          <p:cNvPr id="35" name="Picture 14">
            <a:extLst>
              <a:ext uri="{FF2B5EF4-FFF2-40B4-BE49-F238E27FC236}">
                <a16:creationId xmlns:a16="http://schemas.microsoft.com/office/drawing/2014/main" id="{3BC28EB1-BD5B-84AE-ED80-C7C7BF783A6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10293815" y="3564906"/>
            <a:ext cx="630797" cy="62506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69571" y="2822519"/>
            <a:ext cx="682399" cy="663291"/>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8480" y="879278"/>
            <a:ext cx="682399" cy="638724"/>
          </a:xfrm>
          <a:prstGeom prst="rect">
            <a:avLst/>
          </a:prstGeom>
        </p:spPr>
      </p:pic>
    </p:spTree>
    <p:extLst>
      <p:ext uri="{BB962C8B-B14F-4D97-AF65-F5344CB8AC3E}">
        <p14:creationId xmlns:p14="http://schemas.microsoft.com/office/powerpoint/2010/main" val="333039774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8911" y="231175"/>
            <a:ext cx="1720920" cy="1838099"/>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2408941" y="624597"/>
            <a:ext cx="6065667" cy="2603924"/>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5092334" y="176245"/>
            <a:ext cx="5014315" cy="2597915"/>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112412" y="5240200"/>
            <a:ext cx="15327747"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38310" y="4458925"/>
            <a:ext cx="12269297" cy="1571595"/>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7">
              <a:extLst>
                <a:ext uri="{28A0092B-C50C-407E-A947-70E740481C1C}">
                  <a14:useLocalDpi xmlns:a14="http://schemas.microsoft.com/office/drawing/2010/main" val="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7">
              <a:extLst>
                <a:ext uri="{28A0092B-C50C-407E-A947-70E740481C1C}">
                  <a14:useLocalDpi xmlns:a14="http://schemas.microsoft.com/office/drawing/2010/main" val="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837013" y="340757"/>
            <a:ext cx="6203479" cy="6581939"/>
          </a:xfrm>
          <a:prstGeom prst="rect">
            <a:avLst/>
          </a:prstGeom>
        </p:spPr>
      </p:pic>
      <p:pic>
        <p:nvPicPr>
          <p:cNvPr id="68" name="Picture 67">
            <a:hlinkClick r:id="rId9"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0"/>
          <a:stretch>
            <a:fillRect/>
          </a:stretch>
        </p:blipFill>
        <p:spPr>
          <a:xfrm>
            <a:off x="5090074" y="4357177"/>
            <a:ext cx="2011855" cy="1542423"/>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1"/>
          <a:stretch>
            <a:fillRect/>
          </a:stretch>
        </p:blipFill>
        <p:spPr>
          <a:xfrm>
            <a:off x="2395469" y="1409480"/>
            <a:ext cx="853515" cy="975445"/>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2"/>
          <a:stretch>
            <a:fillRect/>
          </a:stretch>
        </p:blipFill>
        <p:spPr>
          <a:xfrm>
            <a:off x="4372332" y="1656529"/>
            <a:ext cx="1024217" cy="1085183"/>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3"/>
          <a:stretch>
            <a:fillRect/>
          </a:stretch>
        </p:blipFill>
        <p:spPr>
          <a:xfrm>
            <a:off x="3024140" y="2896470"/>
            <a:ext cx="1042507" cy="1030313"/>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4"/>
          <a:stretch>
            <a:fillRect/>
          </a:stretch>
        </p:blipFill>
        <p:spPr>
          <a:xfrm>
            <a:off x="4331013" y="370416"/>
            <a:ext cx="914479" cy="1018120"/>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5"/>
          <a:stretch>
            <a:fillRect/>
          </a:stretch>
        </p:blipFill>
        <p:spPr>
          <a:xfrm>
            <a:off x="6059014" y="1668016"/>
            <a:ext cx="1005927" cy="1054699"/>
          </a:xfrm>
          <a:prstGeom prst="rect">
            <a:avLst/>
          </a:prstGeom>
        </p:spPr>
      </p:pic>
      <p:pic>
        <p:nvPicPr>
          <p:cNvPr id="75" name="Picture 74">
            <a:extLst>
              <a:ext uri="{FF2B5EF4-FFF2-40B4-BE49-F238E27FC236}">
                <a16:creationId xmlns:a16="http://schemas.microsoft.com/office/drawing/2014/main" id="{E7D81144-87F8-9182-A95C-889274E40A3B}"/>
              </a:ext>
            </a:extLst>
          </p:cNvPr>
          <p:cNvPicPr>
            <a:picLocks noChangeAspect="1"/>
          </p:cNvPicPr>
          <p:nvPr/>
        </p:nvPicPr>
        <p:blipFill>
          <a:blip r:embed="rId16"/>
          <a:stretch>
            <a:fillRect/>
          </a:stretch>
        </p:blipFill>
        <p:spPr>
          <a:xfrm>
            <a:off x="5327890" y="86101"/>
            <a:ext cx="1182727" cy="1140051"/>
          </a:xfrm>
          <a:prstGeom prst="rect">
            <a:avLst/>
          </a:prstGeom>
        </p:spPr>
      </p:pic>
      <p:pic>
        <p:nvPicPr>
          <p:cNvPr id="77" name="Picture 76">
            <a:extLst>
              <a:ext uri="{FF2B5EF4-FFF2-40B4-BE49-F238E27FC236}">
                <a16:creationId xmlns:a16="http://schemas.microsoft.com/office/drawing/2014/main" id="{EB0105FD-D52F-EFCD-B1EF-6067B2C87E92}"/>
              </a:ext>
            </a:extLst>
          </p:cNvPr>
          <p:cNvPicPr>
            <a:picLocks noChangeAspect="1"/>
          </p:cNvPicPr>
          <p:nvPr/>
        </p:nvPicPr>
        <p:blipFill>
          <a:blip r:embed="rId17"/>
          <a:stretch>
            <a:fillRect/>
          </a:stretch>
        </p:blipFill>
        <p:spPr>
          <a:xfrm>
            <a:off x="7231977" y="590267"/>
            <a:ext cx="1158340" cy="1188823"/>
          </a:xfrm>
          <a:prstGeom prst="rect">
            <a:avLst/>
          </a:prstGeom>
        </p:spPr>
      </p:pic>
      <p:pic>
        <p:nvPicPr>
          <p:cNvPr id="79" name="Picture 78">
            <a:extLst>
              <a:ext uri="{FF2B5EF4-FFF2-40B4-BE49-F238E27FC236}">
                <a16:creationId xmlns:a16="http://schemas.microsoft.com/office/drawing/2014/main" id="{0CB06CE3-925E-A070-37CB-4DB2AC3AE006}"/>
              </a:ext>
            </a:extLst>
          </p:cNvPr>
          <p:cNvPicPr>
            <a:picLocks noChangeAspect="1"/>
          </p:cNvPicPr>
          <p:nvPr/>
        </p:nvPicPr>
        <p:blipFill>
          <a:blip r:embed="rId18"/>
          <a:stretch>
            <a:fillRect/>
          </a:stretch>
        </p:blipFill>
        <p:spPr>
          <a:xfrm>
            <a:off x="7537314" y="2814326"/>
            <a:ext cx="914479" cy="1005927"/>
          </a:xfrm>
          <a:prstGeom prst="rect">
            <a:avLst/>
          </a:prstGeom>
        </p:spPr>
      </p:pic>
      <p:pic>
        <p:nvPicPr>
          <p:cNvPr id="19" name="Picture 18">
            <a:hlinkClick r:id="rId19"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1"/>
          <a:stretch>
            <a:fillRect/>
          </a:stretch>
        </p:blipFill>
        <p:spPr>
          <a:xfrm>
            <a:off x="2390259" y="1413444"/>
            <a:ext cx="853515" cy="975445"/>
          </a:xfrm>
          <a:prstGeom prst="rect">
            <a:avLst/>
          </a:prstGeom>
        </p:spPr>
      </p:pic>
      <p:pic>
        <p:nvPicPr>
          <p:cNvPr id="54" name="Picture 53">
            <a:hlinkClick r:id="rId20"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2"/>
          <a:stretch>
            <a:fillRect/>
          </a:stretch>
        </p:blipFill>
        <p:spPr>
          <a:xfrm>
            <a:off x="4396180" y="1674771"/>
            <a:ext cx="1024217" cy="1085183"/>
          </a:xfrm>
          <a:prstGeom prst="rect">
            <a:avLst/>
          </a:prstGeom>
        </p:spPr>
      </p:pic>
      <p:pic>
        <p:nvPicPr>
          <p:cNvPr id="55" name="Picture 54">
            <a:hlinkClick r:id="rId21"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3"/>
          <a:stretch>
            <a:fillRect/>
          </a:stretch>
        </p:blipFill>
        <p:spPr>
          <a:xfrm>
            <a:off x="3024140" y="2892505"/>
            <a:ext cx="1042507" cy="1030313"/>
          </a:xfrm>
          <a:prstGeom prst="rect">
            <a:avLst/>
          </a:prstGeom>
        </p:spPr>
      </p:pic>
      <p:pic>
        <p:nvPicPr>
          <p:cNvPr id="56" name="Picture 55">
            <a:hlinkClick r:id="rId22"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4"/>
          <a:stretch>
            <a:fillRect/>
          </a:stretch>
        </p:blipFill>
        <p:spPr>
          <a:xfrm>
            <a:off x="4315769" y="361985"/>
            <a:ext cx="914479" cy="1018120"/>
          </a:xfrm>
          <a:prstGeom prst="rect">
            <a:avLst/>
          </a:prstGeom>
        </p:spPr>
      </p:pic>
      <p:pic>
        <p:nvPicPr>
          <p:cNvPr id="57" name="Picture 56">
            <a:hlinkClick r:id="rId23"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5"/>
          <a:stretch>
            <a:fillRect/>
          </a:stretch>
        </p:blipFill>
        <p:spPr>
          <a:xfrm>
            <a:off x="6067803" y="1683432"/>
            <a:ext cx="1005927" cy="1054699"/>
          </a:xfrm>
          <a:prstGeom prst="rect">
            <a:avLst/>
          </a:prstGeom>
        </p:spPr>
      </p:pic>
      <p:pic>
        <p:nvPicPr>
          <p:cNvPr id="58" name="Picture 57">
            <a:hlinkClick r:id="rId24"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6"/>
          <a:stretch>
            <a:fillRect/>
          </a:stretch>
        </p:blipFill>
        <p:spPr>
          <a:xfrm>
            <a:off x="5337561" y="78395"/>
            <a:ext cx="1182727" cy="1140051"/>
          </a:xfrm>
          <a:prstGeom prst="rect">
            <a:avLst/>
          </a:prstGeom>
        </p:spPr>
      </p:pic>
      <p:pic>
        <p:nvPicPr>
          <p:cNvPr id="60" name="Picture 59">
            <a:hlinkClick r:id="rId25"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17"/>
          <a:stretch>
            <a:fillRect/>
          </a:stretch>
        </p:blipFill>
        <p:spPr>
          <a:xfrm>
            <a:off x="7226751" y="567598"/>
            <a:ext cx="1158340" cy="1188823"/>
          </a:xfrm>
          <a:prstGeom prst="rect">
            <a:avLst/>
          </a:prstGeom>
        </p:spPr>
      </p:pic>
      <p:pic>
        <p:nvPicPr>
          <p:cNvPr id="62" name="Picture 61">
            <a:hlinkClick r:id="rId26" action="ppaction://hlinksldjump"/>
            <a:extLst>
              <a:ext uri="{FF2B5EF4-FFF2-40B4-BE49-F238E27FC236}">
                <a16:creationId xmlns:a16="http://schemas.microsoft.com/office/drawing/2014/main" id="{CC6CF054-22EA-8DD5-931F-3EA6B497DAC4}"/>
              </a:ext>
            </a:extLst>
          </p:cNvPr>
          <p:cNvPicPr>
            <a:picLocks noChangeAspect="1"/>
          </p:cNvPicPr>
          <p:nvPr/>
        </p:nvPicPr>
        <p:blipFill>
          <a:blip r:embed="rId18"/>
          <a:stretch>
            <a:fillRect/>
          </a:stretch>
        </p:blipFill>
        <p:spPr>
          <a:xfrm>
            <a:off x="7558831" y="2818354"/>
            <a:ext cx="914479" cy="1005927"/>
          </a:xfrm>
          <a:prstGeom prst="rect">
            <a:avLst/>
          </a:prstGeom>
        </p:spPr>
      </p:pic>
    </p:spTree>
    <p:extLst>
      <p:ext uri="{BB962C8B-B14F-4D97-AF65-F5344CB8AC3E}">
        <p14:creationId xmlns:p14="http://schemas.microsoft.com/office/powerpoint/2010/main" val="272803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DB4A04FF-6236-3742-E1CE-33D9E3726307}"/>
              </a:ext>
            </a:extLst>
          </p:cNvPr>
          <p:cNvSpPr/>
          <p:nvPr/>
        </p:nvSpPr>
        <p:spPr>
          <a:xfrm>
            <a:off x="1214582" y="333670"/>
            <a:ext cx="9762837"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vi-VN" sz="2667" b="1" noProof="1">
                <a:solidFill>
                  <a:schemeClr val="accent5">
                    <a:lumMod val="50000"/>
                  </a:schemeClr>
                </a:solidFill>
                <a:cs typeface="Arial" panose="020B0604020202020204" pitchFamily="34" charset="0"/>
              </a:rPr>
              <a:t>Câu 1: </a:t>
            </a:r>
            <a:r>
              <a:rPr lang="vi-VN" sz="2667" noProof="1">
                <a:solidFill>
                  <a:prstClr val="black"/>
                </a:solidFill>
                <a:cs typeface="Arial" panose="020B0604020202020204" pitchFamily="34" charset="0"/>
              </a:rPr>
              <a:t>Cơ quan nào sau đây </a:t>
            </a:r>
            <a:r>
              <a:rPr lang="vi-VN" sz="2667" b="1" noProof="1">
                <a:solidFill>
                  <a:prstClr val="black"/>
                </a:solidFill>
                <a:cs typeface="Arial" panose="020B0604020202020204" pitchFamily="34" charset="0"/>
              </a:rPr>
              <a:t>không</a:t>
            </a:r>
            <a:r>
              <a:rPr lang="vi-VN" sz="2667" noProof="1">
                <a:solidFill>
                  <a:prstClr val="black"/>
                </a:solidFill>
                <a:cs typeface="Arial" panose="020B0604020202020204" pitchFamily="34" charset="0"/>
              </a:rPr>
              <a:t> phải của hệ hô hấp?</a:t>
            </a:r>
          </a:p>
        </p:txBody>
      </p:sp>
      <p:sp>
        <p:nvSpPr>
          <p:cNvPr id="18" name="Đáp án đúng">
            <a:extLst>
              <a:ext uri="{FF2B5EF4-FFF2-40B4-BE49-F238E27FC236}">
                <a16:creationId xmlns:a16="http://schemas.microsoft.com/office/drawing/2014/main" id="{B78273A2-7E9D-D87F-CCC4-9D3C38DA5CE4}"/>
              </a:ext>
            </a:extLst>
          </p:cNvPr>
          <p:cNvSpPr/>
          <p:nvPr/>
        </p:nvSpPr>
        <p:spPr>
          <a:xfrm>
            <a:off x="6442363" y="26335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Tiểu cầu</a:t>
            </a:r>
            <a:endParaRPr lang="vi-VN" sz="2667"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335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Phế nang</a:t>
            </a:r>
            <a:endParaRPr lang="vi-VN" sz="2667"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214582" y="427412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Thanh quản</a:t>
            </a:r>
            <a:endParaRPr lang="vi-VN" sz="2667"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442363" y="4268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Hầu</a:t>
            </a:r>
            <a:endParaRPr lang="vi-VN" sz="2667" noProof="1">
              <a:solidFill>
                <a:prstClr val="black"/>
              </a:solidFill>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051095" y="2927294"/>
            <a:ext cx="853047" cy="742495"/>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19357" y="4554684"/>
            <a:ext cx="850123"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127295" y="4554684"/>
            <a:ext cx="850123"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19357" y="2904842"/>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32" name="Picture 31">
            <a:hlinkClick r:id="rId11"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12"/>
          <a:stretch>
            <a:fillRect/>
          </a:stretch>
        </p:blipFill>
        <p:spPr>
          <a:xfrm>
            <a:off x="10551346" y="5429839"/>
            <a:ext cx="1640655" cy="1493131"/>
          </a:xfrm>
          <a:prstGeom prst="rect">
            <a:avLst/>
          </a:prstGeom>
        </p:spPr>
      </p:pic>
    </p:spTree>
    <p:extLst>
      <p:ext uri="{BB962C8B-B14F-4D97-AF65-F5344CB8AC3E}">
        <p14:creationId xmlns:p14="http://schemas.microsoft.com/office/powerpoint/2010/main" val="166889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877</Words>
  <Application>Microsoft Office PowerPoint</Application>
  <PresentationFormat>Widescreen</PresentationFormat>
  <Paragraphs>74</Paragraphs>
  <Slides>21</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BÀI 34:  HỆ HÔ HẤP Ở NGƯỜI</vt:lpstr>
      <vt:lpstr>PowerPoint Presentation</vt:lpstr>
      <vt:lpstr>PowerPoint Presentation</vt:lpstr>
      <vt:lpstr>PowerPoint Presentation</vt:lpstr>
      <vt:lpstr>PowerPoint Presentation</vt:lpstr>
      <vt:lpstr>Theo dõi video hướng dẫn cấp cứu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Hãy đề xuất các biện pháp bảo vệ hệ hô hấp tránh các tác nhân có hại.</vt:lpstr>
      <vt:lpstr>HƯỚNG DẪN VỀ NHÀ</vt:lpstr>
      <vt:lpstr>CẢM ƠN SỰ CHÚ Ý  THEO DÕI CỦA CÁC 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hương</dc:creator>
  <cp:lastModifiedBy>nguyễn hương</cp:lastModifiedBy>
  <cp:revision>1</cp:revision>
  <dcterms:created xsi:type="dcterms:W3CDTF">2026-01-07T15:05:06Z</dcterms:created>
  <dcterms:modified xsi:type="dcterms:W3CDTF">2026-01-07T15:12:24Z</dcterms:modified>
</cp:coreProperties>
</file>