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2" r:id="rId4"/>
    <p:sldId id="260" r:id="rId5"/>
    <p:sldId id="259" r:id="rId6"/>
    <p:sldId id="272" r:id="rId7"/>
    <p:sldId id="282" r:id="rId8"/>
    <p:sldId id="290" r:id="rId9"/>
    <p:sldId id="283" r:id="rId10"/>
    <p:sldId id="271" r:id="rId11"/>
    <p:sldId id="294" r:id="rId12"/>
    <p:sldId id="264" r:id="rId13"/>
    <p:sldId id="284" r:id="rId14"/>
    <p:sldId id="285" r:id="rId15"/>
    <p:sldId id="261" r:id="rId16"/>
    <p:sldId id="291" r:id="rId17"/>
    <p:sldId id="277" r:id="rId18"/>
    <p:sldId id="292" r:id="rId19"/>
    <p:sldId id="275" r:id="rId20"/>
    <p:sldId id="278" r:id="rId21"/>
    <p:sldId id="276" r:id="rId22"/>
    <p:sldId id="279" r:id="rId23"/>
    <p:sldId id="274" r:id="rId24"/>
    <p:sldId id="280" r:id="rId25"/>
    <p:sldId id="267" r:id="rId26"/>
    <p:sldId id="281" r:id="rId27"/>
    <p:sldId id="270" r:id="rId28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612F"/>
    <a:srgbClr val="D4813E"/>
    <a:srgbClr val="A1794D"/>
    <a:srgbClr val="FFFCF7"/>
    <a:srgbClr val="FF914D"/>
    <a:srgbClr val="FFE3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56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5.svg"/><Relationship Id="rId5" Type="http://schemas.openxmlformats.org/officeDocument/2006/relationships/image" Target="../media/image22.svg"/><Relationship Id="rId10" Type="http://schemas.openxmlformats.org/officeDocument/2006/relationships/image" Target="../media/image54.png"/><Relationship Id="rId4" Type="http://schemas.openxmlformats.org/officeDocument/2006/relationships/image" Target="../media/image21.png"/><Relationship Id="rId9" Type="http://schemas.openxmlformats.org/officeDocument/2006/relationships/image" Target="../media/image5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9.svg"/><Relationship Id="rId7" Type="http://schemas.openxmlformats.org/officeDocument/2006/relationships/image" Target="../media/image8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6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9.svg"/><Relationship Id="rId7" Type="http://schemas.openxmlformats.org/officeDocument/2006/relationships/image" Target="../media/image8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6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svg"/><Relationship Id="rId3" Type="http://schemas.openxmlformats.org/officeDocument/2006/relationships/image" Target="../media/image18.svg"/><Relationship Id="rId7" Type="http://schemas.openxmlformats.org/officeDocument/2006/relationships/image" Target="../media/image31.svg"/><Relationship Id="rId12" Type="http://schemas.openxmlformats.org/officeDocument/2006/relationships/image" Target="../media/image6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67.svg"/><Relationship Id="rId5" Type="http://schemas.openxmlformats.org/officeDocument/2006/relationships/image" Target="../media/image8.svg"/><Relationship Id="rId10" Type="http://schemas.openxmlformats.org/officeDocument/2006/relationships/image" Target="../media/image66.png"/><Relationship Id="rId4" Type="http://schemas.openxmlformats.org/officeDocument/2006/relationships/image" Target="../media/image7.png"/><Relationship Id="rId9" Type="http://schemas.openxmlformats.org/officeDocument/2006/relationships/image" Target="../media/image6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9.svg"/><Relationship Id="rId7" Type="http://schemas.openxmlformats.org/officeDocument/2006/relationships/image" Target="../media/image6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3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0.jpeg"/><Relationship Id="rId5" Type="http://schemas.openxmlformats.org/officeDocument/2006/relationships/image" Target="../media/image16.svg"/><Relationship Id="rId10" Type="http://schemas.openxmlformats.org/officeDocument/2006/relationships/image" Target="../media/image19.jpg"/><Relationship Id="rId4" Type="http://schemas.openxmlformats.org/officeDocument/2006/relationships/image" Target="../media/image15.pn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8.svg"/><Relationship Id="rId7" Type="http://schemas.openxmlformats.org/officeDocument/2006/relationships/image" Target="../media/image3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8.svg"/><Relationship Id="rId10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openxmlformats.org/officeDocument/2006/relationships/image" Target="../media/image7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76.svg"/><Relationship Id="rId5" Type="http://schemas.openxmlformats.org/officeDocument/2006/relationships/image" Target="../media/image22.svg"/><Relationship Id="rId10" Type="http://schemas.openxmlformats.org/officeDocument/2006/relationships/image" Target="../media/image75.png"/><Relationship Id="rId4" Type="http://schemas.openxmlformats.org/officeDocument/2006/relationships/image" Target="../media/image21.png"/><Relationship Id="rId9" Type="http://schemas.openxmlformats.org/officeDocument/2006/relationships/image" Target="../media/image7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80.svg"/><Relationship Id="rId5" Type="http://schemas.openxmlformats.org/officeDocument/2006/relationships/image" Target="../media/image22.svg"/><Relationship Id="rId15" Type="http://schemas.openxmlformats.org/officeDocument/2006/relationships/image" Target="../media/image84.svg"/><Relationship Id="rId10" Type="http://schemas.openxmlformats.org/officeDocument/2006/relationships/image" Target="../media/image79.png"/><Relationship Id="rId4" Type="http://schemas.openxmlformats.org/officeDocument/2006/relationships/image" Target="../media/image21.png"/><Relationship Id="rId9" Type="http://schemas.openxmlformats.org/officeDocument/2006/relationships/image" Target="../media/image78.svg"/><Relationship Id="rId1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86.svg"/><Relationship Id="rId5" Type="http://schemas.openxmlformats.org/officeDocument/2006/relationships/image" Target="../media/image78.svg"/><Relationship Id="rId10" Type="http://schemas.openxmlformats.org/officeDocument/2006/relationships/image" Target="../media/image85.png"/><Relationship Id="rId4" Type="http://schemas.openxmlformats.org/officeDocument/2006/relationships/image" Target="../media/image77.png"/><Relationship Id="rId9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8.svg"/><Relationship Id="rId7" Type="http://schemas.openxmlformats.org/officeDocument/2006/relationships/image" Target="../media/image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3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.svg"/><Relationship Id="rId7" Type="http://schemas.openxmlformats.org/officeDocument/2006/relationships/image" Target="../media/image3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92.svg"/><Relationship Id="rId5" Type="http://schemas.openxmlformats.org/officeDocument/2006/relationships/image" Target="../media/image8.svg"/><Relationship Id="rId10" Type="http://schemas.openxmlformats.org/officeDocument/2006/relationships/image" Target="../media/image91.png"/><Relationship Id="rId4" Type="http://schemas.openxmlformats.org/officeDocument/2006/relationships/image" Target="../media/image7.png"/><Relationship Id="rId9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9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96.svg"/><Relationship Id="rId5" Type="http://schemas.openxmlformats.org/officeDocument/2006/relationships/image" Target="../media/image22.svg"/><Relationship Id="rId15" Type="http://schemas.openxmlformats.org/officeDocument/2006/relationships/image" Target="../media/image100.svg"/><Relationship Id="rId10" Type="http://schemas.openxmlformats.org/officeDocument/2006/relationships/image" Target="../media/image95.png"/><Relationship Id="rId4" Type="http://schemas.openxmlformats.org/officeDocument/2006/relationships/image" Target="../media/image21.png"/><Relationship Id="rId9" Type="http://schemas.openxmlformats.org/officeDocument/2006/relationships/image" Target="../media/image94.svg"/><Relationship Id="rId1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6.svg"/><Relationship Id="rId5" Type="http://schemas.openxmlformats.org/officeDocument/2006/relationships/image" Target="../media/image22.sv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8.svg"/><Relationship Id="rId7" Type="http://schemas.openxmlformats.org/officeDocument/2006/relationships/image" Target="../media/image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8.svg"/><Relationship Id="rId10" Type="http://schemas.openxmlformats.org/officeDocument/2006/relationships/image" Target="../media/image34.svg"/><Relationship Id="rId4" Type="http://schemas.openxmlformats.org/officeDocument/2006/relationships/image" Target="../media/image17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12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8.svg"/><Relationship Id="rId5" Type="http://schemas.openxmlformats.org/officeDocument/2006/relationships/image" Target="../media/image18.svg"/><Relationship Id="rId10" Type="http://schemas.openxmlformats.org/officeDocument/2006/relationships/image" Target="../media/image37.png"/><Relationship Id="rId4" Type="http://schemas.openxmlformats.org/officeDocument/2006/relationships/image" Target="../media/image17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44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3628336" y="-2739838"/>
            <a:ext cx="7537076" cy="72569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4659532" y="5764695"/>
            <a:ext cx="7256937" cy="698721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189135" y="3090949"/>
            <a:ext cx="13909730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NAY!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-662519" y="4657168"/>
            <a:ext cx="1691219" cy="4627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253844" y="7492036"/>
            <a:ext cx="4565087" cy="44986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259300" y="1002117"/>
            <a:ext cx="1691219" cy="46277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97449" y="-1360712"/>
            <a:ext cx="4565087" cy="449868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15C61FD-BC7E-4455-9C5F-B79D061B64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2796" y="5137694"/>
            <a:ext cx="3599771" cy="4892645"/>
          </a:xfrm>
          <a:prstGeom prst="rect">
            <a:avLst/>
          </a:prstGeom>
        </p:spPr>
      </p:pic>
      <p:pic>
        <p:nvPicPr>
          <p:cNvPr id="13" name="Graphic 10">
            <a:extLst>
              <a:ext uri="{FF2B5EF4-FFF2-40B4-BE49-F238E27FC236}">
                <a16:creationId xmlns:a16="http://schemas.microsoft.com/office/drawing/2014/main" id="{1D0170EF-A6E6-4922-88E0-3464A73B0A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918822" y="6971025"/>
            <a:ext cx="2933793" cy="2891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7442390" y="5829300"/>
            <a:ext cx="1691219" cy="462771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-4498491" y="-3213995"/>
            <a:ext cx="6131259" cy="6427994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C66D715-A77C-4DCD-B71B-064DCAF2DA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798070"/>
              </p:ext>
            </p:extLst>
          </p:nvPr>
        </p:nvGraphicFramePr>
        <p:xfrm>
          <a:off x="1648289" y="647700"/>
          <a:ext cx="14899980" cy="822960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716190">
                  <a:extLst>
                    <a:ext uri="{9D8B030D-6E8A-4147-A177-3AD203B41FA5}">
                      <a16:colId xmlns:a16="http://schemas.microsoft.com/office/drawing/2014/main" val="2050613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2018269703"/>
                    </a:ext>
                  </a:extLst>
                </a:gridCol>
                <a:gridCol w="6230790">
                  <a:extLst>
                    <a:ext uri="{9D8B030D-6E8A-4147-A177-3AD203B41FA5}">
                      <a16:colId xmlns:a16="http://schemas.microsoft.com/office/drawing/2014/main" val="3056048564"/>
                    </a:ext>
                  </a:extLst>
                </a:gridCol>
              </a:tblGrid>
              <a:tr h="990602">
                <a:tc>
                  <a:txBody>
                    <a:bodyPr/>
                    <a:lstStyle/>
                    <a:p>
                      <a:pPr algn="ctr"/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4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virus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4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endParaRPr lang="en-US" sz="4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4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4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cấu</a:t>
                      </a:r>
                      <a:r>
                        <a:rPr lang="en-US" sz="4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endParaRPr lang="en-US" sz="4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1365682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algn="ctr"/>
                      <a:r>
                        <a:rPr lang="en-US" sz="4600" dirty="0">
                          <a:solidFill>
                            <a:srgbClr val="9161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6969049"/>
                  </a:ext>
                </a:extLst>
              </a:tr>
              <a:tr h="1778000">
                <a:tc>
                  <a:txBody>
                    <a:bodyPr/>
                    <a:lstStyle/>
                    <a:p>
                      <a:pPr algn="ctr"/>
                      <a:r>
                        <a:rPr lang="en-US" sz="4600" dirty="0" err="1">
                          <a:solidFill>
                            <a:srgbClr val="9161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Sởi</a:t>
                      </a:r>
                      <a:endParaRPr lang="en-US" sz="4600" dirty="0">
                        <a:solidFill>
                          <a:srgbClr val="91612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6328196"/>
                  </a:ext>
                </a:extLst>
              </a:tr>
              <a:tr h="1727200">
                <a:tc>
                  <a:txBody>
                    <a:bodyPr/>
                    <a:lstStyle/>
                    <a:p>
                      <a:pPr algn="ctr"/>
                      <a:r>
                        <a:rPr lang="en-US" sz="4600" dirty="0" err="1">
                          <a:solidFill>
                            <a:srgbClr val="9161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Dại</a:t>
                      </a:r>
                      <a:endParaRPr lang="en-US" sz="4600" dirty="0">
                        <a:solidFill>
                          <a:srgbClr val="91612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2763582"/>
                  </a:ext>
                </a:extLst>
              </a:tr>
              <a:tr h="1905000">
                <a:tc>
                  <a:txBody>
                    <a:bodyPr/>
                    <a:lstStyle/>
                    <a:p>
                      <a:pPr algn="ctr"/>
                      <a:r>
                        <a:rPr lang="en-US" sz="4600" dirty="0">
                          <a:solidFill>
                            <a:srgbClr val="9161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4300140"/>
                  </a:ext>
                </a:extLst>
              </a:tr>
            </a:tbl>
          </a:graphicData>
        </a:graphic>
      </p:graphicFrame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6992082" y="3065631"/>
            <a:ext cx="4565087" cy="4498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F27174-0884-4207-9FC2-A7BD5026A3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859" t="32292" r="52615" b="39584"/>
          <a:stretch/>
        </p:blipFill>
        <p:spPr>
          <a:xfrm>
            <a:off x="6431279" y="1714500"/>
            <a:ext cx="2876234" cy="1652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F838DA-F56E-4681-982B-F430560407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934" t="61458" r="53514" b="8333"/>
          <a:stretch/>
        </p:blipFill>
        <p:spPr>
          <a:xfrm>
            <a:off x="6431279" y="3503246"/>
            <a:ext cx="2876234" cy="1652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7039AE-09AB-444A-BD3F-6140233643C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189" t="21594" r="48163" b="50001"/>
          <a:stretch/>
        </p:blipFill>
        <p:spPr>
          <a:xfrm>
            <a:off x="6180475" y="5291992"/>
            <a:ext cx="3377841" cy="16523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E3D5C1-A220-4E8A-AC92-45B42A3CF0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718" t="50625" r="48392" b="12500"/>
          <a:stretch/>
        </p:blipFill>
        <p:spPr>
          <a:xfrm>
            <a:off x="6524793" y="7008379"/>
            <a:ext cx="2689204" cy="18048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077B66E-5790-40AD-99E2-525E66202772}"/>
              </a:ext>
            </a:extLst>
          </p:cNvPr>
          <p:cNvSpPr txBox="1"/>
          <p:nvPr/>
        </p:nvSpPr>
        <p:spPr>
          <a:xfrm>
            <a:off x="3162300" y="9143883"/>
            <a:ext cx="11963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368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7442390" y="5829300"/>
            <a:ext cx="1691219" cy="462771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-4498491" y="-3213995"/>
            <a:ext cx="6131259" cy="6427994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C66D715-A77C-4DCD-B71B-064DCAF2DA20}"/>
              </a:ext>
            </a:extLst>
          </p:cNvPr>
          <p:cNvGraphicFramePr>
            <a:graphicFrameLocks noGrp="1"/>
          </p:cNvGraphicFramePr>
          <p:nvPr/>
        </p:nvGraphicFramePr>
        <p:xfrm>
          <a:off x="1648289" y="647700"/>
          <a:ext cx="14899980" cy="822960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716190">
                  <a:extLst>
                    <a:ext uri="{9D8B030D-6E8A-4147-A177-3AD203B41FA5}">
                      <a16:colId xmlns:a16="http://schemas.microsoft.com/office/drawing/2014/main" val="2050613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2018269703"/>
                    </a:ext>
                  </a:extLst>
                </a:gridCol>
                <a:gridCol w="6230790">
                  <a:extLst>
                    <a:ext uri="{9D8B030D-6E8A-4147-A177-3AD203B41FA5}">
                      <a16:colId xmlns:a16="http://schemas.microsoft.com/office/drawing/2014/main" val="3056048564"/>
                    </a:ext>
                  </a:extLst>
                </a:gridCol>
              </a:tblGrid>
              <a:tr h="990602">
                <a:tc>
                  <a:txBody>
                    <a:bodyPr/>
                    <a:lstStyle/>
                    <a:p>
                      <a:pPr algn="ctr"/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4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virus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4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endParaRPr lang="en-US" sz="4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4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4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cấu</a:t>
                      </a:r>
                      <a:r>
                        <a:rPr lang="en-US" sz="4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endParaRPr lang="en-US" sz="4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1365682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algn="ctr"/>
                      <a:r>
                        <a:rPr lang="en-US" sz="4600" dirty="0">
                          <a:solidFill>
                            <a:srgbClr val="9161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6969049"/>
                  </a:ext>
                </a:extLst>
              </a:tr>
              <a:tr h="1778000">
                <a:tc>
                  <a:txBody>
                    <a:bodyPr/>
                    <a:lstStyle/>
                    <a:p>
                      <a:pPr algn="ctr"/>
                      <a:r>
                        <a:rPr lang="en-US" sz="4600" dirty="0" err="1">
                          <a:solidFill>
                            <a:srgbClr val="9161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Sởi</a:t>
                      </a:r>
                      <a:endParaRPr lang="en-US" sz="4600" dirty="0">
                        <a:solidFill>
                          <a:srgbClr val="91612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6328196"/>
                  </a:ext>
                </a:extLst>
              </a:tr>
              <a:tr h="1727200">
                <a:tc>
                  <a:txBody>
                    <a:bodyPr/>
                    <a:lstStyle/>
                    <a:p>
                      <a:pPr algn="ctr"/>
                      <a:r>
                        <a:rPr lang="en-US" sz="4600" dirty="0" err="1">
                          <a:solidFill>
                            <a:srgbClr val="9161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Dại</a:t>
                      </a:r>
                      <a:endParaRPr lang="en-US" sz="4600" dirty="0">
                        <a:solidFill>
                          <a:srgbClr val="91612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2763582"/>
                  </a:ext>
                </a:extLst>
              </a:tr>
              <a:tr h="1905000">
                <a:tc>
                  <a:txBody>
                    <a:bodyPr/>
                    <a:lstStyle/>
                    <a:p>
                      <a:pPr algn="ctr"/>
                      <a:r>
                        <a:rPr lang="en-US" sz="4600" dirty="0">
                          <a:solidFill>
                            <a:srgbClr val="9161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4300140"/>
                  </a:ext>
                </a:extLst>
              </a:tr>
            </a:tbl>
          </a:graphicData>
        </a:graphic>
      </p:graphicFrame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6992082" y="3065631"/>
            <a:ext cx="4565087" cy="4498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F27174-0884-4207-9FC2-A7BD5026A3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859" t="32292" r="52615" b="39584"/>
          <a:stretch/>
        </p:blipFill>
        <p:spPr>
          <a:xfrm>
            <a:off x="6431279" y="1714500"/>
            <a:ext cx="2876234" cy="1652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F838DA-F56E-4681-982B-F430560407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934" t="61458" r="53514" b="8333"/>
          <a:stretch/>
        </p:blipFill>
        <p:spPr>
          <a:xfrm>
            <a:off x="6431279" y="3503246"/>
            <a:ext cx="2876234" cy="1652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7039AE-09AB-444A-BD3F-6140233643C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189" t="21594" r="48163" b="50001"/>
          <a:stretch/>
        </p:blipFill>
        <p:spPr>
          <a:xfrm>
            <a:off x="6180475" y="5291992"/>
            <a:ext cx="3377841" cy="16523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E3D5C1-A220-4E8A-AC92-45B42A3CF0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718" t="50625" r="48392" b="12500"/>
          <a:stretch/>
        </p:blipFill>
        <p:spPr>
          <a:xfrm>
            <a:off x="6524793" y="7008379"/>
            <a:ext cx="2689204" cy="18048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077B66E-5790-40AD-99E2-525E66202772}"/>
              </a:ext>
            </a:extLst>
          </p:cNvPr>
          <p:cNvSpPr txBox="1"/>
          <p:nvPr/>
        </p:nvSpPr>
        <p:spPr>
          <a:xfrm>
            <a:off x="3162300" y="9143883"/>
            <a:ext cx="11963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B61883-1414-4506-B768-DDB565A7B083}"/>
              </a:ext>
            </a:extLst>
          </p:cNvPr>
          <p:cNvSpPr txBox="1"/>
          <p:nvPr/>
        </p:nvSpPr>
        <p:spPr>
          <a:xfrm>
            <a:off x="10720822" y="1801988"/>
            <a:ext cx="6263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protein</a:t>
            </a:r>
          </a:p>
          <a:p>
            <a:pPr algn="just"/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</a:t>
            </a:r>
            <a:r>
              <a:rPr lang="en-US" sz="45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5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endParaRPr lang="en-US" sz="45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855487-EECD-4EA0-94C0-E7DD673ACFE1}"/>
              </a:ext>
            </a:extLst>
          </p:cNvPr>
          <p:cNvSpPr txBox="1"/>
          <p:nvPr/>
        </p:nvSpPr>
        <p:spPr>
          <a:xfrm>
            <a:off x="10720822" y="3590734"/>
            <a:ext cx="6263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protein</a:t>
            </a:r>
          </a:p>
          <a:p>
            <a:pPr algn="just"/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</a:t>
            </a:r>
            <a:r>
              <a:rPr lang="en-US" sz="45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5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endParaRPr lang="en-US" sz="45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C19478-4534-4197-83E6-E81BC0C1A2BF}"/>
              </a:ext>
            </a:extLst>
          </p:cNvPr>
          <p:cNvSpPr txBox="1"/>
          <p:nvPr/>
        </p:nvSpPr>
        <p:spPr>
          <a:xfrm>
            <a:off x="10720822" y="5379480"/>
            <a:ext cx="6263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protein</a:t>
            </a:r>
          </a:p>
          <a:p>
            <a:pPr algn="just"/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</a:t>
            </a:r>
            <a:r>
              <a:rPr lang="en-US" sz="45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5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endParaRPr lang="en-US" sz="45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0348B2-8486-4DB9-A347-80CD5FBCA754}"/>
              </a:ext>
            </a:extLst>
          </p:cNvPr>
          <p:cNvSpPr txBox="1"/>
          <p:nvPr/>
        </p:nvSpPr>
        <p:spPr>
          <a:xfrm>
            <a:off x="10720822" y="7172135"/>
            <a:ext cx="6263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protein</a:t>
            </a:r>
          </a:p>
          <a:p>
            <a:pPr algn="just"/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</a:t>
            </a:r>
            <a:r>
              <a:rPr lang="en-US" sz="45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5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endParaRPr lang="en-US" sz="45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57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286457">
            <a:off x="-5408262" y="-1342179"/>
            <a:ext cx="7256937" cy="69872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>
            <a:off x="15672360" y="-2275714"/>
            <a:ext cx="1691219" cy="46277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84515" y="-926860"/>
            <a:ext cx="3583276" cy="3531156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5DEBFA88-C7B4-413F-98EF-4407C6357269}"/>
              </a:ext>
            </a:extLst>
          </p:cNvPr>
          <p:cNvSpPr txBox="1"/>
          <p:nvPr/>
        </p:nvSpPr>
        <p:spPr>
          <a:xfrm>
            <a:off x="1508451" y="682145"/>
            <a:ext cx="15271096" cy="1046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VAI TRÒ VÀ ỨNG DỤNG CỦA VIRUS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3D2E58-EEBC-4A49-9E6C-084749B50AFB}"/>
              </a:ext>
            </a:extLst>
          </p:cNvPr>
          <p:cNvSpPr txBox="1"/>
          <p:nvPr/>
        </p:nvSpPr>
        <p:spPr>
          <a:xfrm>
            <a:off x="1247809" y="1999655"/>
            <a:ext cx="15792379" cy="2084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vaccine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hormone, protein,…</a:t>
            </a:r>
            <a:endParaRPr lang="en-US" sz="4600" b="1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94F75B-AF80-4E93-BA7D-BA1595E9B5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04" y="4733015"/>
            <a:ext cx="7320916" cy="4859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4F5D71-CDB8-4111-8648-CB06BAB31D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050" y="4733015"/>
            <a:ext cx="7313246" cy="4859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3868662" y="-5465837"/>
            <a:ext cx="7256937" cy="69872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>
            <a:off x="15565248" y="-1963548"/>
            <a:ext cx="1691219" cy="46277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77675" y="7768267"/>
            <a:ext cx="3583276" cy="35311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3D2E58-EEBC-4A49-9E6C-084749B50AFB}"/>
              </a:ext>
            </a:extLst>
          </p:cNvPr>
          <p:cNvSpPr txBox="1"/>
          <p:nvPr/>
        </p:nvSpPr>
        <p:spPr>
          <a:xfrm>
            <a:off x="1021640" y="935040"/>
            <a:ext cx="16244719" cy="420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S</a:t>
            </a:r>
            <a:r>
              <a:rPr lang="vi-VN" sz="4600" dirty="0">
                <a:solidFill>
                  <a:srgbClr val="91612F"/>
                </a:solidFill>
              </a:rPr>
              <a:t>ử dụng để chuyển gen từ loài này sang loài khác</a:t>
            </a:r>
            <a:r>
              <a:rPr lang="en-US" sz="4600" dirty="0">
                <a:solidFill>
                  <a:srgbClr val="91612F"/>
                </a:solidFill>
              </a:rPr>
              <a:t>, </a:t>
            </a:r>
            <a:r>
              <a:rPr lang="vi-VN" sz="4600" dirty="0">
                <a:solidFill>
                  <a:srgbClr val="91612F"/>
                </a:solidFill>
              </a:rPr>
              <a:t>tạo ra giống vật nuôi, cây trồng có năng suất cao và chất lượng</a:t>
            </a:r>
            <a:r>
              <a:rPr lang="en-US" sz="4600" dirty="0">
                <a:solidFill>
                  <a:srgbClr val="91612F"/>
                </a:solidFill>
              </a:rPr>
              <a:t>.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C6AF2A-3819-4F1D-9B40-53B3D44975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28" y="5432018"/>
            <a:ext cx="3737998" cy="46724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590C27-FA55-416D-AE86-1A44BC0510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509" y="5022766"/>
            <a:ext cx="5081749" cy="508174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9839B2C-CEBB-48CF-9041-4276D0C29D23}"/>
              </a:ext>
            </a:extLst>
          </p:cNvPr>
          <p:cNvSpPr txBox="1"/>
          <p:nvPr/>
        </p:nvSpPr>
        <p:spPr>
          <a:xfrm>
            <a:off x="9656137" y="7200900"/>
            <a:ext cx="780448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</a:t>
            </a:r>
          </a:p>
        </p:txBody>
      </p:sp>
    </p:spTree>
    <p:extLst>
      <p:ext uri="{BB962C8B-B14F-4D97-AF65-F5344CB8AC3E}">
        <p14:creationId xmlns:p14="http://schemas.microsoft.com/office/powerpoint/2010/main" val="2496306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randomBar dir="vert"/>
      </p:transition>
    </mc:Choice>
    <mc:Fallback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3628469" y="7259563"/>
            <a:ext cx="7256937" cy="69872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>
            <a:off x="-12715" y="-2581758"/>
            <a:ext cx="1691219" cy="46277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14308" y="-267900"/>
            <a:ext cx="3583276" cy="3531156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FF1BB0A-73BE-41B9-9172-F04F679546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56689" y="4659705"/>
            <a:ext cx="4612442" cy="5624929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441D78F9-C91E-4C34-AF84-04FFD7EF5D09}"/>
              </a:ext>
            </a:extLst>
          </p:cNvPr>
          <p:cNvSpPr/>
          <p:nvPr/>
        </p:nvSpPr>
        <p:spPr>
          <a:xfrm>
            <a:off x="8768740" y="3538728"/>
            <a:ext cx="6987211" cy="3531156"/>
          </a:xfrm>
          <a:prstGeom prst="wedgeEllipseCallout">
            <a:avLst>
              <a:gd name="adj1" fmla="val -55335"/>
              <a:gd name="adj2" fmla="val 46535"/>
            </a:avLst>
          </a:prstGeom>
          <a:solidFill>
            <a:srgbClr val="D4813E"/>
          </a:solidFill>
          <a:ln w="57150" cap="flat" cmpd="sng" algn="ctr">
            <a:solidFill>
              <a:srgbClr val="91612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984B56-E167-4261-937D-A86254D88CC5}"/>
              </a:ext>
            </a:extLst>
          </p:cNvPr>
          <p:cNvSpPr txBox="1"/>
          <p:nvPr/>
        </p:nvSpPr>
        <p:spPr>
          <a:xfrm>
            <a:off x="8956813" y="4336466"/>
            <a:ext cx="67114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BF13E2-7BA4-426F-A7D5-E15C332D871D}"/>
              </a:ext>
            </a:extLst>
          </p:cNvPr>
          <p:cNvSpPr txBox="1"/>
          <p:nvPr/>
        </p:nvSpPr>
        <p:spPr>
          <a:xfrm>
            <a:off x="1295400" y="271337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virus</a:t>
            </a:r>
            <a:endParaRPr lang="en-US" dirty="0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4702CE7A-4FDA-4DF1-96D6-69059844BBA4}"/>
              </a:ext>
            </a:extLst>
          </p:cNvPr>
          <p:cNvSpPr txBox="1"/>
          <p:nvPr/>
        </p:nvSpPr>
        <p:spPr>
          <a:xfrm>
            <a:off x="1048276" y="405524"/>
            <a:ext cx="16191448" cy="2194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0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MỘT SỐ BỆNH DO VIRUS VÀ CÁCH PHÒNG TRÁNH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0B8121E-B828-4F84-89FA-545EAB1AFB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147408">
            <a:off x="2514443" y="5037226"/>
            <a:ext cx="1761346" cy="1761346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9BBDC683-04FC-4202-86B0-76D27EF59D5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75343">
            <a:off x="7514548" y="3920821"/>
            <a:ext cx="1088952" cy="11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99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200000" flipH="1">
            <a:off x="15336648" y="-2131325"/>
            <a:ext cx="1691219" cy="4627715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4CBD2FD3-FA48-467B-A1C1-F18CB828E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-735340" y="6806594"/>
            <a:ext cx="1691219" cy="4627715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E6BF9B31-9997-4EC4-8513-55EA901A5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670926" y="6210300"/>
            <a:ext cx="3583276" cy="35311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274BBE-4C17-4FA8-AE52-949AEE33978D}"/>
              </a:ext>
            </a:extLst>
          </p:cNvPr>
          <p:cNvSpPr txBox="1"/>
          <p:nvPr/>
        </p:nvSpPr>
        <p:spPr>
          <a:xfrm>
            <a:off x="1297259" y="1513337"/>
            <a:ext cx="15849600" cy="2084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Ở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cúm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COVID-19,…</a:t>
            </a:r>
          </a:p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+ 90%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lây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FEBAFF-E1C5-4FF8-8B1E-A26D80C841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44" y="3982360"/>
            <a:ext cx="7372419" cy="4693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376B0D-796B-40A6-B8FD-AE8E612FEF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854" y="3982360"/>
            <a:ext cx="8023302" cy="46934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EFCA52-1FCC-4218-9A29-044826645647}"/>
              </a:ext>
            </a:extLst>
          </p:cNvPr>
          <p:cNvSpPr txBox="1"/>
          <p:nvPr/>
        </p:nvSpPr>
        <p:spPr>
          <a:xfrm>
            <a:off x="2057400" y="9060010"/>
            <a:ext cx="54483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BB349C-3FFF-4FEA-BCB0-AC19C28F4102}"/>
              </a:ext>
            </a:extLst>
          </p:cNvPr>
          <p:cNvSpPr txBox="1"/>
          <p:nvPr/>
        </p:nvSpPr>
        <p:spPr>
          <a:xfrm>
            <a:off x="10236355" y="9060010"/>
            <a:ext cx="54483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CE0C6F-82EE-4DF4-ADF4-41ACB98E7076}"/>
              </a:ext>
            </a:extLst>
          </p:cNvPr>
          <p:cNvSpPr txBox="1"/>
          <p:nvPr/>
        </p:nvSpPr>
        <p:spPr>
          <a:xfrm>
            <a:off x="1297259" y="612643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virus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3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7442390" y="6196248"/>
            <a:ext cx="1691219" cy="4627715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4CBD2FD3-FA48-467B-A1C1-F18CB828E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-370422" y="6752456"/>
            <a:ext cx="1691219" cy="4627715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E6BF9B31-9997-4EC4-8513-55EA901A5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335061" y="6196248"/>
            <a:ext cx="3583276" cy="35311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E37435-3CE6-4BD0-8ACE-821BE7D1BA72}"/>
              </a:ext>
            </a:extLst>
          </p:cNvPr>
          <p:cNvSpPr txBox="1"/>
          <p:nvPr/>
        </p:nvSpPr>
        <p:spPr>
          <a:xfrm>
            <a:off x="1297259" y="612643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virus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80F61-0D55-41CC-9244-8E8C13DB98BF}"/>
              </a:ext>
            </a:extLst>
          </p:cNvPr>
          <p:cNvSpPr txBox="1"/>
          <p:nvPr/>
        </p:nvSpPr>
        <p:spPr>
          <a:xfrm>
            <a:off x="1012079" y="1532329"/>
            <a:ext cx="1699074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Ở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tai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lở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mồm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cúm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Ở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khảm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xoăn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8597D5-DC6E-4D45-94C1-36ED990998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009" y="4086449"/>
            <a:ext cx="7026543" cy="4857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BE39EB-D87A-4170-8136-C314915807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347" y="4078085"/>
            <a:ext cx="7247644" cy="486611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467F223-1989-4D77-BF38-E0D61CE8AE39}"/>
              </a:ext>
            </a:extLst>
          </p:cNvPr>
          <p:cNvSpPr txBox="1"/>
          <p:nvPr/>
        </p:nvSpPr>
        <p:spPr>
          <a:xfrm>
            <a:off x="2543130" y="9066312"/>
            <a:ext cx="54483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lở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mồm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502F7E-55B5-47B8-8FF1-6DB8C295D39C}"/>
              </a:ext>
            </a:extLst>
          </p:cNvPr>
          <p:cNvSpPr txBox="1"/>
          <p:nvPr/>
        </p:nvSpPr>
        <p:spPr>
          <a:xfrm>
            <a:off x="9849778" y="9066312"/>
            <a:ext cx="612078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khảm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2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841232" y="-1405698"/>
            <a:ext cx="4550578" cy="438144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44187" y="-1764146"/>
            <a:ext cx="3583276" cy="353115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31367" flipH="1" flipV="1">
            <a:off x="15631026" y="7628333"/>
            <a:ext cx="1691219" cy="4627715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00A17320-5378-4C1A-BAD4-F67F87C31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51780" y="6204738"/>
            <a:ext cx="3002924" cy="3491772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1F60474E-9348-4F74-9808-3CAD069460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61604" y="2198563"/>
            <a:ext cx="3583275" cy="3537670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57E02F49-5194-4CA2-AD45-7E243505D8D1}"/>
              </a:ext>
            </a:extLst>
          </p:cNvPr>
          <p:cNvSpPr/>
          <p:nvPr/>
        </p:nvSpPr>
        <p:spPr>
          <a:xfrm>
            <a:off x="6950892" y="3471485"/>
            <a:ext cx="10439400" cy="5083043"/>
          </a:xfrm>
          <a:prstGeom prst="wedgeRectCallout">
            <a:avLst>
              <a:gd name="adj1" fmla="val -49897"/>
              <a:gd name="adj2" fmla="val 20541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83221E-285C-4A04-8D65-DD706392E535}"/>
              </a:ext>
            </a:extLst>
          </p:cNvPr>
          <p:cNvSpPr txBox="1"/>
          <p:nvPr/>
        </p:nvSpPr>
        <p:spPr>
          <a:xfrm>
            <a:off x="7087260" y="3402945"/>
            <a:ext cx="1032202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găn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chặn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truyền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ửa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xà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ở,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đeo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khẩu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44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Tiêm</a:t>
            </a:r>
            <a:r>
              <a:rPr lang="en-US" sz="44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vaccine </a:t>
            </a:r>
            <a:r>
              <a:rPr lang="en-US" sz="44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44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en-US" sz="44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48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842D7DD-1D65-4BB4-AD1B-8A0233815498}"/>
              </a:ext>
            </a:extLst>
          </p:cNvPr>
          <p:cNvSpPr/>
          <p:nvPr/>
        </p:nvSpPr>
        <p:spPr>
          <a:xfrm>
            <a:off x="4531199" y="5803634"/>
            <a:ext cx="2235424" cy="38346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DE8EB258-0C46-4D04-9451-F3D5C8FF03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634855">
            <a:off x="232175" y="7572007"/>
            <a:ext cx="1437562" cy="14484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4AD6A3-1FCC-467D-9B10-12846177E236}"/>
              </a:ext>
            </a:extLst>
          </p:cNvPr>
          <p:cNvSpPr txBox="1"/>
          <p:nvPr/>
        </p:nvSpPr>
        <p:spPr>
          <a:xfrm>
            <a:off x="1351780" y="785022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virus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302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7442390" y="6972300"/>
            <a:ext cx="1691219" cy="46277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21000" y="-2066810"/>
            <a:ext cx="4565087" cy="4498686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4CBD2FD3-FA48-467B-A1C1-F18CB828E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-370422" y="6752456"/>
            <a:ext cx="1691219" cy="4627715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E6BF9B31-9997-4EC4-8513-55EA901A5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35061" y="6196248"/>
            <a:ext cx="3583276" cy="35311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B6BA25-4769-4B88-A006-E6CF92B41B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980" t="29166" r="12299" b="21594"/>
          <a:stretch/>
        </p:blipFill>
        <p:spPr>
          <a:xfrm>
            <a:off x="1541704" y="1485900"/>
            <a:ext cx="15204591" cy="5486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D78C15-6B14-4B89-8B4D-D28388A53B72}"/>
              </a:ext>
            </a:extLst>
          </p:cNvPr>
          <p:cNvSpPr txBox="1"/>
          <p:nvPr/>
        </p:nvSpPr>
        <p:spPr>
          <a:xfrm>
            <a:off x="3238499" y="7353300"/>
            <a:ext cx="11811000" cy="2084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vaccine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Covid-19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89894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1056088" y="-1370312"/>
            <a:ext cx="4550578" cy="438144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08616" y="1327925"/>
            <a:ext cx="3583276" cy="353115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31367" flipH="1" flipV="1">
            <a:off x="15631026" y="7628333"/>
            <a:ext cx="1691219" cy="4627715"/>
          </a:xfrm>
          <a:prstGeom prst="rect">
            <a:avLst/>
          </a:prstGeom>
        </p:spPr>
      </p:pic>
      <p:sp>
        <p:nvSpPr>
          <p:cNvPr id="34" name="TextBox 6">
            <a:extLst>
              <a:ext uri="{FF2B5EF4-FFF2-40B4-BE49-F238E27FC236}">
                <a16:creationId xmlns:a16="http://schemas.microsoft.com/office/drawing/2014/main" id="{0F8B2B75-DA6E-4AD3-8454-723D8C67E0C4}"/>
              </a:ext>
            </a:extLst>
          </p:cNvPr>
          <p:cNvSpPr txBox="1"/>
          <p:nvPr/>
        </p:nvSpPr>
        <p:spPr>
          <a:xfrm>
            <a:off x="4566158" y="680496"/>
            <a:ext cx="8381280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F59683-D18C-4403-8E65-869900CAB6C4}"/>
              </a:ext>
            </a:extLst>
          </p:cNvPr>
          <p:cNvSpPr txBox="1"/>
          <p:nvPr/>
        </p:nvSpPr>
        <p:spPr>
          <a:xfrm>
            <a:off x="3934717" y="2184338"/>
            <a:ext cx="10418565" cy="102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8ABF308-E16C-4A96-BE53-ADA50468157A}"/>
              </a:ext>
            </a:extLst>
          </p:cNvPr>
          <p:cNvSpPr/>
          <p:nvPr/>
        </p:nvSpPr>
        <p:spPr>
          <a:xfrm>
            <a:off x="4137309" y="4024022"/>
            <a:ext cx="1235471" cy="1172101"/>
          </a:xfrm>
          <a:prstGeom prst="roundRect">
            <a:avLst/>
          </a:prstGeom>
          <a:noFill/>
          <a:ln w="5715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246A9E7-2CD6-4BF9-8EDB-6E690D61FD6F}"/>
              </a:ext>
            </a:extLst>
          </p:cNvPr>
          <p:cNvSpPr/>
          <p:nvPr/>
        </p:nvSpPr>
        <p:spPr>
          <a:xfrm>
            <a:off x="4137309" y="5436177"/>
            <a:ext cx="1235471" cy="1172101"/>
          </a:xfrm>
          <a:prstGeom prst="roundRect">
            <a:avLst/>
          </a:prstGeom>
          <a:noFill/>
          <a:ln w="5715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E53296A-29F5-44EF-A16D-B0179EBA08E0}"/>
              </a:ext>
            </a:extLst>
          </p:cNvPr>
          <p:cNvSpPr/>
          <p:nvPr/>
        </p:nvSpPr>
        <p:spPr>
          <a:xfrm>
            <a:off x="4137309" y="8260487"/>
            <a:ext cx="1235471" cy="1169052"/>
          </a:xfrm>
          <a:prstGeom prst="roundRect">
            <a:avLst/>
          </a:prstGeom>
          <a:noFill/>
          <a:ln w="5715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134E3F3-7B20-48B4-92DE-E7A970F80284}"/>
              </a:ext>
            </a:extLst>
          </p:cNvPr>
          <p:cNvSpPr/>
          <p:nvPr/>
        </p:nvSpPr>
        <p:spPr>
          <a:xfrm>
            <a:off x="4139168" y="6848332"/>
            <a:ext cx="1235471" cy="1172101"/>
          </a:xfrm>
          <a:prstGeom prst="roundRect">
            <a:avLst/>
          </a:prstGeom>
          <a:noFill/>
          <a:ln w="5715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41D37B-E65F-4FFE-BADD-047EE3B27D29}"/>
              </a:ext>
            </a:extLst>
          </p:cNvPr>
          <p:cNvSpPr/>
          <p:nvPr/>
        </p:nvSpPr>
        <p:spPr>
          <a:xfrm>
            <a:off x="5715000" y="4016070"/>
            <a:ext cx="7924801" cy="1127430"/>
          </a:xfrm>
          <a:prstGeom prst="roundRect">
            <a:avLst/>
          </a:prstGeom>
          <a:noFill/>
          <a:ln w="5715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ARN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ADN</a:t>
            </a:r>
            <a:r>
              <a:rPr lang="en-US" dirty="0"/>
              <a:t>.</a:t>
            </a:r>
            <a:endParaRPr lang="en-US" sz="40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4B0960A-6B11-4E47-B53F-B8C1AA3C4F0B}"/>
              </a:ext>
            </a:extLst>
          </p:cNvPr>
          <p:cNvSpPr/>
          <p:nvPr/>
        </p:nvSpPr>
        <p:spPr>
          <a:xfrm>
            <a:off x="5714999" y="5436179"/>
            <a:ext cx="7924801" cy="1127430"/>
          </a:xfrm>
          <a:prstGeom prst="roundRect">
            <a:avLst/>
          </a:prstGeom>
          <a:noFill/>
          <a:ln w="5715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ARN</a:t>
            </a:r>
            <a:r>
              <a:rPr lang="en-US" dirty="0"/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gai glycoprotein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490748E-372E-4A29-BD6A-909CFDEF3C07}"/>
              </a:ext>
            </a:extLst>
          </p:cNvPr>
          <p:cNvSpPr/>
          <p:nvPr/>
        </p:nvSpPr>
        <p:spPr>
          <a:xfrm>
            <a:off x="5714999" y="6848332"/>
            <a:ext cx="7924801" cy="1127430"/>
          </a:xfrm>
          <a:prstGeom prst="roundRect">
            <a:avLst/>
          </a:prstGeom>
          <a:noFill/>
          <a:ln w="5715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ADN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gai glycoprotein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2CC5B31-E200-46C4-99A5-9040B7B04771}"/>
              </a:ext>
            </a:extLst>
          </p:cNvPr>
          <p:cNvSpPr/>
          <p:nvPr/>
        </p:nvSpPr>
        <p:spPr>
          <a:xfrm>
            <a:off x="5720575" y="8251408"/>
            <a:ext cx="7924801" cy="1127430"/>
          </a:xfrm>
          <a:prstGeom prst="roundRect">
            <a:avLst/>
          </a:prstGeom>
          <a:noFill/>
          <a:ln w="5715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ADN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4CA0318-D10B-453E-A8EF-CC66F24263FE}"/>
              </a:ext>
            </a:extLst>
          </p:cNvPr>
          <p:cNvSpPr/>
          <p:nvPr/>
        </p:nvSpPr>
        <p:spPr>
          <a:xfrm>
            <a:off x="4137309" y="8241702"/>
            <a:ext cx="1235471" cy="1187837"/>
          </a:xfrm>
          <a:prstGeom prst="roundRect">
            <a:avLst/>
          </a:prstGeom>
          <a:solidFill>
            <a:srgbClr val="D4813E"/>
          </a:solidFill>
          <a:ln w="57150">
            <a:solidFill>
              <a:srgbClr val="91612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1008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/>
      <p:bldP spid="18" grpId="0" animBg="1"/>
      <p:bldP spid="50" grpId="0" animBg="1"/>
      <p:bldP spid="51" grpId="0" animBg="1"/>
      <p:bldP spid="52" grpId="0" animBg="1"/>
      <p:bldP spid="3" grpId="0" animBg="1"/>
      <p:bldP spid="19" grpId="0" animBg="1"/>
      <p:bldP spid="20" grpId="0" animBg="1"/>
      <p:bldP spid="21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5637552" y="690861"/>
            <a:ext cx="6842904" cy="1058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60958" y="0"/>
            <a:ext cx="1238886" cy="119283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DD28373-67EC-4F5A-8716-FF1C5F0E6B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46528" y="183763"/>
            <a:ext cx="2241441" cy="22578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313393" y="445200"/>
            <a:ext cx="3605116" cy="355267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501DCA5-EC68-4B1F-A486-FBFAAAF4A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-1064155" y="-1482541"/>
            <a:ext cx="4550578" cy="43814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C379CA-1E0C-4AD7-8B28-34E19A71A4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287" y="3230451"/>
            <a:ext cx="6842904" cy="4519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C9A499-B320-49A9-976F-0FA2E3A927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297" y="3233915"/>
            <a:ext cx="6842904" cy="4519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9C25CD-5F45-41B4-A767-DD284DE39018}"/>
              </a:ext>
            </a:extLst>
          </p:cNvPr>
          <p:cNvSpPr txBox="1"/>
          <p:nvPr/>
        </p:nvSpPr>
        <p:spPr>
          <a:xfrm>
            <a:off x="1805821" y="2221539"/>
            <a:ext cx="6989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Ebola ở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D67FBF-B69B-4C26-BA01-F87D268C2B6D}"/>
              </a:ext>
            </a:extLst>
          </p:cNvPr>
          <p:cNvSpPr txBox="1"/>
          <p:nvPr/>
        </p:nvSpPr>
        <p:spPr>
          <a:xfrm>
            <a:off x="10432043" y="2214028"/>
            <a:ext cx="46394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Covid-19</a:t>
            </a:r>
          </a:p>
        </p:txBody>
      </p:sp>
      <p:sp>
        <p:nvSpPr>
          <p:cNvPr id="15" name="Arrow: Striped Right 14">
            <a:extLst>
              <a:ext uri="{FF2B5EF4-FFF2-40B4-BE49-F238E27FC236}">
                <a16:creationId xmlns:a16="http://schemas.microsoft.com/office/drawing/2014/main" id="{D519C744-307E-4F39-802E-2AE206A9A8E0}"/>
              </a:ext>
            </a:extLst>
          </p:cNvPr>
          <p:cNvSpPr/>
          <p:nvPr/>
        </p:nvSpPr>
        <p:spPr>
          <a:xfrm>
            <a:off x="662288" y="8518753"/>
            <a:ext cx="1153999" cy="800100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017BB6C-6AFC-46BF-86D7-34A731759501}"/>
              </a:ext>
            </a:extLst>
          </p:cNvPr>
          <p:cNvSpPr/>
          <p:nvPr/>
        </p:nvSpPr>
        <p:spPr>
          <a:xfrm>
            <a:off x="2145077" y="8389684"/>
            <a:ext cx="13997846" cy="105823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em,đối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gây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6" grpId="0"/>
      <p:bldP spid="15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1056088" y="-1370312"/>
            <a:ext cx="4550578" cy="438144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08616" y="1327925"/>
            <a:ext cx="3583276" cy="353115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31367" flipH="1" flipV="1">
            <a:off x="15631026" y="7628333"/>
            <a:ext cx="1691219" cy="462771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DF59683-D18C-4403-8E65-869900CAB6C4}"/>
              </a:ext>
            </a:extLst>
          </p:cNvPr>
          <p:cNvSpPr txBox="1"/>
          <p:nvPr/>
        </p:nvSpPr>
        <p:spPr>
          <a:xfrm>
            <a:off x="2070256" y="2228728"/>
            <a:ext cx="15088748" cy="102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virus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8BD4474-5407-4FEE-85AE-C3E1E4834E66}"/>
              </a:ext>
            </a:extLst>
          </p:cNvPr>
          <p:cNvSpPr/>
          <p:nvPr/>
        </p:nvSpPr>
        <p:spPr>
          <a:xfrm>
            <a:off x="2831804" y="4609266"/>
            <a:ext cx="1156236" cy="1143000"/>
          </a:xfrm>
          <a:prstGeom prst="ellipse">
            <a:avLst/>
          </a:prstGeom>
          <a:solidFill>
            <a:srgbClr val="FFE3DB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912945-2651-4611-B335-79F5602AC9FB}"/>
              </a:ext>
            </a:extLst>
          </p:cNvPr>
          <p:cNvSpPr txBox="1"/>
          <p:nvPr/>
        </p:nvSpPr>
        <p:spPr>
          <a:xfrm>
            <a:off x="4413038" y="4765684"/>
            <a:ext cx="4426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25FBD27-0D74-44BD-B053-EBD4CE368F0D}"/>
              </a:ext>
            </a:extLst>
          </p:cNvPr>
          <p:cNvSpPr/>
          <p:nvPr/>
        </p:nvSpPr>
        <p:spPr>
          <a:xfrm>
            <a:off x="10591800" y="4644326"/>
            <a:ext cx="1156236" cy="1143000"/>
          </a:xfrm>
          <a:prstGeom prst="ellipse">
            <a:avLst/>
          </a:prstGeom>
          <a:solidFill>
            <a:srgbClr val="FFE3DB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AC9466-35DB-4CD6-9E3A-279570CEBC46}"/>
              </a:ext>
            </a:extLst>
          </p:cNvPr>
          <p:cNvSpPr txBox="1"/>
          <p:nvPr/>
        </p:nvSpPr>
        <p:spPr>
          <a:xfrm>
            <a:off x="11963400" y="4728001"/>
            <a:ext cx="429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8DC669-DE79-4AC5-8652-9CFE29AF85AA}"/>
              </a:ext>
            </a:extLst>
          </p:cNvPr>
          <p:cNvSpPr/>
          <p:nvPr/>
        </p:nvSpPr>
        <p:spPr>
          <a:xfrm>
            <a:off x="10591800" y="6803976"/>
            <a:ext cx="1156236" cy="1143000"/>
          </a:xfrm>
          <a:prstGeom prst="ellipse">
            <a:avLst/>
          </a:prstGeom>
          <a:solidFill>
            <a:srgbClr val="FFE3DB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86E1AE-9D1B-465D-9C25-9AFCDE310C66}"/>
              </a:ext>
            </a:extLst>
          </p:cNvPr>
          <p:cNvSpPr txBox="1"/>
          <p:nvPr/>
        </p:nvSpPr>
        <p:spPr>
          <a:xfrm>
            <a:off x="11963400" y="6892787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914B81D-4401-406B-956F-FB00F539827F}"/>
              </a:ext>
            </a:extLst>
          </p:cNvPr>
          <p:cNvSpPr/>
          <p:nvPr/>
        </p:nvSpPr>
        <p:spPr>
          <a:xfrm>
            <a:off x="2831804" y="6736786"/>
            <a:ext cx="1156236" cy="1143000"/>
          </a:xfrm>
          <a:prstGeom prst="ellipse">
            <a:avLst/>
          </a:prstGeom>
          <a:solidFill>
            <a:srgbClr val="FFE3DB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8669E2-0936-4003-95C7-ECD2A783A553}"/>
              </a:ext>
            </a:extLst>
          </p:cNvPr>
          <p:cNvSpPr txBox="1"/>
          <p:nvPr/>
        </p:nvSpPr>
        <p:spPr>
          <a:xfrm>
            <a:off x="4413038" y="6803976"/>
            <a:ext cx="3054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dại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101D504-A49A-4D5A-82D3-0EC1CDBA9809}"/>
              </a:ext>
            </a:extLst>
          </p:cNvPr>
          <p:cNvSpPr/>
          <p:nvPr/>
        </p:nvSpPr>
        <p:spPr>
          <a:xfrm>
            <a:off x="2831804" y="6736785"/>
            <a:ext cx="1156236" cy="1143000"/>
          </a:xfrm>
          <a:prstGeom prst="ellipse">
            <a:avLst/>
          </a:prstGeom>
          <a:solidFill>
            <a:srgbClr val="91612F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FFE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7FE10C04-1942-4236-A134-193DE142D5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85634">
            <a:off x="15103794" y="883607"/>
            <a:ext cx="1117400" cy="1670878"/>
          </a:xfrm>
          <a:prstGeom prst="rect">
            <a:avLst/>
          </a:prstGeom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id="{190FF330-ACCE-4C0A-B7D2-1F7EF07A143A}"/>
              </a:ext>
            </a:extLst>
          </p:cNvPr>
          <p:cNvSpPr txBox="1"/>
          <p:nvPr/>
        </p:nvSpPr>
        <p:spPr>
          <a:xfrm>
            <a:off x="4566158" y="680496"/>
            <a:ext cx="8381280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26" name="Picture 10">
            <a:extLst>
              <a:ext uri="{FF2B5EF4-FFF2-40B4-BE49-F238E27FC236}">
                <a16:creationId xmlns:a16="http://schemas.microsoft.com/office/drawing/2014/main" id="{34463699-40B6-45DA-94A2-14191F5B147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240000" y="977472"/>
            <a:ext cx="1023399" cy="102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" grpId="0" animBg="1"/>
      <p:bldP spid="4" grpId="0"/>
      <p:bldP spid="17" grpId="0" animBg="1"/>
      <p:bldP spid="19" grpId="0"/>
      <p:bldP spid="20" grpId="0" animBg="1"/>
      <p:bldP spid="21" grpId="0"/>
      <p:bldP spid="22" grpId="0" animBg="1"/>
      <p:bldP spid="23" grpId="0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2778177" y="-4289707"/>
            <a:ext cx="7256937" cy="69872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>
            <a:off x="15572615" y="-1736148"/>
            <a:ext cx="1691219" cy="46277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18225" y="-267901"/>
            <a:ext cx="3583276" cy="35311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3E98B1-85C0-4FAC-A6A0-87F59D71DF9F}"/>
              </a:ext>
            </a:extLst>
          </p:cNvPr>
          <p:cNvSpPr txBox="1"/>
          <p:nvPr/>
        </p:nvSpPr>
        <p:spPr>
          <a:xfrm>
            <a:off x="2665852" y="1818802"/>
            <a:ext cx="12956296" cy="102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Virus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5819BE69-346A-43CB-ABFA-BF81EA39EC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30648" y="3504435"/>
            <a:ext cx="4990842" cy="3003618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75DE022-5C84-471A-B498-119462026B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64651" y="3628538"/>
            <a:ext cx="4990842" cy="2877583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04B4E5A2-2F53-4D8E-976B-4B9DA383E7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64409" y="6956814"/>
            <a:ext cx="4990842" cy="3003618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0B75971C-ED8D-411A-8986-1C6138D938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62743" y="7063897"/>
            <a:ext cx="5019041" cy="3020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FC0559-B32C-43C3-B333-F46D57E6A736}"/>
              </a:ext>
            </a:extLst>
          </p:cNvPr>
          <p:cNvSpPr txBox="1"/>
          <p:nvPr/>
        </p:nvSpPr>
        <p:spPr>
          <a:xfrm>
            <a:off x="3530569" y="4284504"/>
            <a:ext cx="4191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F5F913-7A3F-42C7-8AFD-421C2711C7F5}"/>
              </a:ext>
            </a:extLst>
          </p:cNvPr>
          <p:cNvSpPr txBox="1"/>
          <p:nvPr/>
        </p:nvSpPr>
        <p:spPr>
          <a:xfrm>
            <a:off x="10564572" y="4252191"/>
            <a:ext cx="4191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BA5149-BA99-4FFB-9AD7-8820E3AEDEAB}"/>
              </a:ext>
            </a:extLst>
          </p:cNvPr>
          <p:cNvSpPr txBox="1"/>
          <p:nvPr/>
        </p:nvSpPr>
        <p:spPr>
          <a:xfrm>
            <a:off x="3427406" y="7714145"/>
            <a:ext cx="4191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886BA8-A790-4694-AF8E-52B3201F13A4}"/>
              </a:ext>
            </a:extLst>
          </p:cNvPr>
          <p:cNvSpPr txBox="1"/>
          <p:nvPr/>
        </p:nvSpPr>
        <p:spPr>
          <a:xfrm>
            <a:off x="10411426" y="7714145"/>
            <a:ext cx="460502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29F61CEF-3A00-4D10-B9D6-8C525EBEDD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418006" y="3059060"/>
            <a:ext cx="2209800" cy="867347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9901A6A0-90DD-496D-9FF6-C55777D9F3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68132" y="3070761"/>
            <a:ext cx="2209800" cy="867347"/>
          </a:xfrm>
          <a:prstGeom prst="rect">
            <a:avLst/>
          </a:prstGeom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6254848F-1F57-4A3C-9A0C-BF0189B3DC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386018" y="6585270"/>
            <a:ext cx="2209800" cy="867347"/>
          </a:xfrm>
          <a:prstGeom prst="rect">
            <a:avLst/>
          </a:prstGeom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17FD3695-99FD-4964-AE08-F229F98C9A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555172" y="6630224"/>
            <a:ext cx="2209800" cy="86734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E66E62-D1C4-452A-A8F2-864267E6B97C}"/>
              </a:ext>
            </a:extLst>
          </p:cNvPr>
          <p:cNvSpPr/>
          <p:nvPr/>
        </p:nvSpPr>
        <p:spPr>
          <a:xfrm>
            <a:off x="3731496" y="7589363"/>
            <a:ext cx="941692" cy="904168"/>
          </a:xfrm>
          <a:prstGeom prst="ellipse">
            <a:avLst/>
          </a:prstGeom>
          <a:noFill/>
          <a:ln w="5715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148DEA68-FC71-4554-A33D-EADFDE9C4FD1}"/>
              </a:ext>
            </a:extLst>
          </p:cNvPr>
          <p:cNvSpPr txBox="1"/>
          <p:nvPr/>
        </p:nvSpPr>
        <p:spPr>
          <a:xfrm>
            <a:off x="4566158" y="680496"/>
            <a:ext cx="8381280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3839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29" grpId="0"/>
      <p:bldP spid="30" grpId="0"/>
      <p:bldP spid="31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2878062" y="-4927506"/>
            <a:ext cx="7256937" cy="69872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>
            <a:off x="15572615" y="-1736148"/>
            <a:ext cx="1691219" cy="46277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25342" y="-718887"/>
            <a:ext cx="3583276" cy="35311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3E98B1-85C0-4FAC-A6A0-87F59D71DF9F}"/>
              </a:ext>
            </a:extLst>
          </p:cNvPr>
          <p:cNvSpPr txBox="1"/>
          <p:nvPr/>
        </p:nvSpPr>
        <p:spPr>
          <a:xfrm>
            <a:off x="1342790" y="2027663"/>
            <a:ext cx="15602419" cy="2084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tiêm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vacrine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FA1F50A1-0EBB-456F-A82C-A8F2E859A213}"/>
              </a:ext>
            </a:extLst>
          </p:cNvPr>
          <p:cNvSpPr/>
          <p:nvPr/>
        </p:nvSpPr>
        <p:spPr>
          <a:xfrm>
            <a:off x="3009900" y="4632014"/>
            <a:ext cx="12268200" cy="1022972"/>
          </a:xfrm>
          <a:prstGeom prst="homePlate">
            <a:avLst/>
          </a:prstGeom>
          <a:solidFill>
            <a:srgbClr val="FFE3DB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F8C1E808-B812-4852-87D8-6535CC026298}"/>
              </a:ext>
            </a:extLst>
          </p:cNvPr>
          <p:cNvSpPr/>
          <p:nvPr/>
        </p:nvSpPr>
        <p:spPr>
          <a:xfrm>
            <a:off x="3009900" y="5947045"/>
            <a:ext cx="12268200" cy="1022972"/>
          </a:xfrm>
          <a:prstGeom prst="homePlate">
            <a:avLst/>
          </a:prstGeom>
          <a:solidFill>
            <a:srgbClr val="FFE3DB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44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44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5788D0B2-3D1F-44F6-80D6-ECBA724032CE}"/>
              </a:ext>
            </a:extLst>
          </p:cNvPr>
          <p:cNvSpPr/>
          <p:nvPr/>
        </p:nvSpPr>
        <p:spPr>
          <a:xfrm>
            <a:off x="3009900" y="8577107"/>
            <a:ext cx="12268200" cy="1022972"/>
          </a:xfrm>
          <a:prstGeom prst="homePlate">
            <a:avLst/>
          </a:prstGeom>
          <a:solidFill>
            <a:srgbClr val="FFE3DB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endParaRPr lang="en-US" sz="44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0834A5C7-72E3-499D-87F7-F0930A65FA0E}"/>
              </a:ext>
            </a:extLst>
          </p:cNvPr>
          <p:cNvSpPr/>
          <p:nvPr/>
        </p:nvSpPr>
        <p:spPr>
          <a:xfrm>
            <a:off x="3009900" y="7262076"/>
            <a:ext cx="12268200" cy="1022972"/>
          </a:xfrm>
          <a:prstGeom prst="homePlate">
            <a:avLst/>
          </a:prstGeom>
          <a:solidFill>
            <a:srgbClr val="FFE3DB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 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4ADF177A-DB56-4397-9B8D-75E206C39558}"/>
              </a:ext>
            </a:extLst>
          </p:cNvPr>
          <p:cNvSpPr/>
          <p:nvPr/>
        </p:nvSpPr>
        <p:spPr>
          <a:xfrm>
            <a:off x="3009900" y="7262076"/>
            <a:ext cx="12268200" cy="1022972"/>
          </a:xfrm>
          <a:prstGeom prst="homePlate">
            <a:avLst/>
          </a:prstGeom>
          <a:solidFill>
            <a:srgbClr val="91612F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endParaRPr lang="en-US" sz="4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BA6AD2B7-0065-4AD9-AB7C-F8C136E34902}"/>
              </a:ext>
            </a:extLst>
          </p:cNvPr>
          <p:cNvSpPr txBox="1"/>
          <p:nvPr/>
        </p:nvSpPr>
        <p:spPr>
          <a:xfrm>
            <a:off x="4566158" y="680496"/>
            <a:ext cx="8381280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67533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2043424" y="-3858818"/>
            <a:ext cx="7256937" cy="69872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>
            <a:off x="15572615" y="-1736148"/>
            <a:ext cx="1691219" cy="46277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18225" y="-267901"/>
            <a:ext cx="3583276" cy="353115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11DD3C1-E12B-4747-A4C8-6CF6F7DD00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20874" y="1828013"/>
            <a:ext cx="13446251" cy="80256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3E98B1-85C0-4FAC-A6A0-87F59D71DF9F}"/>
              </a:ext>
            </a:extLst>
          </p:cNvPr>
          <p:cNvSpPr txBox="1"/>
          <p:nvPr/>
        </p:nvSpPr>
        <p:spPr>
          <a:xfrm>
            <a:off x="2555750" y="2902052"/>
            <a:ext cx="13176500" cy="2084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biểu hiện có thế xuất hiện ở người bị nhiễm virus corona và biện pháp phòng chống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B4F8A591-49B6-4831-B0A2-91D40F7F97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96210">
            <a:off x="10796762" y="5460070"/>
            <a:ext cx="1108097" cy="174129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68E1BF0-ABE7-4DF2-B192-05AEC06597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955955" y="5708306"/>
            <a:ext cx="5997143" cy="4045346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83787D4C-254F-41D2-BBCE-FBB347EFED6F}"/>
              </a:ext>
            </a:extLst>
          </p:cNvPr>
          <p:cNvSpPr txBox="1"/>
          <p:nvPr/>
        </p:nvSpPr>
        <p:spPr>
          <a:xfrm>
            <a:off x="4763887" y="433301"/>
            <a:ext cx="8381280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7A4A10C8-D2A4-4F18-86D4-A9EACDB012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102156" y="6039195"/>
            <a:ext cx="2070609" cy="207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0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2043424" y="-3858818"/>
            <a:ext cx="7256937" cy="698721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5F5CBCD-33CA-47C6-8305-7ACA45D7C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20874" y="1828013"/>
            <a:ext cx="13446251" cy="80256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H="1">
            <a:off x="15739846" y="-2291666"/>
            <a:ext cx="1691219" cy="46277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79297" y="8244840"/>
            <a:ext cx="3583276" cy="35311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3E98B1-85C0-4FAC-A6A0-87F59D71DF9F}"/>
              </a:ext>
            </a:extLst>
          </p:cNvPr>
          <p:cNvSpPr txBox="1"/>
          <p:nvPr/>
        </p:nvSpPr>
        <p:spPr>
          <a:xfrm>
            <a:off x="2719741" y="2911999"/>
            <a:ext cx="12586606" cy="6332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sốt hoặc ớn lạnh, ho,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 khó thở, mệt mỏi, đau cơ hoặc đau người, đau đầu, mất vị giác hoặc khứu giác, đau họng.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</a:t>
            </a:r>
            <a:r>
              <a:rPr lang="vi-VN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ác biện pháp phòng trán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đeo khẩu trang, rửa tay thường xuyên với xà phòng dưới vòi nước, tránh tiếp xúc với nguồn gây bệnh.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1C5B3F1A-FEBB-46CE-8FBF-7FB63E285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19893" y="6278052"/>
            <a:ext cx="3583276" cy="353115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98BA4D0-A500-4388-AC35-CD52A73EF9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71598" y="1141184"/>
            <a:ext cx="2385574" cy="3051316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B7C37B71-1D72-404F-B995-30021671B547}"/>
              </a:ext>
            </a:extLst>
          </p:cNvPr>
          <p:cNvSpPr txBox="1"/>
          <p:nvPr/>
        </p:nvSpPr>
        <p:spPr>
          <a:xfrm>
            <a:off x="4763887" y="433301"/>
            <a:ext cx="8381280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046570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randomBar dir="vert"/>
      </p:transition>
    </mc:Choice>
    <mc:Fallback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3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>
            <a:extLst>
              <a:ext uri="{FF2B5EF4-FFF2-40B4-BE49-F238E27FC236}">
                <a16:creationId xmlns:a16="http://schemas.microsoft.com/office/drawing/2014/main" id="{BB3B6226-049C-49B1-B191-2315B52AC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1990"/>
          <a:stretch/>
        </p:blipFill>
        <p:spPr>
          <a:xfrm rot="16200000">
            <a:off x="1833004" y="2290278"/>
            <a:ext cx="6063664" cy="8558327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993C589B-10A1-4B91-B451-E216E6B3D1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1990"/>
          <a:stretch/>
        </p:blipFill>
        <p:spPr>
          <a:xfrm rot="16200000">
            <a:off x="10559144" y="2105734"/>
            <a:ext cx="6063668" cy="892741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-3447234" y="-1171235"/>
            <a:ext cx="5161420" cy="49695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-1558089" y="-2023407"/>
            <a:ext cx="4207694" cy="4146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 flipH="1">
            <a:off x="15472554" y="-1915107"/>
            <a:ext cx="1691219" cy="4627715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20338EBD-AF14-4BED-8AAB-336493F6EA2C}"/>
              </a:ext>
            </a:extLst>
          </p:cNvPr>
          <p:cNvSpPr txBox="1"/>
          <p:nvPr/>
        </p:nvSpPr>
        <p:spPr>
          <a:xfrm>
            <a:off x="4936632" y="632057"/>
            <a:ext cx="8381280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6766E2-1F0A-4EDC-AA08-29FB10F1B26A}"/>
              </a:ext>
            </a:extLst>
          </p:cNvPr>
          <p:cNvSpPr txBox="1"/>
          <p:nvPr/>
        </p:nvSpPr>
        <p:spPr>
          <a:xfrm>
            <a:off x="936444" y="4540680"/>
            <a:ext cx="7053905" cy="420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4E75CD-B3CD-4D79-9316-A8F664D9D366}"/>
              </a:ext>
            </a:extLst>
          </p:cNvPr>
          <p:cNvSpPr txBox="1"/>
          <p:nvPr/>
        </p:nvSpPr>
        <p:spPr>
          <a:xfrm>
            <a:off x="9246527" y="4540680"/>
            <a:ext cx="8000999" cy="420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891D89-731D-4CF8-AF89-ACC2A9AEB56F}"/>
              </a:ext>
            </a:extLst>
          </p:cNvPr>
          <p:cNvSpPr txBox="1"/>
          <p:nvPr/>
        </p:nvSpPr>
        <p:spPr>
          <a:xfrm>
            <a:off x="3934715" y="1690297"/>
            <a:ext cx="10418565" cy="102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C7A6DBFA-B32E-4677-9806-9858A6BD81D7}"/>
              </a:ext>
            </a:extLst>
          </p:cNvPr>
          <p:cNvSpPr/>
          <p:nvPr/>
        </p:nvSpPr>
        <p:spPr>
          <a:xfrm>
            <a:off x="2281427" y="3021805"/>
            <a:ext cx="4572000" cy="1066800"/>
          </a:xfrm>
          <a:prstGeom prst="homePlate">
            <a:avLst/>
          </a:prstGeom>
          <a:ln w="38100">
            <a:solidFill>
              <a:srgbClr val="91612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</a:t>
            </a: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E505B1A6-DDD4-4536-A0C9-234F53EAF5CB}"/>
              </a:ext>
            </a:extLst>
          </p:cNvPr>
          <p:cNvSpPr/>
          <p:nvPr/>
        </p:nvSpPr>
        <p:spPr>
          <a:xfrm>
            <a:off x="11304978" y="3021805"/>
            <a:ext cx="4572000" cy="1066800"/>
          </a:xfrm>
          <a:prstGeom prst="homePlate">
            <a:avLst/>
          </a:prstGeom>
          <a:ln w="38100">
            <a:solidFill>
              <a:srgbClr val="91612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US" sz="4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endParaRPr lang="en-US" sz="4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" grpId="0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2955503" y="7795642"/>
            <a:ext cx="5161420" cy="49695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-1486691" y="-1275426"/>
            <a:ext cx="4207694" cy="4146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H="1">
            <a:off x="15472554" y="-1915107"/>
            <a:ext cx="1691219" cy="4627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E4151-C40F-4174-999D-710A4FCF0A7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>
          <a:xfrm>
            <a:off x="3733800" y="1738766"/>
            <a:ext cx="11019246" cy="8199780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C8CE38CF-EDFF-4C78-A000-3BA35D22FEC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09997" y="2824634"/>
            <a:ext cx="2806986" cy="7472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38A1AB-D326-47E6-B670-F591305BEC42}"/>
              </a:ext>
            </a:extLst>
          </p:cNvPr>
          <p:cNvSpPr txBox="1"/>
          <p:nvPr/>
        </p:nvSpPr>
        <p:spPr>
          <a:xfrm>
            <a:off x="4108170" y="3734426"/>
            <a:ext cx="10270506" cy="420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pt-BR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Học bài và trả lời câu hỏi SGK.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Đọc trước bài 30: Nguyên sinh vật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60DA9FBB-B694-49F5-9C28-652E1819B7F9}"/>
              </a:ext>
            </a:extLst>
          </p:cNvPr>
          <p:cNvSpPr txBox="1"/>
          <p:nvPr/>
        </p:nvSpPr>
        <p:spPr>
          <a:xfrm>
            <a:off x="4724400" y="649862"/>
            <a:ext cx="8381280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E16181E8-2CE2-4CE2-8ABE-2E9F0B4603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335000" y="6765900"/>
            <a:ext cx="3261600" cy="317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79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2043424" y="-4540127"/>
            <a:ext cx="7256937" cy="698721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>
            <a:off x="15572615" y="-1736148"/>
            <a:ext cx="1691219" cy="46277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18225" y="-267901"/>
            <a:ext cx="3583276" cy="353115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25445">
            <a:off x="-369802" y="8950855"/>
            <a:ext cx="3583276" cy="3531156"/>
          </a:xfrm>
          <a:prstGeom prst="rect">
            <a:avLst/>
          </a:prstGeom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D6183AC5-7CB4-43C2-B0A5-8E527F92E916}"/>
              </a:ext>
            </a:extLst>
          </p:cNvPr>
          <p:cNvSpPr txBox="1"/>
          <p:nvPr/>
        </p:nvSpPr>
        <p:spPr>
          <a:xfrm>
            <a:off x="2189134" y="2116230"/>
            <a:ext cx="13909730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BD163BC-88C5-46D7-8D97-7923A9156B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526319" y="5252222"/>
            <a:ext cx="5235360" cy="4387078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172FBD48-4007-4F45-B346-D16C6F6166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993032" y="7734300"/>
            <a:ext cx="2111335" cy="1524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A05E7B6-A498-4CC4-A3F3-21FA10494D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109063" y="6651250"/>
            <a:ext cx="1941976" cy="2004621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6A88D9C-6660-4E15-B423-E6EEF2C50F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352990" y="7734300"/>
            <a:ext cx="1941976" cy="17230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270824" y="4163950"/>
            <a:ext cx="1574635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80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29. VIRUS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518030">
            <a:off x="7704445" y="-4449083"/>
            <a:ext cx="7256937" cy="69872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-222130" y="-248092"/>
            <a:ext cx="1691219" cy="46277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3479" y="-1169548"/>
            <a:ext cx="3583276" cy="353115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43A412C-7F79-40AE-9290-B0DD1E7DF9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037349" y="5763503"/>
            <a:ext cx="2422223" cy="3953182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5A720C7F-8422-4FD5-90A2-4BBE8EE11E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457200" y="5432121"/>
            <a:ext cx="4648200" cy="43972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4FDF0D-F54D-4AFD-A4AF-A0FBD181D3C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754089" y="5952619"/>
            <a:ext cx="1271257" cy="1270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33175E-F54F-4409-A8C5-F308D45D70DE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</a:blip>
          <a:srcRect/>
          <a:stretch>
            <a:fillRect/>
          </a:stretch>
        </p:blipFill>
        <p:spPr>
          <a:xfrm>
            <a:off x="14325600" y="7120454"/>
            <a:ext cx="856220" cy="8558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1363301" y="-2229475"/>
            <a:ext cx="4550578" cy="438144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30167" y="2398049"/>
            <a:ext cx="1443821" cy="1390157"/>
            <a:chOff x="0" y="0"/>
            <a:chExt cx="1925094" cy="185354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25094" cy="185354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45820" y="23378"/>
              <a:ext cx="1833454" cy="1806786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612252" y="4174943"/>
            <a:ext cx="1443821" cy="1390157"/>
            <a:chOff x="0" y="0"/>
            <a:chExt cx="1925094" cy="185354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25094" cy="1853542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45820" y="23378"/>
              <a:ext cx="1833454" cy="1806786"/>
            </a:xfrm>
            <a:prstGeom prst="rect">
              <a:avLst/>
            </a:prstGeom>
          </p:spPr>
        </p:pic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8649" y="-1804333"/>
            <a:ext cx="3583276" cy="353115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131367" flipH="1" flipV="1">
            <a:off x="15714502" y="7864372"/>
            <a:ext cx="1691219" cy="4627715"/>
          </a:xfrm>
          <a:prstGeom prst="rect">
            <a:avLst/>
          </a:prstGeom>
        </p:spPr>
      </p:pic>
      <p:sp>
        <p:nvSpPr>
          <p:cNvPr id="31" name="TextBox 6">
            <a:extLst>
              <a:ext uri="{FF2B5EF4-FFF2-40B4-BE49-F238E27FC236}">
                <a16:creationId xmlns:a16="http://schemas.microsoft.com/office/drawing/2014/main" id="{AB54E274-CDCE-4623-B022-26406E3691D2}"/>
              </a:ext>
            </a:extLst>
          </p:cNvPr>
          <p:cNvSpPr txBox="1"/>
          <p:nvPr/>
        </p:nvSpPr>
        <p:spPr>
          <a:xfrm>
            <a:off x="4953360" y="792853"/>
            <a:ext cx="8381280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33" name="Group 20">
            <a:extLst>
              <a:ext uri="{FF2B5EF4-FFF2-40B4-BE49-F238E27FC236}">
                <a16:creationId xmlns:a16="http://schemas.microsoft.com/office/drawing/2014/main" id="{41F26A7D-75C1-4B05-AFB1-B9D097EEC273}"/>
              </a:ext>
            </a:extLst>
          </p:cNvPr>
          <p:cNvGrpSpPr/>
          <p:nvPr/>
        </p:nvGrpSpPr>
        <p:grpSpPr>
          <a:xfrm>
            <a:off x="2472826" y="2340564"/>
            <a:ext cx="14884494" cy="1479432"/>
            <a:chOff x="0" y="0"/>
            <a:chExt cx="3907097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4BAB5405-7827-4B29-B837-735F2F147D99}"/>
                </a:ext>
              </a:extLst>
            </p:cNvPr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5BE2008-D34C-4484-AB10-E5EED923CFE3}"/>
              </a:ext>
            </a:extLst>
          </p:cNvPr>
          <p:cNvSpPr txBox="1"/>
          <p:nvPr/>
        </p:nvSpPr>
        <p:spPr>
          <a:xfrm>
            <a:off x="5767985" y="2660677"/>
            <a:ext cx="830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 DẠNG VIRUS</a:t>
            </a:r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1C1485A0-5E53-4AFB-AD42-B59C919D8FEF}"/>
              </a:ext>
            </a:extLst>
          </p:cNvPr>
          <p:cNvGrpSpPr/>
          <p:nvPr/>
        </p:nvGrpSpPr>
        <p:grpSpPr>
          <a:xfrm>
            <a:off x="2478637" y="4123111"/>
            <a:ext cx="14884495" cy="1487860"/>
            <a:chOff x="0" y="0"/>
            <a:chExt cx="3907097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8" name="Freeform 21">
              <a:extLst>
                <a:ext uri="{FF2B5EF4-FFF2-40B4-BE49-F238E27FC236}">
                  <a16:creationId xmlns:a16="http://schemas.microsoft.com/office/drawing/2014/main" id="{59385136-4DF8-4B8E-8386-5DE85835C3BE}"/>
                </a:ext>
              </a:extLst>
            </p:cNvPr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21E1401-82CD-4659-8F66-30876BDF80F9}"/>
              </a:ext>
            </a:extLst>
          </p:cNvPr>
          <p:cNvSpPr txBox="1"/>
          <p:nvPr/>
        </p:nvSpPr>
        <p:spPr>
          <a:xfrm>
            <a:off x="5776925" y="4435144"/>
            <a:ext cx="830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TẠO VIRUS</a:t>
            </a:r>
          </a:p>
        </p:txBody>
      </p:sp>
      <p:grpSp>
        <p:nvGrpSpPr>
          <p:cNvPr id="21" name="Group 10">
            <a:extLst>
              <a:ext uri="{FF2B5EF4-FFF2-40B4-BE49-F238E27FC236}">
                <a16:creationId xmlns:a16="http://schemas.microsoft.com/office/drawing/2014/main" id="{3CF7CCE0-56DA-4216-80C9-7444B2AF55A5}"/>
              </a:ext>
            </a:extLst>
          </p:cNvPr>
          <p:cNvGrpSpPr/>
          <p:nvPr/>
        </p:nvGrpSpPr>
        <p:grpSpPr>
          <a:xfrm>
            <a:off x="594337" y="5978396"/>
            <a:ext cx="1443821" cy="1390157"/>
            <a:chOff x="0" y="0"/>
            <a:chExt cx="1925094" cy="1853542"/>
          </a:xfrm>
        </p:grpSpPr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0CF0F0A8-944B-4F0C-8A5D-DDB9B48F0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25094" cy="1853542"/>
            </a:xfrm>
            <a:prstGeom prst="rect">
              <a:avLst/>
            </a:prstGeom>
          </p:spPr>
        </p:pic>
        <p:pic>
          <p:nvPicPr>
            <p:cNvPr id="23" name="Picture 12">
              <a:extLst>
                <a:ext uri="{FF2B5EF4-FFF2-40B4-BE49-F238E27FC236}">
                  <a16:creationId xmlns:a16="http://schemas.microsoft.com/office/drawing/2014/main" id="{A3971707-FDE4-4A4D-A83A-F047DE51A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45820" y="23378"/>
              <a:ext cx="1833454" cy="1806786"/>
            </a:xfrm>
            <a:prstGeom prst="rect">
              <a:avLst/>
            </a:prstGeom>
          </p:spPr>
        </p:pic>
      </p:grpSp>
      <p:grpSp>
        <p:nvGrpSpPr>
          <p:cNvPr id="25" name="Group 20">
            <a:extLst>
              <a:ext uri="{FF2B5EF4-FFF2-40B4-BE49-F238E27FC236}">
                <a16:creationId xmlns:a16="http://schemas.microsoft.com/office/drawing/2014/main" id="{11BF6409-ED07-4118-9CF5-04FBFFAE1709}"/>
              </a:ext>
            </a:extLst>
          </p:cNvPr>
          <p:cNvGrpSpPr/>
          <p:nvPr/>
        </p:nvGrpSpPr>
        <p:grpSpPr>
          <a:xfrm>
            <a:off x="2454911" y="5905262"/>
            <a:ext cx="14902409" cy="1496336"/>
            <a:chOff x="0" y="0"/>
            <a:chExt cx="3907097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C7995EC5-732E-4C38-BE46-0D336451CE1B}"/>
                </a:ext>
              </a:extLst>
            </p:cNvPr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7A26914-96DA-49A0-A812-037667475F5A}"/>
              </a:ext>
            </a:extLst>
          </p:cNvPr>
          <p:cNvSpPr txBox="1"/>
          <p:nvPr/>
        </p:nvSpPr>
        <p:spPr>
          <a:xfrm>
            <a:off x="3051438" y="6236591"/>
            <a:ext cx="13485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VÀ ỨNG DỤNG CỦA VIRUS</a:t>
            </a:r>
          </a:p>
        </p:txBody>
      </p:sp>
      <p:grpSp>
        <p:nvGrpSpPr>
          <p:cNvPr id="28" name="Group 10">
            <a:extLst>
              <a:ext uri="{FF2B5EF4-FFF2-40B4-BE49-F238E27FC236}">
                <a16:creationId xmlns:a16="http://schemas.microsoft.com/office/drawing/2014/main" id="{AE11393D-5F34-4E0D-8CC8-AC65193E50EF}"/>
              </a:ext>
            </a:extLst>
          </p:cNvPr>
          <p:cNvGrpSpPr/>
          <p:nvPr/>
        </p:nvGrpSpPr>
        <p:grpSpPr>
          <a:xfrm>
            <a:off x="594337" y="7805753"/>
            <a:ext cx="1443821" cy="1390157"/>
            <a:chOff x="0" y="0"/>
            <a:chExt cx="1925094" cy="1853542"/>
          </a:xfrm>
        </p:grpSpPr>
        <p:pic>
          <p:nvPicPr>
            <p:cNvPr id="32" name="Picture 11">
              <a:extLst>
                <a:ext uri="{FF2B5EF4-FFF2-40B4-BE49-F238E27FC236}">
                  <a16:creationId xmlns:a16="http://schemas.microsoft.com/office/drawing/2014/main" id="{CF00AAEC-5ECE-4C19-AFB3-8BFC8D1B9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25094" cy="1853542"/>
            </a:xfrm>
            <a:prstGeom prst="rect">
              <a:avLst/>
            </a:prstGeom>
          </p:spPr>
        </p:pic>
        <p:pic>
          <p:nvPicPr>
            <p:cNvPr id="34" name="Picture 12">
              <a:extLst>
                <a:ext uri="{FF2B5EF4-FFF2-40B4-BE49-F238E27FC236}">
                  <a16:creationId xmlns:a16="http://schemas.microsoft.com/office/drawing/2014/main" id="{DDCF61F0-1964-4F93-8D34-A4E6BECAF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45820" y="23378"/>
              <a:ext cx="1833454" cy="1806786"/>
            </a:xfrm>
            <a:prstGeom prst="rect">
              <a:avLst/>
            </a:prstGeom>
          </p:spPr>
        </p:pic>
      </p:grpSp>
      <p:grpSp>
        <p:nvGrpSpPr>
          <p:cNvPr id="42" name="Group 20">
            <a:extLst>
              <a:ext uri="{FF2B5EF4-FFF2-40B4-BE49-F238E27FC236}">
                <a16:creationId xmlns:a16="http://schemas.microsoft.com/office/drawing/2014/main" id="{F03C71E2-D7EA-4F2F-AEB7-61E18E4428B0}"/>
              </a:ext>
            </a:extLst>
          </p:cNvPr>
          <p:cNvGrpSpPr/>
          <p:nvPr/>
        </p:nvGrpSpPr>
        <p:grpSpPr>
          <a:xfrm>
            <a:off x="2371050" y="7747051"/>
            <a:ext cx="15117553" cy="1504861"/>
            <a:chOff x="0" y="0"/>
            <a:chExt cx="3907097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3A887C69-BAC6-47E3-88BC-EF0406972603}"/>
                </a:ext>
              </a:extLst>
            </p:cNvPr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3782088-F918-4ECD-A984-CA02F84E3A16}"/>
              </a:ext>
            </a:extLst>
          </p:cNvPr>
          <p:cNvSpPr txBox="1"/>
          <p:nvPr/>
        </p:nvSpPr>
        <p:spPr>
          <a:xfrm>
            <a:off x="1988682" y="8032497"/>
            <a:ext cx="15864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BỆNH DO VIRUS VÀ CÁCH PHÒNG BỆNH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7C20E-5FA8-4817-962A-C32A5BA22562}"/>
              </a:ext>
            </a:extLst>
          </p:cNvPr>
          <p:cNvSpPr txBox="1"/>
          <p:nvPr/>
        </p:nvSpPr>
        <p:spPr>
          <a:xfrm>
            <a:off x="867725" y="4428201"/>
            <a:ext cx="888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B044843-BA96-4220-A10B-FDFD8DEAB152}"/>
              </a:ext>
            </a:extLst>
          </p:cNvPr>
          <p:cNvSpPr txBox="1"/>
          <p:nvPr/>
        </p:nvSpPr>
        <p:spPr>
          <a:xfrm>
            <a:off x="880839" y="2641881"/>
            <a:ext cx="888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C8C9627-68CA-4B71-AE93-0FD786995389}"/>
              </a:ext>
            </a:extLst>
          </p:cNvPr>
          <p:cNvSpPr txBox="1"/>
          <p:nvPr/>
        </p:nvSpPr>
        <p:spPr>
          <a:xfrm>
            <a:off x="880839" y="6276960"/>
            <a:ext cx="888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E28A67-752A-4BB1-9A1A-AC988DA1CC79}"/>
              </a:ext>
            </a:extLst>
          </p:cNvPr>
          <p:cNvSpPr txBox="1"/>
          <p:nvPr/>
        </p:nvSpPr>
        <p:spPr>
          <a:xfrm>
            <a:off x="834709" y="8069944"/>
            <a:ext cx="888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3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3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6" grpId="0"/>
      <p:bldP spid="39" grpId="0"/>
      <p:bldP spid="27" grpId="0"/>
      <p:bldP spid="44" grpId="0"/>
      <p:bldP spid="3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15715172" y="-2130767"/>
            <a:ext cx="1691219" cy="462771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-3882562" y="-540016"/>
            <a:ext cx="6591836" cy="634683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-2416190" y="3086100"/>
            <a:ext cx="4565087" cy="44986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74C0CC-99D7-42ED-8376-C467D359D7B8}"/>
              </a:ext>
            </a:extLst>
          </p:cNvPr>
          <p:cNvSpPr txBox="1"/>
          <p:nvPr/>
        </p:nvSpPr>
        <p:spPr>
          <a:xfrm>
            <a:off x="1475870" y="8556167"/>
            <a:ext cx="1533626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virus</a:t>
            </a:r>
            <a:endParaRPr lang="en-US" sz="4600" dirty="0">
              <a:solidFill>
                <a:srgbClr val="91612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9EB664-5066-4DA2-9C80-41AACD6A85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303" t="9889" r="10157" b="13541"/>
          <a:stretch/>
        </p:blipFill>
        <p:spPr>
          <a:xfrm>
            <a:off x="4303750" y="2220132"/>
            <a:ext cx="9680500" cy="6080235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5A24C1D1-2675-4C26-888D-196FB397C6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686681" y="1964331"/>
            <a:ext cx="3295918" cy="6591836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8A207B4B-F186-4A63-A601-D6F6F2BE1DC7}"/>
              </a:ext>
            </a:extLst>
          </p:cNvPr>
          <p:cNvSpPr txBox="1"/>
          <p:nvPr/>
        </p:nvSpPr>
        <p:spPr>
          <a:xfrm>
            <a:off x="4953360" y="733523"/>
            <a:ext cx="8381280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ĐA DẠNG VIRUS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15715172" y="-2130767"/>
            <a:ext cx="1691219" cy="462771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-4763885" y="837916"/>
            <a:ext cx="6591836" cy="634683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-3452661" y="5057906"/>
            <a:ext cx="4565087" cy="4498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49488B-7527-46A6-8D2A-F0A26B4F22B0}"/>
              </a:ext>
            </a:extLst>
          </p:cNvPr>
          <p:cNvSpPr txBox="1"/>
          <p:nvPr/>
        </p:nvSpPr>
        <p:spPr>
          <a:xfrm>
            <a:off x="1562100" y="1996869"/>
            <a:ext cx="15163800" cy="3146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</a:t>
            </a:r>
            <a:r>
              <a:rPr lang="vi-VN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dạng sống vô cùng nhỏ bé, không có cấu tạo tế bào, chỉ nhân lên được trong tế bào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vật sống.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vi.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0307D18F-36D9-478F-B426-C2EE42E227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785133" y="6985158"/>
            <a:ext cx="8717733" cy="3301842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97851DDF-42DE-4E70-A8DD-A39D865625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61133" y="6851861"/>
            <a:ext cx="1524000" cy="1533310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4DA23867-4C95-441A-B49B-ECB90CC31D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268200" y="5281343"/>
            <a:ext cx="1677753" cy="1678191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FE227B38-9AA7-4069-A5FD-602506FA5CA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465451" y="5899552"/>
            <a:ext cx="1130043" cy="1130043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5E8795BD-9E9D-43D8-A7BA-F30C7148D820}"/>
              </a:ext>
            </a:extLst>
          </p:cNvPr>
          <p:cNvSpPr txBox="1"/>
          <p:nvPr/>
        </p:nvSpPr>
        <p:spPr>
          <a:xfrm>
            <a:off x="4953360" y="733523"/>
            <a:ext cx="8381280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ĐA DẠNG VIRUS</a:t>
            </a:r>
          </a:p>
        </p:txBody>
      </p:sp>
    </p:spTree>
    <p:extLst>
      <p:ext uri="{BB962C8B-B14F-4D97-AF65-F5344CB8AC3E}">
        <p14:creationId xmlns:p14="http://schemas.microsoft.com/office/powerpoint/2010/main" val="271654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49488B-7527-46A6-8D2A-F0A26B4F22B0}"/>
              </a:ext>
            </a:extLst>
          </p:cNvPr>
          <p:cNvSpPr txBox="1"/>
          <p:nvPr/>
        </p:nvSpPr>
        <p:spPr>
          <a:xfrm>
            <a:off x="939384" y="1485900"/>
            <a:ext cx="8763000" cy="8294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Virus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xoắn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virus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khảm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thuốc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virus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dại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virus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virus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viêm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mạc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hỗn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khuẩn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(phage), virus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đậu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</a:t>
            </a:r>
          </a:p>
          <a:p>
            <a:pPr marL="685800" indent="-685800">
              <a:buFontTx/>
              <a:buChar char="-"/>
            </a:pPr>
            <a:endParaRPr lang="en-US" sz="50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BE0AEA-6006-42A5-A37C-CC0163815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116" y="1028699"/>
            <a:ext cx="7429500" cy="7429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A30C7D-5512-482F-A167-23C1C10908E3}"/>
              </a:ext>
            </a:extLst>
          </p:cNvPr>
          <p:cNvSpPr txBox="1"/>
          <p:nvPr/>
        </p:nvSpPr>
        <p:spPr>
          <a:xfrm>
            <a:off x="10314214" y="8739042"/>
            <a:ext cx="64389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khảm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 flipH="1">
            <a:off x="15715172" y="-2130767"/>
            <a:ext cx="1691219" cy="462771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16764000" y="-1220643"/>
            <a:ext cx="4565087" cy="44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9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15715172" y="-2130767"/>
            <a:ext cx="1691219" cy="462771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764000" y="-1220643"/>
            <a:ext cx="4565087" cy="44986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A30C7D-5512-482F-A167-23C1C10908E3}"/>
              </a:ext>
            </a:extLst>
          </p:cNvPr>
          <p:cNvSpPr txBox="1"/>
          <p:nvPr/>
        </p:nvSpPr>
        <p:spPr>
          <a:xfrm>
            <a:off x="8382000" y="3278042"/>
            <a:ext cx="64389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04FB26-84E0-46C0-AF7A-A7BBA05A2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16514"/>
            <a:ext cx="9214772" cy="5523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D5521B-25A0-4C61-B6E3-BB506146DF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43" y="4247429"/>
            <a:ext cx="9372600" cy="55230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F2E472-E3B3-47A0-9D28-E28718940306}"/>
              </a:ext>
            </a:extLst>
          </p:cNvPr>
          <p:cNvSpPr txBox="1"/>
          <p:nvPr/>
        </p:nvSpPr>
        <p:spPr>
          <a:xfrm>
            <a:off x="2286000" y="8801099"/>
            <a:ext cx="64389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28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88E297-C8BD-4784-8516-BC901EF9F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75" t="10525" r="22475" b="17265"/>
          <a:stretch/>
        </p:blipFill>
        <p:spPr>
          <a:xfrm>
            <a:off x="10407805" y="2502332"/>
            <a:ext cx="7162800" cy="528233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-2725662" y="-4932437"/>
            <a:ext cx="7256937" cy="69872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 flipH="1">
            <a:off x="15572615" y="-1736148"/>
            <a:ext cx="1691219" cy="46277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214308" y="-267900"/>
            <a:ext cx="3583276" cy="35311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3D2E58-EEBC-4A49-9E6C-084749B50AFB}"/>
              </a:ext>
            </a:extLst>
          </p:cNvPr>
          <p:cNvSpPr txBox="1"/>
          <p:nvPr/>
        </p:nvSpPr>
        <p:spPr>
          <a:xfrm>
            <a:off x="501805" y="2493943"/>
            <a:ext cx="9906000" cy="5270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protein.</a:t>
            </a:r>
          </a:p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Lõi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(ADN/ARN).</a:t>
            </a:r>
          </a:p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gai glycoprotein.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76786C6-4B18-42D5-8304-184107480F31}"/>
              </a:ext>
            </a:extLst>
          </p:cNvPr>
          <p:cNvSpPr/>
          <p:nvPr/>
        </p:nvSpPr>
        <p:spPr>
          <a:xfrm>
            <a:off x="3891844" y="8385681"/>
            <a:ext cx="1009135" cy="705829"/>
          </a:xfrm>
          <a:prstGeom prst="rightArrow">
            <a:avLst/>
          </a:prstGeom>
          <a:solidFill>
            <a:srgbClr val="D4813E"/>
          </a:solidFill>
          <a:ln w="5715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398CAF-0078-497B-A69A-0E9A7320B803}"/>
              </a:ext>
            </a:extLst>
          </p:cNvPr>
          <p:cNvSpPr txBox="1"/>
          <p:nvPr/>
        </p:nvSpPr>
        <p:spPr>
          <a:xfrm>
            <a:off x="4567881" y="8068538"/>
            <a:ext cx="9152238" cy="102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7B4E1C71-18C2-4264-80C4-844CF4F57EEE}"/>
              </a:ext>
            </a:extLst>
          </p:cNvPr>
          <p:cNvSpPr txBox="1"/>
          <p:nvPr/>
        </p:nvSpPr>
        <p:spPr>
          <a:xfrm>
            <a:off x="4953360" y="733523"/>
            <a:ext cx="8381280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CẤU TẠO VIRUS</a:t>
            </a:r>
          </a:p>
        </p:txBody>
      </p:sp>
    </p:spTree>
    <p:extLst>
      <p:ext uri="{BB962C8B-B14F-4D97-AF65-F5344CB8AC3E}">
        <p14:creationId xmlns:p14="http://schemas.microsoft.com/office/powerpoint/2010/main" val="33190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57150">
          <a:solidFill>
            <a:srgbClr val="91612F"/>
          </a:solidFill>
        </a:ln>
      </a:spPr>
      <a:bodyPr rtlCol="0" anchor="ctr"/>
      <a:lstStyle>
        <a:defPPr algn="ctr">
          <a:defRPr sz="4000" dirty="0">
            <a:solidFill>
              <a:srgbClr val="91612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966</Words>
  <Application>Microsoft Office PowerPoint</Application>
  <PresentationFormat>Custom</PresentationFormat>
  <Paragraphs>133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160</cp:revision>
  <dcterms:created xsi:type="dcterms:W3CDTF">2006-08-16T00:00:00Z</dcterms:created>
  <dcterms:modified xsi:type="dcterms:W3CDTF">2021-09-13T09:24:12Z</dcterms:modified>
  <dc:identifier>DAEoim-aWVA</dc:identifier>
</cp:coreProperties>
</file>