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5" r:id="rId5"/>
    <p:sldMasterId id="2147483787" r:id="rId6"/>
  </p:sldMasterIdLst>
  <p:notesMasterIdLst>
    <p:notesMasterId r:id="rId20"/>
  </p:notesMasterIdLst>
  <p:sldIdLst>
    <p:sldId id="493" r:id="rId7"/>
    <p:sldId id="471" r:id="rId8"/>
    <p:sldId id="470" r:id="rId9"/>
    <p:sldId id="488" r:id="rId10"/>
    <p:sldId id="476" r:id="rId11"/>
    <p:sldId id="480" r:id="rId12"/>
    <p:sldId id="489" r:id="rId13"/>
    <p:sldId id="490" r:id="rId14"/>
    <p:sldId id="491" r:id="rId15"/>
    <p:sldId id="492" r:id="rId16"/>
    <p:sldId id="494" r:id="rId17"/>
    <p:sldId id="495"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F2F2F2"/>
    <a:srgbClr val="000000"/>
    <a:srgbClr val="008080"/>
    <a:srgbClr val="FFFFFF"/>
    <a:srgbClr val="FFCCFF"/>
    <a:srgbClr val="FFCCCC"/>
    <a:srgbClr val="CCECFF"/>
    <a:srgbClr val="FF00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70" autoAdjust="0"/>
    <p:restoredTop sz="94648"/>
  </p:normalViewPr>
  <p:slideViewPr>
    <p:cSldViewPr snapToGrid="0">
      <p:cViewPr varScale="1">
        <p:scale>
          <a:sx n="61" d="100"/>
          <a:sy n="61" d="100"/>
        </p:scale>
        <p:origin x="115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90218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73795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31280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128729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408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4738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72796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1206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358105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337114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429385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92408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203452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2/6/2026</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2/6/2026</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2/6/2026</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2/6/2026</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2/6/2026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815" indent="0" algn="ctr">
              <a:buNone/>
              <a:defRPr>
                <a:solidFill>
                  <a:schemeClr val="tx1">
                    <a:tint val="75000"/>
                  </a:schemeClr>
                </a:solidFill>
              </a:defRPr>
            </a:lvl2pPr>
            <a:lvl3pPr marL="1217706" indent="0" algn="ctr">
              <a:buNone/>
              <a:defRPr>
                <a:solidFill>
                  <a:schemeClr val="tx1">
                    <a:tint val="75000"/>
                  </a:schemeClr>
                </a:solidFill>
              </a:defRPr>
            </a:lvl3pPr>
            <a:lvl4pPr marL="1826545" indent="0" algn="ctr">
              <a:buNone/>
              <a:defRPr>
                <a:solidFill>
                  <a:schemeClr val="tx1">
                    <a:tint val="75000"/>
                  </a:schemeClr>
                </a:solidFill>
              </a:defRPr>
            </a:lvl4pPr>
            <a:lvl5pPr marL="2435410" indent="0" algn="ctr">
              <a:buNone/>
              <a:defRPr>
                <a:solidFill>
                  <a:schemeClr val="tx1">
                    <a:tint val="75000"/>
                  </a:schemeClr>
                </a:solidFill>
              </a:defRPr>
            </a:lvl5pPr>
            <a:lvl6pPr marL="3044224" indent="0" algn="ctr">
              <a:buNone/>
              <a:defRPr>
                <a:solidFill>
                  <a:schemeClr val="tx1">
                    <a:tint val="75000"/>
                  </a:schemeClr>
                </a:solidFill>
              </a:defRPr>
            </a:lvl6pPr>
            <a:lvl7pPr marL="3653039" indent="0" algn="ctr">
              <a:buNone/>
              <a:defRPr>
                <a:solidFill>
                  <a:schemeClr val="tx1">
                    <a:tint val="75000"/>
                  </a:schemeClr>
                </a:solidFill>
              </a:defRPr>
            </a:lvl7pPr>
            <a:lvl8pPr marL="4261903" indent="0" algn="ctr">
              <a:buNone/>
              <a:defRPr>
                <a:solidFill>
                  <a:schemeClr val="tx1">
                    <a:tint val="75000"/>
                  </a:schemeClr>
                </a:solidFill>
              </a:defRPr>
            </a:lvl8pPr>
            <a:lvl9pPr marL="48707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62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6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815" indent="0">
              <a:buNone/>
              <a:defRPr sz="2400">
                <a:solidFill>
                  <a:schemeClr val="tx1">
                    <a:tint val="75000"/>
                  </a:schemeClr>
                </a:solidFill>
              </a:defRPr>
            </a:lvl2pPr>
            <a:lvl3pPr marL="1217706" indent="0">
              <a:buNone/>
              <a:defRPr sz="2133">
                <a:solidFill>
                  <a:schemeClr val="tx1">
                    <a:tint val="75000"/>
                  </a:schemeClr>
                </a:solidFill>
              </a:defRPr>
            </a:lvl3pPr>
            <a:lvl4pPr marL="1826545" indent="0">
              <a:buNone/>
              <a:defRPr sz="1867">
                <a:solidFill>
                  <a:schemeClr val="tx1">
                    <a:tint val="75000"/>
                  </a:schemeClr>
                </a:solidFill>
              </a:defRPr>
            </a:lvl4pPr>
            <a:lvl5pPr marL="2435410" indent="0">
              <a:buNone/>
              <a:defRPr sz="1867">
                <a:solidFill>
                  <a:schemeClr val="tx1">
                    <a:tint val="75000"/>
                  </a:schemeClr>
                </a:solidFill>
              </a:defRPr>
            </a:lvl5pPr>
            <a:lvl6pPr marL="3044224" indent="0">
              <a:buNone/>
              <a:defRPr sz="1867">
                <a:solidFill>
                  <a:schemeClr val="tx1">
                    <a:tint val="75000"/>
                  </a:schemeClr>
                </a:solidFill>
              </a:defRPr>
            </a:lvl6pPr>
            <a:lvl7pPr marL="3653039" indent="0">
              <a:buNone/>
              <a:defRPr sz="1867">
                <a:solidFill>
                  <a:schemeClr val="tx1">
                    <a:tint val="75000"/>
                  </a:schemeClr>
                </a:solidFill>
              </a:defRPr>
            </a:lvl7pPr>
            <a:lvl8pPr marL="4261903" indent="0">
              <a:buNone/>
              <a:defRPr sz="1867">
                <a:solidFill>
                  <a:schemeClr val="tx1">
                    <a:tint val="75000"/>
                  </a:schemeClr>
                </a:solidFill>
              </a:defRPr>
            </a:lvl8pPr>
            <a:lvl9pPr marL="48707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5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3" y="1535113"/>
            <a:ext cx="5389033"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1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05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76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1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104"/>
            <a:ext cx="4011084" cy="46910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57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815" indent="0">
              <a:buNone/>
              <a:defRPr sz="3733"/>
            </a:lvl2pPr>
            <a:lvl3pPr marL="1217706" indent="0">
              <a:buNone/>
              <a:defRPr sz="3200"/>
            </a:lvl3pPr>
            <a:lvl4pPr marL="1826545" indent="0">
              <a:buNone/>
              <a:defRPr sz="2667"/>
            </a:lvl4pPr>
            <a:lvl5pPr marL="2435410" indent="0">
              <a:buNone/>
              <a:defRPr sz="2667"/>
            </a:lvl5pPr>
            <a:lvl6pPr marL="3044224" indent="0">
              <a:buNone/>
              <a:defRPr sz="2667"/>
            </a:lvl6pPr>
            <a:lvl7pPr marL="3653039" indent="0">
              <a:buNone/>
              <a:defRPr sz="2667"/>
            </a:lvl7pPr>
            <a:lvl8pPr marL="4261903" indent="0">
              <a:buNone/>
              <a:defRPr sz="2667"/>
            </a:lvl8pPr>
            <a:lvl9pPr marL="4870757" indent="0">
              <a:buNone/>
              <a:defRPr sz="2667"/>
            </a:lvl9pPr>
          </a:lstStyle>
          <a:p>
            <a:endParaRPr lang="en-US"/>
          </a:p>
        </p:txBody>
      </p:sp>
      <p:sp>
        <p:nvSpPr>
          <p:cNvPr id="4" name="Text Placeholder 3"/>
          <p:cNvSpPr>
            <a:spLocks noGrp="1"/>
          </p:cNvSpPr>
          <p:nvPr>
            <p:ph type="body" sz="half" idx="2"/>
          </p:nvPr>
        </p:nvSpPr>
        <p:spPr>
          <a:xfrm>
            <a:off x="2389717" y="5367407"/>
            <a:ext cx="7315200" cy="8048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448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02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7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584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7806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098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957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207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0615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196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3502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22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557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2804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73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40" tIns="45670" rIns="91340" bIns="456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40" tIns="45670" rIns="91340" bIns="456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340" tIns="45670" rIns="91340" bIns="45670" rtlCol="0" anchor="ctr"/>
          <a:lstStyle>
            <a:lvl1pPr algn="l">
              <a:defRPr sz="1600">
                <a:solidFill>
                  <a:schemeClr val="tx1">
                    <a:tint val="75000"/>
                  </a:schemeClr>
                </a:solidFill>
              </a:defRPr>
            </a:lvl1pPr>
          </a:lstStyle>
          <a:p>
            <a:pPr defTabSz="1217706"/>
            <a:fld id="{8B4DEF19-180F-4A65-B4F1-ED6AE6A9FE3E}" type="datetimeFigureOut">
              <a:rPr lang="en-US" smtClean="0">
                <a:solidFill>
                  <a:prstClr val="black">
                    <a:tint val="75000"/>
                  </a:prstClr>
                </a:solidFill>
              </a:rPr>
              <a:pPr defTabSz="1217706"/>
              <a:t>2/6/2026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40" tIns="45670" rIns="91340" bIns="45670" rtlCol="0" anchor="ctr"/>
          <a:lstStyle>
            <a:lvl1pPr algn="ctr">
              <a:defRPr sz="1600">
                <a:solidFill>
                  <a:schemeClr val="tx1">
                    <a:tint val="75000"/>
                  </a:schemeClr>
                </a:solidFill>
              </a:defRPr>
            </a:lvl1pPr>
          </a:lstStyle>
          <a:p>
            <a:pPr defTabSz="121770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40" tIns="45670" rIns="91340" bIns="45670" rtlCol="0" anchor="ctr"/>
          <a:lstStyle>
            <a:lvl1pPr algn="r">
              <a:defRPr sz="1600">
                <a:solidFill>
                  <a:schemeClr val="tx1">
                    <a:tint val="75000"/>
                  </a:schemeClr>
                </a:solidFill>
              </a:defRPr>
            </a:lvl1pPr>
          </a:lstStyle>
          <a:p>
            <a:pPr defTabSz="1217706"/>
            <a:fld id="{7A7A428E-E799-4F72-806A-8C264C703076}" type="slidenum">
              <a:rPr lang="en-US" smtClean="0">
                <a:solidFill>
                  <a:prstClr val="black">
                    <a:tint val="75000"/>
                  </a:prstClr>
                </a:solidFill>
              </a:rPr>
              <a:pPr defTabSz="1217706"/>
              <a:t>‹#›</a:t>
            </a:fld>
            <a:endParaRPr lang="en-US">
              <a:solidFill>
                <a:prstClr val="black">
                  <a:tint val="75000"/>
                </a:prstClr>
              </a:solidFill>
            </a:endParaRPr>
          </a:p>
        </p:txBody>
      </p:sp>
    </p:spTree>
    <p:extLst>
      <p:ext uri="{BB962C8B-B14F-4D97-AF65-F5344CB8AC3E}">
        <p14:creationId xmlns:p14="http://schemas.microsoft.com/office/powerpoint/2010/main" val="403973426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1217706" rtl="0" eaLnBrk="1" latinLnBrk="0" hangingPunct="1">
        <a:spcBef>
          <a:spcPct val="0"/>
        </a:spcBef>
        <a:buNone/>
        <a:defRPr sz="5867" kern="1200">
          <a:solidFill>
            <a:schemeClr val="tx1"/>
          </a:solidFill>
          <a:latin typeface="+mj-lt"/>
          <a:ea typeface="+mj-ea"/>
          <a:cs typeface="+mj-cs"/>
        </a:defRPr>
      </a:lvl1pPr>
    </p:titleStyle>
    <p:bodyStyle>
      <a:lvl1pPr marL="456611" indent="-456611" algn="l" defTabSz="12177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401" indent="-380534" algn="l" defTabSz="12177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111" indent="-304407" algn="l" defTabSz="12177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5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817"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63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496"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633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517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706" rtl="0" eaLnBrk="1" latinLnBrk="0" hangingPunct="1">
        <a:defRPr sz="2400" kern="1200">
          <a:solidFill>
            <a:schemeClr val="tx1"/>
          </a:solidFill>
          <a:latin typeface="+mn-lt"/>
          <a:ea typeface="+mn-ea"/>
          <a:cs typeface="+mn-cs"/>
        </a:defRPr>
      </a:lvl1pPr>
      <a:lvl2pPr marL="608815" algn="l" defTabSz="1217706" rtl="0" eaLnBrk="1" latinLnBrk="0" hangingPunct="1">
        <a:defRPr sz="2400" kern="1200">
          <a:solidFill>
            <a:schemeClr val="tx1"/>
          </a:solidFill>
          <a:latin typeface="+mn-lt"/>
          <a:ea typeface="+mn-ea"/>
          <a:cs typeface="+mn-cs"/>
        </a:defRPr>
      </a:lvl2pPr>
      <a:lvl3pPr marL="1217706" algn="l" defTabSz="1217706" rtl="0" eaLnBrk="1" latinLnBrk="0" hangingPunct="1">
        <a:defRPr sz="2400" kern="1200">
          <a:solidFill>
            <a:schemeClr val="tx1"/>
          </a:solidFill>
          <a:latin typeface="+mn-lt"/>
          <a:ea typeface="+mn-ea"/>
          <a:cs typeface="+mn-cs"/>
        </a:defRPr>
      </a:lvl3pPr>
      <a:lvl4pPr marL="1826545" algn="l" defTabSz="1217706" rtl="0" eaLnBrk="1" latinLnBrk="0" hangingPunct="1">
        <a:defRPr sz="2400" kern="1200">
          <a:solidFill>
            <a:schemeClr val="tx1"/>
          </a:solidFill>
          <a:latin typeface="+mn-lt"/>
          <a:ea typeface="+mn-ea"/>
          <a:cs typeface="+mn-cs"/>
        </a:defRPr>
      </a:lvl4pPr>
      <a:lvl5pPr marL="2435410" algn="l" defTabSz="1217706" rtl="0" eaLnBrk="1" latinLnBrk="0" hangingPunct="1">
        <a:defRPr sz="2400" kern="1200">
          <a:solidFill>
            <a:schemeClr val="tx1"/>
          </a:solidFill>
          <a:latin typeface="+mn-lt"/>
          <a:ea typeface="+mn-ea"/>
          <a:cs typeface="+mn-cs"/>
        </a:defRPr>
      </a:lvl5pPr>
      <a:lvl6pPr marL="3044224" algn="l" defTabSz="1217706" rtl="0" eaLnBrk="1" latinLnBrk="0" hangingPunct="1">
        <a:defRPr sz="2400" kern="1200">
          <a:solidFill>
            <a:schemeClr val="tx1"/>
          </a:solidFill>
          <a:latin typeface="+mn-lt"/>
          <a:ea typeface="+mn-ea"/>
          <a:cs typeface="+mn-cs"/>
        </a:defRPr>
      </a:lvl6pPr>
      <a:lvl7pPr marL="3653039" algn="l" defTabSz="1217706" rtl="0" eaLnBrk="1" latinLnBrk="0" hangingPunct="1">
        <a:defRPr sz="2400" kern="1200">
          <a:solidFill>
            <a:schemeClr val="tx1"/>
          </a:solidFill>
          <a:latin typeface="+mn-lt"/>
          <a:ea typeface="+mn-ea"/>
          <a:cs typeface="+mn-cs"/>
        </a:defRPr>
      </a:lvl7pPr>
      <a:lvl8pPr marL="4261903" algn="l" defTabSz="1217706" rtl="0" eaLnBrk="1" latinLnBrk="0" hangingPunct="1">
        <a:defRPr sz="2400" kern="1200">
          <a:solidFill>
            <a:schemeClr val="tx1"/>
          </a:solidFill>
          <a:latin typeface="+mn-lt"/>
          <a:ea typeface="+mn-ea"/>
          <a:cs typeface="+mn-cs"/>
        </a:defRPr>
      </a:lvl8pPr>
      <a:lvl9pPr marL="4870757" algn="l" defTabSz="121770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06/02/2026</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64807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26" y="583992"/>
            <a:ext cx="4780558" cy="5771731"/>
          </a:xfrm>
          <a:prstGeom prst="rect">
            <a:avLst/>
          </a:prstGeom>
        </p:spPr>
      </p:pic>
      <p:sp>
        <p:nvSpPr>
          <p:cNvPr id="9" name="TextBox 8"/>
          <p:cNvSpPr txBox="1"/>
          <p:nvPr/>
        </p:nvSpPr>
        <p:spPr>
          <a:xfrm>
            <a:off x="6308408" y="1912419"/>
            <a:ext cx="3935895"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“TỪ ĐIỂN TIẾNG VIỆT THÔNG DỤNG”.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07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文本框 4"/>
          <p:cNvSpPr txBox="1"/>
          <p:nvPr/>
        </p:nvSpPr>
        <p:spPr>
          <a:xfrm>
            <a:off x="2781837" y="460674"/>
            <a:ext cx="7006107" cy="1015663"/>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a:solidFill>
                  <a:prstClr val="white"/>
                </a:solidFill>
                <a:latin typeface="Times New Roman" panose="02020603050405020304" pitchFamily="18" charset="0"/>
                <a:ea typeface="华康标题宋W9(P)" pitchFamily="18" charset="-122"/>
                <a:cs typeface="Times New Roman" panose="02020603050405020304" pitchFamily="18" charset="0"/>
              </a:rPr>
              <a:t>GHÉP NỐI NGHĨA CỦA TỪ</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graphicFrame>
        <p:nvGraphicFramePr>
          <p:cNvPr id="17" name="Google Shape;1270;p47"/>
          <p:cNvGraphicFramePr/>
          <p:nvPr>
            <p:extLst>
              <p:ext uri="{D42A27DB-BD31-4B8C-83A1-F6EECF244321}">
                <p14:modId xmlns:p14="http://schemas.microsoft.com/office/powerpoint/2010/main" val="4237942511"/>
              </p:ext>
            </p:extLst>
          </p:nvPr>
        </p:nvGraphicFramePr>
        <p:xfrm>
          <a:off x="1497526" y="1751528"/>
          <a:ext cx="9848762" cy="4006404"/>
        </p:xfrm>
        <a:graphic>
          <a:graphicData uri="http://schemas.openxmlformats.org/drawingml/2006/table">
            <a:tbl>
              <a:tblPr>
                <a:noFill/>
              </a:tblPr>
              <a:tblGrid>
                <a:gridCol w="1858046">
                  <a:extLst>
                    <a:ext uri="{9D8B030D-6E8A-4147-A177-3AD203B41FA5}">
                      <a16:colId xmlns:a16="http://schemas.microsoft.com/office/drawing/2014/main" val="20000"/>
                    </a:ext>
                  </a:extLst>
                </a:gridCol>
                <a:gridCol w="1304124">
                  <a:extLst>
                    <a:ext uri="{9D8B030D-6E8A-4147-A177-3AD203B41FA5}">
                      <a16:colId xmlns:a16="http://schemas.microsoft.com/office/drawing/2014/main" val="20001"/>
                    </a:ext>
                  </a:extLst>
                </a:gridCol>
                <a:gridCol w="6686592">
                  <a:extLst>
                    <a:ext uri="{9D8B030D-6E8A-4147-A177-3AD203B41FA5}">
                      <a16:colId xmlns:a16="http://schemas.microsoft.com/office/drawing/2014/main" val="20002"/>
                    </a:ext>
                  </a:extLst>
                </a:gridCol>
              </a:tblGrid>
              <a:tr h="592644">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9999"/>
                    </a:solidFill>
                  </a:tcPr>
                </a:tc>
                <a:tc rowSpan="5">
                  <a:txBody>
                    <a:bodyPr/>
                    <a:lstStyle/>
                    <a:p>
                      <a:pPr marL="0" marR="0" lvl="0" indent="0" algn="ctr" rtl="0">
                        <a:spcBef>
                          <a:spcPts val="0"/>
                        </a:spcBef>
                        <a:spcAft>
                          <a:spcPts val="0"/>
                        </a:spcAft>
                        <a:buNone/>
                      </a:pPr>
                      <a:endParaRPr sz="2800" b="1" dirty="0">
                        <a:solidFill>
                          <a:schemeClr val="bg1"/>
                        </a:solidFill>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Nghĩa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của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355600">
                <a:tc>
                  <a:txBody>
                    <a:bodyPr/>
                    <a:lstStyle/>
                    <a:p>
                      <a:pPr marL="0" marR="0" lvl="0" indent="0" algn="l" rtl="0">
                        <a:spcBef>
                          <a:spcPts val="0"/>
                        </a:spcBef>
                        <a:spcAft>
                          <a:spcPts val="0"/>
                        </a:spcAft>
                        <a:buNone/>
                      </a:pPr>
                      <a:r>
                        <a:rPr lang="en-US" sz="2800" b="1" i="1" dirty="0" err="1">
                          <a:latin typeface="Times New Roman"/>
                          <a:ea typeface="Times New Roman"/>
                          <a:cs typeface="Times New Roman"/>
                          <a:sym typeface="Times New Roman"/>
                        </a:rPr>
                        <a:t>Hiện</a:t>
                      </a:r>
                      <a:r>
                        <a:rPr lang="en-US" sz="2800" b="1" i="1" baseline="0" dirty="0">
                          <a:latin typeface="Times New Roman"/>
                          <a:ea typeface="Times New Roman"/>
                          <a:cs typeface="Times New Roman"/>
                          <a:sym typeface="Times New Roman"/>
                        </a:rPr>
                        <a:t> </a:t>
                      </a:r>
                      <a:r>
                        <a:rPr lang="en-US" sz="2800" b="1" i="1" baseline="0" dirty="0" err="1">
                          <a:latin typeface="Times New Roman"/>
                          <a:ea typeface="Times New Roman"/>
                          <a:cs typeface="Times New Roman"/>
                          <a:sym typeface="Times New Roman"/>
                        </a:rPr>
                        <a:t>nguyên</a:t>
                      </a:r>
                      <a:r>
                        <a:rPr lang="en-US" sz="2800" b="1" i="1" baseline="0" dirty="0">
                          <a:latin typeface="Times New Roman"/>
                          <a:ea typeface="Times New Roman"/>
                          <a:cs typeface="Times New Roman"/>
                          <a:sym typeface="Times New Roman"/>
                        </a:rPr>
                        <a:t> </a:t>
                      </a:r>
                      <a:r>
                        <a:rPr lang="en-US" sz="2800" b="1" i="1" baseline="0" dirty="0" err="1">
                          <a:latin typeface="Times New Roman"/>
                          <a:ea typeface="Times New Roman"/>
                          <a:cs typeface="Times New Roman"/>
                          <a:sym typeface="Times New Roman"/>
                        </a:rPr>
                        <a:t>hình</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l"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a:latin typeface="Times New Roman"/>
                          <a:ea typeface="Times New Roman"/>
                          <a:cs typeface="Times New Roman"/>
                          <a:sym typeface="Times New Roman"/>
                        </a:rPr>
                        <a:t>Tấm lòng rộng rãi, dễ tha thứ, cảm thông với những tội lỗi, sai lầm, … của người khác</a:t>
                      </a: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5600">
                <a:tc>
                  <a:txBody>
                    <a:bodyPr/>
                    <a:lstStyle/>
                    <a:p>
                      <a:pPr marL="0" marR="0" lvl="0" indent="0" algn="just" rtl="0">
                        <a:spcBef>
                          <a:spcPts val="0"/>
                        </a:spcBef>
                        <a:spcAft>
                          <a:spcPts val="0"/>
                        </a:spcAft>
                        <a:buNone/>
                      </a:pPr>
                      <a:r>
                        <a:rPr lang="en-US" sz="2800" b="1" i="1" dirty="0">
                          <a:latin typeface="Times New Roman"/>
                          <a:ea typeface="Times New Roman"/>
                          <a:cs typeface="Times New Roman"/>
                          <a:sym typeface="Times New Roman"/>
                        </a:rPr>
                        <a:t>Vu </a:t>
                      </a:r>
                      <a:r>
                        <a:rPr lang="en-US" sz="2800" b="1" i="1" dirty="0" err="1">
                          <a:latin typeface="Times New Roman"/>
                          <a:ea typeface="Times New Roman"/>
                          <a:cs typeface="Times New Roman"/>
                          <a:sym typeface="Times New Roman"/>
                        </a:rPr>
                        <a:t>vạ</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a:latin typeface="Times New Roman"/>
                          <a:ea typeface="Times New Roman"/>
                          <a:cs typeface="Times New Roman"/>
                          <a:sym typeface="Times New Roman"/>
                        </a:rPr>
                        <a:t>Không thể cử động được do gân cốt như rã rời ra</a:t>
                      </a: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5600">
                <a:tc>
                  <a:txBody>
                    <a:bodyPr/>
                    <a:lstStyle/>
                    <a:p>
                      <a:pPr marL="0" marR="0" lvl="0" indent="0" algn="just" rtl="0">
                        <a:spcBef>
                          <a:spcPts val="0"/>
                        </a:spcBef>
                        <a:spcAft>
                          <a:spcPts val="0"/>
                        </a:spcAft>
                        <a:buNone/>
                      </a:pPr>
                      <a:r>
                        <a:rPr lang="en-US" sz="2800" b="1" i="1" dirty="0" err="1">
                          <a:latin typeface="Times New Roman"/>
                          <a:ea typeface="Times New Roman"/>
                          <a:cs typeface="Times New Roman"/>
                          <a:sym typeface="Times New Roman"/>
                        </a:rPr>
                        <a:t>Rộng</a:t>
                      </a:r>
                      <a:r>
                        <a:rPr lang="en-US" sz="2800" b="1" i="1" dirty="0">
                          <a:latin typeface="Times New Roman"/>
                          <a:ea typeface="Times New Roman"/>
                          <a:cs typeface="Times New Roman"/>
                          <a:sym typeface="Times New Roman"/>
                        </a:rPr>
                        <a:t> </a:t>
                      </a:r>
                      <a:r>
                        <a:rPr lang="en-US" sz="2800" b="1" i="1" dirty="0" err="1">
                          <a:latin typeface="Times New Roman"/>
                          <a:ea typeface="Times New Roman"/>
                          <a:cs typeface="Times New Roman"/>
                          <a:sym typeface="Times New Roman"/>
                        </a:rPr>
                        <a:t>lượng</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a:latin typeface="Times New Roman"/>
                          <a:ea typeface="Times New Roman"/>
                          <a:cs typeface="Times New Roman"/>
                          <a:sym typeface="Times New Roman"/>
                        </a:rPr>
                        <a:t>Đổ tội cho người khác (tội mà người đó không làm)</a:t>
                      </a:r>
                      <a:endParaRPr lang="vi-VN" sz="280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5600">
                <a:tc>
                  <a:txBody>
                    <a:bodyPr/>
                    <a:lstStyle/>
                    <a:p>
                      <a:pPr marL="0" marR="0" lvl="0" indent="0" algn="just" rtl="0">
                        <a:spcBef>
                          <a:spcPts val="0"/>
                        </a:spcBef>
                        <a:spcAft>
                          <a:spcPts val="0"/>
                        </a:spcAft>
                        <a:buNone/>
                      </a:pPr>
                      <a:r>
                        <a:rPr lang="en-US" sz="2800" b="1" i="1" dirty="0" err="1">
                          <a:latin typeface="Times New Roman"/>
                          <a:ea typeface="Times New Roman"/>
                          <a:cs typeface="Times New Roman"/>
                          <a:sym typeface="Times New Roman"/>
                        </a:rPr>
                        <a:t>Bủn</a:t>
                      </a:r>
                      <a:r>
                        <a:rPr lang="en-US" sz="2800" b="1" i="1" baseline="0" dirty="0">
                          <a:latin typeface="Times New Roman"/>
                          <a:ea typeface="Times New Roman"/>
                          <a:cs typeface="Times New Roman"/>
                          <a:sym typeface="Times New Roman"/>
                        </a:rPr>
                        <a:t> </a:t>
                      </a:r>
                      <a:r>
                        <a:rPr lang="en-US" sz="2800" b="1" i="1" baseline="0" dirty="0" err="1">
                          <a:latin typeface="Times New Roman"/>
                          <a:ea typeface="Times New Roman"/>
                          <a:cs typeface="Times New Roman"/>
                          <a:sym typeface="Times New Roman"/>
                        </a:rPr>
                        <a:t>rủn</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dirty="0" err="1">
                          <a:latin typeface="Times New Roman"/>
                          <a:ea typeface="Times New Roman"/>
                          <a:cs typeface="Times New Roman"/>
                          <a:sym typeface="Times New Roman"/>
                        </a:rPr>
                        <a:t>Trở</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về</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hình</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dạng</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vốn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có</a:t>
                      </a:r>
                      <a:endParaRPr lang="en-US"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20" name="Straight Arrow Connector 19"/>
          <p:cNvCxnSpPr/>
          <p:nvPr/>
        </p:nvCxnSpPr>
        <p:spPr>
          <a:xfrm>
            <a:off x="3335628" y="2794715"/>
            <a:ext cx="1300766" cy="2807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35628" y="3992451"/>
            <a:ext cx="1300766" cy="86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35628" y="3000777"/>
            <a:ext cx="1300766" cy="1893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35628" y="3992451"/>
            <a:ext cx="1300766" cy="160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0" name="Google Shape;1219;p44"/>
          <p:cNvSpPr/>
          <p:nvPr/>
        </p:nvSpPr>
        <p:spPr>
          <a:xfrm>
            <a:off x="608444" y="664049"/>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a:t>
            </a: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1" name="Google Shape;1303;p49"/>
          <p:cNvGraphicFramePr/>
          <p:nvPr>
            <p:extLst>
              <p:ext uri="{D42A27DB-BD31-4B8C-83A1-F6EECF244321}">
                <p14:modId xmlns:p14="http://schemas.microsoft.com/office/powerpoint/2010/main" val="3296873637"/>
              </p:ext>
            </p:extLst>
          </p:nvPr>
        </p:nvGraphicFramePr>
        <p:xfrm>
          <a:off x="660400" y="1615779"/>
          <a:ext cx="10858525" cy="4389120"/>
        </p:xfrm>
        <a:graphic>
          <a:graphicData uri="http://schemas.openxmlformats.org/drawingml/2006/table">
            <a:tbl>
              <a:tblPr>
                <a:noFill/>
              </a:tblPr>
              <a:tblGrid>
                <a:gridCol w="754075">
                  <a:extLst>
                    <a:ext uri="{9D8B030D-6E8A-4147-A177-3AD203B41FA5}">
                      <a16:colId xmlns:a16="http://schemas.microsoft.com/office/drawing/2014/main" val="20000"/>
                    </a:ext>
                  </a:extLst>
                </a:gridCol>
                <a:gridCol w="3214700">
                  <a:extLst>
                    <a:ext uri="{9D8B030D-6E8A-4147-A177-3AD203B41FA5}">
                      <a16:colId xmlns:a16="http://schemas.microsoft.com/office/drawing/2014/main" val="20001"/>
                    </a:ext>
                  </a:extLst>
                </a:gridCol>
                <a:gridCol w="6889750">
                  <a:extLst>
                    <a:ext uri="{9D8B030D-6E8A-4147-A177-3AD203B41FA5}">
                      <a16:colId xmlns:a16="http://schemas.microsoft.com/office/drawing/2014/main" val="20002"/>
                    </a:ext>
                  </a:extLst>
                </a:gridCol>
              </a:tblGrid>
              <a:tr h="333300">
                <a:tc>
                  <a:txBody>
                    <a:bodyPr/>
                    <a:lstStyle/>
                    <a:p>
                      <a:pPr marL="0" marR="0" lvl="0" indent="0" algn="ctr" rtl="0">
                        <a:spcBef>
                          <a:spcPts val="0"/>
                        </a:spcBef>
                        <a:spcAft>
                          <a:spcPts val="0"/>
                        </a:spcAft>
                        <a:buNone/>
                      </a:pPr>
                      <a:r>
                        <a:rPr lang="en-US" sz="3200" b="1" i="0" dirty="0">
                          <a:solidFill>
                            <a:schemeClr val="bg1"/>
                          </a:solidFill>
                          <a:latin typeface="Times New Roman"/>
                          <a:ea typeface="Times New Roman"/>
                          <a:cs typeface="Times New Roman"/>
                          <a:sym typeface="Times New Roman"/>
                        </a:rPr>
                        <a:t>VD</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Từ</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ngữ</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Nghĩa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của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từ</a:t>
                      </a:r>
                      <a:endParaRPr b="1" i="0" dirty="0">
                        <a:solidFill>
                          <a:schemeClr val="bg1"/>
                        </a:solidFill>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9999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a</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khoẻ</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như</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voi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lân</a:t>
                      </a:r>
                      <a:r>
                        <a:rPr lang="en-US" sz="3200" i="1" dirty="0">
                          <a:latin typeface="Times New Roman"/>
                          <a:ea typeface="Times New Roman"/>
                          <a:cs typeface="Times New Roman"/>
                          <a:sym typeface="Times New Roman"/>
                        </a:rPr>
                        <a:t> la:</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gạ</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333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b</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Hí</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hửng</a:t>
                      </a: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34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Khôi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ngô</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tuấn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tú</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446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d</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bất</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hạnh</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buồn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rười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rượi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 name="Rectangle 1"/>
          <p:cNvSpPr/>
          <p:nvPr/>
        </p:nvSpPr>
        <p:spPr>
          <a:xfrm>
            <a:off x="4575138" y="2095934"/>
            <a:ext cx="6096000" cy="1569660"/>
          </a:xfrm>
          <a:prstGeom prst="rect">
            <a:avLst/>
          </a:prstGeom>
        </p:spPr>
        <p:txBody>
          <a:bodyPr>
            <a:spAutoFit/>
          </a:bodyPr>
          <a:lstStyle/>
          <a:p>
            <a:pPr lvl="0" algn="just"/>
            <a:r>
              <a:rPr lang="vi-VN" sz="3200" dirty="0">
                <a:latin typeface="Times New Roman" panose="02020603050405020304" pitchFamily="18" charset="0"/>
                <a:ea typeface="Times New Roman"/>
                <a:cs typeface="Times New Roman" panose="02020603050405020304" pitchFamily="18" charset="0"/>
                <a:sym typeface="Times New Roman"/>
              </a:rPr>
              <a:t>- rất khoẻ, khoẻ khác thường.</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từ từ đến gần, tiếp cận ai </a:t>
            </a:r>
            <a:r>
              <a:rPr lang="en-US" sz="3200" dirty="0" err="1">
                <a:latin typeface="Times New Roman" panose="02020603050405020304" pitchFamily="18" charset="0"/>
                <a:ea typeface="Times New Roman"/>
                <a:cs typeface="Times New Roman" panose="02020603050405020304" pitchFamily="18" charset="0"/>
                <a:sym typeface="Times New Roman"/>
              </a:rPr>
              <a:t>đó</a:t>
            </a:r>
            <a:r>
              <a:rPr lang="vi-VN" sz="3200" dirty="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chào mời, dụ dỗ làm việc gì </a:t>
            </a:r>
            <a:r>
              <a:rPr lang="en-US" sz="3200" dirty="0" err="1">
                <a:latin typeface="Times New Roman" panose="02020603050405020304" pitchFamily="18" charset="0"/>
                <a:ea typeface="Times New Roman"/>
                <a:cs typeface="Times New Roman" panose="02020603050405020304" pitchFamily="18" charset="0"/>
                <a:sym typeface="Times New Roman"/>
              </a:rPr>
              <a:t>đó</a:t>
            </a:r>
            <a:r>
              <a:rPr lang="en-US" sz="3200" dirty="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ea typeface="Times New Roman"/>
              <a:cs typeface="Times New Roman" panose="02020603050405020304" pitchFamily="18" charset="0"/>
              <a:sym typeface="Times New Roman"/>
            </a:endParaRPr>
          </a:p>
        </p:txBody>
      </p:sp>
      <p:sp>
        <p:nvSpPr>
          <p:cNvPr id="3" name="Rectangle 2"/>
          <p:cNvSpPr/>
          <p:nvPr/>
        </p:nvSpPr>
        <p:spPr>
          <a:xfrm>
            <a:off x="4721317" y="3545984"/>
            <a:ext cx="3177473"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vui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mừng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thái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quá</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6" name="Rectangle 5"/>
          <p:cNvSpPr/>
          <p:nvPr/>
        </p:nvSpPr>
        <p:spPr>
          <a:xfrm>
            <a:off x="4721317" y="4011149"/>
            <a:ext cx="4655442"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diện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mạo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đẹp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đẽ</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sáng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láng</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8" name="Rectangle 7"/>
          <p:cNvSpPr/>
          <p:nvPr/>
        </p:nvSpPr>
        <p:spPr>
          <a:xfrm>
            <a:off x="4575138" y="4476314"/>
            <a:ext cx="6096000" cy="1569660"/>
          </a:xfrm>
          <a:prstGeom prst="rect">
            <a:avLst/>
          </a:prstGeom>
        </p:spPr>
        <p:txBody>
          <a:bodyPr>
            <a:spAutoFit/>
          </a:bodyPr>
          <a:lstStyle/>
          <a:p>
            <a:pPr lvl="0" algn="just"/>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không</a:t>
            </a:r>
            <a:r>
              <a:rPr lang="en-US" sz="3200" dirty="0">
                <a:latin typeface="Times New Roman" panose="02020603050405020304" pitchFamily="18" charset="0"/>
                <a:ea typeface="Times New Roman"/>
                <a:cs typeface="Times New Roman" panose="02020603050405020304" pitchFamily="18" charset="0"/>
                <a:sym typeface="Times New Roman"/>
              </a:rPr>
              <a:t> may, </a:t>
            </a:r>
            <a:r>
              <a:rPr lang="en-US" sz="3200" dirty="0" err="1">
                <a:latin typeface="Times New Roman" panose="02020603050405020304" pitchFamily="18" charset="0"/>
                <a:ea typeface="Times New Roman"/>
                <a:cs typeface="Times New Roman" panose="02020603050405020304" pitchFamily="18" charset="0"/>
                <a:sym typeface="Times New Roman"/>
              </a:rPr>
              <a:t>gặp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những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rủi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khiến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đau</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khổ</a:t>
            </a:r>
            <a:r>
              <a:rPr lang="en-US" sz="3200" dirty="0">
                <a:latin typeface="Times New Roman" panose="02020603050405020304" pitchFamily="18" charset="0"/>
                <a:ea typeface="Times New Roman"/>
                <a:cs typeface="Times New Roman" panose="02020603050405020304" pitchFamily="18" charset="0"/>
                <a:sym typeface="Times New Roman"/>
              </a:rPr>
              <a:t>.</a:t>
            </a:r>
            <a:endParaRPr lang="en-US" sz="3200" dirty="0">
              <a:latin typeface="Times New Roman" panose="02020603050405020304" pitchFamily="18" charset="0"/>
              <a:cs typeface="Times New Roman" panose="02020603050405020304" pitchFamily="18" charset="0"/>
            </a:endParaRPr>
          </a:p>
          <a:p>
            <a:pPr lvl="0" algn="just"/>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rất</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lặng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lẽ</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16" name="文本框 4"/>
          <p:cNvSpPr txBox="1"/>
          <p:nvPr/>
        </p:nvSpPr>
        <p:spPr>
          <a:xfrm>
            <a:off x="6297769" y="599332"/>
            <a:ext cx="5200973" cy="923330"/>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3600" b="1" dirty="0">
                <a:solidFill>
                  <a:prstClr val="white"/>
                </a:solidFill>
                <a:latin typeface="Times New Roman" panose="02020603050405020304" pitchFamily="18" charset="0"/>
                <a:ea typeface="华康标题宋W9(P)" pitchFamily="18" charset="-122"/>
                <a:cs typeface="Times New Roman" panose="02020603050405020304" pitchFamily="18" charset="0"/>
              </a:rPr>
              <a:t>PHIẾU HỌC TẬP</a:t>
            </a:r>
            <a:endParaRPr kumimoji="1" lang="zh-CN" altLang="en-US" sz="36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Tree>
    <p:extLst>
      <p:ext uri="{BB962C8B-B14F-4D97-AF65-F5344CB8AC3E}">
        <p14:creationId xmlns:p14="http://schemas.microsoft.com/office/powerpoint/2010/main" val="2565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6" grpId="0"/>
      <p:bldP spid="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Google Shape;1219;p44"/>
          <p:cNvSpPr/>
          <p:nvPr/>
        </p:nvSpPr>
        <p:spPr>
          <a:xfrm>
            <a:off x="4575137" y="612534"/>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4/</a:t>
            </a: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9" name="Google Shape;1320;p50"/>
          <p:cNvSpPr/>
          <p:nvPr/>
        </p:nvSpPr>
        <p:spPr>
          <a:xfrm>
            <a:off x="1154095" y="1415367"/>
            <a:ext cx="9916733"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Nghĩa</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của</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thành</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ngữ</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Niêu</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cơm</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Thạch</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Sanh</a:t>
            </a:r>
            <a:r>
              <a:rPr lang="en-US" sz="3200" b="1" i="1" kern="0" dirty="0">
                <a:solidFill>
                  <a:srgbClr val="000000"/>
                </a:solidFill>
                <a:latin typeface="Times New Roman"/>
                <a:ea typeface="Times New Roman"/>
                <a:cs typeface="Times New Roman"/>
                <a:sym typeface="Times New Roman"/>
              </a:rPr>
              <a:t>”</a:t>
            </a:r>
          </a:p>
          <a:p>
            <a:pPr algn="just">
              <a:lnSpc>
                <a:spcPct val="150000"/>
              </a:lnSpc>
              <a:buClr>
                <a:srgbClr val="000000"/>
              </a:buClr>
              <a:buFont typeface="Arial"/>
              <a:buNone/>
            </a:pPr>
            <a:r>
              <a:rPr lang="en-US" sz="3200"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Niêu</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cơm</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Thạch</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Sanh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niêu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cơm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không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bao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giờ</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hết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niêu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cơm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của</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sự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nhân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ái</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trí</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tuệ</a:t>
            </a:r>
            <a:r>
              <a:rPr lang="en-US" sz="3200" kern="0" dirty="0">
                <a:solidFill>
                  <a:srgbClr val="000000"/>
                </a:solidFill>
                <a:latin typeface="Times New Roman"/>
                <a:ea typeface="Times New Roman"/>
                <a:cs typeface="Times New Roman"/>
                <a:sym typeface="Times New Roman"/>
              </a:rPr>
              <a:t> </a:t>
            </a:r>
            <a:r>
              <a:rPr lang="en-US" sz="3200" kern="0" dirty="0">
                <a:solidFill>
                  <a:srgbClr val="000000"/>
                </a:solidFill>
                <a:latin typeface="Times New Roman"/>
                <a:ea typeface="Times New Roman"/>
                <a:cs typeface="Times New Roman"/>
                <a:sym typeface="Wingdings" panose="05000000000000000000" pitchFamily="2" charset="2"/>
              </a:rPr>
              <a:t> </a:t>
            </a:r>
            <a:r>
              <a:rPr lang="en-US" sz="3200" kern="0" dirty="0" err="1">
                <a:solidFill>
                  <a:srgbClr val="000000"/>
                </a:solidFill>
                <a:latin typeface="Times New Roman"/>
                <a:ea typeface="Times New Roman"/>
                <a:cs typeface="Times New Roman"/>
                <a:sym typeface="Wingdings" panose="05000000000000000000" pitchFamily="2" charset="2"/>
              </a:rPr>
              <a:t>Nguồn</a:t>
            </a:r>
            <a:r>
              <a:rPr lang="en-US" sz="3200" kern="0" dirty="0">
                <a:solidFill>
                  <a:srgbClr val="000000"/>
                </a:solidFill>
                <a:latin typeface="Times New Roman"/>
                <a:ea typeface="Times New Roman"/>
                <a:cs typeface="Times New Roman"/>
                <a:sym typeface="Wingdings" panose="05000000000000000000" pitchFamily="2" charset="2"/>
              </a:rPr>
              <a:t> </a:t>
            </a:r>
            <a:r>
              <a:rPr lang="en-US" sz="3200" kern="0" dirty="0" err="1">
                <a:solidFill>
                  <a:srgbClr val="000000"/>
                </a:solidFill>
                <a:latin typeface="Times New Roman"/>
                <a:ea typeface="Times New Roman"/>
                <a:cs typeface="Times New Roman"/>
                <a:sym typeface="Wingdings" panose="05000000000000000000" pitchFamily="2" charset="2"/>
              </a:rPr>
              <a:t>cung</a:t>
            </a:r>
            <a:r>
              <a:rPr lang="en-US" sz="3200" kern="0" dirty="0">
                <a:solidFill>
                  <a:srgbClr val="000000"/>
                </a:solidFill>
                <a:latin typeface="Times New Roman"/>
                <a:ea typeface="Times New Roman"/>
                <a:cs typeface="Times New Roman"/>
                <a:sym typeface="Wingdings" panose="05000000000000000000" pitchFamily="2" charset="2"/>
              </a:rPr>
              <a:t> </a:t>
            </a:r>
            <a:r>
              <a:rPr lang="en-US" sz="3200" kern="0" dirty="0" err="1">
                <a:solidFill>
                  <a:srgbClr val="000000"/>
                </a:solidFill>
                <a:latin typeface="Times New Roman"/>
                <a:ea typeface="Times New Roman"/>
                <a:cs typeface="Times New Roman"/>
                <a:sym typeface="Wingdings" panose="05000000000000000000" pitchFamily="2" charset="2"/>
              </a:rPr>
              <a:t>cấp</a:t>
            </a:r>
            <a:r>
              <a:rPr lang="en-US" sz="3200" kern="0" dirty="0">
                <a:solidFill>
                  <a:srgbClr val="000000"/>
                </a:solidFill>
                <a:latin typeface="Times New Roman"/>
                <a:ea typeface="Times New Roman"/>
                <a:cs typeface="Times New Roman"/>
                <a:sym typeface="Wingdings" panose="05000000000000000000" pitchFamily="2" charset="2"/>
              </a:rPr>
              <a:t> </a:t>
            </a:r>
            <a:r>
              <a:rPr lang="en-US" sz="3200" kern="0" dirty="0" err="1">
                <a:solidFill>
                  <a:srgbClr val="000000"/>
                </a:solidFill>
                <a:latin typeface="Times New Roman"/>
                <a:ea typeface="Times New Roman"/>
                <a:cs typeface="Times New Roman"/>
                <a:sym typeface="Wingdings" panose="05000000000000000000" pitchFamily="2" charset="2"/>
              </a:rPr>
              <a:t>vô</a:t>
            </a:r>
            <a:r>
              <a:rPr lang="en-US" sz="3200" kern="0" dirty="0">
                <a:solidFill>
                  <a:srgbClr val="000000"/>
                </a:solidFill>
                <a:latin typeface="Times New Roman"/>
                <a:ea typeface="Times New Roman"/>
                <a:cs typeface="Times New Roman"/>
                <a:sym typeface="Wingdings" panose="05000000000000000000" pitchFamily="2" charset="2"/>
              </a:rPr>
              <a:t> </a:t>
            </a:r>
            <a:r>
              <a:rPr lang="en-US" sz="3200" kern="0" dirty="0" err="1">
                <a:solidFill>
                  <a:srgbClr val="000000"/>
                </a:solidFill>
                <a:latin typeface="Times New Roman"/>
                <a:ea typeface="Times New Roman"/>
                <a:cs typeface="Times New Roman"/>
                <a:sym typeface="Wingdings" panose="05000000000000000000" pitchFamily="2" charset="2"/>
              </a:rPr>
              <a:t>hạn</a:t>
            </a:r>
            <a:endParaRPr sz="1400" kern="0" dirty="0">
              <a:solidFill>
                <a:srgbClr val="000000"/>
              </a:solidFill>
              <a:cs typeface="Arial"/>
              <a:sym typeface="Arial"/>
            </a:endParaRPr>
          </a:p>
        </p:txBody>
      </p:sp>
    </p:spTree>
    <p:extLst>
      <p:ext uri="{BB962C8B-B14F-4D97-AF65-F5344CB8AC3E}">
        <p14:creationId xmlns:p14="http://schemas.microsoft.com/office/powerpoint/2010/main" val="35607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7780791" y="2137377"/>
            <a:ext cx="3917110" cy="4105745"/>
          </a:xfrm>
          <a:prstGeom prst="rect">
            <a:avLst/>
          </a:prstGeom>
        </p:spPr>
      </p:pic>
      <p:pic>
        <p:nvPicPr>
          <p:cNvPr id="3" name="Picture 2"/>
          <p:cNvPicPr>
            <a:picLocks noChangeAspect="1"/>
          </p:cNvPicPr>
          <p:nvPr/>
        </p:nvPicPr>
        <p:blipFill>
          <a:blip r:embed="rId5"/>
          <a:stretch>
            <a:fillRect/>
          </a:stretch>
        </p:blipFill>
        <p:spPr>
          <a:xfrm>
            <a:off x="4162567" y="2233235"/>
            <a:ext cx="4146365" cy="4009888"/>
          </a:xfrm>
          <a:prstGeom prst="rect">
            <a:avLst/>
          </a:prstGeom>
        </p:spPr>
      </p:pic>
      <p:pic>
        <p:nvPicPr>
          <p:cNvPr id="6" name="Picture 5"/>
          <p:cNvPicPr>
            <a:picLocks noChangeAspect="1"/>
          </p:cNvPicPr>
          <p:nvPr/>
        </p:nvPicPr>
        <p:blipFill>
          <a:blip r:embed="rId6"/>
          <a:stretch>
            <a:fillRect/>
          </a:stretch>
        </p:blipFill>
        <p:spPr>
          <a:xfrm>
            <a:off x="2495529" y="231137"/>
            <a:ext cx="7480440" cy="2566638"/>
          </a:xfrm>
          <a:prstGeom prst="rect">
            <a:avLst/>
          </a:prstGeom>
        </p:spPr>
      </p:pic>
      <p:sp>
        <p:nvSpPr>
          <p:cNvPr id="10" name="Google Shape;1320;p50"/>
          <p:cNvSpPr/>
          <p:nvPr/>
        </p:nvSpPr>
        <p:spPr>
          <a:xfrm>
            <a:off x="906136" y="2233235"/>
            <a:ext cx="339060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kern="0" dirty="0" err="1">
                <a:solidFill>
                  <a:srgbClr val="000000"/>
                </a:solidFill>
                <a:latin typeface="Times New Roman"/>
                <a:ea typeface="Times New Roman"/>
                <a:cs typeface="Times New Roman"/>
                <a:sym typeface="Times New Roman"/>
              </a:rPr>
              <a:t>Hãy</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tìm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những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thành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ngữ</a:t>
            </a:r>
            <a:r>
              <a:rPr lang="en-US" sz="3200" kern="0" dirty="0">
                <a:solidFill>
                  <a:srgbClr val="000000"/>
                </a:solidFill>
                <a:latin typeface="Times New Roman"/>
                <a:ea typeface="Times New Roman"/>
                <a:cs typeface="Times New Roman"/>
                <a:sym typeface="Times New Roman"/>
              </a:rPr>
              <a:t> </a:t>
            </a:r>
            <a:r>
              <a:rPr lang="vi-VN" sz="3200" kern="0" dirty="0">
                <a:solidFill>
                  <a:srgbClr val="000000"/>
                </a:solidFill>
                <a:latin typeface="Times New Roman"/>
                <a:ea typeface="Times New Roman"/>
                <a:cs typeface="Times New Roman"/>
                <a:sym typeface="Times New Roman"/>
              </a:rPr>
              <a:t>được hình thành từ hai văn bản sau:</a:t>
            </a:r>
            <a:endParaRPr sz="3200" kern="0" dirty="0">
              <a:solidFill>
                <a:srgbClr val="000000"/>
              </a:solidFill>
              <a:ea typeface="Calibri"/>
              <a:cs typeface="Calibri"/>
              <a:sym typeface="Calibri"/>
            </a:endParaRPr>
          </a:p>
        </p:txBody>
      </p:sp>
    </p:spTree>
    <p:extLst>
      <p:ext uri="{BB962C8B-B14F-4D97-AF65-F5344CB8AC3E}">
        <p14:creationId xmlns:p14="http://schemas.microsoft.com/office/powerpoint/2010/main" val="135672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6"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7" name="18"/>
          <p:cNvSpPr>
            <a:spLocks noChangeArrowheads="1"/>
          </p:cNvSpPr>
          <p:nvPr/>
        </p:nvSpPr>
        <p:spPr bwMode="auto">
          <a:xfrm>
            <a:off x="2070991" y="1456744"/>
            <a:ext cx="9556820" cy="3323987"/>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Tiết</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88: </a:t>
            </a:r>
          </a:p>
          <a:p>
            <a:pPr algn="ctr" fontAlgn="base">
              <a:spcBef>
                <a:spcPct val="0"/>
              </a:spcBef>
              <a:spcAft>
                <a:spcPct val="0"/>
              </a:spcAft>
            </a:pP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Thực</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hành</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tiếng</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Việt</a:t>
            </a:r>
          </a:p>
          <a:p>
            <a:pPr algn="ctr" fontAlgn="base">
              <a:spcBef>
                <a:spcPct val="0"/>
              </a:spcBef>
              <a:spcAft>
                <a:spcPct val="0"/>
              </a:spcAft>
            </a:pP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(Nghĩa </a:t>
            </a: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của</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7200" b="1" dirty="0" err="1">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từ</a:t>
            </a:r>
            <a:r>
              <a:rPr lang="en-SG"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endParaRPr lang="en-US" altLang="zh-CN" sz="7200" b="1"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endParaRPr>
          </a:p>
        </p:txBody>
      </p:sp>
    </p:spTree>
    <p:extLst>
      <p:ext uri="{BB962C8B-B14F-4D97-AF65-F5344CB8AC3E}">
        <p14:creationId xmlns:p14="http://schemas.microsoft.com/office/powerpoint/2010/main" val="26167747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3000">
                                          <p:cBhvr additive="base">
                                            <p:cTn id="10" dur="1000" fill="hold"/>
                                            <p:tgtEl>
                                              <p:spTgt spid="6"/>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17"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34" name="文本框 3"/>
          <p:cNvSpPr txBox="1"/>
          <p:nvPr/>
        </p:nvSpPr>
        <p:spPr>
          <a:xfrm>
            <a:off x="3370831" y="2617772"/>
            <a:ext cx="5784580" cy="905056"/>
          </a:xfrm>
          <a:prstGeom prst="rect">
            <a:avLst/>
          </a:prstGeom>
          <a:solidFill>
            <a:srgbClr val="71AFA0"/>
          </a:solidFill>
          <a:ln w="38100">
            <a:noFill/>
          </a:ln>
        </p:spPr>
        <p:txBody>
          <a:bodyPr wrap="square" rtlCol="0" anchor="ctr">
            <a:spAutoFit/>
          </a:bodyPr>
          <a:lstStyle/>
          <a:p>
            <a:pPr>
              <a:lnSpc>
                <a:spcPct val="150000"/>
              </a:lnSpc>
            </a:pPr>
            <a:r>
              <a:rPr kumimoji="1" lang="en-SG" altLang="zh-CN" sz="4000" b="1" dirty="0">
                <a:latin typeface="Times New Roman" panose="02020603050405020304" pitchFamily="18" charset="0"/>
                <a:ea typeface="华康标题宋W9(P)" pitchFamily="18" charset="-122"/>
                <a:cs typeface="Times New Roman" panose="02020603050405020304" pitchFamily="18" charset="0"/>
              </a:rPr>
              <a:t>I. Lý </a:t>
            </a:r>
            <a:r>
              <a:rPr kumimoji="1" lang="en-SG" altLang="zh-CN" sz="4000" b="1" dirty="0" err="1">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latin typeface="Times New Roman" panose="02020603050405020304" pitchFamily="18" charset="0"/>
              <a:ea typeface="华康标题宋W9(P)" pitchFamily="18" charset="-122"/>
              <a:cs typeface="Times New Roman" panose="02020603050405020304" pitchFamily="18" charset="0"/>
            </a:endParaRPr>
          </a:p>
        </p:txBody>
      </p:sp>
      <p:sp>
        <p:nvSpPr>
          <p:cNvPr id="35" name="文本框 4"/>
          <p:cNvSpPr txBox="1"/>
          <p:nvPr/>
        </p:nvSpPr>
        <p:spPr>
          <a:xfrm>
            <a:off x="3370829" y="3801790"/>
            <a:ext cx="5784581" cy="901657"/>
          </a:xfrm>
          <a:prstGeom prst="rect">
            <a:avLst/>
          </a:prstGeom>
          <a:solidFill>
            <a:srgbClr val="EA9696"/>
          </a:solidFill>
          <a:ln w="38100">
            <a:noFill/>
          </a:ln>
        </p:spPr>
        <p:txBody>
          <a:bodyPr wrap="square" rtlCol="0" anchor="ctr">
            <a:spAutoFit/>
          </a:bodyPr>
          <a:lstStyle/>
          <a:p>
            <a:pPr>
              <a:lnSpc>
                <a:spcPct val="150000"/>
              </a:lnSpc>
            </a:pPr>
            <a:r>
              <a:rPr kumimoji="1" lang="en-SG" altLang="zh-CN" sz="4000" b="1" dirty="0">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latin typeface="Times New Roman" panose="02020603050405020304" pitchFamily="18" charset="0"/>
              <a:ea typeface="华康标题宋W9(P)" pitchFamily="18" charset="-122"/>
              <a:cs typeface="Times New Roman" panose="02020603050405020304" pitchFamily="18" charset="0"/>
            </a:endParaRPr>
          </a:p>
        </p:txBody>
      </p:sp>
      <p:sp>
        <p:nvSpPr>
          <p:cNvPr id="3" name="TextBox 2"/>
          <p:cNvSpPr txBox="1"/>
          <p:nvPr/>
        </p:nvSpPr>
        <p:spPr>
          <a:xfrm>
            <a:off x="3259245" y="849204"/>
            <a:ext cx="5706434" cy="769441"/>
          </a:xfrm>
          <a:prstGeom prst="rect">
            <a:avLst/>
          </a:prstGeom>
          <a:noFill/>
        </p:spPr>
        <p:txBody>
          <a:bodyPr wrap="none" rtlCol="0">
            <a:spAutoFit/>
          </a:bodyPr>
          <a:lstStyle/>
          <a:p>
            <a:r>
              <a:rPr lang="en-US" sz="4400" b="1" u="sng" dirty="0">
                <a:solidFill>
                  <a:srgbClr val="FF0000"/>
                </a:solidFill>
                <a:latin typeface="Times New Roman" panose="02020603050405020304" pitchFamily="18" charset="0"/>
                <a:cs typeface="Times New Roman" panose="02020603050405020304" pitchFamily="18" charset="0"/>
              </a:rPr>
              <a:t>CẤU TRÚC BÀI HỌC</a:t>
            </a:r>
          </a:p>
        </p:txBody>
      </p:sp>
    </p:spTree>
    <p:extLst>
      <p:ext uri="{BB962C8B-B14F-4D97-AF65-F5344CB8AC3E}">
        <p14:creationId xmlns:p14="http://schemas.microsoft.com/office/powerpoint/2010/main" val="706481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14:bounceEnd="33000">
                                          <p:cBhvr additive="base">
                                            <p:cTn id="10" dur="1000" fill="hold"/>
                                            <p:tgtEl>
                                              <p:spTgt spid="17"/>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Google Shape;1189;p42"/>
          <p:cNvSpPr/>
          <p:nvPr/>
        </p:nvSpPr>
        <p:spPr>
          <a:xfrm>
            <a:off x="683212" y="1778320"/>
            <a:ext cx="10858500" cy="3323946"/>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nội</a:t>
            </a:r>
            <a:r>
              <a:rPr lang="en-US" sz="2800" kern="0" dirty="0">
                <a:solidFill>
                  <a:srgbClr val="000000"/>
                </a:solidFill>
                <a:latin typeface="Times New Roman"/>
                <a:ea typeface="Times New Roman"/>
                <a:cs typeface="Times New Roman"/>
                <a:sym typeface="Times New Roman"/>
              </a:rPr>
              <a:t> dung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tính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quan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hệ</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hoạt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động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biểu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thị</a:t>
            </a:r>
            <a:endParaRPr lang="en-US"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err="1">
                <a:solidFill>
                  <a:srgbClr val="000000"/>
                </a:solidFill>
                <a:latin typeface="Times New Roman"/>
                <a:ea typeface="Times New Roman"/>
                <a:cs typeface="Times New Roman"/>
                <a:sym typeface="Times New Roman"/>
              </a:rPr>
              <a:t>Ví</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dụ</a:t>
            </a:r>
            <a:r>
              <a:rPr lang="en-US" sz="2800" kern="0" dirty="0">
                <a:solidFill>
                  <a:srgbClr val="000000"/>
                </a:solidFill>
                <a:latin typeface="Times New Roman"/>
                <a:ea typeface="Times New Roman"/>
                <a:cs typeface="Times New Roman"/>
                <a:sym typeface="Times New Roman"/>
              </a:rPr>
              <a:t>: </a:t>
            </a:r>
          </a:p>
          <a:p>
            <a:pPr algn="just">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Lẫm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liệt</a:t>
            </a:r>
            <a:r>
              <a:rPr lang="en-US" sz="2800" kern="0" dirty="0">
                <a:solidFill>
                  <a:srgbClr val="000000"/>
                </a:solidFill>
                <a:latin typeface="Times New Roman"/>
                <a:ea typeface="Times New Roman"/>
                <a:cs typeface="Times New Roman"/>
                <a:sym typeface="Times New Roman"/>
              </a:rPr>
              <a:t>”: hung dung, </a:t>
            </a:r>
            <a:r>
              <a:rPr lang="en-US" sz="2800" kern="0" dirty="0" err="1">
                <a:solidFill>
                  <a:srgbClr val="000000"/>
                </a:solidFill>
                <a:latin typeface="Times New Roman"/>
                <a:ea typeface="Times New Roman"/>
                <a:cs typeface="Times New Roman"/>
                <a:sym typeface="Times New Roman"/>
              </a:rPr>
              <a:t>oai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nghiêm</a:t>
            </a:r>
            <a:endParaRPr lang="en-US"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Hoảng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sệt</a:t>
            </a:r>
            <a:r>
              <a:rPr lang="en-US" sz="2800" kern="0" dirty="0">
                <a:solidFill>
                  <a:srgbClr val="000000"/>
                </a:solidFill>
                <a:latin typeface="Times New Roman"/>
                <a:ea typeface="Times New Roman"/>
                <a:cs typeface="Times New Roman"/>
                <a:sym typeface="Times New Roman"/>
              </a:rPr>
              <a:t>, lo </a:t>
            </a:r>
            <a:r>
              <a:rPr lang="en-US" sz="2800" kern="0" dirty="0" err="1">
                <a:solidFill>
                  <a:srgbClr val="000000"/>
                </a:solidFill>
                <a:latin typeface="Times New Roman"/>
                <a:ea typeface="Times New Roman"/>
                <a:cs typeface="Times New Roman"/>
                <a:sym typeface="Times New Roman"/>
              </a:rPr>
              <a:t>lắng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vội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cuống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quýt</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2" name="文本框 3">
            <a:extLst>
              <a:ext uri="{FF2B5EF4-FFF2-40B4-BE49-F238E27FC236}">
                <a16:creationId xmlns:a16="http://schemas.microsoft.com/office/drawing/2014/main" id="{336AE6AC-0BA4-01EC-4FFF-DE28A91032EC}"/>
              </a:ext>
            </a:extLst>
          </p:cNvPr>
          <p:cNvSpPr txBox="1"/>
          <p:nvPr/>
        </p:nvSpPr>
        <p:spPr>
          <a:xfrm>
            <a:off x="3363233" y="687641"/>
            <a:ext cx="5784580" cy="90165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lnSpc>
                <a:spcPct val="150000"/>
              </a:lnSpc>
            </a:pPr>
            <a:r>
              <a:rPr kumimoji="1" lang="en-SG" altLang="zh-CN" sz="4000" b="1" dirty="0">
                <a:solidFill>
                  <a:srgbClr val="C00000"/>
                </a:solidFill>
                <a:latin typeface="Times New Roman" panose="02020603050405020304" pitchFamily="18" charset="0"/>
                <a:ea typeface="华康标题宋W9(P)" pitchFamily="18" charset="-122"/>
                <a:cs typeface="Times New Roman" panose="02020603050405020304" pitchFamily="18" charset="0"/>
              </a:rPr>
              <a:t>I. Lý </a:t>
            </a:r>
            <a:r>
              <a:rPr kumimoji="1" lang="en-SG" altLang="zh-CN" sz="4000" b="1" dirty="0" err="1">
                <a:solidFill>
                  <a:srgbClr val="C00000"/>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srgbClr val="C00000"/>
              </a:solidFill>
              <a:latin typeface="Times New Roman" panose="02020603050405020304" pitchFamily="18" charset="0"/>
              <a:ea typeface="华康标题宋W9(P)" pitchFamily="18" charset="-122"/>
              <a:cs typeface="Times New Roman" panose="02020603050405020304" pitchFamily="18" charset="0"/>
            </a:endParaRPr>
          </a:p>
        </p:txBody>
      </p:sp>
    </p:spTree>
    <p:extLst>
      <p:ext uri="{BB962C8B-B14F-4D97-AF65-F5344CB8AC3E}">
        <p14:creationId xmlns:p14="http://schemas.microsoft.com/office/powerpoint/2010/main" val="28588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Google Shape;1189;p42"/>
          <p:cNvSpPr/>
          <p:nvPr/>
        </p:nvSpPr>
        <p:spPr>
          <a:xfrm>
            <a:off x="683212" y="1778320"/>
            <a:ext cx="10858500" cy="3539390"/>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hiểu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thông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thường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có</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dùng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sau</a:t>
            </a:r>
            <a:r>
              <a:rPr lang="en-US" sz="2800" b="1" i="1" kern="0" dirty="0">
                <a:solidFill>
                  <a:srgbClr val="FF0000"/>
                </a:solidFill>
                <a:latin typeface="Times New Roman"/>
                <a:ea typeface="Times New Roman"/>
                <a:cs typeface="Times New Roman"/>
                <a:sym typeface="Times New Roman"/>
              </a:rPr>
              <a:t>:</a:t>
            </a:r>
            <a:endParaRPr sz="2800" b="1" i="1" kern="0" dirty="0">
              <a:solidFill>
                <a:srgbClr val="FF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1: </a:t>
            </a:r>
            <a:r>
              <a:rPr lang="en-US" sz="2800" kern="0" dirty="0" err="1">
                <a:solidFill>
                  <a:srgbClr val="000000"/>
                </a:solidFill>
                <a:latin typeface="Times New Roman"/>
                <a:ea typeface="Times New Roman"/>
                <a:cs typeface="Times New Roman"/>
                <a:sym typeface="Times New Roman"/>
              </a:rPr>
              <a:t>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điển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2: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đoán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nó</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Ví</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dụ</a:t>
            </a: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i="1"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i="1" kern="0" dirty="0">
                <a:solidFill>
                  <a:srgbClr val="000000"/>
                </a:solidFill>
                <a:latin typeface="Times New Roman"/>
                <a:ea typeface="Times New Roman"/>
                <a:cs typeface="Times New Roman"/>
                <a:sym typeface="Times New Roman"/>
              </a:rPr>
              <a:t>:</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nhà</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cải</a:t>
            </a:r>
            <a:endParaRPr lang="en-US" sz="2800" kern="0" dirty="0">
              <a:solidFill>
                <a:srgbClr val="444444"/>
              </a:solidFill>
              <a:latin typeface="Calibri"/>
              <a:ea typeface="Times New Roman"/>
              <a:cs typeface="Calibri"/>
              <a:sym typeface="Calibri"/>
            </a:endParaRPr>
          </a:p>
          <a:p>
            <a:pPr>
              <a:buClr>
                <a:srgbClr val="000000"/>
              </a:buClr>
              <a:buFont typeface="Arial"/>
              <a:buNone/>
            </a:pPr>
            <a:r>
              <a:rPr lang="en-US" sz="2800" b="1" kern="0" dirty="0">
                <a:latin typeface="Calibri"/>
                <a:ea typeface="Times New Roman"/>
                <a:cs typeface="Calibri"/>
                <a:sym typeface="Wingdings" panose="05000000000000000000" pitchFamily="2" charset="2"/>
              </a:rPr>
              <a:t> </a:t>
            </a:r>
            <a:r>
              <a:rPr lang="en-US" sz="2800" b="1" kern="0" dirty="0" err="1">
                <a:latin typeface="Times New Roman"/>
                <a:ea typeface="Times New Roman"/>
                <a:cs typeface="Times New Roman"/>
                <a:sym typeface="Times New Roman"/>
              </a:rPr>
              <a:t>gia</a:t>
            </a:r>
            <a:r>
              <a:rPr lang="en-US" sz="2800" b="1" kern="0" dirty="0">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tài</a:t>
            </a:r>
            <a:r>
              <a:rPr lang="en-US" sz="2800" b="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riêng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hay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đình</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712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lnSpc>
                <a:spcPct val="150000"/>
              </a:lnSpc>
            </a:pPr>
            <a:r>
              <a:rPr kumimoji="1" lang="en-SG" altLang="zh-CN" sz="4000" b="1" dirty="0">
                <a:solidFill>
                  <a:srgbClr val="C00000"/>
                </a:solidFill>
                <a:latin typeface="Times New Roman" panose="02020603050405020304" pitchFamily="18" charset="0"/>
                <a:ea typeface="华康标题宋W9(P)" pitchFamily="18" charset="-122"/>
                <a:cs typeface="Times New Roman" panose="02020603050405020304" pitchFamily="18" charset="0"/>
              </a:rPr>
              <a:t>I. Lý </a:t>
            </a:r>
            <a:r>
              <a:rPr kumimoji="1" lang="en-SG" altLang="zh-CN" sz="4000" b="1" dirty="0" err="1">
                <a:solidFill>
                  <a:srgbClr val="C00000"/>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srgbClr val="C00000"/>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4401164"/>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pP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giải</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thích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trong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câu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đoạn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văn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nên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dựa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vào</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xung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quanh</a:t>
            </a:r>
            <a:r>
              <a:rPr lang="en-US" sz="2800" b="1" i="1" kern="0" dirty="0">
                <a:solidFill>
                  <a:srgbClr val="FF0000"/>
                </a:solidFill>
                <a:latin typeface="Times New Roman"/>
                <a:ea typeface="Times New Roman"/>
                <a:cs typeface="Times New Roman"/>
                <a:sym typeface="Times New Roman"/>
              </a:rPr>
              <a:t> </a:t>
            </a:r>
          </a:p>
          <a:p>
            <a:pPr lvl="0" algn="just"/>
            <a:endParaRPr lang="en-US" sz="2800" b="1" dirty="0">
              <a:solidFill>
                <a:srgbClr val="000000"/>
              </a:solidFill>
              <a:latin typeface="Times New Roman"/>
              <a:ea typeface="Times New Roman"/>
              <a:cs typeface="Times New Roman"/>
              <a:sym typeface="Times New Roman"/>
            </a:endParaRPr>
          </a:p>
          <a:p>
            <a:pPr lvl="0" algn="just"/>
            <a:r>
              <a:rPr lang="vi-VN" sz="2800" b="1" dirty="0">
                <a:solidFill>
                  <a:srgbClr val="000000"/>
                </a:solidFill>
                <a:latin typeface="Times New Roman"/>
                <a:ea typeface="Times New Roman"/>
                <a:cs typeface="Times New Roman"/>
                <a:sym typeface="Times New Roman"/>
              </a:rPr>
              <a:t>Ví dụ: “</a:t>
            </a:r>
            <a:r>
              <a:rPr lang="vi-VN" sz="2800" i="1" dirty="0">
                <a:solidFill>
                  <a:schemeClr val="dk1"/>
                </a:solidFill>
                <a:latin typeface="Times New Roman"/>
                <a:ea typeface="Times New Roman"/>
                <a:cs typeface="Times New Roman"/>
                <a:sym typeface="Times New Roman"/>
              </a:rPr>
              <a:t>Hai bên đánh nhau </a:t>
            </a:r>
            <a:r>
              <a:rPr lang="vi-VN" sz="2800" b="1" i="1" dirty="0">
                <a:solidFill>
                  <a:schemeClr val="dk1"/>
                </a:solidFill>
                <a:latin typeface="Times New Roman"/>
                <a:ea typeface="Times New Roman"/>
                <a:cs typeface="Times New Roman"/>
                <a:sym typeface="Times New Roman"/>
              </a:rPr>
              <a:t>ròng rã</a:t>
            </a:r>
            <a:r>
              <a:rPr lang="vi-VN" sz="2800" i="1" dirty="0">
                <a:solidFill>
                  <a:schemeClr val="dk1"/>
                </a:solidFill>
                <a:latin typeface="Times New Roman"/>
                <a:ea typeface="Times New Roman"/>
                <a:cs typeface="Times New Roman"/>
                <a:sym typeface="Times New Roman"/>
              </a:rPr>
              <a:t> suốt mấy tháng trời, cuối cùng Sơn Tinh vẫn vững vàng mà sức Thủy Tinh thì đã kiệt.”</a:t>
            </a:r>
            <a:endParaRPr lang="vi-VN" sz="2800" dirty="0">
              <a:solidFill>
                <a:schemeClr val="dk1"/>
              </a:solidFill>
              <a:latin typeface="Times New Roman"/>
              <a:ea typeface="Times New Roman"/>
              <a:cs typeface="Times New Roman"/>
              <a:sym typeface="Times New Roman"/>
            </a:endParaRPr>
          </a:p>
          <a:p>
            <a:pPr lvl="0" algn="just"/>
            <a:r>
              <a:rPr lang="vi-VN" sz="2800" i="1" dirty="0">
                <a:solidFill>
                  <a:schemeClr val="dk1"/>
                </a:solidFill>
                <a:latin typeface="Times New Roman"/>
                <a:ea typeface="Times New Roman"/>
                <a:cs typeface="Times New Roman"/>
                <a:sym typeface="Times New Roman"/>
              </a:rPr>
              <a:t>- Nghĩa của từ </a:t>
            </a:r>
            <a:r>
              <a:rPr lang="vi-VN" sz="2800" b="1" i="1" dirty="0">
                <a:solidFill>
                  <a:schemeClr val="dk1"/>
                </a:solidFill>
                <a:latin typeface="Times New Roman"/>
                <a:ea typeface="Times New Roman"/>
                <a:cs typeface="Times New Roman"/>
                <a:sym typeface="Times New Roman"/>
              </a:rPr>
              <a:t>“ròng rã” </a:t>
            </a:r>
            <a:r>
              <a:rPr lang="vi-VN" sz="2800" dirty="0">
                <a:solidFill>
                  <a:schemeClr val="dk1"/>
                </a:solidFill>
                <a:latin typeface="Times New Roman"/>
                <a:ea typeface="Times New Roman"/>
                <a:cs typeface="Times New Roman"/>
                <a:sym typeface="Times New Roman"/>
              </a:rPr>
              <a:t>có thể dựa vào các từ xung quanh như </a:t>
            </a:r>
            <a:r>
              <a:rPr lang="vi-VN" sz="2800" i="1" dirty="0">
                <a:solidFill>
                  <a:schemeClr val="dk1"/>
                </a:solidFill>
                <a:latin typeface="Times New Roman"/>
                <a:ea typeface="Times New Roman"/>
                <a:cs typeface="Times New Roman"/>
                <a:sym typeface="Times New Roman"/>
              </a:rPr>
              <a:t>“suốt mấy tháng trời”, “cuối cùng” “đã kiệt” </a:t>
            </a:r>
            <a:r>
              <a:rPr lang="vi-VN" sz="2800" dirty="0">
                <a:solidFill>
                  <a:schemeClr val="dk1"/>
                </a:solidFill>
                <a:latin typeface="Times New Roman"/>
                <a:ea typeface="Times New Roman"/>
                <a:cs typeface="Times New Roman"/>
                <a:sym typeface="Times New Roman"/>
              </a:rPr>
              <a:t>để suy ra nghĩa của từ </a:t>
            </a:r>
            <a:r>
              <a:rPr lang="vi-VN" sz="2800" b="1" i="1" dirty="0">
                <a:solidFill>
                  <a:schemeClr val="dk1"/>
                </a:solidFill>
                <a:latin typeface="Times New Roman"/>
                <a:ea typeface="Times New Roman"/>
                <a:cs typeface="Times New Roman"/>
                <a:sym typeface="Times New Roman"/>
              </a:rPr>
              <a:t>ròng rã</a:t>
            </a:r>
            <a:r>
              <a:rPr lang="en-US" sz="2800" b="1"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là</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kéo</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dài</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liên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tục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không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ngớt</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không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ngừng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nghỉ</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dai</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dẳng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mãi</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mới</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kết</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thúc</a:t>
            </a:r>
            <a:endParaRPr lang="vi-VN" sz="2800" dirty="0">
              <a:solidFill>
                <a:schemeClr val="dk1"/>
              </a:solidFill>
              <a:latin typeface="Times New Roman"/>
              <a:ea typeface="Times New Roman"/>
              <a:cs typeface="Times New Roman"/>
              <a:sym typeface="Times New Roman"/>
            </a:endParaRPr>
          </a:p>
          <a:p>
            <a:pPr algn="just">
              <a:buClr>
                <a:srgbClr val="000000"/>
              </a:buClr>
            </a:pPr>
            <a:endParaRPr sz="2800" b="1" i="1"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866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endParaRPr>
          </a:p>
        </p:txBody>
      </p:sp>
      <p:sp>
        <p:nvSpPr>
          <p:cNvPr id="6" name="文本框 4"/>
          <p:cNvSpPr txBox="1"/>
          <p:nvPr/>
        </p:nvSpPr>
        <p:spPr>
          <a:xfrm>
            <a:off x="3363232" y="517677"/>
            <a:ext cx="5784581" cy="901657"/>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a:solidFill>
                  <a:prstClr val="white"/>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a:solidFill>
                  <a:prstClr val="white"/>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a:solidFill>
                  <a:prstClr val="white"/>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219;p44"/>
          <p:cNvSpPr/>
          <p:nvPr/>
        </p:nvSpPr>
        <p:spPr>
          <a:xfrm>
            <a:off x="582688" y="1475419"/>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graphicFrame>
        <p:nvGraphicFramePr>
          <p:cNvPr id="8" name="Google Shape;1221;p44"/>
          <p:cNvGraphicFramePr/>
          <p:nvPr>
            <p:extLst>
              <p:ext uri="{D42A27DB-BD31-4B8C-83A1-F6EECF244321}">
                <p14:modId xmlns:p14="http://schemas.microsoft.com/office/powerpoint/2010/main" val="3885483611"/>
              </p:ext>
            </p:extLst>
          </p:nvPr>
        </p:nvGraphicFramePr>
        <p:xfrm>
          <a:off x="660399" y="2020070"/>
          <a:ext cx="10858500" cy="3901440"/>
        </p:xfrm>
        <a:graphic>
          <a:graphicData uri="http://schemas.openxmlformats.org/drawingml/2006/table">
            <a:tbl>
              <a:tblPr>
                <a:noFill/>
              </a:tblPr>
              <a:tblGrid>
                <a:gridCol w="1075125">
                  <a:extLst>
                    <a:ext uri="{9D8B030D-6E8A-4147-A177-3AD203B41FA5}">
                      <a16:colId xmlns:a16="http://schemas.microsoft.com/office/drawing/2014/main" val="20000"/>
                    </a:ext>
                  </a:extLst>
                </a:gridCol>
                <a:gridCol w="2317350">
                  <a:extLst>
                    <a:ext uri="{9D8B030D-6E8A-4147-A177-3AD203B41FA5}">
                      <a16:colId xmlns:a16="http://schemas.microsoft.com/office/drawing/2014/main" val="20001"/>
                    </a:ext>
                  </a:extLst>
                </a:gridCol>
                <a:gridCol w="2573425">
                  <a:extLst>
                    <a:ext uri="{9D8B030D-6E8A-4147-A177-3AD203B41FA5}">
                      <a16:colId xmlns:a16="http://schemas.microsoft.com/office/drawing/2014/main" val="20002"/>
                    </a:ext>
                  </a:extLst>
                </a:gridCol>
                <a:gridCol w="2575250">
                  <a:extLst>
                    <a:ext uri="{9D8B030D-6E8A-4147-A177-3AD203B41FA5}">
                      <a16:colId xmlns:a16="http://schemas.microsoft.com/office/drawing/2014/main" val="20003"/>
                    </a:ext>
                  </a:extLst>
                </a:gridCol>
                <a:gridCol w="2317350">
                  <a:extLst>
                    <a:ext uri="{9D8B030D-6E8A-4147-A177-3AD203B41FA5}">
                      <a16:colId xmlns:a16="http://schemas.microsoft.com/office/drawing/2014/main" val="20004"/>
                    </a:ext>
                  </a:extLst>
                </a:gridCol>
              </a:tblGrid>
              <a:tr h="406400">
                <a:tc>
                  <a:txBody>
                    <a:bodyPr/>
                    <a:lstStyle/>
                    <a:p>
                      <a:pPr marL="0" marR="0" lvl="0" indent="0" algn="ctr" rtl="0">
                        <a:spcBef>
                          <a:spcPts val="0"/>
                        </a:spcBef>
                        <a:spcAft>
                          <a:spcPts val="0"/>
                        </a:spcAft>
                        <a:buNone/>
                      </a:pPr>
                      <a:r>
                        <a:rPr lang="en-US" sz="3200" b="1" dirty="0">
                          <a:solidFill>
                            <a:schemeClr val="bg1"/>
                          </a:solidFill>
                          <a:latin typeface="Times New Roman"/>
                          <a:ea typeface="Times New Roman"/>
                          <a:cs typeface="Times New Roman"/>
                          <a:sym typeface="Times New Roman"/>
                        </a:rPr>
                        <a:t> </a:t>
                      </a:r>
                      <a:endParaRPr sz="3200" b="1" dirty="0">
                        <a:solidFill>
                          <a:schemeClr val="bg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Stt</a:t>
                      </a:r>
                      <a:endParaRPr sz="32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Nghĩa của 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Từ Hán Việt (</a:t>
                      </a:r>
                      <a:r>
                        <a:rPr lang="en-US" sz="3200" b="1" i="1">
                          <a:solidFill>
                            <a:schemeClr val="bg1"/>
                          </a:solidFill>
                          <a:latin typeface="Times New Roman"/>
                          <a:ea typeface="Times New Roman"/>
                          <a:cs typeface="Times New Roman"/>
                          <a:sym typeface="Times New Roman"/>
                        </a:rPr>
                        <a:t>gia</a:t>
                      </a:r>
                      <a:r>
                        <a:rPr lang="en-US" sz="3200" b="1">
                          <a:solidFill>
                            <a:schemeClr val="bg1"/>
                          </a:solidFill>
                          <a:latin typeface="Times New Roman"/>
                          <a:ea typeface="Times New Roman"/>
                          <a:cs typeface="Times New Roman"/>
                          <a:sym typeface="Times New Roman"/>
                        </a:rPr>
                        <a:t>+A)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Nghĩa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của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từ</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Hán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Việt</a:t>
                      </a:r>
                      <a:r>
                        <a:rPr lang="en-US" sz="3200" b="1" dirty="0">
                          <a:solidFill>
                            <a:schemeClr val="bg1"/>
                          </a:solidFill>
                          <a:latin typeface="Times New Roman"/>
                          <a:ea typeface="Times New Roman"/>
                          <a:cs typeface="Times New Roman"/>
                          <a:sym typeface="Times New Roman"/>
                        </a:rPr>
                        <a:t> (</a:t>
                      </a:r>
                      <a:r>
                        <a:rPr lang="en-US" sz="3200" b="1" i="1" dirty="0" err="1">
                          <a:solidFill>
                            <a:schemeClr val="bg1"/>
                          </a:solidFill>
                          <a:latin typeface="Times New Roman"/>
                          <a:ea typeface="Times New Roman"/>
                          <a:cs typeface="Times New Roman"/>
                          <a:sym typeface="Times New Roman"/>
                        </a:rPr>
                        <a:t>gia</a:t>
                      </a:r>
                      <a:r>
                        <a:rPr lang="en-US" sz="3200" b="1" dirty="0" err="1">
                          <a:solidFill>
                            <a:schemeClr val="bg1"/>
                          </a:solidFill>
                          <a:latin typeface="Times New Roman"/>
                          <a:ea typeface="Times New Roman"/>
                          <a:cs typeface="Times New Roman"/>
                          <a:sym typeface="Times New Roman"/>
                        </a:rPr>
                        <a:t>+A</a:t>
                      </a:r>
                      <a:r>
                        <a:rPr lang="en-US" sz="3200" b="1" dirty="0">
                          <a:solidFill>
                            <a:schemeClr val="bg1"/>
                          </a:solidFill>
                          <a:latin typeface="Times New Roman"/>
                          <a:ea typeface="Times New Roman"/>
                          <a:cs typeface="Times New Roman"/>
                          <a:sym typeface="Times New Roman"/>
                        </a:rPr>
                        <a:t>)</a:t>
                      </a:r>
                      <a:endParaRPr b="1" dirty="0">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sản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sản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203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Google Shape;1237;p45"/>
          <p:cNvGraphicFramePr/>
          <p:nvPr>
            <p:extLst>
              <p:ext uri="{D42A27DB-BD31-4B8C-83A1-F6EECF244321}">
                <p14:modId xmlns:p14="http://schemas.microsoft.com/office/powerpoint/2010/main" val="3679810191"/>
              </p:ext>
            </p:extLst>
          </p:nvPr>
        </p:nvGraphicFramePr>
        <p:xfrm>
          <a:off x="660399" y="1300162"/>
          <a:ext cx="10858500" cy="4754880"/>
        </p:xfrm>
        <a:graphic>
          <a:graphicData uri="http://schemas.openxmlformats.org/drawingml/2006/table">
            <a:tbl>
              <a:tblPr>
                <a:tableStyleId>{5940675A-B579-460E-94D1-54222C63F5DA}</a:tableStyleId>
              </a:tblPr>
              <a:tblGrid>
                <a:gridCol w="690025">
                  <a:extLst>
                    <a:ext uri="{9D8B030D-6E8A-4147-A177-3AD203B41FA5}">
                      <a16:colId xmlns:a16="http://schemas.microsoft.com/office/drawing/2014/main" val="20000"/>
                    </a:ext>
                  </a:extLst>
                </a:gridCol>
                <a:gridCol w="1235625">
                  <a:extLst>
                    <a:ext uri="{9D8B030D-6E8A-4147-A177-3AD203B41FA5}">
                      <a16:colId xmlns:a16="http://schemas.microsoft.com/office/drawing/2014/main" val="20001"/>
                    </a:ext>
                  </a:extLst>
                </a:gridCol>
                <a:gridCol w="2014525">
                  <a:extLst>
                    <a:ext uri="{9D8B030D-6E8A-4147-A177-3AD203B41FA5}">
                      <a16:colId xmlns:a16="http://schemas.microsoft.com/office/drawing/2014/main" val="20002"/>
                    </a:ext>
                  </a:extLst>
                </a:gridCol>
                <a:gridCol w="1638275">
                  <a:extLst>
                    <a:ext uri="{9D8B030D-6E8A-4147-A177-3AD203B41FA5}">
                      <a16:colId xmlns:a16="http://schemas.microsoft.com/office/drawing/2014/main" val="20003"/>
                    </a:ext>
                  </a:extLst>
                </a:gridCol>
                <a:gridCol w="5280050">
                  <a:extLst>
                    <a:ext uri="{9D8B030D-6E8A-4147-A177-3AD203B41FA5}">
                      <a16:colId xmlns:a16="http://schemas.microsoft.com/office/drawing/2014/main" val="20004"/>
                    </a:ext>
                  </a:extLst>
                </a:gridCol>
              </a:tblGrid>
              <a:tr h="304800">
                <a:tc>
                  <a:txBody>
                    <a:bodyPr/>
                    <a:lstStyle/>
                    <a:p>
                      <a:pPr marL="0" marR="0" lvl="0" indent="0" algn="ctr" rtl="0">
                        <a:spcBef>
                          <a:spcPts val="0"/>
                        </a:spcBef>
                        <a:spcAft>
                          <a:spcPts val="0"/>
                        </a:spcAft>
                        <a:buNone/>
                      </a:pPr>
                      <a:r>
                        <a:rPr lang="en-US" sz="2400" b="1" dirty="0">
                          <a:solidFill>
                            <a:schemeClr val="bg1"/>
                          </a:solidFill>
                          <a:latin typeface="Times New Roman" panose="02020603050405020304" pitchFamily="18" charset="0"/>
                          <a:cs typeface="Times New Roman" panose="02020603050405020304" pitchFamily="18" charset="0"/>
                          <a:sym typeface="Times New Roman"/>
                        </a:rPr>
                        <a:t> </a:t>
                      </a:r>
                      <a:endParaRPr sz="2400" b="1" dirty="0">
                        <a:solidFill>
                          <a:schemeClr val="bg1"/>
                        </a:solidFill>
                        <a:latin typeface="Times New Roman" panose="02020603050405020304" pitchFamily="18" charset="0"/>
                        <a:cs typeface="Times New Roman" panose="02020603050405020304" pitchFamily="18" charset="0"/>
                        <a:sym typeface="Times New Roman"/>
                      </a:endParaRPr>
                    </a:p>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Stt</a:t>
                      </a:r>
                      <a:endParaRPr sz="2400" b="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extLst>
                  <a:ext uri="{0D108BD9-81ED-4DB2-BD59-A6C34878D82A}">
                    <a16:rowId xmlns:a16="http://schemas.microsoft.com/office/drawing/2014/main" val="10000"/>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1</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tiên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FF0000"/>
                          </a:solidFill>
                          <a:latin typeface="Times New Roman" panose="02020603050405020304" pitchFamily="18" charset="0"/>
                          <a:cs typeface="Times New Roman" panose="02020603050405020304" pitchFamily="18" charset="0"/>
                          <a:sym typeface="Times New Roman"/>
                        </a:rPr>
                        <a:t>trước</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sớm</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nhất</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endParaRPr sz="2400" dirty="0">
                        <a:solidFill>
                          <a:srgbClr val="FF0000"/>
                        </a:solidFill>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dirty="0" err="1">
                          <a:solidFill>
                            <a:srgbClr val="0070C0"/>
                          </a:solidFill>
                          <a:latin typeface="Times New Roman" panose="02020603050405020304" pitchFamily="18" charset="0"/>
                          <a:cs typeface="Times New Roman" panose="02020603050405020304" pitchFamily="18" charset="0"/>
                          <a:sym typeface="Times New Roman"/>
                        </a:rPr>
                        <a:t>gia</a:t>
                      </a:r>
                      <a:r>
                        <a:rPr lang="en-US" sz="2400" dirty="0">
                          <a:solidFill>
                            <a:srgbClr val="0070C0"/>
                          </a:solidFill>
                          <a:latin typeface="Times New Roman" panose="02020603050405020304" pitchFamily="18" charset="0"/>
                          <a:cs typeface="Times New Roman" panose="02020603050405020304" pitchFamily="18" charset="0"/>
                          <a:sym typeface="Times New Roman"/>
                        </a:rPr>
                        <a:t> </a:t>
                      </a:r>
                      <a:r>
                        <a:rPr lang="en-US" sz="2400" dirty="0" err="1">
                          <a:solidFill>
                            <a:srgbClr val="0070C0"/>
                          </a:solidFill>
                          <a:latin typeface="Times New Roman" panose="02020603050405020304" pitchFamily="18" charset="0"/>
                          <a:cs typeface="Times New Roman" panose="02020603050405020304" pitchFamily="18" charset="0"/>
                          <a:sym typeface="Times New Roman"/>
                        </a:rPr>
                        <a:t>tiên</a:t>
                      </a:r>
                      <a:endParaRPr sz="2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Tổ</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người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thuộc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thế</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hệ</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đầu</a:t>
                      </a:r>
                      <a:r>
                        <a:rPr lang="en-US" sz="2400" dirty="0">
                          <a:latin typeface="Times New Roman" panose="02020603050405020304" pitchFamily="18" charset="0"/>
                          <a:cs typeface="Times New Roman" panose="02020603050405020304" pitchFamily="18" charset="0"/>
                          <a:sym typeface="Times New Roman"/>
                        </a:rPr>
                        <a:t>, qua </a:t>
                      </a:r>
                      <a:r>
                        <a:rPr lang="en-US" sz="2400" dirty="0" err="1">
                          <a:latin typeface="Times New Roman" panose="02020603050405020304" pitchFamily="18" charset="0"/>
                          <a:cs typeface="Times New Roman" panose="02020603050405020304" pitchFamily="18" charset="0"/>
                          <a:sym typeface="Times New Roman"/>
                        </a:rPr>
                        <a:t>đời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1"/>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2</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FF0000"/>
                          </a:solidFill>
                          <a:latin typeface="Times New Roman" panose="02020603050405020304" pitchFamily="18" charset="0"/>
                          <a:cs typeface="Times New Roman" panose="02020603050405020304" pitchFamily="18" charset="0"/>
                          <a:sym typeface="Times New Roman"/>
                        </a:rPr>
                        <a:t>trao</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chuyển</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giao</a:t>
                      </a:r>
                      <a:r>
                        <a:rPr lang="en-US" sz="2400" dirty="0">
                          <a:solidFill>
                            <a:srgbClr val="FF0000"/>
                          </a:solidFill>
                          <a:latin typeface="Times New Roman" panose="02020603050405020304" pitchFamily="18" charset="0"/>
                          <a:cs typeface="Times New Roman" panose="02020603050405020304" pitchFamily="18" charset="0"/>
                          <a:sym typeface="Times New Roman"/>
                        </a:rPr>
                        <a:t>,...</a:t>
                      </a:r>
                      <a:endParaRPr sz="2400" dirty="0">
                        <a:solidFill>
                          <a:srgbClr val="FF0000"/>
                        </a:solidFill>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dirty="0" err="1">
                          <a:solidFill>
                            <a:srgbClr val="0070C0"/>
                          </a:solidFill>
                          <a:latin typeface="Times New Roman" panose="02020603050405020304" pitchFamily="18" charset="0"/>
                          <a:cs typeface="Times New Roman" panose="02020603050405020304" pitchFamily="18" charset="0"/>
                          <a:sym typeface="Times New Roman"/>
                        </a:rPr>
                        <a:t>gia</a:t>
                      </a:r>
                      <a:r>
                        <a:rPr lang="en-US" sz="2400" dirty="0">
                          <a:solidFill>
                            <a:srgbClr val="0070C0"/>
                          </a:solidFill>
                          <a:latin typeface="Times New Roman" panose="02020603050405020304" pitchFamily="18" charset="0"/>
                          <a:cs typeface="Times New Roman" panose="02020603050405020304" pitchFamily="18" charset="0"/>
                          <a:sym typeface="Times New Roman"/>
                        </a:rPr>
                        <a:t> </a:t>
                      </a:r>
                      <a:r>
                        <a:rPr lang="en-US" sz="2400" dirty="0" err="1">
                          <a:solidFill>
                            <a:srgbClr val="0070C0"/>
                          </a:solidFill>
                          <a:latin typeface="Times New Roman" panose="02020603050405020304" pitchFamily="18" charset="0"/>
                          <a:cs typeface="Times New Roman" panose="02020603050405020304" pitchFamily="18" charset="0"/>
                          <a:sym typeface="Times New Roman"/>
                        </a:rPr>
                        <a:t>truyền</a:t>
                      </a:r>
                      <a:endParaRPr sz="2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truyền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lại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từ</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đời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này</a:t>
                      </a:r>
                      <a:r>
                        <a:rPr lang="en-US" sz="2400" baseline="0" dirty="0">
                          <a:latin typeface="Times New Roman" panose="02020603050405020304" pitchFamily="18" charset="0"/>
                          <a:cs typeface="Times New Roman" panose="02020603050405020304" pitchFamily="18" charset="0"/>
                          <a:sym typeface="Times New Roman"/>
                        </a:rPr>
                        <a:t> qua </a:t>
                      </a:r>
                      <a:r>
                        <a:rPr lang="en-US" sz="2400" baseline="0" dirty="0" err="1">
                          <a:latin typeface="Times New Roman" panose="02020603050405020304" pitchFamily="18" charset="0"/>
                          <a:cs typeface="Times New Roman" panose="02020603050405020304" pitchFamily="18" charset="0"/>
                          <a:sym typeface="Times New Roman"/>
                        </a:rPr>
                        <a:t>đời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khác</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2"/>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3</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FF0000"/>
                          </a:solidFill>
                          <a:latin typeface="Times New Roman" panose="02020603050405020304" pitchFamily="18" charset="0"/>
                          <a:cs typeface="Times New Roman" panose="02020603050405020304" pitchFamily="18" charset="0"/>
                          <a:sym typeface="Times New Roman"/>
                        </a:rPr>
                        <a:t>hiện</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trạng</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nhìn</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thấy</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tình</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cảnh</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0070C0"/>
                          </a:solidFill>
                          <a:latin typeface="Times New Roman" panose="02020603050405020304" pitchFamily="18" charset="0"/>
                          <a:cs typeface="Times New Roman" panose="02020603050405020304" pitchFamily="18" charset="0"/>
                          <a:sym typeface="Times New Roman"/>
                        </a:rPr>
                        <a:t>gia</a:t>
                      </a:r>
                      <a:r>
                        <a:rPr lang="en-US" sz="2400" dirty="0">
                          <a:solidFill>
                            <a:srgbClr val="0070C0"/>
                          </a:solidFill>
                          <a:latin typeface="Times New Roman" panose="02020603050405020304" pitchFamily="18" charset="0"/>
                          <a:cs typeface="Times New Roman" panose="02020603050405020304" pitchFamily="18" charset="0"/>
                          <a:sym typeface="Times New Roman"/>
                        </a:rPr>
                        <a:t> </a:t>
                      </a:r>
                      <a:r>
                        <a:rPr lang="en-US" sz="2400" dirty="0" err="1">
                          <a:solidFill>
                            <a:srgbClr val="0070C0"/>
                          </a:solidFill>
                          <a:latin typeface="Times New Roman" panose="02020603050405020304" pitchFamily="18" charset="0"/>
                          <a:cs typeface="Times New Roman" panose="02020603050405020304" pitchFamily="18" charset="0"/>
                          <a:sym typeface="Times New Roman"/>
                        </a:rPr>
                        <a:t>cảnh</a:t>
                      </a:r>
                      <a:endParaRPr sz="2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Hoàn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3"/>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4</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sản </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FF0000"/>
                          </a:solidFill>
                          <a:latin typeface="Times New Roman" panose="02020603050405020304" pitchFamily="18" charset="0"/>
                          <a:cs typeface="Times New Roman" panose="02020603050405020304" pitchFamily="18" charset="0"/>
                          <a:sym typeface="Times New Roman"/>
                        </a:rPr>
                        <a:t>của</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cải</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0070C0"/>
                          </a:solidFill>
                          <a:latin typeface="Times New Roman" panose="02020603050405020304" pitchFamily="18" charset="0"/>
                          <a:cs typeface="Times New Roman" panose="02020603050405020304" pitchFamily="18" charset="0"/>
                          <a:sym typeface="Times New Roman"/>
                        </a:rPr>
                        <a:t>gia</a:t>
                      </a:r>
                      <a:r>
                        <a:rPr lang="en-US" sz="2400" dirty="0">
                          <a:solidFill>
                            <a:srgbClr val="0070C0"/>
                          </a:solidFill>
                          <a:latin typeface="Times New Roman" panose="02020603050405020304" pitchFamily="18" charset="0"/>
                          <a:cs typeface="Times New Roman" panose="02020603050405020304" pitchFamily="18" charset="0"/>
                          <a:sym typeface="Times New Roman"/>
                        </a:rPr>
                        <a:t> </a:t>
                      </a:r>
                      <a:r>
                        <a:rPr lang="en-US" sz="2400" dirty="0" err="1">
                          <a:solidFill>
                            <a:srgbClr val="0070C0"/>
                          </a:solidFill>
                          <a:latin typeface="Times New Roman" panose="02020603050405020304" pitchFamily="18" charset="0"/>
                          <a:cs typeface="Times New Roman" panose="02020603050405020304" pitchFamily="18" charset="0"/>
                          <a:sym typeface="Times New Roman"/>
                        </a:rPr>
                        <a:t>sản</a:t>
                      </a:r>
                      <a:endParaRPr sz="2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tài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sản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4"/>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5</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FF0000"/>
                          </a:solidFill>
                          <a:latin typeface="Times New Roman" panose="02020603050405020304" pitchFamily="18" charset="0"/>
                          <a:cs typeface="Times New Roman" panose="02020603050405020304" pitchFamily="18" charset="0"/>
                          <a:sym typeface="Times New Roman"/>
                        </a:rPr>
                        <a:t>các</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loại</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thú</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nuôi</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như</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trâu</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bò</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dê</a:t>
                      </a:r>
                      <a:r>
                        <a:rPr lang="en-US" sz="2400" dirty="0">
                          <a:solidFill>
                            <a:srgbClr val="FF0000"/>
                          </a:solidFill>
                          <a:latin typeface="Times New Roman" panose="02020603050405020304" pitchFamily="18" charset="0"/>
                          <a:cs typeface="Times New Roman" panose="02020603050405020304" pitchFamily="18" charset="0"/>
                          <a:sym typeface="Times New Roman"/>
                        </a:rPr>
                        <a:t>, </a:t>
                      </a:r>
                      <a:r>
                        <a:rPr lang="en-US" sz="2400" dirty="0" err="1">
                          <a:solidFill>
                            <a:srgbClr val="FF0000"/>
                          </a:solidFill>
                          <a:latin typeface="Times New Roman" panose="02020603050405020304" pitchFamily="18" charset="0"/>
                          <a:cs typeface="Times New Roman" panose="02020603050405020304" pitchFamily="18" charset="0"/>
                          <a:sym typeface="Times New Roman"/>
                        </a:rPr>
                        <a:t>chó</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solidFill>
                            <a:srgbClr val="0070C0"/>
                          </a:solidFill>
                          <a:latin typeface="Times New Roman" panose="02020603050405020304" pitchFamily="18" charset="0"/>
                          <a:cs typeface="Times New Roman" panose="02020603050405020304" pitchFamily="18" charset="0"/>
                          <a:sym typeface="Times New Roman"/>
                        </a:rPr>
                        <a:t>gia</a:t>
                      </a:r>
                      <a:r>
                        <a:rPr lang="en-US" sz="2400" dirty="0">
                          <a:solidFill>
                            <a:srgbClr val="0070C0"/>
                          </a:solidFill>
                          <a:latin typeface="Times New Roman" panose="02020603050405020304" pitchFamily="18" charset="0"/>
                          <a:cs typeface="Times New Roman" panose="02020603050405020304" pitchFamily="18" charset="0"/>
                          <a:sym typeface="Times New Roman"/>
                        </a:rPr>
                        <a:t> </a:t>
                      </a:r>
                      <a:r>
                        <a:rPr lang="en-US" sz="2400" dirty="0" err="1">
                          <a:solidFill>
                            <a:srgbClr val="0070C0"/>
                          </a:solidFill>
                          <a:latin typeface="Times New Roman" panose="02020603050405020304" pitchFamily="18" charset="0"/>
                          <a:cs typeface="Times New Roman" panose="02020603050405020304" pitchFamily="18" charset="0"/>
                          <a:sym typeface="Times New Roman"/>
                        </a:rPr>
                        <a:t>súc</a:t>
                      </a:r>
                      <a:endParaRPr sz="2400" dirty="0">
                        <a:solidFill>
                          <a:srgbClr val="0070C0"/>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Những</a:t>
                      </a:r>
                      <a:r>
                        <a:rPr lang="en-US" sz="2400" baseline="0" dirty="0">
                          <a:latin typeface="Times New Roman" panose="02020603050405020304" pitchFamily="18" charset="0"/>
                          <a:cs typeface="Times New Roman" panose="02020603050405020304" pitchFamily="18" charset="0"/>
                          <a:sym typeface="Times New Roman"/>
                        </a:rPr>
                        <a:t> con </a:t>
                      </a:r>
                      <a:r>
                        <a:rPr lang="en-US" sz="2400" baseline="0" dirty="0" err="1">
                          <a:latin typeface="Times New Roman" panose="02020603050405020304" pitchFamily="18" charset="0"/>
                          <a:cs typeface="Times New Roman" panose="02020603050405020304" pitchFamily="18" charset="0"/>
                          <a:sym typeface="Times New Roman"/>
                        </a:rPr>
                        <a:t>vật</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được</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a:latin typeface="Times New Roman" panose="02020603050405020304" pitchFamily="18" charset="0"/>
                          <a:cs typeface="Times New Roman" panose="02020603050405020304" pitchFamily="18" charset="0"/>
                          <a:sym typeface="Times New Roman"/>
                        </a:rPr>
                        <a:t>nuôi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trong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val="10005"/>
                  </a:ext>
                </a:extLst>
              </a:tr>
            </a:tbl>
          </a:graphicData>
        </a:graphic>
      </p:graphicFrame>
      <p:sp>
        <p:nvSpPr>
          <p:cNvPr id="7" name="Google Shape;1219;p44"/>
          <p:cNvSpPr/>
          <p:nvPr/>
        </p:nvSpPr>
        <p:spPr>
          <a:xfrm>
            <a:off x="5066374" y="689808"/>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27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1219;p44"/>
          <p:cNvSpPr/>
          <p:nvPr/>
        </p:nvSpPr>
        <p:spPr>
          <a:xfrm>
            <a:off x="4575138" y="612534"/>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2/</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31: </a:t>
            </a:r>
            <a:endParaRPr sz="2800" i="1" kern="0" dirty="0">
              <a:solidFill>
                <a:srgbClr val="FF0000"/>
              </a:solidFill>
              <a:latin typeface="Calibri"/>
              <a:ea typeface="Calibri"/>
              <a:cs typeface="Calibri"/>
              <a:sym typeface="Calibri"/>
            </a:endParaRPr>
          </a:p>
        </p:txBody>
      </p:sp>
      <p:sp>
        <p:nvSpPr>
          <p:cNvPr id="2" name="Rectangle 1"/>
          <p:cNvSpPr/>
          <p:nvPr/>
        </p:nvSpPr>
        <p:spPr>
          <a:xfrm>
            <a:off x="935861" y="1067453"/>
            <a:ext cx="10397545" cy="95205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a.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xác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nó</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ra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hai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mảnh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hiện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nguyên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hình</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con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khổng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lồ</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mình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bộ</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cung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bằng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vàng</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3" name="Rectangle 2"/>
          <p:cNvSpPr/>
          <p:nvPr/>
        </p:nvSpPr>
        <p:spPr>
          <a:xfrm>
            <a:off x="913689" y="2144851"/>
            <a:ext cx="10397545" cy="140570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b. </a:t>
            </a:r>
            <a:r>
              <a:rPr lang="en-US" sz="2200" i="1" dirty="0" err="1">
                <a:latin typeface="Times New Roman"/>
                <a:ea typeface="Times New Roman"/>
                <a:cs typeface="Times New Roman"/>
                <a:sym typeface="Times New Roman"/>
              </a:rPr>
              <a:t>Hồn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hôm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gặp</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nhau</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báo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thù</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Chúng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vua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trộm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cải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tới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quăng</a:t>
            </a:r>
            <a:r>
              <a:rPr lang="en-US" sz="2200" i="1" dirty="0">
                <a:latin typeface="Times New Roman"/>
                <a:ea typeface="Times New Roman"/>
                <a:cs typeface="Times New Roman"/>
                <a:sym typeface="Times New Roman"/>
              </a:rPr>
              <a:t> ở </a:t>
            </a:r>
            <a:r>
              <a:rPr lang="en-US" sz="2200" i="1" dirty="0" err="1">
                <a:latin typeface="Times New Roman"/>
                <a:ea typeface="Times New Roman"/>
                <a:cs typeface="Times New Roman"/>
                <a:sym typeface="Times New Roman"/>
              </a:rPr>
              <a:t>gốc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b="1" i="1" dirty="0">
                <a:latin typeface="Times New Roman"/>
                <a:ea typeface="Times New Roman"/>
                <a:cs typeface="Times New Roman"/>
                <a:sym typeface="Times New Roman"/>
              </a:rPr>
              <a:t>vu </a:t>
            </a:r>
            <a:r>
              <a:rPr lang="en-US" sz="2200" b="1" i="1" dirty="0" err="1">
                <a:latin typeface="Times New Roman"/>
                <a:ea typeface="Times New Roman"/>
                <a:cs typeface="Times New Roman"/>
                <a:sym typeface="Times New Roman"/>
              </a:rPr>
              <a:t>vạ</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bị</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bắt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hạ</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ngục</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7" name="Rectangle 6"/>
          <p:cNvSpPr/>
          <p:nvPr/>
        </p:nvSpPr>
        <p:spPr>
          <a:xfrm>
            <a:off x="935861" y="3696269"/>
            <a:ext cx="10397545" cy="95205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c. Mọi người bấy giờ mới hiểu ra tất cả sự thật. Vua sai bắt giam hai mẹ con Lý Thông lại giao cho Thạch Sanh xét xử. Chàng </a:t>
            </a:r>
            <a:r>
              <a:rPr lang="vi-VN" sz="2200" b="1" i="1" dirty="0">
                <a:latin typeface="Times New Roman"/>
                <a:ea typeface="Times New Roman"/>
                <a:cs typeface="Times New Roman"/>
                <a:sym typeface="Times New Roman"/>
              </a:rPr>
              <a:t>rộng lượng </a:t>
            </a:r>
            <a:r>
              <a:rPr lang="vi-VN" sz="2200" i="1" dirty="0">
                <a:latin typeface="Times New Roman"/>
                <a:ea typeface="Times New Roman"/>
                <a:cs typeface="Times New Roman"/>
                <a:sym typeface="Times New Roman"/>
              </a:rPr>
              <a:t>tha thứ cho chúng về quê làm ăn.</a:t>
            </a:r>
            <a:endParaRPr lang="vi-VN" sz="2200" dirty="0">
              <a:latin typeface="Arial"/>
              <a:ea typeface="Arial"/>
              <a:cs typeface="Arial"/>
              <a:sym typeface="Arial"/>
            </a:endParaRPr>
          </a:p>
        </p:txBody>
      </p:sp>
      <p:sp>
        <p:nvSpPr>
          <p:cNvPr id="8" name="Rectangle 7"/>
          <p:cNvSpPr/>
          <p:nvPr/>
        </p:nvSpPr>
        <p:spPr>
          <a:xfrm>
            <a:off x="913688" y="4826967"/>
            <a:ext cx="10397545" cy="140570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d. Thạch Sanh xin nhà vua đừng động binh. Chàng một mình cầm cây đàn ra trước quân giặc. Tiếng đàn của chàng vừa cất lẻn thì quân sĩ của mười tám nước </a:t>
            </a:r>
            <a:r>
              <a:rPr lang="vi-VN" sz="2200" b="1" i="1" dirty="0">
                <a:latin typeface="Times New Roman"/>
                <a:ea typeface="Times New Roman"/>
                <a:cs typeface="Times New Roman"/>
                <a:sym typeface="Times New Roman"/>
              </a:rPr>
              <a:t>bủn rủn </a:t>
            </a:r>
            <a:r>
              <a:rPr lang="vi-VN" sz="2200" i="1" dirty="0">
                <a:latin typeface="Times New Roman"/>
                <a:ea typeface="Times New Roman"/>
                <a:cs typeface="Times New Roman"/>
                <a:sym typeface="Times New Roman"/>
              </a:rPr>
              <a:t>tay chân, không còn nghĩ gì được tới chuyện đánh nhau nữa.</a:t>
            </a:r>
            <a:endParaRPr lang="vi-VN" sz="2200" dirty="0">
              <a:latin typeface="Arial"/>
              <a:ea typeface="Arial"/>
              <a:cs typeface="Arial"/>
              <a:sym typeface="Arial"/>
            </a:endParaRPr>
          </a:p>
        </p:txBody>
      </p:sp>
    </p:spTree>
    <p:extLst>
      <p:ext uri="{BB962C8B-B14F-4D97-AF65-F5344CB8AC3E}">
        <p14:creationId xmlns:p14="http://schemas.microsoft.com/office/powerpoint/2010/main" val="39666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3946</TotalTime>
  <Words>992</Words>
  <Application>Microsoft Office PowerPoint</Application>
  <PresentationFormat>Widescreen</PresentationFormat>
  <Paragraphs>148</Paragraphs>
  <Slides>13</Slides>
  <Notes>13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13</vt:i4>
      </vt:variant>
    </vt:vector>
  </HeadingPairs>
  <TitlesOfParts>
    <vt:vector size="23" baseType="lpstr">
      <vt:lpstr>Arial</vt:lpstr>
      <vt:lpstr>Calibri</vt:lpstr>
      <vt:lpstr>Calibri Light</vt:lpstr>
      <vt:lpstr>Times New Roman</vt:lpstr>
      <vt:lpstr>3_Office Theme</vt:lpstr>
      <vt:lpstr>6_Office Theme</vt:lpstr>
      <vt:lpstr>4_Office Theme</vt:lpstr>
      <vt:lpstr>https://www.freeppt7.com</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MrTao</cp:lastModifiedBy>
  <cp:revision>957</cp:revision>
  <dcterms:created xsi:type="dcterms:W3CDTF">2022-02-10T03:12:31Z</dcterms:created>
  <dcterms:modified xsi:type="dcterms:W3CDTF">2026-02-06T09:00:28Z</dcterms:modified>
</cp:coreProperties>
</file>