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80"/>
  </p:notesMasterIdLst>
  <p:sldIdLst>
    <p:sldId id="256" r:id="rId2"/>
    <p:sldId id="257" r:id="rId3"/>
    <p:sldId id="259" r:id="rId4"/>
    <p:sldId id="258" r:id="rId5"/>
    <p:sldId id="260" r:id="rId6"/>
    <p:sldId id="264" r:id="rId7"/>
    <p:sldId id="350" r:id="rId8"/>
    <p:sldId id="261" r:id="rId9"/>
    <p:sldId id="351" r:id="rId10"/>
    <p:sldId id="352" r:id="rId11"/>
    <p:sldId id="265" r:id="rId12"/>
    <p:sldId id="262" r:id="rId13"/>
    <p:sldId id="354" r:id="rId14"/>
    <p:sldId id="263" r:id="rId15"/>
    <p:sldId id="355" r:id="rId16"/>
    <p:sldId id="317" r:id="rId17"/>
    <p:sldId id="267" r:id="rId18"/>
    <p:sldId id="271" r:id="rId19"/>
    <p:sldId id="356" r:id="rId20"/>
    <p:sldId id="360" r:id="rId21"/>
    <p:sldId id="359" r:id="rId22"/>
    <p:sldId id="361" r:id="rId23"/>
    <p:sldId id="266" r:id="rId24"/>
    <p:sldId id="362" r:id="rId25"/>
    <p:sldId id="364" r:id="rId26"/>
    <p:sldId id="365" r:id="rId27"/>
    <p:sldId id="270" r:id="rId28"/>
    <p:sldId id="363" r:id="rId29"/>
    <p:sldId id="366" r:id="rId30"/>
    <p:sldId id="268" r:id="rId31"/>
    <p:sldId id="367" r:id="rId32"/>
    <p:sldId id="368" r:id="rId33"/>
    <p:sldId id="369" r:id="rId34"/>
    <p:sldId id="370" r:id="rId35"/>
    <p:sldId id="272" r:id="rId36"/>
    <p:sldId id="371" r:id="rId37"/>
    <p:sldId id="273" r:id="rId38"/>
    <p:sldId id="372" r:id="rId39"/>
    <p:sldId id="373" r:id="rId40"/>
    <p:sldId id="374" r:id="rId41"/>
    <p:sldId id="375" r:id="rId42"/>
    <p:sldId id="376" r:id="rId43"/>
    <p:sldId id="318" r:id="rId44"/>
    <p:sldId id="377" r:id="rId45"/>
    <p:sldId id="321" r:id="rId46"/>
    <p:sldId id="378" r:id="rId47"/>
    <p:sldId id="379" r:id="rId48"/>
    <p:sldId id="320" r:id="rId49"/>
    <p:sldId id="380" r:id="rId50"/>
    <p:sldId id="319" r:id="rId51"/>
    <p:sldId id="381" r:id="rId52"/>
    <p:sldId id="275" r:id="rId53"/>
    <p:sldId id="382" r:id="rId54"/>
    <p:sldId id="383" r:id="rId55"/>
    <p:sldId id="384" r:id="rId56"/>
    <p:sldId id="385" r:id="rId57"/>
    <p:sldId id="388" r:id="rId58"/>
    <p:sldId id="386" r:id="rId59"/>
    <p:sldId id="274" r:id="rId60"/>
    <p:sldId id="344" r:id="rId61"/>
    <p:sldId id="277" r:id="rId62"/>
    <p:sldId id="390" r:id="rId63"/>
    <p:sldId id="389" r:id="rId64"/>
    <p:sldId id="391" r:id="rId65"/>
    <p:sldId id="392" r:id="rId66"/>
    <p:sldId id="278" r:id="rId67"/>
    <p:sldId id="393" r:id="rId68"/>
    <p:sldId id="345" r:id="rId69"/>
    <p:sldId id="394" r:id="rId70"/>
    <p:sldId id="395" r:id="rId71"/>
    <p:sldId id="346" r:id="rId72"/>
    <p:sldId id="396" r:id="rId73"/>
    <p:sldId id="402" r:id="rId74"/>
    <p:sldId id="398" r:id="rId75"/>
    <p:sldId id="399" r:id="rId76"/>
    <p:sldId id="400" r:id="rId77"/>
    <p:sldId id="288" r:id="rId78"/>
    <p:sldId id="290" r:id="rId79"/>
  </p:sldIdLst>
  <p:sldSz cx="9144000" cy="5143500" type="screen16x9"/>
  <p:notesSz cx="6858000" cy="9144000"/>
  <p:embeddedFontLst>
    <p:embeddedFont>
      <p:font typeface="Anaheim" panose="020B0604020202020204" charset="0"/>
      <p:regular r:id="rId81"/>
      <p:bold r:id="rId82"/>
    </p:embeddedFont>
    <p:embeddedFont>
      <p:font typeface="Cambria Math" panose="02040503050406030204" pitchFamily="18" charset="0"/>
      <p:regular r:id="rId83"/>
    </p:embeddedFont>
    <p:embeddedFont>
      <p:font typeface="DM Sans" pitchFamily="2" charset="0"/>
      <p:regular r:id="rId84"/>
      <p:bold r:id="rId85"/>
      <p:italic r:id="rId86"/>
      <p:boldItalic r:id="rId87"/>
    </p:embeddedFont>
    <p:embeddedFont>
      <p:font typeface="Figtree" panose="020B0604020202020204" charset="0"/>
      <p:regular r:id="rId88"/>
      <p:bold r:id="rId89"/>
      <p:italic r:id="rId90"/>
      <p:boldItalic r:id="rId91"/>
    </p:embeddedFont>
    <p:embeddedFont>
      <p:font typeface="Maven Pro ExtraBold" panose="020B0604020202020204" charset="0"/>
      <p:bold r:id="rId92"/>
    </p:embeddedFont>
    <p:embeddedFont>
      <p:font typeface="Maven Pro SemiBold" panose="020B0604020202020204" charset="0"/>
      <p:regular r:id="rId93"/>
      <p:bold r:id="rId94"/>
    </p:embeddedFont>
    <p:embeddedFont>
      <p:font typeface="Nunito Light" pitchFamily="2" charset="0"/>
      <p:regular r:id="rId95"/>
      <p: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51A67-9EFB-4DD3-B816-9AAF41DD4E67}">
  <a:tblStyle styleId="{14F51A67-9EFB-4DD3-B816-9AAF41DD4E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6" autoAdjust="0"/>
    <p:restoredTop sz="94660"/>
  </p:normalViewPr>
  <p:slideViewPr>
    <p:cSldViewPr snapToGrid="0">
      <p:cViewPr varScale="1">
        <p:scale>
          <a:sx n="78" d="100"/>
          <a:sy n="78" d="100"/>
        </p:scale>
        <p:origin x="8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49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78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9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40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41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9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26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5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860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37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6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750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040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908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8892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5311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186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630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90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088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621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676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2961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8124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856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672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947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769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227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763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784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024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47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25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4580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5446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050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9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794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801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304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0251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9938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7216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1"/>
        <p:cNvGrpSpPr/>
        <p:nvPr/>
      </p:nvGrpSpPr>
      <p:grpSpPr>
        <a:xfrm>
          <a:off x="0" y="0"/>
          <a:ext cx="0" cy="0"/>
          <a:chOff x="0" y="0"/>
          <a:chExt cx="0" cy="0"/>
        </a:xfrm>
      </p:grpSpPr>
      <p:sp>
        <p:nvSpPr>
          <p:cNvPr id="3512" name="Google Shape;351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3" name="Google Shape;351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188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99"/>
        <p:cNvGrpSpPr/>
        <p:nvPr/>
      </p:nvGrpSpPr>
      <p:grpSpPr>
        <a:xfrm>
          <a:off x="0" y="0"/>
          <a:ext cx="0" cy="0"/>
          <a:chOff x="0" y="0"/>
          <a:chExt cx="0" cy="0"/>
        </a:xfrm>
      </p:grpSpPr>
      <p:pic>
        <p:nvPicPr>
          <p:cNvPr id="600" name="Google Shape;600;p1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01" name="Google Shape;601;p1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txBox="1">
            <a:spLocks noGrp="1"/>
          </p:cNvSpPr>
          <p:nvPr>
            <p:ph type="title"/>
          </p:nvPr>
        </p:nvSpPr>
        <p:spPr>
          <a:xfrm>
            <a:off x="1093675" y="1377450"/>
            <a:ext cx="2908200" cy="117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3" name="Google Shape;603;p16"/>
          <p:cNvSpPr txBox="1">
            <a:spLocks noGrp="1"/>
          </p:cNvSpPr>
          <p:nvPr>
            <p:ph type="subTitle" idx="1"/>
          </p:nvPr>
        </p:nvSpPr>
        <p:spPr>
          <a:xfrm>
            <a:off x="1093675" y="2548650"/>
            <a:ext cx="2908200" cy="110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04" name="Google Shape;604;p16"/>
          <p:cNvGrpSpPr/>
          <p:nvPr/>
        </p:nvGrpSpPr>
        <p:grpSpPr>
          <a:xfrm>
            <a:off x="232615" y="243511"/>
            <a:ext cx="9065260" cy="4808883"/>
            <a:chOff x="232615" y="245998"/>
            <a:chExt cx="9065260" cy="4808883"/>
          </a:xfrm>
        </p:grpSpPr>
        <p:grpSp>
          <p:nvGrpSpPr>
            <p:cNvPr id="605" name="Google Shape;605;p16"/>
            <p:cNvGrpSpPr/>
            <p:nvPr/>
          </p:nvGrpSpPr>
          <p:grpSpPr>
            <a:xfrm>
              <a:off x="7686576" y="4647169"/>
              <a:ext cx="449805" cy="407712"/>
              <a:chOff x="5752459" y="1744741"/>
              <a:chExt cx="577117" cy="523110"/>
            </a:xfrm>
          </p:grpSpPr>
          <p:sp>
            <p:nvSpPr>
              <p:cNvPr id="606" name="Google Shape;606;p1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16"/>
              <p:cNvGrpSpPr/>
              <p:nvPr/>
            </p:nvGrpSpPr>
            <p:grpSpPr>
              <a:xfrm>
                <a:off x="5876129" y="1859008"/>
                <a:ext cx="343285" cy="332191"/>
                <a:chOff x="5876129" y="1859008"/>
                <a:chExt cx="343285" cy="332191"/>
              </a:xfrm>
            </p:grpSpPr>
            <p:sp>
              <p:nvSpPr>
                <p:cNvPr id="609" name="Google Shape;609;p1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 name="Google Shape;613;p16"/>
            <p:cNvGrpSpPr/>
            <p:nvPr/>
          </p:nvGrpSpPr>
          <p:grpSpPr>
            <a:xfrm>
              <a:off x="269249" y="1091820"/>
              <a:ext cx="366369" cy="324010"/>
              <a:chOff x="4967212" y="3076095"/>
              <a:chExt cx="366369" cy="324010"/>
            </a:xfrm>
          </p:grpSpPr>
          <p:sp>
            <p:nvSpPr>
              <p:cNvPr id="614" name="Google Shape;614;p16"/>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6"/>
            <p:cNvSpPr/>
            <p:nvPr/>
          </p:nvSpPr>
          <p:spPr>
            <a:xfrm>
              <a:off x="436725" y="791250"/>
              <a:ext cx="198900" cy="198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7998575" y="4362200"/>
              <a:ext cx="198900" cy="1989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6"/>
            <p:cNvGrpSpPr/>
            <p:nvPr/>
          </p:nvGrpSpPr>
          <p:grpSpPr>
            <a:xfrm>
              <a:off x="660813" y="245998"/>
              <a:ext cx="366329" cy="587004"/>
              <a:chOff x="5029670" y="1742067"/>
              <a:chExt cx="554708" cy="888861"/>
            </a:xfrm>
          </p:grpSpPr>
          <p:sp>
            <p:nvSpPr>
              <p:cNvPr id="625" name="Google Shape;625;p1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6"/>
            <p:cNvGrpSpPr/>
            <p:nvPr/>
          </p:nvGrpSpPr>
          <p:grpSpPr>
            <a:xfrm>
              <a:off x="232615" y="374764"/>
              <a:ext cx="366366" cy="524997"/>
              <a:chOff x="2511197" y="2270995"/>
              <a:chExt cx="614915" cy="881164"/>
            </a:xfrm>
          </p:grpSpPr>
          <p:sp>
            <p:nvSpPr>
              <p:cNvPr id="634" name="Google Shape;634;p16"/>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6"/>
            <p:cNvGrpSpPr/>
            <p:nvPr/>
          </p:nvGrpSpPr>
          <p:grpSpPr>
            <a:xfrm>
              <a:off x="8199849" y="4224212"/>
              <a:ext cx="636366" cy="759567"/>
              <a:chOff x="5935824" y="3413524"/>
              <a:chExt cx="636366" cy="759567"/>
            </a:xfrm>
          </p:grpSpPr>
          <p:grpSp>
            <p:nvGrpSpPr>
              <p:cNvPr id="644" name="Google Shape;644;p16"/>
              <p:cNvGrpSpPr/>
              <p:nvPr/>
            </p:nvGrpSpPr>
            <p:grpSpPr>
              <a:xfrm>
                <a:off x="5935824" y="3514688"/>
                <a:ext cx="636366" cy="658403"/>
                <a:chOff x="5935824" y="3514688"/>
                <a:chExt cx="636366" cy="658403"/>
              </a:xfrm>
            </p:grpSpPr>
            <p:sp>
              <p:nvSpPr>
                <p:cNvPr id="645" name="Google Shape;645;p16"/>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16"/>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16"/>
              <p:cNvGrpSpPr/>
              <p:nvPr/>
            </p:nvGrpSpPr>
            <p:grpSpPr>
              <a:xfrm>
                <a:off x="5962764" y="3413524"/>
                <a:ext cx="537142" cy="571969"/>
                <a:chOff x="5962764" y="3413524"/>
                <a:chExt cx="537142" cy="571969"/>
              </a:xfrm>
            </p:grpSpPr>
            <p:sp>
              <p:nvSpPr>
                <p:cNvPr id="654" name="Google Shape;654;p16"/>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0" name="Google Shape;660;p16"/>
            <p:cNvSpPr/>
            <p:nvPr/>
          </p:nvSpPr>
          <p:spPr>
            <a:xfrm>
              <a:off x="8213475" y="4000500"/>
              <a:ext cx="1084400" cy="273125"/>
            </a:xfrm>
            <a:custGeom>
              <a:avLst/>
              <a:gdLst/>
              <a:ahLst/>
              <a:cxnLst/>
              <a:rect l="l" t="t" r="r" b="b"/>
              <a:pathLst>
                <a:path w="43376" h="10925" extrusionOk="0">
                  <a:moveTo>
                    <a:pt x="0" y="0"/>
                  </a:moveTo>
                  <a:cubicBezTo>
                    <a:pt x="2720" y="2718"/>
                    <a:pt x="6724" y="6790"/>
                    <a:pt x="10258" y="5275"/>
                  </a:cubicBezTo>
                  <a:cubicBezTo>
                    <a:pt x="14464" y="3473"/>
                    <a:pt x="19198" y="-236"/>
                    <a:pt x="23446" y="1465"/>
                  </a:cubicBezTo>
                  <a:cubicBezTo>
                    <a:pt x="27359" y="3032"/>
                    <a:pt x="28240" y="9219"/>
                    <a:pt x="32239" y="10551"/>
                  </a:cubicBezTo>
                  <a:cubicBezTo>
                    <a:pt x="36309" y="11907"/>
                    <a:pt x="43376" y="8393"/>
                    <a:pt x="43376" y="4103"/>
                  </a:cubicBezTo>
                </a:path>
              </a:pathLst>
            </a:custGeom>
            <a:noFill/>
            <a:ln w="9525" cap="flat" cmpd="sng">
              <a:solidFill>
                <a:schemeClr val="dk1"/>
              </a:solidFill>
              <a:prstDash val="dash"/>
              <a:round/>
              <a:headEnd type="none" w="med" len="med"/>
              <a:tailEnd type="none" w="med" len="med"/>
            </a:ln>
          </p:spPr>
        </p:sp>
        <p:grpSp>
          <p:nvGrpSpPr>
            <p:cNvPr id="661" name="Google Shape;661;p16"/>
            <p:cNvGrpSpPr/>
            <p:nvPr/>
          </p:nvGrpSpPr>
          <p:grpSpPr>
            <a:xfrm>
              <a:off x="7980939" y="3885612"/>
              <a:ext cx="449839" cy="272894"/>
              <a:chOff x="3319039" y="1881112"/>
              <a:chExt cx="449839" cy="272894"/>
            </a:xfrm>
          </p:grpSpPr>
          <p:sp>
            <p:nvSpPr>
              <p:cNvPr id="662" name="Google Shape;662;p16"/>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65"/>
        <p:cNvGrpSpPr/>
        <p:nvPr/>
      </p:nvGrpSpPr>
      <p:grpSpPr>
        <a:xfrm>
          <a:off x="0" y="0"/>
          <a:ext cx="0" cy="0"/>
          <a:chOff x="0" y="0"/>
          <a:chExt cx="0" cy="0"/>
        </a:xfrm>
      </p:grpSpPr>
      <p:pic>
        <p:nvPicPr>
          <p:cNvPr id="666" name="Google Shape;666;p1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67" name="Google Shape;667;p1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a:spLocks noGrp="1"/>
          </p:cNvSpPr>
          <p:nvPr>
            <p:ph type="title"/>
          </p:nvPr>
        </p:nvSpPr>
        <p:spPr>
          <a:xfrm>
            <a:off x="4837200" y="1457650"/>
            <a:ext cx="2856000" cy="114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17"/>
          <p:cNvSpPr txBox="1">
            <a:spLocks noGrp="1"/>
          </p:cNvSpPr>
          <p:nvPr>
            <p:ph type="subTitle" idx="1"/>
          </p:nvPr>
        </p:nvSpPr>
        <p:spPr>
          <a:xfrm>
            <a:off x="4837336" y="2605550"/>
            <a:ext cx="2856000" cy="108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0" name="Google Shape;670;p17"/>
          <p:cNvGrpSpPr/>
          <p:nvPr/>
        </p:nvGrpSpPr>
        <p:grpSpPr>
          <a:xfrm>
            <a:off x="198840" y="95350"/>
            <a:ext cx="8787648" cy="5002155"/>
            <a:chOff x="198840" y="95350"/>
            <a:chExt cx="8787648" cy="5002155"/>
          </a:xfrm>
        </p:grpSpPr>
        <p:sp>
          <p:nvSpPr>
            <p:cNvPr id="671" name="Google Shape;671;p17"/>
            <p:cNvSpPr/>
            <p:nvPr/>
          </p:nvSpPr>
          <p:spPr>
            <a:xfrm>
              <a:off x="8170200" y="735550"/>
              <a:ext cx="260400" cy="260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425038" y="4186525"/>
              <a:ext cx="200100" cy="2001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17"/>
            <p:cNvGrpSpPr/>
            <p:nvPr/>
          </p:nvGrpSpPr>
          <p:grpSpPr>
            <a:xfrm>
              <a:off x="8530912" y="640748"/>
              <a:ext cx="455576" cy="412943"/>
              <a:chOff x="5752459" y="1744741"/>
              <a:chExt cx="577117" cy="523110"/>
            </a:xfrm>
          </p:grpSpPr>
          <p:sp>
            <p:nvSpPr>
              <p:cNvPr id="674" name="Google Shape;674;p1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a:off x="5876129" y="1859008"/>
                <a:ext cx="343285" cy="332191"/>
                <a:chOff x="5876129" y="1859008"/>
                <a:chExt cx="343285" cy="332191"/>
              </a:xfrm>
            </p:grpSpPr>
            <p:sp>
              <p:nvSpPr>
                <p:cNvPr id="677" name="Google Shape;677;p1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7"/>
            <p:cNvGrpSpPr/>
            <p:nvPr/>
          </p:nvGrpSpPr>
          <p:grpSpPr>
            <a:xfrm>
              <a:off x="8241413" y="95350"/>
              <a:ext cx="411653" cy="492647"/>
              <a:chOff x="4512263" y="939351"/>
              <a:chExt cx="673517" cy="806032"/>
            </a:xfrm>
          </p:grpSpPr>
          <p:sp>
            <p:nvSpPr>
              <p:cNvPr id="682" name="Google Shape;682;p1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7"/>
            <p:cNvGrpSpPr/>
            <p:nvPr/>
          </p:nvGrpSpPr>
          <p:grpSpPr>
            <a:xfrm>
              <a:off x="798607" y="4567372"/>
              <a:ext cx="411648" cy="530132"/>
              <a:chOff x="5578942" y="2478983"/>
              <a:chExt cx="510540" cy="657406"/>
            </a:xfrm>
          </p:grpSpPr>
          <p:sp>
            <p:nvSpPr>
              <p:cNvPr id="692" name="Google Shape;692;p1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5803732" y="2564727"/>
                <a:ext cx="252754" cy="252842"/>
                <a:chOff x="5803732" y="2564727"/>
                <a:chExt cx="252754" cy="252842"/>
              </a:xfrm>
            </p:grpSpPr>
            <p:sp>
              <p:nvSpPr>
                <p:cNvPr id="701" name="Google Shape;701;p1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17"/>
            <p:cNvGrpSpPr/>
            <p:nvPr/>
          </p:nvGrpSpPr>
          <p:grpSpPr>
            <a:xfrm>
              <a:off x="198840" y="4374841"/>
              <a:ext cx="652490" cy="657385"/>
              <a:chOff x="2235848" y="1207369"/>
              <a:chExt cx="793012" cy="798961"/>
            </a:xfrm>
          </p:grpSpPr>
          <p:sp>
            <p:nvSpPr>
              <p:cNvPr id="707" name="Google Shape;707;p1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7"/>
              <p:cNvGrpSpPr/>
              <p:nvPr/>
            </p:nvGrpSpPr>
            <p:grpSpPr>
              <a:xfrm>
                <a:off x="2291377" y="1249060"/>
                <a:ext cx="678668" cy="431239"/>
                <a:chOff x="2291377" y="1249060"/>
                <a:chExt cx="678668" cy="431239"/>
              </a:xfrm>
            </p:grpSpPr>
            <p:sp>
              <p:nvSpPr>
                <p:cNvPr id="710" name="Google Shape;710;p1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3" name="Google Shape;733;p17"/>
            <p:cNvSpPr/>
            <p:nvPr/>
          </p:nvSpPr>
          <p:spPr>
            <a:xfrm>
              <a:off x="713227" y="4266334"/>
              <a:ext cx="200115" cy="301036"/>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7"/>
            <p:cNvGrpSpPr/>
            <p:nvPr/>
          </p:nvGrpSpPr>
          <p:grpSpPr>
            <a:xfrm>
              <a:off x="7875062" y="377495"/>
              <a:ext cx="366369" cy="324010"/>
              <a:chOff x="4967212" y="3076095"/>
              <a:chExt cx="366369" cy="324010"/>
            </a:xfrm>
          </p:grpSpPr>
          <p:sp>
            <p:nvSpPr>
              <p:cNvPr id="735" name="Google Shape;735;p17"/>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59"/>
        <p:cNvGrpSpPr/>
        <p:nvPr/>
      </p:nvGrpSpPr>
      <p:grpSpPr>
        <a:xfrm>
          <a:off x="0" y="0"/>
          <a:ext cx="0" cy="0"/>
          <a:chOff x="0" y="0"/>
          <a:chExt cx="0" cy="0"/>
        </a:xfrm>
      </p:grpSpPr>
      <p:pic>
        <p:nvPicPr>
          <p:cNvPr id="1060" name="Google Shape;1060;p2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61" name="Google Shape;1061;p2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3" name="Google Shape;1063;p21"/>
          <p:cNvSpPr txBox="1">
            <a:spLocks noGrp="1"/>
          </p:cNvSpPr>
          <p:nvPr>
            <p:ph type="subTitle" idx="1"/>
          </p:nvPr>
        </p:nvSpPr>
        <p:spPr>
          <a:xfrm>
            <a:off x="93762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4" name="Google Shape;1064;p21"/>
          <p:cNvSpPr txBox="1">
            <a:spLocks noGrp="1"/>
          </p:cNvSpPr>
          <p:nvPr>
            <p:ph type="subTitle" idx="2"/>
          </p:nvPr>
        </p:nvSpPr>
        <p:spPr>
          <a:xfrm>
            <a:off x="3484347"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21"/>
          <p:cNvSpPr txBox="1">
            <a:spLocks noGrp="1"/>
          </p:cNvSpPr>
          <p:nvPr>
            <p:ph type="subTitle" idx="3"/>
          </p:nvPr>
        </p:nvSpPr>
        <p:spPr>
          <a:xfrm>
            <a:off x="603107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6" name="Google Shape;1066;p21"/>
          <p:cNvSpPr txBox="1">
            <a:spLocks noGrp="1"/>
          </p:cNvSpPr>
          <p:nvPr>
            <p:ph type="subTitle" idx="4"/>
          </p:nvPr>
        </p:nvSpPr>
        <p:spPr>
          <a:xfrm>
            <a:off x="93762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7" name="Google Shape;1067;p21"/>
          <p:cNvSpPr txBox="1">
            <a:spLocks noGrp="1"/>
          </p:cNvSpPr>
          <p:nvPr>
            <p:ph type="subTitle" idx="5"/>
          </p:nvPr>
        </p:nvSpPr>
        <p:spPr>
          <a:xfrm>
            <a:off x="3484350"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8" name="Google Shape;1068;p21"/>
          <p:cNvSpPr txBox="1">
            <a:spLocks noGrp="1"/>
          </p:cNvSpPr>
          <p:nvPr>
            <p:ph type="subTitle" idx="6"/>
          </p:nvPr>
        </p:nvSpPr>
        <p:spPr>
          <a:xfrm>
            <a:off x="603107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069" name="Google Shape;1069;p21"/>
          <p:cNvGrpSpPr/>
          <p:nvPr/>
        </p:nvGrpSpPr>
        <p:grpSpPr>
          <a:xfrm>
            <a:off x="151300" y="102711"/>
            <a:ext cx="8924001" cy="4876024"/>
            <a:chOff x="151300" y="102711"/>
            <a:chExt cx="8924001" cy="4876024"/>
          </a:xfrm>
        </p:grpSpPr>
        <p:sp>
          <p:nvSpPr>
            <p:cNvPr id="1070" name="Google Shape;1070;p21"/>
            <p:cNvSpPr/>
            <p:nvPr/>
          </p:nvSpPr>
          <p:spPr>
            <a:xfrm>
              <a:off x="151300" y="6595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8247975" y="414527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21"/>
            <p:cNvGrpSpPr/>
            <p:nvPr/>
          </p:nvGrpSpPr>
          <p:grpSpPr>
            <a:xfrm>
              <a:off x="8498184" y="3771866"/>
              <a:ext cx="577117" cy="523110"/>
              <a:chOff x="5752459" y="1744741"/>
              <a:chExt cx="577117" cy="523110"/>
            </a:xfrm>
          </p:grpSpPr>
          <p:sp>
            <p:nvSpPr>
              <p:cNvPr id="1073" name="Google Shape;1073;p2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1"/>
              <p:cNvGrpSpPr/>
              <p:nvPr/>
            </p:nvGrpSpPr>
            <p:grpSpPr>
              <a:xfrm>
                <a:off x="5876129" y="1859008"/>
                <a:ext cx="343285" cy="332191"/>
                <a:chOff x="5876129" y="1859008"/>
                <a:chExt cx="343285" cy="332191"/>
              </a:xfrm>
            </p:grpSpPr>
            <p:sp>
              <p:nvSpPr>
                <p:cNvPr id="1076" name="Google Shape;1076;p2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0" name="Google Shape;1080;p21"/>
            <p:cNvGrpSpPr/>
            <p:nvPr/>
          </p:nvGrpSpPr>
          <p:grpSpPr>
            <a:xfrm>
              <a:off x="8090870" y="4361695"/>
              <a:ext cx="679822" cy="484604"/>
              <a:chOff x="5497632" y="1159795"/>
              <a:chExt cx="679822" cy="484604"/>
            </a:xfrm>
          </p:grpSpPr>
          <p:sp>
            <p:nvSpPr>
              <p:cNvPr id="1081" name="Google Shape;1081;p2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1"/>
            <p:cNvGrpSpPr/>
            <p:nvPr/>
          </p:nvGrpSpPr>
          <p:grpSpPr>
            <a:xfrm>
              <a:off x="211357" y="916240"/>
              <a:ext cx="387027" cy="554604"/>
              <a:chOff x="2511197" y="2270995"/>
              <a:chExt cx="614915" cy="881164"/>
            </a:xfrm>
          </p:grpSpPr>
          <p:sp>
            <p:nvSpPr>
              <p:cNvPr id="1086" name="Google Shape;1086;p21"/>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21"/>
            <p:cNvGrpSpPr/>
            <p:nvPr/>
          </p:nvGrpSpPr>
          <p:grpSpPr>
            <a:xfrm>
              <a:off x="279424" y="102711"/>
              <a:ext cx="658200" cy="663138"/>
              <a:chOff x="2235848" y="1207369"/>
              <a:chExt cx="793012" cy="798961"/>
            </a:xfrm>
          </p:grpSpPr>
          <p:sp>
            <p:nvSpPr>
              <p:cNvPr id="1096" name="Google Shape;1096;p2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21"/>
              <p:cNvGrpSpPr/>
              <p:nvPr/>
            </p:nvGrpSpPr>
            <p:grpSpPr>
              <a:xfrm>
                <a:off x="2291377" y="1249060"/>
                <a:ext cx="678668" cy="431239"/>
                <a:chOff x="2291377" y="1249060"/>
                <a:chExt cx="678668" cy="431239"/>
              </a:xfrm>
            </p:grpSpPr>
            <p:sp>
              <p:nvSpPr>
                <p:cNvPr id="1099" name="Google Shape;1099;p2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2" name="Google Shape;1122;p21"/>
            <p:cNvGrpSpPr/>
            <p:nvPr/>
          </p:nvGrpSpPr>
          <p:grpSpPr>
            <a:xfrm>
              <a:off x="8586426" y="4728503"/>
              <a:ext cx="279935" cy="250232"/>
              <a:chOff x="4426251" y="1823065"/>
              <a:chExt cx="279935" cy="250232"/>
            </a:xfrm>
          </p:grpSpPr>
          <p:sp>
            <p:nvSpPr>
              <p:cNvPr id="1123" name="Google Shape;1123;p21"/>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83"/>
        <p:cNvGrpSpPr/>
        <p:nvPr/>
      </p:nvGrpSpPr>
      <p:grpSpPr>
        <a:xfrm>
          <a:off x="0" y="0"/>
          <a:ext cx="0" cy="0"/>
          <a:chOff x="0" y="0"/>
          <a:chExt cx="0" cy="0"/>
        </a:xfrm>
      </p:grpSpPr>
      <p:pic>
        <p:nvPicPr>
          <p:cNvPr id="1184" name="Google Shape;1184;p2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85" name="Google Shape;1185;p2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7" name="Google Shape;1187;p23"/>
          <p:cNvSpPr txBox="1">
            <a:spLocks noGrp="1"/>
          </p:cNvSpPr>
          <p:nvPr>
            <p:ph type="subTitle" idx="1"/>
          </p:nvPr>
        </p:nvSpPr>
        <p:spPr>
          <a:xfrm>
            <a:off x="113656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8" name="Google Shape;1188;p23"/>
          <p:cNvSpPr txBox="1">
            <a:spLocks noGrp="1"/>
          </p:cNvSpPr>
          <p:nvPr>
            <p:ph type="subTitle" idx="2"/>
          </p:nvPr>
        </p:nvSpPr>
        <p:spPr>
          <a:xfrm>
            <a:off x="353318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3"/>
          <p:cNvSpPr txBox="1">
            <a:spLocks noGrp="1"/>
          </p:cNvSpPr>
          <p:nvPr>
            <p:ph type="subTitle" idx="3"/>
          </p:nvPr>
        </p:nvSpPr>
        <p:spPr>
          <a:xfrm>
            <a:off x="113656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0" name="Google Shape;1190;p23"/>
          <p:cNvSpPr txBox="1">
            <a:spLocks noGrp="1"/>
          </p:cNvSpPr>
          <p:nvPr>
            <p:ph type="subTitle" idx="4"/>
          </p:nvPr>
        </p:nvSpPr>
        <p:spPr>
          <a:xfrm>
            <a:off x="353318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3"/>
          <p:cNvSpPr txBox="1">
            <a:spLocks noGrp="1"/>
          </p:cNvSpPr>
          <p:nvPr>
            <p:ph type="subTitle" idx="5"/>
          </p:nvPr>
        </p:nvSpPr>
        <p:spPr>
          <a:xfrm>
            <a:off x="5925741"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23"/>
          <p:cNvSpPr txBox="1">
            <a:spLocks noGrp="1"/>
          </p:cNvSpPr>
          <p:nvPr>
            <p:ph type="subTitle" idx="6"/>
          </p:nvPr>
        </p:nvSpPr>
        <p:spPr>
          <a:xfrm>
            <a:off x="5925741"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3"/>
          <p:cNvSpPr txBox="1">
            <a:spLocks noGrp="1"/>
          </p:cNvSpPr>
          <p:nvPr>
            <p:ph type="subTitle" idx="7"/>
          </p:nvPr>
        </p:nvSpPr>
        <p:spPr>
          <a:xfrm>
            <a:off x="1136550" y="15582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4" name="Google Shape;1194;p23"/>
          <p:cNvSpPr txBox="1">
            <a:spLocks noGrp="1"/>
          </p:cNvSpPr>
          <p:nvPr>
            <p:ph type="subTitle" idx="8"/>
          </p:nvPr>
        </p:nvSpPr>
        <p:spPr>
          <a:xfrm>
            <a:off x="3537262"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5" name="Google Shape;1195;p23"/>
          <p:cNvSpPr txBox="1">
            <a:spLocks noGrp="1"/>
          </p:cNvSpPr>
          <p:nvPr>
            <p:ph type="subTitle" idx="9"/>
          </p:nvPr>
        </p:nvSpPr>
        <p:spPr>
          <a:xfrm>
            <a:off x="5929829"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6" name="Google Shape;1196;p23"/>
          <p:cNvSpPr txBox="1">
            <a:spLocks noGrp="1"/>
          </p:cNvSpPr>
          <p:nvPr>
            <p:ph type="subTitle" idx="13"/>
          </p:nvPr>
        </p:nvSpPr>
        <p:spPr>
          <a:xfrm>
            <a:off x="1136550" y="29884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7" name="Google Shape;1197;p23"/>
          <p:cNvSpPr txBox="1">
            <a:spLocks noGrp="1"/>
          </p:cNvSpPr>
          <p:nvPr>
            <p:ph type="subTitle" idx="14"/>
          </p:nvPr>
        </p:nvSpPr>
        <p:spPr>
          <a:xfrm>
            <a:off x="3537225"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8" name="Google Shape;1198;p23"/>
          <p:cNvSpPr txBox="1">
            <a:spLocks noGrp="1"/>
          </p:cNvSpPr>
          <p:nvPr>
            <p:ph type="subTitle" idx="15"/>
          </p:nvPr>
        </p:nvSpPr>
        <p:spPr>
          <a:xfrm>
            <a:off x="5929829"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99" name="Google Shape;1199;p23"/>
          <p:cNvGrpSpPr/>
          <p:nvPr/>
        </p:nvGrpSpPr>
        <p:grpSpPr>
          <a:xfrm>
            <a:off x="188997" y="218609"/>
            <a:ext cx="8850934" cy="4765170"/>
            <a:chOff x="188997" y="218609"/>
            <a:chExt cx="8850934" cy="4765170"/>
          </a:xfrm>
        </p:grpSpPr>
        <p:sp>
          <p:nvSpPr>
            <p:cNvPr id="1200" name="Google Shape;1200;p23"/>
            <p:cNvSpPr/>
            <p:nvPr/>
          </p:nvSpPr>
          <p:spPr>
            <a:xfrm>
              <a:off x="775563" y="3959600"/>
              <a:ext cx="224100" cy="224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8352900" y="686938"/>
              <a:ext cx="224100" cy="2241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3"/>
            <p:cNvGrpSpPr/>
            <p:nvPr/>
          </p:nvGrpSpPr>
          <p:grpSpPr>
            <a:xfrm>
              <a:off x="8430776" y="218609"/>
              <a:ext cx="550316" cy="392287"/>
              <a:chOff x="5497632" y="1159795"/>
              <a:chExt cx="679822" cy="484604"/>
            </a:xfrm>
          </p:grpSpPr>
          <p:sp>
            <p:nvSpPr>
              <p:cNvPr id="1203" name="Google Shape;1203;p2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3"/>
            <p:cNvGrpSpPr/>
            <p:nvPr/>
          </p:nvGrpSpPr>
          <p:grpSpPr>
            <a:xfrm>
              <a:off x="188997" y="3959597"/>
              <a:ext cx="449687" cy="644395"/>
              <a:chOff x="2511197" y="2270995"/>
              <a:chExt cx="614915" cy="881164"/>
            </a:xfrm>
          </p:grpSpPr>
          <p:sp>
            <p:nvSpPr>
              <p:cNvPr id="1208" name="Google Shape;1208;p2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3"/>
            <p:cNvGrpSpPr/>
            <p:nvPr/>
          </p:nvGrpSpPr>
          <p:grpSpPr>
            <a:xfrm>
              <a:off x="8424001" y="987078"/>
              <a:ext cx="279935" cy="250232"/>
              <a:chOff x="4426251" y="1823065"/>
              <a:chExt cx="279935" cy="250232"/>
            </a:xfrm>
          </p:grpSpPr>
          <p:sp>
            <p:nvSpPr>
              <p:cNvPr id="1218" name="Google Shape;1218;p2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8673562" y="610895"/>
              <a:ext cx="366369" cy="324010"/>
              <a:chOff x="4967212" y="3076095"/>
              <a:chExt cx="366369" cy="324010"/>
            </a:xfrm>
          </p:grpSpPr>
          <p:sp>
            <p:nvSpPr>
              <p:cNvPr id="1221" name="Google Shape;1221;p2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a:off x="500187" y="4224212"/>
              <a:ext cx="636366" cy="759567"/>
              <a:chOff x="5935824" y="3413524"/>
              <a:chExt cx="636366" cy="759567"/>
            </a:xfrm>
          </p:grpSpPr>
          <p:grpSp>
            <p:nvGrpSpPr>
              <p:cNvPr id="1230" name="Google Shape;1230;p23"/>
              <p:cNvGrpSpPr/>
              <p:nvPr/>
            </p:nvGrpSpPr>
            <p:grpSpPr>
              <a:xfrm>
                <a:off x="5935824" y="3514688"/>
                <a:ext cx="636366" cy="658403"/>
                <a:chOff x="5935824" y="3514688"/>
                <a:chExt cx="636366" cy="658403"/>
              </a:xfrm>
            </p:grpSpPr>
            <p:sp>
              <p:nvSpPr>
                <p:cNvPr id="1231" name="Google Shape;1231;p2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3"/>
              <p:cNvGrpSpPr/>
              <p:nvPr/>
            </p:nvGrpSpPr>
            <p:grpSpPr>
              <a:xfrm>
                <a:off x="5962764" y="3413524"/>
                <a:ext cx="537142" cy="571969"/>
                <a:chOff x="5962764" y="3413524"/>
                <a:chExt cx="537142" cy="571969"/>
              </a:xfrm>
            </p:grpSpPr>
            <p:sp>
              <p:nvSpPr>
                <p:cNvPr id="1240" name="Google Shape;1240;p2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1471"/>
        <p:cNvGrpSpPr/>
        <p:nvPr/>
      </p:nvGrpSpPr>
      <p:grpSpPr>
        <a:xfrm>
          <a:off x="0" y="0"/>
          <a:ext cx="0" cy="0"/>
          <a:chOff x="0" y="0"/>
          <a:chExt cx="0" cy="0"/>
        </a:xfrm>
      </p:grpSpPr>
      <p:pic>
        <p:nvPicPr>
          <p:cNvPr id="1472" name="Google Shape;1472;p2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73" name="Google Shape;1473;p2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75" name="Google Shape;1475;p29"/>
          <p:cNvGrpSpPr/>
          <p:nvPr/>
        </p:nvGrpSpPr>
        <p:grpSpPr>
          <a:xfrm>
            <a:off x="160250" y="270368"/>
            <a:ext cx="8806998" cy="4821036"/>
            <a:chOff x="160250" y="270368"/>
            <a:chExt cx="8806998" cy="4821036"/>
          </a:xfrm>
        </p:grpSpPr>
        <p:sp>
          <p:nvSpPr>
            <p:cNvPr id="1476" name="Google Shape;1476;p29"/>
            <p:cNvSpPr/>
            <p:nvPr/>
          </p:nvSpPr>
          <p:spPr>
            <a:xfrm>
              <a:off x="618275" y="730888"/>
              <a:ext cx="189900" cy="1899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270238" y="4051400"/>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29"/>
            <p:cNvGrpSpPr/>
            <p:nvPr/>
          </p:nvGrpSpPr>
          <p:grpSpPr>
            <a:xfrm>
              <a:off x="8570737" y="3858824"/>
              <a:ext cx="396505" cy="635358"/>
              <a:chOff x="5029670" y="1742067"/>
              <a:chExt cx="554708" cy="888861"/>
            </a:xfrm>
          </p:grpSpPr>
          <p:sp>
            <p:nvSpPr>
              <p:cNvPr id="1479" name="Google Shape;1479;p2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29"/>
            <p:cNvGrpSpPr/>
            <p:nvPr/>
          </p:nvGrpSpPr>
          <p:grpSpPr>
            <a:xfrm>
              <a:off x="160259" y="908399"/>
              <a:ext cx="449689" cy="407608"/>
              <a:chOff x="5752459" y="1744741"/>
              <a:chExt cx="577117" cy="523110"/>
            </a:xfrm>
          </p:grpSpPr>
          <p:sp>
            <p:nvSpPr>
              <p:cNvPr id="1488" name="Google Shape;1488;p2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29"/>
              <p:cNvGrpSpPr/>
              <p:nvPr/>
            </p:nvGrpSpPr>
            <p:grpSpPr>
              <a:xfrm>
                <a:off x="5876129" y="1859008"/>
                <a:ext cx="343285" cy="332191"/>
                <a:chOff x="5876129" y="1859008"/>
                <a:chExt cx="343285" cy="332191"/>
              </a:xfrm>
            </p:grpSpPr>
            <p:sp>
              <p:nvSpPr>
                <p:cNvPr id="1491" name="Google Shape;1491;p2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5" name="Google Shape;1495;p29"/>
            <p:cNvGrpSpPr/>
            <p:nvPr/>
          </p:nvGrpSpPr>
          <p:grpSpPr>
            <a:xfrm>
              <a:off x="160250" y="270368"/>
              <a:ext cx="449707" cy="538268"/>
              <a:chOff x="4512263" y="939351"/>
              <a:chExt cx="673517" cy="806032"/>
            </a:xfrm>
          </p:grpSpPr>
          <p:sp>
            <p:nvSpPr>
              <p:cNvPr id="1496" name="Google Shape;1496;p2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9"/>
            <p:cNvGrpSpPr/>
            <p:nvPr/>
          </p:nvGrpSpPr>
          <p:grpSpPr>
            <a:xfrm>
              <a:off x="8174236" y="4292444"/>
              <a:ext cx="793012" cy="798961"/>
              <a:chOff x="2235848" y="1207369"/>
              <a:chExt cx="793012" cy="798961"/>
            </a:xfrm>
          </p:grpSpPr>
          <p:sp>
            <p:nvSpPr>
              <p:cNvPr id="1506" name="Google Shape;1506;p29"/>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29"/>
              <p:cNvGrpSpPr/>
              <p:nvPr/>
            </p:nvGrpSpPr>
            <p:grpSpPr>
              <a:xfrm>
                <a:off x="2291377" y="1249060"/>
                <a:ext cx="678668" cy="431239"/>
                <a:chOff x="2291377" y="1249060"/>
                <a:chExt cx="678668" cy="431239"/>
              </a:xfrm>
            </p:grpSpPr>
            <p:sp>
              <p:nvSpPr>
                <p:cNvPr id="1509" name="Google Shape;1509;p29"/>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2" name="Google Shape;1532;p29"/>
            <p:cNvGrpSpPr/>
            <p:nvPr/>
          </p:nvGrpSpPr>
          <p:grpSpPr>
            <a:xfrm>
              <a:off x="7938289" y="4603990"/>
              <a:ext cx="279935" cy="250232"/>
              <a:chOff x="4426251" y="1823065"/>
              <a:chExt cx="279935" cy="250232"/>
            </a:xfrm>
          </p:grpSpPr>
          <p:sp>
            <p:nvSpPr>
              <p:cNvPr id="1533" name="Google Shape;1533;p29"/>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29"/>
            <p:cNvGrpSpPr/>
            <p:nvPr/>
          </p:nvGrpSpPr>
          <p:grpSpPr>
            <a:xfrm>
              <a:off x="609962" y="270370"/>
              <a:ext cx="366369" cy="324010"/>
              <a:chOff x="4967212" y="3076095"/>
              <a:chExt cx="366369" cy="324010"/>
            </a:xfrm>
          </p:grpSpPr>
          <p:sp>
            <p:nvSpPr>
              <p:cNvPr id="1536" name="Google Shape;1536;p2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CUSTOM_10_1_1_1_1">
    <p:spTree>
      <p:nvGrpSpPr>
        <p:cNvPr id="1" name="Shape 1544"/>
        <p:cNvGrpSpPr/>
        <p:nvPr/>
      </p:nvGrpSpPr>
      <p:grpSpPr>
        <a:xfrm>
          <a:off x="0" y="0"/>
          <a:ext cx="0" cy="0"/>
          <a:chOff x="0" y="0"/>
          <a:chExt cx="0" cy="0"/>
        </a:xfrm>
      </p:grpSpPr>
      <p:pic>
        <p:nvPicPr>
          <p:cNvPr id="1545" name="Google Shape;1545;p3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46" name="Google Shape;1546;p3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8" name="Google Shape;1548;p30"/>
          <p:cNvGrpSpPr/>
          <p:nvPr/>
        </p:nvGrpSpPr>
        <p:grpSpPr>
          <a:xfrm>
            <a:off x="220561" y="292420"/>
            <a:ext cx="8831625" cy="4791061"/>
            <a:chOff x="220561" y="292420"/>
            <a:chExt cx="8831625" cy="4791061"/>
          </a:xfrm>
        </p:grpSpPr>
        <p:sp>
          <p:nvSpPr>
            <p:cNvPr id="1549" name="Google Shape;1549;p30"/>
            <p:cNvSpPr/>
            <p:nvPr/>
          </p:nvSpPr>
          <p:spPr>
            <a:xfrm>
              <a:off x="784938" y="4257425"/>
              <a:ext cx="220500" cy="2205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8320525" y="697975"/>
              <a:ext cx="220500" cy="220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0"/>
            <p:cNvGrpSpPr/>
            <p:nvPr/>
          </p:nvGrpSpPr>
          <p:grpSpPr>
            <a:xfrm>
              <a:off x="584499" y="4520248"/>
              <a:ext cx="621382" cy="563233"/>
              <a:chOff x="5752459" y="1744741"/>
              <a:chExt cx="577117" cy="523110"/>
            </a:xfrm>
          </p:grpSpPr>
          <p:sp>
            <p:nvSpPr>
              <p:cNvPr id="1552" name="Google Shape;1552;p3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0"/>
              <p:cNvGrpSpPr/>
              <p:nvPr/>
            </p:nvGrpSpPr>
            <p:grpSpPr>
              <a:xfrm>
                <a:off x="5876129" y="1859008"/>
                <a:ext cx="343285" cy="332191"/>
                <a:chOff x="5876129" y="1859008"/>
                <a:chExt cx="343285" cy="332191"/>
              </a:xfrm>
            </p:grpSpPr>
            <p:sp>
              <p:nvSpPr>
                <p:cNvPr id="1555" name="Google Shape;1555;p3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30"/>
            <p:cNvGrpSpPr/>
            <p:nvPr/>
          </p:nvGrpSpPr>
          <p:grpSpPr>
            <a:xfrm>
              <a:off x="8424011" y="968587"/>
              <a:ext cx="402931" cy="287225"/>
              <a:chOff x="5497632" y="1159795"/>
              <a:chExt cx="679822" cy="484604"/>
            </a:xfrm>
          </p:grpSpPr>
          <p:sp>
            <p:nvSpPr>
              <p:cNvPr id="1560" name="Google Shape;1560;p3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0"/>
            <p:cNvGrpSpPr/>
            <p:nvPr/>
          </p:nvGrpSpPr>
          <p:grpSpPr>
            <a:xfrm>
              <a:off x="220561" y="4124521"/>
              <a:ext cx="552194" cy="791285"/>
              <a:chOff x="2511197" y="2270995"/>
              <a:chExt cx="614915" cy="881164"/>
            </a:xfrm>
          </p:grpSpPr>
          <p:sp>
            <p:nvSpPr>
              <p:cNvPr id="1565" name="Google Shape;1565;p30"/>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0"/>
            <p:cNvGrpSpPr/>
            <p:nvPr/>
          </p:nvGrpSpPr>
          <p:grpSpPr>
            <a:xfrm>
              <a:off x="8430782" y="292420"/>
              <a:ext cx="621404" cy="626066"/>
              <a:chOff x="2235848" y="1207369"/>
              <a:chExt cx="793012" cy="798961"/>
            </a:xfrm>
          </p:grpSpPr>
          <p:sp>
            <p:nvSpPr>
              <p:cNvPr id="1575" name="Google Shape;1575;p3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30"/>
              <p:cNvGrpSpPr/>
              <p:nvPr/>
            </p:nvGrpSpPr>
            <p:grpSpPr>
              <a:xfrm>
                <a:off x="2291377" y="1249060"/>
                <a:ext cx="678668" cy="431239"/>
                <a:chOff x="2291377" y="1249060"/>
                <a:chExt cx="678668" cy="431239"/>
              </a:xfrm>
            </p:grpSpPr>
            <p:sp>
              <p:nvSpPr>
                <p:cNvPr id="1578" name="Google Shape;1578;p3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01"/>
        <p:cNvGrpSpPr/>
        <p:nvPr/>
      </p:nvGrpSpPr>
      <p:grpSpPr>
        <a:xfrm>
          <a:off x="0" y="0"/>
          <a:ext cx="0" cy="0"/>
          <a:chOff x="0" y="0"/>
          <a:chExt cx="0" cy="0"/>
        </a:xfrm>
      </p:grpSpPr>
      <p:pic>
        <p:nvPicPr>
          <p:cNvPr id="1602" name="Google Shape;1602;p3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3" name="Google Shape;1603;p3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1"/>
          <p:cNvSpPr txBox="1">
            <a:spLocks noGrp="1"/>
          </p:cNvSpPr>
          <p:nvPr>
            <p:ph type="title"/>
          </p:nvPr>
        </p:nvSpPr>
        <p:spPr>
          <a:xfrm>
            <a:off x="4279225" y="539500"/>
            <a:ext cx="41514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5" name="Google Shape;1605;p31"/>
          <p:cNvSpPr txBox="1">
            <a:spLocks noGrp="1"/>
          </p:cNvSpPr>
          <p:nvPr>
            <p:ph type="subTitle" idx="1"/>
          </p:nvPr>
        </p:nvSpPr>
        <p:spPr>
          <a:xfrm>
            <a:off x="4279225" y="1598200"/>
            <a:ext cx="41514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6" name="Google Shape;1606;p31"/>
          <p:cNvSpPr txBox="1"/>
          <p:nvPr/>
        </p:nvSpPr>
        <p:spPr>
          <a:xfrm>
            <a:off x="4279225" y="3508167"/>
            <a:ext cx="41514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Figtree"/>
                <a:ea typeface="Figtree"/>
                <a:cs typeface="Figtree"/>
                <a:sym typeface="Figtree"/>
              </a:rPr>
              <a:t>CREDITS:</a:t>
            </a:r>
            <a:r>
              <a:rPr lang="en" sz="1000">
                <a:solidFill>
                  <a:schemeClr val="dk1"/>
                </a:solidFill>
                <a:latin typeface="Figtree"/>
                <a:ea typeface="Figtree"/>
                <a:cs typeface="Figtree"/>
                <a:sym typeface="Figtree"/>
              </a:rPr>
              <a:t> This presentation template was created by </a:t>
            </a:r>
            <a:r>
              <a:rPr lang="en" sz="1000" b="1" u="sng">
                <a:solidFill>
                  <a:schemeClr val="hlink"/>
                </a:solidFill>
                <a:latin typeface="Figtree"/>
                <a:ea typeface="Figtree"/>
                <a:cs typeface="Figtree"/>
                <a:sym typeface="Figtree"/>
                <a:hlinkClick r:id="rId3"/>
              </a:rPr>
              <a:t>Slidesgo</a:t>
            </a:r>
            <a:r>
              <a:rPr lang="en" sz="1000">
                <a:solidFill>
                  <a:schemeClr val="dk1"/>
                </a:solidFill>
                <a:latin typeface="Figtree"/>
                <a:ea typeface="Figtree"/>
                <a:cs typeface="Figtree"/>
                <a:sym typeface="Figtree"/>
              </a:rPr>
              <a:t>, and includes icons by </a:t>
            </a:r>
            <a:r>
              <a:rPr lang="en" sz="1000" b="1" u="sng">
                <a:solidFill>
                  <a:schemeClr val="dk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Flaticon</a:t>
            </a:r>
            <a:r>
              <a:rPr lang="en" sz="1000">
                <a:solidFill>
                  <a:schemeClr val="dk1"/>
                </a:solidFill>
                <a:latin typeface="Figtree"/>
                <a:ea typeface="Figtree"/>
                <a:cs typeface="Figtree"/>
                <a:sym typeface="Figtree"/>
              </a:rPr>
              <a:t>, and infographics &amp; images by </a:t>
            </a:r>
            <a:r>
              <a:rPr lang="en" sz="1000" b="1" u="sng">
                <a:solidFill>
                  <a:schemeClr val="dk1"/>
                </a:solidFill>
                <a:latin typeface="Figtree"/>
                <a:ea typeface="Figtree"/>
                <a:cs typeface="Figtree"/>
                <a:sym typeface="Figtree"/>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Figtree"/>
                <a:ea typeface="Figtree"/>
                <a:cs typeface="Figtree"/>
                <a:sym typeface="Figtree"/>
              </a:rPr>
              <a:t> </a:t>
            </a:r>
            <a:endParaRPr sz="1000" b="1" u="sng">
              <a:solidFill>
                <a:schemeClr val="dk1"/>
              </a:solidFill>
              <a:latin typeface="Figtree"/>
              <a:ea typeface="Figtree"/>
              <a:cs typeface="Figtree"/>
              <a:sym typeface="Figtre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pic>
        <p:nvPicPr>
          <p:cNvPr id="323" name="Google Shape;323;p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24" name="Google Shape;324;p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txBox="1">
            <a:spLocks noGrp="1"/>
          </p:cNvSpPr>
          <p:nvPr>
            <p:ph type="title"/>
          </p:nvPr>
        </p:nvSpPr>
        <p:spPr>
          <a:xfrm>
            <a:off x="2823775"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6" name="Google Shape;326;p8"/>
          <p:cNvGrpSpPr/>
          <p:nvPr/>
        </p:nvGrpSpPr>
        <p:grpSpPr>
          <a:xfrm>
            <a:off x="7839212" y="4292695"/>
            <a:ext cx="1122766" cy="622606"/>
            <a:chOff x="7839212" y="4292695"/>
            <a:chExt cx="1122766" cy="622606"/>
          </a:xfrm>
        </p:grpSpPr>
        <p:grpSp>
          <p:nvGrpSpPr>
            <p:cNvPr id="327" name="Google Shape;327;p8"/>
            <p:cNvGrpSpPr/>
            <p:nvPr/>
          </p:nvGrpSpPr>
          <p:grpSpPr>
            <a:xfrm>
              <a:off x="8275093" y="4292695"/>
              <a:ext cx="686884" cy="622606"/>
              <a:chOff x="5752459" y="1744741"/>
              <a:chExt cx="577117" cy="523110"/>
            </a:xfrm>
          </p:grpSpPr>
          <p:sp>
            <p:nvSpPr>
              <p:cNvPr id="328" name="Google Shape;328;p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8"/>
              <p:cNvGrpSpPr/>
              <p:nvPr/>
            </p:nvGrpSpPr>
            <p:grpSpPr>
              <a:xfrm>
                <a:off x="5876129" y="1859008"/>
                <a:ext cx="343285" cy="332191"/>
                <a:chOff x="5876129" y="1859008"/>
                <a:chExt cx="343285" cy="332191"/>
              </a:xfrm>
            </p:grpSpPr>
            <p:sp>
              <p:nvSpPr>
                <p:cNvPr id="331" name="Google Shape;331;p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8"/>
            <p:cNvGrpSpPr/>
            <p:nvPr/>
          </p:nvGrpSpPr>
          <p:grpSpPr>
            <a:xfrm>
              <a:off x="7839212" y="4441995"/>
              <a:ext cx="366369" cy="324010"/>
              <a:chOff x="4967212" y="3076095"/>
              <a:chExt cx="366369" cy="324010"/>
            </a:xfrm>
          </p:grpSpPr>
          <p:sp>
            <p:nvSpPr>
              <p:cNvPr id="336" name="Google Shape;336;p8"/>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pic>
        <p:nvPicPr>
          <p:cNvPr id="364" name="Google Shape;364;p1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65" name="Google Shape;365;p1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284000" y="959800"/>
            <a:ext cx="6576000" cy="108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284000" y="1965174"/>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 id="2147483669" r:id="rId18"/>
    <p:sldLayoutId id="2147483670" r:id="rId19"/>
    <p:sldLayoutId id="2147483672" r:id="rId20"/>
    <p:sldLayoutId id="2147483673" r:id="rId21"/>
    <p:sldLayoutId id="2147483675" r:id="rId22"/>
    <p:sldLayoutId id="2147483676" r:id="rId23"/>
    <p:sldLayoutId id="2147483677" r:id="rId24"/>
    <p:sldLayoutId id="2147483678" r:id="rId25"/>
    <p:sldLayoutId id="2147483679"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grpSp>
        <p:nvGrpSpPr>
          <p:cNvPr id="1876" name="Google Shape;1876;p37"/>
          <p:cNvGrpSpPr/>
          <p:nvPr/>
        </p:nvGrpSpPr>
        <p:grpSpPr>
          <a:xfrm>
            <a:off x="7789761" y="2588588"/>
            <a:ext cx="1542989" cy="2556863"/>
            <a:chOff x="6145448" y="106155"/>
            <a:chExt cx="2851637" cy="4742495"/>
          </a:xfrm>
        </p:grpSpPr>
        <p:sp>
          <p:nvSpPr>
            <p:cNvPr id="1877"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8" name="Google Shape;1878;p37"/>
            <p:cNvGrpSpPr/>
            <p:nvPr/>
          </p:nvGrpSpPr>
          <p:grpSpPr>
            <a:xfrm>
              <a:off x="7220320" y="834167"/>
              <a:ext cx="554708" cy="888861"/>
              <a:chOff x="5029670" y="1742067"/>
              <a:chExt cx="554708" cy="888861"/>
            </a:xfrm>
          </p:grpSpPr>
          <p:sp>
            <p:nvSpPr>
              <p:cNvPr id="1879"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37"/>
            <p:cNvGrpSpPr/>
            <p:nvPr/>
          </p:nvGrpSpPr>
          <p:grpSpPr>
            <a:xfrm>
              <a:off x="6467342" y="352445"/>
              <a:ext cx="510540" cy="657406"/>
              <a:chOff x="5578942" y="2478983"/>
              <a:chExt cx="510540" cy="657406"/>
            </a:xfrm>
          </p:grpSpPr>
          <p:sp>
            <p:nvSpPr>
              <p:cNvPr id="1888"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37"/>
              <p:cNvGrpSpPr/>
              <p:nvPr/>
            </p:nvGrpSpPr>
            <p:grpSpPr>
              <a:xfrm>
                <a:off x="5803732" y="2564727"/>
                <a:ext cx="252754" cy="252842"/>
                <a:chOff x="5803732" y="2564727"/>
                <a:chExt cx="252754" cy="252842"/>
              </a:xfrm>
            </p:grpSpPr>
            <p:sp>
              <p:nvSpPr>
                <p:cNvPr id="1897"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37"/>
            <p:cNvGrpSpPr/>
            <p:nvPr/>
          </p:nvGrpSpPr>
          <p:grpSpPr>
            <a:xfrm>
              <a:off x="8204073" y="539494"/>
              <a:ext cx="793012" cy="798961"/>
              <a:chOff x="2235848" y="1207369"/>
              <a:chExt cx="793012" cy="798961"/>
            </a:xfrm>
          </p:grpSpPr>
          <p:sp>
            <p:nvSpPr>
              <p:cNvPr id="1903"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7"/>
              <p:cNvGrpSpPr/>
              <p:nvPr/>
            </p:nvGrpSpPr>
            <p:grpSpPr>
              <a:xfrm>
                <a:off x="2291377" y="1249060"/>
                <a:ext cx="678668" cy="431239"/>
                <a:chOff x="2291377" y="1249060"/>
                <a:chExt cx="678668" cy="431239"/>
              </a:xfrm>
            </p:grpSpPr>
            <p:sp>
              <p:nvSpPr>
                <p:cNvPr id="1906"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37"/>
            <p:cNvGrpSpPr/>
            <p:nvPr/>
          </p:nvGrpSpPr>
          <p:grpSpPr>
            <a:xfrm>
              <a:off x="6394869" y="1928475"/>
              <a:ext cx="2337472" cy="2843097"/>
              <a:chOff x="2903598" y="83200"/>
              <a:chExt cx="710888" cy="864663"/>
            </a:xfrm>
          </p:grpSpPr>
          <p:sp>
            <p:nvSpPr>
              <p:cNvPr id="1930"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0C82F21A-D047-54D7-D105-B93C50AD6826}"/>
              </a:ext>
            </a:extLst>
          </p:cNvPr>
          <p:cNvSpPr txBox="1"/>
          <p:nvPr/>
        </p:nvSpPr>
        <p:spPr>
          <a:xfrm>
            <a:off x="944940" y="1054652"/>
            <a:ext cx="7249903" cy="2590646"/>
          </a:xfrm>
          <a:prstGeom prst="rect">
            <a:avLst/>
          </a:prstGeom>
          <a:noFill/>
        </p:spPr>
        <p:txBody>
          <a:bodyPr wrap="square">
            <a:spAutoFit/>
          </a:bodyPr>
          <a:lstStyle/>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THÂN MẾN CHÀO CÁC EM </a:t>
            </a:r>
          </a:p>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ĐẾN VỚI BÀI HỌC MỚI</a:t>
            </a:r>
            <a:endParaRPr lang="en-US" sz="4300" b="1" dirty="0">
              <a:solidFill>
                <a:srgbClr val="FFC000"/>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279894"/>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p:sp>
        <p:nvSpPr>
          <p:cNvPr id="7" name="TextBox 6">
            <a:extLst>
              <a:ext uri="{FF2B5EF4-FFF2-40B4-BE49-F238E27FC236}">
                <a16:creationId xmlns:a16="http://schemas.microsoft.com/office/drawing/2014/main" id="{440AA481-35A3-03D1-F107-AB5BACC51AB6}"/>
              </a:ext>
            </a:extLst>
          </p:cNvPr>
          <p:cNvSpPr txBox="1"/>
          <p:nvPr/>
        </p:nvSpPr>
        <p:spPr>
          <a:xfrm>
            <a:off x="861432" y="1264597"/>
            <a:ext cx="7421136" cy="2614305"/>
          </a:xfrm>
          <a:prstGeom prst="rect">
            <a:avLst/>
          </a:prstGeom>
          <a:noFill/>
        </p:spPr>
        <p:txBody>
          <a:bodyPr wrap="square">
            <a:spAutoFit/>
          </a:bodyPr>
          <a:lstStyle/>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4: </a:t>
            </a:r>
            <a:r>
              <a:rPr lang="vi-VN" sz="2000" dirty="0">
                <a:latin typeface="Arial" panose="020B0604020202020204" pitchFamily="34" charset="0"/>
                <a:ea typeface="Times New Roman" panose="02020603050405020304" pitchFamily="18" charset="0"/>
                <a:cs typeface="Times New Roman" panose="02020603050405020304" pitchFamily="18" charset="0"/>
              </a:rPr>
              <a:t>[165; 170) gồm các số đo chiều cao lớn hơn hoặc bằng 165 và nhỏ hơn 170;</a:t>
            </a:r>
          </a:p>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5: </a:t>
            </a:r>
            <a:r>
              <a:rPr lang="vi-VN" sz="2000" dirty="0">
                <a:latin typeface="Arial" panose="020B0604020202020204" pitchFamily="34" charset="0"/>
                <a:ea typeface="Times New Roman" panose="02020603050405020304" pitchFamily="18" charset="0"/>
                <a:cs typeface="Times New Roman" panose="02020603050405020304" pitchFamily="18" charset="0"/>
              </a:rPr>
              <a:t>[170; 175) gồm các số đo chiều cao lớn hơn hoặc bằng 170 và nhỏ hơn 175.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820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177176"/>
            <a:ext cx="2010678" cy="660758"/>
          </a:xfrm>
          <a:prstGeom prst="rect">
            <a:avLst/>
          </a:prstGeom>
          <a:noFill/>
        </p:spPr>
        <p:txBody>
          <a:bodyPr wrap="square">
            <a:spAutoFit/>
          </a:bodyPr>
          <a:lstStyle/>
          <a:p>
            <a:pPr algn="just">
              <a:lnSpc>
                <a:spcPct val="150000"/>
              </a:lnSpc>
              <a:spcBef>
                <a:spcPts val="600"/>
              </a:spcBef>
              <a:spcAft>
                <a:spcPts val="600"/>
              </a:spcAft>
            </a:pPr>
            <a:r>
              <a:rPr lang="nl-NL"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KẾT LUẬN</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1222450" y="699267"/>
                <a:ext cx="6699095" cy="4153188"/>
              </a:xfrm>
              <a:prstGeom prst="rect">
                <a:avLst/>
              </a:prstGeom>
              <a:no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thống kê, ta quy ước:</a:t>
                </a:r>
              </a:p>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Nửa khoảng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tập hợp các giá trị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số liệu sao cho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và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&lt;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Độ dài của nửa khoảng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Khi một nhóm ứng với nửa khoảng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thì ta gọi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đầu mút trái và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đầu mút phải của nhóm đó.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1222450" y="699267"/>
                <a:ext cx="6699095" cy="4153188"/>
              </a:xfrm>
              <a:prstGeom prst="rect">
                <a:avLst/>
              </a:prstGeom>
              <a:blipFill>
                <a:blip r:embed="rId3"/>
                <a:stretch>
                  <a:fillRect l="-1002" r="-1002" b="-1762"/>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TextBox 8">
            <a:extLst>
              <a:ext uri="{FF2B5EF4-FFF2-40B4-BE49-F238E27FC236}">
                <a16:creationId xmlns:a16="http://schemas.microsoft.com/office/drawing/2014/main" id="{EAF2936A-DBE3-D47F-795D-7E7C95F36480}"/>
              </a:ext>
            </a:extLst>
          </p:cNvPr>
          <p:cNvSpPr txBox="1"/>
          <p:nvPr/>
        </p:nvSpPr>
        <p:spPr>
          <a:xfrm>
            <a:off x="870360" y="557754"/>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 </a:t>
            </a:r>
            <a:endParaRPr lang="en-US" sz="2000" dirty="0">
              <a:highlight>
                <a:srgbClr val="FFFF00"/>
              </a:highlight>
            </a:endParaRPr>
          </a:p>
        </p:txBody>
      </p:sp>
      <p:sp>
        <p:nvSpPr>
          <p:cNvPr id="11" name="TextBox 10">
            <a:extLst>
              <a:ext uri="{FF2B5EF4-FFF2-40B4-BE49-F238E27FC236}">
                <a16:creationId xmlns:a16="http://schemas.microsoft.com/office/drawing/2014/main" id="{DD2D5E52-3F72-7D58-27BA-CD07DE520C0D}"/>
              </a:ext>
            </a:extLst>
          </p:cNvPr>
          <p:cNvSpPr txBox="1"/>
          <p:nvPr/>
        </p:nvSpPr>
        <p:spPr>
          <a:xfrm>
            <a:off x="2167430" y="401435"/>
            <a:ext cx="5939506" cy="965970"/>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dưới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tốc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km/h)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44 ô </a:t>
            </a:r>
            <a:r>
              <a:rPr lang="en-US" sz="2000" dirty="0" err="1">
                <a:latin typeface="Arial" panose="020B0604020202020204" pitchFamily="34" charset="0"/>
                <a:ea typeface="Times New Roman" panose="02020603050405020304" pitchFamily="18" charset="0"/>
              </a:rPr>
              <a:t>tô</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trạm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tốc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D3A0DF7-D12B-0948-FDEF-F9039CEF94E1}"/>
              </a:ext>
            </a:extLst>
          </p:cNvPr>
          <p:cNvSpPr txBox="1"/>
          <p:nvPr/>
        </p:nvSpPr>
        <p:spPr>
          <a:xfrm>
            <a:off x="702530" y="3838198"/>
            <a:ext cx="7404406" cy="965970"/>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Hãy ghép các số liệu thành sáu nhóm ứng với sau nửa khoảng có độ dài bằng nhau.</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44FD96-F5E1-F3D8-D0AD-1F7D08A017DA}"/>
              </a:ext>
            </a:extLst>
          </p:cNvPr>
          <p:cNvGraphicFramePr>
            <a:graphicFrameLocks noGrp="1"/>
          </p:cNvGraphicFramePr>
          <p:nvPr>
            <p:extLst>
              <p:ext uri="{D42A27DB-BD31-4B8C-83A1-F6EECF244321}">
                <p14:modId xmlns:p14="http://schemas.microsoft.com/office/powerpoint/2010/main" val="3615662339"/>
              </p:ext>
            </p:extLst>
          </p:nvPr>
        </p:nvGraphicFramePr>
        <p:xfrm>
          <a:off x="702530" y="1636156"/>
          <a:ext cx="7738940" cy="2066496"/>
        </p:xfrm>
        <a:graphic>
          <a:graphicData uri="http://schemas.openxmlformats.org/drawingml/2006/table">
            <a:tbl>
              <a:tblPr firstRow="1" firstCol="1" bandRow="1"/>
              <a:tblGrid>
                <a:gridCol w="703540">
                  <a:extLst>
                    <a:ext uri="{9D8B030D-6E8A-4147-A177-3AD203B41FA5}">
                      <a16:colId xmlns:a16="http://schemas.microsoft.com/office/drawing/2014/main" val="3840313679"/>
                    </a:ext>
                  </a:extLst>
                </a:gridCol>
                <a:gridCol w="703540">
                  <a:extLst>
                    <a:ext uri="{9D8B030D-6E8A-4147-A177-3AD203B41FA5}">
                      <a16:colId xmlns:a16="http://schemas.microsoft.com/office/drawing/2014/main" val="1109271403"/>
                    </a:ext>
                  </a:extLst>
                </a:gridCol>
                <a:gridCol w="703540">
                  <a:extLst>
                    <a:ext uri="{9D8B030D-6E8A-4147-A177-3AD203B41FA5}">
                      <a16:colId xmlns:a16="http://schemas.microsoft.com/office/drawing/2014/main" val="574617013"/>
                    </a:ext>
                  </a:extLst>
                </a:gridCol>
                <a:gridCol w="703540">
                  <a:extLst>
                    <a:ext uri="{9D8B030D-6E8A-4147-A177-3AD203B41FA5}">
                      <a16:colId xmlns:a16="http://schemas.microsoft.com/office/drawing/2014/main" val="372231061"/>
                    </a:ext>
                  </a:extLst>
                </a:gridCol>
                <a:gridCol w="703540">
                  <a:extLst>
                    <a:ext uri="{9D8B030D-6E8A-4147-A177-3AD203B41FA5}">
                      <a16:colId xmlns:a16="http://schemas.microsoft.com/office/drawing/2014/main" val="653790506"/>
                    </a:ext>
                  </a:extLst>
                </a:gridCol>
                <a:gridCol w="703540">
                  <a:extLst>
                    <a:ext uri="{9D8B030D-6E8A-4147-A177-3AD203B41FA5}">
                      <a16:colId xmlns:a16="http://schemas.microsoft.com/office/drawing/2014/main" val="420165145"/>
                    </a:ext>
                  </a:extLst>
                </a:gridCol>
                <a:gridCol w="703540">
                  <a:extLst>
                    <a:ext uri="{9D8B030D-6E8A-4147-A177-3AD203B41FA5}">
                      <a16:colId xmlns:a16="http://schemas.microsoft.com/office/drawing/2014/main" val="1661810207"/>
                    </a:ext>
                  </a:extLst>
                </a:gridCol>
                <a:gridCol w="703540">
                  <a:extLst>
                    <a:ext uri="{9D8B030D-6E8A-4147-A177-3AD203B41FA5}">
                      <a16:colId xmlns:a16="http://schemas.microsoft.com/office/drawing/2014/main" val="1713026387"/>
                    </a:ext>
                  </a:extLst>
                </a:gridCol>
                <a:gridCol w="703540">
                  <a:extLst>
                    <a:ext uri="{9D8B030D-6E8A-4147-A177-3AD203B41FA5}">
                      <a16:colId xmlns:a16="http://schemas.microsoft.com/office/drawing/2014/main" val="1831323341"/>
                    </a:ext>
                  </a:extLst>
                </a:gridCol>
                <a:gridCol w="703540">
                  <a:extLst>
                    <a:ext uri="{9D8B030D-6E8A-4147-A177-3AD203B41FA5}">
                      <a16:colId xmlns:a16="http://schemas.microsoft.com/office/drawing/2014/main" val="3718462310"/>
                    </a:ext>
                  </a:extLst>
                </a:gridCol>
                <a:gridCol w="703540">
                  <a:extLst>
                    <a:ext uri="{9D8B030D-6E8A-4147-A177-3AD203B41FA5}">
                      <a16:colId xmlns:a16="http://schemas.microsoft.com/office/drawing/2014/main" val="3244772262"/>
                    </a:ext>
                  </a:extLst>
                </a:gridCol>
              </a:tblGrid>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4106010"/>
                  </a:ext>
                </a:extLst>
              </a:tr>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62,5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53,5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040751"/>
                  </a:ext>
                </a:extLst>
              </a:tr>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181281"/>
                  </a:ext>
                </a:extLst>
              </a:tr>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52,5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33486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12" name="Google Shape;1913;p42">
            <a:extLst>
              <a:ext uri="{FF2B5EF4-FFF2-40B4-BE49-F238E27FC236}">
                <a16:creationId xmlns:a16="http://schemas.microsoft.com/office/drawing/2014/main" id="{57617EF6-1881-6D78-1BD0-EB03D2D7854D}"/>
              </a:ext>
            </a:extLst>
          </p:cNvPr>
          <p:cNvSpPr/>
          <p:nvPr/>
        </p:nvSpPr>
        <p:spPr>
          <a:xfrm rot="2165">
            <a:off x="4074612" y="43611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dirty="0">
                <a:solidFill>
                  <a:sysClr val="windowText" lastClr="000000"/>
                </a:solidFill>
              </a:rPr>
              <a:t>G</a:t>
            </a:r>
            <a:r>
              <a:rPr kumimoji="0" lang="en-US" sz="2000" b="1" i="1" u="none" strike="noStrike" kern="0" cap="none" spc="0" normalizeH="0" baseline="0" noProof="0" dirty="0" err="1">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3A0DF7-D12B-0948-FDEF-F9039CEF94E1}"/>
                  </a:ext>
                </a:extLst>
              </p:cNvPr>
              <p:cNvSpPr txBox="1"/>
              <p:nvPr/>
            </p:nvSpPr>
            <p:spPr>
              <a:xfrm>
                <a:off x="624468" y="995055"/>
                <a:ext cx="7895064" cy="3838551"/>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lớn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68.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chon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[40;70)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70−40=30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chia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40;45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45;50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50;55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55;60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60;65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65;70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D3A0DF7-D12B-0948-FDEF-F9039CEF94E1}"/>
                  </a:ext>
                </a:extLst>
              </p:cNvPr>
              <p:cNvSpPr txBox="1">
                <a:spLocks noRot="1" noChangeAspect="1" noMove="1" noResize="1" noEditPoints="1" noAdjustHandles="1" noChangeArrowheads="1" noChangeShapeType="1" noTextEdit="1"/>
              </p:cNvSpPr>
              <p:nvPr/>
            </p:nvSpPr>
            <p:spPr>
              <a:xfrm>
                <a:off x="624468" y="995055"/>
                <a:ext cx="7895064" cy="3838551"/>
              </a:xfrm>
              <a:prstGeom prst="rect">
                <a:avLst/>
              </a:prstGeom>
              <a:blipFill>
                <a:blip r:embed="rId3"/>
                <a:stretch>
                  <a:fillRect l="-772" r="-772" b="-1746"/>
                </a:stretch>
              </a:blipFill>
            </p:spPr>
            <p:txBody>
              <a:bodyPr/>
              <a:lstStyle/>
              <a:p>
                <a:r>
                  <a:rPr lang="en-US">
                    <a:noFill/>
                  </a:rPr>
                  <a:t> </a:t>
                </a:r>
              </a:p>
            </p:txBody>
          </p:sp>
        </mc:Fallback>
      </mc:AlternateContent>
    </p:spTree>
    <p:extLst>
      <p:ext uri="{BB962C8B-B14F-4D97-AF65-F5344CB8AC3E}">
        <p14:creationId xmlns:p14="http://schemas.microsoft.com/office/powerpoint/2010/main" val="2032216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12" name="Rounded Rectangle 100">
            <a:extLst>
              <a:ext uri="{FF2B5EF4-FFF2-40B4-BE49-F238E27FC236}">
                <a16:creationId xmlns:a16="http://schemas.microsoft.com/office/drawing/2014/main" id="{3A6CAEC7-902B-904A-D97C-7DC7DE248B37}"/>
              </a:ext>
            </a:extLst>
          </p:cNvPr>
          <p:cNvSpPr/>
          <p:nvPr/>
        </p:nvSpPr>
        <p:spPr>
          <a:xfrm>
            <a:off x="375198" y="478487"/>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1</a:t>
            </a:r>
          </a:p>
        </p:txBody>
      </p:sp>
      <p:sp>
        <p:nvSpPr>
          <p:cNvPr id="2" name="TextBox 1">
            <a:extLst>
              <a:ext uri="{FF2B5EF4-FFF2-40B4-BE49-F238E27FC236}">
                <a16:creationId xmlns:a16="http://schemas.microsoft.com/office/drawing/2014/main" id="{05456AEA-1EF5-BDE6-F847-0F96475FA837}"/>
              </a:ext>
            </a:extLst>
          </p:cNvPr>
          <p:cNvSpPr txBox="1"/>
          <p:nvPr/>
        </p:nvSpPr>
        <p:spPr>
          <a:xfrm>
            <a:off x="2724991" y="339332"/>
            <a:ext cx="5939506" cy="965970"/>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rPr>
              <a:t>Chiều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35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đàn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FF821DF-851F-A5B1-CE34-DC94414541AE}"/>
              </a:ext>
            </a:extLst>
          </p:cNvPr>
          <p:cNvSpPr txBox="1"/>
          <p:nvPr/>
        </p:nvSpPr>
        <p:spPr>
          <a:xfrm>
            <a:off x="1678260" y="3838198"/>
            <a:ext cx="5787480" cy="965970"/>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3987D98-B9CC-C13A-6D2E-82D1FDD4003D}"/>
              </a:ext>
            </a:extLst>
          </p:cNvPr>
          <p:cNvGraphicFramePr>
            <a:graphicFrameLocks noGrp="1"/>
          </p:cNvGraphicFramePr>
          <p:nvPr>
            <p:extLst>
              <p:ext uri="{D42A27DB-BD31-4B8C-83A1-F6EECF244321}">
                <p14:modId xmlns:p14="http://schemas.microsoft.com/office/powerpoint/2010/main" val="1508768483"/>
              </p:ext>
            </p:extLst>
          </p:nvPr>
        </p:nvGraphicFramePr>
        <p:xfrm>
          <a:off x="1308411" y="1444457"/>
          <a:ext cx="6527178" cy="2393740"/>
        </p:xfrm>
        <a:graphic>
          <a:graphicData uri="http://schemas.openxmlformats.org/drawingml/2006/table">
            <a:tbl>
              <a:tblPr firstRow="1" bandRow="1">
                <a:tableStyleId>{14F51A67-9EFB-4DD3-B816-9AAF41DD4E67}</a:tableStyleId>
              </a:tblPr>
              <a:tblGrid>
                <a:gridCol w="932454">
                  <a:extLst>
                    <a:ext uri="{9D8B030D-6E8A-4147-A177-3AD203B41FA5}">
                      <a16:colId xmlns:a16="http://schemas.microsoft.com/office/drawing/2014/main" val="1795770763"/>
                    </a:ext>
                  </a:extLst>
                </a:gridCol>
                <a:gridCol w="932454">
                  <a:extLst>
                    <a:ext uri="{9D8B030D-6E8A-4147-A177-3AD203B41FA5}">
                      <a16:colId xmlns:a16="http://schemas.microsoft.com/office/drawing/2014/main" val="3083712939"/>
                    </a:ext>
                  </a:extLst>
                </a:gridCol>
                <a:gridCol w="932454">
                  <a:extLst>
                    <a:ext uri="{9D8B030D-6E8A-4147-A177-3AD203B41FA5}">
                      <a16:colId xmlns:a16="http://schemas.microsoft.com/office/drawing/2014/main" val="1209490522"/>
                    </a:ext>
                  </a:extLst>
                </a:gridCol>
                <a:gridCol w="932454">
                  <a:extLst>
                    <a:ext uri="{9D8B030D-6E8A-4147-A177-3AD203B41FA5}">
                      <a16:colId xmlns:a16="http://schemas.microsoft.com/office/drawing/2014/main" val="1628593056"/>
                    </a:ext>
                  </a:extLst>
                </a:gridCol>
                <a:gridCol w="932454">
                  <a:extLst>
                    <a:ext uri="{9D8B030D-6E8A-4147-A177-3AD203B41FA5}">
                      <a16:colId xmlns:a16="http://schemas.microsoft.com/office/drawing/2014/main" val="146802257"/>
                    </a:ext>
                  </a:extLst>
                </a:gridCol>
                <a:gridCol w="932454">
                  <a:extLst>
                    <a:ext uri="{9D8B030D-6E8A-4147-A177-3AD203B41FA5}">
                      <a16:colId xmlns:a16="http://schemas.microsoft.com/office/drawing/2014/main" val="151191989"/>
                    </a:ext>
                  </a:extLst>
                </a:gridCol>
                <a:gridCol w="932454">
                  <a:extLst>
                    <a:ext uri="{9D8B030D-6E8A-4147-A177-3AD203B41FA5}">
                      <a16:colId xmlns:a16="http://schemas.microsoft.com/office/drawing/2014/main" val="2794177163"/>
                    </a:ext>
                  </a:extLst>
                </a:gridCol>
              </a:tblGrid>
              <a:tr h="478748">
                <a:tc>
                  <a:txBody>
                    <a:bodyPr/>
                    <a:lstStyle/>
                    <a:p>
                      <a:r>
                        <a:rPr lang="en-US" sz="2000" dirty="0"/>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346557"/>
                  </a:ext>
                </a:extLst>
              </a:tr>
              <a:tr h="478748">
                <a:tc>
                  <a:txBody>
                    <a:bodyPr/>
                    <a:lstStyle/>
                    <a:p>
                      <a:r>
                        <a:rPr lang="en-US" sz="2000" dirty="0"/>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862645"/>
                  </a:ext>
                </a:extLst>
              </a:tr>
              <a:tr h="478748">
                <a:tc>
                  <a:txBody>
                    <a:bodyPr/>
                    <a:lstStyle/>
                    <a:p>
                      <a:r>
                        <a:rPr lang="en-US" sz="2000" dirty="0"/>
                        <a:t>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190635"/>
                  </a:ext>
                </a:extLst>
              </a:tr>
              <a:tr h="478748">
                <a:tc>
                  <a:txBody>
                    <a:bodyPr/>
                    <a:lstStyle/>
                    <a:p>
                      <a:r>
                        <a:rPr lang="en-US" sz="2000" dirty="0"/>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709037"/>
                  </a:ext>
                </a:extLst>
              </a:tr>
              <a:tr h="478748">
                <a:tc>
                  <a:txBody>
                    <a:bodyPr/>
                    <a:lstStyle/>
                    <a:p>
                      <a:r>
                        <a:rPr lang="en-US" sz="2000" dirty="0"/>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708935"/>
                  </a:ext>
                </a:extLst>
              </a:tr>
            </a:tbl>
          </a:graphicData>
        </a:graphic>
      </p:graphicFrame>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15" name="Google Shape;1913;p42">
            <a:extLst>
              <a:ext uri="{FF2B5EF4-FFF2-40B4-BE49-F238E27FC236}">
                <a16:creationId xmlns:a16="http://schemas.microsoft.com/office/drawing/2014/main" id="{74CB47AF-0FC8-4F86-06D5-788ACF1284B4}"/>
              </a:ext>
            </a:extLst>
          </p:cNvPr>
          <p:cNvSpPr/>
          <p:nvPr/>
        </p:nvSpPr>
        <p:spPr>
          <a:xfrm rot="2165">
            <a:off x="605194" y="44212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19" name="TextBox 18">
            <a:extLst>
              <a:ext uri="{FF2B5EF4-FFF2-40B4-BE49-F238E27FC236}">
                <a16:creationId xmlns:a16="http://schemas.microsoft.com/office/drawing/2014/main" id="{AC94578C-D7F8-AC5B-8D08-8612AAC303FF}"/>
              </a:ext>
            </a:extLst>
          </p:cNvPr>
          <p:cNvSpPr txBox="1"/>
          <p:nvPr/>
        </p:nvSpPr>
        <p:spPr>
          <a:xfrm>
            <a:off x="1008995" y="400088"/>
            <a:ext cx="7529956" cy="4499437"/>
          </a:xfrm>
          <a:prstGeom prst="rect">
            <a:avLst/>
          </a:prstGeom>
          <a:noFill/>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Trong mẫu số liệu đó, số liệu có giá trị nhỏ nhất là 6,6, số liệu có giá trị lớn nhất là 9,4. Vì thế, ta có thể chọn nửa khoảng [6,5; 9,5) sao cho giá trị của mỗi số liệu trong mẫu số liệu đều thuộc nửa khoảng [6,5; 9,5).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độ dài của nửa khoảng [6,5; 9,5) bằng 9,5 – 6,5 = 3 nên ta có thể phân chia nửa khoảng đó thành năm nửa khoảng có độ dài bằng nhau là: [6,5; 7,1), [7,1; 7,7), [7,7; 8,3), [8,3; 8,9), [8,9; 9,5).</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Vậy ta có thể ghép nhóm mẫu số liệu đã cho theo năm nhóm ứng với năm nửa khoảng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0C5D36BE-805D-71DB-4319-9647C89F6B76}"/>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4225965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48623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Kết</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luận</a:t>
            </a:r>
            <a:endParaRPr sz="3000" b="1" dirty="0">
              <a:solidFill>
                <a:schemeClr val="tx1">
                  <a:lumMod val="40000"/>
                  <a:lumOff val="60000"/>
                </a:schemeClr>
              </a:solidFill>
              <a:latin typeface="+mj-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3EAB27-C410-42E5-4F9C-F9AFF5A90803}"/>
                  </a:ext>
                </a:extLst>
              </p:cNvPr>
              <p:cNvSpPr txBox="1"/>
              <p:nvPr/>
            </p:nvSpPr>
            <p:spPr>
              <a:xfrm>
                <a:off x="879676" y="1293271"/>
                <a:ext cx="7384648" cy="3114442"/>
              </a:xfrm>
              <a:prstGeom prst="rect">
                <a:avLst/>
              </a:prstGeom>
              <a:noFill/>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Để chuyển mẫu số liệu không ghép nhóm thành mẫu số liệu ghép nhóm, ta có thể thực hiện như sau:</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tabLst>
                    <a:tab pos="180975" algn="l"/>
                  </a:tabLst>
                </a:pPr>
                <a:r>
                  <a:rPr lang="vi-VN" sz="2000">
                    <a:latin typeface="Arial" panose="020B0604020202020204" pitchFamily="34" charset="0"/>
                    <a:ea typeface="Times New Roman" panose="02020603050405020304" pitchFamily="18" charset="0"/>
                    <a:cs typeface="Times New Roman" panose="02020603050405020304" pitchFamily="18" charset="0"/>
                  </a:rPr>
                  <a:t>Tìm nửa khoảng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𝑏</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sao cho giá trị của mỗi số liệu trong mẫu số liệu đều thuộc nửa khoảng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𝑏</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tabLst>
                    <a:tab pos="180975" algn="l"/>
                  </a:tabLst>
                </a:pPr>
                <a:r>
                  <a:rPr lang="vi-VN" sz="2000">
                    <a:latin typeface="Arial" panose="020B0604020202020204" pitchFamily="34" charset="0"/>
                    <a:ea typeface="Times New Roman" panose="02020603050405020304" pitchFamily="18" charset="0"/>
                    <a:cs typeface="Times New Roman" panose="02020603050405020304" pitchFamily="18" charset="0"/>
                  </a:rPr>
                  <a:t>Ta thường phân chia nửa khoảng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𝑏</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thành các nửa khoảng có độ dài bằng nhau.</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879676" y="1293271"/>
                <a:ext cx="7384648" cy="3114442"/>
              </a:xfrm>
              <a:prstGeom prst="rect">
                <a:avLst/>
              </a:prstGeom>
              <a:blipFill>
                <a:blip r:embed="rId3"/>
                <a:stretch>
                  <a:fillRect l="-825" r="-825" b="-2544"/>
                </a:stretch>
              </a:blipFill>
            </p:spPr>
            <p:txBody>
              <a:bodyPr/>
              <a:lstStyle/>
              <a:p>
                <a:r>
                  <a:rPr lang="en-US">
                    <a:noFill/>
                  </a:rPr>
                  <a:t> </a:t>
                </a:r>
              </a:p>
            </p:txBody>
          </p:sp>
        </mc:Fallback>
      </mc:AlternateContent>
    </p:spTree>
    <p:extLst>
      <p:ext uri="{BB962C8B-B14F-4D97-AF65-F5344CB8AC3E}">
        <p14:creationId xmlns:p14="http://schemas.microsoft.com/office/powerpoint/2010/main" val="117999805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grpSp>
        <p:nvGrpSpPr>
          <p:cNvPr id="2431" name="Google Shape;2431;p48"/>
          <p:cNvGrpSpPr/>
          <p:nvPr/>
        </p:nvGrpSpPr>
        <p:grpSpPr>
          <a:xfrm>
            <a:off x="588678" y="1918010"/>
            <a:ext cx="1953800" cy="2765489"/>
            <a:chOff x="488302" y="355500"/>
            <a:chExt cx="2852609" cy="4328000"/>
          </a:xfrm>
        </p:grpSpPr>
        <p:sp>
          <p:nvSpPr>
            <p:cNvPr id="2432" name="Google Shape;2432;p48"/>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48"/>
            <p:cNvGrpSpPr/>
            <p:nvPr/>
          </p:nvGrpSpPr>
          <p:grpSpPr>
            <a:xfrm>
              <a:off x="713144" y="2200671"/>
              <a:ext cx="2077860" cy="2403276"/>
              <a:chOff x="3809440" y="119922"/>
              <a:chExt cx="720803" cy="833689"/>
            </a:xfrm>
          </p:grpSpPr>
          <p:sp>
            <p:nvSpPr>
              <p:cNvPr id="2437" name="Google Shape;2437;p48"/>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48"/>
            <p:cNvGrpSpPr/>
            <p:nvPr/>
          </p:nvGrpSpPr>
          <p:grpSpPr>
            <a:xfrm rot="3648142">
              <a:off x="2402301" y="3120940"/>
              <a:ext cx="792974" cy="798923"/>
              <a:chOff x="2235848" y="1207369"/>
              <a:chExt cx="793012" cy="798961"/>
            </a:xfrm>
          </p:grpSpPr>
          <p:sp>
            <p:nvSpPr>
              <p:cNvPr id="2483" name="Google Shape;2483;p48"/>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8"/>
              <p:cNvGrpSpPr/>
              <p:nvPr/>
            </p:nvGrpSpPr>
            <p:grpSpPr>
              <a:xfrm>
                <a:off x="2291377" y="1249060"/>
                <a:ext cx="678668" cy="431239"/>
                <a:chOff x="2291377" y="1249060"/>
                <a:chExt cx="678668" cy="431239"/>
              </a:xfrm>
            </p:grpSpPr>
            <p:sp>
              <p:nvSpPr>
                <p:cNvPr id="2486" name="Google Shape;2486;p48"/>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9" name="Google Shape;2509;p48"/>
            <p:cNvGrpSpPr/>
            <p:nvPr/>
          </p:nvGrpSpPr>
          <p:grpSpPr>
            <a:xfrm>
              <a:off x="1842764" y="1307106"/>
              <a:ext cx="449702" cy="720333"/>
              <a:chOff x="5029670" y="1742067"/>
              <a:chExt cx="554708" cy="888861"/>
            </a:xfrm>
          </p:grpSpPr>
          <p:sp>
            <p:nvSpPr>
              <p:cNvPr id="2510" name="Google Shape;2510;p4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2594242" y="461419"/>
              <a:ext cx="409094" cy="489665"/>
              <a:chOff x="4512263" y="939351"/>
              <a:chExt cx="673517" cy="806032"/>
            </a:xfrm>
          </p:grpSpPr>
          <p:sp>
            <p:nvSpPr>
              <p:cNvPr id="2519" name="Google Shape;2519;p48"/>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48"/>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8"/>
            <p:cNvGrpSpPr/>
            <p:nvPr/>
          </p:nvGrpSpPr>
          <p:grpSpPr>
            <a:xfrm>
              <a:off x="488302" y="355500"/>
              <a:ext cx="2846373" cy="974450"/>
              <a:chOff x="488302" y="355500"/>
              <a:chExt cx="2846373" cy="974450"/>
            </a:xfrm>
          </p:grpSpPr>
          <p:sp>
            <p:nvSpPr>
              <p:cNvPr id="2530" name="Google Shape;2530;p48"/>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2531" name="Google Shape;2531;p48"/>
              <p:cNvGrpSpPr/>
              <p:nvPr/>
            </p:nvGrpSpPr>
            <p:grpSpPr>
              <a:xfrm>
                <a:off x="488302" y="975762"/>
                <a:ext cx="449839" cy="272894"/>
                <a:chOff x="3319039" y="1881112"/>
                <a:chExt cx="449839" cy="272894"/>
              </a:xfrm>
            </p:grpSpPr>
            <p:sp>
              <p:nvSpPr>
                <p:cNvPr id="2532" name="Google Shape;2532;p48"/>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a:extLst>
              <a:ext uri="{FF2B5EF4-FFF2-40B4-BE49-F238E27FC236}">
                <a16:creationId xmlns:a16="http://schemas.microsoft.com/office/drawing/2014/main" id="{945A497B-AABA-4620-6AA9-0B6E9935303F}"/>
              </a:ext>
            </a:extLst>
          </p:cNvPr>
          <p:cNvSpPr txBox="1"/>
          <p:nvPr/>
        </p:nvSpPr>
        <p:spPr>
          <a:xfrm>
            <a:off x="3097588" y="1190829"/>
            <a:ext cx="5759261" cy="2340192"/>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
                <a:srgbClr val="070185"/>
              </a:buClr>
              <a:buSzPts val="1400"/>
              <a:buFont typeface="Figtree"/>
              <a:buNone/>
              <a:tabLst/>
              <a:defRPr/>
            </a:pPr>
            <a:r>
              <a:rPr kumimoji="0" lang="en-US" sz="3200" b="1" i="0" u="none" strike="noStrike" kern="0" cap="none" spc="0" normalizeH="0" baseline="0" noProof="0" dirty="0">
                <a:ln>
                  <a:noFill/>
                </a:ln>
                <a:solidFill>
                  <a:schemeClr val="accent5">
                    <a:lumMod val="75000"/>
                  </a:schemeClr>
                </a:solidFill>
                <a:effectLst/>
                <a:uLnTx/>
                <a:uFillTx/>
                <a:latin typeface="Arial"/>
                <a:sym typeface="Figtree"/>
              </a:rPr>
              <a:t>II. TẦN SỐ GHÉP NHÓM.</a:t>
            </a:r>
          </a:p>
          <a:p>
            <a:pPr marL="0" marR="0" lvl="0" indent="0" algn="l" defTabSz="914400" rtl="0" eaLnBrk="1" fontAlgn="auto" latinLnBrk="0" hangingPunct="1">
              <a:lnSpc>
                <a:spcPct val="250000"/>
              </a:lnSpc>
              <a:spcBef>
                <a:spcPts val="0"/>
              </a:spcBef>
              <a:spcAft>
                <a:spcPts val="0"/>
              </a:spcAft>
              <a:buClr>
                <a:srgbClr val="070185"/>
              </a:buClr>
              <a:buSzPts val="1400"/>
              <a:buFont typeface="Figtree"/>
              <a:buNone/>
              <a:tabLst/>
              <a:defRPr/>
            </a:pPr>
            <a:r>
              <a:rPr lang="en-US" sz="3200" b="1" dirty="0">
                <a:solidFill>
                  <a:schemeClr val="accent5">
                    <a:lumMod val="75000"/>
                  </a:schemeClr>
                </a:solidFill>
                <a:sym typeface="Figtree"/>
              </a:rPr>
              <a:t>BẢNG TẦN SỐ GHÉP NHÓM</a:t>
            </a:r>
            <a:endParaRPr kumimoji="0" lang="en-US" sz="3200" b="1" i="0" u="none" strike="noStrike" kern="0" cap="none" spc="0" normalizeH="0" baseline="0" noProof="0" dirty="0">
              <a:ln>
                <a:noFill/>
              </a:ln>
              <a:solidFill>
                <a:schemeClr val="accent5">
                  <a:lumMod val="75000"/>
                </a:schemeClr>
              </a:solidFill>
              <a:effectLst/>
              <a:uLnTx/>
              <a:uFillTx/>
              <a:latin typeface="Arial"/>
              <a:sym typeface="Figtree"/>
            </a:endParaRPr>
          </a:p>
        </p:txBody>
      </p:sp>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1136348" y="566646"/>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0EFCA9-B264-DB7A-D881-1BFA38899D59}"/>
                  </a:ext>
                </a:extLst>
              </p:cNvPr>
              <p:cNvSpPr txBox="1"/>
              <p:nvPr/>
            </p:nvSpPr>
            <p:spPr>
              <a:xfrm>
                <a:off x="983661" y="518553"/>
                <a:ext cx="7736592" cy="199189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150;155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155;160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160;165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165;170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175;180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bao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983661" y="518553"/>
                <a:ext cx="7736592" cy="1991892"/>
              </a:xfrm>
              <a:prstGeom prst="rect">
                <a:avLst/>
              </a:prstGeom>
              <a:blipFill>
                <a:blip r:embed="rId3"/>
                <a:stretch>
                  <a:fillRect l="-788" r="-867" b="-4281"/>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638860" y="295162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0F2B8467-4446-C876-E937-F6B2F3322039}"/>
              </a:ext>
            </a:extLst>
          </p:cNvPr>
          <p:cNvSpPr txBox="1"/>
          <p:nvPr/>
        </p:nvSpPr>
        <p:spPr>
          <a:xfrm>
            <a:off x="1696162" y="3261820"/>
            <a:ext cx="6311590" cy="1421671"/>
          </a:xfrm>
          <a:prstGeom prst="rect">
            <a:avLst/>
          </a:prstGeom>
          <a:noFill/>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Có 5 số liệu trong mẫu số liệu trên thuộc vào nhóm 1 (có 1 số liệu có giá trị là 150; 2 số liệu có giá trị là 152 và 2 số liệu có giá trị là 153).</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720000" y="33877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0AA481-35A3-03D1-F107-AB5BACC51AB6}"/>
                  </a:ext>
                </a:extLst>
              </p:cNvPr>
              <p:cNvSpPr txBox="1"/>
              <p:nvPr/>
            </p:nvSpPr>
            <p:spPr>
              <a:xfrm>
                <a:off x="596591" y="831966"/>
                <a:ext cx="7950818" cy="3845412"/>
              </a:xfrm>
              <a:prstGeom prst="rect">
                <a:avLst/>
              </a:prstGeom>
              <a:noFill/>
            </p:spPr>
            <p:txBody>
              <a:bodyPr wrap="square">
                <a:spAutoFit/>
              </a:bodyPr>
              <a:lstStyle/>
              <a:p>
                <a:pPr lvl="0"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40 số liệu thống kê của mẫu số liệu đó, có 5 số liệu thuộc vào nhóm 1. Ta gọi </a:t>
                </a:r>
                <a14:m>
                  <m:oMath xmlns:m="http://schemas.openxmlformats.org/officeDocument/2006/math">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𝑛</m:t>
                        </m:r>
                      </m:e>
                      <m:sub>
                        <m:r>
                          <a:rPr lang="en-US" sz="2000" b="0" i="1" dirty="0"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 5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tần số ghép nhóm (gọi tắt là tần số) của nhóm 1. Tương tự, </a:t>
                </a:r>
                <a14:m>
                  <m:oMath xmlns:m="http://schemas.openxmlformats.org/officeDocument/2006/math">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2</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7</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3</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10</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4</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13</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5</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5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lần lượt là tần số của nhóm 2, nhóm 3, nhóm 4, nhóm 5.</a:t>
                </a:r>
              </a:p>
              <a:p>
                <a:pPr lvl="0"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Ta có thể lập bảng tần số ghép nhóm của mẫu số liệu ghép nhóm đó ở dạng bảng ngang (Bảng 26) hoặc ở dạng bảng dọc (Bảng 27).</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596591" y="831966"/>
                <a:ext cx="7950818" cy="3845412"/>
              </a:xfrm>
              <a:prstGeom prst="rect">
                <a:avLst/>
              </a:prstGeom>
              <a:blipFill>
                <a:blip r:embed="rId3"/>
                <a:stretch>
                  <a:fillRect l="-844" r="-767" b="-1902"/>
                </a:stretch>
              </a:blipFill>
            </p:spPr>
            <p:txBody>
              <a:bodyPr/>
              <a:lstStyle/>
              <a:p>
                <a:r>
                  <a:rPr lang="en-US">
                    <a:noFill/>
                  </a:rPr>
                  <a:t> </a:t>
                </a:r>
              </a:p>
            </p:txBody>
          </p:sp>
        </mc:Fallback>
      </mc:AlternateContent>
    </p:spTree>
    <p:extLst>
      <p:ext uri="{BB962C8B-B14F-4D97-AF65-F5344CB8AC3E}">
        <p14:creationId xmlns:p14="http://schemas.microsoft.com/office/powerpoint/2010/main" val="324219347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5"/>
                                        </p:tgtEl>
                                        <p:attrNameLst>
                                          <p:attrName>style.visibility</p:attrName>
                                        </p:attrNameLst>
                                      </p:cBhvr>
                                      <p:to>
                                        <p:strVal val="visible"/>
                                      </p:to>
                                    </p:set>
                                    <p:animEffect transition="in" filter="fade">
                                      <p:cBhvr>
                                        <p:cTn id="7" dur="500"/>
                                        <p:tgtEl>
                                          <p:spTgt spid="2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1460780" y="203808"/>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p:sp>
        <p:nvSpPr>
          <p:cNvPr id="3" name="TextBox 2">
            <a:extLst>
              <a:ext uri="{FF2B5EF4-FFF2-40B4-BE49-F238E27FC236}">
                <a16:creationId xmlns:a16="http://schemas.microsoft.com/office/drawing/2014/main" id="{EC39A7A7-DBF6-33E5-32F5-60C443EFE68C}"/>
              </a:ext>
            </a:extLst>
          </p:cNvPr>
          <p:cNvSpPr txBox="1"/>
          <p:nvPr/>
        </p:nvSpPr>
        <p:spPr>
          <a:xfrm>
            <a:off x="615137" y="996286"/>
            <a:ext cx="4802506" cy="2805320"/>
          </a:xfrm>
          <a:prstGeom prst="rect">
            <a:avLst/>
          </a:prstGeom>
          <a:noFill/>
        </p:spPr>
        <p:txBody>
          <a:bodyPr wrap="square">
            <a:spAutoFit/>
          </a:bodyPr>
          <a:lstStyle/>
          <a:p>
            <a:pPr algn="just">
              <a:lnSpc>
                <a:spcPct val="150000"/>
              </a:lnSpc>
            </a:pP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25 </a:t>
            </a:r>
            <a:r>
              <a:rPr lang="en-US" sz="2000" dirty="0" err="1">
                <a:latin typeface="Arial" panose="020B0604020202020204" pitchFamily="34" charset="0"/>
                <a:ea typeface="Times New Roman" panose="02020603050405020304" pitchFamily="18" charset="0"/>
              </a:rPr>
              <a:t>thống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mật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/km</a:t>
            </a:r>
            <a:r>
              <a:rPr lang="en-US" sz="2000" baseline="30000" dirty="0">
                <a:latin typeface="Arial" panose="020B0604020202020204" pitchFamily="34" charset="0"/>
                <a:ea typeface="Times New Roman" panose="02020603050405020304" pitchFamily="18" charset="0"/>
              </a:rPr>
              <a:t>2</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37 </a:t>
            </a:r>
            <a:r>
              <a:rPr lang="en-US" sz="2000" dirty="0" err="1">
                <a:latin typeface="Arial" panose="020B0604020202020204" pitchFamily="34" charset="0"/>
                <a:ea typeface="Times New Roman" panose="02020603050405020304" pitchFamily="18" charset="0"/>
              </a:rPr>
              <a:t>tỉnh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thành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Bắc</a:t>
            </a:r>
            <a:r>
              <a:rPr lang="en-US" sz="2000" dirty="0">
                <a:latin typeface="Arial" panose="020B0604020202020204" pitchFamily="34" charset="0"/>
                <a:ea typeface="Times New Roman" panose="02020603050405020304" pitchFamily="18" charset="0"/>
              </a:rPr>
              <a:t> Trung </a:t>
            </a:r>
            <a:r>
              <a:rPr lang="en-US" sz="2000" dirty="0" err="1">
                <a:latin typeface="Arial" panose="020B0604020202020204" pitchFamily="34" charset="0"/>
                <a:ea typeface="Times New Roman" panose="02020603050405020304" pitchFamily="18" charset="0"/>
              </a:rPr>
              <a:t>Bộ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Duyên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hải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miền</a:t>
            </a:r>
            <a:r>
              <a:rPr lang="en-US" sz="2000" dirty="0">
                <a:latin typeface="Arial" panose="020B0604020202020204" pitchFamily="34" charset="0"/>
                <a:ea typeface="Times New Roman" panose="02020603050405020304" pitchFamily="18" charset="0"/>
              </a:rPr>
              <a:t> Trung, </a:t>
            </a:r>
            <a:r>
              <a:rPr lang="en-US" sz="2000" dirty="0" err="1">
                <a:latin typeface="Arial" panose="020B0604020202020204" pitchFamily="34" charset="0"/>
                <a:ea typeface="Times New Roman" panose="02020603050405020304" pitchFamily="18" charset="0"/>
              </a:rPr>
              <a:t>Tây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Nguyên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Đông</a:t>
            </a:r>
            <a:r>
              <a:rPr lang="en-US" sz="2000" dirty="0">
                <a:latin typeface="Arial" panose="020B0604020202020204" pitchFamily="34" charset="0"/>
                <a:ea typeface="Times New Roman" panose="02020603050405020304" pitchFamily="18" charset="0"/>
              </a:rPr>
              <a:t> Nam </a:t>
            </a:r>
            <a:r>
              <a:rPr lang="en-US" sz="2000" dirty="0" err="1">
                <a:latin typeface="Arial" panose="020B0604020202020204" pitchFamily="34" charset="0"/>
                <a:ea typeface="Times New Roman" panose="02020603050405020304" pitchFamily="18" charset="0"/>
              </a:rPr>
              <a:t>Bộ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Đồng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bằng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Cửu</a:t>
            </a:r>
            <a:r>
              <a:rPr lang="en-US" sz="2000" dirty="0">
                <a:latin typeface="Arial" panose="020B0604020202020204" pitchFamily="34" charset="0"/>
                <a:ea typeface="Times New Roman" panose="02020603050405020304" pitchFamily="18" charset="0"/>
              </a:rPr>
              <a:t> Long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kể</a:t>
            </a:r>
            <a:r>
              <a:rPr lang="en-US" sz="2000" dirty="0">
                <a:latin typeface="Arial" panose="020B0604020202020204" pitchFamily="34" charset="0"/>
                <a:ea typeface="Times New Roman" panose="02020603050405020304" pitchFamily="18" charset="0"/>
              </a:rPr>
              <a:t> Thành </a:t>
            </a:r>
            <a:r>
              <a:rPr lang="en-US" sz="2000" dirty="0" err="1">
                <a:latin typeface="Arial" panose="020B0604020202020204" pitchFamily="34" charset="0"/>
                <a:ea typeface="Times New Roman" panose="02020603050405020304" pitchFamily="18" charset="0"/>
              </a:rPr>
              <a:t>phố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Hồ</a:t>
            </a:r>
            <a:r>
              <a:rPr lang="en-US" sz="2000" dirty="0">
                <a:latin typeface="Arial" panose="020B0604020202020204" pitchFamily="34" charset="0"/>
                <a:ea typeface="Times New Roman" panose="02020603050405020304" pitchFamily="18" charset="0"/>
              </a:rPr>
              <a:t> Chí Minh) ở </a:t>
            </a:r>
            <a:r>
              <a:rPr lang="en-US" sz="2000" dirty="0" err="1">
                <a:latin typeface="Arial" panose="020B0604020202020204" pitchFamily="34" charset="0"/>
                <a:ea typeface="Times New Roman" panose="02020603050405020304" pitchFamily="18" charset="0"/>
              </a:rPr>
              <a:t>năm</a:t>
            </a:r>
            <a:r>
              <a:rPr lang="en-US" sz="2000" dirty="0">
                <a:latin typeface="Arial" panose="020B0604020202020204" pitchFamily="34" charset="0"/>
                <a:ea typeface="Times New Roman" panose="02020603050405020304" pitchFamily="18" charset="0"/>
              </a:rPr>
              <a:t> 2021.</a:t>
            </a:r>
            <a:endParaRPr lang="en-US" sz="2000" dirty="0"/>
          </a:p>
        </p:txBody>
      </p:sp>
      <p:pic>
        <p:nvPicPr>
          <p:cNvPr id="8" name="Picture 7">
            <a:extLst>
              <a:ext uri="{FF2B5EF4-FFF2-40B4-BE49-F238E27FC236}">
                <a16:creationId xmlns:a16="http://schemas.microsoft.com/office/drawing/2014/main" id="{741EB39C-C143-3EC0-5311-A36DE387C244}"/>
              </a:ext>
            </a:extLst>
          </p:cNvPr>
          <p:cNvPicPr>
            <a:picLocks noChangeAspect="1"/>
          </p:cNvPicPr>
          <p:nvPr/>
        </p:nvPicPr>
        <p:blipFill>
          <a:blip r:embed="rId3"/>
          <a:stretch>
            <a:fillRect/>
          </a:stretch>
        </p:blipFill>
        <p:spPr>
          <a:xfrm>
            <a:off x="5635221" y="303174"/>
            <a:ext cx="2861322" cy="3751988"/>
          </a:xfrm>
          <a:prstGeom prst="rect">
            <a:avLst/>
          </a:prstGeom>
        </p:spPr>
      </p:pic>
      <p:sp>
        <p:nvSpPr>
          <p:cNvPr id="10" name="TextBox 9">
            <a:extLst>
              <a:ext uri="{FF2B5EF4-FFF2-40B4-BE49-F238E27FC236}">
                <a16:creationId xmlns:a16="http://schemas.microsoft.com/office/drawing/2014/main" id="{63CCD45F-ED18-2120-05BB-184FA6BD35C1}"/>
              </a:ext>
            </a:extLst>
          </p:cNvPr>
          <p:cNvSpPr txBox="1"/>
          <p:nvPr/>
        </p:nvSpPr>
        <p:spPr>
          <a:xfrm>
            <a:off x="2107583" y="4244196"/>
            <a:ext cx="5397190" cy="400110"/>
          </a:xfrm>
          <a:prstGeom prst="rect">
            <a:avLst/>
          </a:prstGeom>
          <a:noFill/>
        </p:spPr>
        <p:txBody>
          <a:bodyPr wrap="square">
            <a:spAutoFit/>
          </a:bodyPr>
          <a:lstStyle/>
          <a:p>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25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loại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thế</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nào</a:t>
            </a:r>
            <a:r>
              <a:rPr lang="en-US" sz="2000" dirty="0">
                <a:effectLst/>
                <a:latin typeface="Arial" panose="020B0604020202020204" pitchFamily="34" charset="0"/>
                <a:ea typeface="Times New Roman" panose="02020603050405020304" pitchFamily="18" charset="0"/>
              </a:rPr>
              <a:t>?</a:t>
            </a:r>
            <a:endParaRPr lang="en-US" sz="2000" dirty="0"/>
          </a:p>
        </p:txBody>
      </p:sp>
      <p:pic>
        <p:nvPicPr>
          <p:cNvPr id="11" name="Picture 10">
            <a:extLst>
              <a:ext uri="{FF2B5EF4-FFF2-40B4-BE49-F238E27FC236}">
                <a16:creationId xmlns:a16="http://schemas.microsoft.com/office/drawing/2014/main" id="{AE96B752-8FEB-0CB4-46C3-641F97A301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7457" y="3896123"/>
            <a:ext cx="1108421" cy="748183"/>
          </a:xfrm>
          <a:prstGeom prst="rect">
            <a:avLst/>
          </a:prstGeom>
        </p:spPr>
      </p:pic>
      <p:pic>
        <p:nvPicPr>
          <p:cNvPr id="2" name="Google Shape;219;p3">
            <a:extLst>
              <a:ext uri="{FF2B5EF4-FFF2-40B4-BE49-F238E27FC236}">
                <a16:creationId xmlns:a16="http://schemas.microsoft.com/office/drawing/2014/main" id="{6498E3A3-0D1F-1C42-C2B1-165DEA348C93}"/>
              </a:ext>
            </a:extLst>
          </p:cNvPr>
          <p:cNvPicPr preferRelativeResize="0"/>
          <p:nvPr/>
        </p:nvPicPr>
        <p:blipFill rotWithShape="1">
          <a:blip r:embed="rId6">
            <a:alphaModFix/>
          </a:blip>
          <a:srcRect/>
          <a:stretch/>
        </p:blipFill>
        <p:spPr>
          <a:xfrm>
            <a:off x="6385850" y="4833340"/>
            <a:ext cx="1753944" cy="375494"/>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pic>
        <p:nvPicPr>
          <p:cNvPr id="6" name="Picture 5">
            <a:extLst>
              <a:ext uri="{FF2B5EF4-FFF2-40B4-BE49-F238E27FC236}">
                <a16:creationId xmlns:a16="http://schemas.microsoft.com/office/drawing/2014/main" id="{8D5F81EF-4250-2F30-4ADD-F18C00D64C40}"/>
              </a:ext>
            </a:extLst>
          </p:cNvPr>
          <p:cNvPicPr>
            <a:picLocks noChangeAspect="1"/>
          </p:cNvPicPr>
          <p:nvPr/>
        </p:nvPicPr>
        <p:blipFill>
          <a:blip r:embed="rId3"/>
          <a:stretch>
            <a:fillRect/>
          </a:stretch>
        </p:blipFill>
        <p:spPr>
          <a:xfrm>
            <a:off x="954066" y="447899"/>
            <a:ext cx="7525800" cy="1228896"/>
          </a:xfrm>
          <a:prstGeom prst="rect">
            <a:avLst/>
          </a:prstGeom>
        </p:spPr>
      </p:pic>
      <p:pic>
        <p:nvPicPr>
          <p:cNvPr id="8" name="Picture 7">
            <a:extLst>
              <a:ext uri="{FF2B5EF4-FFF2-40B4-BE49-F238E27FC236}">
                <a16:creationId xmlns:a16="http://schemas.microsoft.com/office/drawing/2014/main" id="{C0D81DCC-3A49-8134-492D-B361A82ECA18}"/>
              </a:ext>
            </a:extLst>
          </p:cNvPr>
          <p:cNvPicPr>
            <a:picLocks noChangeAspect="1"/>
          </p:cNvPicPr>
          <p:nvPr/>
        </p:nvPicPr>
        <p:blipFill>
          <a:blip r:embed="rId4"/>
          <a:stretch>
            <a:fillRect/>
          </a:stretch>
        </p:blipFill>
        <p:spPr>
          <a:xfrm>
            <a:off x="5383140" y="1878892"/>
            <a:ext cx="2896004" cy="292458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7C0440-75FD-1846-7BEB-A43FE02B1BB3}"/>
                  </a:ext>
                </a:extLst>
              </p:cNvPr>
              <p:cNvSpPr txBox="1"/>
              <p:nvPr/>
            </p:nvSpPr>
            <p:spPr>
              <a:xfrm>
                <a:off x="557561" y="1878892"/>
                <a:ext cx="4572000" cy="2806666"/>
              </a:xfrm>
              <a:prstGeom prst="rect">
                <a:avLst/>
              </a:prstGeom>
              <a:solidFill>
                <a:schemeClr val="accent6">
                  <a:lumMod val="20000"/>
                  <a:lumOff val="80000"/>
                </a:schemeClr>
              </a:solid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213995" algn="l"/>
                  </a:tabLs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Trong một mẫu số liệu ghép nhóm, tần số ghép nhóm (hay tần số) của một nhóm là số </a:t>
                </a:r>
                <a:r>
                  <a:rPr lang="vi-VN"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 liệu trong mẫu số liệu thuộc vào nhóm đó. Tần số của nhóm 1, nhóm 2, …, nhóm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kí hiệu lần lượt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vi-VN"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vi-VN"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𝑚</m:t>
                        </m:r>
                      </m:sub>
                    </m:sSub>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07C0440-75FD-1846-7BEB-A43FE02B1BB3}"/>
                  </a:ext>
                </a:extLst>
              </p:cNvPr>
              <p:cNvSpPr txBox="1">
                <a:spLocks noRot="1" noChangeAspect="1" noMove="1" noResize="1" noEditPoints="1" noAdjustHandles="1" noChangeArrowheads="1" noChangeShapeType="1" noTextEdit="1"/>
              </p:cNvSpPr>
              <p:nvPr/>
            </p:nvSpPr>
            <p:spPr>
              <a:xfrm>
                <a:off x="557561" y="1878892"/>
                <a:ext cx="4572000" cy="2806666"/>
              </a:xfrm>
              <a:prstGeom prst="rect">
                <a:avLst/>
              </a:prstGeom>
              <a:blipFill>
                <a:blip r:embed="rId5"/>
                <a:stretch>
                  <a:fillRect l="-1467" r="-1467" b="-2820"/>
                </a:stretch>
              </a:blipFill>
            </p:spPr>
            <p:txBody>
              <a:bodyPr/>
              <a:lstStyle/>
              <a:p>
                <a:r>
                  <a:rPr lang="en-US">
                    <a:noFill/>
                  </a:rPr>
                  <a:t> </a:t>
                </a:r>
              </a:p>
            </p:txBody>
          </p:sp>
        </mc:Fallback>
      </mc:AlternateContent>
    </p:spTree>
    <p:extLst>
      <p:ext uri="{BB962C8B-B14F-4D97-AF65-F5344CB8AC3E}">
        <p14:creationId xmlns:p14="http://schemas.microsoft.com/office/powerpoint/2010/main" val="4294551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639531"/>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986881" y="1312583"/>
            <a:ext cx="7170234" cy="3191386"/>
          </a:xfrm>
          <a:prstGeom prst="rect">
            <a:avLst/>
          </a:prstGeom>
          <a:noFill/>
        </p:spPr>
        <p:txBody>
          <a:bodyPr wrap="square">
            <a:spAutoFit/>
          </a:bodyPr>
          <a:lstStyle/>
          <a:p>
            <a:pPr lvl="0" algn="just">
              <a:lnSpc>
                <a:spcPct val="2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Để lập bảng tần số ghép nhóm ở dạng bảng ngang, ta có thể làm như sau: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2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1. Xác định các nhóm của mẫu dữ liệu ghép nhóm và tìm tần số của mỗi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3709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177176"/>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986881" y="941849"/>
                <a:ext cx="7170234" cy="2960554"/>
              </a:xfrm>
              <a:prstGeom prst="rect">
                <a:avLst/>
              </a:prstGeom>
              <a:noFill/>
            </p:spPr>
            <p:txBody>
              <a:bodyPr wrap="square">
                <a:spAutoFit/>
              </a:bodyPr>
              <a:lstStyle/>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2. Lập bảng gồm 2 dòng và một số cột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Theo thứ tự từ trên xuống dưới, ta lần lượt ghi: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đầu tiên: Nhóm, Tần số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𝑛</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Các cột tiếp theo lần lượt ghi nhóm và tần số của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cuối cùng: Cộng, N =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986881" y="941849"/>
                <a:ext cx="7170234" cy="2960554"/>
              </a:xfrm>
              <a:prstGeom prst="rect">
                <a:avLst/>
              </a:prstGeom>
              <a:blipFill>
                <a:blip r:embed="rId3"/>
                <a:stretch>
                  <a:fillRect l="-340" b="-288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356BD57-1BD4-93A4-CDE5-64D7596F6FA1}"/>
              </a:ext>
            </a:extLst>
          </p:cNvPr>
          <p:cNvSpPr txBox="1"/>
          <p:nvPr/>
        </p:nvSpPr>
        <p:spPr>
          <a:xfrm>
            <a:off x="1661532" y="4006318"/>
            <a:ext cx="6389648" cy="960006"/>
          </a:xfrm>
          <a:prstGeom prst="rect">
            <a:avLst/>
          </a:prstGeom>
          <a:noFill/>
        </p:spPr>
        <p:txBody>
          <a:bodyPr wrap="square">
            <a:spAutoFit/>
          </a:bodyPr>
          <a:lstStyle/>
          <a:p>
            <a:pPr algn="just">
              <a:lnSpc>
                <a:spcPct val="150000"/>
              </a:lnSpc>
              <a:spcBef>
                <a:spcPts val="600"/>
              </a:spcBef>
              <a:spcAft>
                <a:spcPts val="600"/>
              </a:spcAft>
            </a:pPr>
            <a:r>
              <a:rPr lang="vi-VN" sz="2000" b="1"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Chú ý: </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Bảng tần số ghép nhóm ở dạng bảng dọc được lập bằng cách tương tự như trên.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219;p3">
            <a:extLst>
              <a:ext uri="{FF2B5EF4-FFF2-40B4-BE49-F238E27FC236}">
                <a16:creationId xmlns:a16="http://schemas.microsoft.com/office/drawing/2014/main" id="{FDDF011B-C931-F2F5-63B2-16F520BFB630}"/>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644046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8" name="TextBox 27">
            <a:extLst>
              <a:ext uri="{FF2B5EF4-FFF2-40B4-BE49-F238E27FC236}">
                <a16:creationId xmlns:a16="http://schemas.microsoft.com/office/drawing/2014/main" id="{DBAF64B3-340B-2129-BC34-3316F09E0CD5}"/>
              </a:ext>
            </a:extLst>
          </p:cNvPr>
          <p:cNvSpPr txBox="1"/>
          <p:nvPr/>
        </p:nvSpPr>
        <p:spPr>
          <a:xfrm>
            <a:off x="592976" y="550501"/>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2</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E650804-5963-6EBB-BEE1-0F6124FEED59}"/>
                  </a:ext>
                </a:extLst>
              </p:cNvPr>
              <p:cNvSpPr txBox="1"/>
              <p:nvPr/>
            </p:nvSpPr>
            <p:spPr>
              <a:xfrm>
                <a:off x="648181" y="477266"/>
                <a:ext cx="7789858" cy="2094484"/>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40;45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45;50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50;55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55;60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60;65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65;70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6E650804-5963-6EBB-BEE1-0F6124FEED59}"/>
                  </a:ext>
                </a:extLst>
              </p:cNvPr>
              <p:cNvSpPr txBox="1">
                <a:spLocks noRot="1" noChangeAspect="1" noMove="1" noResize="1" noEditPoints="1" noAdjustHandles="1" noChangeArrowheads="1" noChangeShapeType="1" noTextEdit="1"/>
              </p:cNvSpPr>
              <p:nvPr/>
            </p:nvSpPr>
            <p:spPr>
              <a:xfrm>
                <a:off x="648181" y="477266"/>
                <a:ext cx="7789858" cy="2094484"/>
              </a:xfrm>
              <a:prstGeom prst="rect">
                <a:avLst/>
              </a:prstGeom>
              <a:blipFill>
                <a:blip r:embed="rId3"/>
                <a:stretch>
                  <a:fillRect l="-782" r="-861" b="-4070"/>
                </a:stretch>
              </a:blipFill>
            </p:spPr>
            <p:txBody>
              <a:bodyPr/>
              <a:lstStyle/>
              <a:p>
                <a:r>
                  <a:rPr lang="en-US">
                    <a:noFill/>
                  </a:rPr>
                  <a:t> </a:t>
                </a:r>
              </a:p>
            </p:txBody>
          </p:sp>
        </mc:Fallback>
      </mc:AlternateContent>
      <p:sp>
        <p:nvSpPr>
          <p:cNvPr id="30" name="Google Shape;1913;p42">
            <a:extLst>
              <a:ext uri="{FF2B5EF4-FFF2-40B4-BE49-F238E27FC236}">
                <a16:creationId xmlns:a16="http://schemas.microsoft.com/office/drawing/2014/main" id="{01779F84-425A-72B8-182D-09F912E0F809}"/>
              </a:ext>
            </a:extLst>
          </p:cNvPr>
          <p:cNvSpPr/>
          <p:nvPr/>
        </p:nvSpPr>
        <p:spPr>
          <a:xfrm rot="2165">
            <a:off x="648326" y="3090832"/>
            <a:ext cx="994776" cy="458265"/>
          </a:xfrm>
          <a:prstGeom prst="chevron">
            <a:avLst>
              <a:gd name="adj" fmla="val 33665"/>
            </a:avLst>
          </a:prstGeom>
          <a:solidFill>
            <a:schemeClr val="tx2">
              <a:lumMod val="10000"/>
              <a:lumOff val="9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C20CD57-926D-7709-D799-B19F45E4D05D}"/>
                  </a:ext>
                </a:extLst>
              </p:cNvPr>
              <p:cNvSpPr txBox="1"/>
              <p:nvPr/>
            </p:nvSpPr>
            <p:spPr>
              <a:xfrm>
                <a:off x="2131107" y="2983722"/>
                <a:ext cx="6306932" cy="168251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=4;</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=14;</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3</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=8;</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4</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=10;</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5</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=6;</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6</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8C20CD57-926D-7709-D799-B19F45E4D05D}"/>
                  </a:ext>
                </a:extLst>
              </p:cNvPr>
              <p:cNvSpPr txBox="1">
                <a:spLocks noRot="1" noChangeAspect="1" noMove="1" noResize="1" noEditPoints="1" noAdjustHandles="1" noChangeArrowheads="1" noChangeShapeType="1" noTextEdit="1"/>
              </p:cNvSpPr>
              <p:nvPr/>
            </p:nvSpPr>
            <p:spPr>
              <a:xfrm>
                <a:off x="2131107" y="2983722"/>
                <a:ext cx="6306932" cy="1682512"/>
              </a:xfrm>
              <a:prstGeom prst="rect">
                <a:avLst/>
              </a:prstGeom>
              <a:blipFill>
                <a:blip r:embed="rId4"/>
                <a:stretch>
                  <a:fillRect l="-1064" r="-967"/>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30" name="Google Shape;1913;p42">
            <a:extLst>
              <a:ext uri="{FF2B5EF4-FFF2-40B4-BE49-F238E27FC236}">
                <a16:creationId xmlns:a16="http://schemas.microsoft.com/office/drawing/2014/main" id="{01779F84-425A-72B8-182D-09F912E0F809}"/>
              </a:ext>
            </a:extLst>
          </p:cNvPr>
          <p:cNvSpPr/>
          <p:nvPr/>
        </p:nvSpPr>
        <p:spPr>
          <a:xfrm rot="2165">
            <a:off x="503360" y="548353"/>
            <a:ext cx="994776" cy="458265"/>
          </a:xfrm>
          <a:prstGeom prst="chevron">
            <a:avLst>
              <a:gd name="adj" fmla="val 33665"/>
            </a:avLst>
          </a:prstGeom>
          <a:solidFill>
            <a:schemeClr val="tx2">
              <a:lumMod val="10000"/>
              <a:lumOff val="9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31" name="TextBox 30">
            <a:extLst>
              <a:ext uri="{FF2B5EF4-FFF2-40B4-BE49-F238E27FC236}">
                <a16:creationId xmlns:a16="http://schemas.microsoft.com/office/drawing/2014/main" id="{8C20CD57-926D-7709-D799-B19F45E4D05D}"/>
              </a:ext>
            </a:extLst>
          </p:cNvPr>
          <p:cNvSpPr txBox="1"/>
          <p:nvPr/>
        </p:nvSpPr>
        <p:spPr>
          <a:xfrm>
            <a:off x="914401" y="1489460"/>
            <a:ext cx="2619313" cy="1889300"/>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Bảng tần số ghép nhóm của mẫu số liệu ghép nhóm đó như sau (Bảng 28):</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53B2BED9-ED00-9DC5-4101-D3A4241BFB06}"/>
                  </a:ext>
                </a:extLst>
              </p:cNvPr>
              <p:cNvGraphicFramePr>
                <a:graphicFrameLocks noGrp="1"/>
              </p:cNvGraphicFramePr>
              <p:nvPr>
                <p:extLst>
                  <p:ext uri="{D42A27DB-BD31-4B8C-83A1-F6EECF244321}">
                    <p14:modId xmlns:p14="http://schemas.microsoft.com/office/powerpoint/2010/main" val="2289664684"/>
                  </p:ext>
                </p:extLst>
              </p:nvPr>
            </p:nvGraphicFramePr>
            <p:xfrm>
              <a:off x="4246213" y="411956"/>
              <a:ext cx="3983386" cy="4319588"/>
            </p:xfrm>
            <a:graphic>
              <a:graphicData uri="http://schemas.openxmlformats.org/drawingml/2006/table">
                <a:tbl>
                  <a:tblPr firstRow="1" firstCol="1" bandRow="1"/>
                  <a:tblGrid>
                    <a:gridCol w="1991693">
                      <a:extLst>
                        <a:ext uri="{9D8B030D-6E8A-4147-A177-3AD203B41FA5}">
                          <a16:colId xmlns:a16="http://schemas.microsoft.com/office/drawing/2014/main" val="2687145496"/>
                        </a:ext>
                      </a:extLst>
                    </a:gridCol>
                    <a:gridCol w="1991693">
                      <a:extLst>
                        <a:ext uri="{9D8B030D-6E8A-4147-A177-3AD203B41FA5}">
                          <a16:colId xmlns:a16="http://schemas.microsoft.com/office/drawing/2014/main" val="3960901859"/>
                        </a:ext>
                      </a:extLst>
                    </a:gridCol>
                  </a:tblGrid>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56189421"/>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40;45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72980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45;50</m:t>
                                    </m:r>
                                  </m:e>
                                </m:d>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1996745"/>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50;55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5682613"/>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55;60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63750"/>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60;65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868936"/>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65;70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189"/>
                      </a:ext>
                    </a:extLst>
                  </a:tr>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=44</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6953592"/>
                      </a:ext>
                    </a:extLst>
                  </a:tr>
                </a:tbl>
              </a:graphicData>
            </a:graphic>
          </p:graphicFrame>
        </mc:Choice>
        <mc:Fallback xmlns="">
          <p:graphicFrame>
            <p:nvGraphicFramePr>
              <p:cNvPr id="2" name="Table 1">
                <a:extLst>
                  <a:ext uri="{FF2B5EF4-FFF2-40B4-BE49-F238E27FC236}">
                    <a16:creationId xmlns:a16="http://schemas.microsoft.com/office/drawing/2014/main" id="{53B2BED9-ED00-9DC5-4101-D3A4241BFB06}"/>
                  </a:ext>
                </a:extLst>
              </p:cNvPr>
              <p:cNvGraphicFramePr>
                <a:graphicFrameLocks noGrp="1"/>
              </p:cNvGraphicFramePr>
              <p:nvPr>
                <p:extLst>
                  <p:ext uri="{D42A27DB-BD31-4B8C-83A1-F6EECF244321}">
                    <p14:modId xmlns:p14="http://schemas.microsoft.com/office/powerpoint/2010/main" val="2289664684"/>
                  </p:ext>
                </p:extLst>
              </p:nvPr>
            </p:nvGraphicFramePr>
            <p:xfrm>
              <a:off x="4246213" y="411956"/>
              <a:ext cx="3983386" cy="4319588"/>
            </p:xfrm>
            <a:graphic>
              <a:graphicData uri="http://schemas.openxmlformats.org/drawingml/2006/table">
                <a:tbl>
                  <a:tblPr firstRow="1" firstCol="1" bandRow="1"/>
                  <a:tblGrid>
                    <a:gridCol w="1991693">
                      <a:extLst>
                        <a:ext uri="{9D8B030D-6E8A-4147-A177-3AD203B41FA5}">
                          <a16:colId xmlns:a16="http://schemas.microsoft.com/office/drawing/2014/main" val="2687145496"/>
                        </a:ext>
                      </a:extLst>
                    </a:gridCol>
                    <a:gridCol w="1991693">
                      <a:extLst>
                        <a:ext uri="{9D8B030D-6E8A-4147-A177-3AD203B41FA5}">
                          <a16:colId xmlns:a16="http://schemas.microsoft.com/office/drawing/2014/main" val="3960901859"/>
                        </a:ext>
                      </a:extLst>
                    </a:gridCol>
                  </a:tblGrid>
                  <a:tr h="407988">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1493" r="-917" b="-976119"/>
                          </a:stretch>
                        </a:blipFill>
                      </a:tcPr>
                    </a:tc>
                    <a:extLst>
                      <a:ext uri="{0D108BD9-81ED-4DB2-BD59-A6C34878D82A}">
                        <a16:rowId xmlns:a16="http://schemas.microsoft.com/office/drawing/2014/main" val="1056189421"/>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73913" r="-100917" b="-61087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73913" r="-917" b="-610870"/>
                          </a:stretch>
                        </a:blipFill>
                      </a:tcPr>
                    </a:tc>
                    <a:extLst>
                      <a:ext uri="{0D108BD9-81ED-4DB2-BD59-A6C34878D82A}">
                        <a16:rowId xmlns:a16="http://schemas.microsoft.com/office/drawing/2014/main" val="372872980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173913" r="-100917" b="-51087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173913" r="-917" b="-510870"/>
                          </a:stretch>
                        </a:blipFill>
                      </a:tcPr>
                    </a:tc>
                    <a:extLst>
                      <a:ext uri="{0D108BD9-81ED-4DB2-BD59-A6C34878D82A}">
                        <a16:rowId xmlns:a16="http://schemas.microsoft.com/office/drawing/2014/main" val="1471996745"/>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273913" r="-100917" b="-41087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273913" r="-917" b="-410870"/>
                          </a:stretch>
                        </a:blipFill>
                      </a:tcPr>
                    </a:tc>
                    <a:extLst>
                      <a:ext uri="{0D108BD9-81ED-4DB2-BD59-A6C34878D82A}">
                        <a16:rowId xmlns:a16="http://schemas.microsoft.com/office/drawing/2014/main" val="2325682613"/>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378022" r="-100917" b="-31538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378022" r="-917" b="-315385"/>
                          </a:stretch>
                        </a:blipFill>
                      </a:tcPr>
                    </a:tc>
                    <a:extLst>
                      <a:ext uri="{0D108BD9-81ED-4DB2-BD59-A6C34878D82A}">
                        <a16:rowId xmlns:a16="http://schemas.microsoft.com/office/drawing/2014/main" val="190963750"/>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472826" r="-100917" b="-2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472826" r="-917" b="-211957"/>
                          </a:stretch>
                        </a:blipFill>
                      </a:tcPr>
                    </a:tc>
                    <a:extLst>
                      <a:ext uri="{0D108BD9-81ED-4DB2-BD59-A6C34878D82A}">
                        <a16:rowId xmlns:a16="http://schemas.microsoft.com/office/drawing/2014/main" val="3558868936"/>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572826" r="-100917" b="-1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572826" r="-917" b="-111957"/>
                          </a:stretch>
                        </a:blipFill>
                      </a:tcPr>
                    </a:tc>
                    <a:extLst>
                      <a:ext uri="{0D108BD9-81ED-4DB2-BD59-A6C34878D82A}">
                        <a16:rowId xmlns:a16="http://schemas.microsoft.com/office/drawing/2014/main" val="38881189"/>
                      </a:ext>
                    </a:extLst>
                  </a:tr>
                  <a:tr h="55880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672826" r="-917" b="-11957"/>
                          </a:stretch>
                        </a:blipFill>
                      </a:tcPr>
                    </a:tc>
                    <a:extLst>
                      <a:ext uri="{0D108BD9-81ED-4DB2-BD59-A6C34878D82A}">
                        <a16:rowId xmlns:a16="http://schemas.microsoft.com/office/drawing/2014/main" val="2796953592"/>
                      </a:ext>
                    </a:extLst>
                  </a:tr>
                </a:tbl>
              </a:graphicData>
            </a:graphic>
          </p:graphicFrame>
        </mc:Fallback>
      </mc:AlternateContent>
    </p:spTree>
    <p:extLst>
      <p:ext uri="{BB962C8B-B14F-4D97-AF65-F5344CB8AC3E}">
        <p14:creationId xmlns:p14="http://schemas.microsoft.com/office/powerpoint/2010/main" val="1227108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E377411-8E73-0267-DCF2-347DB1F96E74}"/>
              </a:ext>
            </a:extLst>
          </p:cNvPr>
          <p:cNvSpPr txBox="1"/>
          <p:nvPr/>
        </p:nvSpPr>
        <p:spPr>
          <a:xfrm>
            <a:off x="496229" y="1105525"/>
            <a:ext cx="8151541" cy="3266985"/>
          </a:xfrm>
          <a:prstGeom prst="rect">
            <a:avLst/>
          </a:prstGeom>
          <a:noFill/>
        </p:spPr>
        <p:txBody>
          <a:bodyPr wrap="square">
            <a:spAutoFit/>
          </a:bodyPr>
          <a:lstStyle/>
          <a:p>
            <a:pPr algn="just">
              <a:lnSpc>
                <a:spcPct val="150000"/>
              </a:lnSpc>
            </a:pPr>
            <a:r>
              <a:rPr lang="vi-VN" sz="2000" dirty="0"/>
              <a:t>Đối với một mẫu dữ liệu thống kê ghép nhóm, tần số của một nhóm phản ánh số lượng số liệu trong mẫu số liệu thuộc vào nhóm đó.</a:t>
            </a:r>
          </a:p>
          <a:p>
            <a:pPr algn="just">
              <a:lnSpc>
                <a:spcPct val="150000"/>
              </a:lnSpc>
            </a:pPr>
            <a:r>
              <a:rPr lang="vi-VN" sz="2000" dirty="0"/>
              <a:t>• Cũng như mẫu số liệu không ghép nhóm, để trình bày mẫu số liệu ghép nhóm một cách trực quan sinh động, dễ nhớ và gây ấn tượng, người ta sử dụng biểu đồ tần số ghép nhóm. Chẳng hạn, đối với mẫu số liệu ghép nhóm ở Ví dụ 2, biểu đồ tần số ghép nhóm ở dạng biểu đồ cột (Hình 21) biểu diễn số liệu thống kê trong Bảng 28.</a:t>
            </a:r>
            <a:endParaRPr lang="en-US" sz="2000" dirty="0"/>
          </a:p>
        </p:txBody>
      </p:sp>
      <p:sp>
        <p:nvSpPr>
          <p:cNvPr id="19" name="Google Shape;2315;p42">
            <a:extLst>
              <a:ext uri="{FF2B5EF4-FFF2-40B4-BE49-F238E27FC236}">
                <a16:creationId xmlns:a16="http://schemas.microsoft.com/office/drawing/2014/main" id="{C2C57AFF-ACF6-825E-7535-83F4EBE7F8E4}"/>
              </a:ext>
            </a:extLst>
          </p:cNvPr>
          <p:cNvSpPr txBox="1">
            <a:spLocks noGrp="1"/>
          </p:cNvSpPr>
          <p:nvPr>
            <p:ph type="title"/>
          </p:nvPr>
        </p:nvSpPr>
        <p:spPr>
          <a:xfrm>
            <a:off x="720000" y="30781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err="1">
                <a:solidFill>
                  <a:schemeClr val="tx1">
                    <a:lumMod val="40000"/>
                    <a:lumOff val="60000"/>
                  </a:schemeClr>
                </a:solidFill>
                <a:latin typeface="+mj-lt"/>
              </a:rPr>
              <a:t>Nhận</a:t>
            </a:r>
            <a:r>
              <a:rPr lang="en-US" sz="2500" b="1" dirty="0">
                <a:solidFill>
                  <a:schemeClr val="tx1">
                    <a:lumMod val="40000"/>
                    <a:lumOff val="60000"/>
                  </a:schemeClr>
                </a:solidFill>
                <a:latin typeface="+mj-lt"/>
              </a:rPr>
              <a:t> </a:t>
            </a:r>
            <a:r>
              <a:rPr lang="en-US" sz="2500" b="1" dirty="0" err="1">
                <a:solidFill>
                  <a:schemeClr val="tx1">
                    <a:lumMod val="40000"/>
                    <a:lumOff val="60000"/>
                  </a:schemeClr>
                </a:solidFill>
                <a:latin typeface="+mj-lt"/>
              </a:rPr>
              <a:t>xét</a:t>
            </a:r>
            <a:endParaRPr sz="2500" b="1" dirty="0">
              <a:solidFill>
                <a:schemeClr val="tx1">
                  <a:lumMod val="40000"/>
                  <a:lumOff val="60000"/>
                </a:schemeClr>
              </a:solidFill>
              <a:latin typeface="+mj-lt"/>
            </a:endParaRPr>
          </a:p>
        </p:txBody>
      </p:sp>
    </p:spTree>
    <p:extLst>
      <p:ext uri="{BB962C8B-B14F-4D97-AF65-F5344CB8AC3E}">
        <p14:creationId xmlns:p14="http://schemas.microsoft.com/office/powerpoint/2010/main" val="300933910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315;p42">
            <a:extLst>
              <a:ext uri="{FF2B5EF4-FFF2-40B4-BE49-F238E27FC236}">
                <a16:creationId xmlns:a16="http://schemas.microsoft.com/office/drawing/2014/main" id="{C2C57AFF-ACF6-825E-7535-83F4EBE7F8E4}"/>
              </a:ext>
            </a:extLst>
          </p:cNvPr>
          <p:cNvSpPr txBox="1">
            <a:spLocks noGrp="1"/>
          </p:cNvSpPr>
          <p:nvPr>
            <p:ph type="title"/>
          </p:nvPr>
        </p:nvSpPr>
        <p:spPr>
          <a:xfrm>
            <a:off x="720000" y="30781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err="1">
                <a:solidFill>
                  <a:schemeClr val="tx1">
                    <a:lumMod val="40000"/>
                    <a:lumOff val="60000"/>
                  </a:schemeClr>
                </a:solidFill>
                <a:latin typeface="+mj-lt"/>
              </a:rPr>
              <a:t>Nhận</a:t>
            </a:r>
            <a:r>
              <a:rPr lang="en-US" sz="2500" b="1" dirty="0">
                <a:solidFill>
                  <a:schemeClr val="tx1">
                    <a:lumMod val="40000"/>
                    <a:lumOff val="60000"/>
                  </a:schemeClr>
                </a:solidFill>
                <a:latin typeface="+mj-lt"/>
              </a:rPr>
              <a:t> </a:t>
            </a:r>
            <a:r>
              <a:rPr lang="en-US" sz="2500" b="1" dirty="0" err="1">
                <a:solidFill>
                  <a:schemeClr val="tx1">
                    <a:lumMod val="40000"/>
                    <a:lumOff val="60000"/>
                  </a:schemeClr>
                </a:solidFill>
                <a:latin typeface="+mj-lt"/>
              </a:rPr>
              <a:t>xét</a:t>
            </a:r>
            <a:endParaRPr sz="2500" b="1" dirty="0">
              <a:solidFill>
                <a:schemeClr val="tx1">
                  <a:lumMod val="40000"/>
                  <a:lumOff val="60000"/>
                </a:schemeClr>
              </a:solidFill>
              <a:latin typeface="+mj-lt"/>
            </a:endParaRPr>
          </a:p>
        </p:txBody>
      </p:sp>
      <p:pic>
        <p:nvPicPr>
          <p:cNvPr id="3" name="Picture 2">
            <a:extLst>
              <a:ext uri="{FF2B5EF4-FFF2-40B4-BE49-F238E27FC236}">
                <a16:creationId xmlns:a16="http://schemas.microsoft.com/office/drawing/2014/main" id="{BB9CDEBB-0137-CE2F-F11A-9C289DD7FF04}"/>
              </a:ext>
            </a:extLst>
          </p:cNvPr>
          <p:cNvPicPr>
            <a:picLocks noChangeAspect="1"/>
          </p:cNvPicPr>
          <p:nvPr/>
        </p:nvPicPr>
        <p:blipFill>
          <a:blip r:embed="rId2"/>
          <a:stretch>
            <a:fillRect/>
          </a:stretch>
        </p:blipFill>
        <p:spPr>
          <a:xfrm>
            <a:off x="1310571" y="1137425"/>
            <a:ext cx="6522857" cy="3278178"/>
          </a:xfrm>
          <a:prstGeom prst="rect">
            <a:avLst/>
          </a:prstGeom>
        </p:spPr>
      </p:pic>
    </p:spTree>
    <p:extLst>
      <p:ext uri="{BB962C8B-B14F-4D97-AF65-F5344CB8AC3E}">
        <p14:creationId xmlns:p14="http://schemas.microsoft.com/office/powerpoint/2010/main" val="2965874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8" name="Rounded Rectangle 100">
            <a:extLst>
              <a:ext uri="{FF2B5EF4-FFF2-40B4-BE49-F238E27FC236}">
                <a16:creationId xmlns:a16="http://schemas.microsoft.com/office/drawing/2014/main" id="{02B2133F-A394-E91E-25B1-48DC693F57D8}"/>
              </a:ext>
            </a:extLst>
          </p:cNvPr>
          <p:cNvSpPr/>
          <p:nvPr/>
        </p:nvSpPr>
        <p:spPr>
          <a:xfrm>
            <a:off x="521507" y="387572"/>
            <a:ext cx="2043274"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2</a:t>
            </a:r>
          </a:p>
        </p:txBody>
      </p:sp>
      <p:sp>
        <p:nvSpPr>
          <p:cNvPr id="9" name="TextBox 8">
            <a:extLst>
              <a:ext uri="{FF2B5EF4-FFF2-40B4-BE49-F238E27FC236}">
                <a16:creationId xmlns:a16="http://schemas.microsoft.com/office/drawing/2014/main" id="{4096D1E8-4B49-0C1C-9715-AC2736911F0C}"/>
              </a:ext>
            </a:extLst>
          </p:cNvPr>
          <p:cNvSpPr txBox="1"/>
          <p:nvPr/>
        </p:nvSpPr>
        <p:spPr>
          <a:xfrm>
            <a:off x="2776654" y="387572"/>
            <a:ext cx="5638142" cy="965970"/>
          </a:xfrm>
          <a:prstGeom prst="rect">
            <a:avLst/>
          </a:prstGeom>
          <a:noFill/>
        </p:spPr>
        <p:txBody>
          <a:bodyPr wrap="square">
            <a:spAutoFit/>
          </a:bodyPr>
          <a:lstStyle/>
          <a:p>
            <a:pPr algn="just">
              <a:lnSpc>
                <a:spcPct val="150000"/>
              </a:lnSpc>
              <a:spcAft>
                <a:spcPts val="800"/>
              </a:spcAft>
            </a:pPr>
            <a:r>
              <a:rPr lang="en-US" sz="2000">
                <a:latin typeface="Arial" panose="020B0604020202020204" pitchFamily="34" charset="0"/>
                <a:ea typeface="Times New Roman" panose="02020603050405020304" pitchFamily="18" charset="0"/>
              </a:rPr>
              <a:t>Thống kê số lần truy cập Internet của 30 người trong một tuần là:</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7154BA3-A173-AC65-84EC-664605A794CD}"/>
              </a:ext>
            </a:extLst>
          </p:cNvPr>
          <p:cNvGraphicFramePr>
            <a:graphicFrameLocks noGrp="1"/>
          </p:cNvGraphicFramePr>
          <p:nvPr>
            <p:extLst>
              <p:ext uri="{D42A27DB-BD31-4B8C-83A1-F6EECF244321}">
                <p14:modId xmlns:p14="http://schemas.microsoft.com/office/powerpoint/2010/main" val="2994088460"/>
              </p:ext>
            </p:extLst>
          </p:nvPr>
        </p:nvGraphicFramePr>
        <p:xfrm>
          <a:off x="602165" y="1565202"/>
          <a:ext cx="7939670" cy="1583628"/>
        </p:xfrm>
        <a:graphic>
          <a:graphicData uri="http://schemas.openxmlformats.org/drawingml/2006/table">
            <a:tbl>
              <a:tblPr firstRow="1" firstCol="1" bandRow="1"/>
              <a:tblGrid>
                <a:gridCol w="793967">
                  <a:extLst>
                    <a:ext uri="{9D8B030D-6E8A-4147-A177-3AD203B41FA5}">
                      <a16:colId xmlns:a16="http://schemas.microsoft.com/office/drawing/2014/main" val="2885231722"/>
                    </a:ext>
                  </a:extLst>
                </a:gridCol>
                <a:gridCol w="793967">
                  <a:extLst>
                    <a:ext uri="{9D8B030D-6E8A-4147-A177-3AD203B41FA5}">
                      <a16:colId xmlns:a16="http://schemas.microsoft.com/office/drawing/2014/main" val="3145358505"/>
                    </a:ext>
                  </a:extLst>
                </a:gridCol>
                <a:gridCol w="793967">
                  <a:extLst>
                    <a:ext uri="{9D8B030D-6E8A-4147-A177-3AD203B41FA5}">
                      <a16:colId xmlns:a16="http://schemas.microsoft.com/office/drawing/2014/main" val="1445636226"/>
                    </a:ext>
                  </a:extLst>
                </a:gridCol>
                <a:gridCol w="793967">
                  <a:extLst>
                    <a:ext uri="{9D8B030D-6E8A-4147-A177-3AD203B41FA5}">
                      <a16:colId xmlns:a16="http://schemas.microsoft.com/office/drawing/2014/main" val="1064069468"/>
                    </a:ext>
                  </a:extLst>
                </a:gridCol>
                <a:gridCol w="793967">
                  <a:extLst>
                    <a:ext uri="{9D8B030D-6E8A-4147-A177-3AD203B41FA5}">
                      <a16:colId xmlns:a16="http://schemas.microsoft.com/office/drawing/2014/main" val="1104721847"/>
                    </a:ext>
                  </a:extLst>
                </a:gridCol>
                <a:gridCol w="793967">
                  <a:extLst>
                    <a:ext uri="{9D8B030D-6E8A-4147-A177-3AD203B41FA5}">
                      <a16:colId xmlns:a16="http://schemas.microsoft.com/office/drawing/2014/main" val="1616322094"/>
                    </a:ext>
                  </a:extLst>
                </a:gridCol>
                <a:gridCol w="793967">
                  <a:extLst>
                    <a:ext uri="{9D8B030D-6E8A-4147-A177-3AD203B41FA5}">
                      <a16:colId xmlns:a16="http://schemas.microsoft.com/office/drawing/2014/main" val="1648754342"/>
                    </a:ext>
                  </a:extLst>
                </a:gridCol>
                <a:gridCol w="793967">
                  <a:extLst>
                    <a:ext uri="{9D8B030D-6E8A-4147-A177-3AD203B41FA5}">
                      <a16:colId xmlns:a16="http://schemas.microsoft.com/office/drawing/2014/main" val="1404869415"/>
                    </a:ext>
                  </a:extLst>
                </a:gridCol>
                <a:gridCol w="793967">
                  <a:extLst>
                    <a:ext uri="{9D8B030D-6E8A-4147-A177-3AD203B41FA5}">
                      <a16:colId xmlns:a16="http://schemas.microsoft.com/office/drawing/2014/main" val="1071322819"/>
                    </a:ext>
                  </a:extLst>
                </a:gridCol>
                <a:gridCol w="793967">
                  <a:extLst>
                    <a:ext uri="{9D8B030D-6E8A-4147-A177-3AD203B41FA5}">
                      <a16:colId xmlns:a16="http://schemas.microsoft.com/office/drawing/2014/main" val="738184037"/>
                    </a:ext>
                  </a:extLst>
                </a:gridCol>
              </a:tblGrid>
              <a:tr h="527876">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159481"/>
                  </a:ext>
                </a:extLst>
              </a:tr>
              <a:tr h="527876">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974708"/>
                  </a:ext>
                </a:extLst>
              </a:tr>
              <a:tr h="527876">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53928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F848720-57B2-2C61-6A22-122F4D472DA2}"/>
                  </a:ext>
                </a:extLst>
              </p:cNvPr>
              <p:cNvSpPr txBox="1"/>
              <p:nvPr/>
            </p:nvSpPr>
            <p:spPr>
              <a:xfrm>
                <a:off x="1543144" y="3360490"/>
                <a:ext cx="6947211" cy="142763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30;40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40;50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50;60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60;70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70;80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80;90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F848720-57B2-2C61-6A22-122F4D472DA2}"/>
                  </a:ext>
                </a:extLst>
              </p:cNvPr>
              <p:cNvSpPr txBox="1">
                <a:spLocks noRot="1" noChangeAspect="1" noMove="1" noResize="1" noEditPoints="1" noAdjustHandles="1" noChangeArrowheads="1" noChangeShapeType="1" noTextEdit="1"/>
              </p:cNvSpPr>
              <p:nvPr/>
            </p:nvSpPr>
            <p:spPr>
              <a:xfrm>
                <a:off x="1543144" y="3360490"/>
                <a:ext cx="6947211" cy="1427635"/>
              </a:xfrm>
              <a:prstGeom prst="rect">
                <a:avLst/>
              </a:prstGeom>
              <a:blipFill>
                <a:blip r:embed="rId3"/>
                <a:stretch>
                  <a:fillRect l="-877" r="-877" b="-641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10" name="Google Shape;1913;p42">
            <a:extLst>
              <a:ext uri="{FF2B5EF4-FFF2-40B4-BE49-F238E27FC236}">
                <a16:creationId xmlns:a16="http://schemas.microsoft.com/office/drawing/2014/main" id="{C3B3891D-3CDD-F9BF-B1C2-BAF3D4C3F603}"/>
              </a:ext>
            </a:extLst>
          </p:cNvPr>
          <p:cNvSpPr/>
          <p:nvPr/>
        </p:nvSpPr>
        <p:spPr>
          <a:xfrm rot="2165">
            <a:off x="530642" y="460116"/>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261DAC-B590-C837-3F30-BA50C77E32FB}"/>
                  </a:ext>
                </a:extLst>
              </p:cNvPr>
              <p:cNvSpPr txBox="1"/>
              <p:nvPr/>
            </p:nvSpPr>
            <p:spPr>
              <a:xfrm>
                <a:off x="530497" y="1006444"/>
                <a:ext cx="3646449" cy="3411575"/>
              </a:xfrm>
              <a:prstGeom prst="rect">
                <a:avLst/>
              </a:prstGeom>
              <a:noFill/>
            </p:spPr>
            <p:txBody>
              <a:bodyPr wrap="square">
                <a:spAutoFit/>
              </a:bodyPr>
              <a:lstStyle/>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Tần số của các nhóm [30;40), [40;50), [50;60), [60;70), [70;80), [80;90) lần lượt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=5;</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4</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2000" i="0" dirty="0">
                    <a:effectLst/>
                    <a:latin typeface="+mj-lt"/>
                    <a:ea typeface="Times New Roman" panose="02020603050405020304" pitchFamily="18" charset="0"/>
                    <a:cs typeface="Arial" panose="020B0604020202020204" pitchFamily="34"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5</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Bảng tần số ghép nhóm của mẫu số liệu ghép nhóm: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6261DAC-B590-C837-3F30-BA50C77E32FB}"/>
                  </a:ext>
                </a:extLst>
              </p:cNvPr>
              <p:cNvSpPr txBox="1">
                <a:spLocks noRot="1" noChangeAspect="1" noMove="1" noResize="1" noEditPoints="1" noAdjustHandles="1" noChangeArrowheads="1" noChangeShapeType="1" noTextEdit="1"/>
              </p:cNvSpPr>
              <p:nvPr/>
            </p:nvSpPr>
            <p:spPr>
              <a:xfrm>
                <a:off x="530497" y="1006444"/>
                <a:ext cx="3646449" cy="3411575"/>
              </a:xfrm>
              <a:prstGeom prst="rect">
                <a:avLst/>
              </a:prstGeom>
              <a:blipFill>
                <a:blip r:embed="rId3"/>
                <a:stretch>
                  <a:fillRect l="-1672" r="-183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11A4E7D-12C8-BC7E-1F1F-DF3E86C7209B}"/>
                  </a:ext>
                </a:extLst>
              </p:cNvPr>
              <p:cNvGraphicFramePr>
                <a:graphicFrameLocks noGrp="1"/>
              </p:cNvGraphicFramePr>
              <p:nvPr>
                <p:extLst>
                  <p:ext uri="{D42A27DB-BD31-4B8C-83A1-F6EECF244321}">
                    <p14:modId xmlns:p14="http://schemas.microsoft.com/office/powerpoint/2010/main" val="2855130249"/>
                  </p:ext>
                </p:extLst>
              </p:nvPr>
            </p:nvGraphicFramePr>
            <p:xfrm>
              <a:off x="4572000" y="689248"/>
              <a:ext cx="3776716" cy="3846352"/>
            </p:xfrm>
            <a:graphic>
              <a:graphicData uri="http://schemas.openxmlformats.org/drawingml/2006/table">
                <a:tbl>
                  <a:tblPr firstRow="1" firstCol="1" bandRow="1"/>
                  <a:tblGrid>
                    <a:gridCol w="1888358">
                      <a:extLst>
                        <a:ext uri="{9D8B030D-6E8A-4147-A177-3AD203B41FA5}">
                          <a16:colId xmlns:a16="http://schemas.microsoft.com/office/drawing/2014/main" val="3489286521"/>
                        </a:ext>
                      </a:extLst>
                    </a:gridCol>
                    <a:gridCol w="1888358">
                      <a:extLst>
                        <a:ext uri="{9D8B030D-6E8A-4147-A177-3AD203B41FA5}">
                          <a16:colId xmlns:a16="http://schemas.microsoft.com/office/drawing/2014/main" val="10549226"/>
                        </a:ext>
                      </a:extLst>
                    </a:gridCol>
                  </a:tblGrid>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Bef>
                              <a:spcPts val="600"/>
                            </a:spcBef>
                            <a:spcAft>
                              <a:spcPts val="600"/>
                            </a:spcAft>
                          </a:pPr>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r>
                                <a:rPr lang="da-DK"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oMath>
                          </a14:m>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0138217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 40)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126165"/>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[40; 50)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10098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 60)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502555"/>
                      </a:ext>
                    </a:extLst>
                  </a:tr>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 70)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111580"/>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[70; 80)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56873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[80; 90)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31968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 = 30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621752"/>
                      </a:ext>
                    </a:extLst>
                  </a:tr>
                </a:tbl>
              </a:graphicData>
            </a:graphic>
          </p:graphicFrame>
        </mc:Choice>
        <mc:Fallback xmlns="">
          <p:graphicFrame>
            <p:nvGraphicFramePr>
              <p:cNvPr id="4" name="Table 3">
                <a:extLst>
                  <a:ext uri="{FF2B5EF4-FFF2-40B4-BE49-F238E27FC236}">
                    <a16:creationId xmlns:a16="http://schemas.microsoft.com/office/drawing/2014/main" id="{711A4E7D-12C8-BC7E-1F1F-DF3E86C7209B}"/>
                  </a:ext>
                </a:extLst>
              </p:cNvPr>
              <p:cNvGraphicFramePr>
                <a:graphicFrameLocks noGrp="1"/>
              </p:cNvGraphicFramePr>
              <p:nvPr>
                <p:extLst>
                  <p:ext uri="{D42A27DB-BD31-4B8C-83A1-F6EECF244321}">
                    <p14:modId xmlns:p14="http://schemas.microsoft.com/office/powerpoint/2010/main" val="2855130249"/>
                  </p:ext>
                </p:extLst>
              </p:nvPr>
            </p:nvGraphicFramePr>
            <p:xfrm>
              <a:off x="4572000" y="689248"/>
              <a:ext cx="3776716" cy="3846352"/>
            </p:xfrm>
            <a:graphic>
              <a:graphicData uri="http://schemas.openxmlformats.org/drawingml/2006/table">
                <a:tbl>
                  <a:tblPr firstRow="1" firstCol="1" bandRow="1"/>
                  <a:tblGrid>
                    <a:gridCol w="1888358">
                      <a:extLst>
                        <a:ext uri="{9D8B030D-6E8A-4147-A177-3AD203B41FA5}">
                          <a16:colId xmlns:a16="http://schemas.microsoft.com/office/drawing/2014/main" val="3489286521"/>
                        </a:ext>
                      </a:extLst>
                    </a:gridCol>
                    <a:gridCol w="1888358">
                      <a:extLst>
                        <a:ext uri="{9D8B030D-6E8A-4147-A177-3AD203B41FA5}">
                          <a16:colId xmlns:a16="http://schemas.microsoft.com/office/drawing/2014/main" val="10549226"/>
                        </a:ext>
                      </a:extLst>
                    </a:gridCol>
                  </a:tblGrid>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645" t="-1250" r="-645" b="-712500"/>
                          </a:stretch>
                        </a:blipFill>
                      </a:tcPr>
                    </a:tc>
                    <a:extLst>
                      <a:ext uri="{0D108BD9-81ED-4DB2-BD59-A6C34878D82A}">
                        <a16:rowId xmlns:a16="http://schemas.microsoft.com/office/drawing/2014/main" val="310138217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 40)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126165"/>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[40; 50)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10098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 60)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502555"/>
                      </a:ext>
                    </a:extLst>
                  </a:tr>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 70)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111580"/>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[70; 80)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56873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[80; 90)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31968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 = 30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621752"/>
                      </a:ext>
                    </a:extLst>
                  </a:tr>
                </a:tbl>
              </a:graphicData>
            </a:graphic>
          </p:graphicFrame>
        </mc:Fallback>
      </mc:AlternateContent>
      <p:pic>
        <p:nvPicPr>
          <p:cNvPr id="2" name="Google Shape;219;p3">
            <a:extLst>
              <a:ext uri="{FF2B5EF4-FFF2-40B4-BE49-F238E27FC236}">
                <a16:creationId xmlns:a16="http://schemas.microsoft.com/office/drawing/2014/main" id="{F48D8D6C-F706-7D60-6F0F-2DFE529EFD09}"/>
              </a:ext>
            </a:extLst>
          </p:cNvPr>
          <p:cNvPicPr preferRelativeResize="0"/>
          <p:nvPr/>
        </p:nvPicPr>
        <p:blipFill rotWithShape="1">
          <a:blip r:embed="rId5">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86583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grpSp>
        <p:nvGrpSpPr>
          <p:cNvPr id="2431" name="Google Shape;2431;p48"/>
          <p:cNvGrpSpPr/>
          <p:nvPr/>
        </p:nvGrpSpPr>
        <p:grpSpPr>
          <a:xfrm>
            <a:off x="588678" y="1918010"/>
            <a:ext cx="1953800" cy="2765489"/>
            <a:chOff x="488302" y="355500"/>
            <a:chExt cx="2852609" cy="4328000"/>
          </a:xfrm>
        </p:grpSpPr>
        <p:sp>
          <p:nvSpPr>
            <p:cNvPr id="2432" name="Google Shape;2432;p48"/>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48"/>
            <p:cNvGrpSpPr/>
            <p:nvPr/>
          </p:nvGrpSpPr>
          <p:grpSpPr>
            <a:xfrm>
              <a:off x="713144" y="2200671"/>
              <a:ext cx="2077860" cy="2403276"/>
              <a:chOff x="3809440" y="119922"/>
              <a:chExt cx="720803" cy="833689"/>
            </a:xfrm>
          </p:grpSpPr>
          <p:sp>
            <p:nvSpPr>
              <p:cNvPr id="2437" name="Google Shape;2437;p48"/>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48"/>
            <p:cNvGrpSpPr/>
            <p:nvPr/>
          </p:nvGrpSpPr>
          <p:grpSpPr>
            <a:xfrm rot="3648142">
              <a:off x="2402301" y="3120940"/>
              <a:ext cx="792974" cy="798923"/>
              <a:chOff x="2235848" y="1207369"/>
              <a:chExt cx="793012" cy="798961"/>
            </a:xfrm>
          </p:grpSpPr>
          <p:sp>
            <p:nvSpPr>
              <p:cNvPr id="2483" name="Google Shape;2483;p48"/>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8"/>
              <p:cNvGrpSpPr/>
              <p:nvPr/>
            </p:nvGrpSpPr>
            <p:grpSpPr>
              <a:xfrm>
                <a:off x="2291377" y="1249060"/>
                <a:ext cx="678668" cy="431239"/>
                <a:chOff x="2291377" y="1249060"/>
                <a:chExt cx="678668" cy="431239"/>
              </a:xfrm>
            </p:grpSpPr>
            <p:sp>
              <p:nvSpPr>
                <p:cNvPr id="2486" name="Google Shape;2486;p48"/>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9" name="Google Shape;2509;p48"/>
            <p:cNvGrpSpPr/>
            <p:nvPr/>
          </p:nvGrpSpPr>
          <p:grpSpPr>
            <a:xfrm>
              <a:off x="1842764" y="1307106"/>
              <a:ext cx="449702" cy="720333"/>
              <a:chOff x="5029670" y="1742067"/>
              <a:chExt cx="554708" cy="888861"/>
            </a:xfrm>
          </p:grpSpPr>
          <p:sp>
            <p:nvSpPr>
              <p:cNvPr id="2510" name="Google Shape;2510;p4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2594242" y="461419"/>
              <a:ext cx="409094" cy="489665"/>
              <a:chOff x="4512263" y="939351"/>
              <a:chExt cx="673517" cy="806032"/>
            </a:xfrm>
          </p:grpSpPr>
          <p:sp>
            <p:nvSpPr>
              <p:cNvPr id="2519" name="Google Shape;2519;p48"/>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48"/>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8"/>
            <p:cNvGrpSpPr/>
            <p:nvPr/>
          </p:nvGrpSpPr>
          <p:grpSpPr>
            <a:xfrm>
              <a:off x="488302" y="355500"/>
              <a:ext cx="2846373" cy="974450"/>
              <a:chOff x="488302" y="355500"/>
              <a:chExt cx="2846373" cy="974450"/>
            </a:xfrm>
          </p:grpSpPr>
          <p:sp>
            <p:nvSpPr>
              <p:cNvPr id="2530" name="Google Shape;2530;p48"/>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2531" name="Google Shape;2531;p48"/>
              <p:cNvGrpSpPr/>
              <p:nvPr/>
            </p:nvGrpSpPr>
            <p:grpSpPr>
              <a:xfrm>
                <a:off x="488302" y="975762"/>
                <a:ext cx="449839" cy="272894"/>
                <a:chOff x="3319039" y="1881112"/>
                <a:chExt cx="449839" cy="272894"/>
              </a:xfrm>
            </p:grpSpPr>
            <p:sp>
              <p:nvSpPr>
                <p:cNvPr id="2532" name="Google Shape;2532;p48"/>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a:extLst>
              <a:ext uri="{FF2B5EF4-FFF2-40B4-BE49-F238E27FC236}">
                <a16:creationId xmlns:a16="http://schemas.microsoft.com/office/drawing/2014/main" id="{945A497B-AABA-4620-6AA9-0B6E9935303F}"/>
              </a:ext>
            </a:extLst>
          </p:cNvPr>
          <p:cNvSpPr txBox="1"/>
          <p:nvPr/>
        </p:nvSpPr>
        <p:spPr>
          <a:xfrm>
            <a:off x="2748569" y="724545"/>
            <a:ext cx="6012958" cy="369440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70185"/>
              </a:buClr>
              <a:buSzPts val="1400"/>
              <a:buFont typeface="Figtree"/>
              <a:buNone/>
              <a:tabLst/>
              <a:defRPr/>
            </a:pPr>
            <a:r>
              <a:rPr kumimoji="0" lang="en-US" sz="3200" b="1" i="0" u="none" strike="noStrike" kern="0" cap="none" spc="0" normalizeH="0" baseline="0" noProof="0" dirty="0">
                <a:ln>
                  <a:noFill/>
                </a:ln>
                <a:solidFill>
                  <a:schemeClr val="accent5">
                    <a:lumMod val="75000"/>
                  </a:schemeClr>
                </a:solidFill>
                <a:effectLst/>
                <a:uLnTx/>
                <a:uFillTx/>
                <a:latin typeface="Arial"/>
                <a:sym typeface="Figtree"/>
              </a:rPr>
              <a:t>III. TẦN SỐ TƯƠNG ĐỐI GHÉP NHÓM. BẢNG TẦN SỐ TƯƠNG ĐỐI GHÉP NHÓM. BIỂU ĐỒ TẦN SỐ TƯƠNG ĐỐI GHÉP NHÓM</a:t>
            </a:r>
          </a:p>
        </p:txBody>
      </p:sp>
    </p:spTree>
    <p:extLst>
      <p:ext uri="{BB962C8B-B14F-4D97-AF65-F5344CB8AC3E}">
        <p14:creationId xmlns:p14="http://schemas.microsoft.com/office/powerpoint/2010/main" val="1503995137"/>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9" name="TextBox 8">
            <a:extLst>
              <a:ext uri="{FF2B5EF4-FFF2-40B4-BE49-F238E27FC236}">
                <a16:creationId xmlns:a16="http://schemas.microsoft.com/office/drawing/2014/main" id="{DF9CF6B4-C193-08AC-2731-4E77650567D8}"/>
              </a:ext>
            </a:extLst>
          </p:cNvPr>
          <p:cNvSpPr txBox="1"/>
          <p:nvPr/>
        </p:nvSpPr>
        <p:spPr>
          <a:xfrm>
            <a:off x="401444" y="1206431"/>
            <a:ext cx="8341112" cy="2232406"/>
          </a:xfrm>
          <a:prstGeom prst="rect">
            <a:avLst/>
          </a:prstGeom>
          <a:noFill/>
        </p:spPr>
        <p:txBody>
          <a:bodyPr wrap="square">
            <a:spAutoFit/>
          </a:bodyPr>
          <a:lstStyle/>
          <a:p>
            <a:pPr algn="ctr">
              <a:lnSpc>
                <a:spcPct val="200000"/>
              </a:lnSpc>
              <a:spcBef>
                <a:spcPts val="200"/>
              </a:spcBef>
              <a:tabLst>
                <a:tab pos="2514600" algn="l"/>
              </a:tabLst>
            </a:pPr>
            <a:r>
              <a:rPr lang="vi-VN" sz="37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37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3. TẦN SỐ GHÉP NHÓM</a:t>
            </a:r>
          </a:p>
          <a:p>
            <a:pPr algn="ctr">
              <a:lnSpc>
                <a:spcPct val="200000"/>
              </a:lnSpc>
              <a:spcBef>
                <a:spcPts val="200"/>
              </a:spcBef>
              <a:tabLst>
                <a:tab pos="2514600" algn="l"/>
              </a:tabLst>
            </a:pPr>
            <a:r>
              <a:rPr lang="en-US" sz="37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TẦN SỐ TƯƠNG ĐỐI GHÉP NHÓM</a:t>
            </a:r>
            <a:endParaRPr lang="en-US" sz="37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599751" y="223451"/>
            <a:ext cx="7944498" cy="117047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a:solidFill>
                  <a:schemeClr val="accent2"/>
                </a:solidFill>
                <a:latin typeface="+mj-lt"/>
              </a:rPr>
              <a:t>1.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r>
              <a:rPr lang="en-US" sz="2200" b="1" dirty="0">
                <a:solidFill>
                  <a:schemeClr val="accent2"/>
                </a:solidFill>
                <a:latin typeface="+mj-lt"/>
              </a:rPr>
              <a:t> </a:t>
            </a:r>
            <a:r>
              <a:rPr lang="en-US" sz="2200" b="1" dirty="0" err="1">
                <a:solidFill>
                  <a:schemeClr val="accent2"/>
                </a:solidFill>
                <a:latin typeface="+mj-lt"/>
              </a:rPr>
              <a:t>và</a:t>
            </a:r>
            <a:r>
              <a:rPr lang="en-US" sz="2200" b="1" dirty="0">
                <a:solidFill>
                  <a:schemeClr val="accent2"/>
                </a:solidFill>
                <a:latin typeface="+mj-lt"/>
              </a:rPr>
              <a:t> </a:t>
            </a:r>
            <a:r>
              <a:rPr lang="en-US" sz="2200" b="1" dirty="0" err="1">
                <a:solidFill>
                  <a:schemeClr val="accent2"/>
                </a:solidFill>
                <a:latin typeface="+mj-lt"/>
              </a:rPr>
              <a:t>bảng</a:t>
            </a:r>
            <a:r>
              <a:rPr lang="en-US" sz="2200" b="1" dirty="0">
                <a:solidFill>
                  <a:schemeClr val="accent2"/>
                </a:solidFill>
                <a:latin typeface="+mj-lt"/>
              </a:rPr>
              <a:t>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endParaRPr sz="2200" b="1" dirty="0">
              <a:solidFill>
                <a:schemeClr val="accent2"/>
              </a:solidFill>
              <a:latin typeface="+mj-lt"/>
            </a:endParaRPr>
          </a:p>
        </p:txBody>
      </p:sp>
      <p:sp>
        <p:nvSpPr>
          <p:cNvPr id="2" name="Rounded Rectangle 8">
            <a:extLst>
              <a:ext uri="{FF2B5EF4-FFF2-40B4-BE49-F238E27FC236}">
                <a16:creationId xmlns:a16="http://schemas.microsoft.com/office/drawing/2014/main" id="{35C512E1-22D7-3F9E-B007-E45B77C8F39B}"/>
              </a:ext>
            </a:extLst>
          </p:cNvPr>
          <p:cNvSpPr/>
          <p:nvPr/>
        </p:nvSpPr>
        <p:spPr>
          <a:xfrm>
            <a:off x="596280" y="1712769"/>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3</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p:sp>
        <p:nvSpPr>
          <p:cNvPr id="3" name="TextBox 2">
            <a:extLst>
              <a:ext uri="{FF2B5EF4-FFF2-40B4-BE49-F238E27FC236}">
                <a16:creationId xmlns:a16="http://schemas.microsoft.com/office/drawing/2014/main" id="{484BB240-8D68-44F2-1138-1CC75A14C2DC}"/>
              </a:ext>
            </a:extLst>
          </p:cNvPr>
          <p:cNvSpPr txBox="1"/>
          <p:nvPr/>
        </p:nvSpPr>
        <p:spPr>
          <a:xfrm>
            <a:off x="1820729" y="1586016"/>
            <a:ext cx="6832617" cy="965970"/>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rPr>
              <a:t>Xét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Hoạt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26:</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21AD2A-AA2A-FF25-AAFB-58DD82F9B6DD}"/>
                  </a:ext>
                </a:extLst>
              </p:cNvPr>
              <p:cNvSpPr txBox="1"/>
              <p:nvPr/>
            </p:nvSpPr>
            <p:spPr>
              <a:xfrm>
                <a:off x="1674494" y="4243217"/>
                <a:ext cx="6542283" cy="498342"/>
              </a:xfrm>
              <a:prstGeom prst="rect">
                <a:avLst/>
              </a:prstGeom>
              <a:noFill/>
            </p:spPr>
            <p:txBody>
              <a:bodyPr wrap="square">
                <a:spAutoFit/>
              </a:bodyPr>
              <a:lstStyle/>
              <a:p>
                <a:pPr algn="just">
                  <a:lnSpc>
                    <a:spcPct val="150000"/>
                  </a:lnSpc>
                  <a:spcBef>
                    <a:spcPts val="600"/>
                  </a:spcBef>
                  <a:spcAft>
                    <a:spcPts val="600"/>
                  </a:spcAft>
                </a:pPr>
                <a:r>
                  <a:rPr lang="pt-BR" sz="2000">
                    <a:latin typeface="Arial" panose="020B0604020202020204" pitchFamily="34" charset="0"/>
                    <a:ea typeface="Times New Roman" panose="02020603050405020304" pitchFamily="18" charset="0"/>
                  </a:rPr>
                  <a:t>Tính tỉ số phần trăm của tần số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𝑛</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r>
                      <a:rPr lang="pt-BR" sz="2000" i="1">
                        <a:latin typeface="Cambria Math" panose="02040503050406030204" pitchFamily="18" charset="0"/>
                        <a:ea typeface="Times New Roman" panose="02020603050405020304" pitchFamily="18" charset="0"/>
                        <a:cs typeface="Arial" panose="020B0604020202020204" pitchFamily="34" charset="0"/>
                      </a:rPr>
                      <m:t>=5</m:t>
                    </m:r>
                  </m:oMath>
                </a14:m>
                <a:r>
                  <a:rPr lang="pt-BR" sz="2000">
                    <a:latin typeface="Arial" panose="020B0604020202020204" pitchFamily="34" charset="0"/>
                    <a:ea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𝑁</m:t>
                    </m:r>
                    <m:r>
                      <a:rPr lang="pt-BR" sz="2000" i="1">
                        <a:latin typeface="Cambria Math" panose="02040503050406030204" pitchFamily="18" charset="0"/>
                        <a:ea typeface="Times New Roman" panose="02020603050405020304" pitchFamily="18" charset="0"/>
                        <a:cs typeface="Arial" panose="020B0604020202020204" pitchFamily="34" charset="0"/>
                      </a:rPr>
                      <m:t>=40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D21AD2A-AA2A-FF25-AAFB-58DD82F9B6DD}"/>
                  </a:ext>
                </a:extLst>
              </p:cNvPr>
              <p:cNvSpPr txBox="1">
                <a:spLocks noRot="1" noChangeAspect="1" noMove="1" noResize="1" noEditPoints="1" noAdjustHandles="1" noChangeArrowheads="1" noChangeShapeType="1" noTextEdit="1"/>
              </p:cNvSpPr>
              <p:nvPr/>
            </p:nvSpPr>
            <p:spPr>
              <a:xfrm>
                <a:off x="1674494" y="4243217"/>
                <a:ext cx="6542283" cy="498342"/>
              </a:xfrm>
              <a:prstGeom prst="rect">
                <a:avLst/>
              </a:prstGeom>
              <a:blipFill>
                <a:blip r:embed="rId3"/>
                <a:stretch>
                  <a:fillRect l="-1025"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6DD237E-7301-4F5F-DE0D-676BF558EFBC}"/>
                  </a:ext>
                </a:extLst>
              </p:cNvPr>
              <p:cNvGraphicFramePr>
                <a:graphicFrameLocks noGrp="1"/>
              </p:cNvGraphicFramePr>
              <p:nvPr>
                <p:extLst>
                  <p:ext uri="{D42A27DB-BD31-4B8C-83A1-F6EECF244321}">
                    <p14:modId xmlns:p14="http://schemas.microsoft.com/office/powerpoint/2010/main" val="1285460034"/>
                  </p:ext>
                </p:extLst>
              </p:nvPr>
            </p:nvGraphicFramePr>
            <p:xfrm>
              <a:off x="412595" y="2744079"/>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150;155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155;160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160;165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165;170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170;175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186955"/>
                      </a:ext>
                    </a:extLst>
                  </a:tr>
                </a:tbl>
              </a:graphicData>
            </a:graphic>
          </p:graphicFrame>
        </mc:Choice>
        <mc:Fallback xmlns="">
          <p:graphicFrame>
            <p:nvGraphicFramePr>
              <p:cNvPr id="6" name="Table 5">
                <a:extLst>
                  <a:ext uri="{FF2B5EF4-FFF2-40B4-BE49-F238E27FC236}">
                    <a16:creationId xmlns:a16="http://schemas.microsoft.com/office/drawing/2014/main" id="{E6DD237E-7301-4F5F-DE0D-676BF558EFBC}"/>
                  </a:ext>
                </a:extLst>
              </p:cNvPr>
              <p:cNvGraphicFramePr>
                <a:graphicFrameLocks noGrp="1"/>
              </p:cNvGraphicFramePr>
              <p:nvPr>
                <p:extLst>
                  <p:ext uri="{D42A27DB-BD31-4B8C-83A1-F6EECF244321}">
                    <p14:modId xmlns:p14="http://schemas.microsoft.com/office/powerpoint/2010/main" val="1285460034"/>
                  </p:ext>
                </p:extLst>
              </p:nvPr>
            </p:nvGraphicFramePr>
            <p:xfrm>
              <a:off x="412595" y="2744079"/>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1087" r="-485641"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1087" r="-385641"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8974" t="-1087" r="-285641"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4721" t="-1087" r="-182741"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000" t="-1087" r="-84615" b="-157609"/>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866394">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33" t="-65493" r="-494372"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65493" r="-4856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65493" r="-3856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8974" t="-65493" r="-2856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4721" t="-65493" r="-1827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000" t="-65493" r="-84615"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41718" t="-65493" r="-1227" b="-2113"/>
                          </a:stretch>
                        </a:blipFill>
                      </a:tcPr>
                    </a:tc>
                    <a:extLst>
                      <a:ext uri="{0D108BD9-81ED-4DB2-BD59-A6C34878D82A}">
                        <a16:rowId xmlns:a16="http://schemas.microsoft.com/office/drawing/2014/main" val="847186955"/>
                      </a:ext>
                    </a:extLst>
                  </a:tr>
                </a:tbl>
              </a:graphicData>
            </a:graphic>
          </p:graphicFrame>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4" name="Google Shape;1913;p42">
            <a:extLst>
              <a:ext uri="{FF2B5EF4-FFF2-40B4-BE49-F238E27FC236}">
                <a16:creationId xmlns:a16="http://schemas.microsoft.com/office/drawing/2014/main" id="{D64D39FA-B60E-16C0-75B6-5420457A72C2}"/>
              </a:ext>
            </a:extLst>
          </p:cNvPr>
          <p:cNvSpPr/>
          <p:nvPr/>
        </p:nvSpPr>
        <p:spPr>
          <a:xfrm rot="2165">
            <a:off x="621447" y="234261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21AD2A-AA2A-FF25-AAFB-58DD82F9B6DD}"/>
                  </a:ext>
                </a:extLst>
              </p:cNvPr>
              <p:cNvSpPr txBox="1"/>
              <p:nvPr/>
            </p:nvSpPr>
            <p:spPr>
              <a:xfrm>
                <a:off x="2209753" y="2858861"/>
                <a:ext cx="5718765" cy="1584665"/>
              </a:xfrm>
              <a:prstGeom prst="rect">
                <a:avLst/>
              </a:prstGeom>
              <a:noFill/>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Tỉ số phần trăm của tần số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da-DK" sz="2000" i="1">
                            <a:latin typeface="Cambria Math" panose="02040503050406030204" pitchFamily="18" charset="0"/>
                            <a:ea typeface="Times New Roman" panose="02020603050405020304" pitchFamily="18" charset="0"/>
                            <a:cs typeface="Arial" panose="020B0604020202020204" pitchFamily="34" charset="0"/>
                          </a:rPr>
                          <m:t>𝑛</m:t>
                        </m:r>
                      </m:e>
                      <m:sub>
                        <m:r>
                          <a:rPr lang="da-DK" sz="2000" i="1">
                            <a:latin typeface="Cambria Math" panose="02040503050406030204" pitchFamily="18" charset="0"/>
                            <a:ea typeface="Times New Roman" panose="02020603050405020304" pitchFamily="18" charset="0"/>
                            <a:cs typeface="Arial" panose="020B0604020202020204" pitchFamily="34" charset="0"/>
                          </a:rPr>
                          <m:t>1</m:t>
                        </m:r>
                      </m:sub>
                    </m:sSub>
                    <m:r>
                      <a:rPr lang="da-DK" sz="2000" i="1">
                        <a:latin typeface="Cambria Math" panose="02040503050406030204" pitchFamily="18" charset="0"/>
                        <a:ea typeface="Times New Roman" panose="02020603050405020304" pitchFamily="18" charset="0"/>
                        <a:cs typeface="Arial" panose="020B0604020202020204" pitchFamily="34" charset="0"/>
                      </a:rPr>
                      <m:t>=5</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𝑁</m:t>
                    </m:r>
                    <m:r>
                      <a:rPr lang="da-DK" sz="2000" i="1">
                        <a:latin typeface="Cambria Math" panose="02040503050406030204" pitchFamily="18" charset="0"/>
                        <a:ea typeface="Times New Roman" panose="02020603050405020304" pitchFamily="18" charset="0"/>
                        <a:cs typeface="Arial" panose="020B0604020202020204" pitchFamily="34" charset="0"/>
                      </a:rPr>
                      <m:t>=40</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5</m:t>
                          </m:r>
                        </m:num>
                        <m:den>
                          <m:r>
                            <a:rPr lang="da-DK" sz="2000" i="1">
                              <a:latin typeface="Cambria Math" panose="02040503050406030204" pitchFamily="18" charset="0"/>
                              <a:ea typeface="Times New Roman" panose="02020603050405020304" pitchFamily="18" charset="0"/>
                              <a:cs typeface="Arial" panose="020B0604020202020204" pitchFamily="34" charset="0"/>
                            </a:rPr>
                            <m:t>40</m:t>
                          </m:r>
                        </m:den>
                      </m:f>
                      <m:r>
                        <a:rPr lang="da-DK" sz="2000" i="1">
                          <a:latin typeface="Cambria Math" panose="02040503050406030204" pitchFamily="18" charset="0"/>
                          <a:ea typeface="Times New Roman" panose="02020603050405020304" pitchFamily="18" charset="0"/>
                          <a:cs typeface="Arial" panose="020B0604020202020204" pitchFamily="34" charset="0"/>
                        </a:rPr>
                        <m:t>.100=12,5%</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D21AD2A-AA2A-FF25-AAFB-58DD82F9B6DD}"/>
                  </a:ext>
                </a:extLst>
              </p:cNvPr>
              <p:cNvSpPr txBox="1">
                <a:spLocks noRot="1" noChangeAspect="1" noMove="1" noResize="1" noEditPoints="1" noAdjustHandles="1" noChangeArrowheads="1" noChangeShapeType="1" noTextEdit="1"/>
              </p:cNvSpPr>
              <p:nvPr/>
            </p:nvSpPr>
            <p:spPr>
              <a:xfrm>
                <a:off x="2209753" y="2858861"/>
                <a:ext cx="5718765" cy="1584665"/>
              </a:xfrm>
              <a:prstGeom prst="rect">
                <a:avLst/>
              </a:prstGeom>
              <a:blipFill>
                <a:blip r:embed="rId3"/>
                <a:stretch>
                  <a:fillRect l="-1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35CF8145-21BA-DCFE-1A40-A7A66A1FD337}"/>
                  </a:ext>
                </a:extLst>
              </p:cNvPr>
              <p:cNvGraphicFramePr>
                <a:graphicFrameLocks noGrp="1"/>
              </p:cNvGraphicFramePr>
              <p:nvPr>
                <p:extLst>
                  <p:ext uri="{D42A27DB-BD31-4B8C-83A1-F6EECF244321}">
                    <p14:modId xmlns:p14="http://schemas.microsoft.com/office/powerpoint/2010/main" val="566985017"/>
                  </p:ext>
                </p:extLst>
              </p:nvPr>
            </p:nvGraphicFramePr>
            <p:xfrm>
              <a:off x="395867" y="502684"/>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150;155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155;160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160;165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165;170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170;175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186955"/>
                      </a:ext>
                    </a:extLst>
                  </a:tr>
                </a:tbl>
              </a:graphicData>
            </a:graphic>
          </p:graphicFrame>
        </mc:Choice>
        <mc:Fallback xmlns="">
          <p:graphicFrame>
            <p:nvGraphicFramePr>
              <p:cNvPr id="9" name="Table 8">
                <a:extLst>
                  <a:ext uri="{FF2B5EF4-FFF2-40B4-BE49-F238E27FC236}">
                    <a16:creationId xmlns:a16="http://schemas.microsoft.com/office/drawing/2014/main" id="{35CF8145-21BA-DCFE-1A40-A7A66A1FD337}"/>
                  </a:ext>
                </a:extLst>
              </p:cNvPr>
              <p:cNvGraphicFramePr>
                <a:graphicFrameLocks noGrp="1"/>
              </p:cNvGraphicFramePr>
              <p:nvPr>
                <p:extLst>
                  <p:ext uri="{D42A27DB-BD31-4B8C-83A1-F6EECF244321}">
                    <p14:modId xmlns:p14="http://schemas.microsoft.com/office/powerpoint/2010/main" val="566985017"/>
                  </p:ext>
                </p:extLst>
              </p:nvPr>
            </p:nvGraphicFramePr>
            <p:xfrm>
              <a:off x="395867" y="502684"/>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1087" r="-486154"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1087" r="-386154"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7347" t="-1087" r="-284184"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5228" t="-1087" r="-182741"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513" t="-1087" r="-84615" b="-157609"/>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866394">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33" t="-65035" r="-494805"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65035" r="-486154"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65035" r="-386154"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7347" t="-65035" r="-284184"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5228" t="-65035" r="-182741"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513" t="-65035" r="-84615"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42331" t="-65035" r="-1227" b="-1399"/>
                          </a:stretch>
                        </a:blipFill>
                      </a:tcPr>
                    </a:tc>
                    <a:extLst>
                      <a:ext uri="{0D108BD9-81ED-4DB2-BD59-A6C34878D82A}">
                        <a16:rowId xmlns:a16="http://schemas.microsoft.com/office/drawing/2014/main" val="847186955"/>
                      </a:ext>
                    </a:extLst>
                  </a:tr>
                </a:tbl>
              </a:graphicData>
            </a:graphic>
          </p:graphicFrame>
        </mc:Fallback>
      </mc:AlternateContent>
    </p:spTree>
    <p:extLst>
      <p:ext uri="{BB962C8B-B14F-4D97-AF65-F5344CB8AC3E}">
        <p14:creationId xmlns:p14="http://schemas.microsoft.com/office/powerpoint/2010/main" val="1005150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639531"/>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986881" y="1457549"/>
                <a:ext cx="7170234" cy="2901820"/>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213995" algn="l"/>
                  </a:tabLst>
                </a:pPr>
                <a:r>
                  <a:rPr lang="vi-VN" sz="2000">
                    <a:latin typeface="Arial" panose="020B0604020202020204" pitchFamily="34" charset="0"/>
                    <a:ea typeface="Times New Roman" panose="02020603050405020304" pitchFamily="18" charset="0"/>
                    <a:cs typeface="Times New Roman" panose="02020603050405020304" pitchFamily="18" charset="0"/>
                  </a:rPr>
                  <a:t>Tần số tương đối ghép nhóm (hay tần số tương đối)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vi-VN" sz="2000" i="1">
                            <a:latin typeface="Cambria Math" panose="02040503050406030204" pitchFamily="18" charset="0"/>
                            <a:ea typeface="Times New Roman" panose="02020603050405020304" pitchFamily="18" charset="0"/>
                            <a:cs typeface="Arial" panose="020B0604020202020204" pitchFamily="34" charset="0"/>
                          </a:rPr>
                          <m:t>𝑓</m:t>
                        </m:r>
                      </m:e>
                      <m:sub>
                        <m:r>
                          <a:rPr lang="vi-VN" sz="2000" i="1">
                            <a:latin typeface="Cambria Math" panose="02040503050406030204" pitchFamily="18" charset="0"/>
                            <a:ea typeface="Times New Roman" panose="02020603050405020304" pitchFamily="18" charset="0"/>
                            <a:cs typeface="Arial" panose="020B0604020202020204" pitchFamily="34" charset="0"/>
                          </a:rPr>
                          <m:t>𝑖</m:t>
                        </m:r>
                      </m:sub>
                    </m:sSub>
                  </m:oMath>
                </a14:m>
                <a:r>
                  <a:rPr lang="vi-VN" sz="2000">
                    <a:latin typeface="Arial" panose="020B0604020202020204" pitchFamily="34" charset="0"/>
                    <a:ea typeface="Times New Roman" panose="02020603050405020304" pitchFamily="18" charset="0"/>
                    <a:cs typeface="Times New Roman" panose="02020603050405020304" pitchFamily="18" charset="0"/>
                  </a:rPr>
                  <a:t> của nhóm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𝑖</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tỉ số giữa tần số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vi-VN" sz="2000" i="1">
                            <a:latin typeface="Cambria Math" panose="02040503050406030204" pitchFamily="18" charset="0"/>
                            <a:ea typeface="Times New Roman" panose="02020603050405020304" pitchFamily="18" charset="0"/>
                            <a:cs typeface="Arial" panose="020B0604020202020204" pitchFamily="34" charset="0"/>
                          </a:rPr>
                          <m:t>𝑛</m:t>
                        </m:r>
                      </m:e>
                      <m:sub>
                        <m:r>
                          <a:rPr lang="vi-VN" sz="2000" i="1">
                            <a:latin typeface="Cambria Math" panose="02040503050406030204" pitchFamily="18" charset="0"/>
                            <a:ea typeface="Times New Roman" panose="02020603050405020304" pitchFamily="18" charset="0"/>
                            <a:cs typeface="Arial" panose="020B0604020202020204" pitchFamily="34" charset="0"/>
                          </a:rPr>
                          <m:t>𝑖</m:t>
                        </m:r>
                      </m:sub>
                    </m:sSub>
                  </m:oMath>
                </a14:m>
                <a:r>
                  <a:rPr lang="vi-VN" sz="2000">
                    <a:latin typeface="Arial" panose="020B0604020202020204" pitchFamily="34" charset="0"/>
                    <a:ea typeface="Times New Roman" panose="02020603050405020304" pitchFamily="18" charset="0"/>
                    <a:cs typeface="Times New Roman" panose="02020603050405020304" pitchFamily="18" charset="0"/>
                  </a:rPr>
                  <a:t> của nhóm đó và số lượng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a:latin typeface="Arial" panose="020B0604020202020204" pitchFamily="34" charset="0"/>
                    <a:ea typeface="Times New Roman" panose="02020603050405020304" pitchFamily="18" charset="0"/>
                    <a:cs typeface="Times New Roman" panose="02020603050405020304" pitchFamily="18" charset="0"/>
                  </a:rPr>
                  <a:t> các số liệu trong mẫu số liệu thống kê: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vi-VN"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𝑖</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𝑛</m:t>
                              </m:r>
                            </m:e>
                            <m:sub>
                              <m:r>
                                <a:rPr lang="en-US" sz="2000" i="1">
                                  <a:latin typeface="Cambria Math" panose="02040503050406030204" pitchFamily="18" charset="0"/>
                                  <a:ea typeface="Times New Roman" panose="02020603050405020304" pitchFamily="18" charset="0"/>
                                  <a:cs typeface="Arial" panose="020B0604020202020204" pitchFamily="34" charset="0"/>
                                </a:rPr>
                                <m:t>𝑖</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𝑁</m:t>
                          </m:r>
                        </m:den>
                      </m:f>
                    </m:oMath>
                  </m:oMathPara>
                </a14:m>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en-US" sz="2000">
                    <a:latin typeface="Arial" panose="020B0604020202020204" pitchFamily="34" charset="0"/>
                    <a:ea typeface="Times New Roman" panose="02020603050405020304" pitchFamily="18" charset="0"/>
                    <a:cs typeface="Times New Roman" panose="02020603050405020304" pitchFamily="18" charset="0"/>
                  </a:rPr>
                  <a:t>Ta thường viết tần số tương đối dưới dạng phần trăm.</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986881" y="1457549"/>
                <a:ext cx="7170234" cy="2901820"/>
              </a:xfrm>
              <a:prstGeom prst="rect">
                <a:avLst/>
              </a:prstGeom>
              <a:blipFill>
                <a:blip r:embed="rId3"/>
                <a:stretch>
                  <a:fillRect l="-935" r="-850" b="-2941"/>
                </a:stretch>
              </a:blipFill>
            </p:spPr>
            <p:txBody>
              <a:bodyPr/>
              <a:lstStyle/>
              <a:p>
                <a:r>
                  <a:rPr lang="en-US">
                    <a:noFill/>
                  </a:rPr>
                  <a:t> </a:t>
                </a:r>
              </a:p>
            </p:txBody>
          </p:sp>
        </mc:Fallback>
      </mc:AlternateContent>
    </p:spTree>
    <p:extLst>
      <p:ext uri="{BB962C8B-B14F-4D97-AF65-F5344CB8AC3E}">
        <p14:creationId xmlns:p14="http://schemas.microsoft.com/office/powerpoint/2010/main" val="13398533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459464"/>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986881" y="1300289"/>
            <a:ext cx="7170234" cy="3383747"/>
          </a:xfrm>
          <a:prstGeom prst="rect">
            <a:avLst/>
          </a:prstGeom>
          <a:noFill/>
        </p:spPr>
        <p:txBody>
          <a:bodyPr wrap="square">
            <a:spAutoFit/>
          </a:bodyPr>
          <a:lstStyle/>
          <a:p>
            <a:pPr marL="342900" lvl="0" indent="-342900" algn="just">
              <a:lnSpc>
                <a:spcPct val="200000"/>
              </a:lnSpc>
              <a:spcBef>
                <a:spcPts val="600"/>
              </a:spcBef>
              <a:spcAft>
                <a:spcPts val="600"/>
              </a:spcAft>
              <a:buFont typeface="Symbol" panose="05050102010706020507" pitchFamily="18" charset="2"/>
              <a:buChar char=""/>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Để lập bảng tần số tương đối ghép nhóm ở dạng bảng ngang, ta có thể làm như sau: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20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1. Xác định các nhóm của mẫu số liệu ghép nhóm và tìm tần số tương đối của mỗi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20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2. Lập bảng gồm 2 dòng và một số cột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219;p3">
            <a:extLst>
              <a:ext uri="{FF2B5EF4-FFF2-40B4-BE49-F238E27FC236}">
                <a16:creationId xmlns:a16="http://schemas.microsoft.com/office/drawing/2014/main" id="{1BF535C4-F2B0-5C9A-9137-F9A1EA4415BC}"/>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32071544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459464"/>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284354" y="1300289"/>
                <a:ext cx="8575288" cy="2345001"/>
              </a:xfrm>
              <a:prstGeom prst="rect">
                <a:avLst/>
              </a:prstGeom>
              <a:noFill/>
            </p:spPr>
            <p:txBody>
              <a:bodyPr wrap="square">
                <a:spAutoFit/>
              </a:bodyPr>
              <a:lstStyle/>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Theo thứ tự từ trên xuống dưới, ta lần lượt ghi: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đầu tiên: Nhóm, Tần số tương đối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Các cột tiếp theo lần lượt ghi nhóm và tần số tương đối của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cuối cùng: Cộng,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100</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284354" y="1300289"/>
                <a:ext cx="8575288" cy="2345001"/>
              </a:xfrm>
              <a:prstGeom prst="rect">
                <a:avLst/>
              </a:prstGeom>
              <a:blipFill>
                <a:blip r:embed="rId3"/>
                <a:stretch>
                  <a:fillRect r="-569" b="-363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F47BEB6-42A9-792F-BB3B-F67323C34FAF}"/>
              </a:ext>
            </a:extLst>
          </p:cNvPr>
          <p:cNvSpPr txBox="1"/>
          <p:nvPr/>
        </p:nvSpPr>
        <p:spPr>
          <a:xfrm>
            <a:off x="971882" y="3825357"/>
            <a:ext cx="7402683" cy="960006"/>
          </a:xfrm>
          <a:prstGeom prst="rect">
            <a:avLst/>
          </a:prstGeom>
          <a:noFill/>
        </p:spPr>
        <p:txBody>
          <a:bodyPr wrap="square">
            <a:spAutoFit/>
          </a:bodyPr>
          <a:lstStyle/>
          <a:p>
            <a:pPr marL="457200" algn="just">
              <a:lnSpc>
                <a:spcPct val="150000"/>
              </a:lnSpc>
              <a:spcBef>
                <a:spcPts val="600"/>
              </a:spcBef>
              <a:spcAft>
                <a:spcPts val="600"/>
              </a:spcAft>
              <a:tabLst>
                <a:tab pos="213995" algn="l"/>
              </a:tabLst>
            </a:pPr>
            <a:r>
              <a:rPr lang="vi-VN" sz="2000" b="1"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Chú ý: </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Bảng tần số tương đối ghép nhóm ở dạng bảng dọc được lập bằng cách tương tự như trên.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7965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89098" y="2983737"/>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034508" y="411032"/>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dirty="0">
                <a:highlight>
                  <a:srgbClr val="FFFF00"/>
                </a:highlight>
                <a:latin typeface="Arial" panose="020B0604020202020204" pitchFamily="34" charset="0"/>
                <a:ea typeface="Times New Roman" panose="02020603050405020304" pitchFamily="18" charset="0"/>
              </a:rPr>
              <a:t>3</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p:sp>
        <p:nvSpPr>
          <p:cNvPr id="3" name="TextBox 2">
            <a:extLst>
              <a:ext uri="{FF2B5EF4-FFF2-40B4-BE49-F238E27FC236}">
                <a16:creationId xmlns:a16="http://schemas.microsoft.com/office/drawing/2014/main" id="{BD4C184A-4D2B-4461-DBF5-41BDB1F5DE02}"/>
              </a:ext>
            </a:extLst>
          </p:cNvPr>
          <p:cNvSpPr txBox="1"/>
          <p:nvPr/>
        </p:nvSpPr>
        <p:spPr>
          <a:xfrm>
            <a:off x="2224727" y="221461"/>
            <a:ext cx="6367346" cy="958660"/>
          </a:xfrm>
          <a:prstGeom prst="rect">
            <a:avLst/>
          </a:prstGeom>
          <a:noFill/>
        </p:spPr>
        <p:txBody>
          <a:bodyPr wrap="square">
            <a:spAutoFit/>
          </a:bodyPr>
          <a:lstStyle/>
          <a:p>
            <a:pPr>
              <a:lnSpc>
                <a:spcPct val="150000"/>
              </a:lnSpc>
            </a:pPr>
            <a:r>
              <a:rPr lang="pt-BR" sz="2000" dirty="0">
                <a:effectLst/>
                <a:latin typeface="Arial" panose="020B0604020202020204" pitchFamily="34" charset="0"/>
                <a:ea typeface="Times New Roman" panose="02020603050405020304" pitchFamily="18" charset="0"/>
              </a:rPr>
              <a:t>Xét mẫu số liệu ghép nhóm có bảng tần số ghép nhóm được cho ở Bảng 31 sau:</a:t>
            </a:r>
            <a:endParaRPr lang="en-US" sz="20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496741A-2321-8570-93C9-AF0496E6FEA5}"/>
                  </a:ext>
                </a:extLst>
              </p:cNvPr>
              <p:cNvGraphicFramePr>
                <a:graphicFrameLocks noGrp="1"/>
              </p:cNvGraphicFramePr>
              <p:nvPr>
                <p:extLst>
                  <p:ext uri="{D42A27DB-BD31-4B8C-83A1-F6EECF244321}">
                    <p14:modId xmlns:p14="http://schemas.microsoft.com/office/powerpoint/2010/main" val="663982621"/>
                  </p:ext>
                </p:extLst>
              </p:nvPr>
            </p:nvGraphicFramePr>
            <p:xfrm>
              <a:off x="488954" y="1210735"/>
              <a:ext cx="8166091" cy="1117600"/>
            </p:xfrm>
            <a:graphic>
              <a:graphicData uri="http://schemas.openxmlformats.org/drawingml/2006/table">
                <a:tbl>
                  <a:tblPr firstRow="1" firstCol="1" bandRow="1"/>
                  <a:tblGrid>
                    <a:gridCol w="1518266">
                      <a:extLst>
                        <a:ext uri="{9D8B030D-6E8A-4147-A177-3AD203B41FA5}">
                          <a16:colId xmlns:a16="http://schemas.microsoft.com/office/drawing/2014/main" val="2683036693"/>
                        </a:ext>
                      </a:extLst>
                    </a:gridCol>
                    <a:gridCol w="1070517">
                      <a:extLst>
                        <a:ext uri="{9D8B030D-6E8A-4147-A177-3AD203B41FA5}">
                          <a16:colId xmlns:a16="http://schemas.microsoft.com/office/drawing/2014/main" val="1336483730"/>
                        </a:ext>
                      </a:extLst>
                    </a:gridCol>
                    <a:gridCol w="1110251">
                      <a:extLst>
                        <a:ext uri="{9D8B030D-6E8A-4147-A177-3AD203B41FA5}">
                          <a16:colId xmlns:a16="http://schemas.microsoft.com/office/drawing/2014/main" val="854374970"/>
                        </a:ext>
                      </a:extLst>
                    </a:gridCol>
                    <a:gridCol w="1161218">
                      <a:extLst>
                        <a:ext uri="{9D8B030D-6E8A-4147-A177-3AD203B41FA5}">
                          <a16:colId xmlns:a16="http://schemas.microsoft.com/office/drawing/2014/main" val="2572292055"/>
                        </a:ext>
                      </a:extLst>
                    </a:gridCol>
                    <a:gridCol w="1173740">
                      <a:extLst>
                        <a:ext uri="{9D8B030D-6E8A-4147-A177-3AD203B41FA5}">
                          <a16:colId xmlns:a16="http://schemas.microsoft.com/office/drawing/2014/main" val="2369601594"/>
                        </a:ext>
                      </a:extLst>
                    </a:gridCol>
                    <a:gridCol w="981825">
                      <a:extLst>
                        <a:ext uri="{9D8B030D-6E8A-4147-A177-3AD203B41FA5}">
                          <a16:colId xmlns:a16="http://schemas.microsoft.com/office/drawing/2014/main" val="473713506"/>
                        </a:ext>
                      </a:extLst>
                    </a:gridCol>
                    <a:gridCol w="1150274">
                      <a:extLst>
                        <a:ext uri="{9D8B030D-6E8A-4147-A177-3AD203B41FA5}">
                          <a16:colId xmlns:a16="http://schemas.microsoft.com/office/drawing/2014/main" val="3331297207"/>
                        </a:ext>
                      </a:extLst>
                    </a:gridCol>
                  </a:tblGrid>
                  <a:tr h="372752">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10;15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20;25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30;35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930564"/>
                      </a:ext>
                    </a:extLst>
                  </a:tr>
                  <a:tr h="490823">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12</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159278"/>
                      </a:ext>
                    </a:extLst>
                  </a:tr>
                </a:tbl>
              </a:graphicData>
            </a:graphic>
          </p:graphicFrame>
        </mc:Choice>
        <mc:Fallback xmlns="">
          <p:graphicFrame>
            <p:nvGraphicFramePr>
              <p:cNvPr id="4" name="Table 3">
                <a:extLst>
                  <a:ext uri="{FF2B5EF4-FFF2-40B4-BE49-F238E27FC236}">
                    <a16:creationId xmlns:a16="http://schemas.microsoft.com/office/drawing/2014/main" id="{C496741A-2321-8570-93C9-AF0496E6FEA5}"/>
                  </a:ext>
                </a:extLst>
              </p:cNvPr>
              <p:cNvGraphicFramePr>
                <a:graphicFrameLocks noGrp="1"/>
              </p:cNvGraphicFramePr>
              <p:nvPr>
                <p:extLst>
                  <p:ext uri="{D42A27DB-BD31-4B8C-83A1-F6EECF244321}">
                    <p14:modId xmlns:p14="http://schemas.microsoft.com/office/powerpoint/2010/main" val="663982621"/>
                  </p:ext>
                </p:extLst>
              </p:nvPr>
            </p:nvGraphicFramePr>
            <p:xfrm>
              <a:off x="488954" y="1210735"/>
              <a:ext cx="8166091" cy="1117600"/>
            </p:xfrm>
            <a:graphic>
              <a:graphicData uri="http://schemas.openxmlformats.org/drawingml/2006/table">
                <a:tbl>
                  <a:tblPr firstRow="1" firstCol="1" bandRow="1"/>
                  <a:tblGrid>
                    <a:gridCol w="1518266">
                      <a:extLst>
                        <a:ext uri="{9D8B030D-6E8A-4147-A177-3AD203B41FA5}">
                          <a16:colId xmlns:a16="http://schemas.microsoft.com/office/drawing/2014/main" val="2683036693"/>
                        </a:ext>
                      </a:extLst>
                    </a:gridCol>
                    <a:gridCol w="1070517">
                      <a:extLst>
                        <a:ext uri="{9D8B030D-6E8A-4147-A177-3AD203B41FA5}">
                          <a16:colId xmlns:a16="http://schemas.microsoft.com/office/drawing/2014/main" val="1336483730"/>
                        </a:ext>
                      </a:extLst>
                    </a:gridCol>
                    <a:gridCol w="1110251">
                      <a:extLst>
                        <a:ext uri="{9D8B030D-6E8A-4147-A177-3AD203B41FA5}">
                          <a16:colId xmlns:a16="http://schemas.microsoft.com/office/drawing/2014/main" val="854374970"/>
                        </a:ext>
                      </a:extLst>
                    </a:gridCol>
                    <a:gridCol w="1161218">
                      <a:extLst>
                        <a:ext uri="{9D8B030D-6E8A-4147-A177-3AD203B41FA5}">
                          <a16:colId xmlns:a16="http://schemas.microsoft.com/office/drawing/2014/main" val="2572292055"/>
                        </a:ext>
                      </a:extLst>
                    </a:gridCol>
                    <a:gridCol w="1173740">
                      <a:extLst>
                        <a:ext uri="{9D8B030D-6E8A-4147-A177-3AD203B41FA5}">
                          <a16:colId xmlns:a16="http://schemas.microsoft.com/office/drawing/2014/main" val="2369601594"/>
                        </a:ext>
                      </a:extLst>
                    </a:gridCol>
                    <a:gridCol w="981825">
                      <a:extLst>
                        <a:ext uri="{9D8B030D-6E8A-4147-A177-3AD203B41FA5}">
                          <a16:colId xmlns:a16="http://schemas.microsoft.com/office/drawing/2014/main" val="473713506"/>
                        </a:ext>
                      </a:extLst>
                    </a:gridCol>
                    <a:gridCol w="1150274">
                      <a:extLst>
                        <a:ext uri="{9D8B030D-6E8A-4147-A177-3AD203B41FA5}">
                          <a16:colId xmlns:a16="http://schemas.microsoft.com/office/drawing/2014/main" val="3331297207"/>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42045" t="-1087" r="-521023" b="-1130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34066" t="-1087" r="-403846" b="-1130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18325" t="-1087" r="-284817"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6146" t="-1087" r="-183333"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15528" t="-1087" r="-118634" b="-113043"/>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930564"/>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02" t="-101087" r="-438956"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42045" t="-101087" r="-52102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34066" t="-101087" r="-403846"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18325" t="-101087" r="-284817"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6146" t="-101087" r="-18333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15528" t="-101087" r="-118634"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09524" t="-101087" r="-1058" b="-13043"/>
                          </a:stretch>
                        </a:blipFill>
                      </a:tcPr>
                    </a:tc>
                    <a:extLst>
                      <a:ext uri="{0D108BD9-81ED-4DB2-BD59-A6C34878D82A}">
                        <a16:rowId xmlns:a16="http://schemas.microsoft.com/office/drawing/2014/main" val="1145159278"/>
                      </a:ext>
                    </a:extLst>
                  </a:tr>
                </a:tbl>
              </a:graphicData>
            </a:graphic>
          </p:graphicFrame>
        </mc:Fallback>
      </mc:AlternateContent>
      <p:sp>
        <p:nvSpPr>
          <p:cNvPr id="6" name="TextBox 5">
            <a:extLst>
              <a:ext uri="{FF2B5EF4-FFF2-40B4-BE49-F238E27FC236}">
                <a16:creationId xmlns:a16="http://schemas.microsoft.com/office/drawing/2014/main" id="{255C6DF9-68E2-2FE6-6604-E623F2FABA98}"/>
              </a:ext>
            </a:extLst>
          </p:cNvPr>
          <p:cNvSpPr txBox="1"/>
          <p:nvPr/>
        </p:nvSpPr>
        <p:spPr>
          <a:xfrm>
            <a:off x="488954" y="2328335"/>
            <a:ext cx="8166091" cy="50430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C19682-7B40-88FF-E2D3-650675E38434}"/>
                  </a:ext>
                </a:extLst>
              </p:cNvPr>
              <p:cNvSpPr txBox="1"/>
              <p:nvPr/>
            </p:nvSpPr>
            <p:spPr>
              <a:xfrm>
                <a:off x="747131" y="2905974"/>
                <a:ext cx="7649736" cy="2016065"/>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4.100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%=30%;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7.100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%=17,5%;</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8.100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9.100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%=22,5%.</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8" name="TextBox 7">
                <a:extLst>
                  <a:ext uri="{FF2B5EF4-FFF2-40B4-BE49-F238E27FC236}">
                    <a16:creationId xmlns:a16="http://schemas.microsoft.com/office/drawing/2014/main" id="{27C19682-7B40-88FF-E2D3-650675E38434}"/>
                  </a:ext>
                </a:extLst>
              </p:cNvPr>
              <p:cNvSpPr txBox="1">
                <a:spLocks noRot="1" noChangeAspect="1" noMove="1" noResize="1" noEditPoints="1" noAdjustHandles="1" noChangeArrowheads="1" noChangeShapeType="1" noTextEdit="1"/>
              </p:cNvSpPr>
              <p:nvPr/>
            </p:nvSpPr>
            <p:spPr>
              <a:xfrm>
                <a:off x="747131" y="2905974"/>
                <a:ext cx="7649736" cy="2016065"/>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3" grpId="0"/>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1002053" y="430108"/>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82ED095-9D07-8F7A-8915-BF2F8CC9305F}"/>
              </a:ext>
            </a:extLst>
          </p:cNvPr>
          <p:cNvSpPr txBox="1"/>
          <p:nvPr/>
        </p:nvSpPr>
        <p:spPr>
          <a:xfrm>
            <a:off x="2118732" y="174869"/>
            <a:ext cx="6512312" cy="965970"/>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Vì vậy, bảng tần số tương đối ghép nhóm của mẫu số liệu đã cho được nêu trong Bảng 32.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FB95DD5-5621-2A91-437C-BA30BC2C75DC}"/>
                  </a:ext>
                </a:extLst>
              </p:cNvPr>
              <p:cNvGraphicFramePr>
                <a:graphicFrameLocks noGrp="1"/>
              </p:cNvGraphicFramePr>
              <p:nvPr>
                <p:extLst>
                  <p:ext uri="{D42A27DB-BD31-4B8C-83A1-F6EECF244321}">
                    <p14:modId xmlns:p14="http://schemas.microsoft.com/office/powerpoint/2010/main" val="2033831718"/>
                  </p:ext>
                </p:extLst>
              </p:nvPr>
            </p:nvGraphicFramePr>
            <p:xfrm>
              <a:off x="1638629" y="1375014"/>
              <a:ext cx="5866742" cy="3420008"/>
            </p:xfrm>
            <a:graphic>
              <a:graphicData uri="http://schemas.openxmlformats.org/drawingml/2006/table">
                <a:tbl>
                  <a:tblPr firstRow="1" firstCol="1" bandRow="1"/>
                  <a:tblGrid>
                    <a:gridCol w="2894660">
                      <a:extLst>
                        <a:ext uri="{9D8B030D-6E8A-4147-A177-3AD203B41FA5}">
                          <a16:colId xmlns:a16="http://schemas.microsoft.com/office/drawing/2014/main" val="623297888"/>
                        </a:ext>
                      </a:extLst>
                    </a:gridCol>
                    <a:gridCol w="2972082">
                      <a:extLst>
                        <a:ext uri="{9D8B030D-6E8A-4147-A177-3AD203B41FA5}">
                          <a16:colId xmlns:a16="http://schemas.microsoft.com/office/drawing/2014/main" val="1781079210"/>
                        </a:ext>
                      </a:extLst>
                    </a:gridCol>
                  </a:tblGrid>
                  <a:tr h="371018">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tương đối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66418292"/>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10;15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4897941"/>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210244"/>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20;25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17,5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891349"/>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498011"/>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30;35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22,5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260795"/>
                      </a:ext>
                    </a:extLst>
                  </a:tr>
                  <a:tr h="508165">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960215"/>
                      </a:ext>
                    </a:extLst>
                  </a:tr>
                </a:tbl>
              </a:graphicData>
            </a:graphic>
          </p:graphicFrame>
        </mc:Choice>
        <mc:Fallback xmlns="">
          <p:graphicFrame>
            <p:nvGraphicFramePr>
              <p:cNvPr id="7" name="Table 6">
                <a:extLst>
                  <a:ext uri="{FF2B5EF4-FFF2-40B4-BE49-F238E27FC236}">
                    <a16:creationId xmlns:a16="http://schemas.microsoft.com/office/drawing/2014/main" id="{3FB95DD5-5621-2A91-437C-BA30BC2C75DC}"/>
                  </a:ext>
                </a:extLst>
              </p:cNvPr>
              <p:cNvGraphicFramePr>
                <a:graphicFrameLocks noGrp="1"/>
              </p:cNvGraphicFramePr>
              <p:nvPr>
                <p:extLst>
                  <p:ext uri="{D42A27DB-BD31-4B8C-83A1-F6EECF244321}">
                    <p14:modId xmlns:p14="http://schemas.microsoft.com/office/powerpoint/2010/main" val="2033831718"/>
                  </p:ext>
                </p:extLst>
              </p:nvPr>
            </p:nvGraphicFramePr>
            <p:xfrm>
              <a:off x="1638629" y="1375014"/>
              <a:ext cx="5866742" cy="3420008"/>
            </p:xfrm>
            <a:graphic>
              <a:graphicData uri="http://schemas.openxmlformats.org/drawingml/2006/table">
                <a:tbl>
                  <a:tblPr firstRow="1" firstCol="1" bandRow="1"/>
                  <a:tblGrid>
                    <a:gridCol w="2894660">
                      <a:extLst>
                        <a:ext uri="{9D8B030D-6E8A-4147-A177-3AD203B41FA5}">
                          <a16:colId xmlns:a16="http://schemas.microsoft.com/office/drawing/2014/main" val="623297888"/>
                        </a:ext>
                      </a:extLst>
                    </a:gridCol>
                    <a:gridCol w="2972082">
                      <a:extLst>
                        <a:ext uri="{9D8B030D-6E8A-4147-A177-3AD203B41FA5}">
                          <a16:colId xmlns:a16="http://schemas.microsoft.com/office/drawing/2014/main" val="1781079210"/>
                        </a:ext>
                      </a:extLst>
                    </a:gridCol>
                  </a:tblGrid>
                  <a:tr h="371018">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13115" r="-410" b="-832787"/>
                          </a:stretch>
                        </a:blipFill>
                      </a:tcPr>
                    </a:tc>
                    <a:extLst>
                      <a:ext uri="{0D108BD9-81ED-4DB2-BD59-A6C34878D82A}">
                        <a16:rowId xmlns:a16="http://schemas.microsoft.com/office/drawing/2014/main" val="1366418292"/>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83133" r="-102941" b="-51204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83133" r="-410" b="-512048"/>
                          </a:stretch>
                        </a:blipFill>
                      </a:tcPr>
                    </a:tc>
                    <a:extLst>
                      <a:ext uri="{0D108BD9-81ED-4DB2-BD59-A6C34878D82A}">
                        <a16:rowId xmlns:a16="http://schemas.microsoft.com/office/drawing/2014/main" val="764897941"/>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180952" r="-102941" b="-405952"/>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180952" r="-410" b="-405952"/>
                          </a:stretch>
                        </a:blipFill>
                      </a:tcPr>
                    </a:tc>
                    <a:extLst>
                      <a:ext uri="{0D108BD9-81ED-4DB2-BD59-A6C34878D82A}">
                        <a16:rowId xmlns:a16="http://schemas.microsoft.com/office/drawing/2014/main" val="653210244"/>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284337" r="-102941" b="-3108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284337" r="-410" b="-310843"/>
                          </a:stretch>
                        </a:blipFill>
                      </a:tcPr>
                    </a:tc>
                    <a:extLst>
                      <a:ext uri="{0D108BD9-81ED-4DB2-BD59-A6C34878D82A}">
                        <a16:rowId xmlns:a16="http://schemas.microsoft.com/office/drawing/2014/main" val="641891349"/>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379762" r="-102941" b="-2071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379762" r="-410" b="-207143"/>
                          </a:stretch>
                        </a:blipFill>
                      </a:tcPr>
                    </a:tc>
                    <a:extLst>
                      <a:ext uri="{0D108BD9-81ED-4DB2-BD59-A6C34878D82A}">
                        <a16:rowId xmlns:a16="http://schemas.microsoft.com/office/drawing/2014/main" val="3142498011"/>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485542" r="-102941" b="-10963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485542" r="-410" b="-109639"/>
                          </a:stretch>
                        </a:blipFill>
                      </a:tcPr>
                    </a:tc>
                    <a:extLst>
                      <a:ext uri="{0D108BD9-81ED-4DB2-BD59-A6C34878D82A}">
                        <a16:rowId xmlns:a16="http://schemas.microsoft.com/office/drawing/2014/main" val="390260795"/>
                      </a:ext>
                    </a:extLst>
                  </a:tr>
                  <a:tr h="508165">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578571" r="-410" b="-8333"/>
                          </a:stretch>
                        </a:blipFill>
                      </a:tcPr>
                    </a:tc>
                    <a:extLst>
                      <a:ext uri="{0D108BD9-81ED-4DB2-BD59-A6C34878D82A}">
                        <a16:rowId xmlns:a16="http://schemas.microsoft.com/office/drawing/2014/main" val="3478960215"/>
                      </a:ext>
                    </a:extLst>
                  </a:tr>
                </a:tbl>
              </a:graphicData>
            </a:graphic>
          </p:graphicFrame>
        </mc:Fallback>
      </mc:AlternateContent>
    </p:spTree>
    <p:extLst>
      <p:ext uri="{BB962C8B-B14F-4D97-AF65-F5344CB8AC3E}">
        <p14:creationId xmlns:p14="http://schemas.microsoft.com/office/powerpoint/2010/main" val="2011144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2" name="Rounded Rectangle 100">
            <a:extLst>
              <a:ext uri="{FF2B5EF4-FFF2-40B4-BE49-F238E27FC236}">
                <a16:creationId xmlns:a16="http://schemas.microsoft.com/office/drawing/2014/main" id="{5766AFBC-0029-56D6-6883-C17F40EE820A}"/>
              </a:ext>
            </a:extLst>
          </p:cNvPr>
          <p:cNvSpPr/>
          <p:nvPr/>
        </p:nvSpPr>
        <p:spPr>
          <a:xfrm>
            <a:off x="432299" y="449058"/>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3</a:t>
            </a:r>
          </a:p>
        </p:txBody>
      </p:sp>
      <p:sp>
        <p:nvSpPr>
          <p:cNvPr id="23" name="Google Shape;1913;p42">
            <a:extLst>
              <a:ext uri="{FF2B5EF4-FFF2-40B4-BE49-F238E27FC236}">
                <a16:creationId xmlns:a16="http://schemas.microsoft.com/office/drawing/2014/main" id="{2726E86C-6FC3-C8E0-1E79-F880CAE77102}"/>
              </a:ext>
            </a:extLst>
          </p:cNvPr>
          <p:cNvSpPr/>
          <p:nvPr/>
        </p:nvSpPr>
        <p:spPr>
          <a:xfrm rot="2165">
            <a:off x="432443" y="1838982"/>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25" name="TextBox 24">
            <a:extLst>
              <a:ext uri="{FF2B5EF4-FFF2-40B4-BE49-F238E27FC236}">
                <a16:creationId xmlns:a16="http://schemas.microsoft.com/office/drawing/2014/main" id="{E3B2111B-136D-C015-E7F4-D8275D02C630}"/>
              </a:ext>
            </a:extLst>
          </p:cNvPr>
          <p:cNvSpPr txBox="1"/>
          <p:nvPr/>
        </p:nvSpPr>
        <p:spPr>
          <a:xfrm>
            <a:off x="432298" y="268219"/>
            <a:ext cx="8263054" cy="1235275"/>
          </a:xfrm>
          <a:prstGeom prst="rect">
            <a:avLst/>
          </a:prstGeom>
          <a:noFill/>
        </p:spPr>
        <p:txBody>
          <a:bodyPr wrap="square">
            <a:spAutoFit/>
          </a:bodyPr>
          <a:lstStyle/>
          <a:p>
            <a:pPr algn="just">
              <a:lnSpc>
                <a:spcPct val="200000"/>
              </a:lnSpc>
              <a:spcAft>
                <a:spcPts val="800"/>
              </a:spcAft>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Luyện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tập</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Lập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00A24CE-12F2-2EF5-B59D-9D2657E1F4A9}"/>
                  </a:ext>
                </a:extLst>
              </p:cNvPr>
              <p:cNvSpPr txBox="1"/>
              <p:nvPr/>
            </p:nvSpPr>
            <p:spPr>
              <a:xfrm>
                <a:off x="1607195" y="2297561"/>
                <a:ext cx="6667011" cy="2125325"/>
              </a:xfrm>
              <a:prstGeom prst="rect">
                <a:avLst/>
              </a:prstGeom>
              <a:noFill/>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Tần số tương đối của các nhóm lần lượt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1</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5.100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≈16,67%;</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2</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=20%</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3</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=20%;</m:t>
                    </m:r>
                  </m:oMath>
                </a14:m>
                <a:endParaRPr lang="en-US" sz="2000" i="1"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4</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4.100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≈13,33%</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5</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3.100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=10%;</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6</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1607195" y="2297561"/>
                <a:ext cx="6667011" cy="2125325"/>
              </a:xfrm>
              <a:prstGeom prst="rect">
                <a:avLst/>
              </a:prstGeom>
              <a:blipFill>
                <a:blip r:embed="rId3"/>
                <a:stretch>
                  <a:fillRect l="-1006" b="-8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63DC9BE-C579-CDC1-0914-7052D85074D3}"/>
              </a:ext>
            </a:extLst>
          </p:cNvPr>
          <p:cNvPicPr>
            <a:picLocks noChangeAspect="1"/>
          </p:cNvPicPr>
          <p:nvPr/>
        </p:nvPicPr>
        <p:blipFill>
          <a:blip r:embed="rId4"/>
          <a:stretch>
            <a:fillRect/>
          </a:stretch>
        </p:blipFill>
        <p:spPr>
          <a:xfrm>
            <a:off x="7941928" y="4194511"/>
            <a:ext cx="1024217" cy="877900"/>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3" name="Google Shape;1913;p42">
            <a:extLst>
              <a:ext uri="{FF2B5EF4-FFF2-40B4-BE49-F238E27FC236}">
                <a16:creationId xmlns:a16="http://schemas.microsoft.com/office/drawing/2014/main" id="{2726E86C-6FC3-C8E0-1E79-F880CAE77102}"/>
              </a:ext>
            </a:extLst>
          </p:cNvPr>
          <p:cNvSpPr/>
          <p:nvPr/>
        </p:nvSpPr>
        <p:spPr>
          <a:xfrm rot="2165">
            <a:off x="612275" y="411626"/>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pic>
        <p:nvPicPr>
          <p:cNvPr id="4" name="Picture 3">
            <a:extLst>
              <a:ext uri="{FF2B5EF4-FFF2-40B4-BE49-F238E27FC236}">
                <a16:creationId xmlns:a16="http://schemas.microsoft.com/office/drawing/2014/main" id="{463DC9BE-C579-CDC1-0914-7052D85074D3}"/>
              </a:ext>
            </a:extLst>
          </p:cNvPr>
          <p:cNvPicPr>
            <a:picLocks noChangeAspect="1"/>
          </p:cNvPicPr>
          <p:nvPr/>
        </p:nvPicPr>
        <p:blipFill>
          <a:blip r:embed="rId3"/>
          <a:stretch>
            <a:fillRect/>
          </a:stretch>
        </p:blipFill>
        <p:spPr>
          <a:xfrm>
            <a:off x="7941928" y="4194511"/>
            <a:ext cx="1024217" cy="877900"/>
          </a:xfrm>
          <a:prstGeom prst="rect">
            <a:avLst/>
          </a:prstGeom>
        </p:spPr>
      </p:pic>
      <p:graphicFrame>
        <p:nvGraphicFramePr>
          <p:cNvPr id="2" name="Table 1">
            <a:extLst>
              <a:ext uri="{FF2B5EF4-FFF2-40B4-BE49-F238E27FC236}">
                <a16:creationId xmlns:a16="http://schemas.microsoft.com/office/drawing/2014/main" id="{3438C5DB-DB3A-CCC1-2428-8979E477A40A}"/>
              </a:ext>
            </a:extLst>
          </p:cNvPr>
          <p:cNvGraphicFramePr>
            <a:graphicFrameLocks noGrp="1"/>
          </p:cNvGraphicFramePr>
          <p:nvPr>
            <p:extLst>
              <p:ext uri="{D42A27DB-BD31-4B8C-83A1-F6EECF244321}">
                <p14:modId xmlns:p14="http://schemas.microsoft.com/office/powerpoint/2010/main" val="1734800536"/>
              </p:ext>
            </p:extLst>
          </p:nvPr>
        </p:nvGraphicFramePr>
        <p:xfrm>
          <a:off x="2128752" y="640758"/>
          <a:ext cx="4886495" cy="4042752"/>
        </p:xfrm>
        <a:graphic>
          <a:graphicData uri="http://schemas.openxmlformats.org/drawingml/2006/table">
            <a:tbl>
              <a:tblPr firstRow="1" firstCol="1" bandRow="1"/>
              <a:tblGrid>
                <a:gridCol w="1812512">
                  <a:extLst>
                    <a:ext uri="{9D8B030D-6E8A-4147-A177-3AD203B41FA5}">
                      <a16:colId xmlns:a16="http://schemas.microsoft.com/office/drawing/2014/main" val="1632395056"/>
                    </a:ext>
                  </a:extLst>
                </a:gridCol>
                <a:gridCol w="3073983">
                  <a:extLst>
                    <a:ext uri="{9D8B030D-6E8A-4147-A177-3AD203B41FA5}">
                      <a16:colId xmlns:a16="http://schemas.microsoft.com/office/drawing/2014/main" val="2312617563"/>
                    </a:ext>
                  </a:extLst>
                </a:gridCol>
              </a:tblGrid>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Bef>
                          <a:spcPts val="600"/>
                        </a:spcBef>
                        <a:spcAft>
                          <a:spcPts val="6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76703090"/>
                  </a:ext>
                </a:extLst>
              </a:tr>
              <a:tr h="505344">
                <a:tc>
                  <a:txBody>
                    <a:bodyPr/>
                    <a:lstStyle/>
                    <a:p>
                      <a:pPr algn="ctr">
                        <a:lnSpc>
                          <a:spcPct val="150000"/>
                        </a:lnSpc>
                        <a:spcBef>
                          <a:spcPts val="600"/>
                        </a:spcBef>
                        <a:spcAft>
                          <a:spcPts val="6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 40)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16,67</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831067"/>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[40; 50)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409393"/>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 60)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260010"/>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 70)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13,33</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234199"/>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[70; 80)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889847"/>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[80; 90)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3857233"/>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026209"/>
                  </a:ext>
                </a:extLst>
              </a:tr>
            </a:tbl>
          </a:graphicData>
        </a:graphic>
      </p:graphicFrame>
      <p:pic>
        <p:nvPicPr>
          <p:cNvPr id="3" name="Google Shape;219;p3">
            <a:extLst>
              <a:ext uri="{FF2B5EF4-FFF2-40B4-BE49-F238E27FC236}">
                <a16:creationId xmlns:a16="http://schemas.microsoft.com/office/drawing/2014/main" id="{1CB9BE4A-E595-83D3-490F-88835EEF7B6D}"/>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25954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599751" y="356154"/>
            <a:ext cx="7944498" cy="61289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a:solidFill>
                  <a:schemeClr val="accent2"/>
                </a:solidFill>
                <a:latin typeface="+mj-lt"/>
              </a:rPr>
              <a:t>2. </a:t>
            </a:r>
            <a:r>
              <a:rPr lang="en-US" sz="2200" b="1" dirty="0" err="1">
                <a:solidFill>
                  <a:schemeClr val="accent2"/>
                </a:solidFill>
                <a:latin typeface="+mj-lt"/>
              </a:rPr>
              <a:t>Biểu</a:t>
            </a:r>
            <a:r>
              <a:rPr lang="en-US" sz="2200" b="1" dirty="0">
                <a:solidFill>
                  <a:schemeClr val="accent2"/>
                </a:solidFill>
                <a:latin typeface="+mj-lt"/>
              </a:rPr>
              <a:t> </a:t>
            </a:r>
            <a:r>
              <a:rPr lang="en-US" sz="2200" b="1" dirty="0" err="1">
                <a:solidFill>
                  <a:schemeClr val="accent2"/>
                </a:solidFill>
                <a:latin typeface="+mj-lt"/>
              </a:rPr>
              <a:t>đồ</a:t>
            </a:r>
            <a:r>
              <a:rPr lang="en-US" sz="2200" b="1" dirty="0">
                <a:solidFill>
                  <a:schemeClr val="accent2"/>
                </a:solidFill>
                <a:latin typeface="+mj-lt"/>
              </a:rPr>
              <a:t>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endParaRPr sz="2200" b="1" dirty="0">
              <a:solidFill>
                <a:schemeClr val="accent2"/>
              </a:solidFill>
              <a:latin typeface="+mj-lt"/>
            </a:endParaRPr>
          </a:p>
        </p:txBody>
      </p:sp>
      <p:sp>
        <p:nvSpPr>
          <p:cNvPr id="2" name="Rounded Rectangle 8">
            <a:extLst>
              <a:ext uri="{FF2B5EF4-FFF2-40B4-BE49-F238E27FC236}">
                <a16:creationId xmlns:a16="http://schemas.microsoft.com/office/drawing/2014/main" id="{35C512E1-22D7-3F9E-B007-E45B77C8F39B}"/>
              </a:ext>
            </a:extLst>
          </p:cNvPr>
          <p:cNvSpPr/>
          <p:nvPr/>
        </p:nvSpPr>
        <p:spPr>
          <a:xfrm>
            <a:off x="482583" y="1205275"/>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noProof="0" dirty="0">
                <a:solidFill>
                  <a:srgbClr val="181015"/>
                </a:solidFill>
                <a:latin typeface="Arial" panose="020B0604020202020204" pitchFamily="34" charset="0"/>
                <a:cs typeface="Arial" panose="020B0604020202020204" pitchFamily="34" charset="0"/>
              </a:rPr>
              <a:t>4</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p:sp>
        <p:nvSpPr>
          <p:cNvPr id="3" name="TextBox 2">
            <a:extLst>
              <a:ext uri="{FF2B5EF4-FFF2-40B4-BE49-F238E27FC236}">
                <a16:creationId xmlns:a16="http://schemas.microsoft.com/office/drawing/2014/main" id="{484BB240-8D68-44F2-1138-1CC75A14C2DC}"/>
              </a:ext>
            </a:extLst>
          </p:cNvPr>
          <p:cNvSpPr txBox="1"/>
          <p:nvPr/>
        </p:nvSpPr>
        <p:spPr>
          <a:xfrm>
            <a:off x="1419117" y="1205275"/>
            <a:ext cx="6832617" cy="3582071"/>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33.</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10, 15. 20, 25, 30, 35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dấu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82381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9"/>
          <p:cNvSpPr txBox="1">
            <a:spLocks noGrp="1"/>
          </p:cNvSpPr>
          <p:nvPr>
            <p:ph type="title"/>
          </p:nvPr>
        </p:nvSpPr>
        <p:spPr>
          <a:xfrm>
            <a:off x="720000" y="4059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NỘI DUNG BÀI HỌC</a:t>
            </a:r>
            <a:endParaRPr sz="3000" b="1" dirty="0">
              <a:solidFill>
                <a:schemeClr val="accent2"/>
              </a:solidFill>
              <a:latin typeface="+mj-lt"/>
            </a:endParaRPr>
          </a:p>
        </p:txBody>
      </p:sp>
      <p:sp>
        <p:nvSpPr>
          <p:cNvPr id="2001" name="Google Shape;2001;p39"/>
          <p:cNvSpPr txBox="1">
            <a:spLocks noGrp="1"/>
          </p:cNvSpPr>
          <p:nvPr>
            <p:ph type="subTitle" idx="1"/>
          </p:nvPr>
        </p:nvSpPr>
        <p:spPr>
          <a:xfrm>
            <a:off x="2108570" y="1283542"/>
            <a:ext cx="601118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mj-lt"/>
              </a:rPr>
              <a:t>Mẫu số liệu ghép nhóm</a:t>
            </a:r>
            <a:endParaRPr sz="2200" dirty="0">
              <a:latin typeface="+mj-lt"/>
            </a:endParaRPr>
          </a:p>
        </p:txBody>
      </p:sp>
      <p:sp>
        <p:nvSpPr>
          <p:cNvPr id="2004" name="Google Shape;2004;p39"/>
          <p:cNvSpPr txBox="1">
            <a:spLocks noGrp="1"/>
          </p:cNvSpPr>
          <p:nvPr>
            <p:ph type="title" idx="4"/>
          </p:nvPr>
        </p:nvSpPr>
        <p:spPr>
          <a:xfrm>
            <a:off x="1102714" y="1346092"/>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a:t>
            </a:r>
            <a:endParaRPr b="1" dirty="0">
              <a:latin typeface="+mj-lt"/>
            </a:endParaRPr>
          </a:p>
        </p:txBody>
      </p:sp>
      <p:sp>
        <p:nvSpPr>
          <p:cNvPr id="2005" name="Google Shape;2005;p39"/>
          <p:cNvSpPr txBox="1">
            <a:spLocks noGrp="1"/>
          </p:cNvSpPr>
          <p:nvPr>
            <p:ph type="title" idx="5"/>
          </p:nvPr>
        </p:nvSpPr>
        <p:spPr>
          <a:xfrm>
            <a:off x="1102714" y="2491125"/>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II</a:t>
            </a:r>
            <a:endParaRPr b="1" dirty="0">
              <a:latin typeface="+mj-lt"/>
            </a:endParaRPr>
          </a:p>
        </p:txBody>
      </p:sp>
      <p:sp>
        <p:nvSpPr>
          <p:cNvPr id="20" name="Google Shape;2001;p39">
            <a:extLst>
              <a:ext uri="{FF2B5EF4-FFF2-40B4-BE49-F238E27FC236}">
                <a16:creationId xmlns:a16="http://schemas.microsoft.com/office/drawing/2014/main" id="{FF954A03-8D7D-5D61-E68A-D24EE8F6DEAD}"/>
              </a:ext>
            </a:extLst>
          </p:cNvPr>
          <p:cNvSpPr txBox="1">
            <a:spLocks/>
          </p:cNvSpPr>
          <p:nvPr/>
        </p:nvSpPr>
        <p:spPr>
          <a:xfrm>
            <a:off x="2108570" y="2428575"/>
            <a:ext cx="601118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r>
              <a:rPr lang="en-US" sz="2200" dirty="0">
                <a:latin typeface="+mj-lt"/>
              </a:rPr>
              <a:t>. </a:t>
            </a:r>
            <a:r>
              <a:rPr lang="en-US" sz="2200" dirty="0" err="1">
                <a:latin typeface="+mj-lt"/>
              </a:rPr>
              <a:t>Bảng</a:t>
            </a:r>
            <a:r>
              <a:rPr lang="en-US" sz="2200" dirty="0">
                <a:latin typeface="+mj-lt"/>
              </a:rPr>
              <a:t> </a:t>
            </a: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endParaRPr lang="en-US" sz="2200" dirty="0">
              <a:latin typeface="+mj-lt"/>
            </a:endParaRPr>
          </a:p>
        </p:txBody>
      </p:sp>
      <p:sp>
        <p:nvSpPr>
          <p:cNvPr id="4" name="Google Shape;2005;p39">
            <a:extLst>
              <a:ext uri="{FF2B5EF4-FFF2-40B4-BE49-F238E27FC236}">
                <a16:creationId xmlns:a16="http://schemas.microsoft.com/office/drawing/2014/main" id="{F6C51606-DCE5-D42A-A87A-7493B7BB25F2}"/>
              </a:ext>
            </a:extLst>
          </p:cNvPr>
          <p:cNvSpPr txBox="1">
            <a:spLocks/>
          </p:cNvSpPr>
          <p:nvPr/>
        </p:nvSpPr>
        <p:spPr>
          <a:xfrm>
            <a:off x="1102714" y="3674033"/>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en-US" b="1">
                <a:latin typeface="+mj-lt"/>
              </a:rPr>
              <a:t>II</a:t>
            </a:r>
            <a:endParaRPr lang="en-US" b="1" dirty="0">
              <a:latin typeface="+mj-lt"/>
            </a:endParaRPr>
          </a:p>
        </p:txBody>
      </p:sp>
      <p:sp>
        <p:nvSpPr>
          <p:cNvPr id="5" name="Google Shape;2001;p39">
            <a:extLst>
              <a:ext uri="{FF2B5EF4-FFF2-40B4-BE49-F238E27FC236}">
                <a16:creationId xmlns:a16="http://schemas.microsoft.com/office/drawing/2014/main" id="{30021507-EEBF-B654-3191-2F8003656CD7}"/>
              </a:ext>
            </a:extLst>
          </p:cNvPr>
          <p:cNvSpPr txBox="1">
            <a:spLocks/>
          </p:cNvSpPr>
          <p:nvPr/>
        </p:nvSpPr>
        <p:spPr>
          <a:xfrm>
            <a:off x="2108570" y="3361376"/>
            <a:ext cx="6619673" cy="1221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lnSpc>
                <a:spcPct val="150000"/>
              </a:lnSpc>
            </a:pP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r>
              <a:rPr lang="en-US" sz="2200" dirty="0">
                <a:latin typeface="+mj-lt"/>
              </a:rPr>
              <a:t>. </a:t>
            </a:r>
            <a:r>
              <a:rPr lang="en-US" sz="2200" dirty="0" err="1">
                <a:latin typeface="+mj-lt"/>
              </a:rPr>
              <a:t>Bản</a:t>
            </a:r>
            <a:r>
              <a:rPr lang="en-US" sz="2200" dirty="0">
                <a:latin typeface="+mj-lt"/>
              </a:rPr>
              <a:t> </a:t>
            </a: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r>
              <a:rPr lang="en-US" sz="2200" dirty="0">
                <a:latin typeface="+mj-lt"/>
              </a:rPr>
              <a:t>. </a:t>
            </a:r>
            <a:r>
              <a:rPr lang="en-US" sz="2200" dirty="0" err="1">
                <a:latin typeface="+mj-lt"/>
              </a:rPr>
              <a:t>Biểu</a:t>
            </a:r>
            <a:r>
              <a:rPr lang="en-US" sz="2200" dirty="0">
                <a:latin typeface="+mj-lt"/>
              </a:rPr>
              <a:t> </a:t>
            </a:r>
            <a:r>
              <a:rPr lang="en-US" sz="2200" dirty="0" err="1">
                <a:latin typeface="+mj-lt"/>
              </a:rPr>
              <a:t>đồ</a:t>
            </a:r>
            <a:r>
              <a:rPr lang="en-US" sz="2200" dirty="0">
                <a:latin typeface="+mj-lt"/>
              </a:rPr>
              <a:t> </a:t>
            </a: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endParaRPr lang="en-US" sz="2200" dirty="0">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1">
                                            <p:txEl>
                                              <p:pRg st="0" end="0"/>
                                            </p:txEl>
                                          </p:spTgt>
                                        </p:tgtEl>
                                        <p:attrNameLst>
                                          <p:attrName>style.visibility</p:attrName>
                                        </p:attrNameLst>
                                      </p:cBhvr>
                                      <p:to>
                                        <p:strVal val="visible"/>
                                      </p:to>
                                    </p:set>
                                    <p:animEffect transition="in" filter="fade">
                                      <p:cBhvr>
                                        <p:cTn id="7" dur="500"/>
                                        <p:tgtEl>
                                          <p:spTgt spid="20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4"/>
                                        </p:tgtEl>
                                        <p:attrNameLst>
                                          <p:attrName>style.visibility</p:attrName>
                                        </p:attrNameLst>
                                      </p:cBhvr>
                                      <p:to>
                                        <p:strVal val="visible"/>
                                      </p:to>
                                    </p:set>
                                    <p:animEffect transition="in" filter="fade">
                                      <p:cBhvr>
                                        <p:cTn id="10" dur="500"/>
                                        <p:tgtEl>
                                          <p:spTgt spid="200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05"/>
                                        </p:tgtEl>
                                        <p:attrNameLst>
                                          <p:attrName>style.visibility</p:attrName>
                                        </p:attrNameLst>
                                      </p:cBhvr>
                                      <p:to>
                                        <p:strVal val="visible"/>
                                      </p:to>
                                    </p:set>
                                    <p:animEffect transition="in" filter="randombar(horizontal)">
                                      <p:cBhvr>
                                        <p:cTn id="15" dur="500"/>
                                        <p:tgtEl>
                                          <p:spTgt spid="200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 grpId="0" build="p"/>
      <p:bldP spid="2004" grpId="0" animBg="1"/>
      <p:bldP spid="2005" grpId="0" animBg="1"/>
      <p:bldP spid="20" grpId="0"/>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599751" y="356154"/>
            <a:ext cx="7944498" cy="61289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a:solidFill>
                  <a:schemeClr val="accent2"/>
                </a:solidFill>
                <a:latin typeface="+mj-lt"/>
              </a:rPr>
              <a:t>2. </a:t>
            </a:r>
            <a:r>
              <a:rPr lang="en-US" sz="2200" b="1" dirty="0" err="1">
                <a:solidFill>
                  <a:schemeClr val="accent2"/>
                </a:solidFill>
                <a:latin typeface="+mj-lt"/>
              </a:rPr>
              <a:t>Biểu</a:t>
            </a:r>
            <a:r>
              <a:rPr lang="en-US" sz="2200" b="1" dirty="0">
                <a:solidFill>
                  <a:schemeClr val="accent2"/>
                </a:solidFill>
                <a:latin typeface="+mj-lt"/>
              </a:rPr>
              <a:t> </a:t>
            </a:r>
            <a:r>
              <a:rPr lang="en-US" sz="2200" b="1" dirty="0" err="1">
                <a:solidFill>
                  <a:schemeClr val="accent2"/>
                </a:solidFill>
                <a:latin typeface="+mj-lt"/>
              </a:rPr>
              <a:t>đồ</a:t>
            </a:r>
            <a:r>
              <a:rPr lang="en-US" sz="2200" b="1" dirty="0">
                <a:solidFill>
                  <a:schemeClr val="accent2"/>
                </a:solidFill>
                <a:latin typeface="+mj-lt"/>
              </a:rPr>
              <a:t>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endParaRPr sz="2200" b="1" dirty="0">
              <a:solidFill>
                <a:schemeClr val="accent2"/>
              </a:solidFill>
              <a:latin typeface="+mj-lt"/>
            </a:endParaRPr>
          </a:p>
        </p:txBody>
      </p:sp>
      <p:sp>
        <p:nvSpPr>
          <p:cNvPr id="2" name="Rounded Rectangle 8">
            <a:extLst>
              <a:ext uri="{FF2B5EF4-FFF2-40B4-BE49-F238E27FC236}">
                <a16:creationId xmlns:a16="http://schemas.microsoft.com/office/drawing/2014/main" id="{35C512E1-22D7-3F9E-B007-E45B77C8F39B}"/>
              </a:ext>
            </a:extLst>
          </p:cNvPr>
          <p:cNvSpPr/>
          <p:nvPr/>
        </p:nvSpPr>
        <p:spPr>
          <a:xfrm>
            <a:off x="482583" y="1205275"/>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noProof="0" dirty="0">
                <a:solidFill>
                  <a:srgbClr val="181015"/>
                </a:solidFill>
                <a:latin typeface="Arial" panose="020B0604020202020204" pitchFamily="34" charset="0"/>
                <a:cs typeface="Arial" panose="020B0604020202020204" pitchFamily="34" charset="0"/>
              </a:rPr>
              <a:t>4</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BB240-8D68-44F2-1138-1CC75A14C2DC}"/>
                  </a:ext>
                </a:extLst>
              </p:cNvPr>
              <p:cNvSpPr txBox="1"/>
              <p:nvPr/>
            </p:nvSpPr>
            <p:spPr>
              <a:xfrm>
                <a:off x="1396815" y="1515454"/>
                <a:ext cx="6955449" cy="291522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10;15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15;20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20;25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25;30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30;35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chữ</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nhật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Hoàn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thiệm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33.</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84BB240-8D68-44F2-1138-1CC75A14C2DC}"/>
                  </a:ext>
                </a:extLst>
              </p:cNvPr>
              <p:cNvSpPr txBox="1">
                <a:spLocks noRot="1" noChangeAspect="1" noMove="1" noResize="1" noEditPoints="1" noAdjustHandles="1" noChangeArrowheads="1" noChangeShapeType="1" noTextEdit="1"/>
              </p:cNvSpPr>
              <p:nvPr/>
            </p:nvSpPr>
            <p:spPr>
              <a:xfrm>
                <a:off x="1396815" y="1515454"/>
                <a:ext cx="6955449" cy="2915222"/>
              </a:xfrm>
              <a:prstGeom prst="rect">
                <a:avLst/>
              </a:prstGeom>
              <a:blipFill>
                <a:blip r:embed="rId3"/>
                <a:stretch>
                  <a:fillRect l="-876" r="-964" b="-2720"/>
                </a:stretch>
              </a:blipFill>
            </p:spPr>
            <p:txBody>
              <a:bodyPr/>
              <a:lstStyle/>
              <a:p>
                <a:r>
                  <a:rPr lang="en-US">
                    <a:noFill/>
                  </a:rPr>
                  <a:t> </a:t>
                </a:r>
              </a:p>
            </p:txBody>
          </p:sp>
        </mc:Fallback>
      </mc:AlternateContent>
    </p:spTree>
    <p:extLst>
      <p:ext uri="{BB962C8B-B14F-4D97-AF65-F5344CB8AC3E}">
        <p14:creationId xmlns:p14="http://schemas.microsoft.com/office/powerpoint/2010/main" val="39305175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6" name="Google Shape;1913;p42">
            <a:extLst>
              <a:ext uri="{FF2B5EF4-FFF2-40B4-BE49-F238E27FC236}">
                <a16:creationId xmlns:a16="http://schemas.microsoft.com/office/drawing/2014/main" id="{9243EE59-64C9-E502-D0D3-66A4DFF746F6}"/>
              </a:ext>
            </a:extLst>
          </p:cNvPr>
          <p:cNvSpPr/>
          <p:nvPr/>
        </p:nvSpPr>
        <p:spPr>
          <a:xfrm rot="2165">
            <a:off x="497188" y="471267"/>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9" name="TextBox 8">
            <a:extLst>
              <a:ext uri="{FF2B5EF4-FFF2-40B4-BE49-F238E27FC236}">
                <a16:creationId xmlns:a16="http://schemas.microsoft.com/office/drawing/2014/main" id="{79B32B40-8FE8-8B2C-1EED-B23938F1DF8D}"/>
              </a:ext>
            </a:extLst>
          </p:cNvPr>
          <p:cNvSpPr txBox="1"/>
          <p:nvPr/>
        </p:nvSpPr>
        <p:spPr>
          <a:xfrm>
            <a:off x="1683834" y="470953"/>
            <a:ext cx="6512312" cy="960006"/>
          </a:xfrm>
          <a:prstGeom prst="rect">
            <a:avLst/>
          </a:prstGeom>
          <a:noFill/>
        </p:spPr>
        <p:txBody>
          <a:bodyPr wrap="square">
            <a:spAutoFit/>
          </a:bodyPr>
          <a:lstStyle/>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32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C2C83B1-0CE6-CB7C-A699-68E8D3D5E434}"/>
              </a:ext>
            </a:extLst>
          </p:cNvPr>
          <p:cNvPicPr>
            <a:picLocks noChangeAspect="1"/>
          </p:cNvPicPr>
          <p:nvPr/>
        </p:nvPicPr>
        <p:blipFill>
          <a:blip r:embed="rId3"/>
          <a:stretch>
            <a:fillRect/>
          </a:stretch>
        </p:blipFill>
        <p:spPr>
          <a:xfrm>
            <a:off x="2410000" y="1583688"/>
            <a:ext cx="4324000" cy="3303056"/>
          </a:xfrm>
          <a:prstGeom prst="rect">
            <a:avLst/>
          </a:prstGeom>
        </p:spPr>
      </p:pic>
    </p:spTree>
    <p:extLst>
      <p:ext uri="{BB962C8B-B14F-4D97-AF65-F5344CB8AC3E}">
        <p14:creationId xmlns:p14="http://schemas.microsoft.com/office/powerpoint/2010/main" val="914685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304995"/>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1142997" y="1134164"/>
            <a:ext cx="7331929" cy="3576107"/>
          </a:xfrm>
          <a:prstGeom prst="rect">
            <a:avLst/>
          </a:prstGeom>
          <a:noFill/>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1. </a:t>
            </a:r>
            <a:r>
              <a:rPr lang="en-US" sz="20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2.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dirty="0">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1.</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91815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 name="TextBox 14">
            <a:extLst>
              <a:ext uri="{FF2B5EF4-FFF2-40B4-BE49-F238E27FC236}">
                <a16:creationId xmlns:a16="http://schemas.microsoft.com/office/drawing/2014/main" id="{A145E730-45AD-564C-7074-405D713956CE}"/>
              </a:ext>
            </a:extLst>
          </p:cNvPr>
          <p:cNvSpPr txBox="1"/>
          <p:nvPr/>
        </p:nvSpPr>
        <p:spPr>
          <a:xfrm>
            <a:off x="568713" y="433741"/>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4</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sp>
        <p:nvSpPr>
          <p:cNvPr id="16" name="TextBox 15">
            <a:extLst>
              <a:ext uri="{FF2B5EF4-FFF2-40B4-BE49-F238E27FC236}">
                <a16:creationId xmlns:a16="http://schemas.microsoft.com/office/drawing/2014/main" id="{90EB1B71-FC44-618F-ECD7-A6A2129A64F3}"/>
              </a:ext>
            </a:extLst>
          </p:cNvPr>
          <p:cNvSpPr txBox="1"/>
          <p:nvPr/>
        </p:nvSpPr>
        <p:spPr>
          <a:xfrm>
            <a:off x="568713" y="262624"/>
            <a:ext cx="8207297" cy="1850828"/>
          </a:xfrm>
          <a:prstGeom prst="rect">
            <a:avLst/>
          </a:prstGeom>
          <a:noFill/>
        </p:spPr>
        <p:txBody>
          <a:bodyPr wrap="square">
            <a:spAutoFit/>
          </a:bodyPr>
          <a:lstStyle/>
          <a:p>
            <a:pPr lvl="0" algn="just">
              <a:lnSpc>
                <a:spcPct val="200000"/>
              </a:lnSpc>
              <a:spcAft>
                <a:spcPts val="800"/>
              </a:spcAft>
              <a:defRPr/>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viện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mỗi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trong</a:t>
            </a:r>
            <a:r>
              <a:rPr lang="en-US" sz="2000" dirty="0">
                <a:latin typeface="Arial" panose="020B0604020202020204" pitchFamily="34" charset="0"/>
                <a:ea typeface="Times New Roman" panose="02020603050405020304" pitchFamily="18" charset="0"/>
              </a:rPr>
              <a:t> 100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Sau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nhận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83ADE58-E6E5-B1AD-9866-C2E82C515415}"/>
                  </a:ext>
                </a:extLst>
              </p:cNvPr>
              <p:cNvGraphicFramePr>
                <a:graphicFrameLocks noGrp="1"/>
              </p:cNvGraphicFramePr>
              <p:nvPr>
                <p:extLst>
                  <p:ext uri="{D42A27DB-BD31-4B8C-83A1-F6EECF244321}">
                    <p14:modId xmlns:p14="http://schemas.microsoft.com/office/powerpoint/2010/main" val="1171850309"/>
                  </p:ext>
                </p:extLst>
              </p:nvPr>
            </p:nvGraphicFramePr>
            <p:xfrm>
              <a:off x="536853" y="2284569"/>
              <a:ext cx="8070293" cy="1425194"/>
            </p:xfrm>
            <a:graphic>
              <a:graphicData uri="http://schemas.openxmlformats.org/drawingml/2006/table">
                <a:tbl>
                  <a:tblPr firstRow="1" firstCol="1" bandRow="1"/>
                  <a:tblGrid>
                    <a:gridCol w="2290035">
                      <a:extLst>
                        <a:ext uri="{9D8B030D-6E8A-4147-A177-3AD203B41FA5}">
                          <a16:colId xmlns:a16="http://schemas.microsoft.com/office/drawing/2014/main" val="1591207880"/>
                        </a:ext>
                      </a:extLst>
                    </a:gridCol>
                    <a:gridCol w="931122">
                      <a:extLst>
                        <a:ext uri="{9D8B030D-6E8A-4147-A177-3AD203B41FA5}">
                          <a16:colId xmlns:a16="http://schemas.microsoft.com/office/drawing/2014/main" val="1215395295"/>
                        </a:ext>
                      </a:extLst>
                    </a:gridCol>
                    <a:gridCol w="946400">
                      <a:extLst>
                        <a:ext uri="{9D8B030D-6E8A-4147-A177-3AD203B41FA5}">
                          <a16:colId xmlns:a16="http://schemas.microsoft.com/office/drawing/2014/main" val="2451173641"/>
                        </a:ext>
                      </a:extLst>
                    </a:gridCol>
                    <a:gridCol w="942157">
                      <a:extLst>
                        <a:ext uri="{9D8B030D-6E8A-4147-A177-3AD203B41FA5}">
                          <a16:colId xmlns:a16="http://schemas.microsoft.com/office/drawing/2014/main" val="3541623557"/>
                        </a:ext>
                      </a:extLst>
                    </a:gridCol>
                    <a:gridCol w="936215">
                      <a:extLst>
                        <a:ext uri="{9D8B030D-6E8A-4147-A177-3AD203B41FA5}">
                          <a16:colId xmlns:a16="http://schemas.microsoft.com/office/drawing/2014/main" val="1718451394"/>
                        </a:ext>
                      </a:extLst>
                    </a:gridCol>
                    <a:gridCol w="1062685">
                      <a:extLst>
                        <a:ext uri="{9D8B030D-6E8A-4147-A177-3AD203B41FA5}">
                          <a16:colId xmlns:a16="http://schemas.microsoft.com/office/drawing/2014/main" val="3560813577"/>
                        </a:ext>
                      </a:extLst>
                    </a:gridCol>
                    <a:gridCol w="961679">
                      <a:extLst>
                        <a:ext uri="{9D8B030D-6E8A-4147-A177-3AD203B41FA5}">
                          <a16:colId xmlns:a16="http://schemas.microsoft.com/office/drawing/2014/main" val="2744735095"/>
                        </a:ext>
                      </a:extLst>
                    </a:gridCol>
                  </a:tblGrid>
                  <a:tr h="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60;80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80;100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395054"/>
                      </a:ext>
                    </a:extLst>
                  </a:tr>
                  <a:tr h="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1082258"/>
                      </a:ext>
                    </a:extLst>
                  </a:tr>
                </a:tbl>
              </a:graphicData>
            </a:graphic>
          </p:graphicFrame>
        </mc:Choice>
        <mc:Fallback xmlns="">
          <p:graphicFrame>
            <p:nvGraphicFramePr>
              <p:cNvPr id="4" name="Table 3">
                <a:extLst>
                  <a:ext uri="{FF2B5EF4-FFF2-40B4-BE49-F238E27FC236}">
                    <a16:creationId xmlns:a16="http://schemas.microsoft.com/office/drawing/2014/main" id="{783ADE58-E6E5-B1AD-9866-C2E82C515415}"/>
                  </a:ext>
                </a:extLst>
              </p:cNvPr>
              <p:cNvGraphicFramePr>
                <a:graphicFrameLocks noGrp="1"/>
              </p:cNvGraphicFramePr>
              <p:nvPr>
                <p:extLst>
                  <p:ext uri="{D42A27DB-BD31-4B8C-83A1-F6EECF244321}">
                    <p14:modId xmlns:p14="http://schemas.microsoft.com/office/powerpoint/2010/main" val="1171850309"/>
                  </p:ext>
                </p:extLst>
              </p:nvPr>
            </p:nvGraphicFramePr>
            <p:xfrm>
              <a:off x="536853" y="2284569"/>
              <a:ext cx="8070293" cy="1425194"/>
            </p:xfrm>
            <a:graphic>
              <a:graphicData uri="http://schemas.openxmlformats.org/drawingml/2006/table">
                <a:tbl>
                  <a:tblPr firstRow="1" firstCol="1" bandRow="1"/>
                  <a:tblGrid>
                    <a:gridCol w="2290035">
                      <a:extLst>
                        <a:ext uri="{9D8B030D-6E8A-4147-A177-3AD203B41FA5}">
                          <a16:colId xmlns:a16="http://schemas.microsoft.com/office/drawing/2014/main" val="1591207880"/>
                        </a:ext>
                      </a:extLst>
                    </a:gridCol>
                    <a:gridCol w="931122">
                      <a:extLst>
                        <a:ext uri="{9D8B030D-6E8A-4147-A177-3AD203B41FA5}">
                          <a16:colId xmlns:a16="http://schemas.microsoft.com/office/drawing/2014/main" val="1215395295"/>
                        </a:ext>
                      </a:extLst>
                    </a:gridCol>
                    <a:gridCol w="946400">
                      <a:extLst>
                        <a:ext uri="{9D8B030D-6E8A-4147-A177-3AD203B41FA5}">
                          <a16:colId xmlns:a16="http://schemas.microsoft.com/office/drawing/2014/main" val="2451173641"/>
                        </a:ext>
                      </a:extLst>
                    </a:gridCol>
                    <a:gridCol w="942157">
                      <a:extLst>
                        <a:ext uri="{9D8B030D-6E8A-4147-A177-3AD203B41FA5}">
                          <a16:colId xmlns:a16="http://schemas.microsoft.com/office/drawing/2014/main" val="3541623557"/>
                        </a:ext>
                      </a:extLst>
                    </a:gridCol>
                    <a:gridCol w="936215">
                      <a:extLst>
                        <a:ext uri="{9D8B030D-6E8A-4147-A177-3AD203B41FA5}">
                          <a16:colId xmlns:a16="http://schemas.microsoft.com/office/drawing/2014/main" val="1718451394"/>
                        </a:ext>
                      </a:extLst>
                    </a:gridCol>
                    <a:gridCol w="1062685">
                      <a:extLst>
                        <a:ext uri="{9D8B030D-6E8A-4147-A177-3AD203B41FA5}">
                          <a16:colId xmlns:a16="http://schemas.microsoft.com/office/drawing/2014/main" val="3560813577"/>
                        </a:ext>
                      </a:extLst>
                    </a:gridCol>
                    <a:gridCol w="961679">
                      <a:extLst>
                        <a:ext uri="{9D8B030D-6E8A-4147-A177-3AD203B41FA5}">
                          <a16:colId xmlns:a16="http://schemas.microsoft.com/office/drawing/2014/main" val="2744735095"/>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8026" t="-1087" r="-525658"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39103" t="-1087" r="-412179"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4805" t="-1087" r="-317532"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4805" t="-1087" r="-217532"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0690" t="-1087" r="-92529" b="-157609"/>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395054"/>
                      </a:ext>
                    </a:extLst>
                  </a:tr>
                  <a:tr h="866394">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66" t="-65035" r="-252926"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8026" t="-65035" r="-525658"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39103" t="-65035" r="-412179"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4805" t="-65035" r="-317532"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4805" t="-65035" r="-217532"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0690" t="-65035" r="-92529"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738608" t="-65035" r="-1899" b="-1399"/>
                          </a:stretch>
                        </a:blipFill>
                      </a:tcPr>
                    </a:tc>
                    <a:extLst>
                      <a:ext uri="{0D108BD9-81ED-4DB2-BD59-A6C34878D82A}">
                        <a16:rowId xmlns:a16="http://schemas.microsoft.com/office/drawing/2014/main" val="3191082258"/>
                      </a:ext>
                    </a:extLst>
                  </a:tr>
                </a:tbl>
              </a:graphicData>
            </a:graphic>
          </p:graphicFrame>
        </mc:Fallback>
      </mc:AlternateContent>
      <p:sp>
        <p:nvSpPr>
          <p:cNvPr id="7" name="TextBox 6">
            <a:extLst>
              <a:ext uri="{FF2B5EF4-FFF2-40B4-BE49-F238E27FC236}">
                <a16:creationId xmlns:a16="http://schemas.microsoft.com/office/drawing/2014/main" id="{8E4CEB6E-E90E-37B8-1028-000FC2D6AD05}"/>
              </a:ext>
            </a:extLst>
          </p:cNvPr>
          <p:cNvSpPr txBox="1"/>
          <p:nvPr/>
        </p:nvSpPr>
        <p:spPr>
          <a:xfrm>
            <a:off x="568713" y="3769463"/>
            <a:ext cx="6488415" cy="965970"/>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520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610807" y="469954"/>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0F1F0AC8-0B33-BD36-251F-AFF039493F5F}"/>
              </a:ext>
            </a:extLst>
          </p:cNvPr>
          <p:cNvSpPr txBox="1"/>
          <p:nvPr/>
        </p:nvSpPr>
        <p:spPr>
          <a:xfrm>
            <a:off x="1605728" y="348845"/>
            <a:ext cx="7121405" cy="965970"/>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33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FBC67A-CB9E-A77D-E7C4-5ED03F48EEC8}"/>
              </a:ext>
            </a:extLst>
          </p:cNvPr>
          <p:cNvPicPr>
            <a:picLocks noChangeAspect="1"/>
          </p:cNvPicPr>
          <p:nvPr/>
        </p:nvPicPr>
        <p:blipFill>
          <a:blip r:embed="rId3"/>
          <a:stretch>
            <a:fillRect/>
          </a:stretch>
        </p:blipFill>
        <p:spPr>
          <a:xfrm>
            <a:off x="2470923" y="1482083"/>
            <a:ext cx="4202154" cy="3463460"/>
          </a:xfrm>
          <a:prstGeom prst="rect">
            <a:avLst/>
          </a:prstGeom>
        </p:spPr>
      </p:pic>
      <p:pic>
        <p:nvPicPr>
          <p:cNvPr id="2" name="Google Shape;219;p3">
            <a:extLst>
              <a:ext uri="{FF2B5EF4-FFF2-40B4-BE49-F238E27FC236}">
                <a16:creationId xmlns:a16="http://schemas.microsoft.com/office/drawing/2014/main" id="{3BD8173F-355A-9476-3ABA-66AC203A87D7}"/>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31804425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95369" y="333710"/>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81015"/>
                </a:solidFill>
                <a:effectLst/>
                <a:uLnTx/>
                <a:uFillTx/>
                <a:latin typeface="Arial" panose="020B0604020202020204" pitchFamily="34" charset="0"/>
                <a:cs typeface="Arial" panose="020B0604020202020204" pitchFamily="34" charset="0"/>
                <a:sym typeface="Arial"/>
              </a:rPr>
              <a:t>HĐ</a:t>
            </a:r>
            <a:r>
              <a:rPr lang="en-US" sz="2000" b="1" noProof="0" dirty="0">
                <a:solidFill>
                  <a:srgbClr val="181015"/>
                </a:solidFill>
                <a:latin typeface="Arial" panose="020B0604020202020204" pitchFamily="34" charset="0"/>
                <a:cs typeface="Arial" panose="020B0604020202020204" pitchFamily="34" charset="0"/>
              </a:rPr>
              <a:t>5</a:t>
            </a:r>
            <a:endParaRPr kumimoji="0" lang="en-US" sz="2000" b="1" i="0" u="none" strike="noStrike" kern="0" cap="none" spc="0" normalizeH="0" baseline="0" noProof="0" dirty="0">
              <a:ln>
                <a:noFill/>
              </a:ln>
              <a:solidFill>
                <a:srgbClr val="181015"/>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0EFCA9-B264-DB7A-D881-1BFA38899D59}"/>
                  </a:ext>
                </a:extLst>
              </p:cNvPr>
              <p:cNvSpPr txBox="1"/>
              <p:nvPr/>
            </p:nvSpPr>
            <p:spPr>
              <a:xfrm>
                <a:off x="995369" y="192114"/>
                <a:ext cx="7666773" cy="2453557"/>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33.</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0;20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995369" y="192114"/>
                <a:ext cx="7666773" cy="2453557"/>
              </a:xfrm>
              <a:prstGeom prst="rect">
                <a:avLst/>
              </a:prstGeom>
              <a:blipFill>
                <a:blip r:embed="rId3"/>
                <a:stretch>
                  <a:fillRect l="-795" r="-874" b="-3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CC12D62-475E-89A9-946F-A0F6147DD28D}"/>
                  </a:ext>
                </a:extLst>
              </p:cNvPr>
              <p:cNvSpPr txBox="1"/>
              <p:nvPr/>
            </p:nvSpPr>
            <p:spPr>
              <a:xfrm>
                <a:off x="849848" y="2787267"/>
                <a:ext cx="7666773" cy="199189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tự</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gấp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7CC12D62-475E-89A9-946F-A0F6147DD28D}"/>
                  </a:ext>
                </a:extLst>
              </p:cNvPr>
              <p:cNvSpPr txBox="1">
                <a:spLocks noRot="1" noChangeAspect="1" noMove="1" noResize="1" noEditPoints="1" noAdjustHandles="1" noChangeArrowheads="1" noChangeShapeType="1" noTextEdit="1"/>
              </p:cNvSpPr>
              <p:nvPr/>
            </p:nvSpPr>
            <p:spPr>
              <a:xfrm>
                <a:off x="849848" y="2787267"/>
                <a:ext cx="7666773" cy="1991892"/>
              </a:xfrm>
              <a:prstGeom prst="rect">
                <a:avLst/>
              </a:prstGeom>
              <a:blipFill>
                <a:blip r:embed="rId4"/>
                <a:stretch>
                  <a:fillRect l="-795" r="-874" b="-4281"/>
                </a:stretch>
              </a:blipFill>
            </p:spPr>
            <p:txBody>
              <a:bodyPr/>
              <a:lstStyle/>
              <a:p>
                <a:r>
                  <a:rPr lang="en-US">
                    <a:noFill/>
                  </a:rPr>
                  <a:t> </a:t>
                </a:r>
              </a:p>
            </p:txBody>
          </p:sp>
        </mc:Fallback>
      </mc:AlternateContent>
    </p:spTree>
    <p:extLst>
      <p:ext uri="{BB962C8B-B14F-4D97-AF65-F5344CB8AC3E}">
        <p14:creationId xmlns:p14="http://schemas.microsoft.com/office/powerpoint/2010/main" val="403601577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9" name="Google Shape;1913;p42">
            <a:extLst>
              <a:ext uri="{FF2B5EF4-FFF2-40B4-BE49-F238E27FC236}">
                <a16:creationId xmlns:a16="http://schemas.microsoft.com/office/drawing/2014/main" id="{1A4DDF5B-2391-33D9-A997-A11A04D2335B}"/>
              </a:ext>
            </a:extLst>
          </p:cNvPr>
          <p:cNvSpPr/>
          <p:nvPr/>
        </p:nvSpPr>
        <p:spPr>
          <a:xfrm rot="2165">
            <a:off x="1069867" y="47888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50BBD9A8-8B4D-36BF-64BD-6D7B6036F03D}"/>
              </a:ext>
            </a:extLst>
          </p:cNvPr>
          <p:cNvPicPr>
            <a:picLocks noChangeAspect="1"/>
          </p:cNvPicPr>
          <p:nvPr/>
        </p:nvPicPr>
        <p:blipFill>
          <a:blip r:embed="rId3"/>
          <a:stretch>
            <a:fillRect/>
          </a:stretch>
        </p:blipFill>
        <p:spPr>
          <a:xfrm>
            <a:off x="2163282" y="937459"/>
            <a:ext cx="5586816" cy="3852102"/>
          </a:xfrm>
          <a:prstGeom prst="rect">
            <a:avLst/>
          </a:prstGeom>
        </p:spPr>
      </p:pic>
    </p:spTree>
    <p:extLst>
      <p:ext uri="{BB962C8B-B14F-4D97-AF65-F5344CB8AC3E}">
        <p14:creationId xmlns:p14="http://schemas.microsoft.com/office/powerpoint/2010/main" val="2663392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459464"/>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1165301" y="1211079"/>
            <a:ext cx="7170234" cy="3576107"/>
          </a:xfrm>
          <a:prstGeom prst="rect">
            <a:avLst/>
          </a:prstGeom>
          <a:noFill/>
        </p:spPr>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Để vẽ biểu đồ tần số tương đối ghép nhóm ở dạng biểu đoạn thẳng của một mẫu số liệu ghép nhóm, ta có thể thực hiện các bước sau:</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Bước 1. Lập bảng tần số tương đối ghép nhóm của mẫu số liệu ghép nhóm đã cho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Bước 2. Vẽ biểu đồ đoạn thẳng biểu diễn các số liệu trong bảng tần số ghép nhóm nhận được ở Bước 1.</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0210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 name="TextBox 14">
            <a:extLst>
              <a:ext uri="{FF2B5EF4-FFF2-40B4-BE49-F238E27FC236}">
                <a16:creationId xmlns:a16="http://schemas.microsoft.com/office/drawing/2014/main" id="{A145E730-45AD-564C-7074-405D713956CE}"/>
              </a:ext>
            </a:extLst>
          </p:cNvPr>
          <p:cNvSpPr txBox="1"/>
          <p:nvPr/>
        </p:nvSpPr>
        <p:spPr>
          <a:xfrm>
            <a:off x="417338" y="416316"/>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kumimoji="0" lang="en-US"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5</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sp>
        <p:nvSpPr>
          <p:cNvPr id="3" name="TextBox 2">
            <a:extLst>
              <a:ext uri="{FF2B5EF4-FFF2-40B4-BE49-F238E27FC236}">
                <a16:creationId xmlns:a16="http://schemas.microsoft.com/office/drawing/2014/main" id="{6CBEFAA8-19FA-961C-9082-1FA1E2A88EED}"/>
              </a:ext>
            </a:extLst>
          </p:cNvPr>
          <p:cNvSpPr txBox="1"/>
          <p:nvPr/>
        </p:nvSpPr>
        <p:spPr>
          <a:xfrm>
            <a:off x="417338" y="325771"/>
            <a:ext cx="8180252" cy="1420325"/>
          </a:xfrm>
          <a:prstGeom prst="rect">
            <a:avLst/>
          </a:prstGeom>
          <a:noFill/>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thể</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mỗi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trong</a:t>
            </a:r>
            <a:r>
              <a:rPr lang="en-US" sz="2000" dirty="0">
                <a:latin typeface="Arial" panose="020B0604020202020204" pitchFamily="34" charset="0"/>
                <a:ea typeface="Times New Roman" panose="02020603050405020304" pitchFamily="18" charset="0"/>
              </a:rPr>
              <a:t> 60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Sau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nhận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lang="en-US" sz="2000" dirty="0"/>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C19FC6FE-130B-3138-72C9-68066F676903}"/>
                  </a:ext>
                </a:extLst>
              </p:cNvPr>
              <p:cNvGraphicFramePr>
                <a:graphicFrameLocks noGrp="1"/>
              </p:cNvGraphicFramePr>
              <p:nvPr>
                <p:extLst>
                  <p:ext uri="{D42A27DB-BD31-4B8C-83A1-F6EECF244321}">
                    <p14:modId xmlns:p14="http://schemas.microsoft.com/office/powerpoint/2010/main" val="782584629"/>
                  </p:ext>
                </p:extLst>
              </p:nvPr>
            </p:nvGraphicFramePr>
            <p:xfrm>
              <a:off x="470722" y="1972211"/>
              <a:ext cx="8073484" cy="1696540"/>
            </p:xfrm>
            <a:graphic>
              <a:graphicData uri="http://schemas.openxmlformats.org/drawingml/2006/table">
                <a:tbl>
                  <a:tblPr firstRow="1" firstCol="1" bandRow="1"/>
                  <a:tblGrid>
                    <a:gridCol w="2290940">
                      <a:extLst>
                        <a:ext uri="{9D8B030D-6E8A-4147-A177-3AD203B41FA5}">
                          <a16:colId xmlns:a16="http://schemas.microsoft.com/office/drawing/2014/main" val="707250842"/>
                        </a:ext>
                      </a:extLst>
                    </a:gridCol>
                    <a:gridCol w="931491">
                      <a:extLst>
                        <a:ext uri="{9D8B030D-6E8A-4147-A177-3AD203B41FA5}">
                          <a16:colId xmlns:a16="http://schemas.microsoft.com/office/drawing/2014/main" val="283559919"/>
                        </a:ext>
                      </a:extLst>
                    </a:gridCol>
                    <a:gridCol w="946775">
                      <a:extLst>
                        <a:ext uri="{9D8B030D-6E8A-4147-A177-3AD203B41FA5}">
                          <a16:colId xmlns:a16="http://schemas.microsoft.com/office/drawing/2014/main" val="1764623713"/>
                        </a:ext>
                      </a:extLst>
                    </a:gridCol>
                    <a:gridCol w="942529">
                      <a:extLst>
                        <a:ext uri="{9D8B030D-6E8A-4147-A177-3AD203B41FA5}">
                          <a16:colId xmlns:a16="http://schemas.microsoft.com/office/drawing/2014/main" val="1805896353"/>
                        </a:ext>
                      </a:extLst>
                    </a:gridCol>
                    <a:gridCol w="936585">
                      <a:extLst>
                        <a:ext uri="{9D8B030D-6E8A-4147-A177-3AD203B41FA5}">
                          <a16:colId xmlns:a16="http://schemas.microsoft.com/office/drawing/2014/main" val="3853095365"/>
                        </a:ext>
                      </a:extLst>
                    </a:gridCol>
                    <a:gridCol w="1063105">
                      <a:extLst>
                        <a:ext uri="{9D8B030D-6E8A-4147-A177-3AD203B41FA5}">
                          <a16:colId xmlns:a16="http://schemas.microsoft.com/office/drawing/2014/main" val="888020880"/>
                        </a:ext>
                      </a:extLst>
                    </a:gridCol>
                    <a:gridCol w="962059">
                      <a:extLst>
                        <a:ext uri="{9D8B030D-6E8A-4147-A177-3AD203B41FA5}">
                          <a16:colId xmlns:a16="http://schemas.microsoft.com/office/drawing/2014/main" val="1788093263"/>
                        </a:ext>
                      </a:extLst>
                    </a:gridCol>
                  </a:tblGrid>
                  <a:tr h="665191">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0;10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40;50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212577"/>
                      </a:ext>
                    </a:extLst>
                  </a:tr>
                  <a:tr h="1031349">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05147"/>
                      </a:ext>
                    </a:extLst>
                  </a:tr>
                </a:tbl>
              </a:graphicData>
            </a:graphic>
          </p:graphicFrame>
        </mc:Choice>
        <mc:Fallback xmlns="">
          <p:graphicFrame>
            <p:nvGraphicFramePr>
              <p:cNvPr id="9" name="Table 8">
                <a:extLst>
                  <a:ext uri="{FF2B5EF4-FFF2-40B4-BE49-F238E27FC236}">
                    <a16:creationId xmlns:a16="http://schemas.microsoft.com/office/drawing/2014/main" id="{C19FC6FE-130B-3138-72C9-68066F676903}"/>
                  </a:ext>
                </a:extLst>
              </p:cNvPr>
              <p:cNvGraphicFramePr>
                <a:graphicFrameLocks noGrp="1"/>
              </p:cNvGraphicFramePr>
              <p:nvPr>
                <p:extLst>
                  <p:ext uri="{D42A27DB-BD31-4B8C-83A1-F6EECF244321}">
                    <p14:modId xmlns:p14="http://schemas.microsoft.com/office/powerpoint/2010/main" val="782584629"/>
                  </p:ext>
                </p:extLst>
              </p:nvPr>
            </p:nvGraphicFramePr>
            <p:xfrm>
              <a:off x="470722" y="1972211"/>
              <a:ext cx="8073484" cy="1696540"/>
            </p:xfrm>
            <a:graphic>
              <a:graphicData uri="http://schemas.openxmlformats.org/drawingml/2006/table">
                <a:tbl>
                  <a:tblPr firstRow="1" firstCol="1" bandRow="1"/>
                  <a:tblGrid>
                    <a:gridCol w="2290940">
                      <a:extLst>
                        <a:ext uri="{9D8B030D-6E8A-4147-A177-3AD203B41FA5}">
                          <a16:colId xmlns:a16="http://schemas.microsoft.com/office/drawing/2014/main" val="707250842"/>
                        </a:ext>
                      </a:extLst>
                    </a:gridCol>
                    <a:gridCol w="931491">
                      <a:extLst>
                        <a:ext uri="{9D8B030D-6E8A-4147-A177-3AD203B41FA5}">
                          <a16:colId xmlns:a16="http://schemas.microsoft.com/office/drawing/2014/main" val="283559919"/>
                        </a:ext>
                      </a:extLst>
                    </a:gridCol>
                    <a:gridCol w="946775">
                      <a:extLst>
                        <a:ext uri="{9D8B030D-6E8A-4147-A177-3AD203B41FA5}">
                          <a16:colId xmlns:a16="http://schemas.microsoft.com/office/drawing/2014/main" val="1764623713"/>
                        </a:ext>
                      </a:extLst>
                    </a:gridCol>
                    <a:gridCol w="942529">
                      <a:extLst>
                        <a:ext uri="{9D8B030D-6E8A-4147-A177-3AD203B41FA5}">
                          <a16:colId xmlns:a16="http://schemas.microsoft.com/office/drawing/2014/main" val="1805896353"/>
                        </a:ext>
                      </a:extLst>
                    </a:gridCol>
                    <a:gridCol w="936585">
                      <a:extLst>
                        <a:ext uri="{9D8B030D-6E8A-4147-A177-3AD203B41FA5}">
                          <a16:colId xmlns:a16="http://schemas.microsoft.com/office/drawing/2014/main" val="3853095365"/>
                        </a:ext>
                      </a:extLst>
                    </a:gridCol>
                    <a:gridCol w="1063105">
                      <a:extLst>
                        <a:ext uri="{9D8B030D-6E8A-4147-A177-3AD203B41FA5}">
                          <a16:colId xmlns:a16="http://schemas.microsoft.com/office/drawing/2014/main" val="888020880"/>
                        </a:ext>
                      </a:extLst>
                    </a:gridCol>
                    <a:gridCol w="962059">
                      <a:extLst>
                        <a:ext uri="{9D8B030D-6E8A-4147-A177-3AD203B41FA5}">
                          <a16:colId xmlns:a16="http://schemas.microsoft.com/office/drawing/2014/main" val="1788093263"/>
                        </a:ext>
                      </a:extLst>
                    </a:gridCol>
                  </a:tblGrid>
                  <a:tr h="665191">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6405" t="-917" r="-521569" b="-15779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935" t="-917" r="-414839" b="-15779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1935" t="-917" r="-314839" b="-15779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5455" t="-917" r="-216883" b="-15779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1264" t="-917" r="-91954" b="-157798"/>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212577"/>
                      </a:ext>
                    </a:extLst>
                  </a:tr>
                  <a:tr h="103134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66" t="-64706" r="-252926"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6405" t="-64706" r="-521569"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935" t="-64706" r="-414839"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1935" t="-64706" r="-314839"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5455" t="-64706" r="-216883"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1264" t="-64706" r="-91954"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739241" t="-64706" r="-1266" b="-1176"/>
                          </a:stretch>
                        </a:blipFill>
                      </a:tcPr>
                    </a:tc>
                    <a:extLst>
                      <a:ext uri="{0D108BD9-81ED-4DB2-BD59-A6C34878D82A}">
                        <a16:rowId xmlns:a16="http://schemas.microsoft.com/office/drawing/2014/main" val="241905147"/>
                      </a:ext>
                    </a:extLst>
                  </a:tr>
                </a:tbl>
              </a:graphicData>
            </a:graphic>
          </p:graphicFrame>
        </mc:Fallback>
      </mc:AlternateContent>
      <p:sp>
        <p:nvSpPr>
          <p:cNvPr id="11" name="TextBox 10">
            <a:extLst>
              <a:ext uri="{FF2B5EF4-FFF2-40B4-BE49-F238E27FC236}">
                <a16:creationId xmlns:a16="http://schemas.microsoft.com/office/drawing/2014/main" id="{63ED0137-FA0F-1338-36EF-C70799F49A85}"/>
              </a:ext>
            </a:extLst>
          </p:cNvPr>
          <p:cNvSpPr txBox="1"/>
          <p:nvPr/>
        </p:nvSpPr>
        <p:spPr>
          <a:xfrm>
            <a:off x="1368396" y="3761214"/>
            <a:ext cx="6950414" cy="965970"/>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32482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1030327" y="516180"/>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3887592-A654-F291-1B74-61EEBD834DB2}"/>
              </a:ext>
            </a:extLst>
          </p:cNvPr>
          <p:cNvSpPr txBox="1"/>
          <p:nvPr/>
        </p:nvSpPr>
        <p:spPr>
          <a:xfrm>
            <a:off x="811025" y="1423174"/>
            <a:ext cx="2783535" cy="2812629"/>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24.</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E30E59-1DEA-C32D-9501-44111DEA5371}"/>
              </a:ext>
            </a:extLst>
          </p:cNvPr>
          <p:cNvPicPr>
            <a:picLocks noChangeAspect="1"/>
          </p:cNvPicPr>
          <p:nvPr/>
        </p:nvPicPr>
        <p:blipFill>
          <a:blip r:embed="rId3"/>
          <a:stretch>
            <a:fillRect/>
          </a:stretch>
        </p:blipFill>
        <p:spPr>
          <a:xfrm>
            <a:off x="3949702" y="974759"/>
            <a:ext cx="4383273" cy="3528673"/>
          </a:xfrm>
          <a:prstGeom prst="rect">
            <a:avLst/>
          </a:prstGeom>
        </p:spPr>
      </p:pic>
      <p:pic>
        <p:nvPicPr>
          <p:cNvPr id="2" name="Google Shape;219;p3">
            <a:extLst>
              <a:ext uri="{FF2B5EF4-FFF2-40B4-BE49-F238E27FC236}">
                <a16:creationId xmlns:a16="http://schemas.microsoft.com/office/drawing/2014/main" id="{90C3F74F-DBAE-1266-33A1-A2BBAC09526A}"/>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3834997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grpSp>
        <p:nvGrpSpPr>
          <p:cNvPr id="2132" name="Google Shape;2132;p41"/>
          <p:cNvGrpSpPr/>
          <p:nvPr/>
        </p:nvGrpSpPr>
        <p:grpSpPr>
          <a:xfrm>
            <a:off x="400697" y="2407535"/>
            <a:ext cx="1960537" cy="2463466"/>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 name="TextBox 6">
            <a:extLst>
              <a:ext uri="{FF2B5EF4-FFF2-40B4-BE49-F238E27FC236}">
                <a16:creationId xmlns:a16="http://schemas.microsoft.com/office/drawing/2014/main" id="{1E8669D7-A361-8FBA-EF57-931A54479417}"/>
              </a:ext>
            </a:extLst>
          </p:cNvPr>
          <p:cNvSpPr txBox="1"/>
          <p:nvPr/>
        </p:nvSpPr>
        <p:spPr>
          <a:xfrm>
            <a:off x="2254565" y="1718552"/>
            <a:ext cx="6367896" cy="1002390"/>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I. MẪU SỐ LIỆU GHÉP NHÓM</a:t>
            </a:r>
          </a:p>
        </p:txBody>
      </p:sp>
    </p:spTree>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5" name="TextBox 24">
            <a:extLst>
              <a:ext uri="{FF2B5EF4-FFF2-40B4-BE49-F238E27FC236}">
                <a16:creationId xmlns:a16="http://schemas.microsoft.com/office/drawing/2014/main" id="{E3B2111B-136D-C015-E7F4-D8275D02C630}"/>
              </a:ext>
            </a:extLst>
          </p:cNvPr>
          <p:cNvSpPr txBox="1"/>
          <p:nvPr/>
        </p:nvSpPr>
        <p:spPr>
          <a:xfrm>
            <a:off x="2896939" y="359432"/>
            <a:ext cx="5410719" cy="965970"/>
          </a:xfrm>
          <a:prstGeom prst="rect">
            <a:avLst/>
          </a:prstGeom>
          <a:noFill/>
        </p:spPr>
        <p:txBody>
          <a:bodyPr wrap="square">
            <a:spAutoFit/>
          </a:bodyPr>
          <a:lstStyle/>
          <a:p>
            <a:pPr algn="just">
              <a:lnSpc>
                <a:spcPct val="150000"/>
              </a:lnSpc>
              <a:spcAft>
                <a:spcPts val="800"/>
              </a:spcAft>
            </a:pPr>
            <a:r>
              <a:rPr lang="en-US" sz="2000">
                <a:latin typeface="Arial" panose="020B0604020202020204" pitchFamily="34" charset="0"/>
                <a:ea typeface="Times New Roman" panose="02020603050405020304" pitchFamily="18" charset="0"/>
              </a:rPr>
              <a:t>Bảng 35 là bảng tần số tương đối ghép nhóm của một mẫu số liệu ghép nhóm.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ounded Rectangle 100">
            <a:extLst>
              <a:ext uri="{FF2B5EF4-FFF2-40B4-BE49-F238E27FC236}">
                <a16:creationId xmlns:a16="http://schemas.microsoft.com/office/drawing/2014/main" id="{5766AFBC-0029-56D6-6883-C17F40EE820A}"/>
              </a:ext>
            </a:extLst>
          </p:cNvPr>
          <p:cNvSpPr/>
          <p:nvPr/>
        </p:nvSpPr>
        <p:spPr>
          <a:xfrm>
            <a:off x="610939" y="585242"/>
            <a:ext cx="2004011"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E719C2"/>
                </a:solidFill>
                <a:latin typeface="Arial" panose="020B0604020202020204" pitchFamily="34" charset="0"/>
                <a:cs typeface="Arial" panose="020B0604020202020204" pitchFamily="34" charset="0"/>
              </a:rPr>
              <a:t>4</a:t>
            </a:r>
            <a:endPar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599ABF32-51D5-8A83-93C1-D78BBADC27CC}"/>
                  </a:ext>
                </a:extLst>
              </p:cNvPr>
              <p:cNvGraphicFramePr>
                <a:graphicFrameLocks noGrp="1"/>
              </p:cNvGraphicFramePr>
              <p:nvPr>
                <p:extLst>
                  <p:ext uri="{D42A27DB-BD31-4B8C-83A1-F6EECF244321}">
                    <p14:modId xmlns:p14="http://schemas.microsoft.com/office/powerpoint/2010/main" val="1043483534"/>
                  </p:ext>
                </p:extLst>
              </p:nvPr>
            </p:nvGraphicFramePr>
            <p:xfrm>
              <a:off x="4337824" y="1582080"/>
              <a:ext cx="4125951" cy="3201988"/>
            </p:xfrm>
            <a:graphic>
              <a:graphicData uri="http://schemas.openxmlformats.org/drawingml/2006/table">
                <a:tbl>
                  <a:tblPr firstRow="1" firstCol="1" bandRow="1"/>
                  <a:tblGrid>
                    <a:gridCol w="1465185">
                      <a:extLst>
                        <a:ext uri="{9D8B030D-6E8A-4147-A177-3AD203B41FA5}">
                          <a16:colId xmlns:a16="http://schemas.microsoft.com/office/drawing/2014/main" val="3189326250"/>
                        </a:ext>
                      </a:extLst>
                    </a:gridCol>
                    <a:gridCol w="2660766">
                      <a:extLst>
                        <a:ext uri="{9D8B030D-6E8A-4147-A177-3AD203B41FA5}">
                          <a16:colId xmlns:a16="http://schemas.microsoft.com/office/drawing/2014/main" val="1161664655"/>
                        </a:ext>
                      </a:extLst>
                    </a:gridCol>
                  </a:tblGrid>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tương đối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81082240"/>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0;12</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13664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12;18</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29990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18;24</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266846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24;30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3478291"/>
                      </a:ext>
                    </a:extLst>
                  </a:tr>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355973"/>
                      </a:ext>
                    </a:extLst>
                  </a:tr>
                </a:tbl>
              </a:graphicData>
            </a:graphic>
          </p:graphicFrame>
        </mc:Choice>
        <mc:Fallback xmlns="">
          <p:graphicFrame>
            <p:nvGraphicFramePr>
              <p:cNvPr id="2" name="Table 1">
                <a:extLst>
                  <a:ext uri="{FF2B5EF4-FFF2-40B4-BE49-F238E27FC236}">
                    <a16:creationId xmlns:a16="http://schemas.microsoft.com/office/drawing/2014/main" id="{599ABF32-51D5-8A83-93C1-D78BBADC27CC}"/>
                  </a:ext>
                </a:extLst>
              </p:cNvPr>
              <p:cNvGraphicFramePr>
                <a:graphicFrameLocks noGrp="1"/>
              </p:cNvGraphicFramePr>
              <p:nvPr>
                <p:extLst>
                  <p:ext uri="{D42A27DB-BD31-4B8C-83A1-F6EECF244321}">
                    <p14:modId xmlns:p14="http://schemas.microsoft.com/office/powerpoint/2010/main" val="1043483534"/>
                  </p:ext>
                </p:extLst>
              </p:nvPr>
            </p:nvGraphicFramePr>
            <p:xfrm>
              <a:off x="4337824" y="1582080"/>
              <a:ext cx="4125951" cy="3201988"/>
            </p:xfrm>
            <a:graphic>
              <a:graphicData uri="http://schemas.openxmlformats.org/drawingml/2006/table">
                <a:tbl>
                  <a:tblPr firstRow="1" firstCol="1" bandRow="1"/>
                  <a:tblGrid>
                    <a:gridCol w="1465185">
                      <a:extLst>
                        <a:ext uri="{9D8B030D-6E8A-4147-A177-3AD203B41FA5}">
                          <a16:colId xmlns:a16="http://schemas.microsoft.com/office/drawing/2014/main" val="3189326250"/>
                        </a:ext>
                      </a:extLst>
                    </a:gridCol>
                    <a:gridCol w="2660766">
                      <a:extLst>
                        <a:ext uri="{9D8B030D-6E8A-4147-A177-3AD203B41FA5}">
                          <a16:colId xmlns:a16="http://schemas.microsoft.com/office/drawing/2014/main" val="1161664655"/>
                        </a:ext>
                      </a:extLst>
                    </a:gridCol>
                  </a:tblGrid>
                  <a:tr h="407988">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1493" r="-458" b="-702985"/>
                          </a:stretch>
                        </a:blipFill>
                      </a:tcPr>
                    </a:tc>
                    <a:extLst>
                      <a:ext uri="{0D108BD9-81ED-4DB2-BD59-A6C34878D82A}">
                        <a16:rowId xmlns:a16="http://schemas.microsoft.com/office/drawing/2014/main" val="2281082240"/>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73913" r="-182158" b="-4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73913" r="-458" b="-411957"/>
                          </a:stretch>
                        </a:blipFill>
                      </a:tcPr>
                    </a:tc>
                    <a:extLst>
                      <a:ext uri="{0D108BD9-81ED-4DB2-BD59-A6C34878D82A}">
                        <a16:rowId xmlns:a16="http://schemas.microsoft.com/office/drawing/2014/main" val="220013664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173913" r="-182158" b="-3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173913" r="-458" b="-311957"/>
                          </a:stretch>
                        </a:blipFill>
                      </a:tcPr>
                    </a:tc>
                    <a:extLst>
                      <a:ext uri="{0D108BD9-81ED-4DB2-BD59-A6C34878D82A}">
                        <a16:rowId xmlns:a16="http://schemas.microsoft.com/office/drawing/2014/main" val="140029990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276923" r="-182158" b="-21538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276923" r="-458" b="-215385"/>
                          </a:stretch>
                        </a:blipFill>
                      </a:tcPr>
                    </a:tc>
                    <a:extLst>
                      <a:ext uri="{0D108BD9-81ED-4DB2-BD59-A6C34878D82A}">
                        <a16:rowId xmlns:a16="http://schemas.microsoft.com/office/drawing/2014/main" val="153266846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372826" r="-182158"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372826" r="-458" b="-113043"/>
                          </a:stretch>
                        </a:blipFill>
                      </a:tcPr>
                    </a:tc>
                    <a:extLst>
                      <a:ext uri="{0D108BD9-81ED-4DB2-BD59-A6C34878D82A}">
                        <a16:rowId xmlns:a16="http://schemas.microsoft.com/office/drawing/2014/main" val="1513478291"/>
                      </a:ext>
                    </a:extLst>
                  </a:tr>
                  <a:tr h="55880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472826" r="-458" b="-13043"/>
                          </a:stretch>
                        </a:blipFill>
                      </a:tcPr>
                    </a:tc>
                    <a:extLst>
                      <a:ext uri="{0D108BD9-81ED-4DB2-BD59-A6C34878D82A}">
                        <a16:rowId xmlns:a16="http://schemas.microsoft.com/office/drawing/2014/main" val="1004355973"/>
                      </a:ext>
                    </a:extLst>
                  </a:tr>
                </a:tbl>
              </a:graphicData>
            </a:graphic>
          </p:graphicFrame>
        </mc:Fallback>
      </mc:AlternateContent>
      <p:sp>
        <p:nvSpPr>
          <p:cNvPr id="4" name="TextBox 3">
            <a:extLst>
              <a:ext uri="{FF2B5EF4-FFF2-40B4-BE49-F238E27FC236}">
                <a16:creationId xmlns:a16="http://schemas.microsoft.com/office/drawing/2014/main" id="{82566477-05B9-4774-2EEC-271BCF5F33CD}"/>
              </a:ext>
            </a:extLst>
          </p:cNvPr>
          <p:cNvSpPr txBox="1"/>
          <p:nvPr/>
        </p:nvSpPr>
        <p:spPr>
          <a:xfrm>
            <a:off x="1252123" y="1745629"/>
            <a:ext cx="2725653" cy="281262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16193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3" name="Google Shape;1913;p42">
            <a:extLst>
              <a:ext uri="{FF2B5EF4-FFF2-40B4-BE49-F238E27FC236}">
                <a16:creationId xmlns:a16="http://schemas.microsoft.com/office/drawing/2014/main" id="{79960360-28A3-F432-0638-8A40DF0A9033}"/>
              </a:ext>
            </a:extLst>
          </p:cNvPr>
          <p:cNvSpPr/>
          <p:nvPr/>
        </p:nvSpPr>
        <p:spPr>
          <a:xfrm rot="2165">
            <a:off x="561976" y="471575"/>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7D83E966-5C17-A868-D906-CD1B2DFE1B81}"/>
              </a:ext>
            </a:extLst>
          </p:cNvPr>
          <p:cNvSpPr txBox="1"/>
          <p:nvPr/>
        </p:nvSpPr>
        <p:spPr>
          <a:xfrm>
            <a:off x="561831" y="930154"/>
            <a:ext cx="3958683" cy="1421671"/>
          </a:xfrm>
          <a:prstGeom prst="rect">
            <a:avLst/>
          </a:prstGeom>
          <a:noFill/>
        </p:spPr>
        <p:txBody>
          <a:bodyPr wrap="square">
            <a:spAutoFit/>
          </a:bodyPr>
          <a:lstStyle/>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Biểu đồ tần số tương đối ghép nhóm ở dạng biểu đồ cột của mẫu số liệu ghép nhóm như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FCEDF8E-B94F-BC0B-0A75-E52FA6381EE5}"/>
              </a:ext>
            </a:extLst>
          </p:cNvPr>
          <p:cNvSpPr txBox="1"/>
          <p:nvPr/>
        </p:nvSpPr>
        <p:spPr>
          <a:xfrm>
            <a:off x="4668092" y="930154"/>
            <a:ext cx="3958681" cy="1421671"/>
          </a:xfrm>
          <a:prstGeom prst="rect">
            <a:avLst/>
          </a:prstGeom>
          <a:noFill/>
        </p:spPr>
        <p:txBody>
          <a:bodyPr wrap="square">
            <a:spAutoFit/>
          </a:bodyPr>
          <a:lstStyle/>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Biểu đồ tần số tương đối ghép nhóm ở dạng biểu đồ đoạn thẳng của mẫu số liệu ghép nhóm là:</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F5F115B-26ED-8EA0-1CF2-7B58BB2C2CC8}"/>
              </a:ext>
            </a:extLst>
          </p:cNvPr>
          <p:cNvPicPr>
            <a:picLocks noChangeAspect="1"/>
          </p:cNvPicPr>
          <p:nvPr/>
        </p:nvPicPr>
        <p:blipFill>
          <a:blip r:embed="rId3"/>
          <a:stretch>
            <a:fillRect/>
          </a:stretch>
        </p:blipFill>
        <p:spPr>
          <a:xfrm>
            <a:off x="1059364" y="2571750"/>
            <a:ext cx="3186995" cy="2100489"/>
          </a:xfrm>
          <a:prstGeom prst="rect">
            <a:avLst/>
          </a:prstGeom>
        </p:spPr>
      </p:pic>
      <p:pic>
        <p:nvPicPr>
          <p:cNvPr id="10" name="Picture 9">
            <a:extLst>
              <a:ext uri="{FF2B5EF4-FFF2-40B4-BE49-F238E27FC236}">
                <a16:creationId xmlns:a16="http://schemas.microsoft.com/office/drawing/2014/main" id="{96BD6EF0-770C-C223-23D6-FE21FE2A3ADF}"/>
              </a:ext>
            </a:extLst>
          </p:cNvPr>
          <p:cNvPicPr>
            <a:picLocks noChangeAspect="1"/>
          </p:cNvPicPr>
          <p:nvPr/>
        </p:nvPicPr>
        <p:blipFill>
          <a:blip r:embed="rId4"/>
          <a:stretch>
            <a:fillRect/>
          </a:stretch>
        </p:blipFill>
        <p:spPr>
          <a:xfrm>
            <a:off x="5072314" y="2501536"/>
            <a:ext cx="3150235" cy="2240915"/>
          </a:xfrm>
          <a:prstGeom prst="rect">
            <a:avLst/>
          </a:prstGeom>
        </p:spPr>
      </p:pic>
    </p:spTree>
    <p:extLst>
      <p:ext uri="{BB962C8B-B14F-4D97-AF65-F5344CB8AC3E}">
        <p14:creationId xmlns:p14="http://schemas.microsoft.com/office/powerpoint/2010/main" val="1152870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DE939D-15E6-55DC-3EA7-1EE8DCD8AC29}"/>
              </a:ext>
            </a:extLst>
          </p:cNvPr>
          <p:cNvSpPr txBox="1"/>
          <p:nvPr/>
        </p:nvSpPr>
        <p:spPr>
          <a:xfrm>
            <a:off x="535258" y="380555"/>
            <a:ext cx="7404409" cy="960006"/>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Thanh Mai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thực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khảo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cận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9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về</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cận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thị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mỗi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Diop)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kết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dưới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5AA5C3C-F225-7715-D2E8-587E7C151E66}"/>
                  </a:ext>
                </a:extLst>
              </p:cNvPr>
              <p:cNvGraphicFramePr>
                <a:graphicFrameLocks noGrp="1"/>
              </p:cNvGraphicFramePr>
              <p:nvPr>
                <p:extLst>
                  <p:ext uri="{D42A27DB-BD31-4B8C-83A1-F6EECF244321}">
                    <p14:modId xmlns:p14="http://schemas.microsoft.com/office/powerpoint/2010/main" val="750495669"/>
                  </p:ext>
                </p:extLst>
              </p:nvPr>
            </p:nvGraphicFramePr>
            <p:xfrm>
              <a:off x="739890" y="1659208"/>
              <a:ext cx="7664220" cy="2890488"/>
            </p:xfrm>
            <a:graphic>
              <a:graphicData uri="http://schemas.openxmlformats.org/drawingml/2006/table">
                <a:tbl>
                  <a:tblPr firstRow="1" firstCol="1" bandRow="1"/>
                  <a:tblGrid>
                    <a:gridCol w="766422">
                      <a:extLst>
                        <a:ext uri="{9D8B030D-6E8A-4147-A177-3AD203B41FA5}">
                          <a16:colId xmlns:a16="http://schemas.microsoft.com/office/drawing/2014/main" val="772121687"/>
                        </a:ext>
                      </a:extLst>
                    </a:gridCol>
                    <a:gridCol w="766422">
                      <a:extLst>
                        <a:ext uri="{9D8B030D-6E8A-4147-A177-3AD203B41FA5}">
                          <a16:colId xmlns:a16="http://schemas.microsoft.com/office/drawing/2014/main" val="2295909007"/>
                        </a:ext>
                      </a:extLst>
                    </a:gridCol>
                    <a:gridCol w="766422">
                      <a:extLst>
                        <a:ext uri="{9D8B030D-6E8A-4147-A177-3AD203B41FA5}">
                          <a16:colId xmlns:a16="http://schemas.microsoft.com/office/drawing/2014/main" val="269172856"/>
                        </a:ext>
                      </a:extLst>
                    </a:gridCol>
                    <a:gridCol w="766422">
                      <a:extLst>
                        <a:ext uri="{9D8B030D-6E8A-4147-A177-3AD203B41FA5}">
                          <a16:colId xmlns:a16="http://schemas.microsoft.com/office/drawing/2014/main" val="274412063"/>
                        </a:ext>
                      </a:extLst>
                    </a:gridCol>
                    <a:gridCol w="766422">
                      <a:extLst>
                        <a:ext uri="{9D8B030D-6E8A-4147-A177-3AD203B41FA5}">
                          <a16:colId xmlns:a16="http://schemas.microsoft.com/office/drawing/2014/main" val="2645307261"/>
                        </a:ext>
                      </a:extLst>
                    </a:gridCol>
                    <a:gridCol w="766422">
                      <a:extLst>
                        <a:ext uri="{9D8B030D-6E8A-4147-A177-3AD203B41FA5}">
                          <a16:colId xmlns:a16="http://schemas.microsoft.com/office/drawing/2014/main" val="3664220032"/>
                        </a:ext>
                      </a:extLst>
                    </a:gridCol>
                    <a:gridCol w="766422">
                      <a:extLst>
                        <a:ext uri="{9D8B030D-6E8A-4147-A177-3AD203B41FA5}">
                          <a16:colId xmlns:a16="http://schemas.microsoft.com/office/drawing/2014/main" val="4188545193"/>
                        </a:ext>
                      </a:extLst>
                    </a:gridCol>
                    <a:gridCol w="766422">
                      <a:extLst>
                        <a:ext uri="{9D8B030D-6E8A-4147-A177-3AD203B41FA5}">
                          <a16:colId xmlns:a16="http://schemas.microsoft.com/office/drawing/2014/main" val="2216588491"/>
                        </a:ext>
                      </a:extLst>
                    </a:gridCol>
                    <a:gridCol w="766422">
                      <a:extLst>
                        <a:ext uri="{9D8B030D-6E8A-4147-A177-3AD203B41FA5}">
                          <a16:colId xmlns:a16="http://schemas.microsoft.com/office/drawing/2014/main" val="2406300630"/>
                        </a:ext>
                      </a:extLst>
                    </a:gridCol>
                    <a:gridCol w="766422">
                      <a:extLst>
                        <a:ext uri="{9D8B030D-6E8A-4147-A177-3AD203B41FA5}">
                          <a16:colId xmlns:a16="http://schemas.microsoft.com/office/drawing/2014/main" val="3259762422"/>
                        </a:ext>
                      </a:extLst>
                    </a:gridCol>
                  </a:tblGrid>
                  <a:tr h="722622">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0,5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8,5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7631092"/>
                      </a:ext>
                    </a:extLst>
                  </a:tr>
                  <a:tr h="722622">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0,5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24039707"/>
                      </a:ext>
                    </a:extLst>
                  </a:tr>
                  <a:tr h="722622">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5,5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6980246"/>
                      </a:ext>
                    </a:extLst>
                  </a:tr>
                  <a:tr h="7226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6,5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7</m:t>
                                </m:r>
                                <m:r>
                                  <a:rPr lang="en-US" sz="2000" i="1" kern="100">
                                    <a:solidFill>
                                      <a:schemeClr val="tx2"/>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1,75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2,75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2,75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140317"/>
                      </a:ext>
                    </a:extLst>
                  </a:tr>
                </a:tbl>
              </a:graphicData>
            </a:graphic>
          </p:graphicFrame>
        </mc:Choice>
        <mc:Fallback xmlns="">
          <p:graphicFrame>
            <p:nvGraphicFramePr>
              <p:cNvPr id="6" name="Table 5">
                <a:extLst>
                  <a:ext uri="{FF2B5EF4-FFF2-40B4-BE49-F238E27FC236}">
                    <a16:creationId xmlns:a16="http://schemas.microsoft.com/office/drawing/2014/main" id="{E5AA5C3C-F225-7715-D2E8-587E7C151E66}"/>
                  </a:ext>
                </a:extLst>
              </p:cNvPr>
              <p:cNvGraphicFramePr>
                <a:graphicFrameLocks noGrp="1"/>
              </p:cNvGraphicFramePr>
              <p:nvPr>
                <p:extLst>
                  <p:ext uri="{D42A27DB-BD31-4B8C-83A1-F6EECF244321}">
                    <p14:modId xmlns:p14="http://schemas.microsoft.com/office/powerpoint/2010/main" val="750495669"/>
                  </p:ext>
                </p:extLst>
              </p:nvPr>
            </p:nvGraphicFramePr>
            <p:xfrm>
              <a:off x="739890" y="1659208"/>
              <a:ext cx="7664220" cy="2890488"/>
            </p:xfrm>
            <a:graphic>
              <a:graphicData uri="http://schemas.openxmlformats.org/drawingml/2006/table">
                <a:tbl>
                  <a:tblPr firstRow="1" firstCol="1" bandRow="1"/>
                  <a:tblGrid>
                    <a:gridCol w="766422">
                      <a:extLst>
                        <a:ext uri="{9D8B030D-6E8A-4147-A177-3AD203B41FA5}">
                          <a16:colId xmlns:a16="http://schemas.microsoft.com/office/drawing/2014/main" val="772121687"/>
                        </a:ext>
                      </a:extLst>
                    </a:gridCol>
                    <a:gridCol w="766422">
                      <a:extLst>
                        <a:ext uri="{9D8B030D-6E8A-4147-A177-3AD203B41FA5}">
                          <a16:colId xmlns:a16="http://schemas.microsoft.com/office/drawing/2014/main" val="2295909007"/>
                        </a:ext>
                      </a:extLst>
                    </a:gridCol>
                    <a:gridCol w="766422">
                      <a:extLst>
                        <a:ext uri="{9D8B030D-6E8A-4147-A177-3AD203B41FA5}">
                          <a16:colId xmlns:a16="http://schemas.microsoft.com/office/drawing/2014/main" val="269172856"/>
                        </a:ext>
                      </a:extLst>
                    </a:gridCol>
                    <a:gridCol w="766422">
                      <a:extLst>
                        <a:ext uri="{9D8B030D-6E8A-4147-A177-3AD203B41FA5}">
                          <a16:colId xmlns:a16="http://schemas.microsoft.com/office/drawing/2014/main" val="274412063"/>
                        </a:ext>
                      </a:extLst>
                    </a:gridCol>
                    <a:gridCol w="766422">
                      <a:extLst>
                        <a:ext uri="{9D8B030D-6E8A-4147-A177-3AD203B41FA5}">
                          <a16:colId xmlns:a16="http://schemas.microsoft.com/office/drawing/2014/main" val="2645307261"/>
                        </a:ext>
                      </a:extLst>
                    </a:gridCol>
                    <a:gridCol w="766422">
                      <a:extLst>
                        <a:ext uri="{9D8B030D-6E8A-4147-A177-3AD203B41FA5}">
                          <a16:colId xmlns:a16="http://schemas.microsoft.com/office/drawing/2014/main" val="3664220032"/>
                        </a:ext>
                      </a:extLst>
                    </a:gridCol>
                    <a:gridCol w="766422">
                      <a:extLst>
                        <a:ext uri="{9D8B030D-6E8A-4147-A177-3AD203B41FA5}">
                          <a16:colId xmlns:a16="http://schemas.microsoft.com/office/drawing/2014/main" val="4188545193"/>
                        </a:ext>
                      </a:extLst>
                    </a:gridCol>
                    <a:gridCol w="766422">
                      <a:extLst>
                        <a:ext uri="{9D8B030D-6E8A-4147-A177-3AD203B41FA5}">
                          <a16:colId xmlns:a16="http://schemas.microsoft.com/office/drawing/2014/main" val="2216588491"/>
                        </a:ext>
                      </a:extLst>
                    </a:gridCol>
                    <a:gridCol w="766422">
                      <a:extLst>
                        <a:ext uri="{9D8B030D-6E8A-4147-A177-3AD203B41FA5}">
                          <a16:colId xmlns:a16="http://schemas.microsoft.com/office/drawing/2014/main" val="2406300630"/>
                        </a:ext>
                      </a:extLst>
                    </a:gridCol>
                    <a:gridCol w="766422">
                      <a:extLst>
                        <a:ext uri="{9D8B030D-6E8A-4147-A177-3AD203B41FA5}">
                          <a16:colId xmlns:a16="http://schemas.microsoft.com/office/drawing/2014/main" val="3259762422"/>
                        </a:ext>
                      </a:extLst>
                    </a:gridCol>
                  </a:tblGrid>
                  <a:tr h="722622">
                    <a:tc>
                      <a:txBody>
                        <a:bodyPr/>
                        <a:lstStyle/>
                        <a:p>
                          <a:endParaRPr lang="en-US"/>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r="-898413"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100000" r="-798413"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201600" r="-704800"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299206" r="-599206" b="-299160"/>
                          </a:stretch>
                        </a:blipFill>
                      </a:tcPr>
                    </a:tc>
                    <a:tc>
                      <a:txBody>
                        <a:bodyPr/>
                        <a:lstStyle/>
                        <a:p>
                          <a:endParaRPr lang="en-US"/>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399206" r="-499206" b="-299160"/>
                          </a:stretch>
                        </a:blipFill>
                      </a:tcPr>
                    </a:tc>
                    <a:tc>
                      <a:txBody>
                        <a:bodyPr/>
                        <a:lstStyle/>
                        <a:p>
                          <a:endParaRPr lang="en-US"/>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499206" r="-399206" b="-299160"/>
                          </a:stretch>
                        </a:blipFill>
                      </a:tcPr>
                    </a:tc>
                    <a:tc>
                      <a:txBody>
                        <a:bodyPr/>
                        <a:lstStyle/>
                        <a:p>
                          <a:endParaRPr lang="en-US"/>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599206" r="-299206"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704800" r="-201600"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798413" r="-100000" b="-299160"/>
                          </a:stretch>
                        </a:blipFill>
                      </a:tcPr>
                    </a:tc>
                    <a:tc>
                      <a:txBody>
                        <a:bodyPr/>
                        <a:lstStyle/>
                        <a:p>
                          <a:endParaRPr lang="en-US"/>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898413" b="-299160"/>
                          </a:stretch>
                        </a:blipFill>
                      </a:tcPr>
                    </a:tc>
                    <a:extLst>
                      <a:ext uri="{0D108BD9-81ED-4DB2-BD59-A6C34878D82A}">
                        <a16:rowId xmlns:a16="http://schemas.microsoft.com/office/drawing/2014/main" val="3627631092"/>
                      </a:ext>
                    </a:extLst>
                  </a:tr>
                  <a:tr h="722622">
                    <a:tc>
                      <a:txBody>
                        <a:bodyPr/>
                        <a:lstStyle/>
                        <a:p>
                          <a:endParaRPr lang="en-US"/>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blipFill>
                          <a:blip r:embed="rId2"/>
                          <a:stretch>
                            <a:fillRect t="-100000" r="-898413"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100000" t="-100000" r="-798413"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01600" t="-100000" r="-704800"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99206" t="-100000" r="-599206" b="-199160"/>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399206" t="-100000" r="-499206" b="-199160"/>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499206" t="-100000" r="-399206" b="-199160"/>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599206" t="-100000" r="-299206"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04800" t="-100000" r="-201600"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98413" t="-100000" r="-100000" b="-199160"/>
                          </a:stretch>
                        </a:blipFill>
                      </a:tcPr>
                    </a:tc>
                    <a:tc>
                      <a:txBody>
                        <a:bodyPr/>
                        <a:lstStyle/>
                        <a:p>
                          <a:endParaRPr lang="en-US"/>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2"/>
                          <a:stretch>
                            <a:fillRect l="-898413" t="-100000" b="-199160"/>
                          </a:stretch>
                        </a:blipFill>
                      </a:tcPr>
                    </a:tc>
                    <a:extLst>
                      <a:ext uri="{0D108BD9-81ED-4DB2-BD59-A6C34878D82A}">
                        <a16:rowId xmlns:a16="http://schemas.microsoft.com/office/drawing/2014/main" val="1824039707"/>
                      </a:ext>
                    </a:extLst>
                  </a:tr>
                  <a:tr h="722622">
                    <a:tc>
                      <a:txBody>
                        <a:bodyPr/>
                        <a:lstStyle/>
                        <a:p>
                          <a:endParaRPr lang="en-US"/>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blipFill>
                          <a:blip r:embed="rId2"/>
                          <a:stretch>
                            <a:fillRect t="-201695" r="-898413"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100000" t="-201695" r="-798413"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01600" t="-201695" r="-704800"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99206" t="-201695" r="-599206" b="-100847"/>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399206" t="-201695" r="-499206" b="-100847"/>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499206" t="-201695" r="-399206" b="-100847"/>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599206" t="-201695" r="-299206"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04800" t="-201695" r="-201600"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98413" t="-201695" r="-100000" b="-100847"/>
                          </a:stretch>
                        </a:blipFill>
                      </a:tcPr>
                    </a:tc>
                    <a:tc>
                      <a:txBody>
                        <a:bodyPr/>
                        <a:lstStyle/>
                        <a:p>
                          <a:endParaRPr lang="en-US"/>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2"/>
                          <a:stretch>
                            <a:fillRect l="-898413" t="-201695" b="-100847"/>
                          </a:stretch>
                        </a:blipFill>
                      </a:tcPr>
                    </a:tc>
                    <a:extLst>
                      <a:ext uri="{0D108BD9-81ED-4DB2-BD59-A6C34878D82A}">
                        <a16:rowId xmlns:a16="http://schemas.microsoft.com/office/drawing/2014/main" val="1416980246"/>
                      </a:ext>
                    </a:extLst>
                  </a:tr>
                  <a:tr h="722622">
                    <a:tc>
                      <a:txBody>
                        <a:bodyPr/>
                        <a:lstStyle/>
                        <a:p>
                          <a:endParaRPr lang="en-US"/>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99160" r="-898413"/>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299160" r="-798413"/>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1600" t="-299160" r="-704800"/>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99206" t="-299160" r="-5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99206" t="-299160" r="-4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99206" t="-299160" r="-3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99206" t="-299160" r="-2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04800" t="-299160" r="-201600"/>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8413" t="-299160" r="-100000"/>
                          </a:stretch>
                        </a:blipFill>
                      </a:tcPr>
                    </a:tc>
                    <a:tc>
                      <a:txBody>
                        <a:bodyPr/>
                        <a:lstStyle/>
                        <a:p>
                          <a:endParaRPr lang="en-US"/>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98413" t="-299160"/>
                          </a:stretch>
                        </a:blipFill>
                      </a:tcPr>
                    </a:tc>
                    <a:extLst>
                      <a:ext uri="{0D108BD9-81ED-4DB2-BD59-A6C34878D82A}">
                        <a16:rowId xmlns:a16="http://schemas.microsoft.com/office/drawing/2014/main" val="2859140317"/>
                      </a:ext>
                    </a:extLst>
                  </a:tr>
                </a:tbl>
              </a:graphicData>
            </a:graphic>
          </p:graphicFrame>
        </mc:Fallback>
      </mc:AlternateContent>
    </p:spTree>
    <p:extLst>
      <p:ext uri="{BB962C8B-B14F-4D97-AF65-F5344CB8AC3E}">
        <p14:creationId xmlns:p14="http://schemas.microsoft.com/office/powerpoint/2010/main" val="39974617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7671A5-C628-8427-CFB5-A3890C34EA9C}"/>
              </a:ext>
            </a:extLst>
          </p:cNvPr>
          <p:cNvSpPr txBox="1"/>
          <p:nvPr/>
        </p:nvSpPr>
        <p:spPr>
          <a:xfrm>
            <a:off x="546409" y="335646"/>
            <a:ext cx="7147931" cy="960006"/>
          </a:xfrm>
          <a:prstGeom prst="rect">
            <a:avLst/>
          </a:prstGeom>
          <a:noFill/>
        </p:spPr>
        <p:txBody>
          <a:bodyPr wrap="square">
            <a:spAutoFit/>
          </a:bodyPr>
          <a:lstStyle/>
          <a:p>
            <a:pPr algn="just">
              <a:lnSpc>
                <a:spcPct val="150000"/>
              </a:lnSpc>
              <a:spcBef>
                <a:spcPts val="300"/>
              </a:spcBef>
              <a:spcAft>
                <a:spcPts val="3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1:</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Lập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bảng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tần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ghép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như</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sau</a:t>
            </a:r>
            <a:r>
              <a:rPr lang="fr-FR" sz="2000" dirty="0">
                <a:effectLst/>
                <a:latin typeface="Arial" panose="020B0604020202020204" pitchFamily="34" charset="0"/>
                <a:ea typeface="Calibri" panose="020F0502020204030204" pitchFamily="34" charset="0"/>
                <a:cs typeface="Times New Roman" panose="02020603050405020304" pitchFamily="18" charset="0"/>
              </a:rPr>
              <a:t> : [0 ;2), [2 ;4), [4 ;6), [6 ;8), [8 ;10).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8F46872-9AE7-0B58-1DE0-4F5BFBB1BC95}"/>
              </a:ext>
            </a:extLst>
          </p:cNvPr>
          <p:cNvSpPr txBox="1"/>
          <p:nvPr/>
        </p:nvSpPr>
        <p:spPr>
          <a:xfrm>
            <a:off x="535260" y="1961446"/>
            <a:ext cx="524107" cy="400110"/>
          </a:xfrm>
          <a:prstGeom prst="rect">
            <a:avLst/>
          </a:prstGeom>
          <a:noFill/>
        </p:spPr>
        <p:txBody>
          <a:bodyPr wrap="square">
            <a:spAutoFit/>
          </a:bodyPr>
          <a:lstStyle/>
          <a:p>
            <a:r>
              <a:rPr lang="fr-FR" sz="2000" kern="0" dirty="0">
                <a:effectLst/>
                <a:latin typeface="Arial" panose="020B0604020202020204" pitchFamily="34" charset="0"/>
                <a:ea typeface="Calibri" panose="020F0502020204030204" pitchFamily="34" charset="0"/>
              </a:rPr>
              <a:t>A. </a:t>
            </a:r>
            <a:endParaRPr lang="en-US" sz="2000" dirty="0"/>
          </a:p>
        </p:txBody>
      </p:sp>
      <p:pic>
        <p:nvPicPr>
          <p:cNvPr id="9" name="Picture 8">
            <a:extLst>
              <a:ext uri="{FF2B5EF4-FFF2-40B4-BE49-F238E27FC236}">
                <a16:creationId xmlns:a16="http://schemas.microsoft.com/office/drawing/2014/main" id="{8907F34D-B9D7-7DB0-0F08-F4FEF28776D2}"/>
              </a:ext>
            </a:extLst>
          </p:cNvPr>
          <p:cNvPicPr>
            <a:picLocks noChangeAspect="1"/>
          </p:cNvPicPr>
          <p:nvPr/>
        </p:nvPicPr>
        <p:blipFill>
          <a:blip r:embed="rId2"/>
          <a:stretch>
            <a:fillRect/>
          </a:stretch>
        </p:blipFill>
        <p:spPr>
          <a:xfrm>
            <a:off x="959006" y="1716978"/>
            <a:ext cx="3632387" cy="889046"/>
          </a:xfrm>
          <a:prstGeom prst="rect">
            <a:avLst/>
          </a:prstGeom>
        </p:spPr>
      </p:pic>
      <p:sp>
        <p:nvSpPr>
          <p:cNvPr id="10" name="TextBox 9">
            <a:extLst>
              <a:ext uri="{FF2B5EF4-FFF2-40B4-BE49-F238E27FC236}">
                <a16:creationId xmlns:a16="http://schemas.microsoft.com/office/drawing/2014/main" id="{40367DBF-B0C4-1674-EF53-A701DBCF5847}"/>
              </a:ext>
            </a:extLst>
          </p:cNvPr>
          <p:cNvSpPr txBox="1"/>
          <p:nvPr/>
        </p:nvSpPr>
        <p:spPr>
          <a:xfrm>
            <a:off x="4680601" y="1961446"/>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B</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11" name="Picture 10">
            <a:extLst>
              <a:ext uri="{FF2B5EF4-FFF2-40B4-BE49-F238E27FC236}">
                <a16:creationId xmlns:a16="http://schemas.microsoft.com/office/drawing/2014/main" id="{31C04587-759D-0FEE-A24D-834C30A36C54}"/>
              </a:ext>
            </a:extLst>
          </p:cNvPr>
          <p:cNvPicPr>
            <a:picLocks noChangeAspect="1"/>
          </p:cNvPicPr>
          <p:nvPr/>
        </p:nvPicPr>
        <p:blipFill>
          <a:blip r:embed="rId3"/>
          <a:srcRect/>
          <a:stretch/>
        </p:blipFill>
        <p:spPr>
          <a:xfrm>
            <a:off x="5104347" y="1743111"/>
            <a:ext cx="3632387" cy="836780"/>
          </a:xfrm>
          <a:prstGeom prst="rect">
            <a:avLst/>
          </a:prstGeom>
        </p:spPr>
      </p:pic>
      <p:sp>
        <p:nvSpPr>
          <p:cNvPr id="12" name="TextBox 11">
            <a:extLst>
              <a:ext uri="{FF2B5EF4-FFF2-40B4-BE49-F238E27FC236}">
                <a16:creationId xmlns:a16="http://schemas.microsoft.com/office/drawing/2014/main" id="{C884A7FA-4E2D-9F3C-463C-2B3FE09740D9}"/>
              </a:ext>
            </a:extLst>
          </p:cNvPr>
          <p:cNvSpPr txBox="1"/>
          <p:nvPr/>
        </p:nvSpPr>
        <p:spPr>
          <a:xfrm>
            <a:off x="535260" y="3384109"/>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C</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13" name="Picture 12">
            <a:extLst>
              <a:ext uri="{FF2B5EF4-FFF2-40B4-BE49-F238E27FC236}">
                <a16:creationId xmlns:a16="http://schemas.microsoft.com/office/drawing/2014/main" id="{04335237-0199-45A2-A291-1CFEAF32F421}"/>
              </a:ext>
            </a:extLst>
          </p:cNvPr>
          <p:cNvPicPr>
            <a:picLocks noChangeAspect="1"/>
          </p:cNvPicPr>
          <p:nvPr/>
        </p:nvPicPr>
        <p:blipFill>
          <a:blip r:embed="rId4"/>
          <a:srcRect/>
          <a:stretch/>
        </p:blipFill>
        <p:spPr>
          <a:xfrm>
            <a:off x="959006" y="3158893"/>
            <a:ext cx="3632387" cy="850541"/>
          </a:xfrm>
          <a:prstGeom prst="rect">
            <a:avLst/>
          </a:prstGeom>
        </p:spPr>
      </p:pic>
      <p:sp>
        <p:nvSpPr>
          <p:cNvPr id="14" name="TextBox 13">
            <a:extLst>
              <a:ext uri="{FF2B5EF4-FFF2-40B4-BE49-F238E27FC236}">
                <a16:creationId xmlns:a16="http://schemas.microsoft.com/office/drawing/2014/main" id="{F8F15356-C6EB-335B-396F-71384BB975BE}"/>
              </a:ext>
            </a:extLst>
          </p:cNvPr>
          <p:cNvSpPr txBox="1"/>
          <p:nvPr/>
        </p:nvSpPr>
        <p:spPr>
          <a:xfrm>
            <a:off x="4680601" y="3384109"/>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D</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15" name="Picture 14">
            <a:extLst>
              <a:ext uri="{FF2B5EF4-FFF2-40B4-BE49-F238E27FC236}">
                <a16:creationId xmlns:a16="http://schemas.microsoft.com/office/drawing/2014/main" id="{BC7BC342-E277-AC45-C52E-AB89C3823D7B}"/>
              </a:ext>
            </a:extLst>
          </p:cNvPr>
          <p:cNvPicPr>
            <a:picLocks noChangeAspect="1"/>
          </p:cNvPicPr>
          <p:nvPr/>
        </p:nvPicPr>
        <p:blipFill>
          <a:blip r:embed="rId5"/>
          <a:srcRect/>
          <a:stretch/>
        </p:blipFill>
        <p:spPr>
          <a:xfrm>
            <a:off x="5104347" y="3147640"/>
            <a:ext cx="3632387" cy="873047"/>
          </a:xfrm>
          <a:prstGeom prst="rect">
            <a:avLst/>
          </a:prstGeom>
        </p:spPr>
      </p:pic>
      <p:sp>
        <p:nvSpPr>
          <p:cNvPr id="16" name="Oval 15">
            <a:extLst>
              <a:ext uri="{FF2B5EF4-FFF2-40B4-BE49-F238E27FC236}">
                <a16:creationId xmlns:a16="http://schemas.microsoft.com/office/drawing/2014/main" id="{BD430E85-7B35-87B8-474E-FB7C2C337648}"/>
              </a:ext>
            </a:extLst>
          </p:cNvPr>
          <p:cNvSpPr/>
          <p:nvPr/>
        </p:nvSpPr>
        <p:spPr>
          <a:xfrm>
            <a:off x="412599" y="1856349"/>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798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4"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12B23B-A3CE-AFCC-BCF1-428E71E3C4B2}"/>
              </a:ext>
            </a:extLst>
          </p:cNvPr>
          <p:cNvSpPr txBox="1"/>
          <p:nvPr/>
        </p:nvSpPr>
        <p:spPr>
          <a:xfrm>
            <a:off x="1460810" y="533628"/>
            <a:ext cx="6222380" cy="4076244"/>
          </a:xfrm>
          <a:prstGeom prst="rect">
            <a:avLst/>
          </a:prstGeom>
          <a:noFill/>
        </p:spPr>
        <p:txBody>
          <a:bodyPr wrap="square">
            <a:spAutoFit/>
          </a:bodyPr>
          <a:lstStyle/>
          <a:p>
            <a:pPr algn="just">
              <a:lnSpc>
                <a:spcPct val="200000"/>
              </a:lnSpc>
              <a:spcBef>
                <a:spcPts val="300"/>
              </a:spcBef>
              <a:spcAft>
                <a:spcPts val="3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2:</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sinh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cận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dưới</a:t>
            </a:r>
            <a:r>
              <a:rPr lang="fr-FR" sz="2000" dirty="0">
                <a:effectLst/>
                <a:latin typeface="Arial" panose="020B0604020202020204" pitchFamily="34" charset="0"/>
                <a:ea typeface="Calibri" panose="020F0502020204030204" pitchFamily="34" charset="0"/>
                <a:cs typeface="Times New Roman" panose="02020603050405020304" pitchFamily="18" charset="0"/>
              </a:rPr>
              <a:t> 6 Diop là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A. </a:t>
            </a:r>
            <a:r>
              <a:rPr lang="en-US" sz="2000" dirty="0">
                <a:effectLst/>
                <a:latin typeface="Arial" panose="020B0604020202020204" pitchFamily="34" charset="0"/>
                <a:ea typeface="Calibri" panose="020F0502020204030204" pitchFamily="34" charset="0"/>
                <a:cs typeface="Times New Roman" panose="02020603050405020304" pitchFamily="18" charset="0"/>
              </a:rPr>
              <a:t>26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effectLst/>
                <a:latin typeface="Arial" panose="020B0604020202020204" pitchFamily="34" charset="0"/>
                <a:ea typeface="Calibri" panose="020F0502020204030204" pitchFamily="34" charset="0"/>
                <a:cs typeface="Times New Roman" panose="02020603050405020304" pitchFamily="18" charset="0"/>
              </a:rPr>
              <a:t>B. </a:t>
            </a:r>
            <a:r>
              <a:rPr lang="en-US" sz="2000" dirty="0">
                <a:effectLst/>
                <a:latin typeface="Arial" panose="020B0604020202020204" pitchFamily="34" charset="0"/>
                <a:ea typeface="Calibri" panose="020F0502020204030204" pitchFamily="34" charset="0"/>
                <a:cs typeface="Times New Roman" panose="02020603050405020304" pitchFamily="18" charset="0"/>
              </a:rPr>
              <a:t>30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C. </a:t>
            </a:r>
            <a:r>
              <a:rPr lang="en-US" sz="2000" dirty="0">
                <a:effectLst/>
                <a:latin typeface="Arial" panose="020B0604020202020204" pitchFamily="34" charset="0"/>
                <a:ea typeface="Calibri" panose="020F0502020204030204" pitchFamily="34" charset="0"/>
                <a:cs typeface="Times New Roman" panose="02020603050405020304" pitchFamily="18" charset="0"/>
              </a:rPr>
              <a:t>34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effectLst/>
                <a:latin typeface="Arial" panose="020B0604020202020204" pitchFamily="34" charset="0"/>
                <a:ea typeface="Calibri" panose="020F0502020204030204" pitchFamily="34" charset="0"/>
                <a:cs typeface="Times New Roman" panose="02020603050405020304" pitchFamily="18" charset="0"/>
              </a:rPr>
              <a:t>D. </a:t>
            </a:r>
            <a:r>
              <a:rPr lang="en-US" sz="2000" dirty="0">
                <a:effectLst/>
                <a:latin typeface="Arial" panose="020B0604020202020204" pitchFamily="34" charset="0"/>
                <a:ea typeface="Calibri" panose="020F0502020204030204" pitchFamily="34" charset="0"/>
                <a:cs typeface="Times New Roman" panose="02020603050405020304" pitchFamily="18" charset="0"/>
              </a:rPr>
              <a:t>36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300"/>
              </a:spcBef>
              <a:spcAft>
                <a:spcPts val="300"/>
              </a:spcAft>
            </a:pPr>
            <a:r>
              <a:rPr lang="vi-VN" sz="2000" b="1" dirty="0">
                <a:effectLst/>
                <a:latin typeface="Arial" panose="020B0604020202020204" pitchFamily="34" charset="0"/>
                <a:ea typeface="Calibri" panose="020F0502020204030204" pitchFamily="34" charset="0"/>
                <a:cs typeface="Times New Roman" panose="02020603050405020304" pitchFamily="18" charset="0"/>
              </a:rPr>
              <a:t>Câu 3:</a:t>
            </a:r>
            <a:r>
              <a:rPr lang="vi-VN"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Tần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tương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2000" dirty="0">
                <a:effectLst/>
                <a:latin typeface="Arial" panose="020B0604020202020204" pitchFamily="34" charset="0"/>
                <a:ea typeface="Calibri" panose="020F0502020204030204" pitchFamily="34" charset="0"/>
                <a:cs typeface="Times New Roman" panose="02020603050405020304" pitchFamily="18" charset="0"/>
              </a:rPr>
              <a:t> [4; 6)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 20%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B. 30%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C. 40%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D. 50%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913B6ACF-0C56-4951-ACB4-63DDE7B4C3C0}"/>
              </a:ext>
            </a:extLst>
          </p:cNvPr>
          <p:cNvSpPr/>
          <p:nvPr/>
        </p:nvSpPr>
        <p:spPr>
          <a:xfrm>
            <a:off x="1338150" y="1961446"/>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F5E918-48B7-EFAE-3552-D9264963B91A}"/>
              </a:ext>
            </a:extLst>
          </p:cNvPr>
          <p:cNvSpPr/>
          <p:nvPr/>
        </p:nvSpPr>
        <p:spPr>
          <a:xfrm>
            <a:off x="1338149" y="3314106"/>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219;p3">
            <a:extLst>
              <a:ext uri="{FF2B5EF4-FFF2-40B4-BE49-F238E27FC236}">
                <a16:creationId xmlns:a16="http://schemas.microsoft.com/office/drawing/2014/main" id="{E3E58478-4F06-F8CE-F502-2628A9AAE4D6}"/>
              </a:ext>
            </a:extLst>
          </p:cNvPr>
          <p:cNvPicPr preferRelativeResize="0"/>
          <p:nvPr/>
        </p:nvPicPr>
        <p:blipFill rotWithShape="1">
          <a:blip r:embed="rId2">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84878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up)">
                                      <p:cBhvr>
                                        <p:cTn id="26" dur="500"/>
                                        <p:tgtEl>
                                          <p:spTgt spid="5">
                                            <p:txEl>
                                              <p:pRg st="4" end="4"/>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up)">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23729F-5765-3CEE-E446-B27AF2819B1E}"/>
              </a:ext>
            </a:extLst>
          </p:cNvPr>
          <p:cNvSpPr txBox="1"/>
          <p:nvPr/>
        </p:nvSpPr>
        <p:spPr>
          <a:xfrm>
            <a:off x="490652" y="376129"/>
            <a:ext cx="7315201" cy="958660"/>
          </a:xfrm>
          <a:prstGeom prst="rect">
            <a:avLst/>
          </a:prstGeom>
          <a:noFill/>
        </p:spPr>
        <p:txBody>
          <a:bodyPr wrap="square">
            <a:spAutoFit/>
          </a:bodyPr>
          <a:lstStyle/>
          <a:p>
            <a:pPr>
              <a:lnSpc>
                <a:spcPct val="150000"/>
              </a:lnSpc>
            </a:pPr>
            <a:r>
              <a:rPr lang="en-US" sz="2000" b="1" kern="0" dirty="0" err="1">
                <a:effectLst/>
                <a:latin typeface="Arial" panose="020B0604020202020204" pitchFamily="34" charset="0"/>
                <a:ea typeface="Calibri" panose="020F0502020204030204" pitchFamily="34" charset="0"/>
              </a:rPr>
              <a:t>Câu</a:t>
            </a:r>
            <a:r>
              <a:rPr lang="en-US" sz="2000" b="1" kern="0" dirty="0">
                <a:effectLst/>
                <a:latin typeface="Arial" panose="020B0604020202020204" pitchFamily="34" charset="0"/>
                <a:ea typeface="Calibri" panose="020F0502020204030204" pitchFamily="34" charset="0"/>
              </a:rPr>
              <a:t> 4:</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Biểu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diễn</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biểu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đồ</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tần</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số</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tương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đối</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ghép</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nhóm</a:t>
            </a:r>
            <a:r>
              <a:rPr lang="en-US" sz="2000" kern="0" dirty="0">
                <a:effectLst/>
                <a:latin typeface="Arial" panose="020B0604020202020204" pitchFamily="34" charset="0"/>
                <a:ea typeface="Calibri" panose="020F0502020204030204" pitchFamily="34" charset="0"/>
              </a:rPr>
              <a:t> ở </a:t>
            </a:r>
            <a:r>
              <a:rPr lang="en-US" sz="2000" kern="0" dirty="0" err="1">
                <a:effectLst/>
                <a:latin typeface="Arial" panose="020B0604020202020204" pitchFamily="34" charset="0"/>
                <a:ea typeface="Calibri" panose="020F0502020204030204" pitchFamily="34" charset="0"/>
              </a:rPr>
              <a:t>dạng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biểu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đồ</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đoạn</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thẳng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của</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số</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liệu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thống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kê</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trên</a:t>
            </a:r>
            <a:r>
              <a:rPr lang="en-US" sz="2000" kern="0" dirty="0">
                <a:effectLst/>
                <a:latin typeface="Arial" panose="020B0604020202020204" pitchFamily="34" charset="0"/>
                <a:ea typeface="Calibri" panose="020F0502020204030204" pitchFamily="34" charset="0"/>
              </a:rPr>
              <a:t>:</a:t>
            </a:r>
            <a:endParaRPr lang="en-US" sz="2000" dirty="0"/>
          </a:p>
        </p:txBody>
      </p:sp>
      <p:sp>
        <p:nvSpPr>
          <p:cNvPr id="6" name="TextBox 5">
            <a:extLst>
              <a:ext uri="{FF2B5EF4-FFF2-40B4-BE49-F238E27FC236}">
                <a16:creationId xmlns:a16="http://schemas.microsoft.com/office/drawing/2014/main" id="{CA2B87DA-67B1-A863-E469-E6A8DEBA35E1}"/>
              </a:ext>
            </a:extLst>
          </p:cNvPr>
          <p:cNvSpPr txBox="1"/>
          <p:nvPr/>
        </p:nvSpPr>
        <p:spPr>
          <a:xfrm>
            <a:off x="568714" y="1693817"/>
            <a:ext cx="524107" cy="400110"/>
          </a:xfrm>
          <a:prstGeom prst="rect">
            <a:avLst/>
          </a:prstGeom>
          <a:noFill/>
        </p:spPr>
        <p:txBody>
          <a:bodyPr wrap="square">
            <a:spAutoFit/>
          </a:bodyPr>
          <a:lstStyle/>
          <a:p>
            <a:r>
              <a:rPr lang="fr-FR" sz="2000" kern="0" dirty="0">
                <a:effectLst/>
                <a:latin typeface="Arial" panose="020B0604020202020204" pitchFamily="34" charset="0"/>
                <a:ea typeface="Calibri" panose="020F0502020204030204" pitchFamily="34" charset="0"/>
              </a:rPr>
              <a:t>A. </a:t>
            </a:r>
            <a:endParaRPr lang="en-US" sz="2000" dirty="0"/>
          </a:p>
        </p:txBody>
      </p:sp>
      <p:sp>
        <p:nvSpPr>
          <p:cNvPr id="7" name="TextBox 6">
            <a:extLst>
              <a:ext uri="{FF2B5EF4-FFF2-40B4-BE49-F238E27FC236}">
                <a16:creationId xmlns:a16="http://schemas.microsoft.com/office/drawing/2014/main" id="{F478773F-B825-9FBC-13C7-C3162B8F4BF1}"/>
              </a:ext>
            </a:extLst>
          </p:cNvPr>
          <p:cNvSpPr txBox="1"/>
          <p:nvPr/>
        </p:nvSpPr>
        <p:spPr>
          <a:xfrm>
            <a:off x="4884234" y="1693817"/>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B</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8" name="Picture 7">
            <a:extLst>
              <a:ext uri="{FF2B5EF4-FFF2-40B4-BE49-F238E27FC236}">
                <a16:creationId xmlns:a16="http://schemas.microsoft.com/office/drawing/2014/main" id="{CB1CC2BD-A2F8-A18A-02E1-957DB938D79A}"/>
              </a:ext>
            </a:extLst>
          </p:cNvPr>
          <p:cNvPicPr>
            <a:picLocks noChangeAspect="1"/>
          </p:cNvPicPr>
          <p:nvPr/>
        </p:nvPicPr>
        <p:blipFill>
          <a:blip r:embed="rId2"/>
          <a:stretch>
            <a:fillRect/>
          </a:stretch>
        </p:blipFill>
        <p:spPr>
          <a:xfrm>
            <a:off x="1118851" y="2007220"/>
            <a:ext cx="3560988" cy="2743995"/>
          </a:xfrm>
          <a:prstGeom prst="rect">
            <a:avLst/>
          </a:prstGeom>
        </p:spPr>
      </p:pic>
      <p:pic>
        <p:nvPicPr>
          <p:cNvPr id="9" name="Picture 8">
            <a:extLst>
              <a:ext uri="{FF2B5EF4-FFF2-40B4-BE49-F238E27FC236}">
                <a16:creationId xmlns:a16="http://schemas.microsoft.com/office/drawing/2014/main" id="{51F25571-FDEA-5F6A-E360-CCE5D6845774}"/>
              </a:ext>
            </a:extLst>
          </p:cNvPr>
          <p:cNvPicPr>
            <a:picLocks noChangeAspect="1"/>
          </p:cNvPicPr>
          <p:nvPr/>
        </p:nvPicPr>
        <p:blipFill>
          <a:blip r:embed="rId3"/>
          <a:srcRect/>
          <a:stretch/>
        </p:blipFill>
        <p:spPr>
          <a:xfrm>
            <a:off x="5205245" y="2023376"/>
            <a:ext cx="3443071" cy="2743995"/>
          </a:xfrm>
          <a:prstGeom prst="rect">
            <a:avLst/>
          </a:prstGeom>
        </p:spPr>
      </p:pic>
    </p:spTree>
    <p:extLst>
      <p:ext uri="{BB962C8B-B14F-4D97-AF65-F5344CB8AC3E}">
        <p14:creationId xmlns:p14="http://schemas.microsoft.com/office/powerpoint/2010/main" val="3672583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23729F-5765-3CEE-E446-B27AF2819B1E}"/>
              </a:ext>
            </a:extLst>
          </p:cNvPr>
          <p:cNvSpPr txBox="1"/>
          <p:nvPr/>
        </p:nvSpPr>
        <p:spPr>
          <a:xfrm>
            <a:off x="1477627" y="4134716"/>
            <a:ext cx="2191123" cy="496996"/>
          </a:xfrm>
          <a:prstGeom prst="rect">
            <a:avLst/>
          </a:prstGeom>
          <a:noFill/>
        </p:spPr>
        <p:txBody>
          <a:bodyPr wrap="square">
            <a:spAutoFit/>
          </a:bodyPr>
          <a:lstStyle/>
          <a:p>
            <a:pPr>
              <a:lnSpc>
                <a:spcPct val="150000"/>
              </a:lnSpc>
            </a:pPr>
            <a:r>
              <a:rPr lang="en-US" sz="2000" b="1" dirty="0" err="1">
                <a:latin typeface="Arial" panose="020B0604020202020204" pitchFamily="34" charset="0"/>
                <a:ea typeface="Calibri" panose="020F0502020204030204" pitchFamily="34" charset="0"/>
              </a:rPr>
              <a:t>Đáp</a:t>
            </a:r>
            <a:r>
              <a:rPr lang="en-US" sz="2000" b="1" dirty="0">
                <a:latin typeface="Arial" panose="020B0604020202020204" pitchFamily="34" charset="0"/>
                <a:ea typeface="Calibri" panose="020F0502020204030204" pitchFamily="34" charset="0"/>
              </a:rPr>
              <a:t> </a:t>
            </a:r>
            <a:r>
              <a:rPr lang="en-US" sz="2000" b="1" dirty="0" err="1">
                <a:latin typeface="Arial" panose="020B0604020202020204" pitchFamily="34" charset="0"/>
                <a:ea typeface="Calibri" panose="020F0502020204030204" pitchFamily="34" charset="0"/>
              </a:rPr>
              <a:t>án</a:t>
            </a:r>
            <a:r>
              <a:rPr lang="en-US" sz="2000" b="1" dirty="0">
                <a:latin typeface="Arial" panose="020B0604020202020204" pitchFamily="34" charset="0"/>
                <a:ea typeface="Calibri" panose="020F0502020204030204" pitchFamily="34" charset="0"/>
              </a:rPr>
              <a:t>: B </a:t>
            </a:r>
            <a:endParaRPr lang="en-US" sz="2000" dirty="0"/>
          </a:p>
        </p:txBody>
      </p:sp>
      <p:sp>
        <p:nvSpPr>
          <p:cNvPr id="6" name="TextBox 5">
            <a:extLst>
              <a:ext uri="{FF2B5EF4-FFF2-40B4-BE49-F238E27FC236}">
                <a16:creationId xmlns:a16="http://schemas.microsoft.com/office/drawing/2014/main" id="{CA2B87DA-67B1-A863-E469-E6A8DEBA35E1}"/>
              </a:ext>
            </a:extLst>
          </p:cNvPr>
          <p:cNvSpPr txBox="1"/>
          <p:nvPr/>
        </p:nvSpPr>
        <p:spPr>
          <a:xfrm>
            <a:off x="475518" y="511788"/>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C</a:t>
            </a:r>
            <a:r>
              <a:rPr lang="fr-FR" sz="2000" kern="0" dirty="0">
                <a:effectLst/>
                <a:latin typeface="Arial" panose="020B0604020202020204" pitchFamily="34" charset="0"/>
                <a:ea typeface="Calibri" panose="020F0502020204030204" pitchFamily="34" charset="0"/>
              </a:rPr>
              <a:t>. </a:t>
            </a:r>
            <a:endParaRPr lang="en-US" sz="2000" dirty="0"/>
          </a:p>
        </p:txBody>
      </p:sp>
      <p:sp>
        <p:nvSpPr>
          <p:cNvPr id="7" name="TextBox 6">
            <a:extLst>
              <a:ext uri="{FF2B5EF4-FFF2-40B4-BE49-F238E27FC236}">
                <a16:creationId xmlns:a16="http://schemas.microsoft.com/office/drawing/2014/main" id="{F478773F-B825-9FBC-13C7-C3162B8F4BF1}"/>
              </a:ext>
            </a:extLst>
          </p:cNvPr>
          <p:cNvSpPr txBox="1"/>
          <p:nvPr/>
        </p:nvSpPr>
        <p:spPr>
          <a:xfrm>
            <a:off x="4791038" y="511788"/>
            <a:ext cx="524107" cy="400110"/>
          </a:xfrm>
          <a:prstGeom prst="rect">
            <a:avLst/>
          </a:prstGeom>
          <a:noFill/>
        </p:spPr>
        <p:txBody>
          <a:bodyPr wrap="square">
            <a:spAutoFit/>
          </a:bodyPr>
          <a:lstStyle/>
          <a:p>
            <a:r>
              <a:rPr lang="fr-FR" sz="2000" kern="0" dirty="0">
                <a:effectLst/>
                <a:latin typeface="Arial" panose="020B0604020202020204" pitchFamily="34" charset="0"/>
                <a:ea typeface="Calibri" panose="020F0502020204030204" pitchFamily="34" charset="0"/>
              </a:rPr>
              <a:t>D. </a:t>
            </a:r>
            <a:endParaRPr lang="en-US" sz="2000" dirty="0"/>
          </a:p>
        </p:txBody>
      </p:sp>
      <p:pic>
        <p:nvPicPr>
          <p:cNvPr id="8" name="Picture 7">
            <a:extLst>
              <a:ext uri="{FF2B5EF4-FFF2-40B4-BE49-F238E27FC236}">
                <a16:creationId xmlns:a16="http://schemas.microsoft.com/office/drawing/2014/main" id="{CB1CC2BD-A2F8-A18A-02E1-957DB938D79A}"/>
              </a:ext>
            </a:extLst>
          </p:cNvPr>
          <p:cNvPicPr>
            <a:picLocks noChangeAspect="1"/>
          </p:cNvPicPr>
          <p:nvPr/>
        </p:nvPicPr>
        <p:blipFill>
          <a:blip r:embed="rId2"/>
          <a:srcRect/>
          <a:stretch/>
        </p:blipFill>
        <p:spPr>
          <a:xfrm>
            <a:off x="1040297" y="825191"/>
            <a:ext cx="3531703" cy="2743995"/>
          </a:xfrm>
          <a:prstGeom prst="rect">
            <a:avLst/>
          </a:prstGeom>
        </p:spPr>
      </p:pic>
      <p:pic>
        <p:nvPicPr>
          <p:cNvPr id="9" name="Picture 8">
            <a:extLst>
              <a:ext uri="{FF2B5EF4-FFF2-40B4-BE49-F238E27FC236}">
                <a16:creationId xmlns:a16="http://schemas.microsoft.com/office/drawing/2014/main" id="{51F25571-FDEA-5F6A-E360-CCE5D6845774}"/>
              </a:ext>
            </a:extLst>
          </p:cNvPr>
          <p:cNvPicPr>
            <a:picLocks noChangeAspect="1"/>
          </p:cNvPicPr>
          <p:nvPr/>
        </p:nvPicPr>
        <p:blipFill>
          <a:blip r:embed="rId3"/>
          <a:srcRect/>
          <a:stretch/>
        </p:blipFill>
        <p:spPr>
          <a:xfrm>
            <a:off x="5135228" y="841347"/>
            <a:ext cx="3396713" cy="2743995"/>
          </a:xfrm>
          <a:prstGeom prst="rect">
            <a:avLst/>
          </a:prstGeom>
        </p:spPr>
      </p:pic>
    </p:spTree>
    <p:extLst>
      <p:ext uri="{BB962C8B-B14F-4D97-AF65-F5344CB8AC3E}">
        <p14:creationId xmlns:p14="http://schemas.microsoft.com/office/powerpoint/2010/main" val="752638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8A7AEF-315E-78D5-312B-5588A65264E5}"/>
              </a:ext>
            </a:extLst>
          </p:cNvPr>
          <p:cNvSpPr txBox="1"/>
          <p:nvPr/>
        </p:nvSpPr>
        <p:spPr>
          <a:xfrm>
            <a:off x="434897" y="314260"/>
            <a:ext cx="4917688" cy="2806666"/>
          </a:xfrm>
          <a:prstGeom prst="rect">
            <a:avLst/>
          </a:prstGeom>
          <a:noFill/>
        </p:spPr>
        <p:txBody>
          <a:bodyPr wrap="square">
            <a:spAutoFit/>
          </a:bodyPr>
          <a:lstStyle/>
          <a:p>
            <a:pPr algn="just">
              <a:lnSpc>
                <a:spcPct val="150000"/>
              </a:lnSpc>
              <a:spcBef>
                <a:spcPts val="300"/>
              </a:spcBef>
              <a:spcAft>
                <a:spcPts val="300"/>
              </a:spcAft>
            </a:pPr>
            <a:r>
              <a:rPr lang="en-US"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en-US" sz="2000" b="1" dirty="0">
                <a:effectLst/>
                <a:latin typeface="Arial" panose="020B0604020202020204" pitchFamily="34" charset="0"/>
                <a:ea typeface="Calibri" panose="020F0502020204030204" pitchFamily="34" charset="0"/>
                <a:cs typeface="Times New Roman" panose="02020603050405020304" pitchFamily="18" charset="0"/>
              </a:rPr>
              <a:t> 5:</a:t>
            </a:r>
            <a:r>
              <a:rPr lang="en-US" sz="2000" dirty="0">
                <a:effectLst/>
                <a:latin typeface="Arial" panose="020B0604020202020204" pitchFamily="34" charset="0"/>
                <a:ea typeface="Calibri" panose="020F0502020204030204" pitchFamily="34" charset="0"/>
                <a:cs typeface="Times New Roman" panose="02020603050405020304" pitchFamily="18" charset="0"/>
              </a:rPr>
              <a:t> 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dự</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án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tập</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về</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nghiên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cứu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nguồn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dụng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đình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Trang Anh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thu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thập</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đình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tiến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hành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2000" dirty="0">
                <a:effectLst/>
                <a:latin typeface="Arial" panose="020B0604020202020204" pitchFamily="34" charset="0"/>
                <a:ea typeface="Calibri" panose="020F0502020204030204" pitchFamily="34" charset="0"/>
                <a:cs typeface="Times New Roman" panose="02020603050405020304" pitchFamily="18" charset="0"/>
              </a:rPr>
              <a:t> pH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nguồn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Dữ</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tổng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bảng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tần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E6A269C-A74D-76A2-C6A7-AC6E0B1231F9}"/>
              </a:ext>
            </a:extLst>
          </p:cNvPr>
          <p:cNvGraphicFramePr>
            <a:graphicFrameLocks noGrp="1"/>
          </p:cNvGraphicFramePr>
          <p:nvPr>
            <p:extLst>
              <p:ext uri="{D42A27DB-BD31-4B8C-83A1-F6EECF244321}">
                <p14:modId xmlns:p14="http://schemas.microsoft.com/office/powerpoint/2010/main" val="484161570"/>
              </p:ext>
            </p:extLst>
          </p:nvPr>
        </p:nvGraphicFramePr>
        <p:xfrm>
          <a:off x="5653668" y="314260"/>
          <a:ext cx="2837660" cy="2622534"/>
        </p:xfrm>
        <a:graphic>
          <a:graphicData uri="http://schemas.openxmlformats.org/drawingml/2006/table">
            <a:tbl>
              <a:tblPr firstRow="1" firstCol="1" bandRow="1"/>
              <a:tblGrid>
                <a:gridCol w="1418830">
                  <a:extLst>
                    <a:ext uri="{9D8B030D-6E8A-4147-A177-3AD203B41FA5}">
                      <a16:colId xmlns:a16="http://schemas.microsoft.com/office/drawing/2014/main" val="1356387694"/>
                    </a:ext>
                  </a:extLst>
                </a:gridCol>
                <a:gridCol w="1418830">
                  <a:extLst>
                    <a:ext uri="{9D8B030D-6E8A-4147-A177-3AD203B41FA5}">
                      <a16:colId xmlns:a16="http://schemas.microsoft.com/office/drawing/2014/main" val="3150578169"/>
                    </a:ext>
                  </a:extLst>
                </a:gridCol>
              </a:tblGrid>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Độ pH</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Bef>
                          <a:spcPts val="300"/>
                        </a:spcBef>
                        <a:spcAft>
                          <a:spcPts val="300"/>
                        </a:spcAft>
                      </a:pPr>
                      <a:r>
                        <a:rPr lang="en-US" sz="2000" kern="1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Tần</a:t>
                      </a:r>
                      <a:r>
                        <a:rPr lang="en-US" sz="20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số</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73277958"/>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[4,5; 5,5)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2</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0423163"/>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[5,5; 6,5)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225847"/>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[6,5; 7,5)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245301"/>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[7,5; 8,5)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8</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439441"/>
                  </a:ext>
                </a:extLst>
              </a:tr>
              <a:tr h="437089">
                <a:tc>
                  <a:txBody>
                    <a:bodyPr/>
                    <a:lstStyle/>
                    <a:p>
                      <a:pPr algn="ctr">
                        <a:lnSpc>
                          <a:spcPct val="150000"/>
                        </a:lnSpc>
                        <a:spcBef>
                          <a:spcPts val="300"/>
                        </a:spcBef>
                        <a:spcAft>
                          <a:spcPts val="300"/>
                        </a:spcAft>
                      </a:pPr>
                      <a:r>
                        <a:rPr lang="en-US" sz="20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[8,5; 9,5)</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3</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143892"/>
                  </a:ext>
                </a:extLst>
              </a:tr>
            </a:tbl>
          </a:graphicData>
        </a:graphic>
      </p:graphicFrame>
      <p:sp>
        <p:nvSpPr>
          <p:cNvPr id="10" name="TextBox 9">
            <a:extLst>
              <a:ext uri="{FF2B5EF4-FFF2-40B4-BE49-F238E27FC236}">
                <a16:creationId xmlns:a16="http://schemas.microsoft.com/office/drawing/2014/main" id="{F187D55E-A6F9-46B8-5801-BC550062EAE2}"/>
              </a:ext>
            </a:extLst>
          </p:cNvPr>
          <p:cNvSpPr txBox="1"/>
          <p:nvPr/>
        </p:nvSpPr>
        <p:spPr>
          <a:xfrm>
            <a:off x="423745" y="3120926"/>
            <a:ext cx="8251904" cy="960006"/>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Theo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thông</a:t>
            </a:r>
            <a:r>
              <a:rPr lang="en-US" sz="2000" dirty="0">
                <a:effectLst/>
                <a:latin typeface="Arial" panose="020B0604020202020204" pitchFamily="34" charset="0"/>
                <a:ea typeface="Calibri" panose="020F0502020204030204" pitchFamily="34" charset="0"/>
                <a:cs typeface="Times New Roman" panose="02020603050405020304" pitchFamily="18" charset="0"/>
              </a:rPr>
              <a:t> tin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2000" dirty="0">
                <a:effectLst/>
                <a:latin typeface="Arial" panose="020B0604020202020204" pitchFamily="34" charset="0"/>
                <a:ea typeface="Calibri" panose="020F0502020204030204" pitchFamily="34" charset="0"/>
                <a:cs typeface="Times New Roman" panose="02020603050405020304" pitchFamily="18" charset="0"/>
              </a:rPr>
              <a:t>” (pH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2000" dirty="0">
                <a:effectLst/>
                <a:latin typeface="Arial" panose="020B0604020202020204" pitchFamily="34" charset="0"/>
                <a:ea typeface="Calibri" panose="020F0502020204030204" pitchFamily="34" charset="0"/>
                <a:cs typeface="Times New Roman" panose="02020603050405020304" pitchFamily="18" charset="0"/>
              </a:rPr>
              <a:t> 6,5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đến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dưới</a:t>
            </a:r>
            <a:r>
              <a:rPr lang="en-US" sz="2000" dirty="0">
                <a:effectLst/>
                <a:latin typeface="Arial" panose="020B0604020202020204" pitchFamily="34" charset="0"/>
                <a:ea typeface="Calibri" panose="020F0502020204030204" pitchFamily="34" charset="0"/>
                <a:cs typeface="Times New Roman" panose="02020603050405020304" pitchFamily="18" charset="0"/>
              </a:rPr>
              <a:t> 7,5)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chiếm</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2000" dirty="0">
                <a:effectLst/>
                <a:latin typeface="Arial" panose="020B0604020202020204" pitchFamily="34" charset="0"/>
                <a:ea typeface="Calibri" panose="020F0502020204030204" pitchFamily="34" charset="0"/>
                <a:cs typeface="Times New Roman" panose="02020603050405020304" pitchFamily="18" charset="0"/>
              </a:rPr>
              <a:t> bao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trăm</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CFFD471-030D-7127-89B4-3CF2AB5A01E0}"/>
              </a:ext>
            </a:extLst>
          </p:cNvPr>
          <p:cNvSpPr txBox="1"/>
          <p:nvPr/>
        </p:nvSpPr>
        <p:spPr>
          <a:xfrm>
            <a:off x="568710" y="4265064"/>
            <a:ext cx="7147934" cy="498342"/>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 20%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B. 25%</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C. 32,7%</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D. 37,5%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F25F2CFF-310A-68CB-1866-3AF09D1FD730}"/>
              </a:ext>
            </a:extLst>
          </p:cNvPr>
          <p:cNvSpPr/>
          <p:nvPr/>
        </p:nvSpPr>
        <p:spPr>
          <a:xfrm>
            <a:off x="5932452" y="4265064"/>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362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6" name="Rectangle 5">
            <a:extLst>
              <a:ext uri="{FF2B5EF4-FFF2-40B4-BE49-F238E27FC236}">
                <a16:creationId xmlns:a16="http://schemas.microsoft.com/office/drawing/2014/main" id="{83B72868-3681-D338-1C37-2FA0B678047E}"/>
              </a:ext>
            </a:extLst>
          </p:cNvPr>
          <p:cNvSpPr/>
          <p:nvPr/>
        </p:nvSpPr>
        <p:spPr>
          <a:xfrm>
            <a:off x="1622731" y="311651"/>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33</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8" name="TextBox 7">
            <a:extLst>
              <a:ext uri="{FF2B5EF4-FFF2-40B4-BE49-F238E27FC236}">
                <a16:creationId xmlns:a16="http://schemas.microsoft.com/office/drawing/2014/main" id="{FA504B6C-5938-39E1-2A0F-261170C7FA28}"/>
              </a:ext>
            </a:extLst>
          </p:cNvPr>
          <p:cNvSpPr txBox="1"/>
          <p:nvPr/>
        </p:nvSpPr>
        <p:spPr>
          <a:xfrm>
            <a:off x="1633882" y="325662"/>
            <a:ext cx="6531094" cy="965970"/>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t>Khối</a:t>
            </a:r>
            <a:r>
              <a:rPr lang="en-US" sz="2000" dirty="0"/>
              <a:t> </a:t>
            </a:r>
            <a:r>
              <a:rPr lang="en-US" sz="2000" dirty="0" err="1"/>
              <a:t>lượng</a:t>
            </a:r>
            <a:r>
              <a:rPr lang="en-US" sz="2000" dirty="0"/>
              <a:t> (</a:t>
            </a:r>
            <a:r>
              <a:rPr lang="en-US" sz="2000" dirty="0" err="1"/>
              <a:t>đơn</a:t>
            </a:r>
            <a:r>
              <a:rPr lang="en-US" sz="2000" dirty="0"/>
              <a:t> </a:t>
            </a:r>
            <a:r>
              <a:rPr lang="en-US" sz="2000" dirty="0" err="1"/>
              <a:t>vị</a:t>
            </a:r>
            <a:r>
              <a:rPr lang="en-US" sz="2000" dirty="0"/>
              <a:t>: gam) </a:t>
            </a:r>
            <a:r>
              <a:rPr lang="en-US" sz="2000" dirty="0" err="1"/>
              <a:t>của</a:t>
            </a:r>
            <a:r>
              <a:rPr lang="en-US" sz="2000" dirty="0"/>
              <a:t> 30 </a:t>
            </a:r>
            <a:r>
              <a:rPr lang="en-US" sz="2000" dirty="0" err="1"/>
              <a:t>củ</a:t>
            </a:r>
            <a:r>
              <a:rPr lang="en-US" sz="2000" dirty="0"/>
              <a:t> </a:t>
            </a:r>
            <a:r>
              <a:rPr lang="en-US" sz="2000" dirty="0" err="1"/>
              <a:t>khoai</a:t>
            </a:r>
            <a:r>
              <a:rPr lang="en-US" sz="2000" dirty="0"/>
              <a:t> </a:t>
            </a:r>
            <a:r>
              <a:rPr lang="en-US" sz="2000" dirty="0" err="1"/>
              <a:t>tây</a:t>
            </a:r>
            <a:r>
              <a:rPr lang="en-US" sz="2000" dirty="0"/>
              <a:t> </a:t>
            </a:r>
            <a:r>
              <a:rPr lang="en-US" sz="2000" dirty="0" err="1"/>
              <a:t>thu</a:t>
            </a:r>
            <a:r>
              <a:rPr lang="en-US" sz="2000" dirty="0"/>
              <a:t> </a:t>
            </a:r>
            <a:r>
              <a:rPr lang="en-US" sz="2000" dirty="0" err="1"/>
              <a:t>hoạch</a:t>
            </a:r>
            <a:r>
              <a:rPr lang="en-US" sz="2000" dirty="0"/>
              <a:t> </a:t>
            </a:r>
            <a:r>
              <a:rPr lang="en-US" sz="2000" dirty="0" err="1"/>
              <a:t>được</a:t>
            </a:r>
            <a:r>
              <a:rPr lang="en-US" sz="2000" dirty="0"/>
              <a:t> ở </a:t>
            </a:r>
            <a:r>
              <a:rPr lang="en-US" sz="2000" dirty="0" err="1"/>
              <a:t>gia</a:t>
            </a:r>
            <a:r>
              <a:rPr lang="en-US" sz="2000" dirty="0"/>
              <a:t> </a:t>
            </a:r>
            <a:r>
              <a:rPr lang="en-US" sz="2000" dirty="0" err="1"/>
              <a:t>đình</a:t>
            </a:r>
            <a:r>
              <a:rPr lang="en-US" sz="2000" dirty="0"/>
              <a:t> </a:t>
            </a:r>
            <a:r>
              <a:rPr lang="en-US" sz="2000" dirty="0" err="1"/>
              <a:t>bác</a:t>
            </a:r>
            <a:r>
              <a:rPr lang="en-US" sz="2000" dirty="0"/>
              <a:t> </a:t>
            </a:r>
            <a:r>
              <a:rPr lang="en-US" sz="2000" dirty="0" err="1"/>
              <a:t>Ngọc</a:t>
            </a:r>
            <a:r>
              <a:rPr lang="en-US" sz="2000" dirty="0"/>
              <a:t> </a:t>
            </a:r>
            <a:r>
              <a:rPr lang="en-US" sz="2000" dirty="0" err="1"/>
              <a:t>là</a:t>
            </a:r>
            <a:r>
              <a:rPr lang="en-US" sz="2000" dirty="0"/>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6FDB4C7-1E5A-0D26-1754-46ACA016A41E}"/>
              </a:ext>
            </a:extLst>
          </p:cNvPr>
          <p:cNvGraphicFramePr>
            <a:graphicFrameLocks noGrp="1"/>
          </p:cNvGraphicFramePr>
          <p:nvPr>
            <p:extLst>
              <p:ext uri="{D42A27DB-BD31-4B8C-83A1-F6EECF244321}">
                <p14:modId xmlns:p14="http://schemas.microsoft.com/office/powerpoint/2010/main" val="3441927959"/>
              </p:ext>
            </p:extLst>
          </p:nvPr>
        </p:nvGraphicFramePr>
        <p:xfrm>
          <a:off x="545210" y="1605621"/>
          <a:ext cx="8053580" cy="1382904"/>
        </p:xfrm>
        <a:graphic>
          <a:graphicData uri="http://schemas.openxmlformats.org/drawingml/2006/table">
            <a:tbl>
              <a:tblPr firstRow="1" firstCol="1" bandRow="1"/>
              <a:tblGrid>
                <a:gridCol w="805358">
                  <a:extLst>
                    <a:ext uri="{9D8B030D-6E8A-4147-A177-3AD203B41FA5}">
                      <a16:colId xmlns:a16="http://schemas.microsoft.com/office/drawing/2014/main" val="4203461632"/>
                    </a:ext>
                  </a:extLst>
                </a:gridCol>
                <a:gridCol w="805358">
                  <a:extLst>
                    <a:ext uri="{9D8B030D-6E8A-4147-A177-3AD203B41FA5}">
                      <a16:colId xmlns:a16="http://schemas.microsoft.com/office/drawing/2014/main" val="1584657249"/>
                    </a:ext>
                  </a:extLst>
                </a:gridCol>
                <a:gridCol w="805358">
                  <a:extLst>
                    <a:ext uri="{9D8B030D-6E8A-4147-A177-3AD203B41FA5}">
                      <a16:colId xmlns:a16="http://schemas.microsoft.com/office/drawing/2014/main" val="547528058"/>
                    </a:ext>
                  </a:extLst>
                </a:gridCol>
                <a:gridCol w="805358">
                  <a:extLst>
                    <a:ext uri="{9D8B030D-6E8A-4147-A177-3AD203B41FA5}">
                      <a16:colId xmlns:a16="http://schemas.microsoft.com/office/drawing/2014/main" val="2928618243"/>
                    </a:ext>
                  </a:extLst>
                </a:gridCol>
                <a:gridCol w="805358">
                  <a:extLst>
                    <a:ext uri="{9D8B030D-6E8A-4147-A177-3AD203B41FA5}">
                      <a16:colId xmlns:a16="http://schemas.microsoft.com/office/drawing/2014/main" val="4209934773"/>
                    </a:ext>
                  </a:extLst>
                </a:gridCol>
                <a:gridCol w="805358">
                  <a:extLst>
                    <a:ext uri="{9D8B030D-6E8A-4147-A177-3AD203B41FA5}">
                      <a16:colId xmlns:a16="http://schemas.microsoft.com/office/drawing/2014/main" val="1799537657"/>
                    </a:ext>
                  </a:extLst>
                </a:gridCol>
                <a:gridCol w="805358">
                  <a:extLst>
                    <a:ext uri="{9D8B030D-6E8A-4147-A177-3AD203B41FA5}">
                      <a16:colId xmlns:a16="http://schemas.microsoft.com/office/drawing/2014/main" val="379562025"/>
                    </a:ext>
                  </a:extLst>
                </a:gridCol>
                <a:gridCol w="805358">
                  <a:extLst>
                    <a:ext uri="{9D8B030D-6E8A-4147-A177-3AD203B41FA5}">
                      <a16:colId xmlns:a16="http://schemas.microsoft.com/office/drawing/2014/main" val="3360684154"/>
                    </a:ext>
                  </a:extLst>
                </a:gridCol>
                <a:gridCol w="805358">
                  <a:extLst>
                    <a:ext uri="{9D8B030D-6E8A-4147-A177-3AD203B41FA5}">
                      <a16:colId xmlns:a16="http://schemas.microsoft.com/office/drawing/2014/main" val="2543523814"/>
                    </a:ext>
                  </a:extLst>
                </a:gridCol>
                <a:gridCol w="805358">
                  <a:extLst>
                    <a:ext uri="{9D8B030D-6E8A-4147-A177-3AD203B41FA5}">
                      <a16:colId xmlns:a16="http://schemas.microsoft.com/office/drawing/2014/main" val="2097431322"/>
                    </a:ext>
                  </a:extLst>
                </a:gridCol>
              </a:tblGrid>
              <a:tr h="460968">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316057"/>
                  </a:ext>
                </a:extLst>
              </a:tr>
              <a:tr h="460968">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064728"/>
                  </a:ext>
                </a:extLst>
              </a:tr>
              <a:tr h="460968">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03962"/>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D2F836-6457-D213-C7AC-2F4B3B72CB4C}"/>
                  </a:ext>
                </a:extLst>
              </p:cNvPr>
              <p:cNvSpPr txBox="1"/>
              <p:nvPr/>
            </p:nvSpPr>
            <p:spPr>
              <a:xfrm>
                <a:off x="545209" y="3302514"/>
                <a:ext cx="8053579" cy="1426031"/>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70;80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80;90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90;100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100;110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110;120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rPr>
                  <a:t>Lập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endParaRPr lang="en-US" sz="2000" dirty="0"/>
              </a:p>
            </p:txBody>
          </p:sp>
        </mc:Choice>
        <mc:Fallback xmlns="">
          <p:sp>
            <p:nvSpPr>
              <p:cNvPr id="5" name="TextBox 4">
                <a:extLst>
                  <a:ext uri="{FF2B5EF4-FFF2-40B4-BE49-F238E27FC236}">
                    <a16:creationId xmlns:a16="http://schemas.microsoft.com/office/drawing/2014/main" id="{2AD2F836-6457-D213-C7AC-2F4B3B72CB4C}"/>
                  </a:ext>
                </a:extLst>
              </p:cNvPr>
              <p:cNvSpPr txBox="1">
                <a:spLocks noRot="1" noChangeAspect="1" noMove="1" noResize="1" noEditPoints="1" noAdjustHandles="1" noChangeArrowheads="1" noChangeShapeType="1" noTextEdit="1"/>
              </p:cNvSpPr>
              <p:nvPr/>
            </p:nvSpPr>
            <p:spPr>
              <a:xfrm>
                <a:off x="545209" y="3302514"/>
                <a:ext cx="8053579" cy="1426031"/>
              </a:xfrm>
              <a:prstGeom prst="rect">
                <a:avLst/>
              </a:prstGeom>
              <a:blipFill>
                <a:blip r:embed="rId3"/>
                <a:stretch>
                  <a:fillRect l="-756" r="-756" b="-6838"/>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16" name="Rounded Rectangle 8">
            <a:extLst>
              <a:ext uri="{FF2B5EF4-FFF2-40B4-BE49-F238E27FC236}">
                <a16:creationId xmlns:a16="http://schemas.microsoft.com/office/drawing/2014/main" id="{3164E44A-B9BD-393B-150D-9DE6AAE94593}"/>
              </a:ext>
            </a:extLst>
          </p:cNvPr>
          <p:cNvSpPr/>
          <p:nvPr/>
        </p:nvSpPr>
        <p:spPr>
          <a:xfrm>
            <a:off x="1009341" y="367579"/>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HĐ1</a:t>
            </a:r>
          </a:p>
        </p:txBody>
      </p:sp>
      <p:sp>
        <p:nvSpPr>
          <p:cNvPr id="18" name="TextBox 17">
            <a:extLst>
              <a:ext uri="{FF2B5EF4-FFF2-40B4-BE49-F238E27FC236}">
                <a16:creationId xmlns:a16="http://schemas.microsoft.com/office/drawing/2014/main" id="{E123ECE4-584A-D479-57DB-595D3BE45404}"/>
              </a:ext>
            </a:extLst>
          </p:cNvPr>
          <p:cNvSpPr txBox="1"/>
          <p:nvPr/>
        </p:nvSpPr>
        <p:spPr>
          <a:xfrm>
            <a:off x="1009341" y="267220"/>
            <a:ext cx="7777820" cy="1420325"/>
          </a:xfrm>
          <a:prstGeom prst="rect">
            <a:avLst/>
          </a:prstGeom>
          <a:noFill/>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Nhà</a:t>
            </a:r>
            <a:r>
              <a:rPr lang="en-US" sz="2000" dirty="0">
                <a:latin typeface="Arial" panose="020B0604020202020204" pitchFamily="34" charset="0"/>
                <a:ea typeface="Times New Roman" panose="02020603050405020304" pitchFamily="18" charset="0"/>
              </a:rPr>
              <a:t> may </a:t>
            </a:r>
            <a:r>
              <a:rPr lang="en-US" sz="2000" dirty="0" err="1">
                <a:latin typeface="Arial" panose="020B0604020202020204" pitchFamily="34" charset="0"/>
                <a:ea typeface="Times New Roman" panose="02020603050405020304" pitchFamily="18" charset="0"/>
              </a:rPr>
              <a:t>Hưng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Thịnh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tặng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áo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40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9A. </a:t>
            </a:r>
            <a:r>
              <a:rPr lang="en-US" sz="2000" dirty="0" err="1">
                <a:latin typeface="Arial" panose="020B0604020202020204" pitchFamily="34" charset="0"/>
                <a:ea typeface="Times New Roman" panose="02020603050405020304" pitchFamily="18" charset="0"/>
              </a:rPr>
              <a:t>Nhà</a:t>
            </a:r>
            <a:r>
              <a:rPr lang="en-US" sz="2000" dirty="0">
                <a:latin typeface="Arial" panose="020B0604020202020204" pitchFamily="34" charset="0"/>
                <a:ea typeface="Times New Roman" panose="02020603050405020304" pitchFamily="18" charset="0"/>
              </a:rPr>
              <a:t> may </a:t>
            </a:r>
            <a:r>
              <a:rPr lang="en-US" sz="2000" dirty="0" err="1">
                <a:latin typeface="Arial" panose="020B0604020202020204" pitchFamily="34" charset="0"/>
                <a:ea typeface="Times New Roman" panose="02020603050405020304" pitchFamily="18" charset="0"/>
              </a:rPr>
              <a:t>đo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centimét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để</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quyết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định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chọn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áo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may,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lang="en-US" sz="2000" dirty="0"/>
          </a:p>
        </p:txBody>
      </p:sp>
      <p:graphicFrame>
        <p:nvGraphicFramePr>
          <p:cNvPr id="2" name="Table 1">
            <a:extLst>
              <a:ext uri="{FF2B5EF4-FFF2-40B4-BE49-F238E27FC236}">
                <a16:creationId xmlns:a16="http://schemas.microsoft.com/office/drawing/2014/main" id="{4C60ACED-D9CB-A7BB-29F8-E52AAEFB44C2}"/>
              </a:ext>
            </a:extLst>
          </p:cNvPr>
          <p:cNvGraphicFramePr>
            <a:graphicFrameLocks noGrp="1"/>
          </p:cNvGraphicFramePr>
          <p:nvPr>
            <p:extLst>
              <p:ext uri="{D42A27DB-BD31-4B8C-83A1-F6EECF244321}">
                <p14:modId xmlns:p14="http://schemas.microsoft.com/office/powerpoint/2010/main" val="302255814"/>
              </p:ext>
            </p:extLst>
          </p:nvPr>
        </p:nvGraphicFramePr>
        <p:xfrm>
          <a:off x="683090" y="1754451"/>
          <a:ext cx="7777820" cy="1631952"/>
        </p:xfrm>
        <a:graphic>
          <a:graphicData uri="http://schemas.openxmlformats.org/drawingml/2006/table">
            <a:tbl>
              <a:tblPr firstRow="1" firstCol="1" bandRow="1"/>
              <a:tblGrid>
                <a:gridCol w="777782">
                  <a:extLst>
                    <a:ext uri="{9D8B030D-6E8A-4147-A177-3AD203B41FA5}">
                      <a16:colId xmlns:a16="http://schemas.microsoft.com/office/drawing/2014/main" val="16310072"/>
                    </a:ext>
                  </a:extLst>
                </a:gridCol>
                <a:gridCol w="777782">
                  <a:extLst>
                    <a:ext uri="{9D8B030D-6E8A-4147-A177-3AD203B41FA5}">
                      <a16:colId xmlns:a16="http://schemas.microsoft.com/office/drawing/2014/main" val="3896645414"/>
                    </a:ext>
                  </a:extLst>
                </a:gridCol>
                <a:gridCol w="777782">
                  <a:extLst>
                    <a:ext uri="{9D8B030D-6E8A-4147-A177-3AD203B41FA5}">
                      <a16:colId xmlns:a16="http://schemas.microsoft.com/office/drawing/2014/main" val="2601571960"/>
                    </a:ext>
                  </a:extLst>
                </a:gridCol>
                <a:gridCol w="777782">
                  <a:extLst>
                    <a:ext uri="{9D8B030D-6E8A-4147-A177-3AD203B41FA5}">
                      <a16:colId xmlns:a16="http://schemas.microsoft.com/office/drawing/2014/main" val="2471335044"/>
                    </a:ext>
                  </a:extLst>
                </a:gridCol>
                <a:gridCol w="777782">
                  <a:extLst>
                    <a:ext uri="{9D8B030D-6E8A-4147-A177-3AD203B41FA5}">
                      <a16:colId xmlns:a16="http://schemas.microsoft.com/office/drawing/2014/main" val="56092852"/>
                    </a:ext>
                  </a:extLst>
                </a:gridCol>
                <a:gridCol w="777782">
                  <a:extLst>
                    <a:ext uri="{9D8B030D-6E8A-4147-A177-3AD203B41FA5}">
                      <a16:colId xmlns:a16="http://schemas.microsoft.com/office/drawing/2014/main" val="954304216"/>
                    </a:ext>
                  </a:extLst>
                </a:gridCol>
                <a:gridCol w="777782">
                  <a:extLst>
                    <a:ext uri="{9D8B030D-6E8A-4147-A177-3AD203B41FA5}">
                      <a16:colId xmlns:a16="http://schemas.microsoft.com/office/drawing/2014/main" val="280149968"/>
                    </a:ext>
                  </a:extLst>
                </a:gridCol>
                <a:gridCol w="777782">
                  <a:extLst>
                    <a:ext uri="{9D8B030D-6E8A-4147-A177-3AD203B41FA5}">
                      <a16:colId xmlns:a16="http://schemas.microsoft.com/office/drawing/2014/main" val="3833261980"/>
                    </a:ext>
                  </a:extLst>
                </a:gridCol>
                <a:gridCol w="777782">
                  <a:extLst>
                    <a:ext uri="{9D8B030D-6E8A-4147-A177-3AD203B41FA5}">
                      <a16:colId xmlns:a16="http://schemas.microsoft.com/office/drawing/2014/main" val="1500946536"/>
                    </a:ext>
                  </a:extLst>
                </a:gridCol>
                <a:gridCol w="777782">
                  <a:extLst>
                    <a:ext uri="{9D8B030D-6E8A-4147-A177-3AD203B41FA5}">
                      <a16:colId xmlns:a16="http://schemas.microsoft.com/office/drawing/2014/main" val="4136505084"/>
                    </a:ext>
                  </a:extLst>
                </a:gridCol>
              </a:tblGrid>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079958"/>
                  </a:ext>
                </a:extLst>
              </a:tr>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184524"/>
                  </a:ext>
                </a:extLst>
              </a:tr>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26000"/>
                  </a:ext>
                </a:extLst>
              </a:tr>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901"/>
                  </a:ext>
                </a:extLst>
              </a:tr>
            </a:tbl>
          </a:graphicData>
        </a:graphic>
      </p:graphicFrame>
      <p:sp>
        <p:nvSpPr>
          <p:cNvPr id="4" name="TextBox 3">
            <a:extLst>
              <a:ext uri="{FF2B5EF4-FFF2-40B4-BE49-F238E27FC236}">
                <a16:creationId xmlns:a16="http://schemas.microsoft.com/office/drawing/2014/main" id="{461A5914-A263-98D3-C989-890EBFB67BAB}"/>
              </a:ext>
            </a:extLst>
          </p:cNvPr>
          <p:cNvSpPr txBox="1"/>
          <p:nvPr/>
        </p:nvSpPr>
        <p:spPr>
          <a:xfrm>
            <a:off x="524107" y="3378448"/>
            <a:ext cx="7214839" cy="153022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9" name="Google Shape;1913;p42">
            <a:extLst>
              <a:ext uri="{FF2B5EF4-FFF2-40B4-BE49-F238E27FC236}">
                <a16:creationId xmlns:a16="http://schemas.microsoft.com/office/drawing/2014/main" id="{AC0E3384-0254-CA4E-4337-7B86B7B5ADF3}"/>
              </a:ext>
            </a:extLst>
          </p:cNvPr>
          <p:cNvSpPr/>
          <p:nvPr/>
        </p:nvSpPr>
        <p:spPr>
          <a:xfrm rot="2165">
            <a:off x="4018972" y="455615"/>
            <a:ext cx="1106053" cy="423348"/>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0379D2-D4E2-8D18-6FAF-187138A21D20}"/>
                  </a:ext>
                </a:extLst>
              </p:cNvPr>
              <p:cNvSpPr txBox="1"/>
              <p:nvPr/>
            </p:nvSpPr>
            <p:spPr>
              <a:xfrm>
                <a:off x="589813" y="1136516"/>
                <a:ext cx="7964373" cy="1652504"/>
              </a:xfrm>
              <a:prstGeom prst="rect">
                <a:avLst/>
              </a:prstGeom>
              <a:noFill/>
            </p:spPr>
            <p:txBody>
              <a:bodyPr wrap="square">
                <a:spAutoFit/>
              </a:bodyPr>
              <a:lstStyle/>
              <a:p>
                <a:pPr marR="30480"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rPr>
                  <a:t>a) </a:t>
                </a:r>
                <a:r>
                  <a:rPr lang="fr-FR" sz="2000" dirty="0" err="1">
                    <a:latin typeface="Arial" panose="020B0604020202020204" pitchFamily="34" charset="0"/>
                    <a:ea typeface="Calibri" panose="020F0502020204030204" pitchFamily="34" charset="0"/>
                  </a:rPr>
                  <a:t>Tần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số</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nhóm</a:t>
                </a:r>
                <a:r>
                  <a:rPr lang="fr-FR" sz="2000" dirty="0">
                    <a:latin typeface="Arial" panose="020B0604020202020204" pitchFamily="34" charset="0"/>
                    <a:ea typeface="Calibri" panose="020F0502020204030204" pitchFamily="34" charset="0"/>
                  </a:rPr>
                  <a:t> [70 ; 80), [80 ; 90), [90 ; 100), [100 ; 110), </a:t>
                </a:r>
              </a:p>
              <a:p>
                <a:pPr marR="30480"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rPr>
                  <a:t>[110 ; 120) </a:t>
                </a:r>
                <a:r>
                  <a:rPr lang="fr-FR" sz="2000" dirty="0" err="1">
                    <a:latin typeface="Arial" panose="020B0604020202020204" pitchFamily="34" charset="0"/>
                    <a:ea typeface="Calibri" panose="020F0502020204030204" pitchFamily="34" charset="0"/>
                  </a:rPr>
                  <a:t>lần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lượt</a:t>
                </a:r>
                <a:r>
                  <a:rPr lang="fr-FR" sz="2000" dirty="0">
                    <a:latin typeface="Arial" panose="020B0604020202020204" pitchFamily="34" charset="0"/>
                    <a:ea typeface="Calibri" panose="020F0502020204030204" pitchFamily="34" charset="0"/>
                  </a:rPr>
                  <a:t> là :</a:t>
                </a:r>
                <a:r>
                  <a:rPr lang="en-US" sz="20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1</m:t>
                        </m:r>
                      </m:sub>
                    </m:sSub>
                    <m:r>
                      <a:rPr lang="fr-FR" sz="2000" i="1">
                        <a:latin typeface="Cambria Math" panose="02040503050406030204" pitchFamily="18" charset="0"/>
                        <a:ea typeface="Calibri" panose="020F0502020204030204" pitchFamily="34" charset="0"/>
                        <a:cs typeface="Arial" panose="020B0604020202020204" pitchFamily="34" charset="0"/>
                      </a:rPr>
                      <m:t>=3;</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2</m:t>
                        </m:r>
                      </m:sub>
                    </m:sSub>
                    <m:r>
                      <a:rPr lang="fr-FR" sz="2000" i="1">
                        <a:latin typeface="Cambria Math" panose="02040503050406030204" pitchFamily="18" charset="0"/>
                        <a:ea typeface="Calibri" panose="020F0502020204030204" pitchFamily="34" charset="0"/>
                        <a:cs typeface="Arial" panose="020B0604020202020204" pitchFamily="34" charset="0"/>
                      </a:rPr>
                      <m:t>=6;</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3</m:t>
                        </m:r>
                      </m:sub>
                    </m:sSub>
                    <m:r>
                      <a:rPr lang="fr-FR" sz="2000" i="1">
                        <a:latin typeface="Cambria Math" panose="02040503050406030204" pitchFamily="18" charset="0"/>
                        <a:ea typeface="Calibri" panose="020F0502020204030204" pitchFamily="34" charset="0"/>
                        <a:cs typeface="Arial" panose="020B0604020202020204" pitchFamily="34" charset="0"/>
                      </a:rPr>
                      <m:t>=12;</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4</m:t>
                        </m:r>
                      </m:sub>
                    </m:sSub>
                    <m:r>
                      <a:rPr lang="fr-FR" sz="2000" i="1">
                        <a:latin typeface="Cambria Math" panose="02040503050406030204" pitchFamily="18" charset="0"/>
                        <a:ea typeface="Calibri" panose="020F0502020204030204" pitchFamily="34" charset="0"/>
                        <a:cs typeface="Arial" panose="020B0604020202020204" pitchFamily="34" charset="0"/>
                      </a:rPr>
                      <m:t>=5;</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5</m:t>
                        </m:r>
                      </m:sub>
                    </m:sSub>
                    <m:r>
                      <a:rPr lang="fr-FR" sz="2000" i="1">
                        <a:latin typeface="Cambria Math" panose="02040503050406030204" pitchFamily="18" charset="0"/>
                        <a:ea typeface="Calibri" panose="020F0502020204030204" pitchFamily="34" charset="0"/>
                        <a:cs typeface="Arial" panose="020B0604020202020204" pitchFamily="34" charset="0"/>
                      </a:rPr>
                      <m:t>=4</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a:p>
                <a:pPr>
                  <a:lnSpc>
                    <a:spcPct val="150000"/>
                  </a:lnSpc>
                </a:pPr>
                <a:r>
                  <a:rPr lang="fr-FR" sz="2000" dirty="0">
                    <a:latin typeface="Arial" panose="020B0604020202020204" pitchFamily="34" charset="0"/>
                    <a:ea typeface="Calibri" panose="020F0502020204030204" pitchFamily="34" charset="0"/>
                  </a:rPr>
                  <a:t>b) </a:t>
                </a:r>
                <a:r>
                  <a:rPr lang="fr-FR" sz="2000" dirty="0" err="1">
                    <a:latin typeface="Arial" panose="020B0604020202020204" pitchFamily="34" charset="0"/>
                    <a:ea typeface="Calibri" panose="020F0502020204030204" pitchFamily="34" charset="0"/>
                  </a:rPr>
                  <a:t>Bảng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tần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số</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ghép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nhóm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mẫu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số</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liệu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ghép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nhóm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như</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sau</a:t>
                </a:r>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10379D2-D4E2-8D18-6FAF-187138A21D20}"/>
                  </a:ext>
                </a:extLst>
              </p:cNvPr>
              <p:cNvSpPr txBox="1">
                <a:spLocks noRot="1" noChangeAspect="1" noMove="1" noResize="1" noEditPoints="1" noAdjustHandles="1" noChangeArrowheads="1" noChangeShapeType="1" noTextEdit="1"/>
              </p:cNvSpPr>
              <p:nvPr/>
            </p:nvSpPr>
            <p:spPr>
              <a:xfrm>
                <a:off x="589813" y="1136516"/>
                <a:ext cx="7964373" cy="1652504"/>
              </a:xfrm>
              <a:prstGeom prst="rect">
                <a:avLst/>
              </a:prstGeom>
              <a:blipFill>
                <a:blip r:embed="rId3"/>
                <a:stretch>
                  <a:fillRect l="-842" b="-5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14B434A-0B7F-EC66-3E90-443274A7D8DB}"/>
                  </a:ext>
                </a:extLst>
              </p:cNvPr>
              <p:cNvGraphicFramePr>
                <a:graphicFrameLocks noGrp="1"/>
              </p:cNvGraphicFramePr>
              <p:nvPr>
                <p:extLst>
                  <p:ext uri="{D42A27DB-BD31-4B8C-83A1-F6EECF244321}">
                    <p14:modId xmlns:p14="http://schemas.microsoft.com/office/powerpoint/2010/main" val="290952697"/>
                  </p:ext>
                </p:extLst>
              </p:nvPr>
            </p:nvGraphicFramePr>
            <p:xfrm>
              <a:off x="466837" y="2957858"/>
              <a:ext cx="7964376" cy="1730376"/>
            </p:xfrm>
            <a:graphic>
              <a:graphicData uri="http://schemas.openxmlformats.org/drawingml/2006/table">
                <a:tbl>
                  <a:tblPr firstRow="1" firstCol="1" bandRow="1"/>
                  <a:tblGrid>
                    <a:gridCol w="1005124">
                      <a:extLst>
                        <a:ext uri="{9D8B030D-6E8A-4147-A177-3AD203B41FA5}">
                          <a16:colId xmlns:a16="http://schemas.microsoft.com/office/drawing/2014/main" val="3359511276"/>
                        </a:ext>
                      </a:extLst>
                    </a:gridCol>
                    <a:gridCol w="992459">
                      <a:extLst>
                        <a:ext uri="{9D8B030D-6E8A-4147-A177-3AD203B41FA5}">
                          <a16:colId xmlns:a16="http://schemas.microsoft.com/office/drawing/2014/main" val="1844276856"/>
                        </a:ext>
                      </a:extLst>
                    </a:gridCol>
                    <a:gridCol w="1070517">
                      <a:extLst>
                        <a:ext uri="{9D8B030D-6E8A-4147-A177-3AD203B41FA5}">
                          <a16:colId xmlns:a16="http://schemas.microsoft.com/office/drawing/2014/main" val="2209070502"/>
                        </a:ext>
                      </a:extLst>
                    </a:gridCol>
                    <a:gridCol w="1204331">
                      <a:extLst>
                        <a:ext uri="{9D8B030D-6E8A-4147-A177-3AD203B41FA5}">
                          <a16:colId xmlns:a16="http://schemas.microsoft.com/office/drawing/2014/main" val="3941702564"/>
                        </a:ext>
                      </a:extLst>
                    </a:gridCol>
                    <a:gridCol w="1360449">
                      <a:extLst>
                        <a:ext uri="{9D8B030D-6E8A-4147-A177-3AD203B41FA5}">
                          <a16:colId xmlns:a16="http://schemas.microsoft.com/office/drawing/2014/main" val="1349401227"/>
                        </a:ext>
                      </a:extLst>
                    </a:gridCol>
                    <a:gridCol w="1382751">
                      <a:extLst>
                        <a:ext uri="{9D8B030D-6E8A-4147-A177-3AD203B41FA5}">
                          <a16:colId xmlns:a16="http://schemas.microsoft.com/office/drawing/2014/main" val="2758824404"/>
                        </a:ext>
                      </a:extLst>
                    </a:gridCol>
                    <a:gridCol w="948745">
                      <a:extLst>
                        <a:ext uri="{9D8B030D-6E8A-4147-A177-3AD203B41FA5}">
                          <a16:colId xmlns:a16="http://schemas.microsoft.com/office/drawing/2014/main" val="766734262"/>
                        </a:ext>
                      </a:extLst>
                    </a:gridCol>
                  </a:tblGrid>
                  <a:tr h="554505">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 ;80)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 90)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 100)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 110)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 ; 120)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658212"/>
                      </a:ext>
                    </a:extLst>
                  </a:tr>
                  <a:tr h="1175871">
                    <a:tc>
                      <a:txBody>
                        <a:bodyPr/>
                        <a:lstStyle/>
                        <a:p>
                          <a:pPr marR="30480" algn="ctr">
                            <a:lnSpc>
                              <a:spcPct val="150000"/>
                            </a:lnSpc>
                            <a:spcBef>
                              <a:spcPts val="600"/>
                            </a:spcBef>
                            <a:spcAft>
                              <a:spcPts val="600"/>
                            </a:spcAft>
                          </a:pPr>
                          <a:r>
                            <a:rPr lang="fr-FR" sz="19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9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9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oMath>
                          </a14:m>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 30</a:t>
                          </a:r>
                          <a:endParaRPr lang="en-US" sz="1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28558"/>
                      </a:ext>
                    </a:extLst>
                  </a:tr>
                </a:tbl>
              </a:graphicData>
            </a:graphic>
          </p:graphicFrame>
        </mc:Choice>
        <mc:Fallback xmlns="">
          <p:graphicFrame>
            <p:nvGraphicFramePr>
              <p:cNvPr id="3" name="Table 2">
                <a:extLst>
                  <a:ext uri="{FF2B5EF4-FFF2-40B4-BE49-F238E27FC236}">
                    <a16:creationId xmlns:a16="http://schemas.microsoft.com/office/drawing/2014/main" id="{414B434A-0B7F-EC66-3E90-443274A7D8DB}"/>
                  </a:ext>
                </a:extLst>
              </p:cNvPr>
              <p:cNvGraphicFramePr>
                <a:graphicFrameLocks noGrp="1"/>
              </p:cNvGraphicFramePr>
              <p:nvPr>
                <p:extLst>
                  <p:ext uri="{D42A27DB-BD31-4B8C-83A1-F6EECF244321}">
                    <p14:modId xmlns:p14="http://schemas.microsoft.com/office/powerpoint/2010/main" val="290952697"/>
                  </p:ext>
                </p:extLst>
              </p:nvPr>
            </p:nvGraphicFramePr>
            <p:xfrm>
              <a:off x="466837" y="2957858"/>
              <a:ext cx="7964376" cy="1730376"/>
            </p:xfrm>
            <a:graphic>
              <a:graphicData uri="http://schemas.openxmlformats.org/drawingml/2006/table">
                <a:tbl>
                  <a:tblPr firstRow="1" firstCol="1" bandRow="1"/>
                  <a:tblGrid>
                    <a:gridCol w="1005124">
                      <a:extLst>
                        <a:ext uri="{9D8B030D-6E8A-4147-A177-3AD203B41FA5}">
                          <a16:colId xmlns:a16="http://schemas.microsoft.com/office/drawing/2014/main" val="3359511276"/>
                        </a:ext>
                      </a:extLst>
                    </a:gridCol>
                    <a:gridCol w="992459">
                      <a:extLst>
                        <a:ext uri="{9D8B030D-6E8A-4147-A177-3AD203B41FA5}">
                          <a16:colId xmlns:a16="http://schemas.microsoft.com/office/drawing/2014/main" val="1844276856"/>
                        </a:ext>
                      </a:extLst>
                    </a:gridCol>
                    <a:gridCol w="1070517">
                      <a:extLst>
                        <a:ext uri="{9D8B030D-6E8A-4147-A177-3AD203B41FA5}">
                          <a16:colId xmlns:a16="http://schemas.microsoft.com/office/drawing/2014/main" val="2209070502"/>
                        </a:ext>
                      </a:extLst>
                    </a:gridCol>
                    <a:gridCol w="1204331">
                      <a:extLst>
                        <a:ext uri="{9D8B030D-6E8A-4147-A177-3AD203B41FA5}">
                          <a16:colId xmlns:a16="http://schemas.microsoft.com/office/drawing/2014/main" val="3941702564"/>
                        </a:ext>
                      </a:extLst>
                    </a:gridCol>
                    <a:gridCol w="1360449">
                      <a:extLst>
                        <a:ext uri="{9D8B030D-6E8A-4147-A177-3AD203B41FA5}">
                          <a16:colId xmlns:a16="http://schemas.microsoft.com/office/drawing/2014/main" val="1349401227"/>
                        </a:ext>
                      </a:extLst>
                    </a:gridCol>
                    <a:gridCol w="1382751">
                      <a:extLst>
                        <a:ext uri="{9D8B030D-6E8A-4147-A177-3AD203B41FA5}">
                          <a16:colId xmlns:a16="http://schemas.microsoft.com/office/drawing/2014/main" val="2758824404"/>
                        </a:ext>
                      </a:extLst>
                    </a:gridCol>
                    <a:gridCol w="948745">
                      <a:extLst>
                        <a:ext uri="{9D8B030D-6E8A-4147-A177-3AD203B41FA5}">
                          <a16:colId xmlns:a16="http://schemas.microsoft.com/office/drawing/2014/main" val="766734262"/>
                        </a:ext>
                      </a:extLst>
                    </a:gridCol>
                  </a:tblGrid>
                  <a:tr h="554505">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 ;80)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 90)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 100)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 110)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 ; 120)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658212"/>
                      </a:ext>
                    </a:extLst>
                  </a:tr>
                  <a:tr h="1175871">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06" t="-47423" r="-693939" b="-1031"/>
                          </a:stretch>
                        </a:blip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 30</a:t>
                          </a:r>
                          <a:endParaRPr lang="en-US" sz="1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28558"/>
                      </a:ext>
                    </a:extLst>
                  </a:tr>
                </a:tbl>
              </a:graphicData>
            </a:graphic>
          </p:graphicFrame>
        </mc:Fallback>
      </mc:AlternateContent>
    </p:spTree>
    <p:extLst>
      <p:ext uri="{BB962C8B-B14F-4D97-AF65-F5344CB8AC3E}">
        <p14:creationId xmlns:p14="http://schemas.microsoft.com/office/powerpoint/2010/main" val="1528117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a:extLst>
              <a:ext uri="{FF2B5EF4-FFF2-40B4-BE49-F238E27FC236}">
                <a16:creationId xmlns:a16="http://schemas.microsoft.com/office/drawing/2014/main" id="{B9F3462F-8659-A025-5C1D-1D02BC7ADB0A}"/>
              </a:ext>
            </a:extLst>
          </p:cNvPr>
          <p:cNvSpPr/>
          <p:nvPr/>
        </p:nvSpPr>
        <p:spPr>
          <a:xfrm>
            <a:off x="817559" y="359374"/>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D04F2899-E116-FA06-F167-79A9FFDA37EF}"/>
              </a:ext>
            </a:extLst>
          </p:cNvPr>
          <p:cNvSpPr txBox="1"/>
          <p:nvPr/>
        </p:nvSpPr>
        <p:spPr>
          <a:xfrm>
            <a:off x="817558" y="359374"/>
            <a:ext cx="7508883" cy="1420325"/>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Times New Roman" panose="02020603050405020304" pitchFamily="18" charset="0"/>
              </a:rPr>
              <a:t>		         Sau </a:t>
            </a:r>
            <a:r>
              <a:rPr lang="en-US" sz="2000" dirty="0" err="1">
                <a:effectLst/>
                <a:latin typeface="Arial" panose="020B0604020202020204" pitchFamily="34" charset="0"/>
                <a:ea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dài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vị</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centimét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60 </a:t>
            </a:r>
            <a:r>
              <a:rPr lang="en-US" sz="2000" dirty="0" err="1">
                <a:effectLst/>
                <a:latin typeface="Arial" panose="020B0604020202020204" pitchFamily="34" charset="0"/>
                <a:ea typeface="Times New Roman" panose="02020603050405020304" pitchFamily="18" charset="0"/>
              </a:rPr>
              <a:t>lá</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xỉ</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trưởng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thành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người</a:t>
            </a:r>
            <a:r>
              <a:rPr lang="en-US" sz="2000" dirty="0">
                <a:effectLst/>
                <a:latin typeface="Arial" panose="020B0604020202020204" pitchFamily="34" charset="0"/>
                <a:ea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36):</a:t>
            </a:r>
            <a:endParaRPr lang="en-US" sz="20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extLst>
                  <p:ext uri="{D42A27DB-BD31-4B8C-83A1-F6EECF244321}">
                    <p14:modId xmlns:p14="http://schemas.microsoft.com/office/powerpoint/2010/main" val="3253241759"/>
                  </p:ext>
                </p:extLst>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37465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40;50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37465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256157"/>
                      </a:ext>
                    </a:extLst>
                  </a:tr>
                </a:tbl>
              </a:graphicData>
            </a:graphic>
          </p:graphicFrame>
        </mc:Choice>
        <mc:Fallback xmlns="">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extLst>
                  <p:ext uri="{D42A27DB-BD31-4B8C-83A1-F6EECF244321}">
                    <p14:modId xmlns:p14="http://schemas.microsoft.com/office/powerpoint/2010/main" val="3253241759"/>
                  </p:ext>
                </p:extLst>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87" r="-419512"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87" r="-314458"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87" r="-218293"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87" r="-91444" b="-113043"/>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9" t="-101087" r="-211940"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1087" r="-419512"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1087" r="-314458"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1087" r="-21829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1087" r="-91444"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41420" t="-101087" r="-1183" b="-13043"/>
                          </a:stretch>
                        </a:blipFill>
                      </a:tcPr>
                    </a:tc>
                    <a:extLst>
                      <a:ext uri="{0D108BD9-81ED-4DB2-BD59-A6C34878D82A}">
                        <a16:rowId xmlns:a16="http://schemas.microsoft.com/office/drawing/2014/main" val="1910256157"/>
                      </a:ext>
                    </a:extLst>
                  </a:tr>
                </a:tbl>
              </a:graphicData>
            </a:graphic>
          </p:graphicFrame>
        </mc:Fallback>
      </mc:AlternateContent>
      <p:sp>
        <p:nvSpPr>
          <p:cNvPr id="11" name="TextBox 10">
            <a:extLst>
              <a:ext uri="{FF2B5EF4-FFF2-40B4-BE49-F238E27FC236}">
                <a16:creationId xmlns:a16="http://schemas.microsoft.com/office/drawing/2014/main" id="{AA16665E-EEE1-09C0-9A68-1861489CC57D}"/>
              </a:ext>
            </a:extLst>
          </p:cNvPr>
          <p:cNvSpPr txBox="1"/>
          <p:nvPr/>
        </p:nvSpPr>
        <p:spPr>
          <a:xfrm>
            <a:off x="750651" y="3261209"/>
            <a:ext cx="6713035" cy="152291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rPr>
              <a:t>Lập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rPr>
              <a:t>.</a:t>
            </a:r>
            <a:endParaRPr lang="en-US" sz="2000" dirty="0"/>
          </a:p>
        </p:txBody>
      </p:sp>
      <p:pic>
        <p:nvPicPr>
          <p:cNvPr id="2" name="Google Shape;219;p3">
            <a:extLst>
              <a:ext uri="{FF2B5EF4-FFF2-40B4-BE49-F238E27FC236}">
                <a16:creationId xmlns:a16="http://schemas.microsoft.com/office/drawing/2014/main" id="{6A8B6DEE-A6E1-9DD4-7BF0-61FC4B34F955}"/>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a:extLst>
              <a:ext uri="{FF2B5EF4-FFF2-40B4-BE49-F238E27FC236}">
                <a16:creationId xmlns:a16="http://schemas.microsoft.com/office/drawing/2014/main" id="{B9F3462F-8659-A025-5C1D-1D02BC7ADB0A}"/>
              </a:ext>
            </a:extLst>
          </p:cNvPr>
          <p:cNvSpPr/>
          <p:nvPr/>
        </p:nvSpPr>
        <p:spPr>
          <a:xfrm>
            <a:off x="817559" y="359374"/>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D04F2899-E116-FA06-F167-79A9FFDA37EF}"/>
              </a:ext>
            </a:extLst>
          </p:cNvPr>
          <p:cNvSpPr txBox="1"/>
          <p:nvPr/>
        </p:nvSpPr>
        <p:spPr>
          <a:xfrm>
            <a:off x="817558" y="359374"/>
            <a:ext cx="7508883" cy="1420325"/>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Times New Roman" panose="02020603050405020304" pitchFamily="18" charset="0"/>
              </a:rPr>
              <a:t>		         Sau </a:t>
            </a:r>
            <a:r>
              <a:rPr lang="en-US" sz="2000" dirty="0" err="1">
                <a:effectLst/>
                <a:latin typeface="Arial" panose="020B0604020202020204" pitchFamily="34" charset="0"/>
                <a:ea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dài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vị</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centimét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60 </a:t>
            </a:r>
            <a:r>
              <a:rPr lang="en-US" sz="2000" dirty="0" err="1">
                <a:effectLst/>
                <a:latin typeface="Arial" panose="020B0604020202020204" pitchFamily="34" charset="0"/>
                <a:ea typeface="Times New Roman" panose="02020603050405020304" pitchFamily="18" charset="0"/>
              </a:rPr>
              <a:t>lá</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xỉ</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trưởng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thành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người</a:t>
            </a:r>
            <a:r>
              <a:rPr lang="en-US" sz="2000" dirty="0">
                <a:effectLst/>
                <a:latin typeface="Arial" panose="020B0604020202020204" pitchFamily="34" charset="0"/>
                <a:ea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36):</a:t>
            </a:r>
            <a:endParaRPr lang="en-US" sz="20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37465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40;50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37465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256157"/>
                      </a:ext>
                    </a:extLst>
                  </a:tr>
                </a:tbl>
              </a:graphicData>
            </a:graphic>
          </p:graphicFrame>
        </mc:Choice>
        <mc:Fallback xmlns="">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87" r="-419512"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87" r="-314458"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87" r="-218293"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87" r="-91444" b="-113043"/>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9" t="-101087" r="-211940"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1087" r="-419512"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1087" r="-314458"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1087" r="-21829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1087" r="-91444"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41420" t="-101087" r="-1183" b="-13043"/>
                          </a:stretch>
                        </a:blipFill>
                      </a:tcPr>
                    </a:tc>
                    <a:extLst>
                      <a:ext uri="{0D108BD9-81ED-4DB2-BD59-A6C34878D82A}">
                        <a16:rowId xmlns:a16="http://schemas.microsoft.com/office/drawing/2014/main" val="1910256157"/>
                      </a:ext>
                    </a:extLst>
                  </a:tr>
                </a:tbl>
              </a:graphicData>
            </a:graphic>
          </p:graphicFrame>
        </mc:Fallback>
      </mc:AlternateContent>
      <p:sp>
        <p:nvSpPr>
          <p:cNvPr id="11" name="TextBox 10">
            <a:extLst>
              <a:ext uri="{FF2B5EF4-FFF2-40B4-BE49-F238E27FC236}">
                <a16:creationId xmlns:a16="http://schemas.microsoft.com/office/drawing/2014/main" id="{AA16665E-EEE1-09C0-9A68-1861489CC57D}"/>
              </a:ext>
            </a:extLst>
          </p:cNvPr>
          <p:cNvSpPr txBox="1"/>
          <p:nvPr/>
        </p:nvSpPr>
        <p:spPr>
          <a:xfrm>
            <a:off x="758282" y="3484233"/>
            <a:ext cx="7382108" cy="965970"/>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520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Google Shape;1913;p42">
            <a:extLst>
              <a:ext uri="{FF2B5EF4-FFF2-40B4-BE49-F238E27FC236}">
                <a16:creationId xmlns:a16="http://schemas.microsoft.com/office/drawing/2014/main" id="{03A925B2-674B-EA2E-D158-955D30FCC3C0}"/>
              </a:ext>
            </a:extLst>
          </p:cNvPr>
          <p:cNvSpPr/>
          <p:nvPr/>
        </p:nvSpPr>
        <p:spPr>
          <a:xfrm rot="2165">
            <a:off x="980643" y="507862"/>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EC8514-99E9-7228-AA4C-011AB9423D04}"/>
                  </a:ext>
                </a:extLst>
              </p:cNvPr>
              <p:cNvSpPr txBox="1"/>
              <p:nvPr/>
            </p:nvSpPr>
            <p:spPr>
              <a:xfrm>
                <a:off x="718174" y="1006672"/>
                <a:ext cx="7707651" cy="3867213"/>
              </a:xfrm>
              <a:prstGeom prst="rect">
                <a:avLst/>
              </a:prstGeom>
              <a:noFill/>
            </p:spPr>
            <p:txBody>
              <a:bodyPr wrap="square">
                <a:spAutoFit/>
              </a:bodyPr>
              <a:lstStyle/>
              <a:p>
                <a:pPr marR="30480" algn="just">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[10 ; 20), [20 ; 30), [30 ; 40), [40 ; 50] </a:t>
                </a:r>
                <a:r>
                  <a:rPr lang="fr-FR" sz="2000" dirty="0" err="1">
                    <a:solidFill>
                      <a:srgbClr val="000000"/>
                    </a:solidFill>
                    <a:effectLst/>
                    <a:latin typeface="Arial" panose="020B0604020202020204" pitchFamily="34" charset="0"/>
                    <a:ea typeface="Calibri" panose="020F0502020204030204" pitchFamily="34" charset="0"/>
                  </a:rPr>
                  <a:t>lần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lượt</a:t>
                </a:r>
                <a:r>
                  <a:rPr lang="fr-FR" sz="2000" dirty="0">
                    <a:solidFill>
                      <a:srgbClr val="000000"/>
                    </a:solidFill>
                    <a:effectLst/>
                    <a:latin typeface="Arial" panose="020B0604020202020204" pitchFamily="34" charset="0"/>
                    <a:ea typeface="Calibri" panose="020F0502020204030204" pitchFamily="34" charset="0"/>
                  </a:rPr>
                  <a:t> là :</a:t>
                </a:r>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%≈13,33%;</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18.100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oMath>
                  </m:oMathPara>
                </a14:m>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%=40%;</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%≈16,67%.</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EC8514-99E9-7228-AA4C-011AB9423D04}"/>
                  </a:ext>
                </a:extLst>
              </p:cNvPr>
              <p:cNvSpPr txBox="1">
                <a:spLocks noRot="1" noChangeAspect="1" noMove="1" noResize="1" noEditPoints="1" noAdjustHandles="1" noChangeArrowheads="1" noChangeShapeType="1" noTextEdit="1"/>
              </p:cNvSpPr>
              <p:nvPr/>
            </p:nvSpPr>
            <p:spPr>
              <a:xfrm>
                <a:off x="718174" y="1006672"/>
                <a:ext cx="7707651" cy="3867213"/>
              </a:xfrm>
              <a:prstGeom prst="rect">
                <a:avLst/>
              </a:prstGeom>
              <a:blipFill>
                <a:blip r:embed="rId3"/>
                <a:stretch>
                  <a:fillRect l="-870" r="-396"/>
                </a:stretch>
              </a:blipFill>
            </p:spPr>
            <p:txBody>
              <a:bodyPr/>
              <a:lstStyle/>
              <a:p>
                <a:r>
                  <a:rPr lang="en-US">
                    <a:noFill/>
                  </a:rPr>
                  <a:t> </a:t>
                </a:r>
              </a:p>
            </p:txBody>
          </p:sp>
        </mc:Fallback>
      </mc:AlternateContent>
    </p:spTree>
    <p:extLst>
      <p:ext uri="{BB962C8B-B14F-4D97-AF65-F5344CB8AC3E}">
        <p14:creationId xmlns:p14="http://schemas.microsoft.com/office/powerpoint/2010/main" val="33569534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Google Shape;1913;p42">
            <a:extLst>
              <a:ext uri="{FF2B5EF4-FFF2-40B4-BE49-F238E27FC236}">
                <a16:creationId xmlns:a16="http://schemas.microsoft.com/office/drawing/2014/main" id="{03A925B2-674B-EA2E-D158-955D30FCC3C0}"/>
              </a:ext>
            </a:extLst>
          </p:cNvPr>
          <p:cNvSpPr/>
          <p:nvPr/>
        </p:nvSpPr>
        <p:spPr>
          <a:xfrm rot="2165">
            <a:off x="980643" y="507862"/>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9" name="TextBox 8">
            <a:extLst>
              <a:ext uri="{FF2B5EF4-FFF2-40B4-BE49-F238E27FC236}">
                <a16:creationId xmlns:a16="http://schemas.microsoft.com/office/drawing/2014/main" id="{D5EDB01F-C9A3-6DBB-2013-A0802C201860}"/>
              </a:ext>
            </a:extLst>
          </p:cNvPr>
          <p:cNvSpPr txBox="1"/>
          <p:nvPr/>
        </p:nvSpPr>
        <p:spPr>
          <a:xfrm>
            <a:off x="636699" y="1147677"/>
            <a:ext cx="7870602" cy="958660"/>
          </a:xfrm>
          <a:prstGeom prst="rect">
            <a:avLst/>
          </a:prstGeom>
          <a:noFill/>
        </p:spPr>
        <p:txBody>
          <a:bodyPr wrap="square">
            <a:spAutoFit/>
          </a:bodyPr>
          <a:lstStyle/>
          <a:p>
            <a:pPr algn="just">
              <a:lnSpc>
                <a:spcPct val="150000"/>
              </a:lnSpc>
            </a:pPr>
            <a:r>
              <a:rPr lang="fr-FR" sz="2000" kern="0" dirty="0">
                <a:solidFill>
                  <a:srgbClr val="000000"/>
                </a:solidFill>
                <a:effectLst/>
                <a:latin typeface="Arial" panose="020B0604020202020204" pitchFamily="34" charset="0"/>
                <a:ea typeface="Calibri" panose="020F0502020204030204" pitchFamily="34" charset="0"/>
              </a:rPr>
              <a:t>b) </a:t>
            </a:r>
            <a:r>
              <a:rPr lang="fr-FR" sz="2000" kern="0" dirty="0" err="1">
                <a:solidFill>
                  <a:srgbClr val="000000"/>
                </a:solidFill>
                <a:effectLst/>
                <a:latin typeface="Arial" panose="020B0604020202020204" pitchFamily="34" charset="0"/>
                <a:ea typeface="Calibri" panose="020F0502020204030204" pitchFamily="34" charset="0"/>
              </a:rPr>
              <a:t>Bảng</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tần</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số</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tương</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đối</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ghép</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nhóm</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của</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mẫu</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số</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liệu</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ghép</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nhóm</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đó</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như</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sau</a:t>
            </a:r>
            <a:r>
              <a:rPr lang="fr-FR" sz="2000" kern="0" dirty="0">
                <a:solidFill>
                  <a:srgbClr val="000000"/>
                </a:solidFill>
                <a:effectLst/>
                <a:latin typeface="Arial" panose="020B0604020202020204" pitchFamily="34" charset="0"/>
                <a:ea typeface="Calibri" panose="020F0502020204030204" pitchFamily="34" charset="0"/>
              </a:rPr>
              <a:t> :</a:t>
            </a:r>
            <a:endParaRPr lang="en-US" sz="2000" dirty="0"/>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6BEC89E5-EE66-E94A-EEEA-CAFBCEF0F50D}"/>
                  </a:ext>
                </a:extLst>
              </p:cNvPr>
              <p:cNvGraphicFramePr>
                <a:graphicFrameLocks noGrp="1"/>
              </p:cNvGraphicFramePr>
              <p:nvPr>
                <p:extLst>
                  <p:ext uri="{D42A27DB-BD31-4B8C-83A1-F6EECF244321}">
                    <p14:modId xmlns:p14="http://schemas.microsoft.com/office/powerpoint/2010/main" val="3451282893"/>
                  </p:ext>
                </p:extLst>
              </p:nvPr>
            </p:nvGraphicFramePr>
            <p:xfrm>
              <a:off x="556671" y="2448413"/>
              <a:ext cx="7718424" cy="2187576"/>
            </p:xfrm>
            <a:graphic>
              <a:graphicData uri="http://schemas.openxmlformats.org/drawingml/2006/table">
                <a:tbl>
                  <a:tblPr firstRow="1" firstCol="1" bandRow="1"/>
                  <a:tblGrid>
                    <a:gridCol w="1286404">
                      <a:extLst>
                        <a:ext uri="{9D8B030D-6E8A-4147-A177-3AD203B41FA5}">
                          <a16:colId xmlns:a16="http://schemas.microsoft.com/office/drawing/2014/main" val="2937999532"/>
                        </a:ext>
                      </a:extLst>
                    </a:gridCol>
                    <a:gridCol w="1286404">
                      <a:extLst>
                        <a:ext uri="{9D8B030D-6E8A-4147-A177-3AD203B41FA5}">
                          <a16:colId xmlns:a16="http://schemas.microsoft.com/office/drawing/2014/main" val="2337768533"/>
                        </a:ext>
                      </a:extLst>
                    </a:gridCol>
                    <a:gridCol w="1286404">
                      <a:extLst>
                        <a:ext uri="{9D8B030D-6E8A-4147-A177-3AD203B41FA5}">
                          <a16:colId xmlns:a16="http://schemas.microsoft.com/office/drawing/2014/main" val="290372473"/>
                        </a:ext>
                      </a:extLst>
                    </a:gridCol>
                    <a:gridCol w="1286404">
                      <a:extLst>
                        <a:ext uri="{9D8B030D-6E8A-4147-A177-3AD203B41FA5}">
                          <a16:colId xmlns:a16="http://schemas.microsoft.com/office/drawing/2014/main" val="306577662"/>
                        </a:ext>
                      </a:extLst>
                    </a:gridCol>
                    <a:gridCol w="1286404">
                      <a:extLst>
                        <a:ext uri="{9D8B030D-6E8A-4147-A177-3AD203B41FA5}">
                          <a16:colId xmlns:a16="http://schemas.microsoft.com/office/drawing/2014/main" val="3583672569"/>
                        </a:ext>
                      </a:extLst>
                    </a:gridCol>
                    <a:gridCol w="1286404">
                      <a:extLst>
                        <a:ext uri="{9D8B030D-6E8A-4147-A177-3AD203B41FA5}">
                          <a16:colId xmlns:a16="http://schemas.microsoft.com/office/drawing/2014/main" val="882070807"/>
                        </a:ext>
                      </a:extLst>
                    </a:gridCol>
                  </a:tblGrid>
                  <a:tr h="421005">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 chấm (</a:t>
                          </a:r>
                          <a14:m>
                            <m:oMath xmlns:m="http://schemas.openxmlformats.org/officeDocument/2006/math">
                              <m:r>
                                <a:rPr lang="fr-FR"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 20)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 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 40)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;50]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077670"/>
                      </a:ext>
                    </a:extLst>
                  </a:tr>
                  <a:tr h="412750">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13,33</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16,67</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678068"/>
                      </a:ext>
                    </a:extLst>
                  </a:tr>
                </a:tbl>
              </a:graphicData>
            </a:graphic>
          </p:graphicFrame>
        </mc:Choice>
        <mc:Fallback xmlns="">
          <p:graphicFrame>
            <p:nvGraphicFramePr>
              <p:cNvPr id="11" name="Table 10">
                <a:extLst>
                  <a:ext uri="{FF2B5EF4-FFF2-40B4-BE49-F238E27FC236}">
                    <a16:creationId xmlns:a16="http://schemas.microsoft.com/office/drawing/2014/main" id="{6BEC89E5-EE66-E94A-EEEA-CAFBCEF0F50D}"/>
                  </a:ext>
                </a:extLst>
              </p:cNvPr>
              <p:cNvGraphicFramePr>
                <a:graphicFrameLocks noGrp="1"/>
              </p:cNvGraphicFramePr>
              <p:nvPr>
                <p:extLst>
                  <p:ext uri="{D42A27DB-BD31-4B8C-83A1-F6EECF244321}">
                    <p14:modId xmlns:p14="http://schemas.microsoft.com/office/powerpoint/2010/main" val="3451282893"/>
                  </p:ext>
                </p:extLst>
              </p:nvPr>
            </p:nvGraphicFramePr>
            <p:xfrm>
              <a:off x="556671" y="2448413"/>
              <a:ext cx="7718424" cy="2187576"/>
            </p:xfrm>
            <a:graphic>
              <a:graphicData uri="http://schemas.openxmlformats.org/drawingml/2006/table">
                <a:tbl>
                  <a:tblPr firstRow="1" firstCol="1" bandRow="1"/>
                  <a:tblGrid>
                    <a:gridCol w="1286404">
                      <a:extLst>
                        <a:ext uri="{9D8B030D-6E8A-4147-A177-3AD203B41FA5}">
                          <a16:colId xmlns:a16="http://schemas.microsoft.com/office/drawing/2014/main" val="2937999532"/>
                        </a:ext>
                      </a:extLst>
                    </a:gridCol>
                    <a:gridCol w="1286404">
                      <a:extLst>
                        <a:ext uri="{9D8B030D-6E8A-4147-A177-3AD203B41FA5}">
                          <a16:colId xmlns:a16="http://schemas.microsoft.com/office/drawing/2014/main" val="2337768533"/>
                        </a:ext>
                      </a:extLst>
                    </a:gridCol>
                    <a:gridCol w="1286404">
                      <a:extLst>
                        <a:ext uri="{9D8B030D-6E8A-4147-A177-3AD203B41FA5}">
                          <a16:colId xmlns:a16="http://schemas.microsoft.com/office/drawing/2014/main" val="290372473"/>
                        </a:ext>
                      </a:extLst>
                    </a:gridCol>
                    <a:gridCol w="1286404">
                      <a:extLst>
                        <a:ext uri="{9D8B030D-6E8A-4147-A177-3AD203B41FA5}">
                          <a16:colId xmlns:a16="http://schemas.microsoft.com/office/drawing/2014/main" val="306577662"/>
                        </a:ext>
                      </a:extLst>
                    </a:gridCol>
                    <a:gridCol w="1286404">
                      <a:extLst>
                        <a:ext uri="{9D8B030D-6E8A-4147-A177-3AD203B41FA5}">
                          <a16:colId xmlns:a16="http://schemas.microsoft.com/office/drawing/2014/main" val="3583672569"/>
                        </a:ext>
                      </a:extLst>
                    </a:gridCol>
                    <a:gridCol w="1286404">
                      <a:extLst>
                        <a:ext uri="{9D8B030D-6E8A-4147-A177-3AD203B41FA5}">
                          <a16:colId xmlns:a16="http://schemas.microsoft.com/office/drawing/2014/main" val="882070807"/>
                        </a:ext>
                      </a:extLst>
                    </a:gridCol>
                  </a:tblGrid>
                  <a:tr h="865188">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4" t="-704" r="-501422" b="-170423"/>
                          </a:stretch>
                        </a:blip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 20)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 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 40)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;50]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077670"/>
                      </a:ext>
                    </a:extLst>
                  </a:tr>
                  <a:tr h="1322388">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13,33</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16,67</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678068"/>
                      </a:ext>
                    </a:extLst>
                  </a:tr>
                </a:tbl>
              </a:graphicData>
            </a:graphic>
          </p:graphicFrame>
        </mc:Fallback>
      </mc:AlternateContent>
    </p:spTree>
    <p:extLst>
      <p:ext uri="{BB962C8B-B14F-4D97-AF65-F5344CB8AC3E}">
        <p14:creationId xmlns:p14="http://schemas.microsoft.com/office/powerpoint/2010/main" val="509563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Google Shape;1913;p42">
            <a:extLst>
              <a:ext uri="{FF2B5EF4-FFF2-40B4-BE49-F238E27FC236}">
                <a16:creationId xmlns:a16="http://schemas.microsoft.com/office/drawing/2014/main" id="{03A925B2-674B-EA2E-D158-955D30FCC3C0}"/>
              </a:ext>
            </a:extLst>
          </p:cNvPr>
          <p:cNvSpPr/>
          <p:nvPr/>
        </p:nvSpPr>
        <p:spPr>
          <a:xfrm rot="2165">
            <a:off x="4015257" y="374047"/>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75D331A0-21D9-5F5B-6149-84B278535345}"/>
              </a:ext>
            </a:extLst>
          </p:cNvPr>
          <p:cNvSpPr txBox="1"/>
          <p:nvPr/>
        </p:nvSpPr>
        <p:spPr>
          <a:xfrm>
            <a:off x="412595" y="882451"/>
            <a:ext cx="3925229"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rPr>
              <a:t>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E19CA74-88E4-B049-9835-2707AE30199F}"/>
              </a:ext>
            </a:extLst>
          </p:cNvPr>
          <p:cNvSpPr txBox="1"/>
          <p:nvPr/>
        </p:nvSpPr>
        <p:spPr>
          <a:xfrm>
            <a:off x="4572000" y="882450"/>
            <a:ext cx="4282068"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đoạn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thẳng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441D062-70E7-C768-A114-5524FCCD8163}"/>
              </a:ext>
            </a:extLst>
          </p:cNvPr>
          <p:cNvPicPr>
            <a:picLocks noChangeAspect="1"/>
          </p:cNvPicPr>
          <p:nvPr/>
        </p:nvPicPr>
        <p:blipFill>
          <a:blip r:embed="rId3"/>
          <a:stretch>
            <a:fillRect/>
          </a:stretch>
        </p:blipFill>
        <p:spPr>
          <a:xfrm>
            <a:off x="554620" y="2358320"/>
            <a:ext cx="3727450" cy="2432050"/>
          </a:xfrm>
          <a:prstGeom prst="rect">
            <a:avLst/>
          </a:prstGeom>
        </p:spPr>
      </p:pic>
      <p:pic>
        <p:nvPicPr>
          <p:cNvPr id="6" name="Picture 5">
            <a:extLst>
              <a:ext uri="{FF2B5EF4-FFF2-40B4-BE49-F238E27FC236}">
                <a16:creationId xmlns:a16="http://schemas.microsoft.com/office/drawing/2014/main" id="{792ED86D-D934-3C5A-90A1-B8BC8FECB0C4}"/>
              </a:ext>
            </a:extLst>
          </p:cNvPr>
          <p:cNvPicPr>
            <a:picLocks noChangeAspect="1"/>
          </p:cNvPicPr>
          <p:nvPr/>
        </p:nvPicPr>
        <p:blipFill>
          <a:blip r:embed="rId4"/>
          <a:stretch>
            <a:fillRect/>
          </a:stretch>
        </p:blipFill>
        <p:spPr>
          <a:xfrm>
            <a:off x="4717641" y="2504511"/>
            <a:ext cx="3545413" cy="2285859"/>
          </a:xfrm>
          <a:prstGeom prst="rect">
            <a:avLst/>
          </a:prstGeom>
        </p:spPr>
      </p:pic>
    </p:spTree>
    <p:extLst>
      <p:ext uri="{BB962C8B-B14F-4D97-AF65-F5344CB8AC3E}">
        <p14:creationId xmlns:p14="http://schemas.microsoft.com/office/powerpoint/2010/main" val="1513350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6" name="TextBox 5">
            <a:extLst>
              <a:ext uri="{FF2B5EF4-FFF2-40B4-BE49-F238E27FC236}">
                <a16:creationId xmlns:a16="http://schemas.microsoft.com/office/drawing/2014/main" id="{1565A271-603D-FDE9-C47F-5E69A9DCF1CF}"/>
              </a:ext>
            </a:extLst>
          </p:cNvPr>
          <p:cNvSpPr txBox="1"/>
          <p:nvPr/>
        </p:nvSpPr>
        <p:spPr>
          <a:xfrm>
            <a:off x="576326" y="337440"/>
            <a:ext cx="7619820" cy="1427635"/>
          </a:xfrm>
          <a:prstGeom prst="rect">
            <a:avLst/>
          </a:prstGeom>
          <a:noFill/>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rPr>
              <a:t>		      Sau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về</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trong</a:t>
            </a:r>
            <a:r>
              <a:rPr lang="en-US" sz="2000" dirty="0">
                <a:latin typeface="Arial" panose="020B0604020202020204" pitchFamily="34" charset="0"/>
                <a:ea typeface="Times New Roman" panose="02020603050405020304" pitchFamily="18" charset="0"/>
              </a:rPr>
              <a:t> 100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37.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EB80325-C17D-9802-51C1-59F3E4800A41}"/>
                  </a:ext>
                </a:extLst>
              </p:cNvPr>
              <p:cNvGraphicFramePr>
                <a:graphicFrameLocks noGrp="1"/>
              </p:cNvGraphicFramePr>
              <p:nvPr>
                <p:extLst>
                  <p:ext uri="{D42A27DB-BD31-4B8C-83A1-F6EECF244321}">
                    <p14:modId xmlns:p14="http://schemas.microsoft.com/office/powerpoint/2010/main" val="716900474"/>
                  </p:ext>
                </p:extLst>
              </p:nvPr>
            </p:nvGraphicFramePr>
            <p:xfrm>
              <a:off x="1703736" y="1700256"/>
              <a:ext cx="6492410" cy="3105804"/>
            </p:xfrm>
            <a:graphic>
              <a:graphicData uri="http://schemas.openxmlformats.org/drawingml/2006/table">
                <a:tbl>
                  <a:tblPr firstRow="1" firstCol="1" bandRow="1"/>
                  <a:tblGrid>
                    <a:gridCol w="3247405">
                      <a:extLst>
                        <a:ext uri="{9D8B030D-6E8A-4147-A177-3AD203B41FA5}">
                          <a16:colId xmlns:a16="http://schemas.microsoft.com/office/drawing/2014/main" val="3295250008"/>
                        </a:ext>
                      </a:extLst>
                    </a:gridCol>
                    <a:gridCol w="3245005">
                      <a:extLst>
                        <a:ext uri="{9D8B030D-6E8A-4147-A177-3AD203B41FA5}">
                          <a16:colId xmlns:a16="http://schemas.microsoft.com/office/drawing/2014/main" val="591689896"/>
                        </a:ext>
                      </a:extLst>
                    </a:gridCol>
                  </a:tblGrid>
                  <a:tr h="34509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3428110"/>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36;38</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008265"/>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38;40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606592"/>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40;42</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046477"/>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42;44</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197523"/>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44;46</m:t>
                                    </m:r>
                                  </m:e>
                                </m:d>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550582"/>
                      </a:ext>
                    </a:extLst>
                  </a:tr>
                  <a:tr h="46011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098370"/>
                      </a:ext>
                    </a:extLst>
                  </a:tr>
                </a:tbl>
              </a:graphicData>
            </a:graphic>
          </p:graphicFrame>
        </mc:Choice>
        <mc:Fallback xmlns="">
          <p:graphicFrame>
            <p:nvGraphicFramePr>
              <p:cNvPr id="2" name="Table 1">
                <a:extLst>
                  <a:ext uri="{FF2B5EF4-FFF2-40B4-BE49-F238E27FC236}">
                    <a16:creationId xmlns:a16="http://schemas.microsoft.com/office/drawing/2014/main" id="{7EB80325-C17D-9802-51C1-59F3E4800A41}"/>
                  </a:ext>
                </a:extLst>
              </p:cNvPr>
              <p:cNvGraphicFramePr>
                <a:graphicFrameLocks noGrp="1"/>
              </p:cNvGraphicFramePr>
              <p:nvPr>
                <p:extLst>
                  <p:ext uri="{D42A27DB-BD31-4B8C-83A1-F6EECF244321}">
                    <p14:modId xmlns:p14="http://schemas.microsoft.com/office/powerpoint/2010/main" val="716900474"/>
                  </p:ext>
                </p:extLst>
              </p:nvPr>
            </p:nvGraphicFramePr>
            <p:xfrm>
              <a:off x="1703736" y="1700256"/>
              <a:ext cx="6492410" cy="3105804"/>
            </p:xfrm>
            <a:graphic>
              <a:graphicData uri="http://schemas.openxmlformats.org/drawingml/2006/table">
                <a:tbl>
                  <a:tblPr firstRow="1" firstCol="1" bandRow="1"/>
                  <a:tblGrid>
                    <a:gridCol w="3247405">
                      <a:extLst>
                        <a:ext uri="{9D8B030D-6E8A-4147-A177-3AD203B41FA5}">
                          <a16:colId xmlns:a16="http://schemas.microsoft.com/office/drawing/2014/main" val="3295250008"/>
                        </a:ext>
                      </a:extLst>
                    </a:gridCol>
                    <a:gridCol w="3245005">
                      <a:extLst>
                        <a:ext uri="{9D8B030D-6E8A-4147-A177-3AD203B41FA5}">
                          <a16:colId xmlns:a16="http://schemas.microsoft.com/office/drawing/2014/main" val="591689896"/>
                        </a:ext>
                      </a:extLst>
                    </a:gridCol>
                  </a:tblGrid>
                  <a:tr h="34509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17544" r="-375" b="-815789"/>
                          </a:stretch>
                        </a:blipFill>
                      </a:tcPr>
                    </a:tc>
                    <a:extLst>
                      <a:ext uri="{0D108BD9-81ED-4DB2-BD59-A6C34878D82A}">
                        <a16:rowId xmlns:a16="http://schemas.microsoft.com/office/drawing/2014/main" val="2933428110"/>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89333" r="-100375" b="-52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89333" r="-375" b="-520000"/>
                          </a:stretch>
                        </a:blipFill>
                      </a:tcPr>
                    </a:tc>
                    <a:extLst>
                      <a:ext uri="{0D108BD9-81ED-4DB2-BD59-A6C34878D82A}">
                        <a16:rowId xmlns:a16="http://schemas.microsoft.com/office/drawing/2014/main" val="4190008265"/>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186842" r="-100375" b="-41315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186842" r="-375" b="-413158"/>
                          </a:stretch>
                        </a:blipFill>
                      </a:tcPr>
                    </a:tc>
                    <a:extLst>
                      <a:ext uri="{0D108BD9-81ED-4DB2-BD59-A6C34878D82A}">
                        <a16:rowId xmlns:a16="http://schemas.microsoft.com/office/drawing/2014/main" val="2188606592"/>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286842" r="-100375" b="-31315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286842" r="-375" b="-313158"/>
                          </a:stretch>
                        </a:blipFill>
                      </a:tcPr>
                    </a:tc>
                    <a:extLst>
                      <a:ext uri="{0D108BD9-81ED-4DB2-BD59-A6C34878D82A}">
                        <a16:rowId xmlns:a16="http://schemas.microsoft.com/office/drawing/2014/main" val="3169046477"/>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386842" r="-100375" b="-21315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386842" r="-375" b="-213158"/>
                          </a:stretch>
                        </a:blipFill>
                      </a:tcPr>
                    </a:tc>
                    <a:extLst>
                      <a:ext uri="{0D108BD9-81ED-4DB2-BD59-A6C34878D82A}">
                        <a16:rowId xmlns:a16="http://schemas.microsoft.com/office/drawing/2014/main" val="2944197523"/>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493333" r="-100375" b="-116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493333" r="-375" b="-116000"/>
                          </a:stretch>
                        </a:blipFill>
                      </a:tcPr>
                    </a:tc>
                    <a:extLst>
                      <a:ext uri="{0D108BD9-81ED-4DB2-BD59-A6C34878D82A}">
                        <a16:rowId xmlns:a16="http://schemas.microsoft.com/office/drawing/2014/main" val="1957550582"/>
                      </a:ext>
                    </a:extLst>
                  </a:tr>
                  <a:tr h="46011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585526" r="-375" b="-14474"/>
                          </a:stretch>
                        </a:blipFill>
                      </a:tcPr>
                    </a:tc>
                    <a:extLst>
                      <a:ext uri="{0D108BD9-81ED-4DB2-BD59-A6C34878D82A}">
                        <a16:rowId xmlns:a16="http://schemas.microsoft.com/office/drawing/2014/main" val="4098098370"/>
                      </a:ext>
                    </a:extLst>
                  </a:tr>
                </a:tbl>
              </a:graphicData>
            </a:graphic>
          </p:graphicFrame>
        </mc:Fallback>
      </mc:AlternateContent>
      <p:pic>
        <p:nvPicPr>
          <p:cNvPr id="3" name="Google Shape;219;p3">
            <a:extLst>
              <a:ext uri="{FF2B5EF4-FFF2-40B4-BE49-F238E27FC236}">
                <a16:creationId xmlns:a16="http://schemas.microsoft.com/office/drawing/2014/main" id="{5989BDCA-2401-F300-0AD0-229CCFCCED59}"/>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5" name="TextBox 4">
            <a:extLst>
              <a:ext uri="{FF2B5EF4-FFF2-40B4-BE49-F238E27FC236}">
                <a16:creationId xmlns:a16="http://schemas.microsoft.com/office/drawing/2014/main" id="{AC095FC4-D93E-E3CE-DB11-894C31237EF6}"/>
              </a:ext>
            </a:extLst>
          </p:cNvPr>
          <p:cNvSpPr txBox="1"/>
          <p:nvPr/>
        </p:nvSpPr>
        <p:spPr>
          <a:xfrm>
            <a:off x="451624" y="834436"/>
            <a:ext cx="4878659" cy="3472169"/>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c) </a:t>
            </a:r>
            <a:r>
              <a:rPr lang="en-US" sz="2000" dirty="0" err="1">
                <a:effectLst/>
                <a:latin typeface="Arial" panose="020B0604020202020204" pitchFamily="34" charset="0"/>
                <a:ea typeface="Times New Roman" panose="02020603050405020304" pitchFamily="18" charset="0"/>
              </a:rPr>
              <a:t>Vẽ</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ở </a:t>
            </a:r>
            <a:r>
              <a:rPr lang="en-US" sz="2000" dirty="0" err="1">
                <a:effectLst/>
                <a:latin typeface="Arial" panose="020B0604020202020204" pitchFamily="34" charset="0"/>
                <a:ea typeface="Times New Roman" panose="02020603050405020304" pitchFamily="18" charset="0"/>
              </a:rPr>
              <a:t>dạng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cột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đoạn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thẳng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rPr>
              <a:t>.</a:t>
            </a:r>
            <a:endParaRPr lang="en-US" sz="2000"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AC757B6-7339-0CCC-8063-DD68E2E822C7}"/>
                  </a:ext>
                </a:extLst>
              </p:cNvPr>
              <p:cNvGraphicFramePr>
                <a:graphicFrameLocks noGrp="1"/>
              </p:cNvGraphicFramePr>
              <p:nvPr>
                <p:extLst>
                  <p:ext uri="{D42A27DB-BD31-4B8C-83A1-F6EECF244321}">
                    <p14:modId xmlns:p14="http://schemas.microsoft.com/office/powerpoint/2010/main" val="1876962609"/>
                  </p:ext>
                </p:extLst>
              </p:nvPr>
            </p:nvGraphicFramePr>
            <p:xfrm>
              <a:off x="5381601" y="585938"/>
              <a:ext cx="3186073" cy="3992019"/>
            </p:xfrm>
            <a:graphic>
              <a:graphicData uri="http://schemas.openxmlformats.org/drawingml/2006/table">
                <a:tbl>
                  <a:tblPr firstRow="1" firstCol="1" bandRow="1"/>
                  <a:tblGrid>
                    <a:gridCol w="1593626">
                      <a:extLst>
                        <a:ext uri="{9D8B030D-6E8A-4147-A177-3AD203B41FA5}">
                          <a16:colId xmlns:a16="http://schemas.microsoft.com/office/drawing/2014/main" val="3295250008"/>
                        </a:ext>
                      </a:extLst>
                    </a:gridCol>
                    <a:gridCol w="1592447">
                      <a:extLst>
                        <a:ext uri="{9D8B030D-6E8A-4147-A177-3AD203B41FA5}">
                          <a16:colId xmlns:a16="http://schemas.microsoft.com/office/drawing/2014/main" val="591689896"/>
                        </a:ext>
                      </a:extLst>
                    </a:gridCol>
                  </a:tblGrid>
                  <a:tr h="44355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3428110"/>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36;38</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008265"/>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38;40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606592"/>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40;42</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046477"/>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42;44</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197523"/>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44;46</m:t>
                                    </m:r>
                                  </m:e>
                                </m:d>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550582"/>
                      </a:ext>
                    </a:extLst>
                  </a:tr>
                  <a:tr h="59141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098370"/>
                      </a:ext>
                    </a:extLst>
                  </a:tr>
                </a:tbl>
              </a:graphicData>
            </a:graphic>
          </p:graphicFrame>
        </mc:Choice>
        <mc:Fallback xmlns="">
          <p:graphicFrame>
            <p:nvGraphicFramePr>
              <p:cNvPr id="7" name="Table 6">
                <a:extLst>
                  <a:ext uri="{FF2B5EF4-FFF2-40B4-BE49-F238E27FC236}">
                    <a16:creationId xmlns:a16="http://schemas.microsoft.com/office/drawing/2014/main" id="{EAC757B6-7339-0CCC-8063-DD68E2E822C7}"/>
                  </a:ext>
                </a:extLst>
              </p:cNvPr>
              <p:cNvGraphicFramePr>
                <a:graphicFrameLocks noGrp="1"/>
              </p:cNvGraphicFramePr>
              <p:nvPr>
                <p:extLst>
                  <p:ext uri="{D42A27DB-BD31-4B8C-83A1-F6EECF244321}">
                    <p14:modId xmlns:p14="http://schemas.microsoft.com/office/powerpoint/2010/main" val="1876962609"/>
                  </p:ext>
                </p:extLst>
              </p:nvPr>
            </p:nvGraphicFramePr>
            <p:xfrm>
              <a:off x="5381601" y="585938"/>
              <a:ext cx="3186073" cy="3992019"/>
            </p:xfrm>
            <a:graphic>
              <a:graphicData uri="http://schemas.openxmlformats.org/drawingml/2006/table">
                <a:tbl>
                  <a:tblPr firstRow="1" firstCol="1" bandRow="1"/>
                  <a:tblGrid>
                    <a:gridCol w="1593626">
                      <a:extLst>
                        <a:ext uri="{9D8B030D-6E8A-4147-A177-3AD203B41FA5}">
                          <a16:colId xmlns:a16="http://schemas.microsoft.com/office/drawing/2014/main" val="3295250008"/>
                        </a:ext>
                      </a:extLst>
                    </a:gridCol>
                    <a:gridCol w="1592447">
                      <a:extLst>
                        <a:ext uri="{9D8B030D-6E8A-4147-A177-3AD203B41FA5}">
                          <a16:colId xmlns:a16="http://schemas.microsoft.com/office/drawing/2014/main" val="591689896"/>
                        </a:ext>
                      </a:extLst>
                    </a:gridCol>
                  </a:tblGrid>
                  <a:tr h="44355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2740" r="-763" b="-801370"/>
                          </a:stretch>
                        </a:blipFill>
                      </a:tcPr>
                    </a:tc>
                    <a:extLst>
                      <a:ext uri="{0D108BD9-81ED-4DB2-BD59-A6C34878D82A}">
                        <a16:rowId xmlns:a16="http://schemas.microsoft.com/office/drawing/2014/main" val="2933428110"/>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77320" r="-100763" b="-5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77320" r="-763" b="-503093"/>
                          </a:stretch>
                        </a:blipFill>
                      </a:tcPr>
                    </a:tc>
                    <a:extLst>
                      <a:ext uri="{0D108BD9-81ED-4DB2-BD59-A6C34878D82A}">
                        <a16:rowId xmlns:a16="http://schemas.microsoft.com/office/drawing/2014/main" val="4190008265"/>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177320" r="-100763" b="-4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177320" r="-763" b="-403093"/>
                          </a:stretch>
                        </a:blipFill>
                      </a:tcPr>
                    </a:tc>
                    <a:extLst>
                      <a:ext uri="{0D108BD9-81ED-4DB2-BD59-A6C34878D82A}">
                        <a16:rowId xmlns:a16="http://schemas.microsoft.com/office/drawing/2014/main" val="2188606592"/>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277320" r="-100763" b="-3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277320" r="-763" b="-303093"/>
                          </a:stretch>
                        </a:blipFill>
                      </a:tcPr>
                    </a:tc>
                    <a:extLst>
                      <a:ext uri="{0D108BD9-81ED-4DB2-BD59-A6C34878D82A}">
                        <a16:rowId xmlns:a16="http://schemas.microsoft.com/office/drawing/2014/main" val="3169046477"/>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377320" r="-100763" b="-2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377320" r="-763" b="-203093"/>
                          </a:stretch>
                        </a:blipFill>
                      </a:tcPr>
                    </a:tc>
                    <a:extLst>
                      <a:ext uri="{0D108BD9-81ED-4DB2-BD59-A6C34878D82A}">
                        <a16:rowId xmlns:a16="http://schemas.microsoft.com/office/drawing/2014/main" val="2944197523"/>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477320" r="-100763" b="-1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477320" r="-763" b="-103093"/>
                          </a:stretch>
                        </a:blipFill>
                      </a:tcPr>
                    </a:tc>
                    <a:extLst>
                      <a:ext uri="{0D108BD9-81ED-4DB2-BD59-A6C34878D82A}">
                        <a16:rowId xmlns:a16="http://schemas.microsoft.com/office/drawing/2014/main" val="1957550582"/>
                      </a:ext>
                    </a:extLst>
                  </a:tr>
                  <a:tr h="59141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577320" r="-763" b="-3093"/>
                          </a:stretch>
                        </a:blipFill>
                      </a:tcPr>
                    </a:tc>
                    <a:extLst>
                      <a:ext uri="{0D108BD9-81ED-4DB2-BD59-A6C34878D82A}">
                        <a16:rowId xmlns:a16="http://schemas.microsoft.com/office/drawing/2014/main" val="4098098370"/>
                      </a:ext>
                    </a:extLst>
                  </a:tr>
                </a:tbl>
              </a:graphicData>
            </a:graphic>
          </p:graphicFrame>
        </mc:Fallback>
      </mc:AlternateContent>
    </p:spTree>
    <p:extLst>
      <p:ext uri="{BB962C8B-B14F-4D97-AF65-F5344CB8AC3E}">
        <p14:creationId xmlns:p14="http://schemas.microsoft.com/office/powerpoint/2010/main" val="34628233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938BDC-7F31-01A2-E13E-79EE04DC0BD2}"/>
                  </a:ext>
                </a:extLst>
              </p:cNvPr>
              <p:cNvSpPr txBox="1"/>
              <p:nvPr/>
            </p:nvSpPr>
            <p:spPr>
              <a:xfrm>
                <a:off x="580857" y="728720"/>
                <a:ext cx="7793709" cy="3892348"/>
              </a:xfrm>
              <a:prstGeom prst="rect">
                <a:avLst/>
              </a:prstGeom>
              <a:noFill/>
            </p:spPr>
            <p:txBody>
              <a:bodyPr wrap="square">
                <a:spAutoFit/>
              </a:bodyPr>
              <a:lstStyle/>
              <a:p>
                <a:pPr marR="30480" algn="just">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[36 ; 38), [38 ; 40), [40 ; 42), [42 ; 44), [44 ; 46) </a:t>
                </a:r>
                <a:r>
                  <a:rPr lang="fr-FR" sz="2000" dirty="0" err="1">
                    <a:solidFill>
                      <a:srgbClr val="000000"/>
                    </a:solidFill>
                    <a:effectLst/>
                    <a:latin typeface="Arial" panose="020B0604020202020204" pitchFamily="34" charset="0"/>
                    <a:ea typeface="Calibri" panose="020F0502020204030204" pitchFamily="34" charset="0"/>
                  </a:rPr>
                  <a:t>lần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lượt</a:t>
                </a:r>
                <a:r>
                  <a:rPr lang="fr-FR" sz="2000" dirty="0">
                    <a:solidFill>
                      <a:srgbClr val="000000"/>
                    </a:solidFill>
                    <a:effectLst/>
                    <a:latin typeface="Arial" panose="020B0604020202020204" pitchFamily="34" charset="0"/>
                    <a:ea typeface="Calibri" panose="020F0502020204030204" pitchFamily="34" charset="0"/>
                  </a:rPr>
                  <a:t> là :</a:t>
                </a:r>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m:t>
                      </m:r>
                    </m:oMath>
                  </m:oMathPara>
                </a14:m>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9938BDC-7F31-01A2-E13E-79EE04DC0BD2}"/>
                  </a:ext>
                </a:extLst>
              </p:cNvPr>
              <p:cNvSpPr txBox="1">
                <a:spLocks noRot="1" noChangeAspect="1" noMove="1" noResize="1" noEditPoints="1" noAdjustHandles="1" noChangeArrowheads="1" noChangeShapeType="1" noTextEdit="1"/>
              </p:cNvSpPr>
              <p:nvPr/>
            </p:nvSpPr>
            <p:spPr>
              <a:xfrm>
                <a:off x="580857" y="728720"/>
                <a:ext cx="7793709" cy="3892348"/>
              </a:xfrm>
              <a:prstGeom prst="rect">
                <a:avLst/>
              </a:prstGeom>
              <a:blipFill>
                <a:blip r:embed="rId3"/>
                <a:stretch>
                  <a:fillRect l="-782" r="-391"/>
                </a:stretch>
              </a:blipFill>
            </p:spPr>
            <p:txBody>
              <a:bodyPr/>
              <a:lstStyle/>
              <a:p>
                <a:r>
                  <a:rPr lang="en-US">
                    <a:noFill/>
                  </a:rPr>
                  <a:t> </a:t>
                </a:r>
              </a:p>
            </p:txBody>
          </p:sp>
        </mc:Fallback>
      </mc:AlternateContent>
    </p:spTree>
    <p:extLst>
      <p:ext uri="{BB962C8B-B14F-4D97-AF65-F5344CB8AC3E}">
        <p14:creationId xmlns:p14="http://schemas.microsoft.com/office/powerpoint/2010/main" val="3441177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09938BDC-7F31-01A2-E13E-79EE04DC0BD2}"/>
              </a:ext>
            </a:extLst>
          </p:cNvPr>
          <p:cNvSpPr txBox="1"/>
          <p:nvPr/>
        </p:nvSpPr>
        <p:spPr>
          <a:xfrm>
            <a:off x="434899" y="862535"/>
            <a:ext cx="8128245" cy="613758"/>
          </a:xfrm>
          <a:prstGeom prst="rect">
            <a:avLst/>
          </a:prstGeom>
          <a:noFill/>
        </p:spPr>
        <p:txBody>
          <a:bodyPr wrap="square">
            <a:spAutoFit/>
          </a:bodyPr>
          <a:lstStyle/>
          <a:p>
            <a:pPr marR="30480" algn="just">
              <a:lnSpc>
                <a:spcPct val="200000"/>
              </a:lnSpc>
              <a:spcBef>
                <a:spcPts val="600"/>
              </a:spcBef>
              <a:spcAft>
                <a:spcPts val="600"/>
              </a:spcAft>
            </a:pPr>
            <a:r>
              <a:rPr lang="fr-FR" sz="2000" kern="0">
                <a:solidFill>
                  <a:srgbClr val="000000"/>
                </a:solidFill>
                <a:effectLst/>
                <a:latin typeface="Arial" panose="020B0604020202020204" pitchFamily="34" charset="0"/>
                <a:ea typeface="Calibri" panose="020F0502020204030204" pitchFamily="34" charset="0"/>
              </a:rPr>
              <a:t>b) Bảng tần số tương đối ghép nhóm của mẫu số liệu đã cho như sau</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12FB59FD-E72A-5815-13AF-1CBB4AA50B41}"/>
              </a:ext>
            </a:extLst>
          </p:cNvPr>
          <p:cNvGraphicFramePr>
            <a:graphicFrameLocks noGrp="1"/>
          </p:cNvGraphicFramePr>
          <p:nvPr>
            <p:extLst>
              <p:ext uri="{D42A27DB-BD31-4B8C-83A1-F6EECF244321}">
                <p14:modId xmlns:p14="http://schemas.microsoft.com/office/powerpoint/2010/main" val="3955952999"/>
              </p:ext>
            </p:extLst>
          </p:nvPr>
        </p:nvGraphicFramePr>
        <p:xfrm>
          <a:off x="435393" y="1849134"/>
          <a:ext cx="8273213" cy="2431831"/>
        </p:xfrm>
        <a:graphic>
          <a:graphicData uri="http://schemas.openxmlformats.org/drawingml/2006/table">
            <a:tbl>
              <a:tblPr firstRow="1" firstCol="1" bandRow="1"/>
              <a:tblGrid>
                <a:gridCol w="1592193">
                  <a:extLst>
                    <a:ext uri="{9D8B030D-6E8A-4147-A177-3AD203B41FA5}">
                      <a16:colId xmlns:a16="http://schemas.microsoft.com/office/drawing/2014/main" val="269547659"/>
                    </a:ext>
                  </a:extLst>
                </a:gridCol>
                <a:gridCol w="1189721">
                  <a:extLst>
                    <a:ext uri="{9D8B030D-6E8A-4147-A177-3AD203B41FA5}">
                      <a16:colId xmlns:a16="http://schemas.microsoft.com/office/drawing/2014/main" val="1663924803"/>
                    </a:ext>
                  </a:extLst>
                </a:gridCol>
                <a:gridCol w="1194145">
                  <a:extLst>
                    <a:ext uri="{9D8B030D-6E8A-4147-A177-3AD203B41FA5}">
                      <a16:colId xmlns:a16="http://schemas.microsoft.com/office/drawing/2014/main" val="3017355519"/>
                    </a:ext>
                  </a:extLst>
                </a:gridCol>
                <a:gridCol w="1114536">
                  <a:extLst>
                    <a:ext uri="{9D8B030D-6E8A-4147-A177-3AD203B41FA5}">
                      <a16:colId xmlns:a16="http://schemas.microsoft.com/office/drawing/2014/main" val="1150550297"/>
                    </a:ext>
                  </a:extLst>
                </a:gridCol>
                <a:gridCol w="1194145">
                  <a:extLst>
                    <a:ext uri="{9D8B030D-6E8A-4147-A177-3AD203B41FA5}">
                      <a16:colId xmlns:a16="http://schemas.microsoft.com/office/drawing/2014/main" val="1878845851"/>
                    </a:ext>
                  </a:extLst>
                </a:gridCol>
                <a:gridCol w="1114536">
                  <a:extLst>
                    <a:ext uri="{9D8B030D-6E8A-4147-A177-3AD203B41FA5}">
                      <a16:colId xmlns:a16="http://schemas.microsoft.com/office/drawing/2014/main" val="885150314"/>
                    </a:ext>
                  </a:extLst>
                </a:gridCol>
                <a:gridCol w="873937">
                  <a:extLst>
                    <a:ext uri="{9D8B030D-6E8A-4147-A177-3AD203B41FA5}">
                      <a16:colId xmlns:a16="http://schemas.microsoft.com/office/drawing/2014/main" val="2559137935"/>
                    </a:ext>
                  </a:extLst>
                </a:gridCol>
              </a:tblGrid>
              <a:tr h="961791">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 ; 38)</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 40)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 42)</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 ; 44)</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 46)</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775130"/>
                  </a:ext>
                </a:extLst>
              </a:tr>
              <a:tr h="1470040">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717330"/>
                  </a:ext>
                </a:extLst>
              </a:tr>
            </a:tbl>
          </a:graphicData>
        </a:graphic>
      </p:graphicFrame>
    </p:spTree>
    <p:extLst>
      <p:ext uri="{BB962C8B-B14F-4D97-AF65-F5344CB8AC3E}">
        <p14:creationId xmlns:p14="http://schemas.microsoft.com/office/powerpoint/2010/main" val="30475157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19" name="Google Shape;1913;p42">
            <a:extLst>
              <a:ext uri="{FF2B5EF4-FFF2-40B4-BE49-F238E27FC236}">
                <a16:creationId xmlns:a16="http://schemas.microsoft.com/office/drawing/2014/main" id="{22446089-A564-FFD2-2BDC-9BDD8788EF1A}"/>
              </a:ext>
            </a:extLst>
          </p:cNvPr>
          <p:cNvSpPr/>
          <p:nvPr/>
        </p:nvSpPr>
        <p:spPr>
          <a:xfrm rot="2165">
            <a:off x="981360" y="643539"/>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3EF78E1E-10DA-89CD-6AD2-9178CA040BD8}"/>
              </a:ext>
            </a:extLst>
          </p:cNvPr>
          <p:cNvSpPr txBox="1"/>
          <p:nvPr/>
        </p:nvSpPr>
        <p:spPr>
          <a:xfrm>
            <a:off x="758283" y="1102117"/>
            <a:ext cx="7627434" cy="3151568"/>
          </a:xfrm>
          <a:prstGeom prst="rect">
            <a:avLst/>
          </a:prstGeom>
          <a:noFill/>
        </p:spPr>
        <p:txBody>
          <a:bodyPr wrap="square">
            <a:spAutoFit/>
          </a:bodyPr>
          <a:lstStyle/>
          <a:p>
            <a:pPr algn="just">
              <a:lnSpc>
                <a:spcPct val="20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a) Mẫu số liệu trên có 18 giá trị khác nhau. Đó là: 150; 152; 153; 156; 157; 158; 159; 160; 161; 163; 164; 165; 166; 167; 168; 169; 172; 174.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vi-VN" sz="2000" kern="0" dirty="0">
                <a:effectLst/>
                <a:latin typeface="Arial" panose="020B0604020202020204" pitchFamily="34" charset="0"/>
                <a:ea typeface="Times New Roman" panose="02020603050405020304" pitchFamily="18" charset="0"/>
              </a:rPr>
              <a:t>b) Không nên dùng bảng tần số (hay bảng tần số tương đối) để biểu diễn mẫu số liệu thống kê đó.</a:t>
            </a:r>
            <a:endParaRPr lang="en-US" sz="2000" dirty="0"/>
          </a:p>
        </p:txBody>
      </p:sp>
    </p:spTree>
    <p:extLst>
      <p:ext uri="{BB962C8B-B14F-4D97-AF65-F5344CB8AC3E}">
        <p14:creationId xmlns:p14="http://schemas.microsoft.com/office/powerpoint/2010/main" val="3744255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54762" y="353480"/>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4299FCCB-51F5-132C-A391-8C2937050F9A}"/>
              </a:ext>
            </a:extLst>
          </p:cNvPr>
          <p:cNvSpPr txBox="1"/>
          <p:nvPr/>
        </p:nvSpPr>
        <p:spPr>
          <a:xfrm>
            <a:off x="412595" y="882451"/>
            <a:ext cx="3925229"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rPr>
              <a:t>c)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2881716-4116-D19D-EBF2-3682D3B5485E}"/>
              </a:ext>
            </a:extLst>
          </p:cNvPr>
          <p:cNvSpPr txBox="1"/>
          <p:nvPr/>
        </p:nvSpPr>
        <p:spPr>
          <a:xfrm>
            <a:off x="4469316" y="353129"/>
            <a:ext cx="4282068"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đoạn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thẳng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18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7E4AF73-A3D3-CA0D-DBF7-688AFE7F13ED}"/>
              </a:ext>
            </a:extLst>
          </p:cNvPr>
          <p:cNvPicPr>
            <a:picLocks noChangeAspect="1"/>
          </p:cNvPicPr>
          <p:nvPr/>
        </p:nvPicPr>
        <p:blipFill>
          <a:blip r:embed="rId3"/>
          <a:stretch>
            <a:fillRect/>
          </a:stretch>
        </p:blipFill>
        <p:spPr>
          <a:xfrm>
            <a:off x="648474" y="2383720"/>
            <a:ext cx="3689350" cy="2406650"/>
          </a:xfrm>
          <a:prstGeom prst="rect">
            <a:avLst/>
          </a:prstGeom>
        </p:spPr>
      </p:pic>
      <p:pic>
        <p:nvPicPr>
          <p:cNvPr id="12" name="Picture 11">
            <a:extLst>
              <a:ext uri="{FF2B5EF4-FFF2-40B4-BE49-F238E27FC236}">
                <a16:creationId xmlns:a16="http://schemas.microsoft.com/office/drawing/2014/main" id="{08854F02-68A9-4BA6-65FA-64CDC066F165}"/>
              </a:ext>
            </a:extLst>
          </p:cNvPr>
          <p:cNvPicPr>
            <a:picLocks noChangeAspect="1"/>
          </p:cNvPicPr>
          <p:nvPr/>
        </p:nvPicPr>
        <p:blipFill>
          <a:blip r:embed="rId4"/>
          <a:stretch>
            <a:fillRect/>
          </a:stretch>
        </p:blipFill>
        <p:spPr>
          <a:xfrm>
            <a:off x="4572000" y="1990751"/>
            <a:ext cx="4076700" cy="2755900"/>
          </a:xfrm>
          <a:prstGeom prst="rect">
            <a:avLst/>
          </a:prstGeom>
        </p:spPr>
      </p:pic>
    </p:spTree>
    <p:extLst>
      <p:ext uri="{BB962C8B-B14F-4D97-AF65-F5344CB8AC3E}">
        <p14:creationId xmlns:p14="http://schemas.microsoft.com/office/powerpoint/2010/main" val="1184537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VẬN DỤNG</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oogle Shape;219;p3">
            <a:extLst>
              <a:ext uri="{FF2B5EF4-FFF2-40B4-BE49-F238E27FC236}">
                <a16:creationId xmlns:a16="http://schemas.microsoft.com/office/drawing/2014/main" id="{C13B5559-3EF5-66C2-63F1-06CE27E6CD52}"/>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646557042"/>
      </p:ext>
    </p:extLst>
  </p:cSld>
  <p:clrMapOvr>
    <a:masterClrMapping/>
  </p:clrMapOvr>
  <p:transition spd="med">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3297581" y="326289"/>
            <a:ext cx="2548838" cy="496996"/>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lang="en-US" sz="2000" b="1" kern="1200" dirty="0">
                <a:solidFill>
                  <a:srgbClr val="1F497D"/>
                </a:solidFill>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a:t>
            </a:r>
            <a:r>
              <a:rPr kumimoji="0" lang="en-US" sz="2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2000" b="0" i="0" u="none" strike="noStrike" kern="0" cap="none" spc="0" normalizeH="0" baseline="0" noProof="0" dirty="0">
              <a:ln>
                <a:noFill/>
              </a:ln>
              <a:solidFill>
                <a:prstClr val="black"/>
              </a:solidFill>
              <a:effectLst/>
              <a:uLnTx/>
              <a:uFillTx/>
              <a:latin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1565A271-603D-FDE9-C47F-5E69A9DCF1CF}"/>
              </a:ext>
            </a:extLst>
          </p:cNvPr>
          <p:cNvSpPr txBox="1"/>
          <p:nvPr/>
        </p:nvSpPr>
        <p:spPr>
          <a:xfrm>
            <a:off x="576326" y="823285"/>
            <a:ext cx="7991348" cy="1427635"/>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tiền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nghìn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60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mua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ngày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24.</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AC2CD4C-F7AB-151B-6401-BF84758C34ED}"/>
              </a:ext>
            </a:extLst>
          </p:cNvPr>
          <p:cNvPicPr>
            <a:picLocks noChangeAspect="1"/>
          </p:cNvPicPr>
          <p:nvPr/>
        </p:nvPicPr>
        <p:blipFill>
          <a:blip r:embed="rId3"/>
          <a:stretch>
            <a:fillRect/>
          </a:stretch>
        </p:blipFill>
        <p:spPr>
          <a:xfrm>
            <a:off x="1972983" y="2337936"/>
            <a:ext cx="5198033" cy="2568485"/>
          </a:xfrm>
          <a:prstGeom prst="rect">
            <a:avLst/>
          </a:prstGeom>
        </p:spPr>
      </p:pic>
    </p:spTree>
    <p:extLst>
      <p:ext uri="{BB962C8B-B14F-4D97-AF65-F5344CB8AC3E}">
        <p14:creationId xmlns:p14="http://schemas.microsoft.com/office/powerpoint/2010/main" val="124431920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6" name="TextBox 5">
            <a:extLst>
              <a:ext uri="{FF2B5EF4-FFF2-40B4-BE49-F238E27FC236}">
                <a16:creationId xmlns:a16="http://schemas.microsoft.com/office/drawing/2014/main" id="{1565A271-603D-FDE9-C47F-5E69A9DCF1CF}"/>
              </a:ext>
            </a:extLst>
          </p:cNvPr>
          <p:cNvSpPr txBox="1"/>
          <p:nvPr/>
        </p:nvSpPr>
        <p:spPr>
          <a:xfrm>
            <a:off x="576325" y="237079"/>
            <a:ext cx="7991348" cy="1991892"/>
          </a:xfrm>
          <a:prstGeom prst="rect">
            <a:avLst/>
          </a:prstGeom>
          <a:noFill/>
        </p:spPr>
        <p:txBody>
          <a:bodyPr wrap="square">
            <a:spAutoFit/>
          </a:bodyPr>
          <a:lstStyle/>
          <a:p>
            <a:pPr lvl="0"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AC2CD4C-F7AB-151B-6401-BF84758C34ED}"/>
              </a:ext>
            </a:extLst>
          </p:cNvPr>
          <p:cNvPicPr>
            <a:picLocks noChangeAspect="1"/>
          </p:cNvPicPr>
          <p:nvPr/>
        </p:nvPicPr>
        <p:blipFill>
          <a:blip r:embed="rId3"/>
          <a:stretch>
            <a:fillRect/>
          </a:stretch>
        </p:blipFill>
        <p:spPr>
          <a:xfrm>
            <a:off x="1972983" y="2337936"/>
            <a:ext cx="5198033" cy="2568485"/>
          </a:xfrm>
          <a:prstGeom prst="rect">
            <a:avLst/>
          </a:prstGeom>
        </p:spPr>
      </p:pic>
    </p:spTree>
    <p:extLst>
      <p:ext uri="{BB962C8B-B14F-4D97-AF65-F5344CB8AC3E}">
        <p14:creationId xmlns:p14="http://schemas.microsoft.com/office/powerpoint/2010/main" val="4285678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938BDC-7F31-01A2-E13E-79EE04DC0BD2}"/>
                  </a:ext>
                </a:extLst>
              </p:cNvPr>
              <p:cNvSpPr txBox="1"/>
              <p:nvPr/>
            </p:nvSpPr>
            <p:spPr>
              <a:xfrm>
                <a:off x="1874400" y="608071"/>
                <a:ext cx="5920304" cy="3927357"/>
              </a:xfrm>
              <a:prstGeom prst="rect">
                <a:avLst/>
              </a:prstGeom>
              <a:noFill/>
            </p:spPr>
            <p:txBody>
              <a:bodyPr wrap="square">
                <a:spAutoFit/>
              </a:bodyPr>
              <a:lstStyle/>
              <a:p>
                <a:pPr>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600"/>
                  </a:spcBef>
                  <a:spcAft>
                    <a:spcPts val="600"/>
                  </a:spcAf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200000"/>
                  </a:lnSpc>
                </a:pPr>
                <a14:m>
                  <m:oMath xmlns:m="http://schemas.openxmlformats.org/officeDocument/2006/math">
                    <m:sSub>
                      <m:sSub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b>
                    </m:s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19.100</m:t>
                        </m:r>
                      </m:num>
                      <m:den>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%≈31,67%;</m:t>
                    </m:r>
                    <m:sSub>
                      <m:sSub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23.100</m:t>
                        </m:r>
                      </m:num>
                      <m:den>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%≈38,33%;</m:t>
                    </m:r>
                  </m:oMath>
                </a14:m>
                <a:r>
                  <a:rPr lang="en-US" sz="2000" i="1" kern="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p>
              <a:p>
                <a:pPr>
                  <a:lnSpc>
                    <a:spcPct val="200000"/>
                  </a:lnSpc>
                </a:pPr>
                <a14:m>
                  <m:oMath xmlns:m="http://schemas.openxmlformats.org/officeDocument/2006/math">
                    <m:sSub>
                      <m:sSub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b>
                    </m:s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9.100</m:t>
                        </m:r>
                      </m:num>
                      <m:den>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=15% </m:t>
                    </m:r>
                  </m:oMath>
                </a14:m>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p>
            </p:txBody>
          </p:sp>
        </mc:Choice>
        <mc:Fallback xmlns="">
          <p:sp>
            <p:nvSpPr>
              <p:cNvPr id="3" name="TextBox 2">
                <a:extLst>
                  <a:ext uri="{FF2B5EF4-FFF2-40B4-BE49-F238E27FC236}">
                    <a16:creationId xmlns:a16="http://schemas.microsoft.com/office/drawing/2014/main" id="{09938BDC-7F31-01A2-E13E-79EE04DC0BD2}"/>
                  </a:ext>
                </a:extLst>
              </p:cNvPr>
              <p:cNvSpPr txBox="1">
                <a:spLocks noRot="1" noChangeAspect="1" noMove="1" noResize="1" noEditPoints="1" noAdjustHandles="1" noChangeArrowheads="1" noChangeShapeType="1" noTextEdit="1"/>
              </p:cNvSpPr>
              <p:nvPr/>
            </p:nvSpPr>
            <p:spPr>
              <a:xfrm>
                <a:off x="1874400" y="608071"/>
                <a:ext cx="5920304" cy="3927357"/>
              </a:xfrm>
              <a:prstGeom prst="rect">
                <a:avLst/>
              </a:prstGeom>
              <a:blipFill>
                <a:blip r:embed="rId3"/>
                <a:stretch>
                  <a:fillRect l="-1029"/>
                </a:stretch>
              </a:blipFill>
            </p:spPr>
            <p:txBody>
              <a:bodyPr/>
              <a:lstStyle/>
              <a:p>
                <a:r>
                  <a:rPr lang="en-US">
                    <a:noFill/>
                  </a:rPr>
                  <a:t> </a:t>
                </a:r>
              </a:p>
            </p:txBody>
          </p:sp>
        </mc:Fallback>
      </mc:AlternateContent>
    </p:spTree>
    <p:extLst>
      <p:ext uri="{BB962C8B-B14F-4D97-AF65-F5344CB8AC3E}">
        <p14:creationId xmlns:p14="http://schemas.microsoft.com/office/powerpoint/2010/main" val="2430381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09938BDC-7F31-01A2-E13E-79EE04DC0BD2}"/>
              </a:ext>
            </a:extLst>
          </p:cNvPr>
          <p:cNvSpPr txBox="1"/>
          <p:nvPr/>
        </p:nvSpPr>
        <p:spPr>
          <a:xfrm>
            <a:off x="434899" y="862535"/>
            <a:ext cx="8128245" cy="613758"/>
          </a:xfrm>
          <a:prstGeom prst="rect">
            <a:avLst/>
          </a:prstGeom>
          <a:noFill/>
        </p:spPr>
        <p:txBody>
          <a:bodyPr wrap="square">
            <a:spAutoFit/>
          </a:bodyPr>
          <a:lstStyle/>
          <a:p>
            <a:pPr marL="0" marR="30480" lvl="0" indent="0" algn="just" defTabSz="914400" rtl="0" eaLnBrk="1" fontAlgn="auto" latinLnBrk="0" hangingPunct="1">
              <a:lnSpc>
                <a:spcPct val="200000"/>
              </a:lnSpc>
              <a:spcBef>
                <a:spcPts val="600"/>
              </a:spcBef>
              <a:spcAft>
                <a:spcPts val="60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a:sym typeface="Arial"/>
              </a:rPr>
              <a:t>b) Bảng tần số tương đối ghép nhóm của mẫu số liệu đã cho như sau</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aphicFrame>
        <p:nvGraphicFramePr>
          <p:cNvPr id="2" name="Table 1">
            <a:extLst>
              <a:ext uri="{FF2B5EF4-FFF2-40B4-BE49-F238E27FC236}">
                <a16:creationId xmlns:a16="http://schemas.microsoft.com/office/drawing/2014/main" id="{12FB59FD-E72A-5815-13AF-1CBB4AA50B41}"/>
              </a:ext>
            </a:extLst>
          </p:cNvPr>
          <p:cNvGraphicFramePr>
            <a:graphicFrameLocks noGrp="1"/>
          </p:cNvGraphicFramePr>
          <p:nvPr>
            <p:extLst>
              <p:ext uri="{D42A27DB-BD31-4B8C-83A1-F6EECF244321}">
                <p14:modId xmlns:p14="http://schemas.microsoft.com/office/powerpoint/2010/main" val="2260976395"/>
              </p:ext>
            </p:extLst>
          </p:nvPr>
        </p:nvGraphicFramePr>
        <p:xfrm>
          <a:off x="435393" y="1849134"/>
          <a:ext cx="8273213" cy="2431831"/>
        </p:xfrm>
        <a:graphic>
          <a:graphicData uri="http://schemas.openxmlformats.org/drawingml/2006/table">
            <a:tbl>
              <a:tblPr firstRow="1" firstCol="1" bandRow="1"/>
              <a:tblGrid>
                <a:gridCol w="1592193">
                  <a:extLst>
                    <a:ext uri="{9D8B030D-6E8A-4147-A177-3AD203B41FA5}">
                      <a16:colId xmlns:a16="http://schemas.microsoft.com/office/drawing/2014/main" val="269547659"/>
                    </a:ext>
                  </a:extLst>
                </a:gridCol>
                <a:gridCol w="1189721">
                  <a:extLst>
                    <a:ext uri="{9D8B030D-6E8A-4147-A177-3AD203B41FA5}">
                      <a16:colId xmlns:a16="http://schemas.microsoft.com/office/drawing/2014/main" val="1663924803"/>
                    </a:ext>
                  </a:extLst>
                </a:gridCol>
                <a:gridCol w="1194145">
                  <a:extLst>
                    <a:ext uri="{9D8B030D-6E8A-4147-A177-3AD203B41FA5}">
                      <a16:colId xmlns:a16="http://schemas.microsoft.com/office/drawing/2014/main" val="3017355519"/>
                    </a:ext>
                  </a:extLst>
                </a:gridCol>
                <a:gridCol w="1114536">
                  <a:extLst>
                    <a:ext uri="{9D8B030D-6E8A-4147-A177-3AD203B41FA5}">
                      <a16:colId xmlns:a16="http://schemas.microsoft.com/office/drawing/2014/main" val="1150550297"/>
                    </a:ext>
                  </a:extLst>
                </a:gridCol>
                <a:gridCol w="1194145">
                  <a:extLst>
                    <a:ext uri="{9D8B030D-6E8A-4147-A177-3AD203B41FA5}">
                      <a16:colId xmlns:a16="http://schemas.microsoft.com/office/drawing/2014/main" val="1878845851"/>
                    </a:ext>
                  </a:extLst>
                </a:gridCol>
                <a:gridCol w="1114536">
                  <a:extLst>
                    <a:ext uri="{9D8B030D-6E8A-4147-A177-3AD203B41FA5}">
                      <a16:colId xmlns:a16="http://schemas.microsoft.com/office/drawing/2014/main" val="885150314"/>
                    </a:ext>
                  </a:extLst>
                </a:gridCol>
                <a:gridCol w="873937">
                  <a:extLst>
                    <a:ext uri="{9D8B030D-6E8A-4147-A177-3AD203B41FA5}">
                      <a16:colId xmlns:a16="http://schemas.microsoft.com/office/drawing/2014/main" val="2559137935"/>
                    </a:ext>
                  </a:extLst>
                </a:gridCol>
              </a:tblGrid>
              <a:tr h="961791">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;50)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 ; 60)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 ; 70)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 ;80)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;90)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775130"/>
                  </a:ext>
                </a:extLst>
              </a:tr>
              <a:tr h="1470040">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31,67</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38,33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717330"/>
                  </a:ext>
                </a:extLst>
              </a:tr>
            </a:tbl>
          </a:graphicData>
        </a:graphic>
      </p:graphicFrame>
    </p:spTree>
    <p:extLst>
      <p:ext uri="{BB962C8B-B14F-4D97-AF65-F5344CB8AC3E}">
        <p14:creationId xmlns:p14="http://schemas.microsoft.com/office/powerpoint/2010/main" val="336276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54762" y="353480"/>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4299FCCB-51F5-132C-A391-8C2937050F9A}"/>
              </a:ext>
            </a:extLst>
          </p:cNvPr>
          <p:cNvSpPr txBox="1"/>
          <p:nvPr/>
        </p:nvSpPr>
        <p:spPr>
          <a:xfrm>
            <a:off x="412595" y="882451"/>
            <a:ext cx="3925229" cy="1421671"/>
          </a:xfrm>
          <a:prstGeom prst="rect">
            <a:avLst/>
          </a:prstGeom>
          <a:noFill/>
        </p:spPr>
        <p:txBody>
          <a:bodyPr wrap="square">
            <a:spAutoFit/>
          </a:bodyPr>
          <a:lstStyle/>
          <a:p>
            <a:pPr marL="0" marR="3048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c)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tương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đối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ở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dạng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cột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của</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mẫu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liệu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5" name="TextBox 4">
            <a:extLst>
              <a:ext uri="{FF2B5EF4-FFF2-40B4-BE49-F238E27FC236}">
                <a16:creationId xmlns:a16="http://schemas.microsoft.com/office/drawing/2014/main" id="{42881716-4116-D19D-EBF2-3682D3B5485E}"/>
              </a:ext>
            </a:extLst>
          </p:cNvPr>
          <p:cNvSpPr txBox="1"/>
          <p:nvPr/>
        </p:nvSpPr>
        <p:spPr>
          <a:xfrm>
            <a:off x="4449337" y="687666"/>
            <a:ext cx="4282068" cy="1421671"/>
          </a:xfrm>
          <a:prstGeom prst="rect">
            <a:avLst/>
          </a:prstGeom>
          <a:noFill/>
        </p:spPr>
        <p:txBody>
          <a:bodyPr wrap="square">
            <a:spAutoFit/>
          </a:bodyPr>
          <a:lstStyle/>
          <a:p>
            <a:pPr marL="0" marR="3048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tương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đối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ở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dạng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đoạn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thẳng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của</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mẫu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liệu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2" name="Picture 1">
            <a:extLst>
              <a:ext uri="{FF2B5EF4-FFF2-40B4-BE49-F238E27FC236}">
                <a16:creationId xmlns:a16="http://schemas.microsoft.com/office/drawing/2014/main" id="{9879E1E8-7993-0512-F98F-271D48964DBA}"/>
              </a:ext>
            </a:extLst>
          </p:cNvPr>
          <p:cNvPicPr>
            <a:picLocks noChangeAspect="1"/>
          </p:cNvPicPr>
          <p:nvPr/>
        </p:nvPicPr>
        <p:blipFill>
          <a:blip r:embed="rId3"/>
          <a:stretch>
            <a:fillRect/>
          </a:stretch>
        </p:blipFill>
        <p:spPr>
          <a:xfrm>
            <a:off x="515279" y="2339271"/>
            <a:ext cx="4083050" cy="2451100"/>
          </a:xfrm>
          <a:prstGeom prst="rect">
            <a:avLst/>
          </a:prstGeom>
        </p:spPr>
      </p:pic>
      <p:pic>
        <p:nvPicPr>
          <p:cNvPr id="3" name="Picture 2">
            <a:extLst>
              <a:ext uri="{FF2B5EF4-FFF2-40B4-BE49-F238E27FC236}">
                <a16:creationId xmlns:a16="http://schemas.microsoft.com/office/drawing/2014/main" id="{CD96199C-3E0D-3AFF-15FC-6FFEA743E22C}"/>
              </a:ext>
            </a:extLst>
          </p:cNvPr>
          <p:cNvPicPr>
            <a:picLocks noChangeAspect="1"/>
          </p:cNvPicPr>
          <p:nvPr/>
        </p:nvPicPr>
        <p:blipFill>
          <a:blip r:embed="rId4"/>
          <a:stretch>
            <a:fillRect/>
          </a:stretch>
        </p:blipFill>
        <p:spPr>
          <a:xfrm>
            <a:off x="4598329" y="2339271"/>
            <a:ext cx="3875116" cy="2310367"/>
          </a:xfrm>
          <a:prstGeom prst="rect">
            <a:avLst/>
          </a:prstGeom>
        </p:spPr>
      </p:pic>
    </p:spTree>
    <p:extLst>
      <p:ext uri="{BB962C8B-B14F-4D97-AF65-F5344CB8AC3E}">
        <p14:creationId xmlns:p14="http://schemas.microsoft.com/office/powerpoint/2010/main" val="3556950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4" name="Google Shape;911;p39">
            <a:extLst>
              <a:ext uri="{FF2B5EF4-FFF2-40B4-BE49-F238E27FC236}">
                <a16:creationId xmlns:a16="http://schemas.microsoft.com/office/drawing/2014/main" id="{E948CFAE-2FD0-45E6-27A8-F52235E48B43}"/>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3" name="TextBox 2">
            <a:extLst>
              <a:ext uri="{FF2B5EF4-FFF2-40B4-BE49-F238E27FC236}">
                <a16:creationId xmlns:a16="http://schemas.microsoft.com/office/drawing/2014/main" id="{50AE91F8-32C2-E607-42AD-DD0576359FE7}"/>
              </a:ext>
            </a:extLst>
          </p:cNvPr>
          <p:cNvSpPr txBox="1"/>
          <p:nvPr/>
        </p:nvSpPr>
        <p:spPr>
          <a:xfrm>
            <a:off x="1773043" y="1542816"/>
            <a:ext cx="5597913" cy="2768194"/>
          </a:xfrm>
          <a:prstGeom prst="rect">
            <a:avLst/>
          </a:prstGeom>
          <a:noFill/>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nhớ</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kiến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200000"/>
              </a:lnSpc>
              <a:spcBef>
                <a:spcPts val="600"/>
              </a:spcBef>
              <a:spcAft>
                <a:spcPts val="600"/>
              </a:spcAft>
              <a:buFont typeface="Wingdings" panose="05000000000000000000" pitchFamily="2" charset="2"/>
              <a:buChar char="q"/>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Hoàn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thành</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tập</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SBT.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thử</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ngẫu</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nhiên</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và</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gian</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Xác</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suất</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cố</a:t>
            </a:r>
            <a:r>
              <a:rPr lang="en-US" sz="2000" b="1"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8F65A508-A08E-941D-9F47-45314116ED5D}"/>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514"/>
        <p:cNvGrpSpPr/>
        <p:nvPr/>
      </p:nvGrpSpPr>
      <p:grpSpPr>
        <a:xfrm>
          <a:off x="0" y="0"/>
          <a:ext cx="0" cy="0"/>
          <a:chOff x="0" y="0"/>
          <a:chExt cx="0" cy="0"/>
        </a:xfrm>
      </p:grpSpPr>
      <p:grpSp>
        <p:nvGrpSpPr>
          <p:cNvPr id="3544" name="Google Shape;3544;p71"/>
          <p:cNvGrpSpPr/>
          <p:nvPr/>
        </p:nvGrpSpPr>
        <p:grpSpPr>
          <a:xfrm>
            <a:off x="584525" y="2571750"/>
            <a:ext cx="1753561" cy="2111750"/>
            <a:chOff x="584525" y="-7325"/>
            <a:chExt cx="4031575" cy="4690825"/>
          </a:xfrm>
        </p:grpSpPr>
        <p:sp>
          <p:nvSpPr>
            <p:cNvPr id="3545" name="Google Shape;3545;p71"/>
            <p:cNvSpPr/>
            <p:nvPr/>
          </p:nvSpPr>
          <p:spPr>
            <a:xfrm>
              <a:off x="584525" y="2156200"/>
              <a:ext cx="257400" cy="257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1"/>
            <p:cNvSpPr/>
            <p:nvPr/>
          </p:nvSpPr>
          <p:spPr>
            <a:xfrm>
              <a:off x="2422050" y="1888847"/>
              <a:ext cx="257400" cy="257400"/>
            </a:xfrm>
            <a:prstGeom prst="mathMin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1"/>
            <p:cNvSpPr/>
            <p:nvPr/>
          </p:nvSpPr>
          <p:spPr>
            <a:xfrm>
              <a:off x="4358700" y="2525700"/>
              <a:ext cx="257400" cy="2574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1"/>
            <p:cNvSpPr/>
            <p:nvPr/>
          </p:nvSpPr>
          <p:spPr>
            <a:xfrm>
              <a:off x="1816375" y="94585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1"/>
            <p:cNvSpPr/>
            <p:nvPr/>
          </p:nvSpPr>
          <p:spPr>
            <a:xfrm>
              <a:off x="962457"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1"/>
            <p:cNvSpPr/>
            <p:nvPr/>
          </p:nvSpPr>
          <p:spPr>
            <a:xfrm>
              <a:off x="2745395"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1" name="Google Shape;3551;p71"/>
            <p:cNvGrpSpPr/>
            <p:nvPr/>
          </p:nvGrpSpPr>
          <p:grpSpPr>
            <a:xfrm>
              <a:off x="713218" y="2525700"/>
              <a:ext cx="1796891" cy="2078304"/>
              <a:chOff x="3809440" y="119922"/>
              <a:chExt cx="720803" cy="833689"/>
            </a:xfrm>
          </p:grpSpPr>
          <p:sp>
            <p:nvSpPr>
              <p:cNvPr id="3552" name="Google Shape;3552;p7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71"/>
            <p:cNvGrpSpPr/>
            <p:nvPr/>
          </p:nvGrpSpPr>
          <p:grpSpPr>
            <a:xfrm>
              <a:off x="2510095" y="2448481"/>
              <a:ext cx="1772174" cy="2155517"/>
              <a:chOff x="2903598" y="83200"/>
              <a:chExt cx="710888" cy="864663"/>
            </a:xfrm>
          </p:grpSpPr>
          <p:sp>
            <p:nvSpPr>
              <p:cNvPr id="3598" name="Google Shape;3598;p71"/>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1"/>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1"/>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1"/>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1"/>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1"/>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1"/>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1"/>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1"/>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1"/>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1"/>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1"/>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1"/>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1"/>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1"/>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1"/>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1"/>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1"/>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1"/>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1"/>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1"/>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1"/>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1"/>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1"/>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1"/>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1"/>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1"/>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1"/>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1"/>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1"/>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1"/>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1"/>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1"/>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1"/>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1"/>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1"/>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1"/>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1"/>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1"/>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1"/>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1"/>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1"/>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1"/>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1"/>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1"/>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1"/>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1"/>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1"/>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1"/>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1"/>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1"/>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1"/>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2" name="Google Shape;3652;p71"/>
            <p:cNvGrpSpPr/>
            <p:nvPr/>
          </p:nvGrpSpPr>
          <p:grpSpPr>
            <a:xfrm>
              <a:off x="2510108" y="437442"/>
              <a:ext cx="554708" cy="888861"/>
              <a:chOff x="5029670" y="1742067"/>
              <a:chExt cx="554708" cy="888861"/>
            </a:xfrm>
          </p:grpSpPr>
          <p:sp>
            <p:nvSpPr>
              <p:cNvPr id="3653" name="Google Shape;3653;p7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71"/>
            <p:cNvGrpSpPr/>
            <p:nvPr/>
          </p:nvGrpSpPr>
          <p:grpSpPr>
            <a:xfrm>
              <a:off x="3539709" y="945841"/>
              <a:ext cx="577117" cy="523110"/>
              <a:chOff x="5752459" y="1744741"/>
              <a:chExt cx="577117" cy="523110"/>
            </a:xfrm>
          </p:grpSpPr>
          <p:sp>
            <p:nvSpPr>
              <p:cNvPr id="3662" name="Google Shape;3662;p7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4" name="Google Shape;3664;p71"/>
              <p:cNvGrpSpPr/>
              <p:nvPr/>
            </p:nvGrpSpPr>
            <p:grpSpPr>
              <a:xfrm>
                <a:off x="5876129" y="1859008"/>
                <a:ext cx="343285" cy="332191"/>
                <a:chOff x="5876129" y="1859008"/>
                <a:chExt cx="343285" cy="332191"/>
              </a:xfrm>
            </p:grpSpPr>
            <p:sp>
              <p:nvSpPr>
                <p:cNvPr id="3665" name="Google Shape;3665;p7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9" name="Google Shape;3669;p71"/>
            <p:cNvGrpSpPr/>
            <p:nvPr/>
          </p:nvGrpSpPr>
          <p:grpSpPr>
            <a:xfrm>
              <a:off x="786557" y="631054"/>
              <a:ext cx="554735" cy="395437"/>
              <a:chOff x="5497632" y="1159795"/>
              <a:chExt cx="679822" cy="484604"/>
            </a:xfrm>
          </p:grpSpPr>
          <p:sp>
            <p:nvSpPr>
              <p:cNvPr id="3670" name="Google Shape;3670;p7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71"/>
            <p:cNvGrpSpPr/>
            <p:nvPr/>
          </p:nvGrpSpPr>
          <p:grpSpPr>
            <a:xfrm>
              <a:off x="1092848" y="1451769"/>
              <a:ext cx="793012" cy="798961"/>
              <a:chOff x="2235848" y="1207369"/>
              <a:chExt cx="793012" cy="798961"/>
            </a:xfrm>
          </p:grpSpPr>
          <p:sp>
            <p:nvSpPr>
              <p:cNvPr id="3675" name="Google Shape;3675;p7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71"/>
              <p:cNvGrpSpPr/>
              <p:nvPr/>
            </p:nvGrpSpPr>
            <p:grpSpPr>
              <a:xfrm>
                <a:off x="2291377" y="1249060"/>
                <a:ext cx="678668" cy="431239"/>
                <a:chOff x="2291377" y="1249060"/>
                <a:chExt cx="678668" cy="431239"/>
              </a:xfrm>
            </p:grpSpPr>
            <p:sp>
              <p:nvSpPr>
                <p:cNvPr id="3678" name="Google Shape;3678;p7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01" name="Google Shape;3701;p71"/>
            <p:cNvSpPr/>
            <p:nvPr/>
          </p:nvSpPr>
          <p:spPr>
            <a:xfrm>
              <a:off x="3612175" y="-7325"/>
              <a:ext cx="981800" cy="2238825"/>
            </a:xfrm>
            <a:custGeom>
              <a:avLst/>
              <a:gdLst/>
              <a:ahLst/>
              <a:cxnLst/>
              <a:rect l="l" t="t" r="r" b="b"/>
              <a:pathLst>
                <a:path w="39272" h="89553" extrusionOk="0">
                  <a:moveTo>
                    <a:pt x="0" y="80889"/>
                  </a:moveTo>
                  <a:cubicBezTo>
                    <a:pt x="1972" y="85822"/>
                    <a:pt x="8210" y="90047"/>
                    <a:pt x="13481" y="89388"/>
                  </a:cubicBezTo>
                  <a:cubicBezTo>
                    <a:pt x="19044" y="88693"/>
                    <a:pt x="24312" y="83570"/>
                    <a:pt x="26084" y="78251"/>
                  </a:cubicBezTo>
                  <a:cubicBezTo>
                    <a:pt x="27977" y="72570"/>
                    <a:pt x="26544" y="66219"/>
                    <a:pt x="27842" y="60374"/>
                  </a:cubicBezTo>
                  <a:cubicBezTo>
                    <a:pt x="29638" y="52291"/>
                    <a:pt x="35224" y="45167"/>
                    <a:pt x="36048" y="36928"/>
                  </a:cubicBezTo>
                  <a:cubicBezTo>
                    <a:pt x="37277" y="24633"/>
                    <a:pt x="32418" y="10281"/>
                    <a:pt x="39272" y="0"/>
                  </a:cubicBezTo>
                </a:path>
              </a:pathLst>
            </a:custGeom>
            <a:noFill/>
            <a:ln w="9525" cap="flat" cmpd="sng">
              <a:solidFill>
                <a:schemeClr val="dk1"/>
              </a:solidFill>
              <a:prstDash val="dash"/>
              <a:round/>
              <a:headEnd type="none" w="med" len="med"/>
              <a:tailEnd type="none" w="med" len="med"/>
            </a:ln>
          </p:spPr>
        </p:sp>
        <p:grpSp>
          <p:nvGrpSpPr>
            <p:cNvPr id="3702" name="Google Shape;3702;p71"/>
            <p:cNvGrpSpPr/>
            <p:nvPr/>
          </p:nvGrpSpPr>
          <p:grpSpPr>
            <a:xfrm>
              <a:off x="3319039" y="1881112"/>
              <a:ext cx="449839" cy="272894"/>
              <a:chOff x="3319039" y="1881112"/>
              <a:chExt cx="449839" cy="272894"/>
            </a:xfrm>
          </p:grpSpPr>
          <p:sp>
            <p:nvSpPr>
              <p:cNvPr id="3703" name="Google Shape;3703;p71"/>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1"/>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1"/>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0C6AAF84-D3F6-2BFB-8670-D3291EE4489D}"/>
              </a:ext>
            </a:extLst>
          </p:cNvPr>
          <p:cNvSpPr/>
          <p:nvPr/>
        </p:nvSpPr>
        <p:spPr>
          <a:xfrm>
            <a:off x="4352082" y="3369237"/>
            <a:ext cx="4294208" cy="8901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A22B16-E08A-77B8-D78D-9CDD1468260D}"/>
              </a:ext>
            </a:extLst>
          </p:cNvPr>
          <p:cNvSpPr txBox="1"/>
          <p:nvPr/>
        </p:nvSpPr>
        <p:spPr>
          <a:xfrm>
            <a:off x="2317649" y="1020134"/>
            <a:ext cx="6140721" cy="2876493"/>
          </a:xfrm>
          <a:prstGeom prst="rect">
            <a:avLst/>
          </a:prstGeom>
          <a:noFill/>
        </p:spPr>
        <p:txBody>
          <a:bodyPr wrap="square">
            <a:spAutoFit/>
          </a:bodyPr>
          <a:lstStyle/>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ĐÃ CHÚ Ý LẮNG NGHE, HẸN GẶP LẠI!</a:t>
            </a:r>
          </a:p>
        </p:txBody>
      </p:sp>
    </p:spTree>
  </p:cSld>
  <p:clrMapOvr>
    <a:masterClrMapping/>
  </p:clrMapOvr>
  <p:transition spd="med">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279894"/>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p:sp>
        <p:nvSpPr>
          <p:cNvPr id="7" name="TextBox 6">
            <a:extLst>
              <a:ext uri="{FF2B5EF4-FFF2-40B4-BE49-F238E27FC236}">
                <a16:creationId xmlns:a16="http://schemas.microsoft.com/office/drawing/2014/main" id="{440AA481-35A3-03D1-F107-AB5BACC51AB6}"/>
              </a:ext>
            </a:extLst>
          </p:cNvPr>
          <p:cNvSpPr txBox="1"/>
          <p:nvPr/>
        </p:nvSpPr>
        <p:spPr>
          <a:xfrm>
            <a:off x="1221059" y="997560"/>
            <a:ext cx="7142356" cy="3691523"/>
          </a:xfrm>
          <a:prstGeom prst="rect">
            <a:avLst/>
          </a:prstGeom>
          <a:no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mẫu số liệu trên có nhiều giá trị khác nhau nên nếu ta lập bảng tần số (hay bảng tần số tương đối) thì bảng sẽ rất dài, gây khó khăn trong việc phân tích, xử lí số liệu thu thập được. Để khắc phục trở ngại đó, ta có thể ghép các số liệu trên thành các nhóm, ví dụ có thể ghép các số liệu trên thành năm nhóm ứng với năm nửa khoảng có độ dài bằng nhau.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9432A9BD-8241-A328-01BC-5B191324EA6C}"/>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5"/>
                                        </p:tgtEl>
                                        <p:attrNameLst>
                                          <p:attrName>style.visibility</p:attrName>
                                        </p:attrNameLst>
                                      </p:cBhvr>
                                      <p:to>
                                        <p:strVal val="visible"/>
                                      </p:to>
                                    </p:set>
                                    <p:animEffect transition="in" filter="fade">
                                      <p:cBhvr>
                                        <p:cTn id="7" dur="500"/>
                                        <p:tgtEl>
                                          <p:spTgt spid="2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279894"/>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p:sp>
        <p:nvSpPr>
          <p:cNvPr id="7" name="TextBox 6">
            <a:extLst>
              <a:ext uri="{FF2B5EF4-FFF2-40B4-BE49-F238E27FC236}">
                <a16:creationId xmlns:a16="http://schemas.microsoft.com/office/drawing/2014/main" id="{440AA481-35A3-03D1-F107-AB5BACC51AB6}"/>
              </a:ext>
            </a:extLst>
          </p:cNvPr>
          <p:cNvSpPr txBox="1"/>
          <p:nvPr/>
        </p:nvSpPr>
        <p:spPr>
          <a:xfrm>
            <a:off x="1254512" y="865652"/>
            <a:ext cx="7421136" cy="3997954"/>
          </a:xfrm>
          <a:prstGeom prst="rect">
            <a:avLst/>
          </a:prstGeom>
          <a:noFill/>
        </p:spPr>
        <p:txBody>
          <a:bodyPr wrap="square">
            <a:spAutoFit/>
          </a:bodyPr>
          <a:lstStyle/>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1: </a:t>
            </a:r>
            <a:r>
              <a:rPr lang="vi-VN" sz="2000" dirty="0">
                <a:latin typeface="Arial" panose="020B0604020202020204" pitchFamily="34" charset="0"/>
                <a:ea typeface="Times New Roman" panose="02020603050405020304" pitchFamily="18" charset="0"/>
                <a:cs typeface="Times New Roman" panose="02020603050405020304" pitchFamily="18" charset="0"/>
              </a:rPr>
              <a:t>[150; 155) gồm các số đo chiều cao lớn hơn hoặc bằng 150 và nhỏ hơn 155;</a:t>
            </a:r>
          </a:p>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2: </a:t>
            </a:r>
            <a:r>
              <a:rPr lang="vi-VN" sz="2000" dirty="0">
                <a:latin typeface="Arial" panose="020B0604020202020204" pitchFamily="34" charset="0"/>
                <a:ea typeface="Times New Roman" panose="02020603050405020304" pitchFamily="18" charset="0"/>
                <a:cs typeface="Times New Roman" panose="02020603050405020304" pitchFamily="18" charset="0"/>
              </a:rPr>
              <a:t>[155; 160) gồm các số đo chiều cao lớn hơn hoặc bằng 155 và nhỏ hơn 160;</a:t>
            </a:r>
          </a:p>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3: </a:t>
            </a:r>
            <a:r>
              <a:rPr lang="vi-VN" sz="2000" dirty="0">
                <a:latin typeface="Arial" panose="020B0604020202020204" pitchFamily="34" charset="0"/>
                <a:ea typeface="Times New Roman" panose="02020603050405020304" pitchFamily="18" charset="0"/>
                <a:cs typeface="Times New Roman" panose="02020603050405020304" pitchFamily="18" charset="0"/>
              </a:rPr>
              <a:t>[160; 165) gồm các số đo chiều cao lớn hơn hoặc bằng 160 và nhỏ hơn 165;</a:t>
            </a:r>
          </a:p>
        </p:txBody>
      </p:sp>
    </p:spTree>
    <p:extLst>
      <p:ext uri="{BB962C8B-B14F-4D97-AF65-F5344CB8AC3E}">
        <p14:creationId xmlns:p14="http://schemas.microsoft.com/office/powerpoint/2010/main" val="329340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5078</Words>
  <Application>Microsoft Office PowerPoint</Application>
  <PresentationFormat>On-screen Show (16:9)</PresentationFormat>
  <Paragraphs>736</Paragraphs>
  <Slides>78</Slides>
  <Notes>70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Calibri</vt:lpstr>
      <vt:lpstr>DM Sans</vt:lpstr>
      <vt:lpstr>Arial</vt:lpstr>
      <vt:lpstr>Figtree Light</vt:lpstr>
      <vt:lpstr>Calibri Light</vt:lpstr>
      <vt:lpstr>Cambria Math</vt:lpstr>
      <vt:lpstr>Times New Roman</vt:lpstr>
      <vt:lpstr>Figtree</vt:lpstr>
      <vt:lpstr>Anaheim</vt:lpstr>
      <vt:lpstr>Nunito Light</vt:lpstr>
      <vt:lpstr>Wingdings</vt:lpstr>
      <vt:lpstr>Symbol</vt:lpstr>
      <vt:lpstr>Maven Pro SemiBold</vt:lpstr>
      <vt:lpstr>Maven Pro ExtraBold</vt:lpstr>
      <vt:lpstr>Addition and Subtraction with Multi-digit Numbers - Mathematics - 4th Grade by Slidesgo</vt:lpstr>
      <vt:lpstr>PowerPoint Presentation</vt:lpstr>
      <vt:lpstr>KHỞI ĐỘNG</vt:lpstr>
      <vt:lpstr>PowerPoint Presentation</vt:lpstr>
      <vt:lpstr>NỘI DUNG BÀI HỌC</vt:lpstr>
      <vt:lpstr>PowerPoint Presentation</vt:lpstr>
      <vt:lpstr>PowerPoint Presentation</vt:lpstr>
      <vt:lpstr>PowerPoint Presentation</vt:lpstr>
      <vt:lpstr>Nhận xét</vt:lpstr>
      <vt:lpstr>Nhận xét</vt:lpstr>
      <vt:lpstr>Nhận xét</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Nhận xét</vt:lpstr>
      <vt:lpstr>PowerPoint Presentation</vt:lpstr>
      <vt:lpstr>PowerPoint Presentation</vt:lpstr>
      <vt:lpstr>PowerPoint Presentation</vt:lpstr>
      <vt:lpstr>PowerPoint Presentation</vt:lpstr>
      <vt:lpstr>PowerPoint Presentation</vt:lpstr>
      <vt:lpstr>Nhận xét</vt:lpstr>
      <vt:lpstr>Nhận xét</vt:lpstr>
      <vt:lpstr>PowerPoint Presentation</vt:lpstr>
      <vt:lpstr>PowerPoint Presentation</vt:lpstr>
      <vt:lpstr>PowerPoint Presentation</vt:lpstr>
      <vt:lpstr>1. Tần số tương đối ghép nhóm và bảng tần số tương đối ghép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Biểu đồ tần số tương đối ghép nhóm</vt:lpstr>
      <vt:lpstr>2. Biểu đồ tần số tương đối ghép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tuyết nguyễn thị ánh</dc:creator>
  <cp:lastModifiedBy>tuyết nguyễn thị ánh</cp:lastModifiedBy>
  <cp:revision>4</cp:revision>
  <dcterms:modified xsi:type="dcterms:W3CDTF">2024-10-11T14:26:34Z</dcterms:modified>
</cp:coreProperties>
</file>