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95" r:id="rId3"/>
  </p:sldMasterIdLst>
  <p:notesMasterIdLst>
    <p:notesMasterId r:id="rId51"/>
  </p:notesMasterIdLst>
  <p:sldIdLst>
    <p:sldId id="256" r:id="rId4"/>
    <p:sldId id="257" r:id="rId5"/>
    <p:sldId id="259" r:id="rId6"/>
    <p:sldId id="258" r:id="rId7"/>
    <p:sldId id="260" r:id="rId8"/>
    <p:sldId id="394" r:id="rId9"/>
    <p:sldId id="364" r:id="rId10"/>
    <p:sldId id="360" r:id="rId11"/>
    <p:sldId id="361" r:id="rId12"/>
    <p:sldId id="265" r:id="rId13"/>
    <p:sldId id="267" r:id="rId14"/>
    <p:sldId id="362" r:id="rId15"/>
    <p:sldId id="320" r:id="rId16"/>
    <p:sldId id="263" r:id="rId17"/>
    <p:sldId id="328" r:id="rId18"/>
    <p:sldId id="321" r:id="rId19"/>
    <p:sldId id="322" r:id="rId20"/>
    <p:sldId id="366" r:id="rId21"/>
    <p:sldId id="372" r:id="rId22"/>
    <p:sldId id="367" r:id="rId23"/>
    <p:sldId id="365" r:id="rId24"/>
    <p:sldId id="370" r:id="rId25"/>
    <p:sldId id="329" r:id="rId26"/>
    <p:sldId id="333" r:id="rId27"/>
    <p:sldId id="395" r:id="rId28"/>
    <p:sldId id="277" r:id="rId29"/>
    <p:sldId id="344" r:id="rId30"/>
    <p:sldId id="385" r:id="rId31"/>
    <p:sldId id="349" r:id="rId32"/>
    <p:sldId id="396" r:id="rId33"/>
    <p:sldId id="397" r:id="rId34"/>
    <p:sldId id="398" r:id="rId35"/>
    <p:sldId id="355" r:id="rId36"/>
    <p:sldId id="276" r:id="rId37"/>
    <p:sldId id="351" r:id="rId38"/>
    <p:sldId id="399" r:id="rId39"/>
    <p:sldId id="400" r:id="rId40"/>
    <p:sldId id="357" r:id="rId41"/>
    <p:sldId id="358" r:id="rId42"/>
    <p:sldId id="272" r:id="rId43"/>
    <p:sldId id="353" r:id="rId44"/>
    <p:sldId id="401" r:id="rId45"/>
    <p:sldId id="403" r:id="rId46"/>
    <p:sldId id="289" r:id="rId47"/>
    <p:sldId id="288" r:id="rId48"/>
    <p:sldId id="404" r:id="rId49"/>
    <p:sldId id="317" r:id="rId50"/>
  </p:sldIdLst>
  <p:sldSz cx="9144000" cy="5143500" type="screen16x9"/>
  <p:notesSz cx="6858000" cy="9144000"/>
  <p:embeddedFontLst>
    <p:embeddedFont>
      <p:font typeface="等线 Light" panose="02010600030101010101" pitchFamily="2" charset="-122"/>
      <p:regular r:id="rId52"/>
    </p:embeddedFont>
    <p:embeddedFont>
      <p:font typeface="Cambria Math" panose="02040503050406030204" pitchFamily="18" charset="0"/>
      <p:regular r:id="rId53"/>
    </p:embeddedFont>
    <p:embeddedFont>
      <p:font typeface="DM Sans" pitchFamily="2" charset="0"/>
      <p:regular r:id="rId54"/>
      <p:bold r:id="rId55"/>
      <p:italic r:id="rId56"/>
      <p:boldItalic r:id="rId57"/>
    </p:embeddedFont>
    <p:embeddedFont>
      <p:font typeface="DM Sans SemiBold" panose="020B0604020202020204" charset="0"/>
      <p:regular r:id="rId58"/>
      <p:bold r:id="rId59"/>
      <p:italic r:id="rId60"/>
      <p:boldItalic r:id="rId61"/>
    </p:embeddedFont>
    <p:embeddedFont>
      <p:font typeface="Lato" panose="020F0502020204030203" pitchFamily="34" charset="0"/>
      <p:regular r:id="rId62"/>
      <p:bold r:id="rId63"/>
      <p:italic r:id="rId64"/>
      <p:boldItalic r:id="rId65"/>
    </p:embeddedFont>
    <p:embeddedFont>
      <p:font typeface="Manrope" panose="020B0604020202020204" charset="0"/>
      <p:regular r:id="rId66"/>
      <p:bold r:id="rId67"/>
    </p:embeddedFont>
    <p:embeddedFont>
      <p:font typeface="Maven Pro" panose="020B0604020202020204" charset="0"/>
      <p:regular r:id="rId68"/>
      <p:bold r:id="rId69"/>
    </p:embeddedFont>
    <p:embeddedFont>
      <p:font typeface="Open Sans" panose="020B0606030504020204" pitchFamily="34" charset="0"/>
      <p:regular r:id="rId70"/>
      <p:bold r:id="rId71"/>
      <p:italic r:id="rId72"/>
      <p:boldItalic r:id="rId73"/>
    </p:embeddedFont>
    <p:embeddedFont>
      <p:font typeface="Playfair Display" panose="000005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BB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30B67-266C-475A-BD8A-26D969DD09B8}">
  <a:tblStyle styleId="{2A530B67-266C-475A-BD8A-26D969DD09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6433" autoAdjust="0"/>
  </p:normalViewPr>
  <p:slideViewPr>
    <p:cSldViewPr snapToGrid="0">
      <p:cViewPr varScale="1">
        <p:scale>
          <a:sx n="83" d="100"/>
          <a:sy n="83" d="100"/>
        </p:scale>
        <p:origin x="7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font" Target="fonts/font25.fntdata"/><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41092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0fc08928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7f0fc08928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1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1d0e38a9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1d0e38a9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30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93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d2026ec69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d2026ec69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32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3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09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2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15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173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73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06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31d68b75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31d68b75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216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22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31ff7c0f5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31ff7c0f5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09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057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80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833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595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7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677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C184AD42-D19D-41C7-A3A3-FF173156FB42}" type="slidenum">
              <a:rPr lang="en-US" smtClean="0">
                <a:solidFill>
                  <a:prstClr val="black"/>
                </a:solidFill>
                <a:latin typeface="Calibri" panose="020F0502020204030204"/>
                <a:ea typeface="+mn-ea"/>
              </a:rPr>
              <a:pPr>
                <a:defRPr/>
              </a:pPr>
              <a:t>28</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610584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9671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2b9ccab91_0_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2b9ccab91_0_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616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27618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76638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66835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80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235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347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082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76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752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1d0e38a9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1d0e38a9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30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1d0e38a95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1d0e38a95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632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31ff7c0f5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31ff7c0f5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663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31ff7c0f5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31ff7c0f5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167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457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403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131ff7c0f5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131ff7c0f5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09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11d2026ec69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5" name="Google Shape;2525;g11d2026ec69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703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88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93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80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1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6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92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 name="Google Shape;10;p2"/>
          <p:cNvSpPr txBox="1">
            <a:spLocks noGrp="1"/>
          </p:cNvSpPr>
          <p:nvPr>
            <p:ph type="ctrTitle"/>
          </p:nvPr>
        </p:nvSpPr>
        <p:spPr>
          <a:xfrm>
            <a:off x="2621600" y="1176725"/>
            <a:ext cx="3900900" cy="2247300"/>
          </a:xfrm>
          <a:prstGeom prst="rect">
            <a:avLst/>
          </a:prstGeom>
        </p:spPr>
        <p:txBody>
          <a:bodyPr spcFirstLastPara="1" wrap="square" lIns="91425" tIns="91425" rIns="91425" bIns="91425" anchor="t" anchorCtr="0">
            <a:noAutofit/>
          </a:bodyPr>
          <a:lstStyle>
            <a:lvl1pPr lvl="0">
              <a:spcBef>
                <a:spcPts val="0"/>
              </a:spcBef>
              <a:spcAft>
                <a:spcPts val="0"/>
              </a:spcAft>
              <a:buSzPts val="4700"/>
              <a:buFont typeface="DM Sans"/>
              <a:buNone/>
              <a:defRPr sz="4700">
                <a:latin typeface="DM Sans"/>
                <a:ea typeface="DM Sans"/>
                <a:cs typeface="DM Sans"/>
                <a:sym typeface="DM Sans"/>
              </a:defRPr>
            </a:lvl1pPr>
            <a:lvl2pPr lvl="1" algn="l">
              <a:spcBef>
                <a:spcPts val="0"/>
              </a:spcBef>
              <a:spcAft>
                <a:spcPts val="0"/>
              </a:spcAft>
              <a:buSzPts val="4700"/>
              <a:buFont typeface="Playfair Display"/>
              <a:buNone/>
              <a:defRPr sz="4700">
                <a:latin typeface="Playfair Display"/>
                <a:ea typeface="Playfair Display"/>
                <a:cs typeface="Playfair Display"/>
                <a:sym typeface="Playfair Display"/>
              </a:defRPr>
            </a:lvl2pPr>
            <a:lvl3pPr lvl="2" algn="l">
              <a:spcBef>
                <a:spcPts val="0"/>
              </a:spcBef>
              <a:spcAft>
                <a:spcPts val="0"/>
              </a:spcAft>
              <a:buSzPts val="4700"/>
              <a:buFont typeface="Playfair Display"/>
              <a:buNone/>
              <a:defRPr sz="4700">
                <a:latin typeface="Playfair Display"/>
                <a:ea typeface="Playfair Display"/>
                <a:cs typeface="Playfair Display"/>
                <a:sym typeface="Playfair Display"/>
              </a:defRPr>
            </a:lvl3pPr>
            <a:lvl4pPr lvl="3" algn="l">
              <a:spcBef>
                <a:spcPts val="0"/>
              </a:spcBef>
              <a:spcAft>
                <a:spcPts val="0"/>
              </a:spcAft>
              <a:buSzPts val="4700"/>
              <a:buFont typeface="Playfair Display"/>
              <a:buNone/>
              <a:defRPr sz="4700">
                <a:latin typeface="Playfair Display"/>
                <a:ea typeface="Playfair Display"/>
                <a:cs typeface="Playfair Display"/>
                <a:sym typeface="Playfair Display"/>
              </a:defRPr>
            </a:lvl4pPr>
            <a:lvl5pPr lvl="4" algn="l">
              <a:spcBef>
                <a:spcPts val="0"/>
              </a:spcBef>
              <a:spcAft>
                <a:spcPts val="0"/>
              </a:spcAft>
              <a:buSzPts val="4700"/>
              <a:buFont typeface="Playfair Display"/>
              <a:buNone/>
              <a:defRPr sz="4700">
                <a:latin typeface="Playfair Display"/>
                <a:ea typeface="Playfair Display"/>
                <a:cs typeface="Playfair Display"/>
                <a:sym typeface="Playfair Display"/>
              </a:defRPr>
            </a:lvl5pPr>
            <a:lvl6pPr lvl="5" algn="l">
              <a:spcBef>
                <a:spcPts val="0"/>
              </a:spcBef>
              <a:spcAft>
                <a:spcPts val="0"/>
              </a:spcAft>
              <a:buSzPts val="4700"/>
              <a:buFont typeface="Playfair Display"/>
              <a:buNone/>
              <a:defRPr sz="4700">
                <a:latin typeface="Playfair Display"/>
                <a:ea typeface="Playfair Display"/>
                <a:cs typeface="Playfair Display"/>
                <a:sym typeface="Playfair Display"/>
              </a:defRPr>
            </a:lvl6pPr>
            <a:lvl7pPr lvl="6" algn="l">
              <a:spcBef>
                <a:spcPts val="0"/>
              </a:spcBef>
              <a:spcAft>
                <a:spcPts val="0"/>
              </a:spcAft>
              <a:buSzPts val="4700"/>
              <a:buFont typeface="Playfair Display"/>
              <a:buNone/>
              <a:defRPr sz="4700">
                <a:latin typeface="Playfair Display"/>
                <a:ea typeface="Playfair Display"/>
                <a:cs typeface="Playfair Display"/>
                <a:sym typeface="Playfair Display"/>
              </a:defRPr>
            </a:lvl7pPr>
            <a:lvl8pPr lvl="7" algn="l">
              <a:spcBef>
                <a:spcPts val="0"/>
              </a:spcBef>
              <a:spcAft>
                <a:spcPts val="0"/>
              </a:spcAft>
              <a:buSzPts val="4700"/>
              <a:buFont typeface="Playfair Display"/>
              <a:buNone/>
              <a:defRPr sz="4700">
                <a:latin typeface="Playfair Display"/>
                <a:ea typeface="Playfair Display"/>
                <a:cs typeface="Playfair Display"/>
                <a:sym typeface="Playfair Display"/>
              </a:defRPr>
            </a:lvl8pPr>
            <a:lvl9pPr lvl="8" algn="l">
              <a:spcBef>
                <a:spcPts val="0"/>
              </a:spcBef>
              <a:spcAft>
                <a:spcPts val="0"/>
              </a:spcAft>
              <a:buSzPts val="4700"/>
              <a:buFont typeface="Playfair Display"/>
              <a:buNone/>
              <a:defRPr sz="4700">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2621550" y="3586050"/>
            <a:ext cx="3900900" cy="4155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268"/>
        <p:cNvGrpSpPr/>
        <p:nvPr/>
      </p:nvGrpSpPr>
      <p:grpSpPr>
        <a:xfrm>
          <a:off x="0" y="0"/>
          <a:ext cx="0" cy="0"/>
          <a:chOff x="0" y="0"/>
          <a:chExt cx="0" cy="0"/>
        </a:xfrm>
      </p:grpSpPr>
      <p:sp>
        <p:nvSpPr>
          <p:cNvPr id="269" name="Google Shape;269;p2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70" name="Google Shape;270;p20"/>
          <p:cNvSpPr txBox="1">
            <a:spLocks noGrp="1"/>
          </p:cNvSpPr>
          <p:nvPr>
            <p:ph type="body" idx="1"/>
          </p:nvPr>
        </p:nvSpPr>
        <p:spPr>
          <a:xfrm>
            <a:off x="2097488" y="1738425"/>
            <a:ext cx="4949100" cy="22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Red Hat Display"/>
              <a:buChar char="☐"/>
              <a:defRPr/>
            </a:lvl1pPr>
            <a:lvl2pPr marL="914400" lvl="1" indent="-317500" rtl="0">
              <a:spcBef>
                <a:spcPts val="1600"/>
              </a:spcBef>
              <a:spcAft>
                <a:spcPts val="0"/>
              </a:spcAft>
              <a:buClr>
                <a:srgbClr val="FFFFFF"/>
              </a:buClr>
              <a:buSzPts val="1400"/>
              <a:buFont typeface="Red Hat Display"/>
              <a:buChar char="○"/>
              <a:defRPr/>
            </a:lvl2pPr>
            <a:lvl3pPr marL="1371600" lvl="2" indent="-317500" rtl="0">
              <a:spcBef>
                <a:spcPts val="1600"/>
              </a:spcBef>
              <a:spcAft>
                <a:spcPts val="0"/>
              </a:spcAft>
              <a:buClr>
                <a:srgbClr val="FFFFFF"/>
              </a:buClr>
              <a:buSzPts val="1400"/>
              <a:buFont typeface="Red Hat Display"/>
              <a:buChar char="■"/>
              <a:defRPr/>
            </a:lvl3pPr>
            <a:lvl4pPr marL="1828800" lvl="3" indent="-317500" rtl="0">
              <a:spcBef>
                <a:spcPts val="1600"/>
              </a:spcBef>
              <a:spcAft>
                <a:spcPts val="0"/>
              </a:spcAft>
              <a:buClr>
                <a:srgbClr val="FFFFFF"/>
              </a:buClr>
              <a:buSzPts val="1400"/>
              <a:buFont typeface="Red Hat Display"/>
              <a:buChar char="●"/>
              <a:defRPr/>
            </a:lvl4pPr>
            <a:lvl5pPr marL="2286000" lvl="4" indent="-317500" rtl="0">
              <a:spcBef>
                <a:spcPts val="1600"/>
              </a:spcBef>
              <a:spcAft>
                <a:spcPts val="0"/>
              </a:spcAft>
              <a:buClr>
                <a:srgbClr val="FFFFFF"/>
              </a:buClr>
              <a:buSzPts val="1400"/>
              <a:buFont typeface="Red Hat Display"/>
              <a:buChar char="○"/>
              <a:defRPr/>
            </a:lvl5pPr>
            <a:lvl6pPr marL="2743200" lvl="5" indent="-317500" rtl="0">
              <a:spcBef>
                <a:spcPts val="1600"/>
              </a:spcBef>
              <a:spcAft>
                <a:spcPts val="0"/>
              </a:spcAft>
              <a:buClr>
                <a:srgbClr val="FFFFFF"/>
              </a:buClr>
              <a:buSzPts val="1400"/>
              <a:buFont typeface="Red Hat Display"/>
              <a:buChar char="■"/>
              <a:defRPr/>
            </a:lvl6pPr>
            <a:lvl7pPr marL="3200400" lvl="6" indent="-317500" rtl="0">
              <a:spcBef>
                <a:spcPts val="1600"/>
              </a:spcBef>
              <a:spcAft>
                <a:spcPts val="0"/>
              </a:spcAft>
              <a:buClr>
                <a:srgbClr val="FFFFFF"/>
              </a:buClr>
              <a:buSzPts val="1400"/>
              <a:buFont typeface="Red Hat Display"/>
              <a:buChar char="●"/>
              <a:defRPr/>
            </a:lvl7pPr>
            <a:lvl8pPr marL="3657600" lvl="7" indent="-317500" rtl="0">
              <a:spcBef>
                <a:spcPts val="1600"/>
              </a:spcBef>
              <a:spcAft>
                <a:spcPts val="0"/>
              </a:spcAft>
              <a:buClr>
                <a:srgbClr val="FFFFFF"/>
              </a:buClr>
              <a:buSzPts val="1400"/>
              <a:buFont typeface="Red Hat Display"/>
              <a:buChar char="○"/>
              <a:defRPr/>
            </a:lvl8pPr>
            <a:lvl9pPr marL="4114800" lvl="8" indent="-317500" rtl="0">
              <a:spcBef>
                <a:spcPts val="1600"/>
              </a:spcBef>
              <a:spcAft>
                <a:spcPts val="1600"/>
              </a:spcAft>
              <a:buClr>
                <a:srgbClr val="FFFFFF"/>
              </a:buClr>
              <a:buSzPts val="1400"/>
              <a:buFont typeface="Red Hat Display"/>
              <a:buChar char="■"/>
              <a:defRPr/>
            </a:lvl9pPr>
          </a:lstStyle>
          <a:p>
            <a:endParaRPr/>
          </a:p>
        </p:txBody>
      </p:sp>
      <p:sp>
        <p:nvSpPr>
          <p:cNvPr id="271" name="Google Shape;271;p2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72" name="Google Shape;272;p20"/>
          <p:cNvGrpSpPr/>
          <p:nvPr/>
        </p:nvGrpSpPr>
        <p:grpSpPr>
          <a:xfrm>
            <a:off x="174946" y="3287063"/>
            <a:ext cx="984324" cy="1101461"/>
            <a:chOff x="781859" y="782462"/>
            <a:chExt cx="651309" cy="728721"/>
          </a:xfrm>
        </p:grpSpPr>
        <p:sp>
          <p:nvSpPr>
            <p:cNvPr id="273" name="Google Shape;273;p20"/>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2_1_1_1_1_1">
    <p:spTree>
      <p:nvGrpSpPr>
        <p:cNvPr id="1" name="Shape 312"/>
        <p:cNvGrpSpPr/>
        <p:nvPr/>
      </p:nvGrpSpPr>
      <p:grpSpPr>
        <a:xfrm>
          <a:off x="0" y="0"/>
          <a:ext cx="0" cy="0"/>
          <a:chOff x="0" y="0"/>
          <a:chExt cx="0" cy="0"/>
        </a:xfrm>
      </p:grpSpPr>
      <p:sp>
        <p:nvSpPr>
          <p:cNvPr id="313" name="Google Shape;313;p2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4" name="Google Shape;314;p21"/>
          <p:cNvSpPr txBox="1">
            <a:spLocks noGrp="1"/>
          </p:cNvSpPr>
          <p:nvPr>
            <p:ph type="title"/>
          </p:nvPr>
        </p:nvSpPr>
        <p:spPr>
          <a:xfrm>
            <a:off x="1094225" y="1409500"/>
            <a:ext cx="4863300" cy="66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5" name="Google Shape;315;p21"/>
          <p:cNvSpPr txBox="1">
            <a:spLocks noGrp="1"/>
          </p:cNvSpPr>
          <p:nvPr>
            <p:ph type="subTitle" idx="1"/>
          </p:nvPr>
        </p:nvSpPr>
        <p:spPr>
          <a:xfrm>
            <a:off x="1094225" y="2172325"/>
            <a:ext cx="4863300" cy="1519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16"/>
        <p:cNvGrpSpPr/>
        <p:nvPr/>
      </p:nvGrpSpPr>
      <p:grpSpPr>
        <a:xfrm>
          <a:off x="0" y="0"/>
          <a:ext cx="0" cy="0"/>
          <a:chOff x="0" y="0"/>
          <a:chExt cx="0" cy="0"/>
        </a:xfrm>
      </p:grpSpPr>
      <p:sp>
        <p:nvSpPr>
          <p:cNvPr id="317" name="Google Shape;317;p2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8" name="Google Shape;318;p22"/>
          <p:cNvSpPr txBox="1">
            <a:spLocks noGrp="1"/>
          </p:cNvSpPr>
          <p:nvPr>
            <p:ph type="title"/>
          </p:nvPr>
        </p:nvSpPr>
        <p:spPr>
          <a:xfrm>
            <a:off x="1048875" y="1373475"/>
            <a:ext cx="2630100" cy="113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9" name="Google Shape;319;p22"/>
          <p:cNvSpPr txBox="1">
            <a:spLocks noGrp="1"/>
          </p:cNvSpPr>
          <p:nvPr>
            <p:ph type="subTitle" idx="1"/>
          </p:nvPr>
        </p:nvSpPr>
        <p:spPr>
          <a:xfrm>
            <a:off x="1048875" y="2574488"/>
            <a:ext cx="26301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20" name="Google Shape;320;p22"/>
          <p:cNvGrpSpPr/>
          <p:nvPr/>
        </p:nvGrpSpPr>
        <p:grpSpPr>
          <a:xfrm>
            <a:off x="497748" y="549613"/>
            <a:ext cx="8033386" cy="3979715"/>
            <a:chOff x="497748" y="549613"/>
            <a:chExt cx="8033386" cy="3979715"/>
          </a:xfrm>
        </p:grpSpPr>
        <p:grpSp>
          <p:nvGrpSpPr>
            <p:cNvPr id="321" name="Google Shape;321;p22"/>
            <p:cNvGrpSpPr/>
            <p:nvPr/>
          </p:nvGrpSpPr>
          <p:grpSpPr>
            <a:xfrm>
              <a:off x="8159134" y="4324421"/>
              <a:ext cx="372000" cy="204906"/>
              <a:chOff x="9982400" y="628400"/>
              <a:chExt cx="44300" cy="24400"/>
            </a:xfrm>
          </p:grpSpPr>
          <p:sp>
            <p:nvSpPr>
              <p:cNvPr id="322" name="Google Shape;322;p2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2"/>
            <p:cNvGrpSpPr/>
            <p:nvPr/>
          </p:nvGrpSpPr>
          <p:grpSpPr>
            <a:xfrm rot="314253" flipH="1">
              <a:off x="515690" y="583338"/>
              <a:ext cx="758467" cy="427794"/>
              <a:chOff x="10133400" y="-284687"/>
              <a:chExt cx="562901" cy="317490"/>
            </a:xfrm>
          </p:grpSpPr>
          <p:sp>
            <p:nvSpPr>
              <p:cNvPr id="328" name="Google Shape;328;p2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2"/>
              <p:cNvGrpSpPr/>
              <p:nvPr/>
            </p:nvGrpSpPr>
            <p:grpSpPr>
              <a:xfrm>
                <a:off x="10307231" y="-214286"/>
                <a:ext cx="389070" cy="135070"/>
                <a:chOff x="9850175" y="941400"/>
                <a:chExt cx="103125" cy="35800"/>
              </a:xfrm>
            </p:grpSpPr>
            <p:sp>
              <p:nvSpPr>
                <p:cNvPr id="331" name="Google Shape;331;p2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395"/>
        <p:cNvGrpSpPr/>
        <p:nvPr/>
      </p:nvGrpSpPr>
      <p:grpSpPr>
        <a:xfrm>
          <a:off x="0" y="0"/>
          <a:ext cx="0" cy="0"/>
          <a:chOff x="0" y="0"/>
          <a:chExt cx="0" cy="0"/>
        </a:xfrm>
      </p:grpSpPr>
      <p:sp>
        <p:nvSpPr>
          <p:cNvPr id="396" name="Google Shape;396;p2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97" name="Google Shape;397;p2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8" name="Google Shape;398;p25"/>
          <p:cNvSpPr txBox="1">
            <a:spLocks noGrp="1"/>
          </p:cNvSpPr>
          <p:nvPr>
            <p:ph type="subTitle" idx="1"/>
          </p:nvPr>
        </p:nvSpPr>
        <p:spPr>
          <a:xfrm>
            <a:off x="1162363"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9" name="Google Shape;399;p25"/>
          <p:cNvSpPr txBox="1">
            <a:spLocks noGrp="1"/>
          </p:cNvSpPr>
          <p:nvPr>
            <p:ph type="subTitle" idx="2"/>
          </p:nvPr>
        </p:nvSpPr>
        <p:spPr>
          <a:xfrm>
            <a:off x="4781237"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400" name="Google Shape;400;p25"/>
          <p:cNvGrpSpPr/>
          <p:nvPr/>
        </p:nvGrpSpPr>
        <p:grpSpPr>
          <a:xfrm>
            <a:off x="600532" y="4351896"/>
            <a:ext cx="372000" cy="204906"/>
            <a:chOff x="9982400" y="628400"/>
            <a:chExt cx="44300" cy="24400"/>
          </a:xfrm>
        </p:grpSpPr>
        <p:sp>
          <p:nvSpPr>
            <p:cNvPr id="401" name="Google Shape;401;p25"/>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5"/>
          <p:cNvGrpSpPr/>
          <p:nvPr/>
        </p:nvGrpSpPr>
        <p:grpSpPr>
          <a:xfrm flipH="1">
            <a:off x="-72520" y="252887"/>
            <a:ext cx="9112206" cy="4529685"/>
            <a:chOff x="-72520" y="252887"/>
            <a:chExt cx="9112206" cy="4529685"/>
          </a:xfrm>
        </p:grpSpPr>
        <p:grpSp>
          <p:nvGrpSpPr>
            <p:cNvPr id="407" name="Google Shape;407;p25"/>
            <p:cNvGrpSpPr/>
            <p:nvPr/>
          </p:nvGrpSpPr>
          <p:grpSpPr>
            <a:xfrm rot="4476917" flipH="1">
              <a:off x="7957371" y="341028"/>
              <a:ext cx="946802" cy="1002565"/>
              <a:chOff x="6195381" y="-2621175"/>
              <a:chExt cx="935514" cy="991326"/>
            </a:xfrm>
          </p:grpSpPr>
          <p:sp>
            <p:nvSpPr>
              <p:cNvPr id="408" name="Google Shape;408;p25"/>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5"/>
              <p:cNvGrpSpPr/>
              <p:nvPr/>
            </p:nvGrpSpPr>
            <p:grpSpPr>
              <a:xfrm>
                <a:off x="6224976" y="-2534681"/>
                <a:ext cx="814619" cy="878223"/>
                <a:chOff x="10015526" y="-551931"/>
                <a:chExt cx="814619" cy="878223"/>
              </a:xfrm>
            </p:grpSpPr>
            <p:sp>
              <p:nvSpPr>
                <p:cNvPr id="411" name="Google Shape;411;p25"/>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5"/>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25"/>
            <p:cNvGrpSpPr/>
            <p:nvPr/>
          </p:nvGrpSpPr>
          <p:grpSpPr>
            <a:xfrm rot="-6966032">
              <a:off x="156170" y="3819585"/>
              <a:ext cx="664004" cy="923425"/>
              <a:chOff x="10478963" y="-3477862"/>
              <a:chExt cx="489325" cy="680500"/>
            </a:xfrm>
          </p:grpSpPr>
          <p:sp>
            <p:nvSpPr>
              <p:cNvPr id="459" name="Google Shape;459;p25"/>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476"/>
        <p:cNvGrpSpPr/>
        <p:nvPr/>
      </p:nvGrpSpPr>
      <p:grpSpPr>
        <a:xfrm>
          <a:off x="0" y="0"/>
          <a:ext cx="0" cy="0"/>
          <a:chOff x="0" y="0"/>
          <a:chExt cx="0" cy="0"/>
        </a:xfrm>
      </p:grpSpPr>
      <p:sp>
        <p:nvSpPr>
          <p:cNvPr id="477" name="Google Shape;477;p2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78" name="Google Shape;478;p2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79" name="Google Shape;479;p26"/>
          <p:cNvSpPr txBox="1">
            <a:spLocks noGrp="1"/>
          </p:cNvSpPr>
          <p:nvPr>
            <p:ph type="subTitle" idx="1"/>
          </p:nvPr>
        </p:nvSpPr>
        <p:spPr>
          <a:xfrm>
            <a:off x="713225"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0" name="Google Shape;480;p26"/>
          <p:cNvSpPr txBox="1">
            <a:spLocks noGrp="1"/>
          </p:cNvSpPr>
          <p:nvPr>
            <p:ph type="subTitle" idx="2"/>
          </p:nvPr>
        </p:nvSpPr>
        <p:spPr>
          <a:xfrm>
            <a:off x="713225"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1" name="Google Shape;481;p26"/>
          <p:cNvSpPr txBox="1">
            <a:spLocks noGrp="1"/>
          </p:cNvSpPr>
          <p:nvPr>
            <p:ph type="subTitle" idx="3"/>
          </p:nvPr>
        </p:nvSpPr>
        <p:spPr>
          <a:xfrm>
            <a:off x="603040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2" name="Google Shape;482;p26"/>
          <p:cNvSpPr txBox="1">
            <a:spLocks noGrp="1"/>
          </p:cNvSpPr>
          <p:nvPr>
            <p:ph type="subTitle" idx="4"/>
          </p:nvPr>
        </p:nvSpPr>
        <p:spPr>
          <a:xfrm>
            <a:off x="603040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3" name="Google Shape;483;p26"/>
          <p:cNvSpPr txBox="1">
            <a:spLocks noGrp="1"/>
          </p:cNvSpPr>
          <p:nvPr>
            <p:ph type="subTitle" idx="5"/>
          </p:nvPr>
        </p:nvSpPr>
        <p:spPr>
          <a:xfrm>
            <a:off x="337185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4" name="Google Shape;484;p26"/>
          <p:cNvSpPr txBox="1">
            <a:spLocks noGrp="1"/>
          </p:cNvSpPr>
          <p:nvPr>
            <p:ph type="subTitle" idx="6"/>
          </p:nvPr>
        </p:nvSpPr>
        <p:spPr>
          <a:xfrm>
            <a:off x="337185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85" name="Google Shape;485;p26"/>
          <p:cNvGrpSpPr/>
          <p:nvPr/>
        </p:nvGrpSpPr>
        <p:grpSpPr>
          <a:xfrm rot="-7188616">
            <a:off x="232102" y="55492"/>
            <a:ext cx="659482" cy="917228"/>
            <a:chOff x="10478963" y="-3477862"/>
            <a:chExt cx="489325" cy="680500"/>
          </a:xfrm>
        </p:grpSpPr>
        <p:sp>
          <p:nvSpPr>
            <p:cNvPr id="486" name="Google Shape;486;p26"/>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503"/>
        <p:cNvGrpSpPr/>
        <p:nvPr/>
      </p:nvGrpSpPr>
      <p:grpSpPr>
        <a:xfrm>
          <a:off x="0" y="0"/>
          <a:ext cx="0" cy="0"/>
          <a:chOff x="0" y="0"/>
          <a:chExt cx="0" cy="0"/>
        </a:xfrm>
      </p:grpSpPr>
      <p:sp>
        <p:nvSpPr>
          <p:cNvPr id="504" name="Google Shape;504;p2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05" name="Google Shape;505;p27"/>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06" name="Google Shape;506;p27"/>
          <p:cNvSpPr txBox="1">
            <a:spLocks noGrp="1"/>
          </p:cNvSpPr>
          <p:nvPr>
            <p:ph type="subTitle" idx="1"/>
          </p:nvPr>
        </p:nvSpPr>
        <p:spPr>
          <a:xfrm>
            <a:off x="86562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7" name="Google Shape;507;p27"/>
          <p:cNvSpPr txBox="1">
            <a:spLocks noGrp="1"/>
          </p:cNvSpPr>
          <p:nvPr>
            <p:ph type="subTitle" idx="2"/>
          </p:nvPr>
        </p:nvSpPr>
        <p:spPr>
          <a:xfrm>
            <a:off x="86562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08" name="Google Shape;508;p27"/>
          <p:cNvSpPr txBox="1">
            <a:spLocks noGrp="1"/>
          </p:cNvSpPr>
          <p:nvPr>
            <p:ph type="subTitle" idx="3"/>
          </p:nvPr>
        </p:nvSpPr>
        <p:spPr>
          <a:xfrm>
            <a:off x="601577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9" name="Google Shape;509;p27"/>
          <p:cNvSpPr txBox="1">
            <a:spLocks noGrp="1"/>
          </p:cNvSpPr>
          <p:nvPr>
            <p:ph type="subTitle" idx="4"/>
          </p:nvPr>
        </p:nvSpPr>
        <p:spPr>
          <a:xfrm>
            <a:off x="601577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10" name="Google Shape;510;p27"/>
          <p:cNvSpPr txBox="1">
            <a:spLocks noGrp="1"/>
          </p:cNvSpPr>
          <p:nvPr>
            <p:ph type="subTitle" idx="5"/>
          </p:nvPr>
        </p:nvSpPr>
        <p:spPr>
          <a:xfrm>
            <a:off x="3440700"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11" name="Google Shape;511;p27"/>
          <p:cNvSpPr txBox="1">
            <a:spLocks noGrp="1"/>
          </p:cNvSpPr>
          <p:nvPr>
            <p:ph type="subTitle" idx="6"/>
          </p:nvPr>
        </p:nvSpPr>
        <p:spPr>
          <a:xfrm>
            <a:off x="3440700"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12" name="Google Shape;512;p27"/>
          <p:cNvGrpSpPr/>
          <p:nvPr/>
        </p:nvGrpSpPr>
        <p:grpSpPr>
          <a:xfrm>
            <a:off x="-9283" y="944921"/>
            <a:ext cx="9144243" cy="3758406"/>
            <a:chOff x="-9283" y="944921"/>
            <a:chExt cx="9144243" cy="3758406"/>
          </a:xfrm>
        </p:grpSpPr>
        <p:grpSp>
          <p:nvGrpSpPr>
            <p:cNvPr id="513" name="Google Shape;513;p27"/>
            <p:cNvGrpSpPr/>
            <p:nvPr/>
          </p:nvGrpSpPr>
          <p:grpSpPr>
            <a:xfrm rot="-863933" flipH="1">
              <a:off x="8166854" y="3691323"/>
              <a:ext cx="867530" cy="918564"/>
              <a:chOff x="6195381" y="-2621175"/>
              <a:chExt cx="935514" cy="991326"/>
            </a:xfrm>
          </p:grpSpPr>
          <p:sp>
            <p:nvSpPr>
              <p:cNvPr id="514" name="Google Shape;514;p27"/>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27"/>
              <p:cNvGrpSpPr/>
              <p:nvPr/>
            </p:nvGrpSpPr>
            <p:grpSpPr>
              <a:xfrm>
                <a:off x="6224976" y="-2534681"/>
                <a:ext cx="814619" cy="878223"/>
                <a:chOff x="10015526" y="-551931"/>
                <a:chExt cx="814619" cy="878223"/>
              </a:xfrm>
            </p:grpSpPr>
            <p:sp>
              <p:nvSpPr>
                <p:cNvPr id="517" name="Google Shape;517;p27"/>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7"/>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rot="-7891684">
              <a:off x="195883" y="1026495"/>
              <a:ext cx="582773" cy="810458"/>
              <a:chOff x="10478963" y="-3477862"/>
              <a:chExt cx="489325" cy="680500"/>
            </a:xfrm>
          </p:grpSpPr>
          <p:sp>
            <p:nvSpPr>
              <p:cNvPr id="565" name="Google Shape;565;p27"/>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582"/>
        <p:cNvGrpSpPr/>
        <p:nvPr/>
      </p:nvGrpSpPr>
      <p:grpSpPr>
        <a:xfrm>
          <a:off x="0" y="0"/>
          <a:ext cx="0" cy="0"/>
          <a:chOff x="0" y="0"/>
          <a:chExt cx="0" cy="0"/>
        </a:xfrm>
      </p:grpSpPr>
      <p:sp>
        <p:nvSpPr>
          <p:cNvPr id="583" name="Google Shape;583;p2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84" name="Google Shape;584;p2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85" name="Google Shape;585;p28"/>
          <p:cNvSpPr txBox="1">
            <a:spLocks noGrp="1"/>
          </p:cNvSpPr>
          <p:nvPr>
            <p:ph type="subTitle" idx="1"/>
          </p:nvPr>
        </p:nvSpPr>
        <p:spPr>
          <a:xfrm>
            <a:off x="2019150"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6" name="Google Shape;586;p28"/>
          <p:cNvSpPr txBox="1">
            <a:spLocks noGrp="1"/>
          </p:cNvSpPr>
          <p:nvPr>
            <p:ph type="subTitle" idx="2"/>
          </p:nvPr>
        </p:nvSpPr>
        <p:spPr>
          <a:xfrm>
            <a:off x="2019150"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7" name="Google Shape;587;p28"/>
          <p:cNvSpPr txBox="1">
            <a:spLocks noGrp="1"/>
          </p:cNvSpPr>
          <p:nvPr>
            <p:ph type="subTitle" idx="3"/>
          </p:nvPr>
        </p:nvSpPr>
        <p:spPr>
          <a:xfrm>
            <a:off x="2019150"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8" name="Google Shape;588;p28"/>
          <p:cNvSpPr txBox="1">
            <a:spLocks noGrp="1"/>
          </p:cNvSpPr>
          <p:nvPr>
            <p:ph type="subTitle" idx="4"/>
          </p:nvPr>
        </p:nvSpPr>
        <p:spPr>
          <a:xfrm>
            <a:off x="2019150"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9" name="Google Shape;589;p28"/>
          <p:cNvSpPr txBox="1">
            <a:spLocks noGrp="1"/>
          </p:cNvSpPr>
          <p:nvPr>
            <p:ph type="subTitle" idx="5"/>
          </p:nvPr>
        </p:nvSpPr>
        <p:spPr>
          <a:xfrm>
            <a:off x="6139187"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0" name="Google Shape;590;p28"/>
          <p:cNvSpPr txBox="1">
            <a:spLocks noGrp="1"/>
          </p:cNvSpPr>
          <p:nvPr>
            <p:ph type="subTitle" idx="6"/>
          </p:nvPr>
        </p:nvSpPr>
        <p:spPr>
          <a:xfrm>
            <a:off x="6139187"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91" name="Google Shape;591;p28"/>
          <p:cNvSpPr txBox="1">
            <a:spLocks noGrp="1"/>
          </p:cNvSpPr>
          <p:nvPr>
            <p:ph type="subTitle" idx="7"/>
          </p:nvPr>
        </p:nvSpPr>
        <p:spPr>
          <a:xfrm>
            <a:off x="6139187"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2" name="Google Shape;592;p28"/>
          <p:cNvSpPr txBox="1">
            <a:spLocks noGrp="1"/>
          </p:cNvSpPr>
          <p:nvPr>
            <p:ph type="subTitle" idx="8"/>
          </p:nvPr>
        </p:nvSpPr>
        <p:spPr>
          <a:xfrm>
            <a:off x="6139187"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93" name="Google Shape;593;p28"/>
          <p:cNvGrpSpPr/>
          <p:nvPr/>
        </p:nvGrpSpPr>
        <p:grpSpPr>
          <a:xfrm>
            <a:off x="515258" y="478577"/>
            <a:ext cx="723700" cy="146624"/>
            <a:chOff x="9930175" y="1022450"/>
            <a:chExt cx="120450" cy="24400"/>
          </a:xfrm>
        </p:grpSpPr>
        <p:sp>
          <p:nvSpPr>
            <p:cNvPr id="594" name="Google Shape;594;p28"/>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8"/>
          <p:cNvGrpSpPr/>
          <p:nvPr/>
        </p:nvGrpSpPr>
        <p:grpSpPr>
          <a:xfrm>
            <a:off x="-10" y="1095823"/>
            <a:ext cx="8985183" cy="3587186"/>
            <a:chOff x="-10" y="1095823"/>
            <a:chExt cx="8985183" cy="3587186"/>
          </a:xfrm>
        </p:grpSpPr>
        <p:grpSp>
          <p:nvGrpSpPr>
            <p:cNvPr id="604" name="Google Shape;604;p28"/>
            <p:cNvGrpSpPr/>
            <p:nvPr/>
          </p:nvGrpSpPr>
          <p:grpSpPr>
            <a:xfrm rot="1169873" flipH="1">
              <a:off x="88196" y="3956634"/>
              <a:ext cx="638054" cy="638191"/>
              <a:chOff x="8790864" y="-1437011"/>
              <a:chExt cx="835482" cy="831392"/>
            </a:xfrm>
          </p:grpSpPr>
          <p:sp>
            <p:nvSpPr>
              <p:cNvPr id="605" name="Google Shape;605;p28"/>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8"/>
            <p:cNvGrpSpPr/>
            <p:nvPr/>
          </p:nvGrpSpPr>
          <p:grpSpPr>
            <a:xfrm rot="5400000" flipH="1">
              <a:off x="8347507" y="1129949"/>
              <a:ext cx="671793" cy="603540"/>
              <a:chOff x="7624325" y="-1510778"/>
              <a:chExt cx="1080227" cy="970321"/>
            </a:xfrm>
          </p:grpSpPr>
          <p:sp>
            <p:nvSpPr>
              <p:cNvPr id="610" name="Google Shape;610;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CUSTOM_6_1">
    <p:spTree>
      <p:nvGrpSpPr>
        <p:cNvPr id="1" name="Shape 616"/>
        <p:cNvGrpSpPr/>
        <p:nvPr/>
      </p:nvGrpSpPr>
      <p:grpSpPr>
        <a:xfrm>
          <a:off x="0" y="0"/>
          <a:ext cx="0" cy="0"/>
          <a:chOff x="0" y="0"/>
          <a:chExt cx="0" cy="0"/>
        </a:xfrm>
      </p:grpSpPr>
      <p:sp>
        <p:nvSpPr>
          <p:cNvPr id="617" name="Google Shape;617;p2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18" name="Google Shape;618;p29"/>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19" name="Google Shape;619;p29"/>
          <p:cNvSpPr txBox="1">
            <a:spLocks noGrp="1"/>
          </p:cNvSpPr>
          <p:nvPr>
            <p:ph type="subTitle" idx="1"/>
          </p:nvPr>
        </p:nvSpPr>
        <p:spPr>
          <a:xfrm>
            <a:off x="7132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0" name="Google Shape;620;p29"/>
          <p:cNvSpPr txBox="1">
            <a:spLocks noGrp="1"/>
          </p:cNvSpPr>
          <p:nvPr>
            <p:ph type="subTitle" idx="2"/>
          </p:nvPr>
        </p:nvSpPr>
        <p:spPr>
          <a:xfrm>
            <a:off x="7132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1" name="Google Shape;621;p29"/>
          <p:cNvSpPr txBox="1">
            <a:spLocks noGrp="1"/>
          </p:cNvSpPr>
          <p:nvPr>
            <p:ph type="subTitle" idx="3"/>
          </p:nvPr>
        </p:nvSpPr>
        <p:spPr>
          <a:xfrm>
            <a:off x="60304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2" name="Google Shape;622;p29"/>
          <p:cNvSpPr txBox="1">
            <a:spLocks noGrp="1"/>
          </p:cNvSpPr>
          <p:nvPr>
            <p:ph type="subTitle" idx="4"/>
          </p:nvPr>
        </p:nvSpPr>
        <p:spPr>
          <a:xfrm>
            <a:off x="60304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3" name="Google Shape;623;p29"/>
          <p:cNvSpPr txBox="1">
            <a:spLocks noGrp="1"/>
          </p:cNvSpPr>
          <p:nvPr>
            <p:ph type="subTitle" idx="5"/>
          </p:nvPr>
        </p:nvSpPr>
        <p:spPr>
          <a:xfrm>
            <a:off x="33718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4" name="Google Shape;624;p29"/>
          <p:cNvSpPr txBox="1">
            <a:spLocks noGrp="1"/>
          </p:cNvSpPr>
          <p:nvPr>
            <p:ph type="subTitle" idx="6"/>
          </p:nvPr>
        </p:nvSpPr>
        <p:spPr>
          <a:xfrm>
            <a:off x="33718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5" name="Google Shape;625;p29"/>
          <p:cNvSpPr txBox="1">
            <a:spLocks noGrp="1"/>
          </p:cNvSpPr>
          <p:nvPr>
            <p:ph type="subTitle" idx="7"/>
          </p:nvPr>
        </p:nvSpPr>
        <p:spPr>
          <a:xfrm>
            <a:off x="2042531"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6" name="Google Shape;626;p29"/>
          <p:cNvSpPr txBox="1">
            <a:spLocks noGrp="1"/>
          </p:cNvSpPr>
          <p:nvPr>
            <p:ph type="subTitle" idx="8"/>
          </p:nvPr>
        </p:nvSpPr>
        <p:spPr>
          <a:xfrm>
            <a:off x="2042531"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7" name="Google Shape;627;p29"/>
          <p:cNvSpPr txBox="1">
            <a:spLocks noGrp="1"/>
          </p:cNvSpPr>
          <p:nvPr>
            <p:ph type="subTitle" idx="9"/>
          </p:nvPr>
        </p:nvSpPr>
        <p:spPr>
          <a:xfrm>
            <a:off x="4701169"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8" name="Google Shape;628;p29"/>
          <p:cNvSpPr txBox="1">
            <a:spLocks noGrp="1"/>
          </p:cNvSpPr>
          <p:nvPr>
            <p:ph type="subTitle" idx="13"/>
          </p:nvPr>
        </p:nvSpPr>
        <p:spPr>
          <a:xfrm>
            <a:off x="4701169"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29"/>
        <p:cNvGrpSpPr/>
        <p:nvPr/>
      </p:nvGrpSpPr>
      <p:grpSpPr>
        <a:xfrm>
          <a:off x="0" y="0"/>
          <a:ext cx="0" cy="0"/>
          <a:chOff x="0" y="0"/>
          <a:chExt cx="0" cy="0"/>
        </a:xfrm>
      </p:grpSpPr>
      <p:sp>
        <p:nvSpPr>
          <p:cNvPr id="630" name="Google Shape;630;p3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31" name="Google Shape;631;p3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632" name="Google Shape;632;p30"/>
          <p:cNvSpPr txBox="1">
            <a:spLocks noGrp="1"/>
          </p:cNvSpPr>
          <p:nvPr>
            <p:ph type="subTitle" idx="1"/>
          </p:nvPr>
        </p:nvSpPr>
        <p:spPr>
          <a:xfrm>
            <a:off x="1758750"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3" name="Google Shape;633;p30"/>
          <p:cNvSpPr txBox="1">
            <a:spLocks noGrp="1"/>
          </p:cNvSpPr>
          <p:nvPr>
            <p:ph type="subTitle" idx="2"/>
          </p:nvPr>
        </p:nvSpPr>
        <p:spPr>
          <a:xfrm>
            <a:off x="1758750"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4" name="Google Shape;634;p30"/>
          <p:cNvSpPr txBox="1">
            <a:spLocks noGrp="1"/>
          </p:cNvSpPr>
          <p:nvPr>
            <p:ph type="subTitle" idx="3"/>
          </p:nvPr>
        </p:nvSpPr>
        <p:spPr>
          <a:xfrm>
            <a:off x="1758750"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5" name="Google Shape;635;p30"/>
          <p:cNvSpPr txBox="1">
            <a:spLocks noGrp="1"/>
          </p:cNvSpPr>
          <p:nvPr>
            <p:ph type="subTitle" idx="4"/>
          </p:nvPr>
        </p:nvSpPr>
        <p:spPr>
          <a:xfrm>
            <a:off x="1758750"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6" name="Google Shape;636;p30"/>
          <p:cNvSpPr txBox="1">
            <a:spLocks noGrp="1"/>
          </p:cNvSpPr>
          <p:nvPr>
            <p:ph type="subTitle" idx="5"/>
          </p:nvPr>
        </p:nvSpPr>
        <p:spPr>
          <a:xfrm>
            <a:off x="1758750"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7" name="Google Shape;637;p30"/>
          <p:cNvSpPr txBox="1">
            <a:spLocks noGrp="1"/>
          </p:cNvSpPr>
          <p:nvPr>
            <p:ph type="subTitle" idx="6"/>
          </p:nvPr>
        </p:nvSpPr>
        <p:spPr>
          <a:xfrm>
            <a:off x="1758750"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8" name="Google Shape;638;p30"/>
          <p:cNvSpPr txBox="1">
            <a:spLocks noGrp="1"/>
          </p:cNvSpPr>
          <p:nvPr>
            <p:ph type="subTitle" idx="7"/>
          </p:nvPr>
        </p:nvSpPr>
        <p:spPr>
          <a:xfrm>
            <a:off x="5807266"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9" name="Google Shape;639;p30"/>
          <p:cNvSpPr txBox="1">
            <a:spLocks noGrp="1"/>
          </p:cNvSpPr>
          <p:nvPr>
            <p:ph type="subTitle" idx="8"/>
          </p:nvPr>
        </p:nvSpPr>
        <p:spPr>
          <a:xfrm>
            <a:off x="5807266"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0" name="Google Shape;640;p30"/>
          <p:cNvSpPr txBox="1">
            <a:spLocks noGrp="1"/>
          </p:cNvSpPr>
          <p:nvPr>
            <p:ph type="subTitle" idx="9"/>
          </p:nvPr>
        </p:nvSpPr>
        <p:spPr>
          <a:xfrm>
            <a:off x="5807266"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1" name="Google Shape;641;p30"/>
          <p:cNvSpPr txBox="1">
            <a:spLocks noGrp="1"/>
          </p:cNvSpPr>
          <p:nvPr>
            <p:ph type="subTitle" idx="13"/>
          </p:nvPr>
        </p:nvSpPr>
        <p:spPr>
          <a:xfrm>
            <a:off x="5807266"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2" name="Google Shape;642;p30"/>
          <p:cNvSpPr txBox="1">
            <a:spLocks noGrp="1"/>
          </p:cNvSpPr>
          <p:nvPr>
            <p:ph type="subTitle" idx="14"/>
          </p:nvPr>
        </p:nvSpPr>
        <p:spPr>
          <a:xfrm>
            <a:off x="5807266"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3" name="Google Shape;643;p30"/>
          <p:cNvSpPr txBox="1">
            <a:spLocks noGrp="1"/>
          </p:cNvSpPr>
          <p:nvPr>
            <p:ph type="subTitle" idx="15"/>
          </p:nvPr>
        </p:nvSpPr>
        <p:spPr>
          <a:xfrm>
            <a:off x="5807266"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644" name="Google Shape;644;p30"/>
          <p:cNvGrpSpPr/>
          <p:nvPr/>
        </p:nvGrpSpPr>
        <p:grpSpPr>
          <a:xfrm>
            <a:off x="7994878" y="-3"/>
            <a:ext cx="1123692" cy="4664753"/>
            <a:chOff x="7994878" y="-3"/>
            <a:chExt cx="1123692" cy="4664753"/>
          </a:xfrm>
        </p:grpSpPr>
        <p:grpSp>
          <p:nvGrpSpPr>
            <p:cNvPr id="645" name="Google Shape;645;p30"/>
            <p:cNvGrpSpPr/>
            <p:nvPr/>
          </p:nvGrpSpPr>
          <p:grpSpPr>
            <a:xfrm rot="7188616" flipH="1">
              <a:off x="8226983" y="55492"/>
              <a:ext cx="659482" cy="917228"/>
              <a:chOff x="10478963" y="-3477862"/>
              <a:chExt cx="489325" cy="680500"/>
            </a:xfrm>
          </p:grpSpPr>
          <p:sp>
            <p:nvSpPr>
              <p:cNvPr id="646" name="Google Shape;646;p3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0"/>
            <p:cNvGrpSpPr/>
            <p:nvPr/>
          </p:nvGrpSpPr>
          <p:grpSpPr>
            <a:xfrm>
              <a:off x="8022859" y="4531299"/>
              <a:ext cx="658645" cy="133451"/>
              <a:chOff x="9930175" y="1022450"/>
              <a:chExt cx="120450" cy="24400"/>
            </a:xfrm>
          </p:grpSpPr>
          <p:sp>
            <p:nvSpPr>
              <p:cNvPr id="664" name="Google Shape;664;p3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79"/>
        <p:cNvGrpSpPr/>
        <p:nvPr/>
      </p:nvGrpSpPr>
      <p:grpSpPr>
        <a:xfrm>
          <a:off x="0" y="0"/>
          <a:ext cx="0" cy="0"/>
          <a:chOff x="0" y="0"/>
          <a:chExt cx="0" cy="0"/>
        </a:xfrm>
      </p:grpSpPr>
      <p:sp>
        <p:nvSpPr>
          <p:cNvPr id="680" name="Google Shape;680;p3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681" name="Google Shape;681;p32"/>
          <p:cNvGrpSpPr/>
          <p:nvPr/>
        </p:nvGrpSpPr>
        <p:grpSpPr>
          <a:xfrm>
            <a:off x="497748" y="549613"/>
            <a:ext cx="8033386" cy="3979715"/>
            <a:chOff x="497748" y="549613"/>
            <a:chExt cx="8033386" cy="3979715"/>
          </a:xfrm>
        </p:grpSpPr>
        <p:grpSp>
          <p:nvGrpSpPr>
            <p:cNvPr id="682" name="Google Shape;682;p32"/>
            <p:cNvGrpSpPr/>
            <p:nvPr/>
          </p:nvGrpSpPr>
          <p:grpSpPr>
            <a:xfrm>
              <a:off x="8159134" y="4324421"/>
              <a:ext cx="372000" cy="204906"/>
              <a:chOff x="9982400" y="628400"/>
              <a:chExt cx="44300" cy="24400"/>
            </a:xfrm>
          </p:grpSpPr>
          <p:sp>
            <p:nvSpPr>
              <p:cNvPr id="683" name="Google Shape;683;p3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2"/>
            <p:cNvGrpSpPr/>
            <p:nvPr/>
          </p:nvGrpSpPr>
          <p:grpSpPr>
            <a:xfrm rot="314253" flipH="1">
              <a:off x="515690" y="583338"/>
              <a:ext cx="758467" cy="427794"/>
              <a:chOff x="10133400" y="-284687"/>
              <a:chExt cx="562901" cy="317490"/>
            </a:xfrm>
          </p:grpSpPr>
          <p:sp>
            <p:nvSpPr>
              <p:cNvPr id="689" name="Google Shape;689;p3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2"/>
              <p:cNvGrpSpPr/>
              <p:nvPr/>
            </p:nvGrpSpPr>
            <p:grpSpPr>
              <a:xfrm>
                <a:off x="10307231" y="-214286"/>
                <a:ext cx="389070" cy="135070"/>
                <a:chOff x="9850175" y="941400"/>
                <a:chExt cx="103125" cy="35800"/>
              </a:xfrm>
            </p:grpSpPr>
            <p:sp>
              <p:nvSpPr>
                <p:cNvPr id="692" name="Google Shape;692;p3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4" name="Google Shape;694;p32"/>
          <p:cNvGrpSpPr/>
          <p:nvPr/>
        </p:nvGrpSpPr>
        <p:grpSpPr>
          <a:xfrm>
            <a:off x="-72520" y="252887"/>
            <a:ext cx="9112206" cy="4529685"/>
            <a:chOff x="-72520" y="252887"/>
            <a:chExt cx="9112206" cy="4529685"/>
          </a:xfrm>
        </p:grpSpPr>
        <p:grpSp>
          <p:nvGrpSpPr>
            <p:cNvPr id="695" name="Google Shape;695;p32"/>
            <p:cNvGrpSpPr/>
            <p:nvPr/>
          </p:nvGrpSpPr>
          <p:grpSpPr>
            <a:xfrm rot="4476917" flipH="1">
              <a:off x="7957371" y="341028"/>
              <a:ext cx="946802" cy="1002565"/>
              <a:chOff x="6195381" y="-2621175"/>
              <a:chExt cx="935514" cy="991326"/>
            </a:xfrm>
          </p:grpSpPr>
          <p:sp>
            <p:nvSpPr>
              <p:cNvPr id="696" name="Google Shape;696;p32"/>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2"/>
              <p:cNvGrpSpPr/>
              <p:nvPr/>
            </p:nvGrpSpPr>
            <p:grpSpPr>
              <a:xfrm>
                <a:off x="6224976" y="-2534681"/>
                <a:ext cx="814619" cy="878223"/>
                <a:chOff x="10015526" y="-551931"/>
                <a:chExt cx="814619" cy="878223"/>
              </a:xfrm>
            </p:grpSpPr>
            <p:sp>
              <p:nvSpPr>
                <p:cNvPr id="699" name="Google Shape;699;p32"/>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2"/>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2"/>
            <p:cNvGrpSpPr/>
            <p:nvPr/>
          </p:nvGrpSpPr>
          <p:grpSpPr>
            <a:xfrm rot="-6966032">
              <a:off x="156170" y="3819585"/>
              <a:ext cx="664004" cy="923425"/>
              <a:chOff x="10478963" y="-3477862"/>
              <a:chExt cx="489325" cy="680500"/>
            </a:xfrm>
          </p:grpSpPr>
          <p:sp>
            <p:nvSpPr>
              <p:cNvPr id="747" name="Google Shape;747;p32"/>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4" name="Google Shape;14;p3"/>
          <p:cNvSpPr txBox="1">
            <a:spLocks noGrp="1"/>
          </p:cNvSpPr>
          <p:nvPr>
            <p:ph type="title"/>
          </p:nvPr>
        </p:nvSpPr>
        <p:spPr>
          <a:xfrm>
            <a:off x="2304000" y="2467100"/>
            <a:ext cx="4536000" cy="877200"/>
          </a:xfrm>
          <a:prstGeom prst="rect">
            <a:avLst/>
          </a:prstGeom>
        </p:spPr>
        <p:txBody>
          <a:bodyPr spcFirstLastPara="1" wrap="square" lIns="91425" tIns="91425" rIns="91425" bIns="91425" anchor="t" anchorCtr="0">
            <a:noAutofit/>
          </a:bodyPr>
          <a:lstStyle>
            <a:lvl1pPr lvl="0">
              <a:spcBef>
                <a:spcPts val="0"/>
              </a:spcBef>
              <a:spcAft>
                <a:spcPts val="0"/>
              </a:spcAft>
              <a:buSzPts val="4500"/>
              <a:buNone/>
              <a:defRPr sz="45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5" name="Google Shape;15;p3"/>
          <p:cNvSpPr txBox="1">
            <a:spLocks noGrp="1"/>
          </p:cNvSpPr>
          <p:nvPr>
            <p:ph type="title" idx="2" hasCustomPrompt="1"/>
          </p:nvPr>
        </p:nvSpPr>
        <p:spPr>
          <a:xfrm>
            <a:off x="4075050" y="1494374"/>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6" name="Google Shape;16;p3"/>
          <p:cNvSpPr txBox="1">
            <a:spLocks noGrp="1"/>
          </p:cNvSpPr>
          <p:nvPr>
            <p:ph type="subTitle" idx="1"/>
          </p:nvPr>
        </p:nvSpPr>
        <p:spPr>
          <a:xfrm>
            <a:off x="2304000" y="3344300"/>
            <a:ext cx="45360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764"/>
        <p:cNvGrpSpPr/>
        <p:nvPr/>
      </p:nvGrpSpPr>
      <p:grpSpPr>
        <a:xfrm>
          <a:off x="0" y="0"/>
          <a:ext cx="0" cy="0"/>
          <a:chOff x="0" y="0"/>
          <a:chExt cx="0" cy="0"/>
        </a:xfrm>
      </p:grpSpPr>
      <p:sp>
        <p:nvSpPr>
          <p:cNvPr id="765" name="Google Shape;765;p3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766" name="Google Shape;766;p33"/>
          <p:cNvGrpSpPr/>
          <p:nvPr/>
        </p:nvGrpSpPr>
        <p:grpSpPr>
          <a:xfrm>
            <a:off x="7994878" y="-3"/>
            <a:ext cx="1123692" cy="4664753"/>
            <a:chOff x="7994878" y="-3"/>
            <a:chExt cx="1123692" cy="4664753"/>
          </a:xfrm>
        </p:grpSpPr>
        <p:grpSp>
          <p:nvGrpSpPr>
            <p:cNvPr id="767" name="Google Shape;767;p33"/>
            <p:cNvGrpSpPr/>
            <p:nvPr/>
          </p:nvGrpSpPr>
          <p:grpSpPr>
            <a:xfrm rot="7188616" flipH="1">
              <a:off x="8226983" y="55492"/>
              <a:ext cx="659482" cy="917228"/>
              <a:chOff x="10478963" y="-3477862"/>
              <a:chExt cx="489325" cy="680500"/>
            </a:xfrm>
          </p:grpSpPr>
          <p:sp>
            <p:nvSpPr>
              <p:cNvPr id="768" name="Google Shape;768;p33"/>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3"/>
            <p:cNvGrpSpPr/>
            <p:nvPr/>
          </p:nvGrpSpPr>
          <p:grpSpPr>
            <a:xfrm>
              <a:off x="8022859" y="4531299"/>
              <a:ext cx="658645" cy="133451"/>
              <a:chOff x="9930175" y="1022450"/>
              <a:chExt cx="120450" cy="24400"/>
            </a:xfrm>
          </p:grpSpPr>
          <p:sp>
            <p:nvSpPr>
              <p:cNvPr id="786" name="Google Shape;786;p33"/>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68149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03852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7"/>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80464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64127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6"/>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4"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4"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3"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3"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12401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0165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20944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3"/>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0002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2"/>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3"/>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69974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7" name="Google Shape;57;p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grpSp>
        <p:nvGrpSpPr>
          <p:cNvPr id="58" name="Google Shape;58;p6"/>
          <p:cNvGrpSpPr/>
          <p:nvPr/>
        </p:nvGrpSpPr>
        <p:grpSpPr>
          <a:xfrm>
            <a:off x="76190" y="1095823"/>
            <a:ext cx="9137583" cy="3663386"/>
            <a:chOff x="76190" y="1095823"/>
            <a:chExt cx="9137583" cy="3663386"/>
          </a:xfrm>
        </p:grpSpPr>
        <p:grpSp>
          <p:nvGrpSpPr>
            <p:cNvPr id="59" name="Google Shape;59;p6"/>
            <p:cNvGrpSpPr/>
            <p:nvPr/>
          </p:nvGrpSpPr>
          <p:grpSpPr>
            <a:xfrm rot="-1169873">
              <a:off x="8487513" y="4032834"/>
              <a:ext cx="638054" cy="638191"/>
              <a:chOff x="8790864" y="-1437011"/>
              <a:chExt cx="835482" cy="831392"/>
            </a:xfrm>
          </p:grpSpPr>
          <p:sp>
            <p:nvSpPr>
              <p:cNvPr id="60" name="Google Shape;60;p6"/>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rot="-5400000">
              <a:off x="42064" y="1129949"/>
              <a:ext cx="671793" cy="603540"/>
              <a:chOff x="7624325" y="-1510778"/>
              <a:chExt cx="1080227" cy="970321"/>
            </a:xfrm>
          </p:grpSpPr>
          <p:sp>
            <p:nvSpPr>
              <p:cNvPr id="65" name="Google Shape;65;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85024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7"/>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3" y="27384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723A3EFB-E5A4-4F85-84D0-3F54949E58B5}" type="datetimeFigureOut">
              <a:rPr lang="zh-CN" altLang="en-US" smtClean="0">
                <a:solidFill>
                  <a:prstClr val="black">
                    <a:tint val="75000"/>
                  </a:prstClr>
                </a:solidFill>
              </a:rPr>
              <a:pPr>
                <a:defRPr/>
              </a:pPr>
              <a:t>2026/1/14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7D41E1E3-0430-46C2-B0D3-2490A70B129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97960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30"/>
            <a:ext cx="6858000" cy="1241822"/>
          </a:xfrm>
        </p:spPr>
        <p:txBody>
          <a:bodyPr/>
          <a:lstStyle>
            <a:lvl1pPr marL="0" indent="0" algn="ctr">
              <a:buNone/>
              <a:defRPr sz="180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130637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443439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6"/>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100"/>
            <a:ext cx="7886700" cy="1125141"/>
          </a:xfrm>
        </p:spPr>
        <p:txBody>
          <a:bodyPr/>
          <a:lstStyle>
            <a:lvl1pPr marL="0" indent="0">
              <a:buNone/>
              <a:defRPr sz="1800">
                <a:solidFill>
                  <a:schemeClr val="tx1">
                    <a:tint val="75000"/>
                  </a:schemeClr>
                </a:solidFill>
              </a:defRPr>
            </a:lvl1pPr>
            <a:lvl2pPr marL="342917"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73104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756198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6"/>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4" y="1260873"/>
            <a:ext cx="386834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4" y="1878809"/>
            <a:ext cx="386834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2" y="1260873"/>
            <a:ext cx="388739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2"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387688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66521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667511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3" y="1543052"/>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74761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73" name="Google Shape;73;p7"/>
          <p:cNvSpPr txBox="1">
            <a:spLocks noGrp="1"/>
          </p:cNvSpPr>
          <p:nvPr>
            <p:ph type="title"/>
          </p:nvPr>
        </p:nvSpPr>
        <p:spPr>
          <a:xfrm>
            <a:off x="964800" y="1178300"/>
            <a:ext cx="2763900" cy="161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lnSpc>
                <a:spcPct val="90000"/>
              </a:lnSpc>
              <a:spcBef>
                <a:spcPts val="0"/>
              </a:spcBef>
              <a:spcAft>
                <a:spcPts val="0"/>
              </a:spcAft>
              <a:buSzPts val="3100"/>
              <a:buNone/>
              <a:defRPr/>
            </a:lvl2pPr>
            <a:lvl3pPr lvl="2" rtl="0">
              <a:lnSpc>
                <a:spcPct val="90000"/>
              </a:lnSpc>
              <a:spcBef>
                <a:spcPts val="0"/>
              </a:spcBef>
              <a:spcAft>
                <a:spcPts val="0"/>
              </a:spcAft>
              <a:buSzPts val="3100"/>
              <a:buNone/>
              <a:defRPr/>
            </a:lvl3pPr>
            <a:lvl4pPr lvl="3" rtl="0">
              <a:lnSpc>
                <a:spcPct val="90000"/>
              </a:lnSpc>
              <a:spcBef>
                <a:spcPts val="0"/>
              </a:spcBef>
              <a:spcAft>
                <a:spcPts val="0"/>
              </a:spcAft>
              <a:buSzPts val="3100"/>
              <a:buNone/>
              <a:defRPr/>
            </a:lvl4pPr>
            <a:lvl5pPr lvl="4" rtl="0">
              <a:lnSpc>
                <a:spcPct val="90000"/>
              </a:lnSpc>
              <a:spcBef>
                <a:spcPts val="0"/>
              </a:spcBef>
              <a:spcAft>
                <a:spcPts val="0"/>
              </a:spcAft>
              <a:buSzPts val="3100"/>
              <a:buNone/>
              <a:defRPr/>
            </a:lvl5pPr>
            <a:lvl6pPr lvl="5" rtl="0">
              <a:lnSpc>
                <a:spcPct val="90000"/>
              </a:lnSpc>
              <a:spcBef>
                <a:spcPts val="0"/>
              </a:spcBef>
              <a:spcAft>
                <a:spcPts val="0"/>
              </a:spcAft>
              <a:buSzPts val="3100"/>
              <a:buNone/>
              <a:defRPr/>
            </a:lvl6pPr>
            <a:lvl7pPr lvl="6" rtl="0">
              <a:lnSpc>
                <a:spcPct val="90000"/>
              </a:lnSpc>
              <a:spcBef>
                <a:spcPts val="0"/>
              </a:spcBef>
              <a:spcAft>
                <a:spcPts val="0"/>
              </a:spcAft>
              <a:buSzPts val="3100"/>
              <a:buNone/>
              <a:defRPr/>
            </a:lvl7pPr>
            <a:lvl8pPr lvl="7" rtl="0">
              <a:lnSpc>
                <a:spcPct val="90000"/>
              </a:lnSpc>
              <a:spcBef>
                <a:spcPts val="0"/>
              </a:spcBef>
              <a:spcAft>
                <a:spcPts val="0"/>
              </a:spcAft>
              <a:buSzPts val="3100"/>
              <a:buNone/>
              <a:defRPr/>
            </a:lvl8pPr>
            <a:lvl9pPr lvl="8" rtl="0">
              <a:lnSpc>
                <a:spcPct val="90000"/>
              </a:lnSpc>
              <a:spcBef>
                <a:spcPts val="0"/>
              </a:spcBef>
              <a:spcAft>
                <a:spcPts val="0"/>
              </a:spcAft>
              <a:buSzPts val="3100"/>
              <a:buNone/>
              <a:defRPr/>
            </a:lvl9pPr>
          </a:lstStyle>
          <a:p>
            <a:endParaRPr/>
          </a:p>
        </p:txBody>
      </p:sp>
      <p:sp>
        <p:nvSpPr>
          <p:cNvPr id="74" name="Google Shape;74;p7"/>
          <p:cNvSpPr txBox="1">
            <a:spLocks noGrp="1"/>
          </p:cNvSpPr>
          <p:nvPr>
            <p:ph type="subTitle" idx="1"/>
          </p:nvPr>
        </p:nvSpPr>
        <p:spPr>
          <a:xfrm>
            <a:off x="964800" y="2773800"/>
            <a:ext cx="27639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5" name="Google Shape;75;p7"/>
          <p:cNvSpPr>
            <a:spLocks noGrp="1"/>
          </p:cNvSpPr>
          <p:nvPr>
            <p:ph type="pic" idx="2"/>
          </p:nvPr>
        </p:nvSpPr>
        <p:spPr>
          <a:xfrm>
            <a:off x="4663800" y="869550"/>
            <a:ext cx="3404400" cy="3404400"/>
          </a:xfrm>
          <a:prstGeom prst="rect">
            <a:avLst/>
          </a:prstGeom>
          <a:noFill/>
          <a:ln w="19050" cap="flat" cmpd="sng">
            <a:solidFill>
              <a:schemeClr val="dk1"/>
            </a:solidFill>
            <a:prstDash val="solid"/>
            <a:round/>
            <a:headEnd type="none" w="sm" len="sm"/>
            <a:tailEnd type="none" w="sm" len="sm"/>
          </a:ln>
        </p:spPr>
      </p:sp>
      <p:grpSp>
        <p:nvGrpSpPr>
          <p:cNvPr id="76" name="Google Shape;76;p7"/>
          <p:cNvGrpSpPr/>
          <p:nvPr/>
        </p:nvGrpSpPr>
        <p:grpSpPr>
          <a:xfrm>
            <a:off x="7862172" y="539494"/>
            <a:ext cx="635304" cy="160688"/>
            <a:chOff x="10100350" y="671450"/>
            <a:chExt cx="77000" cy="19475"/>
          </a:xfrm>
        </p:grpSpPr>
        <p:sp>
          <p:nvSpPr>
            <p:cNvPr id="77" name="Google Shape;77;p7"/>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71"/>
            <a:ext cx="4629150" cy="3655219"/>
          </a:xfrm>
        </p:spPr>
        <p:txBody>
          <a:bodyPr/>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3" y="1543052"/>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833955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420009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2" y="273846"/>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pPr>
              <a:defRPr/>
            </a:pPr>
            <a:fld id="{2B8C012C-B1B7-47F6-B168-A941E97A73A9}" type="datetimeFigureOut">
              <a:rPr lang="en-US" smtClean="0">
                <a:solidFill>
                  <a:prstClr val="black">
                    <a:tint val="75000"/>
                  </a:prstClr>
                </a:solidFill>
                <a:ea typeface="+mn-ea"/>
              </a:rPr>
              <a:pPr>
                <a:defRPr/>
              </a:pPr>
              <a:t>1/14/2026</a:t>
            </a:fld>
            <a:endParaRPr lang="en-US">
              <a:solidFill>
                <a:prstClr val="black">
                  <a:tint val="75000"/>
                </a:prstClr>
              </a:solidFill>
              <a:ea typeface="+mn-ea"/>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pPr>
              <a:defRPr/>
            </a:pPr>
            <a:endParaRPr lang="en-US">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pPr>
              <a:defRPr/>
            </a:pPr>
            <a:fld id="{91EC7793-07B9-4429-92E8-8730EA770269}" type="slidenum">
              <a:rPr lang="en-US" smtClean="0">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8466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sp>
        <p:nvSpPr>
          <p:cNvPr id="99" name="Google Shape;99;p1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0" name="Google Shape;100;p13"/>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01" name="Google Shape;101;p13"/>
          <p:cNvSpPr txBox="1">
            <a:spLocks noGrp="1"/>
          </p:cNvSpPr>
          <p:nvPr>
            <p:ph type="subTitle" idx="1"/>
          </p:nvPr>
        </p:nvSpPr>
        <p:spPr>
          <a:xfrm>
            <a:off x="195945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2" name="Google Shape;102;p13"/>
          <p:cNvSpPr txBox="1">
            <a:spLocks noGrp="1"/>
          </p:cNvSpPr>
          <p:nvPr>
            <p:ph type="subTitle" idx="2"/>
          </p:nvPr>
        </p:nvSpPr>
        <p:spPr>
          <a:xfrm>
            <a:off x="195945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3" name="Google Shape;103;p13"/>
          <p:cNvSpPr txBox="1">
            <a:spLocks noGrp="1"/>
          </p:cNvSpPr>
          <p:nvPr>
            <p:ph type="title" idx="3" hasCustomPrompt="1"/>
          </p:nvPr>
        </p:nvSpPr>
        <p:spPr>
          <a:xfrm>
            <a:off x="110535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4" name="Google Shape;104;p13"/>
          <p:cNvSpPr txBox="1">
            <a:spLocks noGrp="1"/>
          </p:cNvSpPr>
          <p:nvPr>
            <p:ph type="subTitle" idx="4"/>
          </p:nvPr>
        </p:nvSpPr>
        <p:spPr>
          <a:xfrm>
            <a:off x="195945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subTitle" idx="5"/>
          </p:nvPr>
        </p:nvSpPr>
        <p:spPr>
          <a:xfrm>
            <a:off x="195945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6" name="Google Shape;106;p13"/>
          <p:cNvSpPr txBox="1">
            <a:spLocks noGrp="1"/>
          </p:cNvSpPr>
          <p:nvPr>
            <p:ph type="title" idx="6" hasCustomPrompt="1"/>
          </p:nvPr>
        </p:nvSpPr>
        <p:spPr>
          <a:xfrm>
            <a:off x="110535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7" name="Google Shape;107;p13"/>
          <p:cNvSpPr txBox="1">
            <a:spLocks noGrp="1"/>
          </p:cNvSpPr>
          <p:nvPr>
            <p:ph type="subTitle" idx="7"/>
          </p:nvPr>
        </p:nvSpPr>
        <p:spPr>
          <a:xfrm>
            <a:off x="590190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8" name="Google Shape;108;p13"/>
          <p:cNvSpPr txBox="1">
            <a:spLocks noGrp="1"/>
          </p:cNvSpPr>
          <p:nvPr>
            <p:ph type="subTitle" idx="8"/>
          </p:nvPr>
        </p:nvSpPr>
        <p:spPr>
          <a:xfrm>
            <a:off x="590190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9" name="Google Shape;109;p13"/>
          <p:cNvSpPr txBox="1">
            <a:spLocks noGrp="1"/>
          </p:cNvSpPr>
          <p:nvPr>
            <p:ph type="title" idx="9" hasCustomPrompt="1"/>
          </p:nvPr>
        </p:nvSpPr>
        <p:spPr>
          <a:xfrm>
            <a:off x="504780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10" name="Google Shape;110;p13"/>
          <p:cNvSpPr txBox="1">
            <a:spLocks noGrp="1"/>
          </p:cNvSpPr>
          <p:nvPr>
            <p:ph type="subTitle" idx="13"/>
          </p:nvPr>
        </p:nvSpPr>
        <p:spPr>
          <a:xfrm>
            <a:off x="590190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11" name="Google Shape;111;p13"/>
          <p:cNvSpPr txBox="1">
            <a:spLocks noGrp="1"/>
          </p:cNvSpPr>
          <p:nvPr>
            <p:ph type="subTitle" idx="14"/>
          </p:nvPr>
        </p:nvSpPr>
        <p:spPr>
          <a:xfrm>
            <a:off x="590190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12" name="Google Shape;112;p13"/>
          <p:cNvSpPr txBox="1">
            <a:spLocks noGrp="1"/>
          </p:cNvSpPr>
          <p:nvPr>
            <p:ph type="title" idx="15" hasCustomPrompt="1"/>
          </p:nvPr>
        </p:nvSpPr>
        <p:spPr>
          <a:xfrm>
            <a:off x="504780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grpSp>
        <p:nvGrpSpPr>
          <p:cNvPr id="113" name="Google Shape;113;p13"/>
          <p:cNvGrpSpPr/>
          <p:nvPr/>
        </p:nvGrpSpPr>
        <p:grpSpPr>
          <a:xfrm>
            <a:off x="-100064" y="460798"/>
            <a:ext cx="1223407" cy="4174600"/>
            <a:chOff x="-100064" y="460798"/>
            <a:chExt cx="1223407" cy="4174600"/>
          </a:xfrm>
        </p:grpSpPr>
        <p:grpSp>
          <p:nvGrpSpPr>
            <p:cNvPr id="114" name="Google Shape;114;p13"/>
            <p:cNvGrpSpPr/>
            <p:nvPr/>
          </p:nvGrpSpPr>
          <p:grpSpPr>
            <a:xfrm>
              <a:off x="493962" y="460798"/>
              <a:ext cx="372000" cy="204906"/>
              <a:chOff x="9982400" y="628400"/>
              <a:chExt cx="44300" cy="24400"/>
            </a:xfrm>
          </p:grpSpPr>
          <p:sp>
            <p:nvSpPr>
              <p:cNvPr id="115" name="Google Shape;115;p13"/>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3"/>
            <p:cNvGrpSpPr/>
            <p:nvPr/>
          </p:nvGrpSpPr>
          <p:grpSpPr>
            <a:xfrm rot="864010">
              <a:off x="15091" y="3476903"/>
              <a:ext cx="993096" cy="1051526"/>
              <a:chOff x="6195381" y="-2621175"/>
              <a:chExt cx="935514" cy="991326"/>
            </a:xfrm>
          </p:grpSpPr>
          <p:sp>
            <p:nvSpPr>
              <p:cNvPr id="121" name="Google Shape;121;p13"/>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3"/>
              <p:cNvGrpSpPr/>
              <p:nvPr/>
            </p:nvGrpSpPr>
            <p:grpSpPr>
              <a:xfrm>
                <a:off x="6224976" y="-2534681"/>
                <a:ext cx="814619" cy="878223"/>
                <a:chOff x="10015526" y="-551931"/>
                <a:chExt cx="814619" cy="878223"/>
              </a:xfrm>
            </p:grpSpPr>
            <p:sp>
              <p:nvSpPr>
                <p:cNvPr id="124" name="Google Shape;124;p13"/>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_1">
    <p:spTree>
      <p:nvGrpSpPr>
        <p:cNvPr id="1" name="Shape 195"/>
        <p:cNvGrpSpPr/>
        <p:nvPr/>
      </p:nvGrpSpPr>
      <p:grpSpPr>
        <a:xfrm>
          <a:off x="0" y="0"/>
          <a:ext cx="0" cy="0"/>
          <a:chOff x="0" y="0"/>
          <a:chExt cx="0" cy="0"/>
        </a:xfrm>
      </p:grpSpPr>
      <p:sp>
        <p:nvSpPr>
          <p:cNvPr id="196" name="Google Shape;196;p1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97" name="Google Shape;197;p15"/>
          <p:cNvSpPr txBox="1">
            <a:spLocks noGrp="1"/>
          </p:cNvSpPr>
          <p:nvPr>
            <p:ph type="title"/>
          </p:nvPr>
        </p:nvSpPr>
        <p:spPr>
          <a:xfrm>
            <a:off x="3334450" y="1915300"/>
            <a:ext cx="3973800" cy="87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98" name="Google Shape;198;p15"/>
          <p:cNvSpPr txBox="1">
            <a:spLocks noGrp="1"/>
          </p:cNvSpPr>
          <p:nvPr>
            <p:ph type="title" idx="2" hasCustomPrompt="1"/>
          </p:nvPr>
        </p:nvSpPr>
        <p:spPr>
          <a:xfrm>
            <a:off x="2195100" y="2117199"/>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99" name="Google Shape;199;p15"/>
          <p:cNvSpPr txBox="1">
            <a:spLocks noGrp="1"/>
          </p:cNvSpPr>
          <p:nvPr>
            <p:ph type="subTitle" idx="1"/>
          </p:nvPr>
        </p:nvSpPr>
        <p:spPr>
          <a:xfrm>
            <a:off x="3334450" y="2721250"/>
            <a:ext cx="3973800" cy="415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_1_1_2">
    <p:spTree>
      <p:nvGrpSpPr>
        <p:cNvPr id="1" name="Shape 237"/>
        <p:cNvGrpSpPr/>
        <p:nvPr/>
      </p:nvGrpSpPr>
      <p:grpSpPr>
        <a:xfrm>
          <a:off x="0" y="0"/>
          <a:ext cx="0" cy="0"/>
          <a:chOff x="0" y="0"/>
          <a:chExt cx="0" cy="0"/>
        </a:xfrm>
      </p:grpSpPr>
      <p:sp>
        <p:nvSpPr>
          <p:cNvPr id="238" name="Google Shape;238;p1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39" name="Google Shape;239;p1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40" name="Google Shape;240;p18"/>
          <p:cNvGrpSpPr/>
          <p:nvPr/>
        </p:nvGrpSpPr>
        <p:grpSpPr>
          <a:xfrm>
            <a:off x="4254322" y="4486157"/>
            <a:ext cx="635304" cy="160688"/>
            <a:chOff x="10100350" y="671450"/>
            <a:chExt cx="77000" cy="19475"/>
          </a:xfrm>
        </p:grpSpPr>
        <p:sp>
          <p:nvSpPr>
            <p:cNvPr id="241" name="Google Shape;241;p18"/>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8"/>
          <p:cNvGrpSpPr/>
          <p:nvPr/>
        </p:nvGrpSpPr>
        <p:grpSpPr>
          <a:xfrm>
            <a:off x="128302" y="815783"/>
            <a:ext cx="8730266" cy="2365555"/>
            <a:chOff x="128302" y="815783"/>
            <a:chExt cx="8730266" cy="2365555"/>
          </a:xfrm>
        </p:grpSpPr>
        <p:grpSp>
          <p:nvGrpSpPr>
            <p:cNvPr id="248" name="Google Shape;248;p18"/>
            <p:cNvGrpSpPr/>
            <p:nvPr/>
          </p:nvGrpSpPr>
          <p:grpSpPr>
            <a:xfrm rot="5400000" flipH="1">
              <a:off x="8217196" y="1123410"/>
              <a:ext cx="949000" cy="333745"/>
              <a:chOff x="10418321" y="-3066640"/>
              <a:chExt cx="949000" cy="333745"/>
            </a:xfrm>
          </p:grpSpPr>
          <p:sp>
            <p:nvSpPr>
              <p:cNvPr id="249" name="Google Shape;249;p1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8"/>
            <p:cNvGrpSpPr/>
            <p:nvPr/>
          </p:nvGrpSpPr>
          <p:grpSpPr>
            <a:xfrm flipH="1">
              <a:off x="128302" y="2476243"/>
              <a:ext cx="489301" cy="705095"/>
              <a:chOff x="6163517" y="-1633036"/>
              <a:chExt cx="713996" cy="1028885"/>
            </a:xfrm>
          </p:grpSpPr>
          <p:sp>
            <p:nvSpPr>
              <p:cNvPr id="255" name="Google Shape;255;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rot="5915849">
                <a:off x="6417019" y="-1660936"/>
                <a:ext cx="238931" cy="457263"/>
              </a:xfrm>
              <a:custGeom>
                <a:avLst/>
                <a:gdLst/>
                <a:ahLst/>
                <a:cxnLst/>
                <a:rect l="l" t="t" r="r" b="b"/>
                <a:pathLst>
                  <a:path w="1937" h="3707" fill="none" extrusionOk="0">
                    <a:moveTo>
                      <a:pt x="1936" y="1"/>
                    </a:moveTo>
                    <a:lnTo>
                      <a:pt x="45" y="1188"/>
                    </a:lnTo>
                    <a:lnTo>
                      <a:pt x="1" y="2354"/>
                    </a:lnTo>
                    <a:lnTo>
                      <a:pt x="1772" y="3707"/>
                    </a:lnTo>
                    <a:close/>
                  </a:path>
                </a:pathLst>
              </a:custGeom>
              <a:noFill/>
              <a:ln w="3575"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5915849">
                <a:off x="6612500" y="-1500648"/>
                <a:ext cx="136550" cy="127422"/>
              </a:xfrm>
              <a:custGeom>
                <a:avLst/>
                <a:gdLst/>
                <a:ahLst/>
                <a:cxnLst/>
                <a:rect l="l" t="t" r="r" b="b"/>
                <a:pathLst>
                  <a:path w="1107" h="1033" extrusionOk="0">
                    <a:moveTo>
                      <a:pt x="755" y="0"/>
                    </a:moveTo>
                    <a:cubicBezTo>
                      <a:pt x="328" y="0"/>
                      <a:pt x="1" y="469"/>
                      <a:pt x="51" y="881"/>
                    </a:cubicBezTo>
                    <a:cubicBezTo>
                      <a:pt x="66" y="969"/>
                      <a:pt x="149" y="1033"/>
                      <a:pt x="228" y="1033"/>
                    </a:cubicBezTo>
                    <a:cubicBezTo>
                      <a:pt x="268" y="1033"/>
                      <a:pt x="307" y="1017"/>
                      <a:pt x="337" y="980"/>
                    </a:cubicBezTo>
                    <a:cubicBezTo>
                      <a:pt x="458" y="848"/>
                      <a:pt x="425" y="651"/>
                      <a:pt x="546" y="508"/>
                    </a:cubicBezTo>
                    <a:cubicBezTo>
                      <a:pt x="656" y="398"/>
                      <a:pt x="788" y="376"/>
                      <a:pt x="931" y="343"/>
                    </a:cubicBezTo>
                    <a:cubicBezTo>
                      <a:pt x="1107" y="299"/>
                      <a:pt x="1008" y="35"/>
                      <a:pt x="876" y="13"/>
                    </a:cubicBezTo>
                    <a:cubicBezTo>
                      <a:pt x="835" y="4"/>
                      <a:pt x="795" y="0"/>
                      <a:pt x="7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5915849">
                <a:off x="6410007" y="-886329"/>
                <a:ext cx="328237" cy="61182"/>
              </a:xfrm>
              <a:custGeom>
                <a:avLst/>
                <a:gdLst/>
                <a:ahLst/>
                <a:cxnLst/>
                <a:rect l="l" t="t" r="r" b="b"/>
                <a:pathLst>
                  <a:path w="2661" h="496" extrusionOk="0">
                    <a:moveTo>
                      <a:pt x="187" y="0"/>
                    </a:moveTo>
                    <a:cubicBezTo>
                      <a:pt x="0" y="0"/>
                      <a:pt x="46" y="320"/>
                      <a:pt x="219" y="341"/>
                    </a:cubicBezTo>
                    <a:cubicBezTo>
                      <a:pt x="956" y="407"/>
                      <a:pt x="1692" y="484"/>
                      <a:pt x="2440" y="495"/>
                    </a:cubicBezTo>
                    <a:cubicBezTo>
                      <a:pt x="2660" y="495"/>
                      <a:pt x="2583" y="133"/>
                      <a:pt x="2396" y="122"/>
                    </a:cubicBezTo>
                    <a:cubicBezTo>
                      <a:pt x="1670" y="34"/>
                      <a:pt x="923" y="23"/>
                      <a:pt x="197" y="1"/>
                    </a:cubicBezTo>
                    <a:cubicBezTo>
                      <a:pt x="194" y="0"/>
                      <a:pt x="190" y="0"/>
                      <a:pt x="18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264"/>
        <p:cNvGrpSpPr/>
        <p:nvPr/>
      </p:nvGrpSpPr>
      <p:grpSpPr>
        <a:xfrm>
          <a:off x="0" y="0"/>
          <a:ext cx="0" cy="0"/>
          <a:chOff x="0" y="0"/>
          <a:chExt cx="0" cy="0"/>
        </a:xfrm>
      </p:grpSpPr>
      <p:sp>
        <p:nvSpPr>
          <p:cNvPr id="265" name="Google Shape;265;p1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66" name="Google Shape;266;p19"/>
          <p:cNvSpPr txBox="1">
            <a:spLocks noGrp="1"/>
          </p:cNvSpPr>
          <p:nvPr>
            <p:ph type="title"/>
          </p:nvPr>
        </p:nvSpPr>
        <p:spPr>
          <a:xfrm>
            <a:off x="2922600" y="1491175"/>
            <a:ext cx="3298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9200"/>
              <a:buNone/>
              <a:defRPr sz="6000"/>
            </a:lvl1pPr>
            <a:lvl2pPr lvl="1" rtl="0">
              <a:spcBef>
                <a:spcPts val="0"/>
              </a:spcBef>
              <a:spcAft>
                <a:spcPts val="0"/>
              </a:spcAft>
              <a:buSzPts val="9200"/>
              <a:buNone/>
              <a:defRPr sz="9200"/>
            </a:lvl2pPr>
            <a:lvl3pPr lvl="2" rtl="0">
              <a:spcBef>
                <a:spcPts val="0"/>
              </a:spcBef>
              <a:spcAft>
                <a:spcPts val="0"/>
              </a:spcAft>
              <a:buSzPts val="9200"/>
              <a:buNone/>
              <a:defRPr sz="9200"/>
            </a:lvl3pPr>
            <a:lvl4pPr lvl="3" rtl="0">
              <a:spcBef>
                <a:spcPts val="0"/>
              </a:spcBef>
              <a:spcAft>
                <a:spcPts val="0"/>
              </a:spcAft>
              <a:buSzPts val="9200"/>
              <a:buNone/>
              <a:defRPr sz="9200"/>
            </a:lvl4pPr>
            <a:lvl5pPr lvl="4" rtl="0">
              <a:spcBef>
                <a:spcPts val="0"/>
              </a:spcBef>
              <a:spcAft>
                <a:spcPts val="0"/>
              </a:spcAft>
              <a:buSzPts val="9200"/>
              <a:buNone/>
              <a:defRPr sz="9200"/>
            </a:lvl5pPr>
            <a:lvl6pPr lvl="5" rtl="0">
              <a:spcBef>
                <a:spcPts val="0"/>
              </a:spcBef>
              <a:spcAft>
                <a:spcPts val="0"/>
              </a:spcAft>
              <a:buSzPts val="9200"/>
              <a:buNone/>
              <a:defRPr sz="9200"/>
            </a:lvl6pPr>
            <a:lvl7pPr lvl="6" rtl="0">
              <a:spcBef>
                <a:spcPts val="0"/>
              </a:spcBef>
              <a:spcAft>
                <a:spcPts val="0"/>
              </a:spcAft>
              <a:buSzPts val="9200"/>
              <a:buNone/>
              <a:defRPr sz="9200"/>
            </a:lvl7pPr>
            <a:lvl8pPr lvl="7" rtl="0">
              <a:spcBef>
                <a:spcPts val="0"/>
              </a:spcBef>
              <a:spcAft>
                <a:spcPts val="0"/>
              </a:spcAft>
              <a:buSzPts val="9200"/>
              <a:buNone/>
              <a:defRPr sz="9200"/>
            </a:lvl8pPr>
            <a:lvl9pPr lvl="8" rtl="0">
              <a:spcBef>
                <a:spcPts val="0"/>
              </a:spcBef>
              <a:spcAft>
                <a:spcPts val="0"/>
              </a:spcAft>
              <a:buSzPts val="9200"/>
              <a:buNone/>
              <a:defRPr sz="9200"/>
            </a:lvl9pPr>
          </a:lstStyle>
          <a:p>
            <a:endParaRPr/>
          </a:p>
        </p:txBody>
      </p:sp>
      <p:sp>
        <p:nvSpPr>
          <p:cNvPr id="267" name="Google Shape;267;p19"/>
          <p:cNvSpPr txBox="1">
            <a:spLocks noGrp="1"/>
          </p:cNvSpPr>
          <p:nvPr>
            <p:ph type="subTitle" idx="1"/>
          </p:nvPr>
        </p:nvSpPr>
        <p:spPr>
          <a:xfrm>
            <a:off x="2922600" y="2563275"/>
            <a:ext cx="3298800" cy="94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4775"/>
            <a:ext cx="7717500" cy="52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1pPr>
            <a:lvl2pPr lvl="1"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2pPr>
            <a:lvl3pPr lvl="2"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3pPr>
            <a:lvl4pPr lvl="3"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4pPr>
            <a:lvl5pPr lvl="4"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5pPr>
            <a:lvl6pPr lvl="5"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6pPr>
            <a:lvl7pPr lvl="6"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7pPr>
            <a:lvl8pPr lvl="7"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8pPr>
            <a:lvl9pPr lvl="8"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9pPr>
          </a:lstStyle>
          <a:p>
            <a:endParaRPr/>
          </a:p>
        </p:txBody>
      </p:sp>
      <p:sp>
        <p:nvSpPr>
          <p:cNvPr id="7" name="Google Shape;7;p1"/>
          <p:cNvSpPr txBox="1">
            <a:spLocks noGrp="1"/>
          </p:cNvSpPr>
          <p:nvPr>
            <p:ph type="body" idx="1"/>
          </p:nvPr>
        </p:nvSpPr>
        <p:spPr>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1" r:id="rId7"/>
    <p:sldLayoutId id="2147483664" r:id="rId8"/>
    <p:sldLayoutId id="2147483665" r:id="rId9"/>
    <p:sldLayoutId id="2147483666" r:id="rId10"/>
    <p:sldLayoutId id="2147483667" r:id="rId11"/>
    <p:sldLayoutId id="2147483668" r:id="rId12"/>
    <p:sldLayoutId id="2147483671" r:id="rId13"/>
    <p:sldLayoutId id="2147483672" r:id="rId14"/>
    <p:sldLayoutId id="2147483673" r:id="rId15"/>
    <p:sldLayoutId id="2147483674" r:id="rId16"/>
    <p:sldLayoutId id="2147483675" r:id="rId17"/>
    <p:sldLayoutId id="2147483676" r:id="rId18"/>
    <p:sldLayoutId id="2147483678" r:id="rId19"/>
    <p:sldLayoutId id="214748367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6"/>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defRPr/>
            </a:pPr>
            <a:fld id="{723A3EFB-E5A4-4F85-84D0-3F54949E58B5}" type="datetimeFigureOut">
              <a:rPr lang="zh-CN" altLang="en-US" kern="1200" smtClean="0">
                <a:solidFill>
                  <a:prstClr val="black">
                    <a:tint val="75000"/>
                  </a:prstClr>
                </a:solidFill>
              </a:rPr>
              <a:pPr>
                <a:buClrTx/>
                <a:defRPr/>
              </a:pPr>
              <a:t>2026/1/14</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defRPr/>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defRPr/>
            </a:pPr>
            <a:fld id="{7D41E1E3-0430-46C2-B0D3-2490A70B1299}" type="slidenum">
              <a:rPr lang="zh-CN" altLang="en-US" kern="1200" smtClean="0">
                <a:solidFill>
                  <a:prstClr val="black">
                    <a:tint val="75000"/>
                  </a:prstClr>
                </a:solidFill>
              </a:rPr>
              <a:pPr>
                <a:buClrTx/>
                <a:defRPr/>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8758580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6"/>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defRPr/>
            </a:pPr>
            <a:fld id="{2B8C012C-B1B7-47F6-B168-A941E97A73A9}" type="datetimeFigureOut">
              <a:rPr lang="en-US" kern="1200" smtClean="0">
                <a:solidFill>
                  <a:prstClr val="black">
                    <a:tint val="75000"/>
                  </a:prstClr>
                </a:solidFill>
                <a:latin typeface="Calibri" panose="020F0502020204030204"/>
                <a:ea typeface="+mn-ea"/>
              </a:rPr>
              <a:pPr>
                <a:buClrTx/>
                <a:defRPr/>
              </a:pPr>
              <a:t>1/14/2026</a:t>
            </a:fld>
            <a:endParaRPr lang="en-US" kern="1200">
              <a:solidFill>
                <a:prstClr val="black">
                  <a:tint val="75000"/>
                </a:prstClr>
              </a:solidFill>
              <a:latin typeface="Calibri" panose="020F0502020204030204"/>
              <a:ea typeface="+mn-ea"/>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defRPr/>
            </a:pPr>
            <a:endParaRPr lang="en-US" kern="1200">
              <a:solidFill>
                <a:prstClr val="black">
                  <a:tint val="75000"/>
                </a:prstClr>
              </a:solidFill>
              <a:latin typeface="Calibri" panose="020F0502020204030204"/>
              <a:ea typeface="+mn-ea"/>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defRPr/>
            </a:pPr>
            <a:fld id="{91EC7793-07B9-4429-92E8-8730EA770269}" type="slidenum">
              <a:rPr lang="en-US" kern="1200" smtClean="0">
                <a:solidFill>
                  <a:prstClr val="black">
                    <a:tint val="75000"/>
                  </a:prstClr>
                </a:solidFill>
                <a:latin typeface="Calibri" panose="020F0502020204030204"/>
                <a:ea typeface="+mn-ea"/>
              </a:rPr>
              <a:pPr>
                <a:buClrTx/>
                <a:defRPr/>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56407998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8"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6.png"/><Relationship Id="rId5" Type="http://schemas.microsoft.com/office/2007/relationships/hdphoto" Target="../media/hdphoto6.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png"/><Relationship Id="rId7" Type="http://schemas.microsoft.com/office/2007/relationships/hdphoto" Target="../media/hdphoto7.wdp"/><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microsoft.com/office/2007/relationships/hdphoto" Target="../media/hdphoto8.wdp"/><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8.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9.wdp"/><Relationship Id="rId5"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45.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microsoft.com/office/2007/relationships/hdphoto" Target="../media/hdphoto11.wdp"/></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2.png"/><Relationship Id="rId7" Type="http://schemas.microsoft.com/office/2007/relationships/hdphoto" Target="../media/hdphoto12.wdp"/><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13.wdp"/><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microsoft.com/office/2007/relationships/hdphoto" Target="../media/hdphoto14.wdp"/><Relationship Id="rId5" Type="http://schemas.openxmlformats.org/officeDocument/2006/relationships/image" Target="../media/image59.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7.png"/><Relationship Id="rId5" Type="http://schemas.microsoft.com/office/2007/relationships/hdphoto" Target="../media/hdphoto14.wdp"/><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0.jp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73.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72.png"/><Relationship Id="rId17" Type="http://schemas.microsoft.com/office/2007/relationships/hdphoto" Target="../media/hdphoto15.wdp"/><Relationship Id="rId2" Type="http://schemas.openxmlformats.org/officeDocument/2006/relationships/audio" Target="../media/media2.mp3"/><Relationship Id="rId16" Type="http://schemas.openxmlformats.org/officeDocument/2006/relationships/image" Target="../media/image6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71.png"/><Relationship Id="rId5" Type="http://schemas.microsoft.com/office/2007/relationships/media" Target="../media/media4.mp3"/><Relationship Id="rId15" Type="http://schemas.openxmlformats.org/officeDocument/2006/relationships/image" Target="../media/image65.png"/><Relationship Id="rId10" Type="http://schemas.openxmlformats.org/officeDocument/2006/relationships/notesSlide" Target="../notesSlides/notesSlide28.xml"/><Relationship Id="rId4" Type="http://schemas.openxmlformats.org/officeDocument/2006/relationships/audio" Target="../media/media3.mp3"/><Relationship Id="rId9" Type="http://schemas.openxmlformats.org/officeDocument/2006/relationships/slideLayout" Target="../slideLayouts/slideLayout32.xml"/><Relationship Id="rId14" Type="http://schemas.openxmlformats.org/officeDocument/2006/relationships/image" Target="../media/image74.png"/></Relationships>
</file>

<file path=ppt/slides/_rels/slide29.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78.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77.png"/><Relationship Id="rId2" Type="http://schemas.openxmlformats.org/officeDocument/2006/relationships/audio" Target="../media/media2.mp3"/><Relationship Id="rId16" Type="http://schemas.openxmlformats.org/officeDocument/2006/relationships/image" Target="../media/image65.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76.png"/><Relationship Id="rId5" Type="http://schemas.microsoft.com/office/2007/relationships/media" Target="../media/media4.mp3"/><Relationship Id="rId15" Type="http://schemas.openxmlformats.org/officeDocument/2006/relationships/image" Target="../media/image80.png"/><Relationship Id="rId10" Type="http://schemas.openxmlformats.org/officeDocument/2006/relationships/notesSlide" Target="../notesSlides/notesSlide29.xml"/><Relationship Id="rId4" Type="http://schemas.openxmlformats.org/officeDocument/2006/relationships/audio" Target="../media/media3.mp3"/><Relationship Id="rId9" Type="http://schemas.openxmlformats.org/officeDocument/2006/relationships/slideLayout" Target="../slideLayouts/slideLayout32.xml"/><Relationship Id="rId1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83.png"/><Relationship Id="rId18" Type="http://schemas.microsoft.com/office/2007/relationships/hdphoto" Target="../media/hdphoto16.wdp"/><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82.png"/><Relationship Id="rId17" Type="http://schemas.openxmlformats.org/officeDocument/2006/relationships/image" Target="../media/image69.png"/><Relationship Id="rId2" Type="http://schemas.openxmlformats.org/officeDocument/2006/relationships/audio" Target="../media/media2.mp3"/><Relationship Id="rId16" Type="http://schemas.openxmlformats.org/officeDocument/2006/relationships/image" Target="../media/image65.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81.png"/><Relationship Id="rId5" Type="http://schemas.microsoft.com/office/2007/relationships/media" Target="../media/media4.mp3"/><Relationship Id="rId15" Type="http://schemas.openxmlformats.org/officeDocument/2006/relationships/image" Target="../media/image85.png"/><Relationship Id="rId10" Type="http://schemas.openxmlformats.org/officeDocument/2006/relationships/notesSlide" Target="../notesSlides/notesSlide30.xml"/><Relationship Id="rId4" Type="http://schemas.openxmlformats.org/officeDocument/2006/relationships/audio" Target="../media/media3.mp3"/><Relationship Id="rId9" Type="http://schemas.openxmlformats.org/officeDocument/2006/relationships/slideLayout" Target="../slideLayouts/slideLayout32.xml"/><Relationship Id="rId1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89.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88.png"/><Relationship Id="rId2" Type="http://schemas.openxmlformats.org/officeDocument/2006/relationships/audio" Target="../media/media2.mp3"/><Relationship Id="rId16" Type="http://schemas.openxmlformats.org/officeDocument/2006/relationships/image" Target="../media/image65.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87.png"/><Relationship Id="rId5" Type="http://schemas.microsoft.com/office/2007/relationships/media" Target="../media/media4.mp3"/><Relationship Id="rId15" Type="http://schemas.openxmlformats.org/officeDocument/2006/relationships/image" Target="../media/image91.png"/><Relationship Id="rId10" Type="http://schemas.openxmlformats.org/officeDocument/2006/relationships/notesSlide" Target="../notesSlides/notesSlide31.xml"/><Relationship Id="rId4" Type="http://schemas.openxmlformats.org/officeDocument/2006/relationships/audio" Target="../media/media3.mp3"/><Relationship Id="rId9" Type="http://schemas.openxmlformats.org/officeDocument/2006/relationships/slideLayout" Target="../slideLayouts/slideLayout32.xml"/><Relationship Id="rId14"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83.png"/><Relationship Id="rId18" Type="http://schemas.microsoft.com/office/2007/relationships/hdphoto" Target="../media/hdphoto17.wdp"/><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82.png"/><Relationship Id="rId17" Type="http://schemas.openxmlformats.org/officeDocument/2006/relationships/image" Target="../media/image70.png"/><Relationship Id="rId2" Type="http://schemas.openxmlformats.org/officeDocument/2006/relationships/audio" Target="../media/media2.mp3"/><Relationship Id="rId16" Type="http://schemas.openxmlformats.org/officeDocument/2006/relationships/image" Target="../media/image65.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92.png"/><Relationship Id="rId5" Type="http://schemas.microsoft.com/office/2007/relationships/media" Target="../media/media4.mp3"/><Relationship Id="rId15" Type="http://schemas.openxmlformats.org/officeDocument/2006/relationships/image" Target="../media/image94.png"/><Relationship Id="rId10" Type="http://schemas.openxmlformats.org/officeDocument/2006/relationships/notesSlide" Target="../notesSlides/notesSlide32.xml"/><Relationship Id="rId4" Type="http://schemas.openxmlformats.org/officeDocument/2006/relationships/audio" Target="../media/media3.mp3"/><Relationship Id="rId9" Type="http://schemas.openxmlformats.org/officeDocument/2006/relationships/slideLayout" Target="../slideLayouts/slideLayout32.xml"/><Relationship Id="rId14" Type="http://schemas.openxmlformats.org/officeDocument/2006/relationships/image" Target="../media/image93.png"/></Relationships>
</file>

<file path=ppt/slides/_rels/slide33.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18.png"/><Relationship Id="rId7"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microsoft.com/office/2007/relationships/hdphoto" Target="../media/hdphoto19.wdp"/><Relationship Id="rId5" Type="http://schemas.openxmlformats.org/officeDocument/2006/relationships/image" Target="../media/image86.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microsoft.com/office/2007/relationships/hdphoto" Target="../media/hdphoto19.wdp"/><Relationship Id="rId5" Type="http://schemas.openxmlformats.org/officeDocument/2006/relationships/image" Target="../media/image86.pn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microsoft.com/office/2007/relationships/hdphoto" Target="../media/hdphoto19.wdp"/><Relationship Id="rId5" Type="http://schemas.openxmlformats.org/officeDocument/2006/relationships/image" Target="../media/image86.png"/><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106.png"/><Relationship Id="rId5" Type="http://schemas.openxmlformats.org/officeDocument/2006/relationships/image" Target="../media/image9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0.wdp"/><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8.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0.wdp"/><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112.png"/><Relationship Id="rId5" Type="http://schemas.microsoft.com/office/2007/relationships/hdphoto" Target="../media/hdphoto21.wdp"/><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113.png"/><Relationship Id="rId5" Type="http://schemas.microsoft.com/office/2007/relationships/hdphoto" Target="../media/hdphoto21.wdp"/><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06.tmp"/><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80.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7"/>
          <p:cNvSpPr txBox="1">
            <a:spLocks noGrp="1"/>
          </p:cNvSpPr>
          <p:nvPr>
            <p:ph type="ctrTitle"/>
          </p:nvPr>
        </p:nvSpPr>
        <p:spPr>
          <a:xfrm>
            <a:off x="1313740" y="1228647"/>
            <a:ext cx="6633718" cy="2247300"/>
          </a:xfrm>
          <a:prstGeom prst="rect">
            <a:avLst/>
          </a:prstGeom>
        </p:spPr>
        <p:txBody>
          <a:bodyPr spcFirstLastPara="1" wrap="square" lIns="91425" tIns="91425" rIns="91425" bIns="91425" anchor="t" anchorCtr="0">
            <a:noAutofit/>
          </a:bodyPr>
          <a:lstStyle/>
          <a:p>
            <a:pPr lvl="0">
              <a:lnSpc>
                <a:spcPct val="150000"/>
              </a:lnSpc>
            </a:pPr>
            <a:r>
              <a:rPr lang="en-US" sz="4500" b="1">
                <a:latin typeface="+mn-lt"/>
              </a:rPr>
              <a:t>CHÀO MỪNG CÁC EM </a:t>
            </a:r>
            <a:br>
              <a:rPr lang="en-US" sz="4500" b="1">
                <a:latin typeface="+mn-lt"/>
              </a:rPr>
            </a:br>
            <a:r>
              <a:rPr lang="en-US" sz="4500" b="1">
                <a:latin typeface="+mn-lt"/>
              </a:rPr>
              <a:t>ĐẾN VỚI TIẾT HỌC!</a:t>
            </a:r>
            <a:endParaRPr sz="4500" b="1">
              <a:latin typeface="+mn-lt"/>
            </a:endParaRPr>
          </a:p>
        </p:txBody>
      </p:sp>
      <p:grpSp>
        <p:nvGrpSpPr>
          <p:cNvPr id="826" name="Google Shape;826;p37"/>
          <p:cNvGrpSpPr/>
          <p:nvPr/>
        </p:nvGrpSpPr>
        <p:grpSpPr>
          <a:xfrm>
            <a:off x="474381" y="536456"/>
            <a:ext cx="984324" cy="1101461"/>
            <a:chOff x="781859" y="782462"/>
            <a:chExt cx="651309" cy="728721"/>
          </a:xfrm>
        </p:grpSpPr>
        <p:sp>
          <p:nvSpPr>
            <p:cNvPr id="827" name="Google Shape;827;p37"/>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7"/>
          <p:cNvGrpSpPr/>
          <p:nvPr/>
        </p:nvGrpSpPr>
        <p:grpSpPr>
          <a:xfrm rot="8364929" flipH="1">
            <a:off x="7911258" y="3068087"/>
            <a:ext cx="1193577" cy="540587"/>
            <a:chOff x="10048400" y="2011675"/>
            <a:chExt cx="632075" cy="286275"/>
          </a:xfrm>
        </p:grpSpPr>
        <p:sp>
          <p:nvSpPr>
            <p:cNvPr id="885" name="Google Shape;885;p37"/>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09"/>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6085" y="133351"/>
            <a:ext cx="8829165" cy="4881708"/>
          </a:xfrm>
          <a:prstGeom prst="rect">
            <a:avLst/>
          </a:prstGeom>
        </p:spPr>
      </p:pic>
      <p:pic>
        <p:nvPicPr>
          <p:cNvPr id="4" name="Picture 3"/>
          <p:cNvPicPr>
            <a:picLocks noChangeAspect="1"/>
          </p:cNvPicPr>
          <p:nvPr/>
        </p:nvPicPr>
        <p:blipFill>
          <a:blip r:embed="rId4"/>
          <a:stretch>
            <a:fillRect/>
          </a:stretch>
        </p:blipFill>
        <p:spPr>
          <a:xfrm rot="9553221">
            <a:off x="177793" y="3834235"/>
            <a:ext cx="459892" cy="1086607"/>
          </a:xfrm>
          <a:prstGeom prst="rect">
            <a:avLst/>
          </a:prstGeom>
        </p:spPr>
      </p:pic>
      <p:sp>
        <p:nvSpPr>
          <p:cNvPr id="12" name="TextBox 11"/>
          <p:cNvSpPr txBox="1"/>
          <p:nvPr/>
        </p:nvSpPr>
        <p:spPr>
          <a:xfrm>
            <a:off x="459900" y="332619"/>
            <a:ext cx="2455688" cy="60016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457200">
              <a:lnSpc>
                <a:spcPct val="150000"/>
              </a:lnSpc>
              <a:buClrTx/>
              <a:buFontTx/>
              <a:buNone/>
              <a:defRPr/>
            </a:pPr>
            <a:r>
              <a:rPr lang="en-US" sz="2200" b="1" kern="1200">
                <a:solidFill>
                  <a:srgbClr val="FFFF00"/>
                </a:solidFill>
                <a:ea typeface="+mn-ea"/>
                <a:cs typeface="Arial" panose="020B0604020202020204" pitchFamily="34" charset="0"/>
              </a:rPr>
              <a:t>1. Định lí Thalès</a:t>
            </a:r>
            <a:endParaRPr lang="en-US" sz="2200" b="1" kern="1200" dirty="0">
              <a:solidFill>
                <a:srgbClr val="FFFF00"/>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69958" y="1047499"/>
                <a:ext cx="5658149" cy="2066656"/>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en-US" sz="1900" b="1">
                    <a:solidFill>
                      <a:srgbClr val="C00000"/>
                    </a:solidFill>
                    <a:latin typeface="+mn-lt"/>
                    <a:ea typeface="Dotum" panose="020B0600000101010101" pitchFamily="34" charset="-127"/>
                    <a:cs typeface="Times New Roman" panose="02020603050405020304" pitchFamily="18" charset="0"/>
                  </a:rPr>
                  <a:t>HĐ2</a:t>
                </a:r>
                <a:r>
                  <a:rPr lang="en-US" sz="1900">
                    <a:solidFill>
                      <a:srgbClr val="C00000"/>
                    </a:solidFill>
                    <a:latin typeface="+mn-lt"/>
                    <a:ea typeface="Dotum" panose="020B0600000101010101" pitchFamily="34" charset="-127"/>
                    <a:cs typeface="Times New Roman" panose="02020603050405020304" pitchFamily="18" charset="0"/>
                  </a:rPr>
                  <a:t>:</a:t>
                </a:r>
                <a:r>
                  <a:rPr lang="en-US" sz="1900">
                    <a:solidFill>
                      <a:schemeClr val="bg1">
                        <a:lumMod val="10000"/>
                      </a:schemeClr>
                    </a:solidFill>
                    <a:latin typeface="+mn-lt"/>
                    <a:ea typeface="Dotum" panose="020B0600000101010101" pitchFamily="34" charset="-127"/>
                    <a:cs typeface="Times New Roman" panose="02020603050405020304" pitchFamily="18" charset="0"/>
                  </a:rPr>
                  <a:t> </a:t>
                </a:r>
                <a:r>
                  <a:rPr lang="vi-VN" sz="1900">
                    <a:latin typeface="+mn-lt"/>
                  </a:rPr>
                  <a:t>Quan sát </a:t>
                </a:r>
                <a:r>
                  <a:rPr lang="vi-VN" sz="1900" i="1">
                    <a:latin typeface="+mn-lt"/>
                  </a:rPr>
                  <a:t>Hình 3</a:t>
                </a:r>
                <a:r>
                  <a:rPr lang="vi-VN" sz="1900">
                    <a:latin typeface="+mn-lt"/>
                  </a:rPr>
                  <a:t> và cho biết:</a:t>
                </a:r>
              </a:p>
              <a:p>
                <a:pPr algn="just">
                  <a:lnSpc>
                    <a:spcPct val="150000"/>
                  </a:lnSpc>
                </a:pPr>
                <a:r>
                  <a:rPr lang="vi-VN" sz="1900">
                    <a:latin typeface="+mn-lt"/>
                  </a:rPr>
                  <a:t>a) Đường thẳng </a:t>
                </a:r>
                <a14:m>
                  <m:oMath xmlns:m="http://schemas.openxmlformats.org/officeDocument/2006/math">
                    <m:r>
                      <a:rPr lang="vi-VN" sz="1900" i="1" smtClean="0">
                        <a:latin typeface="Cambria Math" panose="02040503050406030204" pitchFamily="18" charset="0"/>
                      </a:rPr>
                      <m:t>𝑑</m:t>
                    </m:r>
                  </m:oMath>
                </a14:m>
                <a:r>
                  <a:rPr lang="vi-VN" sz="1900">
                    <a:latin typeface="+mn-lt"/>
                  </a:rPr>
                  <a:t> có song song với </a:t>
                </a:r>
                <a14:m>
                  <m:oMath xmlns:m="http://schemas.openxmlformats.org/officeDocument/2006/math">
                    <m:r>
                      <a:rPr lang="vi-VN" sz="1900" i="1" smtClean="0">
                        <a:latin typeface="Cambria Math" panose="02040503050406030204" pitchFamily="18" charset="0"/>
                      </a:rPr>
                      <m:t>𝐵𝐶</m:t>
                    </m:r>
                  </m:oMath>
                </a14:m>
                <a:r>
                  <a:rPr lang="vi-VN" sz="1900">
                    <a:latin typeface="+mn-lt"/>
                  </a:rPr>
                  <a:t> hay không;</a:t>
                </a:r>
              </a:p>
              <a:p>
                <a:pPr algn="just">
                  <a:lnSpc>
                    <a:spcPct val="150000"/>
                  </a:lnSpc>
                </a:pPr>
                <a:r>
                  <a:rPr lang="vi-VN" sz="1900">
                    <a:latin typeface="+mn-lt"/>
                  </a:rPr>
                  <a:t>b) Bằng cách đếm số ô vuông, dự đoán xem các tỉ số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𝑀𝐵</m:t>
                        </m:r>
                      </m:den>
                    </m:f>
                    <m:r>
                      <a:rPr lang="en-US" sz="2000" b="0" i="1"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𝑁𝐶</m:t>
                        </m:r>
                      </m:den>
                    </m:f>
                  </m:oMath>
                </a14:m>
                <a:r>
                  <a:rPr lang="vi-VN" sz="1900">
                    <a:latin typeface="+mn-lt"/>
                  </a:rPr>
                  <a:t> có bằng nhau hay không.</a:t>
                </a:r>
              </a:p>
            </p:txBody>
          </p:sp>
        </mc:Choice>
        <mc:Fallback xmlns="">
          <p:sp>
            <p:nvSpPr>
              <p:cNvPr id="15" name="Rectangle 14"/>
              <p:cNvSpPr>
                <a:spLocks noRot="1" noChangeAspect="1" noMove="1" noResize="1" noEditPoints="1" noAdjustHandles="1" noChangeArrowheads="1" noChangeShapeType="1" noTextEdit="1"/>
              </p:cNvSpPr>
              <p:nvPr/>
            </p:nvSpPr>
            <p:spPr>
              <a:xfrm>
                <a:off x="369958" y="1047499"/>
                <a:ext cx="5658149" cy="2066656"/>
              </a:xfrm>
              <a:prstGeom prst="rect">
                <a:avLst/>
              </a:prstGeom>
              <a:blipFill>
                <a:blip r:embed="rId5"/>
                <a:stretch>
                  <a:fillRect l="-1078" r="-970"/>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6234485" y="332619"/>
            <a:ext cx="2553068" cy="2899325"/>
          </a:xfrm>
          <a:prstGeom prst="rect">
            <a:avLst/>
          </a:prstGeom>
        </p:spPr>
      </p:pic>
      <p:sp>
        <p:nvSpPr>
          <p:cNvPr id="17" name="Rectangle 16"/>
          <p:cNvSpPr/>
          <p:nvPr/>
        </p:nvSpPr>
        <p:spPr>
          <a:xfrm>
            <a:off x="1443754" y="3258715"/>
            <a:ext cx="644727" cy="384721"/>
          </a:xfrm>
          <a:prstGeom prst="rect">
            <a:avLst/>
          </a:prstGeom>
        </p:spPr>
        <p:txBody>
          <a:bodyPr wrap="none">
            <a:spAutoFit/>
          </a:bodyPr>
          <a:lstStyle/>
          <a:p>
            <a:pPr algn="ctr">
              <a:buClrTx/>
              <a:defRPr/>
            </a:pPr>
            <a:r>
              <a:rPr lang="en-US" sz="1900" b="1" i="1" u="sng" kern="1200" dirty="0">
                <a:solidFill>
                  <a:schemeClr val="accent3">
                    <a:lumMod val="90000"/>
                    <a:lumOff val="10000"/>
                  </a:schemeClr>
                </a:solidFill>
                <a:latin typeface="Arial" panose="020B0604020202020204" pitchFamily="34" charset="0"/>
                <a:ea typeface="+mn-ea"/>
              </a:rPr>
              <a:t>Giải</a:t>
            </a:r>
            <a:endParaRPr lang="en-US" sz="1900" b="1" i="1" u="sng" kern="1200" dirty="0">
              <a:solidFill>
                <a:schemeClr val="accent3">
                  <a:lumMod val="90000"/>
                  <a:lumOff val="10000"/>
                </a:schemeClr>
              </a:solidFill>
              <a:latin typeface="Calibri"/>
              <a:ea typeface="+mn-ea"/>
            </a:endParaRPr>
          </a:p>
        </p:txBody>
      </p:sp>
      <mc:AlternateContent xmlns:mc="http://schemas.openxmlformats.org/markup-compatibility/2006" xmlns:a14="http://schemas.microsoft.com/office/drawing/2010/main">
        <mc:Choice Requires="a14">
          <p:sp>
            <p:nvSpPr>
              <p:cNvPr id="6" name="Rectangle 5"/>
              <p:cNvSpPr/>
              <p:nvPr/>
            </p:nvSpPr>
            <p:spPr>
              <a:xfrm>
                <a:off x="1443754" y="3704515"/>
                <a:ext cx="6636374" cy="1228541"/>
              </a:xfrm>
              <a:prstGeom prst="rect">
                <a:avLst/>
              </a:prstGeom>
            </p:spPr>
            <p:txBody>
              <a:bodyPr wrap="square">
                <a:spAutoFit/>
              </a:bodyPr>
              <a:lstStyle/>
              <a:p>
                <a:pPr algn="just">
                  <a:lnSpc>
                    <a:spcPct val="150000"/>
                  </a:lnSpc>
                </a:pPr>
                <a:r>
                  <a:rPr lang="vi-VN" sz="1900">
                    <a:latin typeface="+mn-lt"/>
                    <a:ea typeface="Arial" panose="020B0604020202020204" pitchFamily="34" charset="0"/>
                    <a:cs typeface="Times New Roman" panose="02020603050405020304" pitchFamily="18" charset="0"/>
                  </a:rPr>
                  <a:t>a) Quan sát Hình 3 ta thấy </a:t>
                </a:r>
                <a14:m>
                  <m:oMath xmlns:m="http://schemas.openxmlformats.org/officeDocument/2006/math">
                    <m:r>
                      <a:rPr lang="vi-VN" sz="1900" i="1">
                        <a:effectLst/>
                        <a:latin typeface="Cambria Math" panose="02040503050406030204" pitchFamily="18" charset="0"/>
                        <a:ea typeface="Arial" panose="020B0604020202020204" pitchFamily="34" charset="0"/>
                        <a:cs typeface="Times New Roman" panose="02020603050405020304" pitchFamily="18" charset="0"/>
                      </a:rPr>
                      <m:t>𝑑</m:t>
                    </m:r>
                    <m:r>
                      <a:rPr lang="vi-VN" sz="1900" i="1">
                        <a:effectLst/>
                        <a:latin typeface="Cambria Math" panose="02040503050406030204" pitchFamily="18" charset="0"/>
                        <a:ea typeface="Arial" panose="020B0604020202020204" pitchFamily="34" charset="0"/>
                        <a:cs typeface="Times New Roman" panose="02020603050405020304" pitchFamily="18" charset="0"/>
                      </a:rPr>
                      <m:t>//</m:t>
                    </m:r>
                    <m:r>
                      <a:rPr lang="vi-VN" sz="1900" i="1">
                        <a:effectLst/>
                        <a:latin typeface="Cambria Math" panose="02040503050406030204" pitchFamily="18" charset="0"/>
                        <a:ea typeface="Arial" panose="020B0604020202020204" pitchFamily="34" charset="0"/>
                        <a:cs typeface="Times New Roman" panose="02020603050405020304" pitchFamily="18" charset="0"/>
                      </a:rPr>
                      <m:t>𝐵𝐶</m:t>
                    </m:r>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vi-VN" sz="1900">
                    <a:effectLst/>
                    <a:latin typeface="+mn-lt"/>
                    <a:ea typeface="Arial" panose="020B0604020202020204" pitchFamily="34" charset="0"/>
                    <a:cs typeface="Times New Roman" panose="02020603050405020304" pitchFamily="18" charset="0"/>
                  </a:rPr>
                  <a:t>b) Ta có: </a:t>
                </a:r>
                <a14:m>
                  <m:oMath xmlns:m="http://schemas.openxmlformats.org/officeDocument/2006/math">
                    <m:f>
                      <m:f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9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1900" i="1">
                            <a:effectLst/>
                            <a:latin typeface="Cambria Math" panose="02040503050406030204" pitchFamily="18" charset="0"/>
                            <a:ea typeface="Arial" panose="020B0604020202020204" pitchFamily="34" charset="0"/>
                            <a:cs typeface="Times New Roman" panose="02020603050405020304" pitchFamily="18" charset="0"/>
                          </a:rPr>
                          <m:t>𝑀𝐵</m:t>
                        </m:r>
                      </m:den>
                    </m:f>
                    <m:r>
                      <a:rPr lang="vi-VN" sz="1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900">
                            <a:effectLst/>
                            <a:latin typeface="Cambria Math" panose="02040503050406030204" pitchFamily="18" charset="0"/>
                            <a:ea typeface="Dotum" panose="020B0600000101010101" pitchFamily="34" charset="-127"/>
                            <a:cs typeface="Times New Roman" panose="02020603050405020304" pitchFamily="18" charset="0"/>
                          </a:rPr>
                          <m:t>2 ô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vu</m:t>
                        </m:r>
                        <m:r>
                          <a:rPr lang="vi-VN" sz="1900">
                            <a:effectLst/>
                            <a:latin typeface="Cambria Math" panose="02040503050406030204" pitchFamily="18" charset="0"/>
                            <a:ea typeface="Dotum" panose="020B0600000101010101" pitchFamily="34" charset="-127"/>
                            <a:cs typeface="Times New Roman" panose="02020603050405020304" pitchFamily="18" charset="0"/>
                          </a:rPr>
                          <m:t>ô</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ng</m:t>
                        </m:r>
                      </m:num>
                      <m:den>
                        <m:r>
                          <a:rPr lang="vi-VN" sz="1900">
                            <a:effectLst/>
                            <a:latin typeface="Cambria Math" panose="02040503050406030204" pitchFamily="18" charset="0"/>
                            <a:ea typeface="Dotum" panose="020B0600000101010101" pitchFamily="34" charset="-127"/>
                            <a:cs typeface="Times New Roman" panose="02020603050405020304" pitchFamily="18" charset="0"/>
                          </a:rPr>
                          <m:t>1 ô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vu</m:t>
                        </m:r>
                        <m:r>
                          <a:rPr lang="vi-VN" sz="1900">
                            <a:effectLst/>
                            <a:latin typeface="Cambria Math" panose="02040503050406030204" pitchFamily="18" charset="0"/>
                            <a:ea typeface="Dotum" panose="020B0600000101010101" pitchFamily="34" charset="-127"/>
                            <a:cs typeface="Times New Roman" panose="02020603050405020304" pitchFamily="18" charset="0"/>
                          </a:rPr>
                          <m:t>ô</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ng</m:t>
                        </m:r>
                      </m:den>
                    </m:f>
                  </m:oMath>
                </a14:m>
                <a:r>
                  <a:rPr lang="vi-VN" sz="1900">
                    <a:effectLst/>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9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1900" i="1">
                            <a:effectLst/>
                            <a:latin typeface="Cambria Math" panose="02040503050406030204" pitchFamily="18" charset="0"/>
                            <a:ea typeface="Dotum" panose="020B0600000101010101" pitchFamily="34" charset="-127"/>
                            <a:cs typeface="Times New Roman" panose="02020603050405020304" pitchFamily="18" charset="0"/>
                          </a:rPr>
                          <m:t>𝑁𝐶</m:t>
                        </m:r>
                      </m:den>
                    </m:f>
                    <m:r>
                      <a:rPr lang="vi-VN"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900">
                            <a:effectLst/>
                            <a:latin typeface="Cambria Math" panose="02040503050406030204" pitchFamily="18" charset="0"/>
                            <a:ea typeface="Dotum" panose="020B0600000101010101" pitchFamily="34" charset="-127"/>
                            <a:cs typeface="Times New Roman" panose="02020603050405020304" pitchFamily="18" charset="0"/>
                          </a:rPr>
                          <m:t>2 ô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vu</m:t>
                        </m:r>
                        <m:r>
                          <a:rPr lang="vi-VN" sz="1900">
                            <a:effectLst/>
                            <a:latin typeface="Cambria Math" panose="02040503050406030204" pitchFamily="18" charset="0"/>
                            <a:ea typeface="Dotum" panose="020B0600000101010101" pitchFamily="34" charset="-127"/>
                            <a:cs typeface="Times New Roman" panose="02020603050405020304" pitchFamily="18" charset="0"/>
                          </a:rPr>
                          <m:t>ô</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ng</m:t>
                        </m:r>
                      </m:num>
                      <m:den>
                        <m:r>
                          <a:rPr lang="vi-VN" sz="1900">
                            <a:effectLst/>
                            <a:latin typeface="Cambria Math" panose="02040503050406030204" pitchFamily="18" charset="0"/>
                            <a:ea typeface="Dotum" panose="020B0600000101010101" pitchFamily="34" charset="-127"/>
                            <a:cs typeface="Times New Roman" panose="02020603050405020304" pitchFamily="18" charset="0"/>
                          </a:rPr>
                          <m:t>1 ô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vu</m:t>
                        </m:r>
                        <m:r>
                          <a:rPr lang="vi-VN" sz="1900">
                            <a:effectLst/>
                            <a:latin typeface="Cambria Math" panose="02040503050406030204" pitchFamily="18" charset="0"/>
                            <a:ea typeface="Dotum" panose="020B0600000101010101" pitchFamily="34" charset="-127"/>
                            <a:cs typeface="Times New Roman" panose="02020603050405020304" pitchFamily="18" charset="0"/>
                          </a:rPr>
                          <m:t>ô</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ng</m:t>
                        </m:r>
                      </m:den>
                    </m:f>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n-lt"/>
                    <a:ea typeface="Arial" panose="020B0604020202020204" pitchFamily="34" charset="0"/>
                    <a:cs typeface="Times New Roman" panose="02020603050405020304" pitchFamily="18" charset="0"/>
                  </a:rPr>
                  <a:t> </a:t>
                </a:r>
                <a:r>
                  <a:rPr lang="vi-VN" sz="1900">
                    <a:effectLst/>
                    <a:latin typeface="+mn-lt"/>
                    <a:ea typeface="Arial" panose="020B0604020202020204" pitchFamily="34" charset="0"/>
                    <a:cs typeface="Times New Roman" panose="02020603050405020304" pitchFamily="18" charset="0"/>
                  </a:rPr>
                  <a:t>Vậy ta thấy </a:t>
                </a:r>
                <a14:m>
                  <m:oMath xmlns:m="http://schemas.openxmlformats.org/officeDocument/2006/math">
                    <m:f>
                      <m:f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9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1900" i="1">
                            <a:effectLst/>
                            <a:latin typeface="Cambria Math" panose="02040503050406030204" pitchFamily="18" charset="0"/>
                            <a:ea typeface="Arial" panose="020B0604020202020204" pitchFamily="34" charset="0"/>
                            <a:cs typeface="Times New Roman" panose="02020603050405020304" pitchFamily="18" charset="0"/>
                          </a:rPr>
                          <m:t>𝑀𝐵</m:t>
                        </m:r>
                      </m:den>
                    </m:f>
                    <m:r>
                      <a:rPr lang="vi-VN" sz="1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9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1900" i="1">
                            <a:effectLst/>
                            <a:latin typeface="Cambria Math" panose="02040503050406030204" pitchFamily="18" charset="0"/>
                            <a:ea typeface="Arial" panose="020B0604020202020204" pitchFamily="34" charset="0"/>
                            <a:cs typeface="Times New Roman" panose="02020603050405020304" pitchFamily="18" charset="0"/>
                          </a:rPr>
                          <m:t>𝑁𝐶</m:t>
                        </m:r>
                      </m:den>
                    </m:f>
                  </m:oMath>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43754" y="3704515"/>
                <a:ext cx="6636374" cy="1228541"/>
              </a:xfrm>
              <a:prstGeom prst="rect">
                <a:avLst/>
              </a:prstGeom>
              <a:blipFill>
                <a:blip r:embed="rId8"/>
                <a:stretch>
                  <a:fillRect l="-9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273"/>
        <p:cNvGrpSpPr/>
        <p:nvPr/>
      </p:nvGrpSpPr>
      <p:grpSpPr>
        <a:xfrm>
          <a:off x="0" y="0"/>
          <a:ext cx="0" cy="0"/>
          <a:chOff x="0" y="0"/>
          <a:chExt cx="0" cy="0"/>
        </a:xfrm>
      </p:grpSpPr>
      <p:sp>
        <p:nvSpPr>
          <p:cNvPr id="25" name="Rectangle 24"/>
          <p:cNvSpPr/>
          <p:nvPr/>
        </p:nvSpPr>
        <p:spPr>
          <a:xfrm>
            <a:off x="215144" y="190831"/>
            <a:ext cx="8706676" cy="4738978"/>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14040"/>
              </a:solidFill>
            </a:endParaRPr>
          </a:p>
        </p:txBody>
      </p:sp>
      <p:sp>
        <p:nvSpPr>
          <p:cNvPr id="60" name="Google Shape;2540;p49"/>
          <p:cNvSpPr txBox="1">
            <a:spLocks/>
          </p:cNvSpPr>
          <p:nvPr/>
        </p:nvSpPr>
        <p:spPr>
          <a:xfrm>
            <a:off x="2998058" y="252090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2500" b="1">
                <a:solidFill>
                  <a:srgbClr val="C00000"/>
                </a:solidFill>
                <a:latin typeface="Arial" panose="020B0604020202020204" pitchFamily="34" charset="0"/>
              </a:rPr>
              <a:t>Định lí Thalès</a:t>
            </a:r>
            <a:endParaRPr lang="vi-VN" sz="2500" b="1">
              <a:solidFill>
                <a:srgbClr val="C00000"/>
              </a:solidFill>
              <a:latin typeface="Arial" panose="020B0604020202020204" pitchFamily="34" charset="0"/>
            </a:endParaRPr>
          </a:p>
        </p:txBody>
      </p:sp>
      <p:sp>
        <p:nvSpPr>
          <p:cNvPr id="61" name="Rectangle 60"/>
          <p:cNvSpPr/>
          <p:nvPr/>
        </p:nvSpPr>
        <p:spPr>
          <a:xfrm>
            <a:off x="475890" y="3213403"/>
            <a:ext cx="8170134" cy="147732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vi-VN" sz="2000">
                <a:latin typeface="+mn-lt"/>
                <a:ea typeface="Times New Roman" panose="02020603050405020304" pitchFamily="18" charset="0"/>
                <a:cs typeface="Times New Roman" panose="02020603050405020304" pitchFamily="18" charset="0"/>
              </a:rPr>
              <a:t>Nếu một đường thẳng song song với một cạnh của tam giác và cắt hai cạnh còn lại thì nó định ra trên hai cạnh đó những đoạn thẳng tương ứng tỉ lệ.</a:t>
            </a:r>
            <a:endParaRPr lang="en-US" sz="2000" dirty="0">
              <a:effectLst/>
              <a:latin typeface="+mn-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295183" y="269169"/>
            <a:ext cx="2519612" cy="208294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06380" y="337528"/>
                <a:ext cx="5790544" cy="1938992"/>
              </a:xfrm>
              <a:prstGeom prst="rect">
                <a:avLst/>
              </a:prstGeom>
            </p:spPr>
            <p:txBody>
              <a:bodyPr wrap="square">
                <a:spAutoFit/>
              </a:bodyPr>
              <a:lstStyle/>
              <a:p>
                <a:pPr marL="342900" indent="-342900" algn="just">
                  <a:lnSpc>
                    <a:spcPct val="150000"/>
                  </a:lnSpc>
                  <a:buFontTx/>
                  <a:buChar char="-"/>
                </a:pPr>
                <a:r>
                  <a:rPr lang="vi-VN" sz="2000">
                    <a:latin typeface="+mn-lt"/>
                    <a:ea typeface="Arial" panose="020B0604020202020204" pitchFamily="34" charset="0"/>
                    <a:cs typeface="Times New Roman" panose="02020603050405020304" pitchFamily="18" charset="0"/>
                  </a:rPr>
                  <a:t>Cho </a:t>
                </a: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2000">
                    <a:effectLst/>
                    <a:latin typeface="+mn-lt"/>
                    <a:ea typeface="Dotum" panose="020B0600000101010101" pitchFamily="34" charset="-127"/>
                    <a:cs typeface="Times New Roman" panose="02020603050405020304" pitchFamily="18" charset="0"/>
                  </a:rPr>
                  <a:t>, có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vi-VN" sz="20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𝑀</m:t>
                    </m:r>
                    <m:r>
                      <a:rPr lang="vi-VN" sz="2000" i="1">
                        <a:effectLst/>
                        <a:latin typeface="Cambria Math" panose="02040503050406030204" pitchFamily="18" charset="0"/>
                        <a:ea typeface="Dotum" panose="020B0600000101010101" pitchFamily="34" charset="-127"/>
                        <a:cs typeface="Times New Roman" panose="02020603050405020304" pitchFamily="18" charset="0"/>
                      </a:rPr>
                      <m:t>, </m:t>
                    </m:r>
                    <m:r>
                      <a:rPr lang="vi-VN" sz="20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𝐴𝐶</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𝑁</m:t>
                    </m:r>
                  </m:oMath>
                </a14:m>
                <a:endParaRPr lang="en-US" sz="2000">
                  <a:effectLst/>
                  <a:latin typeface="+mn-lt"/>
                  <a:ea typeface="Dotum" panose="020B0600000101010101" pitchFamily="34" charset="-127"/>
                  <a:cs typeface="Times New Roman" panose="02020603050405020304" pitchFamily="18" charset="0"/>
                </a:endParaRPr>
              </a:p>
              <a:p>
                <a:pPr marL="342900" indent="-342900" algn="just">
                  <a:lnSpc>
                    <a:spcPct val="150000"/>
                  </a:lnSpc>
                  <a:buFontTx/>
                  <a:buChar char="-"/>
                </a:pPr>
                <a:r>
                  <a:rPr lang="vi-VN" sz="2000">
                    <a:effectLst/>
                    <a:latin typeface="+mn-lt"/>
                    <a:ea typeface="Arial" panose="020B0604020202020204" pitchFamily="34" charset="0"/>
                    <a:cs typeface="Times New Roman" panose="02020603050405020304" pitchFamily="18" charset="0"/>
                  </a:rPr>
                  <a:t>Đường thẳng </a:t>
                </a: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𝑑</m:t>
                    </m:r>
                  </m:oMath>
                </a14:m>
                <a:r>
                  <a:rPr lang="vi-VN" sz="2000">
                    <a:effectLst/>
                    <a:latin typeface="+mn-lt"/>
                    <a:ea typeface="Dotum" panose="020B0600000101010101" pitchFamily="34" charset="-127"/>
                    <a:cs typeface="Times New Roman" panose="02020603050405020304" pitchFamily="18" charset="0"/>
                  </a:rPr>
                  <a:t> định ra trên cạnh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vi-VN" sz="2000">
                    <a:effectLst/>
                    <a:latin typeface="+mn-lt"/>
                    <a:ea typeface="Dotum" panose="020B0600000101010101" pitchFamily="34" charset="-127"/>
                    <a:cs typeface="Times New Roman" panose="02020603050405020304" pitchFamily="18" charset="0"/>
                  </a:rPr>
                  <a:t> hai đoạn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𝐴𝑀</m:t>
                    </m:r>
                    <m:r>
                      <a:rPr lang="vi-VN" sz="2000" i="1">
                        <a:effectLst/>
                        <a:latin typeface="Cambria Math" panose="02040503050406030204" pitchFamily="18" charset="0"/>
                        <a:ea typeface="Dotum" panose="020B0600000101010101" pitchFamily="34" charset="-127"/>
                        <a:cs typeface="Times New Roman" panose="02020603050405020304" pitchFamily="18" charset="0"/>
                      </a:rPr>
                      <m:t>, </m:t>
                    </m:r>
                    <m:r>
                      <a:rPr lang="vi-VN" sz="2000" i="1">
                        <a:effectLst/>
                        <a:latin typeface="Cambria Math" panose="02040503050406030204" pitchFamily="18" charset="0"/>
                        <a:ea typeface="Dotum" panose="020B0600000101010101" pitchFamily="34" charset="-127"/>
                        <a:cs typeface="Times New Roman" panose="02020603050405020304" pitchFamily="18" charset="0"/>
                      </a:rPr>
                      <m:t>𝑀𝐵</m:t>
                    </m:r>
                  </m:oMath>
                </a14:m>
                <a:r>
                  <a:rPr lang="vi-VN" sz="2000">
                    <a:effectLst/>
                    <a:latin typeface="+mn-lt"/>
                    <a:ea typeface="Dotum" panose="020B0600000101010101" pitchFamily="34" charset="-127"/>
                    <a:cs typeface="Times New Roman" panose="02020603050405020304" pitchFamily="18" charset="0"/>
                  </a:rPr>
                  <a:t> và định ra trên cạnh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vi-VN" sz="2000">
                    <a:effectLst/>
                    <a:latin typeface="+mn-lt"/>
                    <a:ea typeface="Dotum" panose="020B0600000101010101" pitchFamily="34" charset="-127"/>
                    <a:cs typeface="Times New Roman" panose="02020603050405020304" pitchFamily="18" charset="0"/>
                  </a:rPr>
                  <a:t> hai đoạn thẳng tương ứng là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𝐴𝑁</m:t>
                    </m:r>
                    <m:r>
                      <a:rPr lang="vi-VN" sz="2000" i="1">
                        <a:effectLst/>
                        <a:latin typeface="Cambria Math" panose="02040503050406030204" pitchFamily="18" charset="0"/>
                        <a:ea typeface="Dotum" panose="020B0600000101010101" pitchFamily="34" charset="-127"/>
                        <a:cs typeface="Times New Roman" panose="02020603050405020304" pitchFamily="18" charset="0"/>
                      </a:rPr>
                      <m:t>, </m:t>
                    </m:r>
                    <m:r>
                      <a:rPr lang="vi-VN" sz="2000" i="1">
                        <a:effectLst/>
                        <a:latin typeface="Cambria Math" panose="02040503050406030204" pitchFamily="18" charset="0"/>
                        <a:ea typeface="Dotum" panose="020B0600000101010101" pitchFamily="34" charset="-127"/>
                        <a:cs typeface="Times New Roman" panose="02020603050405020304" pitchFamily="18" charset="0"/>
                      </a:rPr>
                      <m:t>𝑁𝐶</m:t>
                    </m:r>
                  </m:oMath>
                </a14:m>
                <a:r>
                  <a:rPr lang="vi-VN"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6380" y="337528"/>
                <a:ext cx="5790544" cy="1938992"/>
              </a:xfrm>
              <a:prstGeom prst="rect">
                <a:avLst/>
              </a:prstGeom>
              <a:blipFill>
                <a:blip r:embed="rId5"/>
                <a:stretch>
                  <a:fillRect l="-947" r="-1158" b="-1887"/>
                </a:stretch>
              </a:blipFill>
            </p:spPr>
            <p:txBody>
              <a:bodyPr/>
              <a:lstStyle/>
              <a:p>
                <a:r>
                  <a:rPr lang="en-US">
                    <a:noFill/>
                  </a:rPr>
                  <a:t> </a:t>
                </a:r>
              </a:p>
            </p:txBody>
          </p:sp>
        </mc:Fallback>
      </mc:AlternateContent>
      <p:grpSp>
        <p:nvGrpSpPr>
          <p:cNvPr id="24" name="Google Shape;1293;p48"/>
          <p:cNvGrpSpPr/>
          <p:nvPr/>
        </p:nvGrpSpPr>
        <p:grpSpPr>
          <a:xfrm rot="11274522" flipH="1">
            <a:off x="7868870" y="4552812"/>
            <a:ext cx="1146345" cy="486896"/>
            <a:chOff x="10418321" y="-3066640"/>
            <a:chExt cx="949000" cy="333745"/>
          </a:xfrm>
        </p:grpSpPr>
        <p:sp>
          <p:nvSpPr>
            <p:cNvPr id="26"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anim calcmode="lin" valueType="num">
                                      <p:cBhvr>
                                        <p:cTn id="16" dur="500" fill="hold"/>
                                        <p:tgtEl>
                                          <p:spTgt spid="60"/>
                                        </p:tgtEl>
                                        <p:attrNameLst>
                                          <p:attrName>ppt_x</p:attrName>
                                        </p:attrNameLst>
                                      </p:cBhvr>
                                      <p:tavLst>
                                        <p:tav tm="0">
                                          <p:val>
                                            <p:strVal val="#ppt_x"/>
                                          </p:val>
                                        </p:tav>
                                        <p:tav tm="100000">
                                          <p:val>
                                            <p:strVal val="#ppt_x"/>
                                          </p:val>
                                        </p:tav>
                                      </p:tavLst>
                                    </p:anim>
                                    <p:anim calcmode="lin" valueType="num">
                                      <p:cBhvr>
                                        <p:cTn id="17" dur="500" fill="hold"/>
                                        <p:tgtEl>
                                          <p:spTgt spid="6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anim calcmode="lin" valueType="num">
                                      <p:cBhvr>
                                        <p:cTn id="21" dur="500" fill="hold"/>
                                        <p:tgtEl>
                                          <p:spTgt spid="61"/>
                                        </p:tgtEl>
                                        <p:attrNameLst>
                                          <p:attrName>ppt_x</p:attrName>
                                        </p:attrNameLst>
                                      </p:cBhvr>
                                      <p:tavLst>
                                        <p:tav tm="0">
                                          <p:val>
                                            <p:strVal val="#ppt_x"/>
                                          </p:val>
                                        </p:tav>
                                        <p:tav tm="100000">
                                          <p:val>
                                            <p:strVal val="#ppt_x"/>
                                          </p:val>
                                        </p:tav>
                                      </p:tavLst>
                                    </p:anim>
                                    <p:anim calcmode="lin" valueType="num">
                                      <p:cBhvr>
                                        <p:cTn id="22"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79" name="Google Shape;2540;p49"/>
          <p:cNvSpPr txBox="1">
            <a:spLocks/>
          </p:cNvSpPr>
          <p:nvPr/>
        </p:nvSpPr>
        <p:spPr>
          <a:xfrm>
            <a:off x="3031309" y="72209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000" b="1">
                <a:solidFill>
                  <a:srgbClr val="C00000"/>
                </a:solidFill>
                <a:latin typeface="Arial" panose="020B0604020202020204" pitchFamily="34" charset="0"/>
              </a:rPr>
              <a:t>Nhận xét</a:t>
            </a:r>
            <a:endParaRPr lang="vi-VN" sz="3000" b="1" dirty="0">
              <a:solidFill>
                <a:srgbClr val="C00000"/>
              </a:solidFill>
              <a:latin typeface="Arial" panose="020B0604020202020204" pitchFamily="34" charset="0"/>
            </a:endParaRPr>
          </a:p>
        </p:txBody>
      </p:sp>
      <p:grpSp>
        <p:nvGrpSpPr>
          <p:cNvPr id="83" name="Google Shape;1293;p48"/>
          <p:cNvGrpSpPr/>
          <p:nvPr/>
        </p:nvGrpSpPr>
        <p:grpSpPr>
          <a:xfrm rot="1016262" flipH="1">
            <a:off x="7305512" y="4320651"/>
            <a:ext cx="1493005" cy="525061"/>
            <a:chOff x="10418321" y="-3066640"/>
            <a:chExt cx="949000" cy="333745"/>
          </a:xfrm>
        </p:grpSpPr>
        <p:sp>
          <p:nvSpPr>
            <p:cNvPr id="8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8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8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8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a:defRPr/>
              </a:pPr>
              <a:endParaRPr/>
            </a:p>
          </p:txBody>
        </p:sp>
        <p:sp>
          <p:nvSpPr>
            <p:cNvPr id="8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a:defRPr/>
              </a:pPr>
              <a:endParaRPr/>
            </a:p>
          </p:txBody>
        </p:sp>
      </p:grpSp>
      <p:grpSp>
        <p:nvGrpSpPr>
          <p:cNvPr id="2" name="Group 1"/>
          <p:cNvGrpSpPr/>
          <p:nvPr/>
        </p:nvGrpSpPr>
        <p:grpSpPr>
          <a:xfrm>
            <a:off x="804498" y="1595921"/>
            <a:ext cx="7579421" cy="2448106"/>
            <a:chOff x="797003" y="1581250"/>
            <a:chExt cx="7579421" cy="2448106"/>
          </a:xfrm>
        </p:grpSpPr>
        <mc:AlternateContent xmlns:mc="http://schemas.openxmlformats.org/markup-compatibility/2006">
          <mc:Choice xmlns:a14="http://schemas.microsoft.com/office/drawing/2010/main" Requires="a14">
            <p:sp>
              <p:nvSpPr>
                <p:cNvPr id="80" name="Rectangle 79"/>
                <p:cNvSpPr/>
                <p:nvPr/>
              </p:nvSpPr>
              <p:spPr>
                <a:xfrm>
                  <a:off x="797003" y="1581250"/>
                  <a:ext cx="7579421" cy="2448106"/>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vi-VN" sz="2100" dirty="0">
                      <a:latin typeface="+mn-lt"/>
                      <a:ea typeface="Arial" panose="020B0604020202020204" pitchFamily="34" charset="0"/>
                      <a:cs typeface="Times New Roman" panose="02020603050405020304" pitchFamily="18" charset="0"/>
                    </a:rPr>
                    <a:t>Trong Hình 4, nếu </a:t>
                  </a:r>
                  <a14:m>
                    <m:oMath xmlns:m="http://schemas.openxmlformats.org/officeDocument/2006/math">
                      <m:r>
                        <a:rPr lang="vi-VN" sz="2100" i="1">
                          <a:effectLst/>
                          <a:latin typeface="Cambria Math" panose="02040503050406030204" pitchFamily="18" charset="0"/>
                          <a:ea typeface="Arial" panose="020B0604020202020204" pitchFamily="34" charset="0"/>
                          <a:cs typeface="Times New Roman" panose="02020603050405020304" pitchFamily="18" charset="0"/>
                        </a:rPr>
                        <m:t>𝑀𝑁</m:t>
                      </m:r>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vi-VN" sz="2100" dirty="0">
                      <a:effectLst/>
                      <a:latin typeface="+mn-lt"/>
                      <a:ea typeface="Dotum" panose="020B0600000101010101" pitchFamily="34" charset="-127"/>
                      <a:cs typeface="Times New Roman" panose="02020603050405020304" pitchFamily="18" charset="0"/>
                    </a:rPr>
                    <a:t> thì </a:t>
                  </a:r>
                  <a14:m>
                    <m:oMath xmlns:m="http://schemas.openxmlformats.org/officeDocument/2006/math">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100" i="1">
                              <a:effectLst/>
                              <a:latin typeface="Cambria Math" panose="02040503050406030204" pitchFamily="18" charset="0"/>
                              <a:ea typeface="Dotum" panose="020B0600000101010101" pitchFamily="34" charset="-127"/>
                              <a:cs typeface="Times New Roman" panose="02020603050405020304" pitchFamily="18" charset="0"/>
                            </a:rPr>
                            <m:t>𝐴𝑀</m:t>
                          </m:r>
                        </m:num>
                        <m:den>
                          <m:r>
                            <a:rPr lang="vi-VN" sz="2100" i="1">
                              <a:effectLst/>
                              <a:latin typeface="Cambria Math" panose="02040503050406030204" pitchFamily="18" charset="0"/>
                              <a:ea typeface="Dotum" panose="020B0600000101010101" pitchFamily="34" charset="-127"/>
                              <a:cs typeface="Times New Roman" panose="02020603050405020304" pitchFamily="18" charset="0"/>
                            </a:rPr>
                            <m:t>𝑀𝐵</m:t>
                          </m:r>
                        </m:den>
                      </m:f>
                      <m:r>
                        <a:rPr lang="vi-VN" sz="21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1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2100" i="1">
                              <a:effectLst/>
                              <a:latin typeface="Cambria Math" panose="02040503050406030204" pitchFamily="18" charset="0"/>
                              <a:ea typeface="Dotum" panose="020B0600000101010101" pitchFamily="34" charset="-127"/>
                              <a:cs typeface="Times New Roman" panose="02020603050405020304" pitchFamily="18" charset="0"/>
                            </a:rPr>
                            <m:t>𝑁𝐶</m:t>
                          </m:r>
                        </m:den>
                      </m:f>
                    </m:oMath>
                  </a14:m>
                  <a:endParaRPr lang="en-US" sz="2100" dirty="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2100" dirty="0">
                      <a:effectLst/>
                      <a:latin typeface="+mn-lt"/>
                      <a:ea typeface="Arial" panose="020B0604020202020204" pitchFamily="34" charset="0"/>
                      <a:cs typeface="Times New Roman" panose="02020603050405020304" pitchFamily="18" charset="0"/>
                    </a:rPr>
                    <a:t>Do đó </a:t>
                  </a: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𝐴𝑁</m:t>
                          </m:r>
                        </m:den>
                      </m:f>
                      <m:r>
                        <a:rPr lang="vi-VN"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𝑀𝐵</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𝑁𝐶</m:t>
                          </m:r>
                        </m:den>
                      </m:f>
                      <m:r>
                        <a:rPr lang="vi-VN"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𝐴𝑀</m:t>
                          </m:r>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𝑀𝐵</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𝐴𝑁</m:t>
                          </m:r>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𝑁𝐶</m:t>
                          </m:r>
                        </m:den>
                      </m:f>
                      <m:r>
                        <a:rPr lang="vi-VN"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𝐴𝐵</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endParaRPr lang="en-US" sz="2100" dirty="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2100" dirty="0">
                      <a:effectLst/>
                      <a:latin typeface="+mn-lt"/>
                      <a:ea typeface="Arial" panose="020B0604020202020204" pitchFamily="34" charset="0"/>
                      <a:cs typeface="Times New Roman" panose="02020603050405020304" pitchFamily="18" charset="0"/>
                    </a:rPr>
                    <a:t>Suy ra </a:t>
                  </a: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vi-VN"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1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21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en-US" sz="2100" dirty="0">
                      <a:effectLst/>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vi-VN" sz="2100" i="1">
                              <a:latin typeface="Cambria Math" panose="02040503050406030204" pitchFamily="18" charset="0"/>
                              <a:ea typeface="Arial" panose="020B0604020202020204" pitchFamily="34" charset="0"/>
                              <a:cs typeface="Times New Roman" panose="02020603050405020304" pitchFamily="18" charset="0"/>
                            </a:rPr>
                            <m:t>𝑀𝐵</m:t>
                          </m:r>
                        </m:num>
                        <m:den>
                          <m:r>
                            <a:rPr lang="en-US" sz="2100" b="0" i="1" smtClean="0">
                              <a:latin typeface="Cambria Math" panose="02040503050406030204" pitchFamily="18" charset="0"/>
                              <a:ea typeface="Arial" panose="020B0604020202020204" pitchFamily="34" charset="0"/>
                              <a:cs typeface="Times New Roman" panose="02020603050405020304" pitchFamily="18" charset="0"/>
                            </a:rPr>
                            <m:t>𝐴𝐵</m:t>
                          </m:r>
                        </m:den>
                      </m:f>
                      <m:r>
                        <a:rPr lang="vi-VN" sz="2100" i="1">
                          <a:latin typeface="Cambria Math" panose="02040503050406030204" pitchFamily="18" charset="0"/>
                          <a:ea typeface="Arial" panose="020B0604020202020204" pitchFamily="34" charset="0"/>
                          <a:cs typeface="Times New Roman" panose="02020603050405020304" pitchFamily="18" charset="0"/>
                        </a:rPr>
                        <m:t>=</m:t>
                      </m:r>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en-US" sz="2100" b="0" i="1" smtClean="0">
                              <a:latin typeface="Cambria Math" panose="02040503050406030204" pitchFamily="18" charset="0"/>
                              <a:ea typeface="Arial" panose="020B0604020202020204" pitchFamily="34" charset="0"/>
                              <a:cs typeface="Times New Roman" panose="02020603050405020304" pitchFamily="18" charset="0"/>
                            </a:rPr>
                            <m:t>𝑁𝐶</m:t>
                          </m:r>
                        </m:num>
                        <m:den>
                          <m:r>
                            <a:rPr lang="vi-VN" sz="2100" i="1">
                              <a:latin typeface="Cambria Math" panose="02040503050406030204" pitchFamily="18" charset="0"/>
                              <a:ea typeface="Arial" panose="020B0604020202020204" pitchFamily="34" charset="0"/>
                              <a:cs typeface="Times New Roman" panose="02020603050405020304" pitchFamily="18" charset="0"/>
                            </a:rPr>
                            <m:t>𝐴𝐶</m:t>
                          </m:r>
                        </m:den>
                      </m:f>
                    </m:oMath>
                  </a14:m>
                  <a:r>
                    <a:rPr lang="vi-VN" sz="2100" dirty="0">
                      <a:effectLst/>
                      <a:latin typeface="+mn-lt"/>
                      <a:ea typeface="Dotum" panose="020B0600000101010101" pitchFamily="34" charset="-127"/>
                      <a:cs typeface="Times New Roman" panose="02020603050405020304" pitchFamily="18" charset="0"/>
                    </a:rPr>
                    <a:t>.</a:t>
                  </a:r>
                  <a:endParaRPr lang="en-US" sz="2100" dirty="0">
                    <a:effectLst/>
                    <a:latin typeface="+mn-lt"/>
                    <a:ea typeface="Arial" panose="020B0604020202020204" pitchFamily="34" charset="0"/>
                    <a:cs typeface="Times New Roman" panose="02020603050405020304" pitchFamily="18" charset="0"/>
                  </a:endParaRPr>
                </a:p>
              </p:txBody>
            </p:sp>
          </mc:Choice>
          <mc:Fallback>
            <p:sp>
              <p:nvSpPr>
                <p:cNvPr id="80" name="Rectangle 79"/>
                <p:cNvSpPr>
                  <a:spLocks noRot="1" noChangeAspect="1" noMove="1" noResize="1" noEditPoints="1" noAdjustHandles="1" noChangeArrowheads="1" noChangeShapeType="1" noTextEdit="1"/>
                </p:cNvSpPr>
                <p:nvPr/>
              </p:nvSpPr>
              <p:spPr>
                <a:xfrm>
                  <a:off x="797003" y="1581250"/>
                  <a:ext cx="7579421" cy="2448106"/>
                </a:xfrm>
                <a:prstGeom prst="rect">
                  <a:avLst/>
                </a:prstGeom>
                <a:blipFill>
                  <a:blip r:embed="rId3"/>
                  <a:stretch>
                    <a:fillRect l="-802"/>
                  </a:stretch>
                </a:blipFill>
                <a:ln w="25400" cap="flat" cmpd="sng" algn="ctr">
                  <a:solidFill>
                    <a:srgbClr val="FFFFFF"/>
                  </a:solidFill>
                  <a:prstDash val="solid"/>
                </a:ln>
                <a:effectLst/>
              </p:spPr>
              <p:txBody>
                <a:bodyPr/>
                <a:lstStyle/>
                <a:p>
                  <a:r>
                    <a:rPr lang="en-US">
                      <a:noFill/>
                    </a:rPr>
                    <a:t> </a:t>
                  </a:r>
                </a:p>
              </p:txBody>
            </p:sp>
          </mc:Fallback>
        </mc:AlternateContent>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801194" y="1784149"/>
              <a:ext cx="2467337" cy="2106118"/>
            </a:xfrm>
            <a:prstGeom prst="rect">
              <a:avLst/>
            </a:prstGeom>
          </p:spPr>
        </p:pic>
      </p:grpSp>
    </p:spTree>
    <p:extLst>
      <p:ext uri="{BB962C8B-B14F-4D97-AF65-F5344CB8AC3E}">
        <p14:creationId xmlns:p14="http://schemas.microsoft.com/office/powerpoint/2010/main" val="90027352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6885" y="188007"/>
            <a:ext cx="8730229" cy="4767485"/>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443922" y="394086"/>
                <a:ext cx="8233560" cy="1015663"/>
              </a:xfrm>
              <a:prstGeom prst="rect">
                <a:avLst/>
              </a:prstGeom>
              <a:noFill/>
            </p:spPr>
            <p:txBody>
              <a:bodyPr wrap="square" rtlCol="0">
                <a:spAutoFit/>
              </a:bodyPr>
              <a:lstStyle/>
              <a:p>
                <a:pPr lvl="0" algn="just">
                  <a:lnSpc>
                    <a:spcPct val="150000"/>
                  </a:lnSpc>
                  <a:buClr>
                    <a:srgbClr val="2D1549"/>
                  </a:buClr>
                  <a:buSzPts val="1100"/>
                  <a:defRPr/>
                </a:pPr>
                <a:r>
                  <a:rPr lang="vi-VN" sz="2000" kern="1200">
                    <a:solidFill>
                      <a:sysClr val="windowText" lastClr="000000"/>
                    </a:solidFill>
                    <a:latin typeface="+mn-lt"/>
                    <a:ea typeface="+mn-ea"/>
                    <a:cs typeface="Arial" panose="020B0604020202020204" pitchFamily="34" charset="0"/>
                  </a:rPr>
                  <a:t> </a:t>
                </a:r>
                <a:r>
                  <a:rPr lang="en-US" sz="2000" b="1">
                    <a:solidFill>
                      <a:srgbClr val="FFFFFF"/>
                    </a:solidFill>
                    <a:highlight>
                      <a:srgbClr val="CE4D8E"/>
                    </a:highlight>
                    <a:latin typeface="+mn-lt"/>
                  </a:rPr>
                  <a:t>Ví dụ 2:</a:t>
                </a:r>
                <a:r>
                  <a:rPr lang="en-US" sz="2000" kern="1200">
                    <a:solidFill>
                      <a:sysClr val="windowText" lastClr="000000"/>
                    </a:solidFill>
                    <a:latin typeface="+mn-lt"/>
                    <a:ea typeface="+mn-ea"/>
                    <a:cs typeface="Arial" panose="020B0604020202020204" pitchFamily="34" charset="0"/>
                  </a:rPr>
                  <a:t> Trong Hình 5, cho biết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𝑀𝑁</m:t>
                    </m:r>
                    <m:r>
                      <a:rPr lang="vi-VN" sz="2000" i="1">
                        <a:latin typeface="Cambria Math" panose="02040503050406030204" pitchFamily="18" charset="0"/>
                        <a:ea typeface="Arial" panose="020B0604020202020204" pitchFamily="34" charset="0"/>
                        <a:cs typeface="Times New Roman" panose="02020603050405020304" pitchFamily="18" charset="0"/>
                      </a:rPr>
                      <m:t>//</m:t>
                    </m:r>
                    <m:r>
                      <a:rPr lang="vi-VN" sz="2000" i="1">
                        <a:latin typeface="Cambria Math" panose="02040503050406030204" pitchFamily="18" charset="0"/>
                        <a:ea typeface="Arial" panose="020B0604020202020204" pitchFamily="34" charset="0"/>
                        <a:cs typeface="Times New Roman" panose="02020603050405020304" pitchFamily="18" charset="0"/>
                      </a:rPr>
                      <m:t>𝐵𝐶</m:t>
                    </m:r>
                  </m:oMath>
                </a14:m>
                <a:r>
                  <a:rPr lang="en-US" sz="2000" kern="1200">
                    <a:solidFill>
                      <a:sysClr val="windowText" lastClr="000000"/>
                    </a:solidFill>
                    <a:latin typeface="+mn-lt"/>
                    <a:ea typeface="+mn-ea"/>
                    <a:cs typeface="Arial" panose="020B0604020202020204" pitchFamily="34" charset="0"/>
                  </a:rPr>
                  <a:t>, </a:t>
                </a:r>
                <a14:m>
                  <m:oMath xmlns:m="http://schemas.openxmlformats.org/officeDocument/2006/math">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𝐴𝑀</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=4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𝑐𝑚</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𝑀𝐵</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=2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𝑐𝑚</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𝑁𝐶</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=3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𝑐𝑚</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m:t>
                    </m:r>
                  </m:oMath>
                </a14:m>
                <a:r>
                  <a:rPr lang="en-US" sz="2000" kern="1200">
                    <a:solidFill>
                      <a:sysClr val="windowText" lastClr="000000"/>
                    </a:solidFill>
                    <a:latin typeface="+mn-lt"/>
                    <a:ea typeface="+mn-ea"/>
                    <a:cs typeface="Arial" panose="020B0604020202020204" pitchFamily="34" charset="0"/>
                  </a:rPr>
                  <a:t> Tính độ dài đoạn thẳng </a:t>
                </a:r>
                <a14:m>
                  <m:oMath xmlns:m="http://schemas.openxmlformats.org/officeDocument/2006/math">
                    <m:r>
                      <a:rPr lang="en-US" sz="2000" i="1" kern="1200" smtClean="0">
                        <a:solidFill>
                          <a:sysClr val="windowText" lastClr="000000"/>
                        </a:solidFill>
                        <a:latin typeface="Cambria Math" panose="02040503050406030204" pitchFamily="18" charset="0"/>
                        <a:ea typeface="+mn-ea"/>
                        <a:cs typeface="Arial" panose="020B0604020202020204" pitchFamily="34" charset="0"/>
                      </a:rPr>
                      <m:t>𝐴𝑁</m:t>
                    </m:r>
                  </m:oMath>
                </a14:m>
                <a:r>
                  <a:rPr lang="en-US" sz="2000" kern="1200">
                    <a:solidFill>
                      <a:sysClr val="windowText" lastClr="000000"/>
                    </a:solidFill>
                    <a:latin typeface="+mn-lt"/>
                    <a:ea typeface="+mn-ea"/>
                    <a:cs typeface="Arial" panose="020B0604020202020204" pitchFamily="34" charset="0"/>
                  </a:rPr>
                  <a:t>.  </a:t>
                </a:r>
                <a:endParaRPr lang="vi-VN" sz="2000" kern="1200" dirty="0">
                  <a:solidFill>
                    <a:sysClr val="windowText" lastClr="000000"/>
                  </a:solidFill>
                  <a:latin typeface="+mn-lt"/>
                  <a:ea typeface="+mn-ea"/>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3922" y="394086"/>
                <a:ext cx="8233560" cy="1015663"/>
              </a:xfrm>
              <a:prstGeom prst="rect">
                <a:avLst/>
              </a:prstGeom>
              <a:blipFill>
                <a:blip r:embed="rId4"/>
                <a:stretch>
                  <a:fillRect b="-4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48428" y="2158507"/>
                <a:ext cx="4447839" cy="2467470"/>
              </a:xfrm>
              <a:prstGeom prst="rect">
                <a:avLst/>
              </a:prstGeom>
            </p:spPr>
            <p:txBody>
              <a:bodyPr wrap="square">
                <a:spAutoFit/>
              </a:bodyPr>
              <a:lstStyle/>
              <a:p>
                <a:pPr>
                  <a:lnSpc>
                    <a:spcPct val="150000"/>
                  </a:lnSpc>
                  <a:spcAft>
                    <a:spcPts val="500"/>
                  </a:spcAft>
                </a:pPr>
                <a:r>
                  <a:rPr lang="en-US" sz="2000">
                    <a:latin typeface="+mn-lt"/>
                  </a:rPr>
                  <a:t>Xét tam giác </a:t>
                </a:r>
                <a14:m>
                  <m:oMath xmlns:m="http://schemas.openxmlformats.org/officeDocument/2006/math">
                    <m:r>
                      <a:rPr lang="en-US" sz="2000" i="1" smtClean="0">
                        <a:latin typeface="Cambria Math" panose="02040503050406030204" pitchFamily="18" charset="0"/>
                      </a:rPr>
                      <m:t>𝐴𝐵</m:t>
                    </m:r>
                    <m:r>
                      <a:rPr lang="en-US" sz="2000" b="0" i="1" smtClean="0">
                        <a:latin typeface="Cambria Math" panose="02040503050406030204" pitchFamily="18" charset="0"/>
                      </a:rPr>
                      <m:t>𝐶</m:t>
                    </m:r>
                  </m:oMath>
                </a14:m>
                <a:r>
                  <a:rPr lang="en-US" sz="2000">
                    <a:latin typeface="+mn-lt"/>
                  </a:rPr>
                  <a:t> với </a:t>
                </a:r>
                <a14:m>
                  <m:oMath xmlns:m="http://schemas.openxmlformats.org/officeDocument/2006/math">
                    <m:r>
                      <a:rPr lang="vi-VN" sz="2000" i="1">
                        <a:latin typeface="Cambria Math" panose="02040503050406030204" pitchFamily="18" charset="0"/>
                        <a:ea typeface="Arial" panose="020B0604020202020204" pitchFamily="34" charset="0"/>
                        <a:cs typeface="Times New Roman" panose="02020603050405020304" pitchFamily="18" charset="0"/>
                      </a:rPr>
                      <m:t>𝑀𝑁</m:t>
                    </m:r>
                    <m:r>
                      <a:rPr lang="vi-VN" sz="2000" i="1">
                        <a:latin typeface="Cambria Math" panose="02040503050406030204" pitchFamily="18" charset="0"/>
                        <a:ea typeface="Arial" panose="020B0604020202020204" pitchFamily="34" charset="0"/>
                        <a:cs typeface="Times New Roman" panose="02020603050405020304" pitchFamily="18" charset="0"/>
                      </a:rPr>
                      <m:t>//</m:t>
                    </m:r>
                    <m:r>
                      <a:rPr lang="vi-VN" sz="2000" i="1">
                        <a:latin typeface="Cambria Math" panose="02040503050406030204" pitchFamily="18" charset="0"/>
                        <a:ea typeface="Arial" panose="020B0604020202020204" pitchFamily="34" charset="0"/>
                        <a:cs typeface="Times New Roman" panose="02020603050405020304" pitchFamily="18" charset="0"/>
                      </a:rPr>
                      <m:t>𝐵𝐶</m:t>
                    </m:r>
                  </m:oMath>
                </a14:m>
                <a:r>
                  <a:rPr lang="en-US" sz="2000">
                    <a:latin typeface="+mn-lt"/>
                  </a:rPr>
                  <a:t>, ta có:</a:t>
                </a:r>
              </a:p>
              <a:p>
                <a:pPr>
                  <a:lnSpc>
                    <a:spcPct val="150000"/>
                  </a:lnSpc>
                  <a:spcAft>
                    <a:spcPts val="500"/>
                  </a:spcAft>
                </a:pPr>
                <a14:m>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b="0" i="1" smtClean="0">
                            <a:latin typeface="Cambria Math" panose="02040503050406030204" pitchFamily="18" charset="0"/>
                            <a:ea typeface="Dotum" panose="020B0600000101010101" pitchFamily="34" charset="-127"/>
                            <a:cs typeface="Times New Roman" panose="02020603050405020304" pitchFamily="18" charset="0"/>
                          </a:rPr>
                          <m:t>𝑁</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𝑁𝐶</m:t>
                        </m:r>
                      </m:den>
                    </m:f>
                    <m:r>
                      <a:rPr lang="vi-VN"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b="0" i="1" smtClean="0">
                            <a:latin typeface="Cambria Math" panose="02040503050406030204" pitchFamily="18" charset="0"/>
                            <a:ea typeface="Dotum" panose="020B0600000101010101" pitchFamily="34" charset="-127"/>
                            <a:cs typeface="Times New Roman" panose="02020603050405020304" pitchFamily="18" charset="0"/>
                          </a:rPr>
                          <m:t>𝑀</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𝑀𝐵</m:t>
                        </m:r>
                      </m:den>
                    </m:f>
                  </m:oMath>
                </a14:m>
                <a:r>
                  <a:rPr lang="en-US" sz="2000">
                    <a:latin typeface="+mn-lt"/>
                  </a:rPr>
                  <a:t> (định lí Thalès)</a:t>
                </a:r>
              </a:p>
              <a:p>
                <a:pPr>
                  <a:lnSpc>
                    <a:spcPct val="150000"/>
                  </a:lnSpc>
                  <a:spcAft>
                    <a:spcPts val="500"/>
                  </a:spcAft>
                </a:pPr>
                <a:r>
                  <a:rPr lang="en-US" sz="2000">
                    <a:latin typeface="+mn-lt"/>
                  </a:rPr>
                  <a:t>Do đó </a:t>
                </a:r>
                <a14:m>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i="1">
                            <a:latin typeface="Cambria Math" panose="02040503050406030204" pitchFamily="18" charset="0"/>
                            <a:ea typeface="Dotum" panose="020B0600000101010101" pitchFamily="34" charset="-127"/>
                            <a:cs typeface="Times New Roman" panose="02020603050405020304" pitchFamily="18" charset="0"/>
                          </a:rPr>
                          <m:t>𝑁</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3</m:t>
                        </m:r>
                      </m:den>
                    </m:f>
                    <m:r>
                      <a:rPr lang="vi-VN"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b="0" i="1" smtClean="0">
                            <a:latin typeface="Cambria Math" panose="02040503050406030204" pitchFamily="18" charset="0"/>
                            <a:ea typeface="Dotum" panose="020B0600000101010101" pitchFamily="34" charset="-127"/>
                            <a:cs typeface="Times New Roman" panose="02020603050405020304" pitchFamily="18" charset="0"/>
                          </a:rPr>
                          <m:t>4</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2</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=2.</m:t>
                    </m:r>
                  </m:oMath>
                </a14:m>
                <a:endParaRPr lang="en-US" sz="2000" dirty="0">
                  <a:latin typeface="+mn-lt"/>
                </a:endParaRPr>
              </a:p>
              <a:p>
                <a:pPr>
                  <a:lnSpc>
                    <a:spcPct val="150000"/>
                  </a:lnSpc>
                  <a:spcAft>
                    <a:spcPts val="500"/>
                  </a:spcAft>
                </a:pPr>
                <a:r>
                  <a:rPr lang="en-US" sz="2000">
                    <a:latin typeface="+mn-lt"/>
                  </a:rPr>
                  <a:t>Suy ra </a:t>
                </a:r>
                <a14:m>
                  <m:oMath xmlns:m="http://schemas.openxmlformats.org/officeDocument/2006/math">
                    <m:r>
                      <a:rPr lang="en-US" sz="2000" b="0" i="1" smtClean="0">
                        <a:latin typeface="Cambria Math" panose="02040503050406030204" pitchFamily="18" charset="0"/>
                        <a:ea typeface="Dotum" panose="020B0600000101010101" pitchFamily="34" charset="-127"/>
                        <a:cs typeface="Times New Roman" panose="02020603050405020304" pitchFamily="18" charset="0"/>
                      </a:rPr>
                      <m:t>𝐴𝑁</m:t>
                    </m:r>
                    <m:r>
                      <a:rPr lang="en-US" sz="2000" b="0" i="1" smtClean="0">
                        <a:latin typeface="Cambria Math" panose="02040503050406030204" pitchFamily="18" charset="0"/>
                        <a:ea typeface="Dotum" panose="020B0600000101010101" pitchFamily="34" charset="-127"/>
                        <a:cs typeface="Times New Roman" panose="02020603050405020304" pitchFamily="18" charset="0"/>
                      </a:rPr>
                      <m:t>=2.3=6 </m:t>
                    </m:r>
                    <m:d>
                      <m:dPr>
                        <m:ctrlPr>
                          <a:rPr lang="en-US" sz="2000" b="0" i="1" smtClean="0">
                            <a:latin typeface="Cambria Math" panose="02040503050406030204" pitchFamily="18" charset="0"/>
                            <a:ea typeface="Dotum" panose="020B0600000101010101" pitchFamily="34" charset="-127"/>
                            <a:cs typeface="Times New Roman" panose="02020603050405020304" pitchFamily="18" charset="0"/>
                          </a:rPr>
                        </m:ctrlPr>
                      </m:dPr>
                      <m:e>
                        <m:r>
                          <a:rPr lang="en-US" sz="2000" b="0" i="1" smtClean="0">
                            <a:latin typeface="Cambria Math" panose="02040503050406030204" pitchFamily="18" charset="0"/>
                            <a:ea typeface="Dotum" panose="020B0600000101010101" pitchFamily="34" charset="-127"/>
                            <a:cs typeface="Times New Roman" panose="02020603050405020304" pitchFamily="18" charset="0"/>
                          </a:rPr>
                          <m:t>𝑐𝑚</m:t>
                        </m:r>
                      </m:e>
                    </m:d>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dirty="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3948428" y="2158507"/>
                <a:ext cx="4447839" cy="2467470"/>
              </a:xfrm>
              <a:prstGeom prst="rect">
                <a:avLst/>
              </a:prstGeom>
              <a:blipFill>
                <a:blip r:embed="rId5"/>
                <a:stretch>
                  <a:fillRect l="-1509" b="-3457"/>
                </a:stretch>
              </a:blipFill>
            </p:spPr>
            <p:txBody>
              <a:bodyPr/>
              <a:lstStyle/>
              <a:p>
                <a:r>
                  <a:rPr lang="en-US">
                    <a:noFill/>
                  </a:rPr>
                  <a:t> </a:t>
                </a:r>
              </a:p>
            </p:txBody>
          </p:sp>
        </mc:Fallback>
      </mc:AlternateContent>
      <p:sp>
        <p:nvSpPr>
          <p:cNvPr id="30" name="Rectangle 29"/>
          <p:cNvSpPr/>
          <p:nvPr/>
        </p:nvSpPr>
        <p:spPr>
          <a:xfrm>
            <a:off x="3948428" y="1586925"/>
            <a:ext cx="667170" cy="400110"/>
          </a:xfrm>
          <a:prstGeom prst="rect">
            <a:avLst/>
          </a:prstGeom>
        </p:spPr>
        <p:txBody>
          <a:bodyPr wrap="none">
            <a:spAutoFit/>
          </a:bodyPr>
          <a:lstStyle/>
          <a:p>
            <a:pPr algn="ctr">
              <a:buClrTx/>
              <a:defRPr/>
            </a:pPr>
            <a:r>
              <a:rPr lang="en-US" sz="2000" b="1" i="1" u="sng" kern="1200" dirty="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pic>
        <p:nvPicPr>
          <p:cNvPr id="31" name="Picture 30"/>
          <p:cNvPicPr>
            <a:picLocks noChangeAspect="1"/>
          </p:cNvPicPr>
          <p:nvPr/>
        </p:nvPicPr>
        <p:blipFill>
          <a:blip r:embed="rId6"/>
          <a:stretch>
            <a:fillRect/>
          </a:stretch>
        </p:blipFill>
        <p:spPr>
          <a:xfrm rot="15461742" flipV="1">
            <a:off x="8213861" y="4180314"/>
            <a:ext cx="1043864" cy="583335"/>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tretch>
            <a:fillRect/>
          </a:stretch>
        </p:blipFill>
        <p:spPr>
          <a:xfrm>
            <a:off x="455219" y="2210962"/>
            <a:ext cx="3198129" cy="2448978"/>
          </a:xfrm>
          <a:prstGeom prst="rect">
            <a:avLst/>
          </a:prstGeom>
        </p:spPr>
      </p:pic>
      <p:pic>
        <p:nvPicPr>
          <p:cNvPr id="32" name="Picture 31"/>
          <p:cNvPicPr>
            <a:picLocks noChangeAspect="1"/>
          </p:cNvPicPr>
          <p:nvPr/>
        </p:nvPicPr>
        <p:blipFill>
          <a:blip r:embed="rId9"/>
          <a:stretch>
            <a:fillRect/>
          </a:stretch>
        </p:blipFill>
        <p:spPr>
          <a:xfrm rot="15757417">
            <a:off x="-116096" y="1586419"/>
            <a:ext cx="883001" cy="751862"/>
          </a:xfrm>
          <a:prstGeom prst="rect">
            <a:avLst/>
          </a:prstGeom>
        </p:spPr>
      </p:pic>
    </p:spTree>
    <p:extLst>
      <p:ext uri="{BB962C8B-B14F-4D97-AF65-F5344CB8AC3E}">
        <p14:creationId xmlns:p14="http://schemas.microsoft.com/office/powerpoint/2010/main" val="367104596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up)">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126"/>
        <p:cNvGrpSpPr/>
        <p:nvPr/>
      </p:nvGrpSpPr>
      <p:grpSpPr>
        <a:xfrm>
          <a:off x="0" y="0"/>
          <a:ext cx="0" cy="0"/>
          <a:chOff x="0" y="0"/>
          <a:chExt cx="0" cy="0"/>
        </a:xfrm>
      </p:grpSpPr>
      <p:grpSp>
        <p:nvGrpSpPr>
          <p:cNvPr id="32" name="Google Shape;1475;p51"/>
          <p:cNvGrpSpPr/>
          <p:nvPr/>
        </p:nvGrpSpPr>
        <p:grpSpPr>
          <a:xfrm rot="20816715">
            <a:off x="8182797" y="289543"/>
            <a:ext cx="720746" cy="231699"/>
            <a:chOff x="10418321" y="-3066640"/>
            <a:chExt cx="949000" cy="333745"/>
          </a:xfrm>
        </p:grpSpPr>
        <p:sp>
          <p:nvSpPr>
            <p:cNvPr id="33"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34"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35"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36"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sp>
          <p:nvSpPr>
            <p:cNvPr id="37"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grpSp>
      <p:sp>
        <p:nvSpPr>
          <p:cNvPr id="14" name="TextBox 13"/>
          <p:cNvSpPr txBox="1"/>
          <p:nvPr/>
        </p:nvSpPr>
        <p:spPr>
          <a:xfrm>
            <a:off x="3624313" y="184034"/>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dirty="0">
                <a:solidFill>
                  <a:srgbClr val="070185"/>
                </a:solidFill>
                <a:ea typeface="+mn-ea"/>
                <a:cs typeface="Arial" panose="020B0604020202020204" pitchFamily="34" charset="0"/>
              </a:rPr>
              <a:t>Luyện </a:t>
            </a:r>
            <a:r>
              <a:rPr lang="en-US" sz="2200" b="1" kern="1200">
                <a:solidFill>
                  <a:srgbClr val="070185"/>
                </a:solidFill>
                <a:ea typeface="+mn-ea"/>
                <a:cs typeface="Arial" panose="020B0604020202020204" pitchFamily="34" charset="0"/>
              </a:rPr>
              <a:t>tập 2</a:t>
            </a:r>
            <a:endParaRPr lang="en-US" sz="2200" b="1" kern="1200" dirty="0">
              <a:solidFill>
                <a:srgbClr val="070185"/>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09800" y="850652"/>
                <a:ext cx="8747059" cy="839140"/>
              </a:xfrm>
              <a:prstGeom prst="rect">
                <a:avLst/>
              </a:prstGeom>
            </p:spPr>
            <p:txBody>
              <a:bodyPr wrap="square">
                <a:spAutoFit/>
              </a:bodyPr>
              <a:lstStyle/>
              <a:p>
                <a:pPr algn="just">
                  <a:spcBef>
                    <a:spcPts val="600"/>
                  </a:spcBef>
                  <a:spcAft>
                    <a:spcPts val="600"/>
                  </a:spcAft>
                </a:pPr>
                <a:r>
                  <a:rPr lang="vi-VN" sz="2000" dirty="0">
                    <a:latin typeface="+mn-lt"/>
                  </a:rPr>
                  <a:t>Cho tam giác </a:t>
                </a:r>
                <a14:m>
                  <m:oMath xmlns:m="http://schemas.openxmlformats.org/officeDocument/2006/math">
                    <m:r>
                      <a:rPr lang="vi-VN" sz="2000" i="1" smtClean="0">
                        <a:latin typeface="Cambria Math" panose="02040503050406030204" pitchFamily="18" charset="0"/>
                      </a:rPr>
                      <m:t>𝐴𝐵𝐶</m:t>
                    </m:r>
                  </m:oMath>
                </a14:m>
                <a:r>
                  <a:rPr lang="vi-VN" sz="2000" dirty="0">
                    <a:latin typeface="+mn-lt"/>
                  </a:rPr>
                  <a:t> có </a:t>
                </a:r>
                <a14:m>
                  <m:oMath xmlns:m="http://schemas.openxmlformats.org/officeDocument/2006/math">
                    <m:r>
                      <a:rPr lang="vi-VN" sz="2000" i="1" smtClean="0">
                        <a:latin typeface="Cambria Math" panose="02040503050406030204" pitchFamily="18" charset="0"/>
                      </a:rPr>
                      <m:t>𝐺</m:t>
                    </m:r>
                  </m:oMath>
                </a14:m>
                <a:r>
                  <a:rPr lang="vi-VN" sz="2000" dirty="0">
                    <a:latin typeface="+mn-lt"/>
                  </a:rPr>
                  <a:t> là trọng tâm. Đường thẳng qua </a:t>
                </a:r>
                <a14:m>
                  <m:oMath xmlns:m="http://schemas.openxmlformats.org/officeDocument/2006/math">
                    <m:r>
                      <a:rPr lang="vi-VN" sz="2000" i="1">
                        <a:latin typeface="Cambria Math" panose="02040503050406030204" pitchFamily="18" charset="0"/>
                      </a:rPr>
                      <m:t>𝐺</m:t>
                    </m:r>
                  </m:oMath>
                </a14:m>
                <a:r>
                  <a:rPr lang="vi-VN" sz="2000" dirty="0">
                    <a:latin typeface="+mn-lt"/>
                  </a:rPr>
                  <a:t> song song với </a:t>
                </a:r>
                <a14:m>
                  <m:oMath xmlns:m="http://schemas.openxmlformats.org/officeDocument/2006/math">
                    <m:r>
                      <a:rPr lang="vi-VN" sz="2000" i="1" smtClean="0">
                        <a:latin typeface="Cambria Math" panose="02040503050406030204" pitchFamily="18" charset="0"/>
                      </a:rPr>
                      <m:t>𝐵𝐶</m:t>
                    </m:r>
                  </m:oMath>
                </a14:m>
                <a:r>
                  <a:rPr lang="vi-VN" sz="2000" dirty="0">
                    <a:latin typeface="+mn-lt"/>
                  </a:rPr>
                  <a:t> lần lượt cắt cạnh </a:t>
                </a:r>
                <a14:m>
                  <m:oMath xmlns:m="http://schemas.openxmlformats.org/officeDocument/2006/math">
                    <m:r>
                      <a:rPr lang="vi-VN" sz="2000" i="1" smtClean="0">
                        <a:latin typeface="Cambria Math" panose="02040503050406030204" pitchFamily="18" charset="0"/>
                      </a:rPr>
                      <m:t>𝐴𝐵</m:t>
                    </m:r>
                    <m:r>
                      <a:rPr lang="vi-VN" sz="2000" i="1" smtClean="0">
                        <a:latin typeface="Cambria Math" panose="02040503050406030204" pitchFamily="18" charset="0"/>
                      </a:rPr>
                      <m:t>, </m:t>
                    </m:r>
                    <m:r>
                      <a:rPr lang="vi-VN" sz="2000" i="1" smtClean="0">
                        <a:latin typeface="Cambria Math" panose="02040503050406030204" pitchFamily="18" charset="0"/>
                      </a:rPr>
                      <m:t>𝐴𝐶</m:t>
                    </m:r>
                    <m:r>
                      <a:rPr lang="vi-VN" sz="2000" i="1" smtClean="0">
                        <a:latin typeface="Cambria Math" panose="02040503050406030204" pitchFamily="18" charset="0"/>
                      </a:rPr>
                      <m:t> </m:t>
                    </m:r>
                  </m:oMath>
                </a14:m>
                <a:r>
                  <a:rPr lang="vi-VN" sz="2000" dirty="0">
                    <a:latin typeface="+mn-lt"/>
                  </a:rPr>
                  <a:t>tại </a:t>
                </a:r>
                <a14:m>
                  <m:oMath xmlns:m="http://schemas.openxmlformats.org/officeDocument/2006/math">
                    <m:r>
                      <a:rPr lang="vi-VN" sz="2000" i="1" smtClean="0">
                        <a:latin typeface="Cambria Math" panose="02040503050406030204" pitchFamily="18" charset="0"/>
                      </a:rPr>
                      <m:t>𝑀</m:t>
                    </m:r>
                    <m:r>
                      <a:rPr lang="vi-VN" sz="2000" i="1" smtClean="0">
                        <a:latin typeface="Cambria Math" panose="02040503050406030204" pitchFamily="18" charset="0"/>
                      </a:rPr>
                      <m:t>, </m:t>
                    </m:r>
                    <m:r>
                      <a:rPr lang="vi-VN" sz="2000" i="1" smtClean="0">
                        <a:latin typeface="Cambria Math" panose="02040503050406030204" pitchFamily="18" charset="0"/>
                      </a:rPr>
                      <m:t>𝑁</m:t>
                    </m:r>
                  </m:oMath>
                </a14:m>
                <a:r>
                  <a:rPr lang="vi-VN" sz="2000" dirty="0">
                    <a:latin typeface="+mn-lt"/>
                  </a:rPr>
                  <a:t>. Chứng minh </a:t>
                </a:r>
                <a:r>
                  <a:rPr lang="en-US" sz="2000" dirty="0">
                    <a:latin typeface="+mn-lt"/>
                    <a:ea typeface="Arial" panose="020B0604020202020204" pitchFamily="34"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3</m:t>
                        </m:r>
                      </m:den>
                    </m:f>
                    <m:r>
                      <a:rPr lang="en-US" sz="2000" b="0" i="0" smtClean="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800" y="850652"/>
                <a:ext cx="8747059" cy="839140"/>
              </a:xfrm>
              <a:prstGeom prst="rect">
                <a:avLst/>
              </a:prstGeom>
              <a:blipFill>
                <a:blip r:embed="rId3"/>
                <a:stretch>
                  <a:fillRect l="-697" t="-3650" b="-4380"/>
                </a:stretch>
              </a:blipFill>
            </p:spPr>
            <p:txBody>
              <a:bodyPr/>
              <a:lstStyle/>
              <a:p>
                <a:r>
                  <a:rPr lang="en-US">
                    <a:noFill/>
                  </a:rPr>
                  <a:t> </a:t>
                </a:r>
              </a:p>
            </p:txBody>
          </p:sp>
        </mc:Fallback>
      </mc:AlternateContent>
      <p:sp>
        <p:nvSpPr>
          <p:cNvPr id="16" name="Rectangle 15"/>
          <p:cNvSpPr/>
          <p:nvPr/>
        </p:nvSpPr>
        <p:spPr>
          <a:xfrm>
            <a:off x="732524" y="1979153"/>
            <a:ext cx="620683" cy="369332"/>
          </a:xfrm>
          <a:prstGeom prst="rect">
            <a:avLst/>
          </a:prstGeom>
        </p:spPr>
        <p:txBody>
          <a:bodyPr wrap="none">
            <a:spAutoFit/>
          </a:bodyPr>
          <a:lstStyle/>
          <a:p>
            <a:pPr algn="ctr">
              <a:buClrTx/>
              <a:defRPr/>
            </a:pPr>
            <a:r>
              <a:rPr lang="en-US" sz="1800" b="1" i="1" u="sng" kern="1200" dirty="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287797" y="2565891"/>
            <a:ext cx="2979424" cy="2026578"/>
          </a:xfrm>
          <a:prstGeom prst="rect">
            <a:avLst/>
          </a:prstGeom>
        </p:spPr>
      </p:pic>
      <p:pic>
        <p:nvPicPr>
          <p:cNvPr id="17" name="Picture 16"/>
          <p:cNvPicPr>
            <a:picLocks noChangeAspect="1"/>
          </p:cNvPicPr>
          <p:nvPr/>
        </p:nvPicPr>
        <p:blipFill>
          <a:blip r:embed="rId6"/>
          <a:stretch>
            <a:fillRect/>
          </a:stretch>
        </p:blipFill>
        <p:spPr>
          <a:xfrm rot="12442749">
            <a:off x="-6600" y="4623042"/>
            <a:ext cx="978535" cy="54682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267221" y="1975825"/>
                <a:ext cx="5984356" cy="313047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2000" dirty="0">
                    <a:latin typeface="+mn-lt"/>
                    <a:ea typeface="Arial" panose="020B0604020202020204" pitchFamily="34" charset="0"/>
                    <a:cs typeface="Times New Roman" panose="02020603050405020304" pitchFamily="18" charset="0"/>
                  </a:rPr>
                  <a:t>Gọi </a:t>
                </a: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𝐻</m:t>
                    </m:r>
                  </m:oMath>
                </a14:m>
                <a:r>
                  <a:rPr lang="vi-VN" sz="2000" dirty="0">
                    <a:effectLst/>
                    <a:latin typeface="+mn-lt"/>
                    <a:ea typeface="Dotum" panose="020B0600000101010101" pitchFamily="34" charset="-127"/>
                    <a:cs typeface="Times New Roman" panose="02020603050405020304" pitchFamily="18" charset="0"/>
                  </a:rPr>
                  <a:t> là trung điểm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vi-VN" sz="2000" dirty="0">
                    <a:effectLst/>
                    <a:latin typeface="+mn-lt"/>
                    <a:ea typeface="Dotum" panose="020B0600000101010101" pitchFamily="34" charset="-127"/>
                    <a:cs typeface="Times New Roman" panose="02020603050405020304" pitchFamily="18" charset="0"/>
                  </a:rPr>
                  <a:t>.</a:t>
                </a:r>
                <a:endParaRPr lang="en-US" sz="2000" dirty="0">
                  <a:latin typeface="+mn-lt"/>
                  <a:ea typeface="Dotum" panose="020B0600000101010101" pitchFamily="34" charset="-127"/>
                  <a:cs typeface="Times New Roman" panose="02020603050405020304" pitchFamily="18" charset="0"/>
                </a:endParaRPr>
              </a:p>
              <a:p>
                <a:pPr marL="285750" indent="-285750" algn="just">
                  <a:lnSpc>
                    <a:spcPct val="150000"/>
                  </a:lnSpc>
                  <a:buFont typeface="Arial" panose="020B0604020202020204" pitchFamily="34" charset="0"/>
                  <a:buChar char="•"/>
                </a:pP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𝐺</m:t>
                    </m:r>
                  </m:oMath>
                </a14:m>
                <a:r>
                  <a:rPr lang="vi-VN" sz="2000" dirty="0">
                    <a:effectLst/>
                    <a:latin typeface="+mn-lt"/>
                    <a:ea typeface="Dotum" panose="020B0600000101010101" pitchFamily="34" charset="-127"/>
                    <a:cs typeface="Times New Roman" panose="02020603050405020304" pitchFamily="18" charset="0"/>
                  </a:rPr>
                  <a:t> là trọng tâm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vi-VN" sz="20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b="0" i="0"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𝐴𝐺</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𝐴𝐻</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dirty="0">
                    <a:effectLst/>
                    <a:latin typeface="+mn-lt"/>
                    <a:ea typeface="Dotum" panose="020B0600000101010101" pitchFamily="34" charset="-127"/>
                    <a:cs typeface="Times New Roman" panose="02020603050405020304" pitchFamily="18" charset="0"/>
                  </a:rPr>
                  <a:t> (1)</a:t>
                </a:r>
                <a:endParaRPr lang="en-US" sz="2000" dirty="0">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𝐴𝐵𝐻</m:t>
                    </m:r>
                  </m:oMath>
                </a14:m>
                <a:r>
                  <a:rPr lang="vi-VN" sz="2000" dirty="0">
                    <a:effectLst/>
                    <a:latin typeface="+mn-lt"/>
                    <a:ea typeface="Dotum" panose="020B0600000101010101" pitchFamily="34" charset="-127"/>
                    <a:cs typeface="Times New Roman" panose="02020603050405020304" pitchFamily="18" charset="0"/>
                  </a:rPr>
                  <a:t> có: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𝐺𝑀</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𝐵𝐻</m:t>
                    </m:r>
                  </m:oMath>
                </a14:m>
                <a:r>
                  <a:rPr lang="vi-VN" sz="20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a:latin typeface="Cambria Math" panose="02040503050406030204" pitchFamily="18" charset="0"/>
                        <a:ea typeface="Dotum" panose="020B0600000101010101" pitchFamily="34" charset="-127"/>
                        <a:cs typeface="Times New Roman" panose="02020603050405020304" pitchFamily="18" charset="0"/>
                      </a:rPr>
                      <m:t>⇒</m:t>
                    </m:r>
                  </m:oMath>
                </a14:m>
                <a:r>
                  <a:rPr lang="vi-VN" sz="2000" dirty="0">
                    <a:effectLst/>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𝐴𝑀</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𝐴𝐺</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𝐴𝐻</m:t>
                        </m:r>
                      </m:den>
                    </m:f>
                  </m:oMath>
                </a14:m>
                <a:r>
                  <a:rPr lang="vi-VN" sz="2000" dirty="0">
                    <a:effectLst/>
                    <a:latin typeface="+mn-lt"/>
                    <a:ea typeface="Dotum" panose="020B0600000101010101" pitchFamily="34" charset="-127"/>
                    <a:cs typeface="Times New Roman" panose="02020603050405020304" pitchFamily="18" charset="0"/>
                  </a:rPr>
                  <a:t> (định lí Thalès)(2)</a:t>
                </a:r>
                <a:endParaRPr lang="en-US" sz="2000" dirty="0">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𝐴𝐶𝐻</m:t>
                    </m:r>
                  </m:oMath>
                </a14:m>
                <a:r>
                  <a:rPr lang="vi-VN" sz="2000" dirty="0">
                    <a:effectLst/>
                    <a:latin typeface="+mn-lt"/>
                    <a:ea typeface="Dotum" panose="020B0600000101010101" pitchFamily="34" charset="-127"/>
                    <a:cs typeface="Times New Roman" panose="02020603050405020304" pitchFamily="18" charset="0"/>
                  </a:rPr>
                  <a:t> có: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𝐺𝑁</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𝐶𝐻</m:t>
                    </m:r>
                  </m:oMath>
                </a14:m>
                <a:r>
                  <a:rPr lang="vi-VN" sz="20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a:latin typeface="Cambria Math" panose="02040503050406030204" pitchFamily="18" charset="0"/>
                        <a:ea typeface="Dotum" panose="020B0600000101010101" pitchFamily="34" charset="-127"/>
                        <a:cs typeface="Times New Roman" panose="02020603050405020304" pitchFamily="18" charset="0"/>
                      </a:rPr>
                      <m:t>⇒</m:t>
                    </m:r>
                  </m:oMath>
                </a14:m>
                <a:r>
                  <a:rPr lang="vi-VN" sz="2000" dirty="0">
                    <a:effectLst/>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𝐴𝐺</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𝐴𝐻</m:t>
                        </m:r>
                      </m:den>
                    </m:f>
                  </m:oMath>
                </a14:m>
                <a:r>
                  <a:rPr lang="vi-VN" sz="2000" dirty="0">
                    <a:effectLst/>
                    <a:latin typeface="+mn-lt"/>
                    <a:ea typeface="Dotum" panose="020B0600000101010101" pitchFamily="34" charset="-127"/>
                    <a:cs typeface="Times New Roman" panose="02020603050405020304" pitchFamily="18" charset="0"/>
                  </a:rPr>
                  <a:t> (định lí Thalès) (3)</a:t>
                </a:r>
                <a:endParaRPr lang="en-US" sz="2000" dirty="0">
                  <a:effectLst/>
                  <a:latin typeface="+mn-lt"/>
                  <a:ea typeface="Arial" panose="020B0604020202020204" pitchFamily="34" charset="0"/>
                  <a:cs typeface="Times New Roman" panose="02020603050405020304" pitchFamily="18" charset="0"/>
                </a:endParaRPr>
              </a:p>
              <a:p>
                <a:pPr algn="just">
                  <a:lnSpc>
                    <a:spcPct val="150000"/>
                  </a:lnSpc>
                </a:pPr>
                <a:r>
                  <a:rPr lang="vi-VN" sz="2000" dirty="0">
                    <a:effectLst/>
                    <a:latin typeface="+mn-lt"/>
                    <a:ea typeface="Arial" panose="020B0604020202020204" pitchFamily="34" charset="0"/>
                    <a:cs typeface="Times New Roman" panose="02020603050405020304" pitchFamily="18" charset="0"/>
                  </a:rPr>
                  <a:t>Từ (1)(2)(3) </a:t>
                </a:r>
                <a14:m>
                  <m:oMath xmlns:m="http://schemas.openxmlformats.org/officeDocument/2006/math">
                    <m:r>
                      <a:rPr lang="en-US" sz="2000">
                        <a:latin typeface="Cambria Math" panose="02040503050406030204" pitchFamily="18" charset="0"/>
                        <a:ea typeface="Dotum" panose="020B0600000101010101" pitchFamily="34" charset="-127"/>
                        <a:cs typeface="Times New Roman" panose="02020603050405020304" pitchFamily="18" charset="0"/>
                      </a:rPr>
                      <m:t>⇒</m:t>
                    </m:r>
                  </m:oMath>
                </a14:m>
                <a:r>
                  <a:rPr lang="vi-VN" sz="2000" dirty="0">
                    <a:effectLst/>
                    <a:latin typeface="+mn-lt"/>
                    <a:ea typeface="Arial" panose="020B0604020202020204" pitchFamily="34"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67221" y="1975825"/>
                <a:ext cx="5984356" cy="3130472"/>
              </a:xfrm>
              <a:prstGeom prst="rect">
                <a:avLst/>
              </a:prstGeom>
              <a:blipFill>
                <a:blip r:embed="rId7"/>
                <a:stretch>
                  <a:fillRect l="-1120" b="-1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up)">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113"/>
        <p:cNvGrpSpPr/>
        <p:nvPr/>
      </p:nvGrpSpPr>
      <p:grpSpPr>
        <a:xfrm>
          <a:off x="0" y="0"/>
          <a:ext cx="0" cy="0"/>
          <a:chOff x="0" y="0"/>
          <a:chExt cx="0" cy="0"/>
        </a:xfrm>
      </p:grpSpPr>
      <p:pic>
        <p:nvPicPr>
          <p:cNvPr id="77" name="Picture 76"/>
          <p:cNvPicPr>
            <a:picLocks noChangeAspect="1"/>
          </p:cNvPicPr>
          <p:nvPr/>
        </p:nvPicPr>
        <p:blipFill>
          <a:blip r:embed="rId3"/>
          <a:stretch>
            <a:fillRect/>
          </a:stretch>
        </p:blipFill>
        <p:spPr>
          <a:xfrm rot="3051417">
            <a:off x="-16634" y="4604484"/>
            <a:ext cx="579198" cy="668764"/>
          </a:xfrm>
          <a:prstGeom prst="rect">
            <a:avLst/>
          </a:prstGeom>
        </p:spPr>
      </p:pic>
      <p:pic>
        <p:nvPicPr>
          <p:cNvPr id="10" name="Picture 9"/>
          <p:cNvPicPr>
            <a:picLocks noChangeAspect="1"/>
          </p:cNvPicPr>
          <p:nvPr/>
        </p:nvPicPr>
        <p:blipFill>
          <a:blip r:embed="rId4"/>
          <a:stretch>
            <a:fillRect/>
          </a:stretch>
        </p:blipFill>
        <p:spPr>
          <a:xfrm>
            <a:off x="8622667" y="4288883"/>
            <a:ext cx="710762" cy="773591"/>
          </a:xfrm>
          <a:prstGeom prst="rect">
            <a:avLst/>
          </a:prstGeom>
        </p:spPr>
      </p:pic>
      <p:sp>
        <p:nvSpPr>
          <p:cNvPr id="9" name="TextBox 8"/>
          <p:cNvSpPr txBox="1"/>
          <p:nvPr/>
        </p:nvSpPr>
        <p:spPr>
          <a:xfrm>
            <a:off x="155062" y="147421"/>
            <a:ext cx="5409737" cy="436273"/>
          </a:xfrm>
          <a:prstGeom prst="rect">
            <a:avLst/>
          </a:prstGeom>
          <a:noFill/>
        </p:spPr>
        <p:txBody>
          <a:bodyPr wrap="square" rtlCol="0">
            <a:spAutoFit/>
          </a:bodyPr>
          <a:lstStyle/>
          <a:p>
            <a:pPr lvl="0" algn="just">
              <a:lnSpc>
                <a:spcPct val="150000"/>
              </a:lnSpc>
              <a:buClr>
                <a:srgbClr val="2D1549"/>
              </a:buClr>
              <a:buSzPts val="1100"/>
              <a:defRPr/>
            </a:pPr>
            <a:r>
              <a:rPr lang="vi-VN" sz="1700" kern="1200">
                <a:solidFill>
                  <a:sysClr val="windowText" lastClr="000000"/>
                </a:solidFill>
                <a:latin typeface="+mn-lt"/>
                <a:ea typeface="+mn-ea"/>
                <a:cs typeface="Arial" panose="020B0604020202020204" pitchFamily="34" charset="0"/>
              </a:rPr>
              <a:t> </a:t>
            </a:r>
            <a:r>
              <a:rPr lang="en-US" sz="1700" b="1">
                <a:solidFill>
                  <a:srgbClr val="FFFFFF"/>
                </a:solidFill>
                <a:highlight>
                  <a:srgbClr val="CE4D8E"/>
                </a:highlight>
                <a:latin typeface="+mn-lt"/>
              </a:rPr>
              <a:t>Ví dụ 3:</a:t>
            </a:r>
            <a:r>
              <a:rPr lang="en-US" sz="1700" kern="1200">
                <a:solidFill>
                  <a:sysClr val="windowText" lastClr="000000"/>
                </a:solidFill>
                <a:latin typeface="+mn-lt"/>
                <a:ea typeface="+mn-ea"/>
                <a:cs typeface="Arial" panose="020B0604020202020204" pitchFamily="34" charset="0"/>
              </a:rPr>
              <a:t> Giải bài toán nêu trong phần mở đầu.</a:t>
            </a:r>
            <a:endParaRPr lang="vi-VN" sz="1700" kern="1200" dirty="0">
              <a:solidFill>
                <a:sysClr val="windowText" lastClr="000000"/>
              </a:solidFill>
              <a:latin typeface="+mn-lt"/>
              <a:ea typeface="+mn-ea"/>
              <a:cs typeface="Arial" panose="020B0604020202020204" pitchFamily="34" charset="0"/>
            </a:endParaRPr>
          </a:p>
        </p:txBody>
      </p:sp>
      <p:sp>
        <p:nvSpPr>
          <p:cNvPr id="11" name="Rectangle 10"/>
          <p:cNvSpPr/>
          <p:nvPr/>
        </p:nvSpPr>
        <p:spPr>
          <a:xfrm>
            <a:off x="415995" y="771344"/>
            <a:ext cx="598241" cy="353943"/>
          </a:xfrm>
          <a:prstGeom prst="rect">
            <a:avLst/>
          </a:prstGeom>
        </p:spPr>
        <p:txBody>
          <a:bodyPr wrap="none">
            <a:spAutoFit/>
          </a:bodyPr>
          <a:lstStyle/>
          <a:p>
            <a:pPr algn="ctr">
              <a:buClrTx/>
              <a:defRPr/>
            </a:pPr>
            <a:r>
              <a:rPr lang="en-US" sz="1700" b="1" i="1" u="sng" kern="1200" dirty="0">
                <a:solidFill>
                  <a:srgbClr val="C00000"/>
                </a:solidFill>
                <a:latin typeface="Arial" panose="020B0604020202020204" pitchFamily="34" charset="0"/>
                <a:ea typeface="+mn-ea"/>
              </a:rPr>
              <a:t>Giải</a:t>
            </a:r>
            <a:endParaRPr lang="en-US" sz="1700" b="1" i="1" u="sng" kern="1200" dirty="0">
              <a:solidFill>
                <a:srgbClr val="C00000"/>
              </a:solidFill>
              <a:latin typeface="Calibri"/>
              <a:ea typeface="+mn-ea"/>
            </a:endParaRPr>
          </a:p>
        </p:txBody>
      </p:sp>
      <p:sp>
        <p:nvSpPr>
          <p:cNvPr id="3" name="Rectangle 2"/>
          <p:cNvSpPr/>
          <p:nvPr/>
        </p:nvSpPr>
        <p:spPr>
          <a:xfrm>
            <a:off x="200032" y="1210814"/>
            <a:ext cx="5643689" cy="1221104"/>
          </a:xfrm>
          <a:prstGeom prst="rect">
            <a:avLst/>
          </a:prstGeom>
        </p:spPr>
        <p:txBody>
          <a:bodyPr wrap="square">
            <a:spAutoFit/>
          </a:bodyPr>
          <a:lstStyle/>
          <a:p>
            <a:pPr>
              <a:lnSpc>
                <a:spcPct val="150000"/>
              </a:lnSpc>
            </a:pPr>
            <a:r>
              <a:rPr lang="vi-VN" sz="1700">
                <a:latin typeface="+mn-lt"/>
              </a:rPr>
              <a:t>Bác Dư có thể làm như sau:</a:t>
            </a:r>
          </a:p>
          <a:p>
            <a:pPr>
              <a:lnSpc>
                <a:spcPct val="150000"/>
              </a:lnSpc>
            </a:pPr>
            <a:r>
              <a:rPr lang="en-US" sz="1700">
                <a:latin typeface="+mn-lt"/>
              </a:rPr>
              <a:t>- </a:t>
            </a:r>
            <a:r>
              <a:rPr lang="vi-VN" sz="1700">
                <a:latin typeface="+mn-lt"/>
              </a:rPr>
              <a:t>Đặt thanh sắt trên mặt phẳng sân và coi thanh sắt như đoạn thẳng AB</a:t>
            </a:r>
            <a:r>
              <a:rPr lang="en-US" sz="1700">
                <a:latin typeface="+mn-lt"/>
              </a:rPr>
              <a:t>;</a:t>
            </a:r>
            <a:endParaRPr lang="vi-VN" sz="1700">
              <a:latin typeface="+mn-lt"/>
            </a:endParaRPr>
          </a:p>
        </p:txBody>
      </p:sp>
      <p:pic>
        <p:nvPicPr>
          <p:cNvPr id="7" name="Picture 6"/>
          <p:cNvPicPr>
            <a:picLocks noChangeAspect="1"/>
          </p:cNvPicPr>
          <p:nvPr/>
        </p:nvPicPr>
        <p:blipFill>
          <a:blip r:embed="rId5"/>
          <a:stretch>
            <a:fillRect/>
          </a:stretch>
        </p:blipFill>
        <p:spPr>
          <a:xfrm>
            <a:off x="6331267" y="108184"/>
            <a:ext cx="2460305" cy="240926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00032" y="2502455"/>
                <a:ext cx="8733046" cy="2173224"/>
              </a:xfrm>
              <a:prstGeom prst="rect">
                <a:avLst/>
              </a:prstGeom>
            </p:spPr>
            <p:txBody>
              <a:bodyPr wrap="square">
                <a:spAutoFit/>
              </a:bodyPr>
              <a:lstStyle/>
              <a:p>
                <a:pPr lvl="0">
                  <a:lnSpc>
                    <a:spcPct val="150000"/>
                  </a:lnSpc>
                </a:pPr>
                <a:r>
                  <a:rPr lang="en-US" sz="1700">
                    <a:latin typeface="Arial" panose="020B0604020202020204" pitchFamily="34" charset="0"/>
                  </a:rPr>
                  <a:t>- </a:t>
                </a:r>
                <a:r>
                  <a:rPr lang="vi-VN" sz="1700">
                    <a:latin typeface="Arial" panose="020B0604020202020204" pitchFamily="34" charset="0"/>
                  </a:rPr>
                  <a:t>Vẽ tia Ax và lấy một đoạn dây không d</a:t>
                </a:r>
                <a:r>
                  <a:rPr lang="en-US" sz="1700">
                    <a:latin typeface="Arial" panose="020B0604020202020204" pitchFamily="34" charset="0"/>
                  </a:rPr>
                  <a:t>ã</a:t>
                </a:r>
                <a:r>
                  <a:rPr lang="vi-VN" sz="1700">
                    <a:latin typeface="Arial" panose="020B0604020202020204" pitchFamily="34" charset="0"/>
                  </a:rPr>
                  <a:t>n nào đó rồi đặt liên tiếp trên tia Ax, bắt đầu từ điểm </a:t>
                </a:r>
                <a:r>
                  <a:rPr lang="en-US" sz="1700">
                    <a:latin typeface="Arial" panose="020B0604020202020204" pitchFamily="34" charset="0"/>
                  </a:rPr>
                  <a:t>A</a:t>
                </a:r>
                <a:r>
                  <a:rPr lang="vi-VN" sz="1700">
                    <a:latin typeface="Arial" panose="020B0604020202020204" pitchFamily="34" charset="0"/>
                  </a:rPr>
                  <a:t>, năm đoạn thẳng AM, MN, NP,PQ, QC có độ dài đều bằng độ dài đoạn dây;</a:t>
                </a:r>
              </a:p>
              <a:p>
                <a:pPr lvl="0">
                  <a:lnSpc>
                    <a:spcPct val="150000"/>
                  </a:lnSpc>
                </a:pPr>
                <a:r>
                  <a:rPr lang="en-US" sz="1700">
                    <a:latin typeface="Arial" panose="020B0604020202020204" pitchFamily="34" charset="0"/>
                  </a:rPr>
                  <a:t>- </a:t>
                </a:r>
                <a:r>
                  <a:rPr lang="vi-VN" sz="1700">
                    <a:latin typeface="Arial" panose="020B0604020202020204" pitchFamily="34" charset="0"/>
                  </a:rPr>
                  <a:t>Trong tam giác ABC, kẻ đường thẳng qua M song song với cạnh BC, cắt cạnh AB tại I.</a:t>
                </a:r>
              </a:p>
              <a:p>
                <a:pPr lvl="0">
                  <a:lnSpc>
                    <a:spcPct val="150000"/>
                  </a:lnSpc>
                </a:pPr>
                <a:r>
                  <a:rPr lang="vi-VN" sz="1700">
                    <a:latin typeface="Arial" panose="020B0604020202020204" pitchFamily="34" charset="0"/>
                  </a:rPr>
                  <a:t>Theo định lí Thalès, ta có:</a:t>
                </a:r>
                <a:r>
                  <a:rPr lang="en-US" sz="1700">
                    <a:latin typeface="Arial" panose="020B0604020202020204" pitchFamily="34" charset="0"/>
                  </a:rPr>
                  <a:t> </a:t>
                </a:r>
                <a14:m>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𝐴𝐼</m:t>
                        </m:r>
                      </m:num>
                      <m:den>
                        <m:r>
                          <a:rPr lang="en-US" sz="1700" b="0" i="1" smtClean="0">
                            <a:latin typeface="Cambria Math" panose="02040503050406030204" pitchFamily="18" charset="0"/>
                          </a:rPr>
                          <m:t>𝐴𝐵</m:t>
                        </m:r>
                      </m:den>
                    </m:f>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𝐴𝑀</m:t>
                        </m:r>
                      </m:num>
                      <m:den>
                        <m:r>
                          <a:rPr lang="en-US" sz="1700" b="0" i="1" smtClean="0">
                            <a:latin typeface="Cambria Math" panose="02040503050406030204" pitchFamily="18" charset="0"/>
                          </a:rPr>
                          <m:t>𝐴𝐶</m:t>
                        </m:r>
                      </m:den>
                    </m:f>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5</m:t>
                        </m:r>
                      </m:den>
                    </m:f>
                  </m:oMath>
                </a14:m>
                <a:r>
                  <a:rPr lang="en-US" sz="1700">
                    <a:latin typeface="Arial" panose="020B0604020202020204" pitchFamily="34" charset="0"/>
                  </a:rPr>
                  <a:t>. Do đó </a:t>
                </a:r>
                <a14:m>
                  <m:oMath xmlns:m="http://schemas.openxmlformats.org/officeDocument/2006/math">
                    <m:r>
                      <a:rPr lang="en-US" sz="1700" b="0" i="1" smtClean="0">
                        <a:latin typeface="Cambria Math" panose="02040503050406030204" pitchFamily="18" charset="0"/>
                      </a:rPr>
                      <m:t>𝐴𝐼</m:t>
                    </m:r>
                    <m:r>
                      <a:rPr lang="en-US" sz="1700" b="0" i="1" smtClean="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5</m:t>
                        </m:r>
                      </m:den>
                    </m:f>
                    <m:r>
                      <a:rPr lang="en-US" sz="1700" b="0" i="1" smtClean="0">
                        <a:latin typeface="Cambria Math" panose="02040503050406030204" pitchFamily="18" charset="0"/>
                      </a:rPr>
                      <m:t>𝐴𝐵</m:t>
                    </m:r>
                    <m:r>
                      <a:rPr lang="en-US" sz="1700" b="0" i="1" smtClean="0">
                        <a:latin typeface="Cambria Math" panose="02040503050406030204" pitchFamily="18" charset="0"/>
                      </a:rPr>
                      <m:t>.</m:t>
                    </m:r>
                  </m:oMath>
                </a14:m>
                <a:endParaRPr lang="vi-VN" sz="1700">
                  <a:latin typeface="Arial" panose="020B0604020202020204" pitchFamily="34" charset="0"/>
                </a:endParaRPr>
              </a:p>
              <a:p>
                <a:pPr lvl="0">
                  <a:lnSpc>
                    <a:spcPct val="150000"/>
                  </a:lnSpc>
                </a:pPr>
                <a:r>
                  <a:rPr lang="vi-VN" sz="1700">
                    <a:latin typeface="Arial" panose="020B0604020202020204" pitchFamily="34" charset="0"/>
                  </a:rPr>
                  <a:t>Dựa theo đoạn mẫu </a:t>
                </a:r>
                <a14:m>
                  <m:oMath xmlns:m="http://schemas.openxmlformats.org/officeDocument/2006/math">
                    <m:r>
                      <a:rPr lang="vi-VN" sz="1700" i="1" smtClean="0">
                        <a:latin typeface="Cambria Math" panose="02040503050406030204" pitchFamily="18" charset="0"/>
                      </a:rPr>
                      <m:t>𝐴𝐼</m:t>
                    </m:r>
                  </m:oMath>
                </a14:m>
                <a:r>
                  <a:rPr lang="vi-VN" sz="1700">
                    <a:latin typeface="Arial" panose="020B0604020202020204" pitchFamily="34" charset="0"/>
                  </a:rPr>
                  <a:t>, bác Dư có thể cắt thanh sắt đó thành năm phần bằng nhau.</a:t>
                </a:r>
              </a:p>
            </p:txBody>
          </p:sp>
        </mc:Choice>
        <mc:Fallback xmlns="">
          <p:sp>
            <p:nvSpPr>
              <p:cNvPr id="12" name="Rectangle 11"/>
              <p:cNvSpPr>
                <a:spLocks noRot="1" noChangeAspect="1" noMove="1" noResize="1" noEditPoints="1" noAdjustHandles="1" noChangeArrowheads="1" noChangeShapeType="1" noTextEdit="1"/>
              </p:cNvSpPr>
              <p:nvPr/>
            </p:nvSpPr>
            <p:spPr>
              <a:xfrm>
                <a:off x="200032" y="2502455"/>
                <a:ext cx="8733046" cy="2173224"/>
              </a:xfrm>
              <a:prstGeom prst="rect">
                <a:avLst/>
              </a:prstGeom>
              <a:blipFill>
                <a:blip r:embed="rId6"/>
                <a:stretch>
                  <a:fillRect l="-489" b="-3090"/>
                </a:stretch>
              </a:blipFill>
            </p:spPr>
            <p:txBody>
              <a:bodyPr/>
              <a:lstStyle/>
              <a:p>
                <a:r>
                  <a:rPr lang="en-US">
                    <a:noFill/>
                  </a:rPr>
                  <a:t> </a:t>
                </a:r>
              </a:p>
            </p:txBody>
          </p:sp>
        </mc:Fallback>
      </mc:AlternateContent>
    </p:spTree>
    <p:extLst>
      <p:ext uri="{BB962C8B-B14F-4D97-AF65-F5344CB8AC3E}">
        <p14:creationId xmlns:p14="http://schemas.microsoft.com/office/powerpoint/2010/main" val="23618711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wipe(left)">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animEffect transition="in" filter="barn(inVertical)">
                                      <p:cBhvr>
                                        <p:cTn id="4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549" y="82446"/>
            <a:ext cx="8978005" cy="4969239"/>
          </a:xfrm>
          <a:prstGeom prst="rect">
            <a:avLst/>
          </a:prstGeom>
        </p:spPr>
      </p:pic>
      <p:pic>
        <p:nvPicPr>
          <p:cNvPr id="9" name="Picture 8"/>
          <p:cNvPicPr>
            <a:picLocks noChangeAspect="1"/>
          </p:cNvPicPr>
          <p:nvPr/>
        </p:nvPicPr>
        <p:blipFill>
          <a:blip r:embed="rId4"/>
          <a:stretch>
            <a:fillRect/>
          </a:stretch>
        </p:blipFill>
        <p:spPr>
          <a:xfrm rot="14661509">
            <a:off x="-206453" y="4206867"/>
            <a:ext cx="883001" cy="751862"/>
          </a:xfrm>
          <a:prstGeom prst="rect">
            <a:avLst/>
          </a:prstGeom>
        </p:spPr>
      </p:pic>
      <p:grpSp>
        <p:nvGrpSpPr>
          <p:cNvPr id="10" name="Google Shape;1887;p58"/>
          <p:cNvGrpSpPr/>
          <p:nvPr/>
        </p:nvGrpSpPr>
        <p:grpSpPr>
          <a:xfrm rot="14573614">
            <a:off x="8265347" y="4516424"/>
            <a:ext cx="502345" cy="682851"/>
            <a:chOff x="10478963" y="-3477862"/>
            <a:chExt cx="489325" cy="680500"/>
          </a:xfrm>
        </p:grpSpPr>
        <p:sp>
          <p:nvSpPr>
            <p:cNvPr id="11"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2"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3"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4"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5"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6"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7"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8"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9"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0"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1"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2"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3"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4"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5"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6"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7"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grpSp>
      <p:sp>
        <p:nvSpPr>
          <p:cNvPr id="28" name="TextBox 27"/>
          <p:cNvSpPr txBox="1"/>
          <p:nvPr/>
        </p:nvSpPr>
        <p:spPr>
          <a:xfrm>
            <a:off x="220057" y="292946"/>
            <a:ext cx="3017817" cy="57708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457200">
              <a:lnSpc>
                <a:spcPct val="150000"/>
              </a:lnSpc>
              <a:buClrTx/>
              <a:buFontTx/>
              <a:buNone/>
              <a:defRPr/>
            </a:pPr>
            <a:r>
              <a:rPr lang="en-US" sz="2100" b="1" kern="1200">
                <a:solidFill>
                  <a:srgbClr val="FFFF00"/>
                </a:solidFill>
                <a:cs typeface="Arial" panose="020B0604020202020204" pitchFamily="34" charset="0"/>
              </a:rPr>
              <a:t>2. Định lí Thalès đảo</a:t>
            </a:r>
            <a:endParaRPr lang="en-US" sz="2100" b="1" kern="1200" dirty="0">
              <a:solidFill>
                <a:srgbClr val="FFFF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36919" y="1118002"/>
                <a:ext cx="6803527" cy="1677382"/>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en-US" sz="1800" b="1">
                    <a:solidFill>
                      <a:srgbClr val="C00000"/>
                    </a:solidFill>
                    <a:latin typeface="+mn-lt"/>
                    <a:ea typeface="Dotum" panose="020B0600000101010101" pitchFamily="34" charset="-127"/>
                    <a:cs typeface="Times New Roman" panose="02020603050405020304" pitchFamily="18" charset="0"/>
                  </a:rPr>
                  <a:t>HĐ3</a:t>
                </a:r>
                <a:r>
                  <a:rPr lang="en-US" sz="1800">
                    <a:solidFill>
                      <a:srgbClr val="C00000"/>
                    </a:solidFill>
                    <a:latin typeface="+mn-lt"/>
                    <a:ea typeface="Dotum" panose="020B0600000101010101" pitchFamily="34" charset="-127"/>
                    <a:cs typeface="Times New Roman" panose="02020603050405020304" pitchFamily="18" charset="0"/>
                  </a:rPr>
                  <a:t>:</a:t>
                </a:r>
                <a:r>
                  <a:rPr lang="en-US" sz="1800">
                    <a:solidFill>
                      <a:schemeClr val="bg1">
                        <a:lumMod val="10000"/>
                      </a:schemeClr>
                    </a:solidFill>
                    <a:latin typeface="+mn-lt"/>
                    <a:ea typeface="Dotum" panose="020B0600000101010101" pitchFamily="34" charset="-127"/>
                    <a:cs typeface="Times New Roman" panose="02020603050405020304" pitchFamily="18" charset="0"/>
                  </a:rPr>
                  <a:t> </a:t>
                </a:r>
                <a:r>
                  <a:rPr lang="en-US" sz="1800">
                    <a:latin typeface="+mn-lt"/>
                  </a:rPr>
                  <a:t>Trong Hình 7, cho </a:t>
                </a:r>
                <a14:m>
                  <m:oMath xmlns:m="http://schemas.openxmlformats.org/officeDocument/2006/math">
                    <m:r>
                      <a:rPr lang="en-US" sz="1800" i="1" smtClean="0">
                        <a:latin typeface="Cambria Math" panose="02040503050406030204" pitchFamily="18" charset="0"/>
                      </a:rPr>
                      <m:t>𝐴𝑀</m:t>
                    </m:r>
                    <m:r>
                      <a:rPr lang="en-US" sz="1800" i="1" smtClean="0">
                        <a:latin typeface="Cambria Math" panose="02040503050406030204" pitchFamily="18" charset="0"/>
                      </a:rPr>
                      <m:t>=1, </m:t>
                    </m:r>
                    <m:r>
                      <a:rPr lang="en-US" sz="1800" i="1" smtClean="0">
                        <a:latin typeface="Cambria Math" panose="02040503050406030204" pitchFamily="18" charset="0"/>
                      </a:rPr>
                      <m:t>𝑀𝐵</m:t>
                    </m:r>
                    <m:r>
                      <a:rPr lang="en-US" sz="1800" i="1" smtClean="0">
                        <a:latin typeface="Cambria Math" panose="02040503050406030204" pitchFamily="18" charset="0"/>
                      </a:rPr>
                      <m:t>=2, </m:t>
                    </m:r>
                    <m:r>
                      <a:rPr lang="en-US" sz="1800" i="1" smtClean="0">
                        <a:latin typeface="Cambria Math" panose="02040503050406030204" pitchFamily="18" charset="0"/>
                      </a:rPr>
                      <m:t>𝐴𝑁</m:t>
                    </m:r>
                    <m:r>
                      <a:rPr lang="en-US" sz="1800" i="1" smtClean="0">
                        <a:latin typeface="Cambria Math" panose="02040503050406030204" pitchFamily="18" charset="0"/>
                      </a:rPr>
                      <m:t>=1,5, </m:t>
                    </m:r>
                    <m:r>
                      <a:rPr lang="en-US" sz="1800" i="1" smtClean="0">
                        <a:latin typeface="Cambria Math" panose="02040503050406030204" pitchFamily="18" charset="0"/>
                      </a:rPr>
                      <m:t>𝑁𝐶</m:t>
                    </m:r>
                    <m:r>
                      <a:rPr lang="en-US" sz="1800" i="1" smtClean="0">
                        <a:latin typeface="Cambria Math" panose="02040503050406030204" pitchFamily="18" charset="0"/>
                      </a:rPr>
                      <m:t>=3.</m:t>
                    </m:r>
                  </m:oMath>
                </a14:m>
                <a:endParaRPr lang="en-US" sz="1800">
                  <a:latin typeface="+mn-lt"/>
                </a:endParaRPr>
              </a:p>
              <a:p>
                <a:pPr algn="just">
                  <a:lnSpc>
                    <a:spcPct val="150000"/>
                  </a:lnSpc>
                  <a:spcBef>
                    <a:spcPts val="600"/>
                  </a:spcBef>
                  <a:spcAft>
                    <a:spcPts val="600"/>
                  </a:spcAft>
                </a:pPr>
                <a:r>
                  <a:rPr lang="vi-VN" sz="1800">
                    <a:latin typeface="+mn-lt"/>
                  </a:rPr>
                  <a:t>a) So sánh các tỉ số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𝐴𝑀</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𝑀𝐵</m:t>
                        </m:r>
                      </m:den>
                    </m:f>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𝑁𝐶</m:t>
                        </m:r>
                      </m:den>
                    </m:f>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a:latin typeface="+mn-lt"/>
                  </a:rPr>
                  <a:t>b) Đường thẳng </a:t>
                </a:r>
                <a14:m>
                  <m:oMath xmlns:m="http://schemas.openxmlformats.org/officeDocument/2006/math">
                    <m:r>
                      <a:rPr lang="vi-VN" sz="1800" i="1" smtClean="0">
                        <a:latin typeface="Cambria Math" panose="02040503050406030204" pitchFamily="18" charset="0"/>
                      </a:rPr>
                      <m:t>𝑑</m:t>
                    </m:r>
                  </m:oMath>
                </a14:m>
                <a:r>
                  <a:rPr lang="en-US" sz="1800">
                    <a:latin typeface="+mn-lt"/>
                  </a:rPr>
                  <a:t> </a:t>
                </a:r>
                <a:r>
                  <a:rPr lang="vi-VN" sz="1800">
                    <a:latin typeface="+mn-lt"/>
                  </a:rPr>
                  <a:t>(đi qua </a:t>
                </a:r>
                <a14:m>
                  <m:oMath xmlns:m="http://schemas.openxmlformats.org/officeDocument/2006/math">
                    <m:r>
                      <a:rPr lang="vi-VN" sz="1800" i="1" smtClean="0">
                        <a:latin typeface="Cambria Math" panose="02040503050406030204" pitchFamily="18" charset="0"/>
                      </a:rPr>
                      <m:t>𝑀</m:t>
                    </m:r>
                    <m:r>
                      <a:rPr lang="vi-VN" sz="1800" i="1" smtClean="0">
                        <a:latin typeface="Cambria Math" panose="02040503050406030204" pitchFamily="18" charset="0"/>
                      </a:rPr>
                      <m:t>, </m:t>
                    </m:r>
                    <m:r>
                      <a:rPr lang="vi-VN" sz="1800" i="1" smtClean="0">
                        <a:latin typeface="Cambria Math" panose="02040503050406030204" pitchFamily="18" charset="0"/>
                      </a:rPr>
                      <m:t>𝑁</m:t>
                    </m:r>
                  </m:oMath>
                </a14:m>
                <a:r>
                  <a:rPr lang="vi-VN" sz="1800">
                    <a:latin typeface="+mn-lt"/>
                  </a:rPr>
                  <a:t>) có song song với </a:t>
                </a:r>
                <a14:m>
                  <m:oMath xmlns:m="http://schemas.openxmlformats.org/officeDocument/2006/math">
                    <m:r>
                      <a:rPr lang="vi-VN" sz="1800" i="1" smtClean="0">
                        <a:latin typeface="Cambria Math" panose="02040503050406030204" pitchFamily="18" charset="0"/>
                      </a:rPr>
                      <m:t>𝐵𝐶</m:t>
                    </m:r>
                  </m:oMath>
                </a14:m>
                <a:r>
                  <a:rPr lang="vi-VN" sz="1800">
                    <a:latin typeface="+mn-lt"/>
                  </a:rPr>
                  <a:t> hay không?</a:t>
                </a:r>
              </a:p>
            </p:txBody>
          </p:sp>
        </mc:Choice>
        <mc:Fallback xmlns="">
          <p:sp>
            <p:nvSpPr>
              <p:cNvPr id="32" name="Rectangle 31"/>
              <p:cNvSpPr>
                <a:spLocks noRot="1" noChangeAspect="1" noMove="1" noResize="1" noEditPoints="1" noAdjustHandles="1" noChangeArrowheads="1" noChangeShapeType="1" noTextEdit="1"/>
              </p:cNvSpPr>
              <p:nvPr/>
            </p:nvSpPr>
            <p:spPr>
              <a:xfrm>
                <a:off x="136919" y="1118002"/>
                <a:ext cx="6803527" cy="1677382"/>
              </a:xfrm>
              <a:prstGeom prst="rect">
                <a:avLst/>
              </a:prstGeom>
              <a:blipFill>
                <a:blip r:embed="rId5"/>
                <a:stretch>
                  <a:fillRect l="-716" r="-358" b="-1812"/>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6940446" y="636648"/>
            <a:ext cx="2041255" cy="2143729"/>
          </a:xfrm>
          <a:prstGeom prst="rect">
            <a:avLst/>
          </a:prstGeom>
        </p:spPr>
      </p:pic>
      <p:sp>
        <p:nvSpPr>
          <p:cNvPr id="33" name="Rectangle 32"/>
          <p:cNvSpPr/>
          <p:nvPr/>
        </p:nvSpPr>
        <p:spPr>
          <a:xfrm>
            <a:off x="4220669" y="2995731"/>
            <a:ext cx="697627" cy="369332"/>
          </a:xfrm>
          <a:prstGeom prst="rect">
            <a:avLst/>
          </a:prstGeom>
        </p:spPr>
        <p:txBody>
          <a:bodyPr wrap="none">
            <a:spAutoFit/>
          </a:bodyPr>
          <a:lstStyle/>
          <a:p>
            <a:pPr algn="ctr">
              <a:buClrTx/>
              <a:defRPr/>
            </a:pPr>
            <a:r>
              <a:rPr lang="en-US" sz="1800" b="1" i="1" u="sng" kern="1200">
                <a:solidFill>
                  <a:schemeClr val="accent3">
                    <a:lumMod val="90000"/>
                    <a:lumOff val="10000"/>
                  </a:schemeClr>
                </a:solidFill>
                <a:latin typeface="Arial" panose="020B0604020202020204" pitchFamily="34" charset="0"/>
                <a:ea typeface="+mn-ea"/>
              </a:rPr>
              <a:t>Giải:</a:t>
            </a:r>
            <a:endParaRPr lang="en-US" sz="1800" b="1" i="1" u="sng" kern="1200" dirty="0">
              <a:solidFill>
                <a:schemeClr val="accent3">
                  <a:lumMod val="90000"/>
                  <a:lumOff val="10000"/>
                </a:schemeClr>
              </a:solidFill>
              <a:latin typeface="Calibri"/>
              <a:ea typeface="+mn-ea"/>
            </a:endParaRPr>
          </a:p>
        </p:txBody>
      </p:sp>
      <mc:AlternateContent xmlns:mc="http://schemas.openxmlformats.org/markup-compatibility/2006" xmlns:a14="http://schemas.microsoft.com/office/drawing/2010/main">
        <mc:Choice Requires="a14">
          <p:sp>
            <p:nvSpPr>
              <p:cNvPr id="8" name="Rectangle 7"/>
              <p:cNvSpPr/>
              <p:nvPr/>
            </p:nvSpPr>
            <p:spPr>
              <a:xfrm>
                <a:off x="1256391" y="3493776"/>
                <a:ext cx="6626184" cy="1268039"/>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a)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𝑀𝐵</m:t>
                        </m:r>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vi-VN" sz="1800">
                    <a:effectLst/>
                    <a:latin typeface="+mn-lt"/>
                    <a:ea typeface="Dotum" panose="020B0600000101010101" pitchFamily="34" charset="-127"/>
                    <a:cs typeface="Times New Roman" panose="02020603050405020304" pitchFamily="18" charset="0"/>
                  </a:rPr>
                  <a:t>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𝑁𝐶</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1,5</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vi-VN"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𝐴𝑀</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𝑀𝐵</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𝑁𝐶</m:t>
                        </m:r>
                      </m:den>
                    </m:f>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Arial" panose="020B0604020202020204" pitchFamily="34" charset="0"/>
                    <a:cs typeface="Times New Roman" panose="02020603050405020304" pitchFamily="18" charset="0"/>
                  </a:rPr>
                  <a:t>b) Quan sát Hình 7 ta thấy đường thẳng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𝑑</m:t>
                    </m:r>
                  </m:oMath>
                </a14:m>
                <a:r>
                  <a:rPr lang="vi-VN" sz="1800">
                    <a:effectLst/>
                    <a:latin typeface="+mn-lt"/>
                    <a:ea typeface="Dotum" panose="020B0600000101010101" pitchFamily="34" charset="-127"/>
                    <a:cs typeface="Times New Roman" panose="02020603050405020304" pitchFamily="18" charset="0"/>
                  </a:rPr>
                  <a:t> song song với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56391" y="3493776"/>
                <a:ext cx="6626184" cy="1268039"/>
              </a:xfrm>
              <a:prstGeom prst="rect">
                <a:avLst/>
              </a:prstGeom>
              <a:blipFill>
                <a:blip r:embed="rId8"/>
                <a:stretch>
                  <a:fillRect l="-736" b="-2885"/>
                </a:stretch>
              </a:blipFill>
            </p:spPr>
            <p:txBody>
              <a:bodyPr/>
              <a:lstStyle/>
              <a:p>
                <a:r>
                  <a:rPr lang="en-US">
                    <a:noFill/>
                  </a:rPr>
                  <a:t> </a:t>
                </a:r>
              </a:p>
            </p:txBody>
          </p:sp>
        </mc:Fallback>
      </mc:AlternateContent>
    </p:spTree>
    <p:extLst>
      <p:ext uri="{BB962C8B-B14F-4D97-AF65-F5344CB8AC3E}">
        <p14:creationId xmlns:p14="http://schemas.microsoft.com/office/powerpoint/2010/main" val="4468249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up)">
                                      <p:cBhvr>
                                        <p:cTn id="3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93" name="Google Shape;1293;p48"/>
          <p:cNvGrpSpPr/>
          <p:nvPr/>
        </p:nvGrpSpPr>
        <p:grpSpPr>
          <a:xfrm rot="10800000">
            <a:off x="7308027" y="277817"/>
            <a:ext cx="1551844" cy="592530"/>
            <a:chOff x="10418321" y="-3066640"/>
            <a:chExt cx="949000" cy="333745"/>
          </a:xfrm>
        </p:grpSpPr>
        <p:sp>
          <p:nvSpPr>
            <p:cNvPr id="129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0" name="Google Shape;2540;p49"/>
          <p:cNvSpPr txBox="1">
            <a:spLocks/>
          </p:cNvSpPr>
          <p:nvPr/>
        </p:nvSpPr>
        <p:spPr>
          <a:xfrm>
            <a:off x="2502867" y="476519"/>
            <a:ext cx="4139848"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defRPr/>
            </a:pPr>
            <a:r>
              <a:rPr lang="en-US" sz="3000" b="1">
                <a:solidFill>
                  <a:srgbClr val="C00000"/>
                </a:solidFill>
                <a:latin typeface="Arial" panose="020B0604020202020204" pitchFamily="34" charset="0"/>
              </a:rPr>
              <a:t>Định lí Thalès đảo</a:t>
            </a:r>
            <a:endParaRPr lang="en-US" sz="3000" b="1" dirty="0">
              <a:solidFill>
                <a:srgbClr val="C00000"/>
              </a:solidFill>
              <a:latin typeface="Arial" panose="020B0604020202020204" pitchFamily="34" charset="0"/>
            </a:endParaRPr>
          </a:p>
        </p:txBody>
      </p:sp>
      <p:sp>
        <p:nvSpPr>
          <p:cNvPr id="61" name="Rectangle 60"/>
          <p:cNvSpPr/>
          <p:nvPr/>
        </p:nvSpPr>
        <p:spPr>
          <a:xfrm>
            <a:off x="666360" y="1209694"/>
            <a:ext cx="7812863" cy="1420325"/>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vi-VN" sz="2000">
                <a:latin typeface="+mn-lt"/>
                <a:ea typeface="Arial" panose="020B0604020202020204" pitchFamily="34" charset="0"/>
                <a:cs typeface="Times New Roman" panose="02020603050405020304" pitchFamily="18" charset="0"/>
              </a:rPr>
              <a:t>Nếu một đường thẳng cắt hai cạnh của một tam giác và định ra trên hai cạnh này những đoạn thẳng tương ứng tỉ lệ thì đường thẳng đó s</a:t>
            </a:r>
            <a:r>
              <a:rPr lang="en-US" sz="2000">
                <a:latin typeface="+mn-lt"/>
                <a:ea typeface="Arial" panose="020B0604020202020204" pitchFamily="34" charset="0"/>
                <a:cs typeface="Times New Roman" panose="02020603050405020304" pitchFamily="18" charset="0"/>
              </a:rPr>
              <a:t>o</a:t>
            </a:r>
            <a:r>
              <a:rPr lang="vi-VN" sz="2000">
                <a:latin typeface="+mn-lt"/>
                <a:ea typeface="Arial" panose="020B0604020202020204" pitchFamily="34" charset="0"/>
                <a:cs typeface="Times New Roman" panose="02020603050405020304" pitchFamily="18" charset="0"/>
              </a:rPr>
              <a:t>ng </a:t>
            </a:r>
            <a:r>
              <a:rPr lang="en-US" sz="2000">
                <a:latin typeface="+mn-lt"/>
                <a:ea typeface="Arial" panose="020B0604020202020204" pitchFamily="34" charset="0"/>
                <a:cs typeface="Times New Roman" panose="02020603050405020304" pitchFamily="18" charset="0"/>
              </a:rPr>
              <a:t>s</a:t>
            </a:r>
            <a:r>
              <a:rPr lang="vi-VN" sz="2000">
                <a:latin typeface="+mn-lt"/>
                <a:ea typeface="Arial" panose="020B0604020202020204" pitchFamily="34" charset="0"/>
                <a:cs typeface="Times New Roman" panose="02020603050405020304" pitchFamily="18" charset="0"/>
              </a:rPr>
              <a:t>ong với cạnh còn lại của tam giác.</a:t>
            </a:r>
            <a:endParaRPr lang="vi-VN" sz="2000" dirty="0">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66360" y="2896566"/>
                <a:ext cx="4552797" cy="1816523"/>
              </a:xfrm>
              <a:prstGeom prst="rect">
                <a:avLst/>
              </a:prstGeom>
            </p:spPr>
            <p:txBody>
              <a:bodyPr wrap="square">
                <a:spAutoFit/>
              </a:bodyPr>
              <a:lstStyle/>
              <a:p>
                <a:pPr algn="just">
                  <a:lnSpc>
                    <a:spcPct val="150000"/>
                  </a:lnSpc>
                  <a:spcBef>
                    <a:spcPts val="600"/>
                  </a:spcBef>
                  <a:spcAft>
                    <a:spcPts val="600"/>
                  </a:spcAft>
                </a:pPr>
                <a:r>
                  <a:rPr kumimoji="0" lang="en-US" sz="2000" b="1" i="1" u="sng" strike="noStrike" kern="0" cap="none" spc="0" normalizeH="0" baseline="0" noProof="0" dirty="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Nhận</a:t>
                </a:r>
                <a:r>
                  <a:rPr kumimoji="0" lang="en-US" sz="2000" b="1" i="1" u="sng" strike="noStrike" kern="0" cap="none" spc="0" normalizeH="0" noProof="0" dirty="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xét</a:t>
                </a:r>
                <a:r>
                  <a:rPr kumimoji="0" lang="en-US" sz="2000" b="1" i="1" u="sng" strike="noStrike" kern="0" cap="none" spc="0" normalizeH="0" baseline="0" noProof="0" dirty="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a:t>
                </a:r>
                <a:r>
                  <a:rPr kumimoji="0" lang="en-US" sz="2000" b="0" i="1" u="none" strike="noStrike" kern="0" cap="none" spc="0" normalizeH="0" baseline="0" noProof="0" dirty="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r>
                  <a:rPr lang="vi-VN" sz="2000" dirty="0">
                    <a:latin typeface="+mn-lt"/>
                    <a:ea typeface="Arial" panose="020B0604020202020204" pitchFamily="34" charset="0"/>
                    <a:cs typeface="Times New Roman" panose="02020603050405020304" pitchFamily="18" charset="0"/>
                  </a:rPr>
                  <a:t>Trong Hình 8, nếu có một trong </a:t>
                </a:r>
                <a:r>
                  <a:rPr lang="en-US" sz="2000" dirty="0" err="1">
                    <a:latin typeface="+mn-lt"/>
                    <a:ea typeface="Arial" panose="020B0604020202020204" pitchFamily="34" charset="0"/>
                    <a:cs typeface="Times New Roman" panose="02020603050405020304" pitchFamily="18" charset="0"/>
                  </a:rPr>
                  <a:t>ba</a:t>
                </a:r>
                <a:r>
                  <a:rPr lang="vi-VN" sz="2000" dirty="0">
                    <a:latin typeface="+mn-lt"/>
                    <a:ea typeface="Arial" panose="020B0604020202020204" pitchFamily="34" charset="0"/>
                    <a:cs typeface="Times New Roman" panose="02020603050405020304" pitchFamily="18" charset="0"/>
                  </a:rPr>
                  <a:t> tỉ lệ thức: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vi-VN" sz="2000" dirty="0">
                    <a:effectLst/>
                    <a:latin typeface="+mn-lt"/>
                    <a:ea typeface="Dotum" panose="020B0600000101010101" pitchFamily="34" charset="-127"/>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𝑀𝐵</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𝑁𝐶</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2000" dirty="0">
                    <a:effectLst/>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vi-VN" sz="2000" i="1">
                            <a:latin typeface="Cambria Math" panose="02040503050406030204" pitchFamily="18" charset="0"/>
                            <a:ea typeface="Arial" panose="020B0604020202020204" pitchFamily="34" charset="0"/>
                            <a:cs typeface="Times New Roman" panose="02020603050405020304" pitchFamily="18" charset="0"/>
                          </a:rPr>
                          <m:t>𝐴𝑀</m:t>
                        </m:r>
                      </m:num>
                      <m:den>
                        <m:r>
                          <a:rPr lang="en-US" sz="2000" b="0" i="1" smtClean="0">
                            <a:latin typeface="Cambria Math" panose="02040503050406030204" pitchFamily="18" charset="0"/>
                            <a:ea typeface="Arial" panose="020B0604020202020204" pitchFamily="34" charset="0"/>
                            <a:cs typeface="Times New Roman" panose="02020603050405020304" pitchFamily="18" charset="0"/>
                          </a:rPr>
                          <m:t>𝑀</m:t>
                        </m:r>
                        <m:r>
                          <a:rPr lang="vi-VN" sz="2000" i="1">
                            <a:latin typeface="Cambria Math" panose="02040503050406030204" pitchFamily="18" charset="0"/>
                            <a:ea typeface="Arial" panose="020B0604020202020204" pitchFamily="34" charset="0"/>
                            <a:cs typeface="Times New Roman" panose="02020603050405020304" pitchFamily="18" charset="0"/>
                          </a:rPr>
                          <m:t>𝐵</m:t>
                        </m:r>
                      </m:den>
                    </m:f>
                    <m:r>
                      <a:rPr lang="vi-VN"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vi-VN" sz="2000" i="1">
                            <a:latin typeface="Cambria Math" panose="02040503050406030204" pitchFamily="18" charset="0"/>
                            <a:ea typeface="Arial" panose="020B0604020202020204" pitchFamily="34" charset="0"/>
                            <a:cs typeface="Times New Roman" panose="02020603050405020304" pitchFamily="18" charset="0"/>
                          </a:rPr>
                          <m:t>𝐴𝑁</m:t>
                        </m:r>
                      </m:num>
                      <m:den>
                        <m:r>
                          <a:rPr lang="en-US" sz="2000" b="0" i="1" smtClean="0">
                            <a:latin typeface="Cambria Math" panose="02040503050406030204" pitchFamily="18" charset="0"/>
                            <a:ea typeface="Arial" panose="020B0604020202020204" pitchFamily="34" charset="0"/>
                            <a:cs typeface="Times New Roman" panose="02020603050405020304" pitchFamily="18" charset="0"/>
                          </a:rPr>
                          <m:t>𝑁</m:t>
                        </m:r>
                        <m:r>
                          <a:rPr lang="vi-VN" sz="2000" i="1">
                            <a:latin typeface="Cambria Math" panose="02040503050406030204" pitchFamily="18" charset="0"/>
                            <a:ea typeface="Arial" panose="020B0604020202020204" pitchFamily="34" charset="0"/>
                            <a:cs typeface="Times New Roman" panose="02020603050405020304" pitchFamily="18" charset="0"/>
                          </a:rPr>
                          <m:t>𝐶</m:t>
                        </m:r>
                      </m:den>
                    </m:f>
                  </m:oMath>
                </a14:m>
                <a:r>
                  <a:rPr lang="vi-VN" sz="2000" dirty="0">
                    <a:effectLst/>
                    <a:latin typeface="+mn-lt"/>
                    <a:ea typeface="Dotum" panose="020B0600000101010101" pitchFamily="34" charset="-127"/>
                    <a:cs typeface="Times New Roman" panose="02020603050405020304" pitchFamily="18" charset="0"/>
                  </a:rPr>
                  <a:t> thì ta có </a:t>
                </a:r>
                <a14:m>
                  <m:oMath xmlns:m="http://schemas.openxmlformats.org/officeDocument/2006/math">
                    <m:r>
                      <a:rPr lang="vi-VN" sz="2000" i="1">
                        <a:effectLst/>
                        <a:latin typeface="Cambria Math" panose="02040503050406030204" pitchFamily="18" charset="0"/>
                        <a:ea typeface="Dotum" panose="020B0600000101010101" pitchFamily="34" charset="-127"/>
                        <a:cs typeface="Times New Roman" panose="02020603050405020304" pitchFamily="18" charset="0"/>
                      </a:rPr>
                      <m:t>𝑀𝑁</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r>
                      <a:rPr lang="vi-VN" sz="20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vi-VN" sz="2000" dirty="0">
                    <a:effectLst/>
                    <a:latin typeface="+mn-lt"/>
                    <a:ea typeface="Dotum" panose="020B0600000101010101" pitchFamily="34" charset="-127"/>
                    <a:cs typeface="Times New Roman" panose="02020603050405020304" pitchFamily="18" charset="0"/>
                  </a:rPr>
                  <a:t>.</a:t>
                </a:r>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66360" y="2896566"/>
                <a:ext cx="4552797" cy="1816523"/>
              </a:xfrm>
              <a:prstGeom prst="rect">
                <a:avLst/>
              </a:prstGeom>
              <a:blipFill>
                <a:blip r:embed="rId3"/>
                <a:stretch>
                  <a:fillRect l="-1339" r="-1473" b="-134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816813" y="2619185"/>
            <a:ext cx="2662410" cy="1960603"/>
          </a:xfrm>
          <a:prstGeom prst="rect">
            <a:avLst/>
          </a:prstGeom>
        </p:spPr>
      </p:pic>
    </p:spTree>
    <p:extLst>
      <p:ext uri="{BB962C8B-B14F-4D97-AF65-F5344CB8AC3E}">
        <p14:creationId xmlns:p14="http://schemas.microsoft.com/office/powerpoint/2010/main" val="12384327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12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6885" y="188007"/>
            <a:ext cx="8730229" cy="4767485"/>
          </a:xfrm>
          <a:prstGeom prst="rect">
            <a:avLst/>
          </a:prstGeom>
        </p:spPr>
      </p:pic>
      <p:pic>
        <p:nvPicPr>
          <p:cNvPr id="19" name="Picture 18"/>
          <p:cNvPicPr>
            <a:picLocks noChangeAspect="1"/>
          </p:cNvPicPr>
          <p:nvPr/>
        </p:nvPicPr>
        <p:blipFill>
          <a:blip r:embed="rId4"/>
          <a:stretch>
            <a:fillRect/>
          </a:stretch>
        </p:blipFill>
        <p:spPr>
          <a:xfrm rot="15461742">
            <a:off x="-93571" y="4533640"/>
            <a:ext cx="776811" cy="434100"/>
          </a:xfrm>
          <a:prstGeom prst="rect">
            <a:avLst/>
          </a:prstGeom>
        </p:spPr>
      </p:pic>
      <p:grpSp>
        <p:nvGrpSpPr>
          <p:cNvPr id="20" name="Google Shape;1475;p51"/>
          <p:cNvGrpSpPr/>
          <p:nvPr/>
        </p:nvGrpSpPr>
        <p:grpSpPr>
          <a:xfrm rot="20816715">
            <a:off x="8199514" y="4750398"/>
            <a:ext cx="720746" cy="231699"/>
            <a:chOff x="10418321" y="-3066640"/>
            <a:chExt cx="949000" cy="333745"/>
          </a:xfrm>
        </p:grpSpPr>
        <p:sp>
          <p:nvSpPr>
            <p:cNvPr id="21"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22"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23"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24"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sp>
          <p:nvSpPr>
            <p:cNvPr id="25"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6488075" y="617198"/>
            <a:ext cx="2299270" cy="2100613"/>
          </a:xfrm>
          <a:prstGeom prst="rect">
            <a:avLst/>
          </a:prstGeom>
        </p:spPr>
      </p:pic>
      <p:grpSp>
        <p:nvGrpSpPr>
          <p:cNvPr id="9" name="Group 8"/>
          <p:cNvGrpSpPr/>
          <p:nvPr/>
        </p:nvGrpSpPr>
        <p:grpSpPr>
          <a:xfrm>
            <a:off x="390725" y="308771"/>
            <a:ext cx="8537881" cy="2273504"/>
            <a:chOff x="390725" y="286286"/>
            <a:chExt cx="8537881" cy="2273504"/>
          </a:xfrm>
        </p:grpSpPr>
        <mc:AlternateContent xmlns:mc="http://schemas.openxmlformats.org/markup-compatibility/2006" xmlns:a14="http://schemas.microsoft.com/office/drawing/2010/main">
          <mc:Choice Requires="a14">
            <p:sp>
              <p:nvSpPr>
                <p:cNvPr id="26" name="TextBox 25"/>
                <p:cNvSpPr txBox="1"/>
                <p:nvPr/>
              </p:nvSpPr>
              <p:spPr>
                <a:xfrm>
                  <a:off x="390725" y="286286"/>
                  <a:ext cx="8537881" cy="436273"/>
                </a:xfrm>
                <a:prstGeom prst="rect">
                  <a:avLst/>
                </a:prstGeom>
                <a:noFill/>
              </p:spPr>
              <p:txBody>
                <a:bodyPr wrap="square" rtlCol="0">
                  <a:spAutoFit/>
                </a:bodyPr>
                <a:lstStyle/>
                <a:p>
                  <a:pPr lvl="0" algn="just">
                    <a:lnSpc>
                      <a:spcPct val="150000"/>
                    </a:lnSpc>
                    <a:buClr>
                      <a:srgbClr val="2D1549"/>
                    </a:buClr>
                    <a:buSzPts val="1100"/>
                    <a:defRPr/>
                  </a:pPr>
                  <a:r>
                    <a:rPr lang="vi-VN" sz="1700" kern="1200">
                      <a:solidFill>
                        <a:sysClr val="windowText" lastClr="000000"/>
                      </a:solidFill>
                      <a:latin typeface="+mn-lt"/>
                      <a:ea typeface="+mn-ea"/>
                      <a:cs typeface="Arial" panose="020B0604020202020204" pitchFamily="34" charset="0"/>
                    </a:rPr>
                    <a:t> </a:t>
                  </a:r>
                  <a:r>
                    <a:rPr lang="en-US" sz="1700" b="1">
                      <a:solidFill>
                        <a:srgbClr val="FFFFFF"/>
                      </a:solidFill>
                      <a:highlight>
                        <a:srgbClr val="CE4D8E"/>
                      </a:highlight>
                      <a:latin typeface="+mn-lt"/>
                    </a:rPr>
                    <a:t>Ví dụ 4:</a:t>
                  </a:r>
                  <a:r>
                    <a:rPr lang="en-US" sz="1700" kern="1200">
                      <a:solidFill>
                        <a:sysClr val="windowText" lastClr="000000"/>
                      </a:solidFill>
                      <a:latin typeface="+mn-lt"/>
                      <a:ea typeface="+mn-ea"/>
                      <a:cs typeface="Arial" panose="020B0604020202020204" pitchFamily="34" charset="0"/>
                    </a:rPr>
                    <a:t> </a:t>
                  </a:r>
                  <a:r>
                    <a:rPr lang="vi-VN" sz="1700" kern="1200">
                      <a:solidFill>
                        <a:sysClr val="windowText" lastClr="000000"/>
                      </a:solidFill>
                      <a:latin typeface="+mn-lt"/>
                      <a:ea typeface="+mn-ea"/>
                      <a:cs typeface="Arial" panose="020B0604020202020204" pitchFamily="34" charset="0"/>
                    </a:rPr>
                    <a:t>Cho tam giác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𝐴𝐵𝐶</m:t>
                      </m:r>
                    </m:oMath>
                  </a14:m>
                  <a:r>
                    <a:rPr lang="vi-VN" sz="1700" kern="1200">
                      <a:solidFill>
                        <a:sysClr val="windowText" lastClr="000000"/>
                      </a:solidFill>
                      <a:latin typeface="+mn-lt"/>
                      <a:ea typeface="+mn-ea"/>
                      <a:cs typeface="Arial" panose="020B0604020202020204" pitchFamily="34" charset="0"/>
                    </a:rPr>
                    <a:t>. Điểm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𝐷</m:t>
                      </m:r>
                    </m:oMath>
                  </a14:m>
                  <a:r>
                    <a:rPr lang="vi-VN" sz="1700" kern="1200">
                      <a:solidFill>
                        <a:sysClr val="windowText" lastClr="000000"/>
                      </a:solidFill>
                      <a:latin typeface="+mn-lt"/>
                      <a:ea typeface="+mn-ea"/>
                      <a:cs typeface="Arial" panose="020B0604020202020204" pitchFamily="34" charset="0"/>
                    </a:rPr>
                    <a:t> nằm giữa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𝐵</m:t>
                      </m:r>
                    </m:oMath>
                  </a14:m>
                  <a:r>
                    <a:rPr lang="vi-VN" sz="1700" kern="1200">
                      <a:solidFill>
                        <a:sysClr val="windowText" lastClr="000000"/>
                      </a:solidFill>
                      <a:latin typeface="+mn-lt"/>
                      <a:ea typeface="+mn-ea"/>
                      <a:cs typeface="Arial" panose="020B0604020202020204" pitchFamily="34" charset="0"/>
                    </a:rPr>
                    <a:t> và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𝐶</m:t>
                      </m:r>
                    </m:oMath>
                  </a14:m>
                  <a:r>
                    <a:rPr lang="vi-VN" sz="1700" kern="1200">
                      <a:solidFill>
                        <a:sysClr val="windowText" lastClr="000000"/>
                      </a:solidFill>
                      <a:latin typeface="+mn-lt"/>
                      <a:ea typeface="+mn-ea"/>
                      <a:cs typeface="Arial" panose="020B0604020202020204" pitchFamily="34" charset="0"/>
                    </a:rPr>
                    <a:t>. Các điểm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𝐸</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 </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𝐹</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 </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𝐺</m:t>
                      </m:r>
                    </m:oMath>
                  </a14:m>
                  <a:r>
                    <a:rPr lang="en-US" sz="1700" kern="1200">
                      <a:solidFill>
                        <a:sysClr val="windowText" lastClr="000000"/>
                      </a:solidFill>
                      <a:latin typeface="+mn-lt"/>
                      <a:ea typeface="+mn-ea"/>
                      <a:cs typeface="Arial" panose="020B0604020202020204" pitchFamily="34" charset="0"/>
                    </a:rPr>
                    <a:t> </a:t>
                  </a:r>
                  <a:r>
                    <a:rPr lang="vi-VN" sz="1700" kern="1200">
                      <a:solidFill>
                        <a:sysClr val="windowText" lastClr="000000"/>
                      </a:solidFill>
                      <a:latin typeface="+mn-lt"/>
                      <a:ea typeface="+mn-ea"/>
                      <a:cs typeface="Arial" panose="020B0604020202020204" pitchFamily="34" charset="0"/>
                    </a:rPr>
                    <a:t>không trùng</a:t>
                  </a:r>
                </a:p>
              </p:txBody>
            </p:sp>
          </mc:Choice>
          <mc:Fallback xmlns="">
            <p:sp>
              <p:nvSpPr>
                <p:cNvPr id="26" name="TextBox 25"/>
                <p:cNvSpPr txBox="1">
                  <a:spLocks noRot="1" noChangeAspect="1" noMove="1" noResize="1" noEditPoints="1" noAdjustHandles="1" noChangeArrowheads="1" noChangeShapeType="1" noTextEdit="1"/>
                </p:cNvSpPr>
                <p:nvPr/>
              </p:nvSpPr>
              <p:spPr>
                <a:xfrm>
                  <a:off x="390725" y="286286"/>
                  <a:ext cx="8537881" cy="436273"/>
                </a:xfrm>
                <a:prstGeom prst="rect">
                  <a:avLst/>
                </a:prstGeom>
                <a:blipFill>
                  <a:blip r:embed="rId7"/>
                  <a:stretch>
                    <a:fillRect b="-19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1138" y="730250"/>
                  <a:ext cx="5479908" cy="1829540"/>
                </a:xfrm>
                <a:prstGeom prst="rect">
                  <a:avLst/>
                </a:prstGeom>
              </p:spPr>
              <p:txBody>
                <a:bodyPr wrap="square">
                  <a:spAutoFit/>
                </a:bodyPr>
                <a:lstStyle/>
                <a:p>
                  <a:pPr lvl="0" algn="just">
                    <a:lnSpc>
                      <a:spcPct val="150000"/>
                    </a:lnSpc>
                    <a:buClr>
                      <a:srgbClr val="2D1549"/>
                    </a:buClr>
                    <a:buSzPts val="1100"/>
                    <a:defRPr/>
                  </a:pPr>
                  <a:r>
                    <a:rPr lang="vi-VN" sz="1700" kern="1200">
                      <a:solidFill>
                        <a:sysClr val="windowText" lastClr="000000"/>
                      </a:solidFill>
                      <a:latin typeface="Arial" panose="020B0604020202020204" pitchFamily="34" charset="0"/>
                      <a:ea typeface="+mn-ea"/>
                      <a:cs typeface="Arial" panose="020B0604020202020204" pitchFamily="34" charset="0"/>
                    </a:rPr>
                    <a:t>với đỉnh của tam giác</a:t>
                  </a:r>
                  <a:r>
                    <a:rPr lang="en-US" sz="1700" kern="1200">
                      <a:solidFill>
                        <a:sysClr val="windowText" lastClr="000000"/>
                      </a:solidFill>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và lần lượt thuộc các đoạn thẳng </a:t>
                  </a:r>
                  <a14:m>
                    <m:oMath xmlns:m="http://schemas.openxmlformats.org/officeDocument/2006/math">
                      <m:r>
                        <a:rPr lang="vi-VN" sz="1700" i="1" kern="1200">
                          <a:solidFill>
                            <a:sysClr val="windowText" lastClr="000000"/>
                          </a:solidFill>
                          <a:latin typeface="Cambria Math" panose="02040503050406030204" pitchFamily="18" charset="0"/>
                          <a:ea typeface="+mn-ea"/>
                          <a:cs typeface="Arial" panose="020B0604020202020204" pitchFamily="34" charset="0"/>
                        </a:rPr>
                        <m:t>𝐴𝐵</m:t>
                      </m:r>
                      <m:r>
                        <a:rPr lang="vi-VN" sz="1700" i="1" kern="1200">
                          <a:solidFill>
                            <a:sysClr val="windowText" lastClr="000000"/>
                          </a:solidFill>
                          <a:latin typeface="Cambria Math" panose="02040503050406030204" pitchFamily="18" charset="0"/>
                          <a:ea typeface="+mn-ea"/>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𝐴𝐶</m:t>
                      </m:r>
                      <m:r>
                        <a:rPr lang="vi-VN" sz="1700" i="1" kern="1200">
                          <a:solidFill>
                            <a:sysClr val="windowText" lastClr="000000"/>
                          </a:solidFill>
                          <a:latin typeface="Cambria Math" panose="02040503050406030204" pitchFamily="18" charset="0"/>
                          <a:ea typeface="+mn-ea"/>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𝐴𝐷</m:t>
                      </m:r>
                    </m:oMath>
                  </a14:m>
                  <a:r>
                    <a:rPr lang="en-US" sz="1700" kern="1200">
                      <a:solidFill>
                        <a:sysClr val="windowText" lastClr="000000"/>
                      </a:solidFill>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thoả mãn</a:t>
                  </a:r>
                  <a:r>
                    <a:rPr lang="en-US" sz="1700" kern="1200">
                      <a:solidFill>
                        <a:sysClr val="windowText" lastClr="000000"/>
                      </a:solidFill>
                      <a:ea typeface="+mn-ea"/>
                      <a:cs typeface="Arial" panose="020B0604020202020204" pitchFamily="34" charset="0"/>
                    </a:rPr>
                    <a:t> </a:t>
                  </a:r>
                  <a14:m>
                    <m:oMath xmlns:m="http://schemas.openxmlformats.org/officeDocument/2006/math">
                      <m:f>
                        <m:fPr>
                          <m:ctrlPr>
                            <a:rPr lang="en-US" sz="1700" i="1" kern="1200">
                              <a:solidFill>
                                <a:sysClr val="windowText" lastClr="000000"/>
                              </a:solidFill>
                              <a:latin typeface="Cambria Math" panose="02040503050406030204" pitchFamily="18" charset="0"/>
                              <a:ea typeface="+mn-ea"/>
                              <a:cs typeface="Arial" panose="020B0604020202020204" pitchFamily="34" charset="0"/>
                            </a:rPr>
                          </m:ctrlPr>
                        </m:fPr>
                        <m:num>
                          <m:r>
                            <a:rPr lang="en-US" sz="1700" i="1" kern="1200">
                              <a:solidFill>
                                <a:sysClr val="windowText" lastClr="000000"/>
                              </a:solidFill>
                              <a:latin typeface="Cambria Math" panose="02040503050406030204" pitchFamily="18" charset="0"/>
                              <a:ea typeface="+mn-ea"/>
                              <a:cs typeface="Arial" panose="020B0604020202020204" pitchFamily="34" charset="0"/>
                            </a:rPr>
                            <m:t>𝐴𝐸</m:t>
                          </m:r>
                        </m:num>
                        <m:den>
                          <m:r>
                            <a:rPr lang="en-US" sz="1700" i="1" kern="1200">
                              <a:solidFill>
                                <a:sysClr val="windowText" lastClr="000000"/>
                              </a:solidFill>
                              <a:latin typeface="Cambria Math" panose="02040503050406030204" pitchFamily="18" charset="0"/>
                              <a:ea typeface="+mn-ea"/>
                              <a:cs typeface="Arial" panose="020B0604020202020204" pitchFamily="34" charset="0"/>
                            </a:rPr>
                            <m:t>𝐴𝐵</m:t>
                          </m:r>
                        </m:den>
                      </m:f>
                      <m:r>
                        <a:rPr lang="en-US" sz="1700" i="1" kern="1200">
                          <a:solidFill>
                            <a:sysClr val="windowText" lastClr="000000"/>
                          </a:solidFill>
                          <a:latin typeface="Cambria Math" panose="02040503050406030204" pitchFamily="18" charset="0"/>
                          <a:ea typeface="+mn-ea"/>
                          <a:cs typeface="Arial" panose="020B0604020202020204" pitchFamily="34" charset="0"/>
                        </a:rPr>
                        <m:t>=</m:t>
                      </m:r>
                      <m:f>
                        <m:fPr>
                          <m:ctrlPr>
                            <a:rPr lang="en-US" sz="1700" i="1" kern="1200">
                              <a:solidFill>
                                <a:sysClr val="windowText" lastClr="000000"/>
                              </a:solidFill>
                              <a:latin typeface="Cambria Math" panose="02040503050406030204" pitchFamily="18" charset="0"/>
                              <a:ea typeface="+mn-ea"/>
                              <a:cs typeface="Arial" panose="020B0604020202020204" pitchFamily="34" charset="0"/>
                            </a:rPr>
                          </m:ctrlPr>
                        </m:fPr>
                        <m:num>
                          <m:r>
                            <a:rPr lang="en-US" sz="1700" i="1" kern="1200">
                              <a:solidFill>
                                <a:sysClr val="windowText" lastClr="000000"/>
                              </a:solidFill>
                              <a:latin typeface="Cambria Math" panose="02040503050406030204" pitchFamily="18" charset="0"/>
                              <a:ea typeface="+mn-ea"/>
                              <a:cs typeface="Arial" panose="020B0604020202020204" pitchFamily="34" charset="0"/>
                            </a:rPr>
                            <m:t>𝐴𝐹</m:t>
                          </m:r>
                        </m:num>
                        <m:den>
                          <m:r>
                            <a:rPr lang="en-US" sz="1700" i="1" kern="1200">
                              <a:solidFill>
                                <a:sysClr val="windowText" lastClr="000000"/>
                              </a:solidFill>
                              <a:latin typeface="Cambria Math" panose="02040503050406030204" pitchFamily="18" charset="0"/>
                              <a:ea typeface="+mn-ea"/>
                              <a:cs typeface="Arial" panose="020B0604020202020204" pitchFamily="34" charset="0"/>
                            </a:rPr>
                            <m:t>𝐴𝐶</m:t>
                          </m:r>
                        </m:den>
                      </m:f>
                      <m:r>
                        <a:rPr lang="en-US" sz="1700" i="1" kern="1200">
                          <a:solidFill>
                            <a:sysClr val="windowText" lastClr="000000"/>
                          </a:solidFill>
                          <a:latin typeface="Cambria Math" panose="02040503050406030204" pitchFamily="18" charset="0"/>
                          <a:ea typeface="+mn-ea"/>
                          <a:cs typeface="Arial" panose="020B0604020202020204" pitchFamily="34" charset="0"/>
                        </a:rPr>
                        <m:t>=</m:t>
                      </m:r>
                      <m:f>
                        <m:fPr>
                          <m:ctrlPr>
                            <a:rPr lang="en-US" sz="1700" i="1" kern="1200">
                              <a:solidFill>
                                <a:sysClr val="windowText" lastClr="000000"/>
                              </a:solidFill>
                              <a:latin typeface="Cambria Math" panose="02040503050406030204" pitchFamily="18" charset="0"/>
                              <a:ea typeface="+mn-ea"/>
                              <a:cs typeface="Arial" panose="020B0604020202020204" pitchFamily="34" charset="0"/>
                            </a:rPr>
                          </m:ctrlPr>
                        </m:fPr>
                        <m:num>
                          <m:r>
                            <a:rPr lang="en-US" sz="1700" i="1" kern="1200">
                              <a:solidFill>
                                <a:sysClr val="windowText" lastClr="000000"/>
                              </a:solidFill>
                              <a:latin typeface="Cambria Math" panose="02040503050406030204" pitchFamily="18" charset="0"/>
                              <a:ea typeface="+mn-ea"/>
                              <a:cs typeface="Arial" panose="020B0604020202020204" pitchFamily="34" charset="0"/>
                            </a:rPr>
                            <m:t>𝐴𝐺</m:t>
                          </m:r>
                        </m:num>
                        <m:den>
                          <m:r>
                            <a:rPr lang="en-US" sz="1700" i="1" kern="1200">
                              <a:solidFill>
                                <a:sysClr val="windowText" lastClr="000000"/>
                              </a:solidFill>
                              <a:latin typeface="Cambria Math" panose="02040503050406030204" pitchFamily="18" charset="0"/>
                              <a:ea typeface="+mn-ea"/>
                              <a:cs typeface="Arial" panose="020B0604020202020204" pitchFamily="34" charset="0"/>
                            </a:rPr>
                            <m:t>𝐴𝐷</m:t>
                          </m:r>
                        </m:den>
                      </m:f>
                    </m:oMath>
                  </a14:m>
                  <a:r>
                    <a:rPr lang="en-US" sz="1700" kern="1200">
                      <a:solidFill>
                        <a:sysClr val="windowText" lastClr="000000"/>
                      </a:solidFill>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(Hình 9).</a:t>
                  </a:r>
                </a:p>
                <a:p>
                  <a:pPr lvl="0" algn="just">
                    <a:lnSpc>
                      <a:spcPct val="150000"/>
                    </a:lnSpc>
                    <a:buClr>
                      <a:srgbClr val="2D1549"/>
                    </a:buClr>
                    <a:buSzPts val="1100"/>
                    <a:defRPr/>
                  </a:pPr>
                  <a:r>
                    <a:rPr lang="vi-VN" sz="1700" kern="1200">
                      <a:solidFill>
                        <a:sysClr val="windowText" lastClr="000000"/>
                      </a:solidFill>
                      <a:latin typeface="Arial" panose="020B0604020202020204" pitchFamily="34" charset="0"/>
                      <a:ea typeface="+mn-ea"/>
                      <a:cs typeface="Arial" panose="020B0604020202020204" pitchFamily="34" charset="0"/>
                    </a:rPr>
                    <a:t>a) Chứng minh </a:t>
                  </a:r>
                  <a14:m>
                    <m:oMath xmlns:m="http://schemas.openxmlformats.org/officeDocument/2006/math">
                      <m:r>
                        <a:rPr lang="vi-VN" sz="1700" i="1" kern="1200">
                          <a:solidFill>
                            <a:sysClr val="windowText" lastClr="000000"/>
                          </a:solidFill>
                          <a:latin typeface="Cambria Math" panose="02040503050406030204" pitchFamily="18" charset="0"/>
                          <a:ea typeface="+mn-ea"/>
                          <a:cs typeface="Arial" panose="020B0604020202020204" pitchFamily="34" charset="0"/>
                        </a:rPr>
                        <m:t>𝐸𝐺</m:t>
                      </m:r>
                      <m:r>
                        <a:rPr lang="en-US" sz="1700" i="1" kern="1200">
                          <a:solidFill>
                            <a:sysClr val="windowText" lastClr="000000"/>
                          </a:solidFill>
                          <a:latin typeface="Cambria Math" panose="02040503050406030204" pitchFamily="18" charset="0"/>
                          <a:ea typeface="+mn-ea"/>
                          <a:cs typeface="Arial" panose="020B0604020202020204" pitchFamily="34" charset="0"/>
                        </a:rPr>
                        <m:t> </m:t>
                      </m:r>
                      <m:r>
                        <m:rPr>
                          <m:nor/>
                        </m:rPr>
                        <a:rPr lang="en-US" sz="1700" kern="1200">
                          <a:solidFill>
                            <a:sysClr val="windowText" lastClr="000000"/>
                          </a:solidFill>
                          <a:cs typeface="Arial" panose="020B0604020202020204" pitchFamily="34" charset="0"/>
                        </a:rPr>
                        <m:t>//</m:t>
                      </m:r>
                      <m:r>
                        <a:rPr lang="en-US" sz="1700" i="1" kern="1200">
                          <a:solidFill>
                            <a:sysClr val="windowText" lastClr="000000"/>
                          </a:solidFill>
                          <a:latin typeface="Cambria Math" panose="02040503050406030204" pitchFamily="18" charset="0"/>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𝐵𝐷</m:t>
                      </m:r>
                      <m:r>
                        <a:rPr lang="vi-VN" sz="1700" i="1" kern="1200">
                          <a:solidFill>
                            <a:sysClr val="windowText" lastClr="000000"/>
                          </a:solidFill>
                          <a:latin typeface="Cambria Math" panose="02040503050406030204" pitchFamily="18" charset="0"/>
                          <a:ea typeface="+mn-ea"/>
                          <a:cs typeface="Arial" panose="020B0604020202020204" pitchFamily="34" charset="0"/>
                        </a:rPr>
                        <m:t> </m:t>
                      </m:r>
                    </m:oMath>
                  </a14:m>
                  <a:r>
                    <a:rPr lang="vi-VN" sz="1700" kern="1200">
                      <a:solidFill>
                        <a:sysClr val="windowText" lastClr="000000"/>
                      </a:solidFill>
                      <a:latin typeface="Arial" panose="020B0604020202020204" pitchFamily="34" charset="0"/>
                      <a:ea typeface="+mn-ea"/>
                      <a:cs typeface="Arial" panose="020B0604020202020204" pitchFamily="34" charset="0"/>
                    </a:rPr>
                    <a:t>và </a:t>
                  </a:r>
                  <a14:m>
                    <m:oMath xmlns:m="http://schemas.openxmlformats.org/officeDocument/2006/math">
                      <m:r>
                        <a:rPr lang="vi-VN" sz="1700" i="1" kern="1200">
                          <a:solidFill>
                            <a:sysClr val="windowText" lastClr="000000"/>
                          </a:solidFill>
                          <a:latin typeface="Cambria Math" panose="02040503050406030204" pitchFamily="18" charset="0"/>
                          <a:ea typeface="+mn-ea"/>
                          <a:cs typeface="Arial" panose="020B0604020202020204" pitchFamily="34" charset="0"/>
                        </a:rPr>
                        <m:t>𝐺𝐹</m:t>
                      </m:r>
                      <m:r>
                        <m:rPr>
                          <m:nor/>
                        </m:rPr>
                        <a:rPr lang="en-US" sz="1700" kern="1200">
                          <a:solidFill>
                            <a:sysClr val="windowText" lastClr="000000"/>
                          </a:solidFill>
                          <a:latin typeface="Cambria Math" panose="02040503050406030204" pitchFamily="18" charset="0"/>
                          <a:ea typeface="+mn-ea"/>
                          <a:cs typeface="Arial" panose="020B0604020202020204" pitchFamily="34" charset="0"/>
                        </a:rPr>
                        <m:t> </m:t>
                      </m:r>
                      <m:r>
                        <m:rPr>
                          <m:nor/>
                        </m:rPr>
                        <a:rPr lang="en-US" sz="1700" kern="1200">
                          <a:solidFill>
                            <a:sysClr val="windowText" lastClr="000000"/>
                          </a:solidFill>
                          <a:cs typeface="Arial" panose="020B0604020202020204" pitchFamily="34" charset="0"/>
                        </a:rPr>
                        <m:t>//</m:t>
                      </m:r>
                      <m:r>
                        <a:rPr lang="en-US" sz="1700" i="1" kern="1200">
                          <a:solidFill>
                            <a:sysClr val="windowText" lastClr="000000"/>
                          </a:solidFill>
                          <a:latin typeface="Cambria Math" panose="02040503050406030204" pitchFamily="18" charset="0"/>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𝐷𝐶</m:t>
                      </m:r>
                    </m:oMath>
                  </a14:m>
                  <a:r>
                    <a:rPr lang="vi-VN" sz="1700" kern="1200">
                      <a:solidFill>
                        <a:sysClr val="windowText" lastClr="000000"/>
                      </a:solidFill>
                      <a:latin typeface="Arial" panose="020B0604020202020204" pitchFamily="34" charset="0"/>
                      <a:ea typeface="+mn-ea"/>
                      <a:cs typeface="Arial" panose="020B0604020202020204" pitchFamily="34" charset="0"/>
                    </a:rPr>
                    <a:t>.</a:t>
                  </a:r>
                  <a:r>
                    <a:rPr lang="en-US" sz="1700" kern="1200">
                      <a:solidFill>
                        <a:sysClr val="windowText" lastClr="000000"/>
                      </a:solidFill>
                      <a:ea typeface="+mn-ea"/>
                      <a:cs typeface="Arial" panose="020B0604020202020204" pitchFamily="34" charset="0"/>
                    </a:rPr>
                    <a:t> </a:t>
                  </a:r>
                </a:p>
                <a:p>
                  <a:pPr lvl="0" algn="just">
                    <a:lnSpc>
                      <a:spcPct val="150000"/>
                    </a:lnSpc>
                    <a:buClr>
                      <a:srgbClr val="2D1549"/>
                    </a:buClr>
                    <a:buSzPts val="1100"/>
                    <a:defRPr/>
                  </a:pPr>
                  <a:r>
                    <a:rPr lang="vi-VN" sz="1700" kern="1200">
                      <a:solidFill>
                        <a:sysClr val="windowText" lastClr="000000"/>
                      </a:solidFill>
                      <a:latin typeface="Arial" panose="020B0604020202020204" pitchFamily="34" charset="0"/>
                      <a:ea typeface="+mn-ea"/>
                      <a:cs typeface="Arial" panose="020B0604020202020204" pitchFamily="34" charset="0"/>
                    </a:rPr>
                    <a:t>b) Các điểm </a:t>
                  </a:r>
                  <a14:m>
                    <m:oMath xmlns:m="http://schemas.openxmlformats.org/officeDocument/2006/math">
                      <m:r>
                        <a:rPr lang="vi-VN" sz="1700" i="1" kern="1200">
                          <a:solidFill>
                            <a:sysClr val="windowText" lastClr="000000"/>
                          </a:solidFill>
                          <a:latin typeface="Cambria Math" panose="02040503050406030204" pitchFamily="18" charset="0"/>
                          <a:ea typeface="+mn-ea"/>
                          <a:cs typeface="Arial" panose="020B0604020202020204" pitchFamily="34" charset="0"/>
                        </a:rPr>
                        <m:t>𝐸</m:t>
                      </m:r>
                      <m:r>
                        <a:rPr lang="vi-VN" sz="1700" i="1" kern="1200">
                          <a:solidFill>
                            <a:sysClr val="windowText" lastClr="000000"/>
                          </a:solidFill>
                          <a:latin typeface="Cambria Math" panose="02040503050406030204" pitchFamily="18" charset="0"/>
                          <a:ea typeface="+mn-ea"/>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𝐹</m:t>
                      </m:r>
                      <m:r>
                        <a:rPr lang="vi-VN" sz="1700" i="1" kern="1200">
                          <a:solidFill>
                            <a:sysClr val="windowText" lastClr="000000"/>
                          </a:solidFill>
                          <a:latin typeface="Cambria Math" panose="02040503050406030204" pitchFamily="18" charset="0"/>
                          <a:ea typeface="+mn-ea"/>
                          <a:cs typeface="Arial" panose="020B0604020202020204" pitchFamily="34" charset="0"/>
                        </a:rPr>
                        <m:t>, </m:t>
                      </m:r>
                      <m:r>
                        <a:rPr lang="vi-VN" sz="1700" i="1" kern="1200">
                          <a:solidFill>
                            <a:sysClr val="windowText" lastClr="000000"/>
                          </a:solidFill>
                          <a:latin typeface="Cambria Math" panose="02040503050406030204" pitchFamily="18" charset="0"/>
                          <a:ea typeface="+mn-ea"/>
                          <a:cs typeface="Arial" panose="020B0604020202020204" pitchFamily="34" charset="0"/>
                        </a:rPr>
                        <m:t>𝐺</m:t>
                      </m:r>
                    </m:oMath>
                  </a14:m>
                  <a:r>
                    <a:rPr lang="en-US" sz="1700" kern="1200">
                      <a:solidFill>
                        <a:sysClr val="windowText" lastClr="000000"/>
                      </a:solidFill>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có thẳng hàng không?</a:t>
                  </a:r>
                </a:p>
              </p:txBody>
            </p:sp>
          </mc:Choice>
          <mc:Fallback xmlns="">
            <p:sp>
              <p:nvSpPr>
                <p:cNvPr id="27" name="Rectangle 26"/>
                <p:cNvSpPr>
                  <a:spLocks noRot="1" noChangeAspect="1" noMove="1" noResize="1" noEditPoints="1" noAdjustHandles="1" noChangeArrowheads="1" noChangeShapeType="1" noTextEdit="1"/>
                </p:cNvSpPr>
                <p:nvPr/>
              </p:nvSpPr>
              <p:spPr>
                <a:xfrm>
                  <a:off x="451138" y="730250"/>
                  <a:ext cx="5479908" cy="1829540"/>
                </a:xfrm>
                <a:prstGeom prst="rect">
                  <a:avLst/>
                </a:prstGeom>
                <a:blipFill>
                  <a:blip r:embed="rId8"/>
                  <a:stretch>
                    <a:fillRect l="-667" r="-779" b="-664"/>
                  </a:stretch>
                </a:blipFill>
              </p:spPr>
              <p:txBody>
                <a:bodyPr/>
                <a:lstStyle/>
                <a:p>
                  <a:r>
                    <a:rPr lang="en-US">
                      <a:noFill/>
                    </a:rPr>
                    <a:t> </a:t>
                  </a:r>
                </a:p>
              </p:txBody>
            </p:sp>
          </mc:Fallback>
        </mc:AlternateContent>
      </p:grpSp>
      <p:sp>
        <p:nvSpPr>
          <p:cNvPr id="28" name="Rectangle 27"/>
          <p:cNvSpPr/>
          <p:nvPr/>
        </p:nvSpPr>
        <p:spPr>
          <a:xfrm>
            <a:off x="4236811" y="2717811"/>
            <a:ext cx="670376" cy="353943"/>
          </a:xfrm>
          <a:prstGeom prst="rect">
            <a:avLst/>
          </a:prstGeom>
        </p:spPr>
        <p:txBody>
          <a:bodyPr wrap="none">
            <a:spAutoFit/>
          </a:bodyPr>
          <a:lstStyle/>
          <a:p>
            <a:pPr algn="ctr">
              <a:buClrTx/>
              <a:defRPr/>
            </a:pPr>
            <a:r>
              <a:rPr lang="en-US" sz="1700" b="1" i="1" u="sng" kern="1200">
                <a:solidFill>
                  <a:schemeClr val="accent3">
                    <a:lumMod val="90000"/>
                    <a:lumOff val="10000"/>
                  </a:schemeClr>
                </a:solidFill>
                <a:latin typeface="Arial" panose="020B0604020202020204" pitchFamily="34" charset="0"/>
                <a:ea typeface="+mn-ea"/>
              </a:rPr>
              <a:t>Giải:</a:t>
            </a:r>
            <a:endParaRPr lang="en-US" sz="1700" b="1" i="1" u="sng" kern="1200" dirty="0">
              <a:solidFill>
                <a:schemeClr val="accent3">
                  <a:lumMod val="90000"/>
                  <a:lumOff val="10000"/>
                </a:schemeClr>
              </a:solidFill>
              <a:latin typeface="Calibri"/>
              <a:ea typeface="+mn-ea"/>
            </a:endParaRPr>
          </a:p>
        </p:txBody>
      </p:sp>
      <mc:AlternateContent xmlns:mc="http://schemas.openxmlformats.org/markup-compatibility/2006" xmlns:a14="http://schemas.microsoft.com/office/drawing/2010/main">
        <mc:Choice Requires="a14">
          <p:sp>
            <p:nvSpPr>
              <p:cNvPr id="10" name="Rectangle 9"/>
              <p:cNvSpPr/>
              <p:nvPr/>
            </p:nvSpPr>
            <p:spPr>
              <a:xfrm>
                <a:off x="451137" y="2948810"/>
                <a:ext cx="8336207" cy="2728055"/>
              </a:xfrm>
              <a:prstGeom prst="rect">
                <a:avLst/>
              </a:prstGeom>
            </p:spPr>
            <p:txBody>
              <a:bodyPr wrap="square">
                <a:spAutoFit/>
              </a:bodyPr>
              <a:lstStyle/>
              <a:p>
                <a:pPr>
                  <a:lnSpc>
                    <a:spcPct val="150000"/>
                  </a:lnSpc>
                  <a:spcAft>
                    <a:spcPts val="500"/>
                  </a:spcAft>
                </a:pPr>
                <a:r>
                  <a:rPr lang="en-US" sz="1700" dirty="0">
                    <a:latin typeface="+mn-lt"/>
                  </a:rPr>
                  <a:t>a) Trong tam </a:t>
                </a:r>
                <a:r>
                  <a:rPr lang="en-US" sz="1700" dirty="0" err="1">
                    <a:latin typeface="+mn-lt"/>
                  </a:rPr>
                  <a:t>giác</a:t>
                </a:r>
                <a:r>
                  <a:rPr lang="en-US" sz="1700" dirty="0">
                    <a:latin typeface="+mn-lt"/>
                  </a:rPr>
                  <a:t> </a:t>
                </a:r>
                <a14:m>
                  <m:oMath xmlns:m="http://schemas.openxmlformats.org/officeDocument/2006/math">
                    <m:r>
                      <a:rPr lang="en-US" sz="1700" i="1" smtClean="0">
                        <a:latin typeface="Cambria Math" panose="02040503050406030204" pitchFamily="18" charset="0"/>
                      </a:rPr>
                      <m:t>𝐴𝐵𝐷</m:t>
                    </m:r>
                  </m:oMath>
                </a14:m>
                <a:r>
                  <a:rPr lang="en-US" sz="1700" dirty="0">
                    <a:latin typeface="+mn-lt"/>
                  </a:rPr>
                  <a:t>, ta </a:t>
                </a:r>
                <a:r>
                  <a:rPr lang="en-US" sz="1700" dirty="0" err="1">
                    <a:latin typeface="+mn-lt"/>
                  </a:rPr>
                  <a:t>có</a:t>
                </a:r>
                <a:r>
                  <a:rPr lang="en-US" sz="1700" dirty="0">
                    <a:latin typeface="+mn-lt"/>
                  </a:rPr>
                  <a:t> </a:t>
                </a:r>
                <a14:m>
                  <m:oMath xmlns:m="http://schemas.openxmlformats.org/officeDocument/2006/math">
                    <m:f>
                      <m:fPr>
                        <m:ctrlPr>
                          <a:rPr lang="en-US" sz="2000" i="1" kern="1200">
                            <a:solidFill>
                              <a:sysClr val="windowText" lastClr="000000"/>
                            </a:solidFill>
                            <a:latin typeface="Cambria Math" panose="02040503050406030204" pitchFamily="18" charset="0"/>
                            <a:ea typeface="+mn-ea"/>
                            <a:cs typeface="Arial" panose="020B0604020202020204" pitchFamily="34" charset="0"/>
                          </a:rPr>
                        </m:ctrlPr>
                      </m:fPr>
                      <m:num>
                        <m:r>
                          <a:rPr lang="en-US" sz="2000" i="1" kern="1200">
                            <a:solidFill>
                              <a:sysClr val="windowText" lastClr="000000"/>
                            </a:solidFill>
                            <a:latin typeface="Cambria Math" panose="02040503050406030204" pitchFamily="18" charset="0"/>
                            <a:ea typeface="+mn-ea"/>
                            <a:cs typeface="Arial" panose="020B0604020202020204" pitchFamily="34" charset="0"/>
                          </a:rPr>
                          <m:t>𝐴𝐸</m:t>
                        </m:r>
                      </m:num>
                      <m:den>
                        <m:r>
                          <a:rPr lang="en-US" sz="2000" i="1" kern="1200">
                            <a:solidFill>
                              <a:sysClr val="windowText" lastClr="000000"/>
                            </a:solidFill>
                            <a:latin typeface="Cambria Math" panose="02040503050406030204" pitchFamily="18" charset="0"/>
                            <a:ea typeface="+mn-ea"/>
                            <a:cs typeface="Arial" panose="020B0604020202020204" pitchFamily="34" charset="0"/>
                          </a:rPr>
                          <m:t>𝐴𝐵</m:t>
                        </m:r>
                      </m:den>
                    </m:f>
                    <m:r>
                      <a:rPr lang="en-US" sz="2000" i="1" kern="1200">
                        <a:solidFill>
                          <a:sysClr val="windowText" lastClr="000000"/>
                        </a:solidFill>
                        <a:latin typeface="Cambria Math" panose="02040503050406030204" pitchFamily="18" charset="0"/>
                        <a:ea typeface="+mn-ea"/>
                        <a:cs typeface="Arial" panose="020B0604020202020204" pitchFamily="34" charset="0"/>
                      </a:rPr>
                      <m:t>=</m:t>
                    </m:r>
                    <m:f>
                      <m:fPr>
                        <m:ctrlPr>
                          <a:rPr lang="en-US" sz="2000" i="1" kern="1200">
                            <a:solidFill>
                              <a:sysClr val="windowText" lastClr="000000"/>
                            </a:solidFill>
                            <a:latin typeface="Cambria Math" panose="02040503050406030204" pitchFamily="18" charset="0"/>
                            <a:ea typeface="+mn-ea"/>
                            <a:cs typeface="Arial" panose="020B0604020202020204" pitchFamily="34" charset="0"/>
                          </a:rPr>
                        </m:ctrlPr>
                      </m:fPr>
                      <m:num>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𝐺</m:t>
                        </m:r>
                      </m:num>
                      <m:den>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𝐷</m:t>
                        </m:r>
                      </m:den>
                    </m:f>
                    <m:r>
                      <a:rPr lang="en-US" sz="2000" b="0" i="0" kern="1200" smtClean="0">
                        <a:solidFill>
                          <a:sysClr val="windowText" lastClr="000000"/>
                        </a:solidFill>
                        <a:latin typeface="Cambria Math" panose="02040503050406030204" pitchFamily="18" charset="0"/>
                        <a:ea typeface="+mn-ea"/>
                        <a:cs typeface="Arial" panose="020B0604020202020204" pitchFamily="34" charset="0"/>
                      </a:rPr>
                      <m:t>.</m:t>
                    </m:r>
                  </m:oMath>
                </a14:m>
                <a:r>
                  <a:rPr lang="en-US" sz="1700" dirty="0">
                    <a:latin typeface="+mn-lt"/>
                  </a:rPr>
                  <a:t> </a:t>
                </a:r>
                <a:r>
                  <a:rPr lang="en-US" sz="1700" dirty="0" err="1">
                    <a:latin typeface="+mn-lt"/>
                  </a:rPr>
                  <a:t>Suy</a:t>
                </a:r>
                <a:r>
                  <a:rPr lang="en-US" sz="1700" dirty="0">
                    <a:latin typeface="+mn-lt"/>
                  </a:rPr>
                  <a:t> </a:t>
                </a:r>
                <a:r>
                  <a:rPr lang="en-US" sz="1700" dirty="0" err="1">
                    <a:latin typeface="+mn-lt"/>
                  </a:rPr>
                  <a:t>ra</a:t>
                </a:r>
                <a:r>
                  <a:rPr lang="en-US" sz="1700" dirty="0">
                    <a:latin typeface="+mn-lt"/>
                  </a:rPr>
                  <a:t> </a:t>
                </a:r>
                <a14:m>
                  <m:oMath xmlns:m="http://schemas.openxmlformats.org/officeDocument/2006/math">
                    <m:r>
                      <a:rPr lang="vi-VN" sz="1700" i="1" kern="1200">
                        <a:solidFill>
                          <a:sysClr val="windowText" lastClr="000000"/>
                        </a:solidFill>
                        <a:latin typeface="Cambria Math" panose="02040503050406030204" pitchFamily="18" charset="0"/>
                        <a:cs typeface="Arial" panose="020B0604020202020204" pitchFamily="34" charset="0"/>
                      </a:rPr>
                      <m:t>𝐸𝐺</m:t>
                    </m:r>
                    <m:r>
                      <a:rPr lang="en-US" sz="1700" i="1" kern="1200">
                        <a:solidFill>
                          <a:sysClr val="windowText" lastClr="000000"/>
                        </a:solidFill>
                        <a:latin typeface="Cambria Math" panose="02040503050406030204" pitchFamily="18" charset="0"/>
                        <a:cs typeface="Arial" panose="020B0604020202020204" pitchFamily="34" charset="0"/>
                      </a:rPr>
                      <m:t> </m:t>
                    </m:r>
                    <m:r>
                      <m:rPr>
                        <m:nor/>
                      </m:rPr>
                      <a:rPr lang="en-US" sz="1700" kern="1200">
                        <a:solidFill>
                          <a:sysClr val="windowText" lastClr="000000"/>
                        </a:solidFill>
                        <a:cs typeface="Arial" panose="020B0604020202020204" pitchFamily="34" charset="0"/>
                      </a:rPr>
                      <m:t>//</m:t>
                    </m:r>
                    <m:r>
                      <a:rPr lang="en-US" sz="1700" i="1" kern="1200">
                        <a:solidFill>
                          <a:sysClr val="windowText" lastClr="000000"/>
                        </a:solidFill>
                        <a:latin typeface="Cambria Math" panose="02040503050406030204" pitchFamily="18" charset="0"/>
                        <a:cs typeface="Arial" panose="020B0604020202020204" pitchFamily="34" charset="0"/>
                      </a:rPr>
                      <m:t> </m:t>
                    </m:r>
                    <m:r>
                      <a:rPr lang="vi-VN" sz="1700" i="1" kern="1200">
                        <a:solidFill>
                          <a:sysClr val="windowText" lastClr="000000"/>
                        </a:solidFill>
                        <a:latin typeface="Cambria Math" panose="02040503050406030204" pitchFamily="18" charset="0"/>
                        <a:cs typeface="Arial" panose="020B0604020202020204" pitchFamily="34" charset="0"/>
                      </a:rPr>
                      <m:t>𝐵𝐷</m:t>
                    </m:r>
                    <m:r>
                      <a:rPr lang="vi-VN" sz="1700" i="1" kern="1200">
                        <a:solidFill>
                          <a:sysClr val="windowText" lastClr="000000"/>
                        </a:solidFill>
                        <a:latin typeface="Cambria Math" panose="02040503050406030204" pitchFamily="18" charset="0"/>
                        <a:cs typeface="Arial" panose="020B0604020202020204" pitchFamily="34" charset="0"/>
                      </a:rPr>
                      <m:t> </m:t>
                    </m:r>
                  </m:oMath>
                </a14:m>
                <a:r>
                  <a:rPr lang="en-US" sz="1700" dirty="0">
                    <a:latin typeface="+mn-lt"/>
                  </a:rPr>
                  <a:t>(</a:t>
                </a:r>
                <a:r>
                  <a:rPr lang="en-US" sz="1700" dirty="0" err="1">
                    <a:latin typeface="+mn-lt"/>
                  </a:rPr>
                  <a:t>định</a:t>
                </a:r>
                <a:r>
                  <a:rPr lang="en-US" sz="1700" dirty="0">
                    <a:latin typeface="+mn-lt"/>
                  </a:rPr>
                  <a:t> </a:t>
                </a:r>
                <a:r>
                  <a:rPr lang="en-US" sz="1700" dirty="0" err="1">
                    <a:latin typeface="+mn-lt"/>
                  </a:rPr>
                  <a:t>lí</a:t>
                </a:r>
                <a:r>
                  <a:rPr lang="en-US" sz="1700" dirty="0">
                    <a:latin typeface="+mn-lt"/>
                  </a:rPr>
                  <a:t> </a:t>
                </a:r>
                <a:r>
                  <a:rPr lang="en-US" sz="1700" dirty="0" err="1">
                    <a:latin typeface="+mn-lt"/>
                  </a:rPr>
                  <a:t>Thalès</a:t>
                </a:r>
                <a:r>
                  <a:rPr lang="en-US" sz="1700" dirty="0">
                    <a:latin typeface="+mn-lt"/>
                  </a:rPr>
                  <a:t> </a:t>
                </a:r>
                <a:r>
                  <a:rPr lang="en-US" sz="1700" dirty="0" err="1">
                    <a:latin typeface="+mn-lt"/>
                  </a:rPr>
                  <a:t>đảo</a:t>
                </a:r>
                <a:r>
                  <a:rPr lang="en-US" sz="1700" dirty="0">
                    <a:latin typeface="+mn-lt"/>
                  </a:rPr>
                  <a:t>).</a:t>
                </a:r>
              </a:p>
              <a:p>
                <a:pPr>
                  <a:lnSpc>
                    <a:spcPct val="150000"/>
                  </a:lnSpc>
                  <a:spcAft>
                    <a:spcPts val="500"/>
                  </a:spcAft>
                </a:pPr>
                <a:r>
                  <a:rPr lang="en-US" sz="1700" dirty="0">
                    <a:latin typeface="+mn-lt"/>
                  </a:rPr>
                  <a:t>     Trong tam </a:t>
                </a:r>
                <a:r>
                  <a:rPr lang="en-US" sz="1700" dirty="0" err="1">
                    <a:latin typeface="+mn-lt"/>
                  </a:rPr>
                  <a:t>giác</a:t>
                </a:r>
                <a:r>
                  <a:rPr lang="en-US" sz="1700" dirty="0">
                    <a:latin typeface="+mn-lt"/>
                  </a:rPr>
                  <a:t> </a:t>
                </a:r>
                <a14:m>
                  <m:oMath xmlns:m="http://schemas.openxmlformats.org/officeDocument/2006/math">
                    <m:r>
                      <a:rPr lang="en-US" sz="1700" i="1" smtClean="0">
                        <a:latin typeface="Cambria Math" panose="02040503050406030204" pitchFamily="18" charset="0"/>
                      </a:rPr>
                      <m:t>𝐴𝐷𝐶</m:t>
                    </m:r>
                  </m:oMath>
                </a14:m>
                <a:r>
                  <a:rPr lang="en-US" sz="1700" dirty="0">
                    <a:latin typeface="+mn-lt"/>
                  </a:rPr>
                  <a:t>, ta </a:t>
                </a:r>
                <a:r>
                  <a:rPr lang="en-US" sz="1700" dirty="0" err="1">
                    <a:latin typeface="+mn-lt"/>
                  </a:rPr>
                  <a:t>có</a:t>
                </a:r>
                <a:r>
                  <a:rPr lang="en-US" sz="1700" dirty="0">
                    <a:latin typeface="+mn-lt"/>
                  </a:rPr>
                  <a:t> </a:t>
                </a:r>
                <a14:m>
                  <m:oMath xmlns:m="http://schemas.openxmlformats.org/officeDocument/2006/math">
                    <m:f>
                      <m:fPr>
                        <m:ctrlPr>
                          <a:rPr lang="en-US" sz="2000" i="1" kern="1200">
                            <a:solidFill>
                              <a:sysClr val="windowText" lastClr="000000"/>
                            </a:solidFill>
                            <a:latin typeface="Cambria Math" panose="02040503050406030204" pitchFamily="18" charset="0"/>
                            <a:ea typeface="+mn-ea"/>
                            <a:cs typeface="Arial" panose="020B0604020202020204" pitchFamily="34" charset="0"/>
                          </a:rPr>
                        </m:ctrlPr>
                      </m:fPr>
                      <m:num>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𝐺</m:t>
                        </m:r>
                      </m:num>
                      <m:den>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𝐷</m:t>
                        </m:r>
                      </m:den>
                    </m:f>
                    <m:r>
                      <a:rPr lang="en-US" sz="2000" i="1" kern="1200">
                        <a:solidFill>
                          <a:sysClr val="windowText" lastClr="000000"/>
                        </a:solidFill>
                        <a:latin typeface="Cambria Math" panose="02040503050406030204" pitchFamily="18" charset="0"/>
                        <a:ea typeface="+mn-ea"/>
                        <a:cs typeface="Arial" panose="020B0604020202020204" pitchFamily="34" charset="0"/>
                      </a:rPr>
                      <m:t>=</m:t>
                    </m:r>
                    <m:f>
                      <m:fPr>
                        <m:ctrlPr>
                          <a:rPr lang="en-US" sz="2000" i="1" kern="1200">
                            <a:solidFill>
                              <a:sysClr val="windowText" lastClr="000000"/>
                            </a:solidFill>
                            <a:latin typeface="Cambria Math" panose="02040503050406030204" pitchFamily="18" charset="0"/>
                            <a:ea typeface="+mn-ea"/>
                            <a:cs typeface="Arial" panose="020B0604020202020204" pitchFamily="34" charset="0"/>
                          </a:rPr>
                        </m:ctrlPr>
                      </m:fPr>
                      <m:num>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𝐹</m:t>
                        </m:r>
                      </m:num>
                      <m:den>
                        <m:r>
                          <a:rPr lang="en-US" sz="2000" i="1" kern="1200">
                            <a:solidFill>
                              <a:sysClr val="windowText" lastClr="000000"/>
                            </a:solidFill>
                            <a:latin typeface="Cambria Math" panose="02040503050406030204" pitchFamily="18" charset="0"/>
                            <a:ea typeface="+mn-ea"/>
                            <a:cs typeface="Arial" panose="020B0604020202020204" pitchFamily="34" charset="0"/>
                          </a:rPr>
                          <m:t>𝐴</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𝐶</m:t>
                        </m:r>
                      </m:den>
                    </m:f>
                  </m:oMath>
                </a14:m>
                <a:r>
                  <a:rPr lang="en-US" sz="1700" dirty="0">
                    <a:latin typeface="+mn-lt"/>
                  </a:rPr>
                  <a:t>. </a:t>
                </a:r>
                <a:r>
                  <a:rPr lang="en-US" sz="1700" dirty="0" err="1">
                    <a:latin typeface="+mn-lt"/>
                  </a:rPr>
                  <a:t>Suy</a:t>
                </a:r>
                <a:r>
                  <a:rPr lang="en-US" sz="1700" dirty="0">
                    <a:latin typeface="+mn-lt"/>
                  </a:rPr>
                  <a:t> </a:t>
                </a:r>
                <a:r>
                  <a:rPr lang="en-US" sz="1700" dirty="0" err="1">
                    <a:latin typeface="+mn-lt"/>
                  </a:rPr>
                  <a:t>ra</a:t>
                </a:r>
                <a:r>
                  <a:rPr lang="en-US" sz="1700" dirty="0">
                    <a:latin typeface="+mn-lt"/>
                  </a:rPr>
                  <a:t> </a:t>
                </a:r>
                <a14:m>
                  <m:oMath xmlns:m="http://schemas.openxmlformats.org/officeDocument/2006/math">
                    <m:r>
                      <a:rPr lang="vi-VN" sz="1700" i="1" kern="1200">
                        <a:solidFill>
                          <a:sysClr val="windowText" lastClr="000000"/>
                        </a:solidFill>
                        <a:latin typeface="Cambria Math" panose="02040503050406030204" pitchFamily="18" charset="0"/>
                        <a:cs typeface="Arial" panose="020B0604020202020204" pitchFamily="34" charset="0"/>
                      </a:rPr>
                      <m:t>𝐺𝐹</m:t>
                    </m:r>
                    <m:r>
                      <m:rPr>
                        <m:nor/>
                      </m:rPr>
                      <a:rPr lang="en-US" sz="1700" kern="1200">
                        <a:solidFill>
                          <a:sysClr val="windowText" lastClr="000000"/>
                        </a:solidFill>
                        <a:latin typeface="Cambria Math" panose="02040503050406030204" pitchFamily="18" charset="0"/>
                        <a:cs typeface="Arial" panose="020B0604020202020204" pitchFamily="34" charset="0"/>
                      </a:rPr>
                      <m:t> </m:t>
                    </m:r>
                    <m:r>
                      <m:rPr>
                        <m:nor/>
                      </m:rPr>
                      <a:rPr lang="en-US" sz="1700" kern="1200">
                        <a:solidFill>
                          <a:sysClr val="windowText" lastClr="000000"/>
                        </a:solidFill>
                        <a:cs typeface="Arial" panose="020B0604020202020204" pitchFamily="34" charset="0"/>
                      </a:rPr>
                      <m:t>//</m:t>
                    </m:r>
                    <m:r>
                      <a:rPr lang="en-US" sz="1700" i="1" kern="1200">
                        <a:solidFill>
                          <a:sysClr val="windowText" lastClr="000000"/>
                        </a:solidFill>
                        <a:latin typeface="Cambria Math" panose="02040503050406030204" pitchFamily="18" charset="0"/>
                        <a:cs typeface="Arial" panose="020B0604020202020204" pitchFamily="34" charset="0"/>
                      </a:rPr>
                      <m:t> </m:t>
                    </m:r>
                    <m:r>
                      <a:rPr lang="vi-VN" sz="1700" i="1" kern="1200">
                        <a:solidFill>
                          <a:sysClr val="windowText" lastClr="000000"/>
                        </a:solidFill>
                        <a:latin typeface="Cambria Math" panose="02040503050406030204" pitchFamily="18" charset="0"/>
                        <a:cs typeface="Arial" panose="020B0604020202020204" pitchFamily="34" charset="0"/>
                      </a:rPr>
                      <m:t>𝐷𝐶</m:t>
                    </m:r>
                  </m:oMath>
                </a14:m>
                <a:r>
                  <a:rPr lang="en-US" sz="1700" dirty="0">
                    <a:latin typeface="+mn-lt"/>
                  </a:rPr>
                  <a:t> (</a:t>
                </a:r>
                <a:r>
                  <a:rPr lang="en-US" sz="1700" dirty="0" err="1">
                    <a:latin typeface="+mn-lt"/>
                  </a:rPr>
                  <a:t>định</a:t>
                </a:r>
                <a:r>
                  <a:rPr lang="en-US" sz="1700" dirty="0">
                    <a:latin typeface="+mn-lt"/>
                  </a:rPr>
                  <a:t> </a:t>
                </a:r>
                <a:r>
                  <a:rPr lang="en-US" sz="1700" dirty="0" err="1">
                    <a:latin typeface="+mn-lt"/>
                  </a:rPr>
                  <a:t>lí</a:t>
                </a:r>
                <a:r>
                  <a:rPr lang="en-US" sz="1700" dirty="0">
                    <a:latin typeface="+mn-lt"/>
                  </a:rPr>
                  <a:t> </a:t>
                </a:r>
                <a:r>
                  <a:rPr lang="en-US" sz="1700" dirty="0" err="1">
                    <a:latin typeface="+mn-lt"/>
                  </a:rPr>
                  <a:t>Thalès</a:t>
                </a:r>
                <a:r>
                  <a:rPr lang="en-US" sz="1700" dirty="0">
                    <a:latin typeface="+mn-lt"/>
                  </a:rPr>
                  <a:t> </a:t>
                </a:r>
                <a:r>
                  <a:rPr lang="en-US" sz="1700" dirty="0" err="1">
                    <a:latin typeface="+mn-lt"/>
                  </a:rPr>
                  <a:t>đảo</a:t>
                </a:r>
                <a:r>
                  <a:rPr lang="en-US" sz="1700" dirty="0">
                    <a:latin typeface="+mn-lt"/>
                  </a:rPr>
                  <a:t>).</a:t>
                </a:r>
              </a:p>
              <a:p>
                <a:pPr>
                  <a:lnSpc>
                    <a:spcPct val="150000"/>
                  </a:lnSpc>
                  <a:spcAft>
                    <a:spcPts val="500"/>
                  </a:spcAft>
                </a:pPr>
                <a:r>
                  <a:rPr lang="en-US" sz="1700" dirty="0">
                    <a:latin typeface="+mn-lt"/>
                  </a:rPr>
                  <a:t>b) Do </a:t>
                </a:r>
                <a14:m>
                  <m:oMath xmlns:m="http://schemas.openxmlformats.org/officeDocument/2006/math">
                    <m:r>
                      <a:rPr lang="en-US" sz="1700" i="1" smtClean="0">
                        <a:latin typeface="Cambria Math" panose="02040503050406030204" pitchFamily="18" charset="0"/>
                      </a:rPr>
                      <m:t>𝐸𝐺</m:t>
                    </m:r>
                    <m:r>
                      <a:rPr lang="en-US" sz="1700" i="1" smtClean="0">
                        <a:latin typeface="Cambria Math" panose="02040503050406030204" pitchFamily="18" charset="0"/>
                      </a:rPr>
                      <m:t>, </m:t>
                    </m:r>
                    <m:r>
                      <a:rPr lang="en-US" sz="1700" i="1" smtClean="0">
                        <a:latin typeface="Cambria Math" panose="02040503050406030204" pitchFamily="18" charset="0"/>
                      </a:rPr>
                      <m:t>𝐺𝐹</m:t>
                    </m:r>
                    <m:r>
                      <a:rPr lang="en-US" sz="1700" i="1" smtClean="0">
                        <a:latin typeface="Cambria Math" panose="02040503050406030204" pitchFamily="18" charset="0"/>
                      </a:rPr>
                      <m:t> </m:t>
                    </m:r>
                  </m:oMath>
                </a14:m>
                <a:r>
                  <a:rPr lang="en-US" sz="1700" dirty="0" err="1">
                    <a:latin typeface="+mn-lt"/>
                  </a:rPr>
                  <a:t>đều</a:t>
                </a:r>
                <a:r>
                  <a:rPr lang="en-US" sz="1700" dirty="0">
                    <a:latin typeface="+mn-lt"/>
                  </a:rPr>
                  <a:t> </a:t>
                </a:r>
                <a:r>
                  <a:rPr lang="en-US" sz="1700" dirty="0" err="1">
                    <a:latin typeface="+mn-lt"/>
                  </a:rPr>
                  <a:t>đi</a:t>
                </a:r>
                <a:r>
                  <a:rPr lang="en-US" sz="1700" dirty="0">
                    <a:latin typeface="+mn-lt"/>
                  </a:rPr>
                  <a:t> qua </a:t>
                </a:r>
                <a14:m>
                  <m:oMath xmlns:m="http://schemas.openxmlformats.org/officeDocument/2006/math">
                    <m:r>
                      <a:rPr lang="en-US" sz="1700" i="1" smtClean="0">
                        <a:latin typeface="Cambria Math" panose="02040503050406030204" pitchFamily="18" charset="0"/>
                      </a:rPr>
                      <m:t>𝐺</m:t>
                    </m:r>
                  </m:oMath>
                </a14:m>
                <a:r>
                  <a:rPr lang="en-US" sz="1700" dirty="0">
                    <a:latin typeface="+mn-lt"/>
                  </a:rPr>
                  <a:t> </a:t>
                </a:r>
                <a:r>
                  <a:rPr lang="en-US" sz="1700" dirty="0" err="1">
                    <a:latin typeface="+mn-lt"/>
                  </a:rPr>
                  <a:t>và</a:t>
                </a:r>
                <a:r>
                  <a:rPr lang="en-US" sz="1700" dirty="0">
                    <a:latin typeface="+mn-lt"/>
                  </a:rPr>
                  <a:t> song </a:t>
                </a:r>
                <a:r>
                  <a:rPr lang="en-US" sz="1700" dirty="0" err="1">
                    <a:latin typeface="+mn-lt"/>
                  </a:rPr>
                  <a:t>song</a:t>
                </a:r>
                <a:r>
                  <a:rPr lang="en-US" sz="1700" dirty="0">
                    <a:latin typeface="+mn-lt"/>
                  </a:rPr>
                  <a:t> </a:t>
                </a:r>
                <a:r>
                  <a:rPr lang="en-US" sz="1700" dirty="0" err="1">
                    <a:latin typeface="+mn-lt"/>
                  </a:rPr>
                  <a:t>với</a:t>
                </a:r>
                <a:r>
                  <a:rPr lang="en-US" sz="1700" dirty="0">
                    <a:latin typeface="+mn-lt"/>
                  </a:rPr>
                  <a:t> </a:t>
                </a:r>
                <a14:m>
                  <m:oMath xmlns:m="http://schemas.openxmlformats.org/officeDocument/2006/math">
                    <m:r>
                      <a:rPr lang="en-US" sz="1700" i="1" smtClean="0">
                        <a:latin typeface="Cambria Math" panose="02040503050406030204" pitchFamily="18" charset="0"/>
                      </a:rPr>
                      <m:t>𝐵𝐶</m:t>
                    </m:r>
                  </m:oMath>
                </a14:m>
                <a:r>
                  <a:rPr lang="en-US" sz="1700" dirty="0">
                    <a:latin typeface="+mn-lt"/>
                  </a:rPr>
                  <a:t> </a:t>
                </a:r>
                <a:r>
                  <a:rPr lang="en-US" sz="1700" dirty="0" err="1">
                    <a:latin typeface="+mn-lt"/>
                  </a:rPr>
                  <a:t>nên</a:t>
                </a:r>
                <a:r>
                  <a:rPr lang="en-US" sz="1700" dirty="0">
                    <a:latin typeface="+mn-lt"/>
                  </a:rPr>
                  <a:t> </a:t>
                </a:r>
                <a:r>
                  <a:rPr lang="en-US" sz="1700" dirty="0" err="1">
                    <a:latin typeface="+mn-lt"/>
                  </a:rPr>
                  <a:t>ba</a:t>
                </a:r>
                <a:r>
                  <a:rPr lang="en-US" sz="1700" dirty="0">
                    <a:latin typeface="+mn-lt"/>
                  </a:rPr>
                  <a:t> </a:t>
                </a:r>
                <a:r>
                  <a:rPr lang="en-US" sz="1700" dirty="0" err="1">
                    <a:latin typeface="+mn-lt"/>
                  </a:rPr>
                  <a:t>điểm</a:t>
                </a:r>
                <a:r>
                  <a:rPr lang="en-US" sz="1700" dirty="0">
                    <a:latin typeface="+mn-lt"/>
                  </a:rPr>
                  <a:t> </a:t>
                </a:r>
                <a14:m>
                  <m:oMath xmlns:m="http://schemas.openxmlformats.org/officeDocument/2006/math">
                    <m:r>
                      <a:rPr lang="en-US" sz="1700" i="1" smtClean="0">
                        <a:latin typeface="Cambria Math" panose="02040503050406030204" pitchFamily="18" charset="0"/>
                      </a:rPr>
                      <m:t>𝐸</m:t>
                    </m:r>
                    <m:r>
                      <a:rPr lang="en-US" sz="1700" i="1" smtClean="0">
                        <a:latin typeface="Cambria Math" panose="02040503050406030204" pitchFamily="18" charset="0"/>
                      </a:rPr>
                      <m:t>, </m:t>
                    </m:r>
                    <m:r>
                      <a:rPr lang="en-US" sz="1700" i="1" smtClean="0">
                        <a:latin typeface="Cambria Math" panose="02040503050406030204" pitchFamily="18" charset="0"/>
                      </a:rPr>
                      <m:t>𝐹</m:t>
                    </m:r>
                    <m:r>
                      <a:rPr lang="en-US" sz="1700" i="1" smtClean="0">
                        <a:latin typeface="Cambria Math" panose="02040503050406030204" pitchFamily="18" charset="0"/>
                      </a:rPr>
                      <m:t>, </m:t>
                    </m:r>
                    <m:r>
                      <a:rPr lang="en-US" sz="1700" i="1" smtClean="0">
                        <a:latin typeface="Cambria Math" panose="02040503050406030204" pitchFamily="18" charset="0"/>
                      </a:rPr>
                      <m:t>𝐺</m:t>
                    </m:r>
                    <m:r>
                      <a:rPr lang="en-US" sz="1700" i="1" smtClean="0">
                        <a:latin typeface="Cambria Math" panose="02040503050406030204" pitchFamily="18" charset="0"/>
                      </a:rPr>
                      <m:t> </m:t>
                    </m:r>
                  </m:oMath>
                </a14:m>
                <a:r>
                  <a:rPr lang="en-US" sz="1700" dirty="0" err="1">
                    <a:latin typeface="+mn-lt"/>
                  </a:rPr>
                  <a:t>thẳng</a:t>
                </a:r>
                <a:r>
                  <a:rPr lang="en-US" sz="1700" dirty="0">
                    <a:latin typeface="+mn-lt"/>
                  </a:rPr>
                  <a:t> </a:t>
                </a:r>
                <a:r>
                  <a:rPr lang="en-US" sz="1700" dirty="0" err="1">
                    <a:latin typeface="+mn-lt"/>
                  </a:rPr>
                  <a:t>hàng</a:t>
                </a:r>
                <a:r>
                  <a:rPr lang="en-US" sz="1700" dirty="0">
                    <a:latin typeface="+mn-lt"/>
                  </a:rPr>
                  <a:t>.</a:t>
                </a:r>
              </a:p>
              <a:p>
                <a:pPr>
                  <a:lnSpc>
                    <a:spcPct val="150000"/>
                  </a:lnSpc>
                </a:pPr>
                <a:br>
                  <a:rPr lang="en-US" sz="1700" dirty="0">
                    <a:latin typeface="+mn-lt"/>
                  </a:rPr>
                </a:br>
                <a:endParaRPr lang="en-US" sz="1700" dirty="0">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451137" y="2948810"/>
                <a:ext cx="8336207" cy="2728055"/>
              </a:xfrm>
              <a:prstGeom prst="rect">
                <a:avLst/>
              </a:prstGeom>
              <a:blipFill>
                <a:blip r:embed="rId9"/>
                <a:stretch>
                  <a:fillRect l="-439"/>
                </a:stretch>
              </a:blipFill>
            </p:spPr>
            <p:txBody>
              <a:bodyPr/>
              <a:lstStyle/>
              <a:p>
                <a:r>
                  <a:rPr lang="en-US">
                    <a:noFill/>
                  </a:rPr>
                  <a:t> </a:t>
                </a:r>
              </a:p>
            </p:txBody>
          </p:sp>
        </mc:Fallback>
      </mc:AlternateContent>
    </p:spTree>
    <p:extLst>
      <p:ext uri="{BB962C8B-B14F-4D97-AF65-F5344CB8AC3E}">
        <p14:creationId xmlns:p14="http://schemas.microsoft.com/office/powerpoint/2010/main" val="2431027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704"/>
        <p:cNvGrpSpPr/>
        <p:nvPr/>
      </p:nvGrpSpPr>
      <p:grpSpPr>
        <a:xfrm>
          <a:off x="0" y="0"/>
          <a:ext cx="0" cy="0"/>
          <a:chOff x="0" y="0"/>
          <a:chExt cx="0" cy="0"/>
        </a:xfrm>
      </p:grpSpPr>
      <p:grpSp>
        <p:nvGrpSpPr>
          <p:cNvPr id="1722" name="Google Shape;1722;p56"/>
          <p:cNvGrpSpPr/>
          <p:nvPr/>
        </p:nvGrpSpPr>
        <p:grpSpPr>
          <a:xfrm rot="15778875">
            <a:off x="-371048" y="183365"/>
            <a:ext cx="1156412" cy="1101581"/>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grpSp>
      <p:grpSp>
        <p:nvGrpSpPr>
          <p:cNvPr id="1799" name="Google Shape;1799;p56"/>
          <p:cNvGrpSpPr/>
          <p:nvPr/>
        </p:nvGrpSpPr>
        <p:grpSpPr>
          <a:xfrm rot="931689">
            <a:off x="8524156" y="2844329"/>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67" name="TextBox 66"/>
          <p:cNvSpPr txBox="1"/>
          <p:nvPr/>
        </p:nvSpPr>
        <p:spPr>
          <a:xfrm>
            <a:off x="3632370" y="209864"/>
            <a:ext cx="1902345"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dirty="0">
                <a:solidFill>
                  <a:srgbClr val="070185"/>
                </a:solidFill>
                <a:ea typeface="+mn-ea"/>
                <a:cs typeface="Arial" panose="020B0604020202020204" pitchFamily="34" charset="0"/>
              </a:rPr>
              <a:t>Luyện </a:t>
            </a:r>
            <a:r>
              <a:rPr lang="en-US" sz="2200" b="1" kern="1200">
                <a:solidFill>
                  <a:srgbClr val="070185"/>
                </a:solidFill>
                <a:ea typeface="+mn-ea"/>
                <a:cs typeface="Arial" panose="020B0604020202020204" pitchFamily="34" charset="0"/>
              </a:rPr>
              <a:t>tập 3</a:t>
            </a:r>
            <a:endParaRPr lang="en-US" sz="2200" b="1" kern="1200" dirty="0">
              <a:solidFill>
                <a:srgbClr val="070185"/>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22149" y="814341"/>
                <a:ext cx="8722789" cy="923330"/>
              </a:xfrm>
              <a:prstGeom prst="rect">
                <a:avLst/>
              </a:prstGeom>
            </p:spPr>
            <p:txBody>
              <a:bodyPr wrap="square">
                <a:spAutoFit/>
              </a:bodyPr>
              <a:lstStyle/>
              <a:p>
                <a:pPr algn="just">
                  <a:lnSpc>
                    <a:spcPct val="150000"/>
                  </a:lnSpc>
                </a:pPr>
                <a:r>
                  <a:rPr lang="vi-VN" sz="1800" dirty="0">
                    <a:latin typeface="+mn-lt"/>
                  </a:rPr>
                  <a:t>Cho tam giác </a:t>
                </a:r>
                <a14:m>
                  <m:oMath xmlns:m="http://schemas.openxmlformats.org/officeDocument/2006/math">
                    <m:r>
                      <a:rPr lang="vi-VN" sz="1800" i="1" smtClean="0">
                        <a:latin typeface="Cambria Math" panose="02040503050406030204" pitchFamily="18" charset="0"/>
                      </a:rPr>
                      <m:t>𝐴𝐵𝐶</m:t>
                    </m:r>
                  </m:oMath>
                </a14:m>
                <a:r>
                  <a:rPr lang="vi-VN" sz="1800" dirty="0">
                    <a:latin typeface="+mn-lt"/>
                  </a:rPr>
                  <a:t> vuông tại </a:t>
                </a:r>
                <a14:m>
                  <m:oMath xmlns:m="http://schemas.openxmlformats.org/officeDocument/2006/math">
                    <m:r>
                      <a:rPr lang="vi-VN" sz="1800" i="1" smtClean="0">
                        <a:latin typeface="Cambria Math" panose="02040503050406030204" pitchFamily="18" charset="0"/>
                      </a:rPr>
                      <m:t>𝐴</m:t>
                    </m:r>
                  </m:oMath>
                </a14:m>
                <a:r>
                  <a:rPr lang="vi-VN" sz="1800" dirty="0">
                    <a:latin typeface="+mn-lt"/>
                  </a:rPr>
                  <a:t> có </a:t>
                </a:r>
                <a14:m>
                  <m:oMath xmlns:m="http://schemas.openxmlformats.org/officeDocument/2006/math">
                    <m:r>
                      <a:rPr lang="vi-VN" sz="1800" i="1" smtClean="0">
                        <a:latin typeface="Cambria Math" panose="02040503050406030204" pitchFamily="18" charset="0"/>
                      </a:rPr>
                      <m:t>𝐶𝐴</m:t>
                    </m:r>
                    <m:r>
                      <a:rPr lang="vi-VN" sz="1800" i="1" smtClean="0">
                        <a:latin typeface="Cambria Math" panose="02040503050406030204" pitchFamily="18" charset="0"/>
                      </a:rPr>
                      <m:t> = 4, </m:t>
                    </m:r>
                    <m:r>
                      <a:rPr lang="vi-VN" sz="1800" i="1" smtClean="0">
                        <a:latin typeface="Cambria Math" panose="02040503050406030204" pitchFamily="18" charset="0"/>
                      </a:rPr>
                      <m:t>𝐶𝐵</m:t>
                    </m:r>
                    <m:r>
                      <a:rPr lang="vi-VN" sz="1800" i="1" smtClean="0">
                        <a:latin typeface="Cambria Math" panose="02040503050406030204" pitchFamily="18" charset="0"/>
                      </a:rPr>
                      <m:t> = 5</m:t>
                    </m:r>
                  </m:oMath>
                </a14:m>
                <a:r>
                  <a:rPr lang="vi-VN" sz="1800" dirty="0">
                    <a:latin typeface="+mn-lt"/>
                  </a:rPr>
                  <a:t>. Giả sử </a:t>
                </a:r>
                <a14:m>
                  <m:oMath xmlns:m="http://schemas.openxmlformats.org/officeDocument/2006/math">
                    <m:r>
                      <a:rPr lang="vi-VN" sz="1800" i="1" smtClean="0">
                        <a:latin typeface="Cambria Math" panose="02040503050406030204" pitchFamily="18" charset="0"/>
                      </a:rPr>
                      <m:t>𝑀</m:t>
                    </m:r>
                    <m:r>
                      <a:rPr lang="vi-VN" sz="1800" i="1" smtClean="0">
                        <a:latin typeface="Cambria Math" panose="02040503050406030204" pitchFamily="18" charset="0"/>
                      </a:rPr>
                      <m:t>, </m:t>
                    </m:r>
                    <m:r>
                      <a:rPr lang="vi-VN" sz="1800" i="1" smtClean="0">
                        <a:latin typeface="Cambria Math" panose="02040503050406030204" pitchFamily="18" charset="0"/>
                      </a:rPr>
                      <m:t>𝑁</m:t>
                    </m:r>
                    <m:r>
                      <a:rPr lang="vi-VN" sz="1800" i="1" smtClean="0">
                        <a:latin typeface="Cambria Math" panose="02040503050406030204" pitchFamily="18" charset="0"/>
                      </a:rPr>
                      <m:t> </m:t>
                    </m:r>
                  </m:oMath>
                </a14:m>
                <a:r>
                  <a:rPr lang="vi-VN" sz="1800" dirty="0">
                    <a:latin typeface="+mn-lt"/>
                  </a:rPr>
                  <a:t>là hai điểm lần lượt nằm trên hai cạnh </a:t>
                </a:r>
                <a14:m>
                  <m:oMath xmlns:m="http://schemas.openxmlformats.org/officeDocument/2006/math">
                    <m:r>
                      <a:rPr lang="vi-VN" sz="1800" i="1" smtClean="0">
                        <a:latin typeface="Cambria Math" panose="02040503050406030204" pitchFamily="18" charset="0"/>
                      </a:rPr>
                      <m:t>𝐶𝐴</m:t>
                    </m:r>
                    <m:r>
                      <a:rPr lang="vi-VN" sz="1800" i="1" smtClean="0">
                        <a:latin typeface="Cambria Math" panose="02040503050406030204" pitchFamily="18" charset="0"/>
                      </a:rPr>
                      <m:t>, </m:t>
                    </m:r>
                    <m:r>
                      <a:rPr lang="vi-VN" sz="1800" i="1" smtClean="0">
                        <a:latin typeface="Cambria Math" panose="02040503050406030204" pitchFamily="18" charset="0"/>
                      </a:rPr>
                      <m:t>𝐶𝐵</m:t>
                    </m:r>
                    <m:r>
                      <a:rPr lang="vi-VN" sz="1800" i="1" smtClean="0">
                        <a:latin typeface="Cambria Math" panose="02040503050406030204" pitchFamily="18" charset="0"/>
                      </a:rPr>
                      <m:t> </m:t>
                    </m:r>
                  </m:oMath>
                </a14:m>
                <a:r>
                  <a:rPr lang="vi-VN" sz="1800" dirty="0">
                    <a:latin typeface="+mn-lt"/>
                  </a:rPr>
                  <a:t>sao cho </a:t>
                </a:r>
                <a14:m>
                  <m:oMath xmlns:m="http://schemas.openxmlformats.org/officeDocument/2006/math">
                    <m:r>
                      <a:rPr lang="vi-VN" sz="1800" i="1" smtClean="0">
                        <a:latin typeface="Cambria Math" panose="02040503050406030204" pitchFamily="18" charset="0"/>
                      </a:rPr>
                      <m:t>𝐶𝑀</m:t>
                    </m:r>
                    <m:r>
                      <a:rPr lang="vi-VN" sz="1800" i="1" smtClean="0">
                        <a:latin typeface="Cambria Math" panose="02040503050406030204" pitchFamily="18" charset="0"/>
                      </a:rPr>
                      <m:t> = 1, </m:t>
                    </m:r>
                    <m:r>
                      <a:rPr lang="vi-VN" sz="1800" i="1" smtClean="0">
                        <a:latin typeface="Cambria Math" panose="02040503050406030204" pitchFamily="18" charset="0"/>
                      </a:rPr>
                      <m:t>𝐶𝑁</m:t>
                    </m:r>
                    <m:r>
                      <a:rPr lang="vi-VN" sz="1800" i="1" smtClean="0">
                        <a:latin typeface="Cambria Math" panose="02040503050406030204" pitchFamily="18" charset="0"/>
                      </a:rPr>
                      <m:t> = 1,25</m:t>
                    </m:r>
                  </m:oMath>
                </a14:m>
                <a:r>
                  <a:rPr lang="vi-VN" sz="1800" dirty="0">
                    <a:latin typeface="+mn-lt"/>
                  </a:rPr>
                  <a:t>. Tính độ dài đoạn thẳng </a:t>
                </a:r>
                <a14:m>
                  <m:oMath xmlns:m="http://schemas.openxmlformats.org/officeDocument/2006/math">
                    <m:r>
                      <a:rPr lang="vi-VN" sz="1800" i="1" smtClean="0">
                        <a:latin typeface="Cambria Math" panose="02040503050406030204" pitchFamily="18" charset="0"/>
                      </a:rPr>
                      <m:t>𝑀𝑁</m:t>
                    </m:r>
                  </m:oMath>
                </a14:m>
                <a:r>
                  <a:rPr lang="vi-VN" sz="1800" dirty="0">
                    <a:latin typeface="+mn-lt"/>
                  </a:rPr>
                  <a:t>.</a:t>
                </a:r>
                <a:endParaRPr lang="en-US" sz="1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222149" y="814341"/>
                <a:ext cx="8722789" cy="923330"/>
              </a:xfrm>
              <a:prstGeom prst="rect">
                <a:avLst/>
              </a:prstGeom>
              <a:blipFill>
                <a:blip r:embed="rId3"/>
                <a:stretch>
                  <a:fillRect l="-559" r="-629" b="-4636"/>
                </a:stretch>
              </a:blipFill>
            </p:spPr>
            <p:txBody>
              <a:bodyPr/>
              <a:lstStyle/>
              <a:p>
                <a:r>
                  <a:rPr lang="en-US">
                    <a:noFill/>
                  </a:rPr>
                  <a:t> </a:t>
                </a:r>
              </a:p>
            </p:txBody>
          </p:sp>
        </mc:Fallback>
      </mc:AlternateContent>
      <p:sp>
        <p:nvSpPr>
          <p:cNvPr id="70" name="Rectangle 69"/>
          <p:cNvSpPr/>
          <p:nvPr/>
        </p:nvSpPr>
        <p:spPr>
          <a:xfrm>
            <a:off x="4273200" y="1755113"/>
            <a:ext cx="620683" cy="369332"/>
          </a:xfrm>
          <a:prstGeom prst="rect">
            <a:avLst/>
          </a:prstGeom>
        </p:spPr>
        <p:txBody>
          <a:bodyPr wrap="none">
            <a:spAutoFit/>
          </a:bodyPr>
          <a:lstStyle/>
          <a:p>
            <a:pPr algn="ctr">
              <a:buClrTx/>
              <a:defRPr/>
            </a:pPr>
            <a:r>
              <a:rPr lang="en-US" sz="1800" b="1" i="1" u="sng" kern="1200" dirty="0">
                <a:solidFill>
                  <a:srgbClr val="C00000"/>
                </a:solidFill>
                <a:latin typeface="+mn-lt"/>
                <a:ea typeface="+mn-ea"/>
              </a:rPr>
              <a:t>Giải</a:t>
            </a:r>
          </a:p>
        </p:txBody>
      </p:sp>
      <mc:AlternateContent xmlns:mc="http://schemas.openxmlformats.org/markup-compatibility/2006">
        <mc:Choice xmlns:a14="http://schemas.microsoft.com/office/drawing/2010/main" Requires="a14">
          <p:sp>
            <p:nvSpPr>
              <p:cNvPr id="7" name="Rectangle 6"/>
              <p:cNvSpPr/>
              <p:nvPr/>
            </p:nvSpPr>
            <p:spPr>
              <a:xfrm>
                <a:off x="3458438" y="2091315"/>
                <a:ext cx="5688311" cy="2967351"/>
              </a:xfrm>
              <a:prstGeom prst="rect">
                <a:avLst/>
              </a:prstGeom>
            </p:spPr>
            <p:txBody>
              <a:bodyPr wrap="square">
                <a:spAutoFit/>
              </a:bodyPr>
              <a:lstStyle/>
              <a:p>
                <a:pPr algn="just">
                  <a:spcBef>
                    <a:spcPts val="600"/>
                  </a:spcBef>
                </a:pPr>
                <a:r>
                  <a:rPr lang="vi-VN" sz="1800" dirty="0">
                    <a:latin typeface="+mn-lt"/>
                    <a:ea typeface="Arial" panose="020B0604020202020204" pitchFamily="34" charset="0"/>
                    <a:cs typeface="Times New Roman" panose="02020603050405020304" pitchFamily="18" charset="0"/>
                  </a:rPr>
                  <a:t>Ta có: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𝐶𝑀</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𝐶𝐴</m:t>
                        </m:r>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vi-VN" sz="1800" dirty="0">
                    <a:effectLst/>
                    <a:latin typeface="+mn-lt"/>
                    <a:ea typeface="Dotum" panose="020B0600000101010101" pitchFamily="34" charset="-127"/>
                    <a:cs typeface="Times New Roman" panose="02020603050405020304" pitchFamily="18" charset="0"/>
                  </a:rPr>
                  <a:t>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𝐶𝑁</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𝐶𝐵</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1,25</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5</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4</m:t>
                        </m:r>
                      </m:den>
                    </m:f>
                  </m:oMath>
                </a14:m>
                <a:r>
                  <a:rPr lang="vi-VN" sz="1800" dirty="0">
                    <a:effectLst/>
                    <a:latin typeface="+mn-lt"/>
                    <a:ea typeface="Dotum" panose="020B0600000101010101" pitchFamily="34" charset="-127"/>
                    <a:cs typeface="Times New Roman" panose="02020603050405020304" pitchFamily="18" charset="0"/>
                  </a:rPr>
                  <a:t> =&gt;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𝐶𝑀</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𝐶𝐴</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𝐶𝑁</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𝐶𝐵</m:t>
                        </m:r>
                      </m:den>
                    </m:f>
                  </m:oMath>
                </a14:m>
                <a:endParaRPr lang="en-US" sz="1800" dirty="0">
                  <a:effectLst/>
                  <a:latin typeface="+mn-lt"/>
                  <a:ea typeface="Arial" panose="020B0604020202020204" pitchFamily="34" charset="0"/>
                  <a:cs typeface="Times New Roman" panose="02020603050405020304" pitchFamily="18" charset="0"/>
                </a:endParaRPr>
              </a:p>
              <a:p>
                <a:pPr algn="just">
                  <a:spcBef>
                    <a:spcPts val="600"/>
                  </a:spcBef>
                </a:pPr>
                <a14:m>
                  <m:oMath xmlns:m="http://schemas.openxmlformats.org/officeDocument/2006/math">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𝑀𝑁</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Định</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lí</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Thalès</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đảo</a:t>
                </a:r>
                <a:r>
                  <a:rPr lang="en-US" sz="1800" dirty="0">
                    <a:effectLst/>
                    <a:latin typeface="+mn-lt"/>
                    <a:ea typeface="Dotum" panose="020B0600000101010101" pitchFamily="34" charset="-127"/>
                    <a:cs typeface="Times New Roman" panose="02020603050405020304" pitchFamily="18" charset="0"/>
                  </a:rPr>
                  <a:t>) </a:t>
                </a:r>
              </a:p>
              <a:p>
                <a:pPr algn="just">
                  <a:spcBef>
                    <a:spcPts val="600"/>
                  </a:spcBef>
                </a:pPr>
                <a:r>
                  <a:rPr lang="en-US" sz="1800" dirty="0" err="1">
                    <a:effectLst/>
                    <a:latin typeface="+mn-lt"/>
                    <a:ea typeface="Dotum" panose="020B0600000101010101" pitchFamily="34" charset="-127"/>
                    <a:cs typeface="Times New Roman" panose="02020603050405020304" pitchFamily="18" charset="0"/>
                  </a:rPr>
                  <a:t>Mà</a:t>
                </a:r>
                <a:r>
                  <a:rPr lang="en-US" sz="1800" dirty="0">
                    <a:effectLst/>
                    <a:latin typeface="+mn-lt"/>
                    <a:ea typeface="Dotum" panose="020B0600000101010101" pitchFamily="34" charset="-127"/>
                    <a:cs typeface="Times New Roman" panose="02020603050405020304" pitchFamily="18" charset="0"/>
                  </a:rPr>
                  <a:t> AB</a:t>
                </a:r>
                <a:r>
                  <a:rPr lang="vi-VN" sz="1800" dirty="0">
                    <a:ea typeface="Dotum" panose="020B0600000101010101" pitchFamily="34" charset="-127"/>
                    <a:cs typeface="Times New Roman" panose="02020603050405020304" pitchFamily="18" charset="0"/>
                  </a:rPr>
                  <a:t>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en-US" sz="1800" dirty="0">
                    <a:effectLst/>
                    <a:latin typeface="+mn-lt"/>
                    <a:ea typeface="Dotum" panose="020B0600000101010101" pitchFamily="34" charset="-127"/>
                    <a:cs typeface="Times New Roman" panose="02020603050405020304" pitchFamily="18" charset="0"/>
                  </a:rPr>
                  <a:t> AC (Do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en-US" sz="1800" dirty="0">
                    <a:effectLst/>
                    <a:latin typeface="+mn-lt"/>
                    <a:ea typeface="Dotum" panose="020B0600000101010101" pitchFamily="34" charset="-127"/>
                    <a:cs typeface="Times New Roman" panose="02020603050405020304" pitchFamily="18" charset="0"/>
                  </a:rPr>
                  <a:t>ABC </a:t>
                </a:r>
                <a:r>
                  <a:rPr lang="en-US" sz="1800" dirty="0" err="1">
                    <a:effectLst/>
                    <a:latin typeface="+mn-lt"/>
                    <a:ea typeface="Dotum" panose="020B0600000101010101" pitchFamily="34" charset="-127"/>
                    <a:cs typeface="Times New Roman" panose="02020603050405020304" pitchFamily="18" charset="0"/>
                  </a:rPr>
                  <a:t>vuông</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tại</a:t>
                </a:r>
                <a:r>
                  <a:rPr lang="en-US" sz="1800" dirty="0">
                    <a:effectLst/>
                    <a:latin typeface="+mn-lt"/>
                    <a:ea typeface="Dotum" panose="020B0600000101010101" pitchFamily="34" charset="-127"/>
                    <a:cs typeface="Times New Roman" panose="02020603050405020304" pitchFamily="18" charset="0"/>
                  </a:rPr>
                  <a:t> A) </a:t>
                </a:r>
              </a:p>
              <a:p>
                <a:pPr algn="just">
                  <a:spcBef>
                    <a:spcPts val="600"/>
                  </a:spcBef>
                </a:pPr>
                <a:r>
                  <a:rPr lang="vi-VN" sz="1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𝑀𝑁</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vi-VN" sz="1800" dirty="0">
                    <a:effectLst/>
                    <a:latin typeface="+mn-lt"/>
                    <a:ea typeface="Dotum" panose="020B0600000101010101" pitchFamily="34" charset="-127"/>
                    <a:cs typeface="Times New Roman" panose="02020603050405020304" pitchFamily="18" charset="0"/>
                  </a:rPr>
                  <a:t> 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𝑁𝑀𝐶</m:t>
                    </m:r>
                  </m:oMath>
                </a14:m>
                <a:r>
                  <a:rPr lang="vi-VN" sz="1800" dirty="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𝑀</m:t>
                    </m:r>
                  </m:oMath>
                </a14:m>
                <a:r>
                  <a:rPr lang="vi-VN" sz="1800" dirty="0">
                    <a:effectLst/>
                    <a:latin typeface="+mn-lt"/>
                    <a:ea typeface="Dotum" panose="020B0600000101010101" pitchFamily="34" charset="-127"/>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a:p>
                <a:pPr algn="just">
                  <a:spcBef>
                    <a:spcPts val="600"/>
                  </a:spcBef>
                </a:pPr>
                <a:r>
                  <a:rPr lang="vi-VN" sz="1800" dirty="0">
                    <a:effectLst/>
                    <a:latin typeface="+mn-lt"/>
                    <a:ea typeface="Dotum" panose="020B0600000101010101" pitchFamily="34" charset="-127"/>
                    <a:cs typeface="Times New Roman" panose="02020603050405020304" pitchFamily="18" charset="0"/>
                  </a:rPr>
                  <a:t>Áp dụng định lí Pythagore cho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𝑁𝑀𝐶</m:t>
                    </m:r>
                  </m:oMath>
                </a14:m>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vuông</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tại</a:t>
                </a:r>
                <a:r>
                  <a:rPr lang="en-US" sz="1800" dirty="0">
                    <a:effectLst/>
                    <a:latin typeface="+mn-lt"/>
                    <a:ea typeface="Dotum" panose="020B0600000101010101" pitchFamily="34" charset="-127"/>
                    <a:cs typeface="Times New Roman" panose="02020603050405020304" pitchFamily="18" charset="0"/>
                  </a:rPr>
                  <a:t> M</a:t>
                </a:r>
                <a:r>
                  <a:rPr lang="vi-VN" sz="1800" dirty="0">
                    <a:effectLst/>
                    <a:latin typeface="+mn-lt"/>
                    <a:ea typeface="Dotum" panose="020B0600000101010101" pitchFamily="34" charset="-127"/>
                    <a:cs typeface="Times New Roman" panose="02020603050405020304" pitchFamily="18" charset="0"/>
                  </a:rPr>
                  <a:t> có:</a:t>
                </a:r>
                <a:endParaRPr lang="en-US" sz="1800" dirty="0">
                  <a:effectLst/>
                  <a:latin typeface="+mn-lt"/>
                  <a:ea typeface="Arial" panose="020B0604020202020204" pitchFamily="34" charset="0"/>
                  <a:cs typeface="Times New Roman" panose="02020603050405020304" pitchFamily="18" charset="0"/>
                </a:endParaRPr>
              </a:p>
              <a:p>
                <a:pPr algn="ctr">
                  <a:spcBef>
                    <a:spcPts val="600"/>
                  </a:spcBef>
                </a:pP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𝑀</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𝑁</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𝑀</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800" i="1">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𝑁</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800" dirty="0">
                    <a:effectLst/>
                    <a:latin typeface="+mn-lt"/>
                    <a:ea typeface="Dotum" panose="020B0600000101010101" pitchFamily="34" charset="-127"/>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ctr">
                  <a:spcBef>
                    <a:spcPts val="600"/>
                  </a:spcBef>
                </a:pP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𝑀</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𝑁</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800" i="1">
                            <a:effectLst/>
                            <a:latin typeface="Cambria Math" panose="02040503050406030204" pitchFamily="18" charset="0"/>
                            <a:ea typeface="Dotum" panose="020B0600000101010101" pitchFamily="34" charset="-127"/>
                            <a:cs typeface="Times New Roman" panose="02020603050405020304" pitchFamily="18" charset="0"/>
                          </a:rPr>
                          <m:t>1,25</m:t>
                        </m:r>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800" dirty="0">
                    <a:effectLst/>
                    <a:latin typeface="+mn-lt"/>
                    <a:ea typeface="Dotum" panose="020B0600000101010101" pitchFamily="34" charset="-127"/>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ctr">
                  <a:spcBef>
                    <a:spcPts val="600"/>
                  </a:spcBef>
                </a:pP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𝑀𝑁</m:t>
                    </m:r>
                    <m:r>
                      <a:rPr lang="vi-VN" sz="1800" i="1">
                        <a:effectLst/>
                        <a:latin typeface="Cambria Math" panose="02040503050406030204" pitchFamily="18" charset="0"/>
                        <a:ea typeface="Dotum" panose="020B0600000101010101" pitchFamily="34" charset="-127"/>
                        <a:cs typeface="Times New Roman" panose="02020603050405020304" pitchFamily="18" charset="0"/>
                      </a:rPr>
                      <m:t>=0,75</m:t>
                    </m:r>
                  </m:oMath>
                </a14:m>
                <a:r>
                  <a:rPr lang="vi-VN" sz="1800" dirty="0">
                    <a:effectLst/>
                    <a:latin typeface="+mn-lt"/>
                    <a:ea typeface="Dotum" panose="020B0600000101010101" pitchFamily="34" charset="-127"/>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458438" y="2091315"/>
                <a:ext cx="5688311" cy="2967351"/>
              </a:xfrm>
              <a:prstGeom prst="rect">
                <a:avLst/>
              </a:prstGeom>
              <a:blipFill>
                <a:blip r:embed="rId4"/>
                <a:stretch>
                  <a:fillRect l="-857"/>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72484" y="2720517"/>
            <a:ext cx="2872377" cy="2185809"/>
          </a:xfrm>
          <a:prstGeom prst="rect">
            <a:avLst/>
          </a:prstGeom>
        </p:spPr>
      </p:pic>
    </p:spTree>
    <p:extLst>
      <p:ext uri="{BB962C8B-B14F-4D97-AF65-F5344CB8AC3E}">
        <p14:creationId xmlns:p14="http://schemas.microsoft.com/office/powerpoint/2010/main" val="37340251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barn(inVertical)">
                                      <p:cBhvr>
                                        <p:cTn id="54" dur="500"/>
                                        <p:tgtEl>
                                          <p:spTgt spid="7">
                                            <p:txEl>
                                              <p:pRg st="5" end="5"/>
                                            </p:txEl>
                                          </p:spTgt>
                                        </p:tgtEl>
                                      </p:cBhvr>
                                    </p:animEffect>
                                  </p:childTnLst>
                                </p:cTn>
                              </p:par>
                            </p:childTnLst>
                          </p:cTn>
                        </p:par>
                        <p:par>
                          <p:cTn id="55" fill="hold">
                            <p:stCondLst>
                              <p:cond delay="500"/>
                            </p:stCondLst>
                            <p:childTnLst>
                              <p:par>
                                <p:cTn id="56" presetID="16" presetClass="entr" presetSubtype="21" fill="hold" nodeType="after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barn(inVertical)">
                                      <p:cBhvr>
                                        <p:cTn id="58" dur="500"/>
                                        <p:tgtEl>
                                          <p:spTgt spid="7">
                                            <p:txEl>
                                              <p:pRg st="6" end="6"/>
                                            </p:txEl>
                                          </p:spTgt>
                                        </p:tgtEl>
                                      </p:cBhvr>
                                    </p:animEffect>
                                  </p:childTnLst>
                                </p:cTn>
                              </p:par>
                            </p:childTnLst>
                          </p:cTn>
                        </p:par>
                        <p:par>
                          <p:cTn id="59" fill="hold">
                            <p:stCondLst>
                              <p:cond delay="1000"/>
                            </p:stCondLst>
                            <p:childTnLst>
                              <p:par>
                                <p:cTn id="60" presetID="16" presetClass="entr" presetSubtype="21" fill="hold" nodeType="after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barn(inVertical)">
                                      <p:cBhvr>
                                        <p:cTn id="6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18" name="Google Shape;911;p39"/>
          <p:cNvSpPr txBox="1">
            <a:spLocks noGrp="1"/>
          </p:cNvSpPr>
          <p:nvPr>
            <p:ph type="title"/>
          </p:nvPr>
        </p:nvSpPr>
        <p:spPr>
          <a:xfrm>
            <a:off x="711046" y="555359"/>
            <a:ext cx="7717500" cy="523200"/>
          </a:xfrm>
          <a:prstGeom prst="rect">
            <a:avLst/>
          </a:prstGeom>
        </p:spPr>
        <p:txBody>
          <a:bodyPr spcFirstLastPara="1" wrap="square" lIns="91425" tIns="91425" rIns="91425" bIns="91425" anchor="t" anchorCtr="0">
            <a:noAutofit/>
          </a:bodyPr>
          <a:lstStyle/>
          <a:p>
            <a:pPr lvl="0"/>
            <a:r>
              <a:rPr lang="en-US" sz="3200" b="1" dirty="0">
                <a:solidFill>
                  <a:srgbClr val="C00000"/>
                </a:solidFill>
                <a:latin typeface="+mj-lt"/>
              </a:rPr>
              <a:t>KHỞI ĐỘNG</a:t>
            </a:r>
          </a:p>
        </p:txBody>
      </p:sp>
      <p:sp>
        <p:nvSpPr>
          <p:cNvPr id="2" name="Rectangle 1"/>
          <p:cNvSpPr/>
          <p:nvPr/>
        </p:nvSpPr>
        <p:spPr>
          <a:xfrm>
            <a:off x="681851" y="1295118"/>
            <a:ext cx="4836394" cy="1477328"/>
          </a:xfrm>
          <a:prstGeom prst="rect">
            <a:avLst/>
          </a:prstGeom>
        </p:spPr>
        <p:txBody>
          <a:bodyPr wrap="square">
            <a:spAutoFit/>
          </a:bodyPr>
          <a:lstStyle/>
          <a:p>
            <a:pPr algn="just">
              <a:lnSpc>
                <a:spcPct val="150000"/>
              </a:lnSpc>
            </a:pPr>
            <a:r>
              <a:rPr lang="vi-VN" sz="2000" kern="100">
                <a:latin typeface="+mn-lt"/>
                <a:ea typeface="Calibri" panose="020F0502020204030204" pitchFamily="34" charset="0"/>
                <a:cs typeface="Times New Roman" panose="02020603050405020304" pitchFamily="18" charset="0"/>
              </a:rPr>
              <a:t>Bác Dư muốn cắt một thanh sắt (Hình 1) thành năm phần bằng nhau như bác lại không có thước để đo.</a:t>
            </a:r>
            <a:endParaRPr lang="en-US" sz="2000" kern="100" dirty="0">
              <a:effectLst/>
              <a:latin typeface="+mn-lt"/>
              <a:ea typeface="Calibri" panose="020F0502020204030204" pitchFamily="34" charset="0"/>
              <a:cs typeface="Times New Roman" panose="02020603050405020304" pitchFamily="18" charset="0"/>
            </a:endParaRPr>
          </a:p>
        </p:txBody>
      </p:sp>
      <p:grpSp>
        <p:nvGrpSpPr>
          <p:cNvPr id="6" name="Group 5"/>
          <p:cNvGrpSpPr/>
          <p:nvPr/>
        </p:nvGrpSpPr>
        <p:grpSpPr>
          <a:xfrm>
            <a:off x="974160" y="2927948"/>
            <a:ext cx="4474765" cy="1015663"/>
            <a:chOff x="621891" y="3190675"/>
            <a:chExt cx="4474765" cy="1015663"/>
          </a:xfrm>
        </p:grpSpPr>
        <p:sp>
          <p:nvSpPr>
            <p:cNvPr id="5" name="Rectangle 4"/>
            <p:cNvSpPr/>
            <p:nvPr/>
          </p:nvSpPr>
          <p:spPr>
            <a:xfrm>
              <a:off x="1164380" y="3190675"/>
              <a:ext cx="3932276" cy="1015663"/>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Bác Dư có thể thực hiện điều đó bằng cách nào?</a:t>
              </a:r>
              <a:endParaRPr lang="en-US" sz="2000" dirty="0">
                <a:latin typeface="+mn-lt"/>
              </a:endParaRPr>
            </a:p>
          </p:txBody>
        </p:sp>
        <p:pic>
          <p:nvPicPr>
            <p:cNvPr id="7" name="Picture 6"/>
            <p:cNvPicPr>
              <a:picLocks noChangeAspect="1"/>
            </p:cNvPicPr>
            <p:nvPr/>
          </p:nvPicPr>
          <p:blipFill>
            <a:blip r:embed="rId3"/>
            <a:stretch>
              <a:fillRect/>
            </a:stretch>
          </p:blipFill>
          <p:spPr>
            <a:xfrm>
              <a:off x="621891" y="3414729"/>
              <a:ext cx="512509" cy="521387"/>
            </a:xfrm>
            <a:prstGeom prst="rect">
              <a:avLst/>
            </a:prstGeom>
          </p:spPr>
        </p:pic>
      </p:gr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5660652" y="1505086"/>
            <a:ext cx="2800494" cy="2438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61" name="Rectangle 60"/>
          <p:cNvSpPr/>
          <p:nvPr/>
        </p:nvSpPr>
        <p:spPr>
          <a:xfrm>
            <a:off x="510835" y="1278262"/>
            <a:ext cx="8121969" cy="1627369"/>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75000"/>
              </a:lnSpc>
              <a:spcBef>
                <a:spcPts val="600"/>
              </a:spcBef>
              <a:spcAft>
                <a:spcPts val="800"/>
              </a:spcAft>
            </a:pPr>
            <a:r>
              <a:rPr lang="vi-VN" sz="1900" kern="100">
                <a:ea typeface="Calibri" panose="020F0502020204030204" pitchFamily="34" charset="0"/>
                <a:cs typeface="Times New Roman" panose="02020603050405020304" pitchFamily="18" charset="0"/>
              </a:rPr>
              <a:t>Nếu một đường thẳng song song với một cạnh của tam giác và cắt hai cạnh còn lại thì nó tạo thành một tam giác mới có ba cạnh tương ứng tỉ lệ với ba cạnh của tam giác đã cho</a:t>
            </a:r>
          </a:p>
        </p:txBody>
      </p:sp>
      <p:pic>
        <p:nvPicPr>
          <p:cNvPr id="4" name="Picture 3"/>
          <p:cNvPicPr>
            <a:picLocks noChangeAspect="1"/>
          </p:cNvPicPr>
          <p:nvPr/>
        </p:nvPicPr>
        <p:blipFill>
          <a:blip r:embed="rId3"/>
          <a:stretch>
            <a:fillRect/>
          </a:stretch>
        </p:blipFill>
        <p:spPr>
          <a:xfrm rot="1460317">
            <a:off x="560151" y="495965"/>
            <a:ext cx="571130" cy="695514"/>
          </a:xfrm>
          <a:prstGeom prst="rect">
            <a:avLst/>
          </a:prstGeom>
        </p:spPr>
      </p:pic>
      <p:sp>
        <p:nvSpPr>
          <p:cNvPr id="11" name="TextBox 10"/>
          <p:cNvSpPr txBox="1"/>
          <p:nvPr/>
        </p:nvSpPr>
        <p:spPr>
          <a:xfrm>
            <a:off x="2575729" y="532696"/>
            <a:ext cx="3992179" cy="57708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457200">
              <a:lnSpc>
                <a:spcPct val="150000"/>
              </a:lnSpc>
              <a:buClrTx/>
              <a:buFontTx/>
              <a:buNone/>
              <a:defRPr/>
            </a:pPr>
            <a:r>
              <a:rPr lang="en-US" sz="2100" b="1" kern="1200">
                <a:solidFill>
                  <a:srgbClr val="FFFF00"/>
                </a:solidFill>
                <a:cs typeface="Arial" panose="020B0604020202020204" pitchFamily="34" charset="0"/>
              </a:rPr>
              <a:t>3. Hệ quả của định lí Thalès</a:t>
            </a:r>
            <a:endParaRPr lang="en-US" sz="2100" b="1" kern="1200" dirty="0">
              <a:solidFill>
                <a:srgbClr val="FFFF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06069" y="3036811"/>
                <a:ext cx="5476206" cy="1603068"/>
              </a:xfrm>
              <a:prstGeom prst="rect">
                <a:avLst/>
              </a:prstGeom>
            </p:spPr>
            <p:txBody>
              <a:bodyPr wrap="square">
                <a:spAutoFit/>
              </a:bodyPr>
              <a:lstStyle/>
              <a:p>
                <a:pPr algn="just">
                  <a:lnSpc>
                    <a:spcPct val="150000"/>
                  </a:lnSpc>
                  <a:spcBef>
                    <a:spcPts val="600"/>
                  </a:spcBef>
                  <a:spcAft>
                    <a:spcPts val="600"/>
                  </a:spcAft>
                </a:pPr>
                <a:r>
                  <a:rPr lang="vi-VN" sz="1900">
                    <a:latin typeface="+mn-lt"/>
                    <a:ea typeface="Arial" panose="020B0604020202020204" pitchFamily="34" charset="0"/>
                    <a:cs typeface="Times New Roman" panose="02020603050405020304" pitchFamily="18" charset="0"/>
                  </a:rPr>
                  <a:t>Cho </a:t>
                </a:r>
                <a14:m>
                  <m:oMath xmlns:m="http://schemas.openxmlformats.org/officeDocument/2006/math">
                    <m:r>
                      <a:rPr lang="vi-VN" sz="1900" i="1">
                        <a:effectLst/>
                        <a:latin typeface="Cambria Math" panose="02040503050406030204" pitchFamily="18" charset="0"/>
                        <a:ea typeface="Arial" panose="020B0604020202020204" pitchFamily="34" charset="0"/>
                        <a:cs typeface="Times New Roman" panose="02020603050405020304" pitchFamily="18" charset="0"/>
                      </a:rPr>
                      <m:t>∆</m:t>
                    </m:r>
                    <m:r>
                      <a:rPr lang="vi-VN" sz="19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1900">
                    <a:effectLst/>
                    <a:latin typeface="+mn-lt"/>
                    <a:ea typeface="Dotum" panose="020B0600000101010101" pitchFamily="34" charset="-127"/>
                    <a:cs typeface="Times New Roman" panose="02020603050405020304" pitchFamily="18" charset="0"/>
                  </a:rPr>
                  <a:t>, đường thẳng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song song với cạnh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vi-VN" sz="1900">
                    <a:effectLst/>
                    <a:latin typeface="+mn-lt"/>
                    <a:ea typeface="Dotum" panose="020B0600000101010101" pitchFamily="34" charset="-127"/>
                    <a:cs typeface="Times New Roman" panose="02020603050405020304" pitchFamily="18" charset="0"/>
                  </a:rPr>
                  <a:t> lần lượt cắt cạnh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vi-VN" sz="1900" i="1">
                        <a:effectLst/>
                        <a:latin typeface="Cambria Math" panose="02040503050406030204" pitchFamily="18" charset="0"/>
                        <a:ea typeface="Dotum" panose="020B0600000101010101" pitchFamily="34" charset="-127"/>
                        <a:cs typeface="Times New Roman" panose="02020603050405020304" pitchFamily="18" charset="0"/>
                      </a:rPr>
                      <m:t>, </m:t>
                    </m:r>
                    <m:r>
                      <a:rPr lang="vi-VN" sz="19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vi-VN" sz="1900">
                    <a:effectLst/>
                    <a:latin typeface="+mn-lt"/>
                    <a:ea typeface="Dotum" panose="020B0600000101010101" pitchFamily="34" charset="-127"/>
                    <a:cs typeface="Times New Roman" panose="02020603050405020304" pitchFamily="18" charset="0"/>
                  </a:rPr>
                  <a:t> tại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𝑀</m:t>
                    </m:r>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𝑁</m:t>
                    </m:r>
                  </m:oMath>
                </a14:m>
                <a:r>
                  <a:rPr lang="vi-VN" sz="1900">
                    <a:effectLst/>
                    <a:latin typeface="+mn-lt"/>
                    <a:ea typeface="Dotum" panose="020B0600000101010101" pitchFamily="34" charset="-127"/>
                    <a:cs typeface="Times New Roman" panose="02020603050405020304" pitchFamily="18" charset="0"/>
                  </a:rPr>
                  <a:t> (Hình 10). Khi đó, ta có: </a:t>
                </a:r>
                <a14:m>
                  <m:oMath xmlns:m="http://schemas.openxmlformats.org/officeDocument/2006/math">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𝐴𝑀</m:t>
                        </m:r>
                      </m:num>
                      <m:den>
                        <m:r>
                          <a:rPr lang="vi-VN" sz="1900" i="1">
                            <a:latin typeface="Cambria Math" panose="02040503050406030204" pitchFamily="18" charset="0"/>
                            <a:ea typeface="Calibri" panose="020F0502020204030204" pitchFamily="34" charset="0"/>
                            <a:cs typeface="Times New Roman" panose="02020603050405020304" pitchFamily="18" charset="0"/>
                          </a:rPr>
                          <m:t>𝐴𝐵</m:t>
                        </m:r>
                      </m:den>
                    </m:f>
                    <m:r>
                      <a:rPr lang="vi-VN"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𝐴𝑁</m:t>
                        </m:r>
                      </m:num>
                      <m:den>
                        <m:r>
                          <a:rPr lang="vi-VN" sz="1900" i="1">
                            <a:latin typeface="Cambria Math" panose="02040503050406030204" pitchFamily="18" charset="0"/>
                            <a:ea typeface="Calibri" panose="020F0502020204030204" pitchFamily="34" charset="0"/>
                            <a:cs typeface="Times New Roman" panose="02020603050405020304" pitchFamily="18" charset="0"/>
                          </a:rPr>
                          <m:t>𝐴𝐶</m:t>
                        </m:r>
                      </m:den>
                    </m:f>
                    <m:r>
                      <a:rPr lang="vi-VN"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𝑀𝑁</m:t>
                        </m:r>
                      </m:num>
                      <m:den>
                        <m:r>
                          <a:rPr lang="vi-VN" sz="1900" i="1">
                            <a:latin typeface="Cambria Math" panose="02040503050406030204" pitchFamily="18" charset="0"/>
                            <a:ea typeface="Calibri" panose="020F0502020204030204" pitchFamily="34" charset="0"/>
                            <a:cs typeface="Times New Roman" panose="02020603050405020304" pitchFamily="18" charset="0"/>
                          </a:rPr>
                          <m:t>𝐵𝐶</m:t>
                        </m:r>
                      </m:den>
                    </m:f>
                  </m:oMath>
                </a14:m>
                <a:r>
                  <a:rPr lang="vi-VN" sz="1900">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6069" y="3036811"/>
                <a:ext cx="5476206" cy="1603068"/>
              </a:xfrm>
              <a:prstGeom prst="rect">
                <a:avLst/>
              </a:prstGeom>
              <a:blipFill>
                <a:blip r:embed="rId4"/>
                <a:stretch>
                  <a:fillRect l="-1002" r="-1114"/>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6488275" y="3040845"/>
            <a:ext cx="2144529" cy="1621733"/>
          </a:xfrm>
          <a:prstGeom prst="rect">
            <a:avLst/>
          </a:prstGeom>
        </p:spPr>
      </p:pic>
    </p:spTree>
    <p:extLst>
      <p:ext uri="{BB962C8B-B14F-4D97-AF65-F5344CB8AC3E}">
        <p14:creationId xmlns:p14="http://schemas.microsoft.com/office/powerpoint/2010/main" val="340007970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1"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56402" y="1066228"/>
            <a:ext cx="2140060" cy="200670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2696462" y="884862"/>
                <a:ext cx="5862922" cy="3761286"/>
              </a:xfrm>
              <a:prstGeom prst="rect">
                <a:avLst/>
              </a:prstGeom>
            </p:spPr>
            <p:txBody>
              <a:bodyPr wrap="square">
                <a:spAutoFit/>
              </a:bodyPr>
              <a:lstStyle/>
              <a:p>
                <a:pPr algn="just">
                  <a:lnSpc>
                    <a:spcPct val="150000"/>
                  </a:lnSpc>
                </a:pPr>
                <a:r>
                  <a:rPr lang="vi-VN" sz="1600" dirty="0">
                    <a:latin typeface="+mn-lt"/>
                  </a:rPr>
                  <a:t>Qua điểm </a:t>
                </a:r>
                <a14:m>
                  <m:oMath xmlns:m="http://schemas.openxmlformats.org/officeDocument/2006/math">
                    <m:r>
                      <a:rPr lang="vi-VN" sz="1600" i="1" smtClean="0">
                        <a:latin typeface="Cambria Math" panose="02040503050406030204" pitchFamily="18" charset="0"/>
                      </a:rPr>
                      <m:t>𝑁</m:t>
                    </m:r>
                  </m:oMath>
                </a14:m>
                <a:r>
                  <a:rPr lang="vi-VN" sz="1600" dirty="0">
                    <a:latin typeface="+mn-lt"/>
                  </a:rPr>
                  <a:t> kẻ đường thẳng song song với </a:t>
                </a:r>
                <a14:m>
                  <m:oMath xmlns:m="http://schemas.openxmlformats.org/officeDocument/2006/math">
                    <m:r>
                      <a:rPr lang="vi-VN" sz="1600" i="1" smtClean="0">
                        <a:latin typeface="Cambria Math" panose="02040503050406030204" pitchFamily="18" charset="0"/>
                      </a:rPr>
                      <m:t>𝐴𝐵</m:t>
                    </m:r>
                  </m:oMath>
                </a14:m>
                <a:r>
                  <a:rPr lang="vi-VN" sz="1600" dirty="0">
                    <a:latin typeface="+mn-lt"/>
                  </a:rPr>
                  <a:t>, cắt cạnh </a:t>
                </a:r>
                <a14:m>
                  <m:oMath xmlns:m="http://schemas.openxmlformats.org/officeDocument/2006/math">
                    <m:r>
                      <a:rPr lang="vi-VN" sz="1600" i="1" smtClean="0">
                        <a:latin typeface="Cambria Math" panose="02040503050406030204" pitchFamily="18" charset="0"/>
                      </a:rPr>
                      <m:t>𝐵𝐶</m:t>
                    </m:r>
                  </m:oMath>
                </a14:m>
                <a:r>
                  <a:rPr lang="vi-VN" sz="1600" dirty="0">
                    <a:latin typeface="+mn-lt"/>
                  </a:rPr>
                  <a:t> tại điểm </a:t>
                </a:r>
                <a14:m>
                  <m:oMath xmlns:m="http://schemas.openxmlformats.org/officeDocument/2006/math">
                    <m:r>
                      <a:rPr lang="vi-VN" sz="1600" i="1" smtClean="0">
                        <a:latin typeface="Cambria Math" panose="02040503050406030204" pitchFamily="18" charset="0"/>
                      </a:rPr>
                      <m:t>𝑃</m:t>
                    </m:r>
                  </m:oMath>
                </a14:m>
                <a:r>
                  <a:rPr lang="vi-VN" sz="1600" dirty="0">
                    <a:latin typeface="+mn-lt"/>
                  </a:rPr>
                  <a:t> thuộc cạnh </a:t>
                </a:r>
                <a14:m>
                  <m:oMath xmlns:m="http://schemas.openxmlformats.org/officeDocument/2006/math">
                    <m:r>
                      <a:rPr lang="vi-VN" sz="1600" i="1" smtClean="0">
                        <a:latin typeface="Cambria Math" panose="02040503050406030204" pitchFamily="18" charset="0"/>
                      </a:rPr>
                      <m:t>𝐵𝐶</m:t>
                    </m:r>
                  </m:oMath>
                </a14:m>
                <a:r>
                  <a:rPr lang="vi-VN" sz="1600" dirty="0">
                    <a:latin typeface="+mn-lt"/>
                  </a:rPr>
                  <a:t> (Hình 11). </a:t>
                </a:r>
                <a:endParaRPr lang="en-US" sz="1600" dirty="0">
                  <a:latin typeface="+mn-lt"/>
                </a:endParaRPr>
              </a:p>
              <a:p>
                <a:pPr algn="just">
                  <a:lnSpc>
                    <a:spcPct val="150000"/>
                  </a:lnSpc>
                </a:pPr>
                <a:r>
                  <a:rPr lang="vi-VN" sz="1600" dirty="0">
                    <a:latin typeface="+mn-lt"/>
                  </a:rPr>
                  <a:t>Khi đó, tứ giác </a:t>
                </a:r>
                <a14:m>
                  <m:oMath xmlns:m="http://schemas.openxmlformats.org/officeDocument/2006/math">
                    <m:r>
                      <a:rPr lang="vi-VN" sz="1600" i="1" smtClean="0">
                        <a:latin typeface="Cambria Math" panose="02040503050406030204" pitchFamily="18" charset="0"/>
                      </a:rPr>
                      <m:t>𝐵𝑀𝑁𝑃</m:t>
                    </m:r>
                  </m:oMath>
                </a14:m>
                <a:r>
                  <a:rPr lang="vi-VN" sz="1600" dirty="0">
                    <a:latin typeface="+mn-lt"/>
                  </a:rPr>
                  <a:t> có các cạnh đối song song nên là</a:t>
                </a:r>
                <a:r>
                  <a:rPr lang="en-US" sz="1600" dirty="0">
                    <a:latin typeface="+mn-lt"/>
                  </a:rPr>
                  <a:t> </a:t>
                </a:r>
                <a:r>
                  <a:rPr lang="vi-VN" sz="1600" dirty="0">
                    <a:latin typeface="+mn-lt"/>
                  </a:rPr>
                  <a:t>hình bình hành. Do đó </a:t>
                </a:r>
                <a14:m>
                  <m:oMath xmlns:m="http://schemas.openxmlformats.org/officeDocument/2006/math">
                    <m:r>
                      <a:rPr lang="vi-VN" sz="1600" i="1" smtClean="0">
                        <a:latin typeface="Cambria Math" panose="02040503050406030204" pitchFamily="18" charset="0"/>
                      </a:rPr>
                      <m:t>𝐵𝑃</m:t>
                    </m:r>
                    <m:r>
                      <a:rPr lang="vi-VN" sz="1600" i="1" smtClean="0">
                        <a:latin typeface="Cambria Math" panose="02040503050406030204" pitchFamily="18" charset="0"/>
                      </a:rPr>
                      <m:t> = </m:t>
                    </m:r>
                    <m:r>
                      <a:rPr lang="vi-VN" sz="1600" i="1" smtClean="0">
                        <a:latin typeface="Cambria Math" panose="02040503050406030204" pitchFamily="18" charset="0"/>
                      </a:rPr>
                      <m:t>𝑀𝑁</m:t>
                    </m:r>
                  </m:oMath>
                </a14:m>
                <a:r>
                  <a:rPr lang="vi-VN" sz="1600" dirty="0">
                    <a:latin typeface="+mn-lt"/>
                  </a:rPr>
                  <a:t>. </a:t>
                </a:r>
                <a:endParaRPr lang="en-US" sz="1600" dirty="0">
                  <a:latin typeface="+mn-lt"/>
                </a:endParaRPr>
              </a:p>
              <a:p>
                <a:pPr algn="just">
                  <a:lnSpc>
                    <a:spcPct val="150000"/>
                  </a:lnSpc>
                </a:pPr>
                <a:r>
                  <a:rPr lang="vi-VN" sz="1600" dirty="0">
                    <a:latin typeface="+mn-lt"/>
                  </a:rPr>
                  <a:t>Xét tam giác </a:t>
                </a:r>
                <a14:m>
                  <m:oMath xmlns:m="http://schemas.openxmlformats.org/officeDocument/2006/math">
                    <m:r>
                      <a:rPr lang="vi-VN" sz="1600" i="1" smtClean="0">
                        <a:latin typeface="Cambria Math" panose="02040503050406030204" pitchFamily="18" charset="0"/>
                      </a:rPr>
                      <m:t>𝐴𝐵𝐶</m:t>
                    </m:r>
                  </m:oMath>
                </a14:m>
                <a:r>
                  <a:rPr lang="vi-VN" sz="1600" dirty="0">
                    <a:latin typeface="+mn-lt"/>
                  </a:rPr>
                  <a:t> với</a:t>
                </a:r>
                <a:r>
                  <a:rPr lang="en-US" sz="1600" dirty="0">
                    <a:latin typeface="+mn-lt"/>
                  </a:rPr>
                  <a:t> </a:t>
                </a:r>
                <a14:m>
                  <m:oMath xmlns:m="http://schemas.openxmlformats.org/officeDocument/2006/math">
                    <m:r>
                      <a:rPr lang="vi-VN" sz="1600" i="1" smtClean="0">
                        <a:latin typeface="Cambria Math" panose="02040503050406030204" pitchFamily="18" charset="0"/>
                      </a:rPr>
                      <m:t>𝑁𝑃</m:t>
                    </m:r>
                    <m:r>
                      <a:rPr lang="vi-VN" sz="1600" i="1" smtClean="0">
                        <a:latin typeface="Cambria Math" panose="02040503050406030204" pitchFamily="18" charset="0"/>
                      </a:rPr>
                      <m:t> //</m:t>
                    </m:r>
                    <m:r>
                      <a:rPr lang="vi-VN" sz="1600" i="1" smtClean="0">
                        <a:latin typeface="Cambria Math" panose="02040503050406030204" pitchFamily="18" charset="0"/>
                      </a:rPr>
                      <m:t>𝐴𝐵</m:t>
                    </m:r>
                  </m:oMath>
                </a14:m>
                <a:r>
                  <a:rPr lang="vi-VN" sz="1600" dirty="0">
                    <a:latin typeface="+mn-lt"/>
                  </a:rPr>
                  <a:t>, ta có:</a:t>
                </a:r>
                <a:r>
                  <a:rPr lang="en-US" sz="1600" dirty="0">
                    <a:latin typeface="+mn-lt"/>
                  </a:rPr>
                  <a:t>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𝐵𝑃</m:t>
                        </m:r>
                      </m:num>
                      <m:den>
                        <m:r>
                          <a:rPr lang="en-US" sz="1600" b="0" i="1" smtClean="0">
                            <a:latin typeface="Cambria Math" panose="02040503050406030204" pitchFamily="18" charset="0"/>
                          </a:rPr>
                          <m:t>𝐵𝐶</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𝐴𝑁</m:t>
                        </m:r>
                      </m:num>
                      <m:den>
                        <m:r>
                          <a:rPr lang="en-US" sz="1600" b="0" i="1" smtClean="0">
                            <a:latin typeface="Cambria Math" panose="02040503050406030204" pitchFamily="18" charset="0"/>
                          </a:rPr>
                          <m:t>𝐴𝐶</m:t>
                        </m:r>
                      </m:den>
                    </m:f>
                  </m:oMath>
                </a14:m>
                <a:r>
                  <a:rPr lang="en-US" sz="1600" dirty="0">
                    <a:latin typeface="+mn-lt"/>
                  </a:rPr>
                  <a:t> </a:t>
                </a:r>
                <a:r>
                  <a:rPr lang="vi-VN" sz="1600" dirty="0">
                    <a:latin typeface="+mn-lt"/>
                  </a:rPr>
                  <a:t>(định lí Thalès).</a:t>
                </a:r>
              </a:p>
              <a:p>
                <a:pPr algn="just">
                  <a:lnSpc>
                    <a:spcPct val="150000"/>
                  </a:lnSpc>
                  <a:spcAft>
                    <a:spcPts val="500"/>
                  </a:spcAft>
                </a:pPr>
                <a:r>
                  <a:rPr lang="vi-VN" sz="1600" dirty="0">
                    <a:latin typeface="+mn-lt"/>
                  </a:rPr>
                  <a:t>Suy ra</a:t>
                </a:r>
                <a:r>
                  <a:rPr lang="en-US" sz="1600" dirty="0">
                    <a:latin typeface="+mn-lt"/>
                  </a:rPr>
                  <a:t> </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𝑀𝑁</m:t>
                        </m:r>
                      </m:num>
                      <m:den>
                        <m:r>
                          <a:rPr lang="en-US" sz="1600" i="1">
                            <a:latin typeface="Cambria Math" panose="02040503050406030204" pitchFamily="18" charset="0"/>
                          </a:rPr>
                          <m:t>𝐵𝐶</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𝐴𝑁</m:t>
                        </m:r>
                      </m:num>
                      <m:den>
                        <m:r>
                          <a:rPr lang="en-US" sz="1600" i="1">
                            <a:latin typeface="Cambria Math" panose="02040503050406030204" pitchFamily="18" charset="0"/>
                          </a:rPr>
                          <m:t>𝐴𝐶</m:t>
                        </m:r>
                      </m:den>
                    </m:f>
                  </m:oMath>
                </a14:m>
                <a:r>
                  <a:rPr lang="en-US" sz="1600" dirty="0">
                    <a:latin typeface="+mn-lt"/>
                  </a:rPr>
                  <a:t>. </a:t>
                </a:r>
              </a:p>
              <a:p>
                <a:pPr algn="just">
                  <a:lnSpc>
                    <a:spcPct val="150000"/>
                  </a:lnSpc>
                  <a:spcAft>
                    <a:spcPts val="500"/>
                  </a:spcAft>
                </a:pPr>
                <a:r>
                  <a:rPr lang="vi-VN" sz="1600" dirty="0">
                    <a:latin typeface="+mn-lt"/>
                  </a:rPr>
                  <a:t>Xét tam giác </a:t>
                </a:r>
                <a14:m>
                  <m:oMath xmlns:m="http://schemas.openxmlformats.org/officeDocument/2006/math">
                    <m:r>
                      <a:rPr lang="vi-VN" sz="1600" i="1" smtClean="0">
                        <a:latin typeface="Cambria Math" panose="02040503050406030204" pitchFamily="18" charset="0"/>
                      </a:rPr>
                      <m:t>𝐴𝐵</m:t>
                    </m:r>
                    <m:r>
                      <a:rPr lang="en-US" sz="1600" b="0" i="1" smtClean="0">
                        <a:latin typeface="Cambria Math" panose="02040503050406030204" pitchFamily="18" charset="0"/>
                      </a:rPr>
                      <m:t>𝐶</m:t>
                    </m:r>
                  </m:oMath>
                </a14:m>
                <a:r>
                  <a:rPr lang="vi-VN" sz="1600" dirty="0">
                    <a:latin typeface="+mn-lt"/>
                  </a:rPr>
                  <a:t> với </a:t>
                </a:r>
                <a14:m>
                  <m:oMath xmlns:m="http://schemas.openxmlformats.org/officeDocument/2006/math">
                    <m:r>
                      <a:rPr lang="vi-VN" sz="1600" i="1" smtClean="0">
                        <a:latin typeface="Cambria Math" panose="02040503050406030204" pitchFamily="18" charset="0"/>
                      </a:rPr>
                      <m:t>𝑀𝑁</m:t>
                    </m:r>
                    <m:r>
                      <a:rPr lang="en-US" sz="1600" i="1" smtClean="0">
                        <a:latin typeface="Cambria Math" panose="02040503050406030204" pitchFamily="18" charset="0"/>
                      </a:rPr>
                      <m:t>//</m:t>
                    </m:r>
                    <m:r>
                      <a:rPr lang="vi-VN" sz="1600" i="1" smtClean="0">
                        <a:latin typeface="Cambria Math" panose="02040503050406030204" pitchFamily="18" charset="0"/>
                      </a:rPr>
                      <m:t>𝐵𝐶</m:t>
                    </m:r>
                  </m:oMath>
                </a14:m>
                <a:r>
                  <a:rPr lang="vi-VN" sz="1600" dirty="0">
                    <a:latin typeface="+mn-lt"/>
                  </a:rPr>
                  <a:t>, ta có:</a:t>
                </a:r>
                <a:r>
                  <a:rPr lang="en-US" sz="1600" dirty="0">
                    <a:latin typeface="+mn-lt"/>
                  </a:rPr>
                  <a:t> </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𝐴𝑀</m:t>
                        </m:r>
                      </m:num>
                      <m:den>
                        <m:r>
                          <a:rPr lang="en-US" sz="1600" b="0" i="1" smtClean="0">
                            <a:latin typeface="Cambria Math" panose="02040503050406030204" pitchFamily="18" charset="0"/>
                          </a:rPr>
                          <m:t>𝐴</m:t>
                        </m:r>
                        <m:r>
                          <a:rPr lang="en-US" sz="1600" i="1">
                            <a:latin typeface="Cambria Math" panose="02040503050406030204" pitchFamily="18" charset="0"/>
                          </a:rPr>
                          <m:t>𝐵</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𝐴𝑁</m:t>
                        </m:r>
                      </m:num>
                      <m:den>
                        <m:r>
                          <a:rPr lang="en-US" sz="1600" i="1">
                            <a:latin typeface="Cambria Math" panose="02040503050406030204" pitchFamily="18" charset="0"/>
                          </a:rPr>
                          <m:t>𝐴𝐶</m:t>
                        </m:r>
                      </m:den>
                    </m:f>
                  </m:oMath>
                </a14:m>
                <a:r>
                  <a:rPr lang="en-US" sz="1600" dirty="0"/>
                  <a:t> </a:t>
                </a:r>
                <a:r>
                  <a:rPr lang="vi-VN" sz="1600" dirty="0"/>
                  <a:t>(định lí Thalès).</a:t>
                </a:r>
              </a:p>
              <a:p>
                <a:pPr algn="just">
                  <a:lnSpc>
                    <a:spcPct val="150000"/>
                  </a:lnSpc>
                  <a:spcAft>
                    <a:spcPts val="500"/>
                  </a:spcAft>
                </a:pPr>
                <a:r>
                  <a:rPr lang="vi-VN" sz="1600" dirty="0">
                    <a:latin typeface="+mn-lt"/>
                  </a:rPr>
                  <a:t>Vậy</a:t>
                </a:r>
                <a:r>
                  <a:rPr lang="en-US" sz="1600" dirty="0">
                    <a:latin typeface="+mn-lt"/>
                  </a:rPr>
                  <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𝐴𝑀</m:t>
                        </m:r>
                      </m:num>
                      <m:den>
                        <m:r>
                          <a:rPr lang="en-US" sz="1600" i="1">
                            <a:latin typeface="Cambria Math" panose="02040503050406030204" pitchFamily="18" charset="0"/>
                          </a:rPr>
                          <m:t>𝐴𝐵</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𝐴𝑁</m:t>
                        </m:r>
                      </m:num>
                      <m:den>
                        <m:r>
                          <a:rPr lang="en-US" sz="1600" i="1">
                            <a:latin typeface="Cambria Math" panose="02040503050406030204" pitchFamily="18" charset="0"/>
                          </a:rPr>
                          <m:t>𝐴𝐶</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𝑀𝑁</m:t>
                        </m:r>
                      </m:num>
                      <m:den>
                        <m:r>
                          <a:rPr lang="en-US" sz="1600" i="1">
                            <a:latin typeface="Cambria Math" panose="02040503050406030204" pitchFamily="18" charset="0"/>
                          </a:rPr>
                          <m:t>𝐵𝐶</m:t>
                        </m:r>
                      </m:den>
                    </m:f>
                    <m:r>
                      <a:rPr lang="en-US" sz="1600" b="0" i="0" smtClean="0">
                        <a:latin typeface="Cambria Math" panose="02040503050406030204" pitchFamily="18" charset="0"/>
                      </a:rPr>
                      <m:t>.</m:t>
                    </m:r>
                  </m:oMath>
                </a14:m>
                <a:endParaRPr lang="vi-VN" sz="1600" dirty="0">
                  <a:latin typeface="+mn-lt"/>
                </a:endParaRPr>
              </a:p>
            </p:txBody>
          </p:sp>
        </mc:Choice>
        <mc:Fallback>
          <p:sp>
            <p:nvSpPr>
              <p:cNvPr id="10" name="Rectangle 9"/>
              <p:cNvSpPr>
                <a:spLocks noRot="1" noChangeAspect="1" noMove="1" noResize="1" noEditPoints="1" noAdjustHandles="1" noChangeArrowheads="1" noChangeShapeType="1" noTextEdit="1"/>
              </p:cNvSpPr>
              <p:nvPr/>
            </p:nvSpPr>
            <p:spPr>
              <a:xfrm>
                <a:off x="2696462" y="884862"/>
                <a:ext cx="5862922" cy="3761286"/>
              </a:xfrm>
              <a:prstGeom prst="rect">
                <a:avLst/>
              </a:prstGeom>
              <a:blipFill>
                <a:blip r:embed="rId5"/>
                <a:stretch>
                  <a:fillRect l="-520" r="-624"/>
                </a:stretch>
              </a:blipFill>
            </p:spPr>
            <p:txBody>
              <a:bodyPr/>
              <a:lstStyle/>
              <a:p>
                <a:r>
                  <a:rPr lang="en-US">
                    <a:noFill/>
                  </a:rPr>
                  <a:t> </a:t>
                </a:r>
              </a:p>
            </p:txBody>
          </p:sp>
        </mc:Fallback>
      </mc:AlternateContent>
      <p:sp>
        <p:nvSpPr>
          <p:cNvPr id="11" name="Rectangle 10"/>
          <p:cNvSpPr/>
          <p:nvPr/>
        </p:nvSpPr>
        <p:spPr>
          <a:xfrm>
            <a:off x="477159" y="445615"/>
            <a:ext cx="834480" cy="309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6402" y="515530"/>
            <a:ext cx="1632178" cy="369332"/>
          </a:xfrm>
          <a:prstGeom prst="rect">
            <a:avLst/>
          </a:prstGeom>
        </p:spPr>
        <p:txBody>
          <a:bodyPr wrap="none">
            <a:spAutoFit/>
          </a:bodyPr>
          <a:lstStyle/>
          <a:p>
            <a:pPr algn="ctr">
              <a:buClrTx/>
              <a:defRPr/>
            </a:pPr>
            <a:r>
              <a:rPr lang="en-US" sz="1800" b="1" i="1" u="sng" kern="1200">
                <a:solidFill>
                  <a:srgbClr val="C00000"/>
                </a:solidFill>
                <a:latin typeface="Arial" panose="020B0604020202020204" pitchFamily="34" charset="0"/>
                <a:ea typeface="+mn-ea"/>
              </a:rPr>
              <a:t>Chứng minh:</a:t>
            </a:r>
            <a:endParaRPr lang="en-US" sz="1800" b="1" i="1" u="sng" kern="1200" dirty="0">
              <a:solidFill>
                <a:srgbClr val="C00000"/>
              </a:solidFill>
              <a:latin typeface="Calibri"/>
              <a:ea typeface="+mn-ea"/>
            </a:endParaRPr>
          </a:p>
        </p:txBody>
      </p:sp>
    </p:spTree>
    <p:extLst>
      <p:ext uri="{BB962C8B-B14F-4D97-AF65-F5344CB8AC3E}">
        <p14:creationId xmlns:p14="http://schemas.microsoft.com/office/powerpoint/2010/main" val="4172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sp>
        <p:nvSpPr>
          <p:cNvPr id="8" name="Rectangle 7"/>
          <p:cNvSpPr/>
          <p:nvPr/>
        </p:nvSpPr>
        <p:spPr>
          <a:xfrm>
            <a:off x="222639" y="190831"/>
            <a:ext cx="8706676" cy="4738978"/>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a:solidFill>
                <a:srgbClr val="014040"/>
              </a:solidFill>
            </a:endParaRPr>
          </a:p>
        </p:txBody>
      </p:sp>
      <p:pic>
        <p:nvPicPr>
          <p:cNvPr id="77" name="Picture 76"/>
          <p:cNvPicPr>
            <a:picLocks noChangeAspect="1"/>
          </p:cNvPicPr>
          <p:nvPr/>
        </p:nvPicPr>
        <p:blipFill>
          <a:blip r:embed="rId3"/>
          <a:stretch>
            <a:fillRect/>
          </a:stretch>
        </p:blipFill>
        <p:spPr>
          <a:xfrm rot="3051417">
            <a:off x="307613" y="4529533"/>
            <a:ext cx="579198" cy="668764"/>
          </a:xfrm>
          <a:prstGeom prst="rect">
            <a:avLst/>
          </a:prstGeom>
        </p:spPr>
      </p:pic>
      <p:pic>
        <p:nvPicPr>
          <p:cNvPr id="10" name="Picture 9"/>
          <p:cNvPicPr>
            <a:picLocks noChangeAspect="1"/>
          </p:cNvPicPr>
          <p:nvPr/>
        </p:nvPicPr>
        <p:blipFill>
          <a:blip r:embed="rId4"/>
          <a:stretch>
            <a:fillRect/>
          </a:stretch>
        </p:blipFill>
        <p:spPr>
          <a:xfrm>
            <a:off x="8338755" y="4156218"/>
            <a:ext cx="710762" cy="773591"/>
          </a:xfrm>
          <a:prstGeom prst="rect">
            <a:avLst/>
          </a:prstGeom>
        </p:spPr>
      </p:pic>
      <p:sp>
        <p:nvSpPr>
          <p:cNvPr id="9" name="Rectangle 8"/>
          <p:cNvSpPr/>
          <p:nvPr/>
        </p:nvSpPr>
        <p:spPr>
          <a:xfrm>
            <a:off x="507004" y="379151"/>
            <a:ext cx="1064715" cy="430887"/>
          </a:xfrm>
          <a:prstGeom prst="rect">
            <a:avLst/>
          </a:prstGeom>
        </p:spPr>
        <p:txBody>
          <a:bodyPr wrap="none">
            <a:spAutoFit/>
          </a:bodyPr>
          <a:lstStyle/>
          <a:p>
            <a:pPr algn="ctr">
              <a:buClrTx/>
              <a:defRPr/>
            </a:pPr>
            <a:r>
              <a:rPr lang="en-US" sz="2200" b="1" i="1" u="sng" kern="1200">
                <a:solidFill>
                  <a:schemeClr val="accent3">
                    <a:lumMod val="90000"/>
                    <a:lumOff val="10000"/>
                  </a:schemeClr>
                </a:solidFill>
                <a:latin typeface="Arial" panose="020B0604020202020204" pitchFamily="34" charset="0"/>
                <a:ea typeface="+mn-ea"/>
              </a:rPr>
              <a:t>Chú ý:</a:t>
            </a:r>
            <a:endParaRPr lang="en-US" sz="2200" b="1" i="1" u="sng" kern="1200" dirty="0">
              <a:solidFill>
                <a:schemeClr val="accent3">
                  <a:lumMod val="90000"/>
                  <a:lumOff val="10000"/>
                </a:schemeClr>
              </a:solidFill>
              <a:latin typeface="Calibri"/>
              <a:ea typeface="+mn-ea"/>
            </a:endParaRPr>
          </a:p>
        </p:txBody>
      </p:sp>
      <mc:AlternateContent xmlns:mc="http://schemas.openxmlformats.org/markup-compatibility/2006" xmlns:a14="http://schemas.microsoft.com/office/drawing/2010/main">
        <mc:Choice Requires="a14">
          <p:sp>
            <p:nvSpPr>
              <p:cNvPr id="4" name="Rectangle 3"/>
              <p:cNvSpPr/>
              <p:nvPr/>
            </p:nvSpPr>
            <p:spPr>
              <a:xfrm>
                <a:off x="507004" y="832523"/>
                <a:ext cx="8112340" cy="1542923"/>
              </a:xfrm>
              <a:prstGeom prst="rect">
                <a:avLst/>
              </a:prstGeom>
            </p:spPr>
            <p:txBody>
              <a:bodyPr wrap="square">
                <a:spAutoFit/>
              </a:bodyPr>
              <a:lstStyle/>
              <a:p>
                <a:pPr algn="just">
                  <a:lnSpc>
                    <a:spcPct val="150000"/>
                  </a:lnSpc>
                </a:pPr>
                <a:r>
                  <a:rPr lang="vi-VN" sz="1900">
                    <a:latin typeface="+mn-lt"/>
                    <a:ea typeface="Arial" panose="020B0604020202020204" pitchFamily="34" charset="0"/>
                    <a:cs typeface="Times New Roman" panose="02020603050405020304" pitchFamily="18" charset="0"/>
                  </a:rPr>
                  <a:t>Hệ quả trên vẫn đúng cho trường hợp đường thẳng </a:t>
                </a:r>
                <a14:m>
                  <m:oMath xmlns:m="http://schemas.openxmlformats.org/officeDocument/2006/math">
                    <m:r>
                      <a:rPr lang="vi-VN" sz="1900" i="1">
                        <a:latin typeface="Cambria Math" panose="02040503050406030204" pitchFamily="18" charset="0"/>
                        <a:ea typeface="Arial" panose="020B0604020202020204" pitchFamily="34" charset="0"/>
                        <a:cs typeface="Times New Roman" panose="02020603050405020304" pitchFamily="18" charset="0"/>
                      </a:rPr>
                      <m:t>𝑑</m:t>
                    </m:r>
                  </m:oMath>
                </a14:m>
                <a:r>
                  <a:rPr lang="vi-VN" sz="1900">
                    <a:latin typeface="+mn-lt"/>
                    <a:ea typeface="Dotum" panose="020B0600000101010101" pitchFamily="34" charset="-127"/>
                    <a:cs typeface="Times New Roman" panose="02020603050405020304" pitchFamily="18" charset="0"/>
                  </a:rPr>
                  <a:t> song song với một cạnh của tam giác và cắt phần kéo dài của hai cạnh còn lại.</a:t>
                </a:r>
                <a:endParaRPr lang="en-US" sz="1900">
                  <a:latin typeface="+mn-lt"/>
                  <a:ea typeface="Dotum" panose="020B0600000101010101" pitchFamily="34" charset="-127"/>
                  <a:cs typeface="Times New Roman" panose="02020603050405020304" pitchFamily="18" charset="0"/>
                </a:endParaRPr>
              </a:p>
              <a:p>
                <a:pPr algn="just">
                  <a:lnSpc>
                    <a:spcPct val="150000"/>
                  </a:lnSpc>
                </a:pPr>
                <a14:m>
                  <m:oMath xmlns:m="http://schemas.openxmlformats.org/officeDocument/2006/math">
                    <m:r>
                      <a:rPr lang="en-US" sz="1900">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 </m:t>
                    </m:r>
                  </m:oMath>
                </a14:m>
                <a:r>
                  <a:rPr lang="vi-VN" sz="1900">
                    <a:latin typeface="+mn-lt"/>
                    <a:ea typeface="Arial" panose="020B0604020202020204" pitchFamily="34" charset="0"/>
                    <a:cs typeface="Times New Roman" panose="02020603050405020304" pitchFamily="18" charset="0"/>
                  </a:rPr>
                  <a:t>Ta cũng có tỉ số: </a:t>
                </a:r>
                <a14:m>
                  <m:oMath xmlns:m="http://schemas.openxmlformats.org/officeDocument/2006/math">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𝐴𝑀</m:t>
                        </m:r>
                      </m:num>
                      <m:den>
                        <m:r>
                          <a:rPr lang="vi-VN" sz="1900" i="1">
                            <a:latin typeface="Cambria Math" panose="02040503050406030204" pitchFamily="18" charset="0"/>
                            <a:ea typeface="Calibri" panose="020F0502020204030204" pitchFamily="34" charset="0"/>
                            <a:cs typeface="Times New Roman" panose="02020603050405020304" pitchFamily="18" charset="0"/>
                          </a:rPr>
                          <m:t>𝐴𝐵</m:t>
                        </m:r>
                      </m:den>
                    </m:f>
                    <m:r>
                      <a:rPr lang="vi-VN"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𝐴𝑁</m:t>
                        </m:r>
                      </m:num>
                      <m:den>
                        <m:r>
                          <a:rPr lang="vi-VN" sz="1900" i="1">
                            <a:latin typeface="Cambria Math" panose="02040503050406030204" pitchFamily="18" charset="0"/>
                            <a:ea typeface="Calibri" panose="020F0502020204030204" pitchFamily="34" charset="0"/>
                            <a:cs typeface="Times New Roman" panose="02020603050405020304" pitchFamily="18" charset="0"/>
                          </a:rPr>
                          <m:t>𝐴𝐶</m:t>
                        </m:r>
                      </m:den>
                    </m:f>
                    <m:r>
                      <a:rPr lang="vi-VN"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vi-VN" sz="1900" i="1">
                            <a:latin typeface="Cambria Math" panose="02040503050406030204" pitchFamily="18" charset="0"/>
                            <a:ea typeface="Calibri" panose="020F0502020204030204" pitchFamily="34" charset="0"/>
                            <a:cs typeface="Times New Roman" panose="02020603050405020304" pitchFamily="18" charset="0"/>
                          </a:rPr>
                          <m:t>𝑀𝑁</m:t>
                        </m:r>
                      </m:num>
                      <m:den>
                        <m:r>
                          <a:rPr lang="vi-VN" sz="1900" i="1">
                            <a:latin typeface="Cambria Math" panose="02040503050406030204" pitchFamily="18" charset="0"/>
                            <a:ea typeface="Calibri" panose="020F0502020204030204" pitchFamily="34" charset="0"/>
                            <a:cs typeface="Times New Roman" panose="02020603050405020304" pitchFamily="18" charset="0"/>
                          </a:rPr>
                          <m:t>𝐵𝐶</m:t>
                        </m:r>
                      </m:den>
                    </m:f>
                  </m:oMath>
                </a14:m>
                <a:r>
                  <a:rPr lang="vi-VN" sz="1900">
                    <a:latin typeface="+mn-lt"/>
                    <a:ea typeface="Dotum" panose="020B0600000101010101" pitchFamily="34" charset="-127"/>
                    <a:cs typeface="Times New Roman" panose="02020603050405020304" pitchFamily="18" charset="0"/>
                  </a:rPr>
                  <a:t> cho hai trường hợp trên.</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7004" y="832523"/>
                <a:ext cx="8112340" cy="1542923"/>
              </a:xfrm>
              <a:prstGeom prst="rect">
                <a:avLst/>
              </a:prstGeom>
              <a:blipFill>
                <a:blip r:embed="rId5"/>
                <a:stretch>
                  <a:fillRect l="-676" r="-751" b="-1976"/>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1552447" y="2560320"/>
            <a:ext cx="6021453" cy="2243175"/>
          </a:xfrm>
          <a:prstGeom prst="rect">
            <a:avLst/>
          </a:prstGeom>
        </p:spPr>
      </p:pic>
      <p:pic>
        <p:nvPicPr>
          <p:cNvPr id="11" name="Picture 10"/>
          <p:cNvPicPr>
            <a:picLocks noChangeAspect="1"/>
          </p:cNvPicPr>
          <p:nvPr/>
        </p:nvPicPr>
        <p:blipFill>
          <a:blip r:embed="rId8"/>
          <a:stretch>
            <a:fillRect/>
          </a:stretch>
        </p:blipFill>
        <p:spPr>
          <a:xfrm flipH="1">
            <a:off x="8296946" y="393289"/>
            <a:ext cx="461647" cy="402779"/>
          </a:xfrm>
          <a:prstGeom prst="rect">
            <a:avLst/>
          </a:prstGeom>
        </p:spPr>
      </p:pic>
    </p:spTree>
    <p:extLst>
      <p:ext uri="{BB962C8B-B14F-4D97-AF65-F5344CB8AC3E}">
        <p14:creationId xmlns:p14="http://schemas.microsoft.com/office/powerpoint/2010/main" val="38674948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sp>
        <p:nvSpPr>
          <p:cNvPr id="8" name="Rectangle 7"/>
          <p:cNvSpPr/>
          <p:nvPr/>
        </p:nvSpPr>
        <p:spPr>
          <a:xfrm>
            <a:off x="222639" y="190831"/>
            <a:ext cx="8706676" cy="4738978"/>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14040"/>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266210">
            <a:off x="5076198" y="4429944"/>
            <a:ext cx="575100" cy="832059"/>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629682" y="366948"/>
                <a:ext cx="7883818" cy="1015663"/>
              </a:xfrm>
              <a:prstGeom prst="rect">
                <a:avLst/>
              </a:prstGeom>
              <a:noFill/>
            </p:spPr>
            <p:txBody>
              <a:bodyPr wrap="square" rtlCol="0">
                <a:spAutoFit/>
              </a:bodyPr>
              <a:lstStyle/>
              <a:p>
                <a:pPr lvl="0" algn="just">
                  <a:lnSpc>
                    <a:spcPct val="150000"/>
                  </a:lnSpc>
                  <a:buClr>
                    <a:srgbClr val="2D1549"/>
                  </a:buClr>
                  <a:buSzPts val="1100"/>
                  <a:defRPr/>
                </a:pPr>
                <a:r>
                  <a:rPr lang="vi-VN" sz="2000" kern="1200">
                    <a:solidFill>
                      <a:sysClr val="windowText" lastClr="000000"/>
                    </a:solidFill>
                    <a:latin typeface="+mn-lt"/>
                    <a:ea typeface="+mn-ea"/>
                    <a:cs typeface="Arial" panose="020B0604020202020204" pitchFamily="34" charset="0"/>
                  </a:rPr>
                  <a:t> </a:t>
                </a:r>
                <a:r>
                  <a:rPr lang="en-US" sz="2000" b="1">
                    <a:solidFill>
                      <a:srgbClr val="FFFFFF"/>
                    </a:solidFill>
                    <a:highlight>
                      <a:srgbClr val="CE4D8E"/>
                    </a:highlight>
                    <a:latin typeface="+mn-lt"/>
                  </a:rPr>
                  <a:t>Ví dụ 5:</a:t>
                </a:r>
                <a:r>
                  <a:rPr lang="en-US" sz="2000" kern="1200">
                    <a:solidFill>
                      <a:sysClr val="windowText" lastClr="000000"/>
                    </a:solidFill>
                    <a:latin typeface="+mn-lt"/>
                    <a:ea typeface="+mn-ea"/>
                    <a:cs typeface="Arial" panose="020B0604020202020204" pitchFamily="34" charset="0"/>
                  </a:rPr>
                  <a:t> Trong Hình 13, c</a:t>
                </a:r>
                <a:r>
                  <a:rPr lang="vi-VN" sz="2000" kern="1200">
                    <a:solidFill>
                      <a:sysClr val="windowText" lastClr="000000"/>
                    </a:solidFill>
                    <a:latin typeface="+mn-lt"/>
                    <a:ea typeface="+mn-ea"/>
                    <a:cs typeface="Arial" panose="020B0604020202020204" pitchFamily="34" charset="0"/>
                  </a:rPr>
                  <a:t>ho </a:t>
                </a:r>
                <a:r>
                  <a:rPr lang="en-US" sz="2000" kern="1200">
                    <a:solidFill>
                      <a:sysClr val="windowText" lastClr="000000"/>
                    </a:solidFill>
                    <a:latin typeface="+mn-lt"/>
                    <a:ea typeface="+mn-ea"/>
                    <a:cs typeface="Arial" panose="020B0604020202020204" pitchFamily="34" charset="0"/>
                  </a:rPr>
                  <a:t>biết </a:t>
                </a:r>
                <a14:m>
                  <m:oMath xmlns:m="http://schemas.openxmlformats.org/officeDocument/2006/math">
                    <m:r>
                      <a:rPr lang="vi-VN" sz="2000" i="1" kern="1200" smtClean="0">
                        <a:solidFill>
                          <a:sysClr val="windowText" lastClr="000000"/>
                        </a:solidFill>
                        <a:latin typeface="Cambria Math" panose="02040503050406030204" pitchFamily="18" charset="0"/>
                        <a:ea typeface="+mn-ea"/>
                        <a:cs typeface="Arial" panose="020B0604020202020204" pitchFamily="34" charset="0"/>
                      </a:rPr>
                      <m:t>𝐴𝐵</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=4,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𝐵𝐶</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=3,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𝐴𝑀</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=3, </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𝑀𝑁</m:t>
                    </m:r>
                    <m:r>
                      <m:rPr>
                        <m:nor/>
                      </m:rPr>
                      <a:rPr lang="en-US" sz="2000" i="1" kern="1200">
                        <a:solidFill>
                          <a:sysClr val="windowText" lastClr="000000"/>
                        </a:solidFill>
                        <a:ea typeface="+mn-ea"/>
                        <a:cs typeface="Arial" panose="020B0604020202020204" pitchFamily="34" charset="0"/>
                      </a:rPr>
                      <m:t>//</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𝐵𝐶</m:t>
                    </m:r>
                  </m:oMath>
                </a14:m>
                <a:r>
                  <a:rPr lang="en-US" sz="2000" kern="1200">
                    <a:solidFill>
                      <a:sysClr val="windowText" lastClr="000000"/>
                    </a:solidFill>
                    <a:latin typeface="+mn-lt"/>
                    <a:ea typeface="+mn-ea"/>
                    <a:cs typeface="Arial" panose="020B0604020202020204" pitchFamily="34" charset="0"/>
                  </a:rPr>
                  <a:t>. Tính độ dài đoạn thẳng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𝑀𝑁</m:t>
                    </m:r>
                  </m:oMath>
                </a14:m>
                <a:endParaRPr lang="vi-VN" sz="2000" kern="1200">
                  <a:solidFill>
                    <a:sysClr val="windowText" lastClr="000000"/>
                  </a:solidFill>
                  <a:latin typeface="+mn-lt"/>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29682" y="366948"/>
                <a:ext cx="7883818" cy="1015663"/>
              </a:xfrm>
              <a:prstGeom prst="rect">
                <a:avLst/>
              </a:prstGeom>
              <a:blipFill>
                <a:blip r:embed="rId4"/>
                <a:stretch>
                  <a:fillRect l="-773" r="-773" b="-4192"/>
                </a:stretch>
              </a:blipFill>
            </p:spPr>
            <p:txBody>
              <a:bodyPr/>
              <a:lstStyle/>
              <a:p>
                <a:r>
                  <a:rPr lang="en-US">
                    <a:noFill/>
                  </a:rPr>
                  <a:t> </a:t>
                </a:r>
              </a:p>
            </p:txBody>
          </p:sp>
        </mc:Fallback>
      </mc:AlternateContent>
      <p:sp>
        <p:nvSpPr>
          <p:cNvPr id="14" name="Rectangle 13"/>
          <p:cNvSpPr/>
          <p:nvPr/>
        </p:nvSpPr>
        <p:spPr>
          <a:xfrm>
            <a:off x="4238006" y="1379815"/>
            <a:ext cx="667170" cy="400110"/>
          </a:xfrm>
          <a:prstGeom prst="rect">
            <a:avLst/>
          </a:prstGeom>
        </p:spPr>
        <p:txBody>
          <a:bodyPr wrap="none">
            <a:spAutoFit/>
          </a:bodyPr>
          <a:lstStyle/>
          <a:p>
            <a:pPr algn="ctr">
              <a:buClrTx/>
              <a:defRPr/>
            </a:pPr>
            <a:r>
              <a:rPr lang="en-US" sz="2000" b="1" i="1" u="sng" kern="1200" dirty="0">
                <a:solidFill>
                  <a:srgbClr val="C00000"/>
                </a:solidFill>
                <a:latin typeface="+mn-lt"/>
                <a:ea typeface="+mn-ea"/>
              </a:rPr>
              <a:t>Giải</a:t>
            </a:r>
          </a:p>
        </p:txBody>
      </p:sp>
      <mc:AlternateContent xmlns:mc="http://schemas.openxmlformats.org/markup-compatibility/2006" xmlns:a14="http://schemas.microsoft.com/office/drawing/2010/main">
        <mc:Choice Requires="a14">
          <p:sp>
            <p:nvSpPr>
              <p:cNvPr id="3" name="Rectangle 2"/>
              <p:cNvSpPr/>
              <p:nvPr/>
            </p:nvSpPr>
            <p:spPr>
              <a:xfrm>
                <a:off x="629682" y="1995465"/>
                <a:ext cx="5360413" cy="2521011"/>
              </a:xfrm>
              <a:prstGeom prst="rect">
                <a:avLst/>
              </a:prstGeom>
            </p:spPr>
            <p:txBody>
              <a:bodyPr wrap="square">
                <a:spAutoFit/>
              </a:bodyPr>
              <a:lstStyle/>
              <a:p>
                <a:pPr>
                  <a:lnSpc>
                    <a:spcPct val="150000"/>
                  </a:lnSpc>
                </a:pPr>
                <a:r>
                  <a:rPr lang="en-US" sz="2000">
                    <a:latin typeface="+mn-lt"/>
                  </a:rPr>
                  <a:t>Xét tam giác </a:t>
                </a:r>
                <a14:m>
                  <m:oMath xmlns:m="http://schemas.openxmlformats.org/officeDocument/2006/math">
                    <m:r>
                      <a:rPr lang="en-US" sz="2000" b="0" i="1" smtClean="0">
                        <a:latin typeface="Cambria Math" panose="02040503050406030204" pitchFamily="18" charset="0"/>
                      </a:rPr>
                      <m:t>𝐴𝐵𝐶</m:t>
                    </m:r>
                  </m:oMath>
                </a14:m>
                <a:r>
                  <a:rPr lang="vi-VN" sz="2000">
                    <a:latin typeface="+mn-lt"/>
                  </a:rPr>
                  <a:t> </a:t>
                </a:r>
                <a:r>
                  <a:rPr lang="en-US" sz="2000">
                    <a:latin typeface="+mn-lt"/>
                  </a:rPr>
                  <a:t>với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𝑀𝑁</m:t>
                    </m:r>
                    <m:r>
                      <m:rPr>
                        <m:nor/>
                      </m:rPr>
                      <a:rPr lang="en-US" sz="2000" i="1" kern="1200">
                        <a:solidFill>
                          <a:sysClr val="windowText" lastClr="000000"/>
                        </a:solidFill>
                        <a:latin typeface="+mn-lt"/>
                        <a:cs typeface="Arial" panose="020B0604020202020204" pitchFamily="34" charset="0"/>
                      </a:rPr>
                      <m:t>//</m:t>
                    </m:r>
                    <m:r>
                      <a:rPr lang="en-US" sz="2000" i="1" kern="1200">
                        <a:solidFill>
                          <a:sysClr val="windowText" lastClr="000000"/>
                        </a:solidFill>
                        <a:latin typeface="Cambria Math" panose="02040503050406030204" pitchFamily="18" charset="0"/>
                        <a:cs typeface="Arial" panose="020B0604020202020204" pitchFamily="34" charset="0"/>
                      </a:rPr>
                      <m:t>𝐵</m:t>
                    </m:r>
                    <m:r>
                      <a:rPr lang="en-US" sz="2000" b="0" i="1" kern="1200" smtClean="0">
                        <a:solidFill>
                          <a:sysClr val="windowText" lastClr="000000"/>
                        </a:solidFill>
                        <a:latin typeface="Cambria Math" panose="02040503050406030204" pitchFamily="18" charset="0"/>
                        <a:cs typeface="Arial" panose="020B0604020202020204" pitchFamily="34" charset="0"/>
                      </a:rPr>
                      <m:t>𝐶</m:t>
                    </m:r>
                  </m:oMath>
                </a14:m>
                <a:r>
                  <a:rPr lang="en-US" sz="2000">
                    <a:latin typeface="+mn-lt"/>
                  </a:rPr>
                  <a:t>, ta có: </a:t>
                </a:r>
              </a:p>
              <a:p>
                <a:pPr algn="ctr">
                  <a:lnSpc>
                    <a:spcPct val="150000"/>
                  </a:lnSpc>
                </a:pP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𝐴𝑀</m:t>
                        </m:r>
                      </m:num>
                      <m:den>
                        <m:r>
                          <a:rPr lang="en-US" sz="2000" b="0" i="1" smtClean="0">
                            <a:latin typeface="Cambria Math" panose="02040503050406030204" pitchFamily="18" charset="0"/>
                          </a:rPr>
                          <m:t>𝐴</m:t>
                        </m:r>
                        <m:r>
                          <a:rPr lang="en-US" sz="2000" i="1">
                            <a:latin typeface="Cambria Math" panose="02040503050406030204" pitchFamily="18" charset="0"/>
                          </a:rPr>
                          <m:t>𝐵</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𝑀</m:t>
                        </m:r>
                        <m:r>
                          <a:rPr lang="en-US" sz="2000" i="1">
                            <a:latin typeface="Cambria Math" panose="02040503050406030204" pitchFamily="18" charset="0"/>
                          </a:rPr>
                          <m:t>𝑁</m:t>
                        </m:r>
                      </m:num>
                      <m:den>
                        <m:r>
                          <a:rPr lang="en-US" sz="2000" b="0" i="1" smtClean="0">
                            <a:latin typeface="Cambria Math" panose="02040503050406030204" pitchFamily="18" charset="0"/>
                          </a:rPr>
                          <m:t>𝐵</m:t>
                        </m:r>
                        <m:r>
                          <a:rPr lang="en-US" sz="2000" i="1">
                            <a:latin typeface="Cambria Math" panose="02040503050406030204" pitchFamily="18" charset="0"/>
                          </a:rPr>
                          <m:t>𝐶</m:t>
                        </m:r>
                      </m:den>
                    </m:f>
                  </m:oMath>
                </a14:m>
                <a:r>
                  <a:rPr lang="en-US" sz="2000">
                    <a:latin typeface="+mn-lt"/>
                  </a:rPr>
                  <a:t> </a:t>
                </a:r>
                <a:r>
                  <a:rPr lang="vi-VN" sz="2000">
                    <a:latin typeface="+mn-lt"/>
                  </a:rPr>
                  <a:t>(</a:t>
                </a:r>
                <a:r>
                  <a:rPr lang="en-US" sz="2000">
                    <a:latin typeface="+mn-lt"/>
                  </a:rPr>
                  <a:t>hệ quả của </a:t>
                </a:r>
                <a:r>
                  <a:rPr lang="vi-VN" sz="2000">
                    <a:latin typeface="+mn-lt"/>
                  </a:rPr>
                  <a:t>định lí Thalès).</a:t>
                </a:r>
                <a:endParaRPr lang="en-US" sz="2000">
                  <a:latin typeface="+mn-lt"/>
                </a:endParaRPr>
              </a:p>
              <a:p>
                <a:pPr>
                  <a:lnSpc>
                    <a:spcPct val="150000"/>
                  </a:lnSpc>
                </a:pPr>
                <a:r>
                  <a:rPr lang="en-US" sz="2000">
                    <a:latin typeface="+mn-lt"/>
                  </a:rPr>
                  <a:t>Do </a:t>
                </a:r>
                <a14:m>
                  <m:oMath xmlns:m="http://schemas.openxmlformats.org/officeDocument/2006/math">
                    <m:r>
                      <a:rPr lang="vi-VN" sz="2000" i="1" kern="1200">
                        <a:solidFill>
                          <a:sysClr val="windowText" lastClr="000000"/>
                        </a:solidFill>
                        <a:latin typeface="Cambria Math" panose="02040503050406030204" pitchFamily="18" charset="0"/>
                        <a:cs typeface="Arial" panose="020B0604020202020204" pitchFamily="34" charset="0"/>
                      </a:rPr>
                      <m:t>𝐴𝐵</m:t>
                    </m:r>
                    <m:r>
                      <a:rPr lang="en-US" sz="2000" i="1" kern="1200">
                        <a:solidFill>
                          <a:sysClr val="windowText" lastClr="000000"/>
                        </a:solidFill>
                        <a:latin typeface="Cambria Math" panose="02040503050406030204" pitchFamily="18" charset="0"/>
                        <a:cs typeface="Arial" panose="020B0604020202020204" pitchFamily="34" charset="0"/>
                      </a:rPr>
                      <m:t>=4, </m:t>
                    </m:r>
                    <m:r>
                      <a:rPr lang="en-US" sz="2000" i="1" kern="1200">
                        <a:solidFill>
                          <a:sysClr val="windowText" lastClr="000000"/>
                        </a:solidFill>
                        <a:latin typeface="Cambria Math" panose="02040503050406030204" pitchFamily="18" charset="0"/>
                        <a:cs typeface="Arial" panose="020B0604020202020204" pitchFamily="34" charset="0"/>
                      </a:rPr>
                      <m:t>𝐵𝐶</m:t>
                    </m:r>
                    <m:r>
                      <a:rPr lang="en-US" sz="2000" i="1" kern="1200">
                        <a:solidFill>
                          <a:sysClr val="windowText" lastClr="000000"/>
                        </a:solidFill>
                        <a:latin typeface="Cambria Math" panose="02040503050406030204" pitchFamily="18" charset="0"/>
                        <a:cs typeface="Arial" panose="020B0604020202020204" pitchFamily="34" charset="0"/>
                      </a:rPr>
                      <m:t>=3, </m:t>
                    </m:r>
                    <m:r>
                      <a:rPr lang="en-US" sz="2000" i="1" kern="1200">
                        <a:solidFill>
                          <a:sysClr val="windowText" lastClr="000000"/>
                        </a:solidFill>
                        <a:latin typeface="Cambria Math" panose="02040503050406030204" pitchFamily="18" charset="0"/>
                        <a:cs typeface="Arial" panose="020B0604020202020204" pitchFamily="34" charset="0"/>
                      </a:rPr>
                      <m:t>𝐴𝑀</m:t>
                    </m:r>
                    <m:r>
                      <a:rPr lang="en-US" sz="2000" i="1" kern="1200">
                        <a:solidFill>
                          <a:sysClr val="windowText" lastClr="000000"/>
                        </a:solidFill>
                        <a:latin typeface="Cambria Math" panose="02040503050406030204" pitchFamily="18" charset="0"/>
                        <a:cs typeface="Arial" panose="020B0604020202020204" pitchFamily="34" charset="0"/>
                      </a:rPr>
                      <m:t>=3</m:t>
                    </m:r>
                  </m:oMath>
                </a14:m>
                <a:r>
                  <a:rPr lang="en-US" sz="2000">
                    <a:latin typeface="+mn-lt"/>
                  </a:rPr>
                  <a:t> nên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𝑀𝑁</m:t>
                        </m:r>
                      </m:num>
                      <m:den>
                        <m:r>
                          <a:rPr lang="en-US" sz="2000" b="0" i="1" smtClean="0">
                            <a:latin typeface="Cambria Math" panose="02040503050406030204" pitchFamily="18" charset="0"/>
                          </a:rPr>
                          <m:t>3</m:t>
                        </m:r>
                      </m:den>
                    </m:f>
                  </m:oMath>
                </a14:m>
                <a:endParaRPr lang="en-US" sz="2000">
                  <a:latin typeface="+mn-lt"/>
                </a:endParaRPr>
              </a:p>
              <a:p>
                <a:pPr>
                  <a:lnSpc>
                    <a:spcPct val="150000"/>
                  </a:lnSpc>
                </a:pPr>
                <a:r>
                  <a:rPr lang="en-US" sz="2000">
                    <a:latin typeface="+mn-lt"/>
                  </a:rPr>
                  <a:t>Suy ra </a:t>
                </a:r>
                <a14:m>
                  <m:oMath xmlns:m="http://schemas.openxmlformats.org/officeDocument/2006/math">
                    <m:r>
                      <a:rPr lang="en-US" sz="2000" b="0" i="1" smtClean="0">
                        <a:latin typeface="Cambria Math" panose="02040503050406030204" pitchFamily="18" charset="0"/>
                      </a:rPr>
                      <m:t>𝑀𝑁</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3.3</m:t>
                        </m:r>
                      </m:num>
                      <m:den>
                        <m:r>
                          <a:rPr lang="en-US" sz="2000" b="0" i="1" smtClean="0">
                            <a:latin typeface="Cambria Math" panose="02040503050406030204" pitchFamily="18" charset="0"/>
                          </a:rPr>
                          <m:t>4</m:t>
                        </m:r>
                      </m:den>
                    </m:f>
                    <m:r>
                      <a:rPr lang="en-US" sz="2000" b="0" i="1" smtClean="0">
                        <a:latin typeface="Cambria Math" panose="02040503050406030204" pitchFamily="18" charset="0"/>
                      </a:rPr>
                      <m:t>=2,25.</m:t>
                    </m:r>
                  </m:oMath>
                </a14:m>
                <a:endParaRPr lang="en-US" sz="200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629682" y="1995465"/>
                <a:ext cx="5360413" cy="2521011"/>
              </a:xfrm>
              <a:prstGeom prst="rect">
                <a:avLst/>
              </a:prstGeom>
              <a:blipFill>
                <a:blip r:embed="rId5"/>
                <a:stretch>
                  <a:fillRect l="-1136"/>
                </a:stretch>
              </a:blipFill>
            </p:spPr>
            <p:txBody>
              <a:bodyPr/>
              <a:lstStyle/>
              <a:p>
                <a:r>
                  <a:rPr lang="en-US">
                    <a:noFill/>
                  </a:rPr>
                  <a:t> </a:t>
                </a:r>
              </a:p>
            </p:txBody>
          </p:sp>
        </mc:Fallback>
      </mc:AlternateContent>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6059837" y="1814943"/>
            <a:ext cx="2538952" cy="2913049"/>
          </a:xfrm>
          <a:prstGeom prst="rect">
            <a:avLst/>
          </a:prstGeom>
        </p:spPr>
      </p:pic>
    </p:spTree>
    <p:extLst>
      <p:ext uri="{BB962C8B-B14F-4D97-AF65-F5344CB8AC3E}">
        <p14:creationId xmlns:p14="http://schemas.microsoft.com/office/powerpoint/2010/main" val="215050298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6885" y="188007"/>
            <a:ext cx="8730229" cy="4767485"/>
          </a:xfrm>
          <a:prstGeom prst="rect">
            <a:avLst/>
          </a:prstGeom>
        </p:spPr>
      </p:pic>
      <p:grpSp>
        <p:nvGrpSpPr>
          <p:cNvPr id="10" name="Google Shape;1887;p58"/>
          <p:cNvGrpSpPr/>
          <p:nvPr/>
        </p:nvGrpSpPr>
        <p:grpSpPr>
          <a:xfrm rot="16405694">
            <a:off x="8575270" y="-75665"/>
            <a:ext cx="470402" cy="692260"/>
            <a:chOff x="10478963" y="-3477862"/>
            <a:chExt cx="489325" cy="680500"/>
          </a:xfrm>
        </p:grpSpPr>
        <p:sp>
          <p:nvSpPr>
            <p:cNvPr id="11"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2"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3"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4"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5"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6"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7"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8"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9"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0"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1"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2"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3"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4"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5"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6"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7"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grpSp>
      <mc:AlternateContent xmlns:mc="http://schemas.openxmlformats.org/markup-compatibility/2006" xmlns:a14="http://schemas.microsoft.com/office/drawing/2010/main">
        <mc:Choice Requires="a14">
          <p:sp>
            <p:nvSpPr>
              <p:cNvPr id="29" name="TextBox 28"/>
              <p:cNvSpPr txBox="1"/>
              <p:nvPr/>
            </p:nvSpPr>
            <p:spPr>
              <a:xfrm>
                <a:off x="315917" y="381887"/>
                <a:ext cx="8531956" cy="1595373"/>
              </a:xfrm>
              <a:prstGeom prst="rect">
                <a:avLst/>
              </a:prstGeom>
              <a:noFill/>
            </p:spPr>
            <p:txBody>
              <a:bodyPr wrap="square" rtlCol="0">
                <a:spAutoFit/>
              </a:bodyPr>
              <a:lstStyle/>
              <a:p>
                <a:pPr lvl="0" algn="just">
                  <a:lnSpc>
                    <a:spcPct val="150000"/>
                  </a:lnSpc>
                  <a:buClr>
                    <a:srgbClr val="2D1549"/>
                  </a:buClr>
                  <a:buSzPts val="1100"/>
                  <a:defRPr/>
                </a:pPr>
                <a:r>
                  <a:rPr lang="en-US" sz="1900" b="1">
                    <a:solidFill>
                      <a:srgbClr val="FFFFFF"/>
                    </a:solidFill>
                    <a:highlight>
                      <a:srgbClr val="CE4D8E"/>
                    </a:highlight>
                    <a:latin typeface="+mn-lt"/>
                  </a:rPr>
                  <a:t>Ví dụ 6:</a:t>
                </a:r>
                <a:r>
                  <a:rPr lang="en-US" sz="1900">
                    <a:solidFill>
                      <a:srgbClr val="787900"/>
                    </a:solidFill>
                    <a:latin typeface="+mn-lt"/>
                  </a:rPr>
                  <a:t> </a:t>
                </a:r>
                <a:r>
                  <a:rPr lang="en-US" sz="1900">
                    <a:latin typeface="+mn-lt"/>
                  </a:rPr>
                  <a:t>C</a:t>
                </a:r>
                <a:r>
                  <a:rPr lang="vi-VN" sz="1900">
                    <a:latin typeface="+mn-lt"/>
                  </a:rPr>
                  <a:t>ho hình thang </a:t>
                </a:r>
                <a14:m>
                  <m:oMath xmlns:m="http://schemas.openxmlformats.org/officeDocument/2006/math">
                    <m:r>
                      <a:rPr lang="vi-VN" sz="1900" i="1" smtClean="0">
                        <a:latin typeface="Cambria Math" panose="02040503050406030204" pitchFamily="18" charset="0"/>
                      </a:rPr>
                      <m:t>𝐴𝐵𝐶𝐷</m:t>
                    </m:r>
                  </m:oMath>
                </a14:m>
                <a:r>
                  <a:rPr lang="vi-VN" sz="1900">
                    <a:latin typeface="+mn-lt"/>
                  </a:rPr>
                  <a:t> với hai đáy là </a:t>
                </a:r>
                <a14:m>
                  <m:oMath xmlns:m="http://schemas.openxmlformats.org/officeDocument/2006/math">
                    <m:r>
                      <a:rPr lang="vi-VN" sz="1900" i="1" smtClean="0">
                        <a:latin typeface="Cambria Math" panose="02040503050406030204" pitchFamily="18" charset="0"/>
                      </a:rPr>
                      <m:t>𝐴𝐵</m:t>
                    </m:r>
                  </m:oMath>
                </a14:m>
                <a:r>
                  <a:rPr lang="vi-VN" sz="1900">
                    <a:latin typeface="+mn-lt"/>
                  </a:rPr>
                  <a:t> và </a:t>
                </a:r>
                <a14:m>
                  <m:oMath xmlns:m="http://schemas.openxmlformats.org/officeDocument/2006/math">
                    <m:r>
                      <a:rPr lang="vi-VN" sz="1900" i="1" smtClean="0">
                        <a:latin typeface="Cambria Math" panose="02040503050406030204" pitchFamily="18" charset="0"/>
                      </a:rPr>
                      <m:t>𝐶𝐷</m:t>
                    </m:r>
                  </m:oMath>
                </a14:m>
                <a:r>
                  <a:rPr lang="vi-VN" sz="1900">
                    <a:latin typeface="+mn-lt"/>
                  </a:rPr>
                  <a:t>. Hai đường chéo cắt nhau tại </a:t>
                </a:r>
                <a14:m>
                  <m:oMath xmlns:m="http://schemas.openxmlformats.org/officeDocument/2006/math">
                    <m:r>
                      <a:rPr lang="vi-VN" sz="1900" i="1" smtClean="0">
                        <a:latin typeface="Cambria Math" panose="02040503050406030204" pitchFamily="18" charset="0"/>
                      </a:rPr>
                      <m:t>𝑂</m:t>
                    </m:r>
                  </m:oMath>
                </a14:m>
                <a:r>
                  <a:rPr lang="vi-VN" sz="1900">
                    <a:latin typeface="+mn-lt"/>
                  </a:rPr>
                  <a:t>. Đường thẳng qua </a:t>
                </a:r>
                <a14:m>
                  <m:oMath xmlns:m="http://schemas.openxmlformats.org/officeDocument/2006/math">
                    <m:r>
                      <a:rPr lang="vi-VN" sz="1900" i="1">
                        <a:latin typeface="Cambria Math" panose="02040503050406030204" pitchFamily="18" charset="0"/>
                      </a:rPr>
                      <m:t>𝑂</m:t>
                    </m:r>
                  </m:oMath>
                </a14:m>
                <a:r>
                  <a:rPr lang="vi-VN" sz="1900">
                    <a:latin typeface="+mn-lt"/>
                  </a:rPr>
                  <a:t> song song với hai đáy lần lượt cắt </a:t>
                </a:r>
                <a14:m>
                  <m:oMath xmlns:m="http://schemas.openxmlformats.org/officeDocument/2006/math">
                    <m:r>
                      <a:rPr lang="vi-VN" sz="1900" i="1" smtClean="0">
                        <a:latin typeface="Cambria Math" panose="02040503050406030204" pitchFamily="18" charset="0"/>
                      </a:rPr>
                      <m:t>𝐴𝐷</m:t>
                    </m:r>
                  </m:oMath>
                </a14:m>
                <a:r>
                  <a:rPr lang="vi-VN" sz="1900">
                    <a:latin typeface="+mn-lt"/>
                  </a:rPr>
                  <a:t> và </a:t>
                </a:r>
                <a14:m>
                  <m:oMath xmlns:m="http://schemas.openxmlformats.org/officeDocument/2006/math">
                    <m:r>
                      <a:rPr lang="vi-VN" sz="1900" i="1" smtClean="0">
                        <a:latin typeface="Cambria Math" panose="02040503050406030204" pitchFamily="18" charset="0"/>
                      </a:rPr>
                      <m:t>𝐵𝐶</m:t>
                    </m:r>
                  </m:oMath>
                </a14:m>
                <a:r>
                  <a:rPr lang="vi-VN" sz="1900">
                    <a:latin typeface="+mn-lt"/>
                  </a:rPr>
                  <a:t> tại </a:t>
                </a:r>
                <a14:m>
                  <m:oMath xmlns:m="http://schemas.openxmlformats.org/officeDocument/2006/math">
                    <m:r>
                      <a:rPr lang="vi-VN" sz="1900" i="1" smtClean="0">
                        <a:latin typeface="Cambria Math" panose="02040503050406030204" pitchFamily="18" charset="0"/>
                      </a:rPr>
                      <m:t>𝑀</m:t>
                    </m:r>
                  </m:oMath>
                </a14:m>
                <a:r>
                  <a:rPr lang="vi-VN" sz="1900">
                    <a:latin typeface="+mn-lt"/>
                  </a:rPr>
                  <a:t> và </a:t>
                </a:r>
                <a14:m>
                  <m:oMath xmlns:m="http://schemas.openxmlformats.org/officeDocument/2006/math">
                    <m:r>
                      <a:rPr lang="vi-VN" sz="1900" i="1" smtClean="0">
                        <a:latin typeface="Cambria Math" panose="02040503050406030204" pitchFamily="18" charset="0"/>
                      </a:rPr>
                      <m:t>𝑁</m:t>
                    </m:r>
                  </m:oMath>
                </a14:m>
                <a:r>
                  <a:rPr lang="vi-VN" sz="1900">
                    <a:latin typeface="+mn-lt"/>
                  </a:rPr>
                  <a:t>. Chứng minh: </a:t>
                </a:r>
                <a:r>
                  <a:rPr lang="en-US" sz="1900">
                    <a:latin typeface="+mn-lt"/>
                  </a:rPr>
                  <a:t>	a) </a:t>
                </a: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𝐴</m:t>
                        </m:r>
                        <m:r>
                          <a:rPr lang="en-US" sz="1900" b="0" i="1" smtClean="0">
                            <a:latin typeface="Cambria Math" panose="02040503050406030204" pitchFamily="18" charset="0"/>
                          </a:rPr>
                          <m:t>𝑂</m:t>
                        </m:r>
                      </m:num>
                      <m:den>
                        <m:r>
                          <a:rPr lang="en-US" sz="1900" i="1">
                            <a:latin typeface="Cambria Math" panose="02040503050406030204" pitchFamily="18" charset="0"/>
                          </a:rPr>
                          <m:t>𝐴</m:t>
                        </m:r>
                        <m:r>
                          <a:rPr lang="en-US" sz="1900" b="0" i="1" smtClean="0">
                            <a:latin typeface="Cambria Math" panose="02040503050406030204" pitchFamily="18" charset="0"/>
                          </a:rPr>
                          <m:t>𝐶</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𝐵𝑂</m:t>
                        </m:r>
                      </m:num>
                      <m:den>
                        <m:r>
                          <a:rPr lang="en-US" sz="1900" b="0" i="1" smtClean="0">
                            <a:latin typeface="Cambria Math" panose="02040503050406030204" pitchFamily="18" charset="0"/>
                          </a:rPr>
                          <m:t>𝐵𝐷</m:t>
                        </m:r>
                      </m:den>
                    </m:f>
                  </m:oMath>
                </a14:m>
                <a:r>
                  <a:rPr lang="en-US" sz="1900">
                    <a:latin typeface="+mn-lt"/>
                  </a:rPr>
                  <a:t>	</a:t>
                </a:r>
                <a:r>
                  <a:rPr lang="vi-VN" sz="1900">
                    <a:latin typeface="+mn-lt"/>
                  </a:rPr>
                  <a:t>b) </a:t>
                </a:r>
                <a14:m>
                  <m:oMath xmlns:m="http://schemas.openxmlformats.org/officeDocument/2006/math">
                    <m:r>
                      <a:rPr lang="vi-VN" sz="1900" i="1" smtClean="0">
                        <a:latin typeface="Cambria Math" panose="02040503050406030204" pitchFamily="18" charset="0"/>
                      </a:rPr>
                      <m:t>𝑂</m:t>
                    </m:r>
                  </m:oMath>
                </a14:m>
                <a:r>
                  <a:rPr lang="vi-VN" sz="1900">
                    <a:latin typeface="+mn-lt"/>
                  </a:rPr>
                  <a:t> là trung điểm của </a:t>
                </a:r>
                <a14:m>
                  <m:oMath xmlns:m="http://schemas.openxmlformats.org/officeDocument/2006/math">
                    <m:r>
                      <a:rPr lang="vi-VN" sz="1900" i="1" smtClean="0">
                        <a:latin typeface="Cambria Math" panose="02040503050406030204" pitchFamily="18" charset="0"/>
                      </a:rPr>
                      <m:t>𝑀𝑁</m:t>
                    </m:r>
                  </m:oMath>
                </a14:m>
                <a:r>
                  <a:rPr lang="vi-VN" sz="1900">
                    <a:latin typeface="+mn-lt"/>
                  </a:rPr>
                  <a:t>.</a:t>
                </a:r>
                <a:endParaRPr lang="en-US" sz="1900" dirty="0">
                  <a:latin typeface="+mn-l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5917" y="381887"/>
                <a:ext cx="8531956" cy="1595373"/>
              </a:xfrm>
              <a:prstGeom prst="rect">
                <a:avLst/>
              </a:prstGeom>
              <a:blipFill>
                <a:blip r:embed="rId4"/>
                <a:stretch>
                  <a:fillRect l="-715" r="-715"/>
                </a:stretch>
              </a:blipFill>
            </p:spPr>
            <p:txBody>
              <a:bodyPr/>
              <a:lstStyle/>
              <a:p>
                <a:r>
                  <a:rPr lang="en-US">
                    <a:noFill/>
                  </a:rPr>
                  <a:t> </a:t>
                </a:r>
              </a:p>
            </p:txBody>
          </p:sp>
        </mc:Fallback>
      </mc:AlternateContent>
      <p:sp>
        <p:nvSpPr>
          <p:cNvPr id="30" name="Rectangle 29"/>
          <p:cNvSpPr/>
          <p:nvPr/>
        </p:nvSpPr>
        <p:spPr>
          <a:xfrm>
            <a:off x="502094" y="2100398"/>
            <a:ext cx="644728"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491051" y="2507282"/>
            <a:ext cx="3085650" cy="1822441"/>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3871910" y="2434294"/>
                <a:ext cx="5360413" cy="2408544"/>
              </a:xfrm>
              <a:prstGeom prst="rect">
                <a:avLst/>
              </a:prstGeom>
            </p:spPr>
            <p:txBody>
              <a:bodyPr wrap="square">
                <a:spAutoFit/>
              </a:bodyPr>
              <a:lstStyle/>
              <a:p>
                <a:pPr>
                  <a:lnSpc>
                    <a:spcPct val="150000"/>
                  </a:lnSpc>
                </a:pPr>
                <a:r>
                  <a:rPr lang="en-US" sz="1900">
                    <a:latin typeface="+mn-lt"/>
                  </a:rPr>
                  <a:t>a) Xét tam giác </a:t>
                </a:r>
                <a14:m>
                  <m:oMath xmlns:m="http://schemas.openxmlformats.org/officeDocument/2006/math">
                    <m:r>
                      <a:rPr lang="en-US" sz="1900" b="0" i="1" smtClean="0">
                        <a:latin typeface="Cambria Math" panose="02040503050406030204" pitchFamily="18" charset="0"/>
                      </a:rPr>
                      <m:t>𝑂𝐶𝐷</m:t>
                    </m:r>
                  </m:oMath>
                </a14:m>
                <a:r>
                  <a:rPr lang="vi-VN" sz="1900">
                    <a:latin typeface="+mn-lt"/>
                  </a:rPr>
                  <a:t> </a:t>
                </a:r>
                <a:r>
                  <a:rPr lang="en-US" sz="1900">
                    <a:latin typeface="+mn-lt"/>
                  </a:rPr>
                  <a:t>với </a:t>
                </a:r>
                <a14:m>
                  <m:oMath xmlns:m="http://schemas.openxmlformats.org/officeDocument/2006/math">
                    <m:r>
                      <a:rPr lang="en-US" sz="1900" b="0" i="1" kern="1200" smtClean="0">
                        <a:solidFill>
                          <a:sysClr val="windowText" lastClr="000000"/>
                        </a:solidFill>
                        <a:latin typeface="Cambria Math" panose="02040503050406030204" pitchFamily="18" charset="0"/>
                        <a:cs typeface="Arial" panose="020B0604020202020204" pitchFamily="34" charset="0"/>
                      </a:rPr>
                      <m:t>𝐴𝐵</m:t>
                    </m:r>
                    <m:r>
                      <m:rPr>
                        <m:nor/>
                      </m:rPr>
                      <a:rPr lang="en-US" sz="1900" i="1" kern="1200">
                        <a:solidFill>
                          <a:sysClr val="windowText" lastClr="000000"/>
                        </a:solidFill>
                        <a:latin typeface="+mn-lt"/>
                        <a:cs typeface="Arial" panose="020B0604020202020204" pitchFamily="34" charset="0"/>
                      </a:rPr>
                      <m:t>//</m:t>
                    </m:r>
                    <m:r>
                      <a:rPr lang="en-US" sz="1900" b="0" i="1" kern="1200" smtClean="0">
                        <a:solidFill>
                          <a:sysClr val="windowText" lastClr="000000"/>
                        </a:solidFill>
                        <a:latin typeface="Cambria Math" panose="02040503050406030204" pitchFamily="18" charset="0"/>
                        <a:cs typeface="Arial" panose="020B0604020202020204" pitchFamily="34" charset="0"/>
                      </a:rPr>
                      <m:t>𝐶𝐷</m:t>
                    </m:r>
                  </m:oMath>
                </a14:m>
                <a:r>
                  <a:rPr lang="en-US" sz="1900">
                    <a:latin typeface="+mn-lt"/>
                  </a:rPr>
                  <a:t>, ta có: </a:t>
                </a:r>
              </a:p>
              <a:p>
                <a:pPr algn="ctr">
                  <a:lnSpc>
                    <a:spcPct val="150000"/>
                  </a:lnSpc>
                </a:pPr>
                <a14:m>
                  <m:oMath xmlns:m="http://schemas.openxmlformats.org/officeDocument/2006/math">
                    <m:f>
                      <m:fPr>
                        <m:ctrlPr>
                          <a:rPr lang="en-US" sz="1900" i="1">
                            <a:latin typeface="Cambria Math" panose="02040503050406030204" pitchFamily="18" charset="0"/>
                          </a:rPr>
                        </m:ctrlPr>
                      </m:fPr>
                      <m:num>
                        <m:r>
                          <a:rPr lang="en-US" sz="1900" b="0" i="1" smtClean="0">
                            <a:latin typeface="Cambria Math" panose="02040503050406030204" pitchFamily="18" charset="0"/>
                          </a:rPr>
                          <m:t>𝑂𝐴</m:t>
                        </m:r>
                      </m:num>
                      <m:den>
                        <m:r>
                          <a:rPr lang="en-US" sz="1900" b="0" i="1" smtClean="0">
                            <a:latin typeface="Cambria Math" panose="02040503050406030204" pitchFamily="18" charset="0"/>
                          </a:rPr>
                          <m:t>𝑂𝐶</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𝑂𝐵</m:t>
                        </m:r>
                      </m:num>
                      <m:den>
                        <m:r>
                          <a:rPr lang="en-US" sz="1900" b="0" i="1" smtClean="0">
                            <a:latin typeface="Cambria Math" panose="02040503050406030204" pitchFamily="18" charset="0"/>
                          </a:rPr>
                          <m:t>𝑂𝐷</m:t>
                        </m:r>
                      </m:den>
                    </m:f>
                  </m:oMath>
                </a14:m>
                <a:r>
                  <a:rPr lang="en-US" sz="1900">
                    <a:latin typeface="+mn-lt"/>
                  </a:rPr>
                  <a:t> </a:t>
                </a:r>
                <a:r>
                  <a:rPr lang="vi-VN" sz="1900">
                    <a:latin typeface="+mn-lt"/>
                  </a:rPr>
                  <a:t>(</a:t>
                </a:r>
                <a:r>
                  <a:rPr lang="en-US" sz="1900">
                    <a:latin typeface="+mn-lt"/>
                  </a:rPr>
                  <a:t>hệ quả của </a:t>
                </a:r>
                <a:r>
                  <a:rPr lang="vi-VN" sz="1900">
                    <a:latin typeface="+mn-lt"/>
                  </a:rPr>
                  <a:t>định lí Thalès).</a:t>
                </a:r>
                <a:endParaRPr lang="en-US" sz="1900">
                  <a:latin typeface="+mn-lt"/>
                </a:endParaRPr>
              </a:p>
              <a:p>
                <a:pPr>
                  <a:lnSpc>
                    <a:spcPct val="150000"/>
                  </a:lnSpc>
                </a:pPr>
                <a:r>
                  <a:rPr lang="en-US" sz="1900">
                    <a:latin typeface="+mn-lt"/>
                  </a:rPr>
                  <a:t>Suy ra </a:t>
                </a: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𝑂𝐴</m:t>
                        </m:r>
                      </m:num>
                      <m:den>
                        <m:r>
                          <a:rPr lang="en-US" sz="1900" i="1">
                            <a:latin typeface="Cambria Math" panose="02040503050406030204" pitchFamily="18" charset="0"/>
                          </a:rPr>
                          <m:t>𝑂</m:t>
                        </m:r>
                        <m:r>
                          <a:rPr lang="en-US" sz="1900" b="0" i="1" smtClean="0">
                            <a:latin typeface="Cambria Math" panose="02040503050406030204" pitchFamily="18" charset="0"/>
                          </a:rPr>
                          <m:t>𝐵</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𝑂</m:t>
                        </m:r>
                        <m:r>
                          <a:rPr lang="en-US" sz="1900" b="0" i="1" smtClean="0">
                            <a:latin typeface="Cambria Math" panose="02040503050406030204" pitchFamily="18" charset="0"/>
                          </a:rPr>
                          <m:t>𝐶</m:t>
                        </m:r>
                      </m:num>
                      <m:den>
                        <m:r>
                          <a:rPr lang="en-US" sz="1900" i="1">
                            <a:latin typeface="Cambria Math" panose="02040503050406030204" pitchFamily="18" charset="0"/>
                          </a:rPr>
                          <m:t>𝑂𝐷</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𝑂𝐴</m:t>
                        </m:r>
                        <m:r>
                          <a:rPr lang="en-US" sz="1900" b="0" i="1" smtClean="0">
                            <a:latin typeface="Cambria Math" panose="02040503050406030204" pitchFamily="18" charset="0"/>
                          </a:rPr>
                          <m:t>+</m:t>
                        </m:r>
                        <m:r>
                          <a:rPr lang="en-US" sz="1900" b="0" i="1" smtClean="0">
                            <a:latin typeface="Cambria Math" panose="02040503050406030204" pitchFamily="18" charset="0"/>
                          </a:rPr>
                          <m:t>𝑂𝐶</m:t>
                        </m:r>
                      </m:num>
                      <m:den>
                        <m:r>
                          <a:rPr lang="en-US" sz="1900" b="0" i="1" smtClean="0">
                            <a:latin typeface="Cambria Math" panose="02040503050406030204" pitchFamily="18" charset="0"/>
                          </a:rPr>
                          <m:t>𝑂𝐵</m:t>
                        </m:r>
                        <m:r>
                          <a:rPr lang="en-US" sz="1900" b="0" i="1" smtClean="0">
                            <a:latin typeface="Cambria Math" panose="02040503050406030204" pitchFamily="18" charset="0"/>
                          </a:rPr>
                          <m:t>+</m:t>
                        </m:r>
                        <m:r>
                          <a:rPr lang="en-US" sz="1900" b="0" i="1" smtClean="0">
                            <a:latin typeface="Cambria Math" panose="02040503050406030204" pitchFamily="18" charset="0"/>
                          </a:rPr>
                          <m:t>𝑂𝐷</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𝐴𝐶</m:t>
                        </m:r>
                      </m:num>
                      <m:den>
                        <m:r>
                          <a:rPr lang="en-US" sz="1900" b="0" i="1" smtClean="0">
                            <a:latin typeface="Cambria Math" panose="02040503050406030204" pitchFamily="18" charset="0"/>
                          </a:rPr>
                          <m:t>𝐵𝐷</m:t>
                        </m:r>
                      </m:den>
                    </m:f>
                    <m:r>
                      <a:rPr lang="en-US" sz="1900" b="0" i="1" smtClean="0">
                        <a:latin typeface="Cambria Math" panose="02040503050406030204" pitchFamily="18" charset="0"/>
                      </a:rPr>
                      <m:t>.</m:t>
                    </m:r>
                  </m:oMath>
                </a14:m>
                <a:r>
                  <a:rPr lang="en-US" sz="1900">
                    <a:latin typeface="+mn-lt"/>
                  </a:rPr>
                  <a:t> </a:t>
                </a:r>
              </a:p>
              <a:p>
                <a:pPr>
                  <a:lnSpc>
                    <a:spcPct val="150000"/>
                  </a:lnSpc>
                </a:pPr>
                <a:r>
                  <a:rPr lang="en-US" sz="1900">
                    <a:latin typeface="+mn-lt"/>
                  </a:rPr>
                  <a:t>Vậy </a:t>
                </a: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𝐴𝑂</m:t>
                        </m:r>
                      </m:num>
                      <m:den>
                        <m:r>
                          <a:rPr lang="en-US" sz="1900" i="1">
                            <a:latin typeface="Cambria Math" panose="02040503050406030204" pitchFamily="18" charset="0"/>
                          </a:rPr>
                          <m:t>𝐴𝐶</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𝐵𝑂</m:t>
                        </m:r>
                      </m:num>
                      <m:den>
                        <m:r>
                          <a:rPr lang="en-US" sz="1900" i="1">
                            <a:latin typeface="Cambria Math" panose="02040503050406030204" pitchFamily="18" charset="0"/>
                          </a:rPr>
                          <m:t>𝐵𝐷</m:t>
                        </m:r>
                      </m:den>
                    </m:f>
                    <m:r>
                      <a:rPr lang="en-US" sz="1900" b="0" i="1" smtClean="0">
                        <a:latin typeface="Cambria Math" panose="02040503050406030204" pitchFamily="18" charset="0"/>
                      </a:rPr>
                      <m:t>.</m:t>
                    </m:r>
                  </m:oMath>
                </a14:m>
                <a:endParaRPr lang="en-US" sz="1900">
                  <a:latin typeface="+mn-lt"/>
                </a:endParaRPr>
              </a:p>
            </p:txBody>
          </p:sp>
        </mc:Choice>
        <mc:Fallback xmlns="">
          <p:sp>
            <p:nvSpPr>
              <p:cNvPr id="31" name="Rectangle 30"/>
              <p:cNvSpPr>
                <a:spLocks noRot="1" noChangeAspect="1" noMove="1" noResize="1" noEditPoints="1" noAdjustHandles="1" noChangeArrowheads="1" noChangeShapeType="1" noTextEdit="1"/>
              </p:cNvSpPr>
              <p:nvPr/>
            </p:nvSpPr>
            <p:spPr>
              <a:xfrm>
                <a:off x="3871910" y="2434294"/>
                <a:ext cx="5360413" cy="2408544"/>
              </a:xfrm>
              <a:prstGeom prst="rect">
                <a:avLst/>
              </a:prstGeom>
              <a:blipFill>
                <a:blip r:embed="rId7"/>
                <a:stretch>
                  <a:fillRect l="-1024"/>
                </a:stretch>
              </a:blipFill>
            </p:spPr>
            <p:txBody>
              <a:bodyPr/>
              <a:lstStyle/>
              <a:p>
                <a:r>
                  <a:rPr lang="en-US">
                    <a:noFill/>
                  </a:rPr>
                  <a:t> </a:t>
                </a:r>
              </a:p>
            </p:txBody>
          </p:sp>
        </mc:Fallback>
      </mc:AlternateContent>
      <p:pic>
        <p:nvPicPr>
          <p:cNvPr id="32" name="Picture 31"/>
          <p:cNvPicPr>
            <a:picLocks noChangeAspect="1"/>
          </p:cNvPicPr>
          <p:nvPr/>
        </p:nvPicPr>
        <p:blipFill>
          <a:blip r:embed="rId8"/>
          <a:stretch>
            <a:fillRect/>
          </a:stretch>
        </p:blipFill>
        <p:spPr>
          <a:xfrm rot="4566313">
            <a:off x="-2594" y="4248713"/>
            <a:ext cx="883001" cy="751862"/>
          </a:xfrm>
          <a:prstGeom prst="rect">
            <a:avLst/>
          </a:prstGeom>
        </p:spPr>
      </p:pic>
    </p:spTree>
    <p:extLst>
      <p:ext uri="{BB962C8B-B14F-4D97-AF65-F5344CB8AC3E}">
        <p14:creationId xmlns:p14="http://schemas.microsoft.com/office/powerpoint/2010/main" val="338214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down)">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barn(inVertical)">
                                      <p:cBhvr>
                                        <p:cTn id="39"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6885" y="188007"/>
            <a:ext cx="8730229" cy="4767485"/>
          </a:xfrm>
          <a:prstGeom prst="rect">
            <a:avLst/>
          </a:prstGeom>
        </p:spPr>
      </p:pic>
      <p:grpSp>
        <p:nvGrpSpPr>
          <p:cNvPr id="10" name="Google Shape;1887;p58"/>
          <p:cNvGrpSpPr/>
          <p:nvPr/>
        </p:nvGrpSpPr>
        <p:grpSpPr>
          <a:xfrm rot="16405694">
            <a:off x="8575270" y="-75665"/>
            <a:ext cx="470402" cy="692260"/>
            <a:chOff x="10478963" y="-3477862"/>
            <a:chExt cx="489325" cy="680500"/>
          </a:xfrm>
        </p:grpSpPr>
        <p:sp>
          <p:nvSpPr>
            <p:cNvPr id="11"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2"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3"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4"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5"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6"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7"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8"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19"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0"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1"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2"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3"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4"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5"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6"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sp>
          <p:nvSpPr>
            <p:cNvPr id="27"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7F7F7"/>
                </a:solidFill>
                <a:effectLst/>
                <a:uLnTx/>
                <a:uFillTx/>
                <a:latin typeface="Arial"/>
                <a:ea typeface="+mn-ea"/>
                <a:cs typeface="+mn-cs"/>
                <a:sym typeface="Arial"/>
              </a:endParaRPr>
            </a:p>
          </p:txBody>
        </p:sp>
      </p:grpSp>
      <p:sp>
        <p:nvSpPr>
          <p:cNvPr id="30" name="Rectangle 29"/>
          <p:cNvSpPr/>
          <p:nvPr/>
        </p:nvSpPr>
        <p:spPr>
          <a:xfrm>
            <a:off x="714911" y="47331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306324" y="1206632"/>
            <a:ext cx="3085650" cy="1822441"/>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3587432" y="1110637"/>
                <a:ext cx="5172872" cy="3670428"/>
              </a:xfrm>
              <a:prstGeom prst="rect">
                <a:avLst/>
              </a:prstGeom>
            </p:spPr>
            <p:txBody>
              <a:bodyPr wrap="square">
                <a:spAutoFit/>
              </a:bodyPr>
              <a:lstStyle/>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latin typeface="Arial"/>
                    <a:cs typeface="Arial"/>
                    <a:sym typeface="Arial"/>
                  </a:rPr>
                  <a:t>b) Xét tam giác </a:t>
                </a:r>
                <a14:m>
                  <m:oMath xmlns:m="http://schemas.openxmlformats.org/officeDocument/2006/math">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𝐴𝐶𝐷</m:t>
                    </m:r>
                  </m:oMath>
                </a14:m>
                <a:r>
                  <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en-US" sz="1900" b="0" i="0" u="none" strike="noStrike" kern="0" cap="none" spc="0" normalizeH="0" baseline="0" noProof="0">
                    <a:ln>
                      <a:noFill/>
                    </a:ln>
                    <a:solidFill>
                      <a:srgbClr val="000000"/>
                    </a:solidFill>
                    <a:effectLst/>
                    <a:uLnTx/>
                    <a:uFillTx/>
                    <a:latin typeface="Arial"/>
                    <a:cs typeface="Arial"/>
                    <a:sym typeface="Arial"/>
                  </a:rPr>
                  <a:t>với </a:t>
                </a:r>
                <a14:m>
                  <m:oMath xmlns:m="http://schemas.openxmlformats.org/officeDocument/2006/math">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𝑂𝑀</m:t>
                    </m:r>
                    <m:r>
                      <m:rPr>
                        <m:nor/>
                      </m:rPr>
                      <a:rPr kumimoji="0" lang="en-US" sz="1900" b="0" i="1"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m:t>//</m:t>
                    </m:r>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𝐶𝐷</m:t>
                    </m:r>
                  </m:oMath>
                </a14:m>
                <a:r>
                  <a:rPr kumimoji="0" lang="en-US" sz="1900" b="0" i="0" u="none" strike="noStrike" kern="0" cap="none" spc="0" normalizeH="0" baseline="0" noProof="0">
                    <a:ln>
                      <a:noFill/>
                    </a:ln>
                    <a:solidFill>
                      <a:srgbClr val="000000"/>
                    </a:solidFill>
                    <a:effectLst/>
                    <a:uLnTx/>
                    <a:uFillTx/>
                    <a:latin typeface="Arial"/>
                    <a:cs typeface="Arial"/>
                    <a:sym typeface="Arial"/>
                  </a:rPr>
                  <a:t>, ta có: </a:t>
                </a: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𝑂𝑀</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𝐶𝐷</m:t>
                        </m:r>
                      </m:den>
                    </m:f>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𝐴𝑂</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𝐴𝐶</m:t>
                        </m:r>
                      </m:den>
                    </m:f>
                  </m:oMath>
                </a14:m>
                <a:r>
                  <a:rPr kumimoji="0" lang="en-US" sz="1900" b="0" i="0" u="none" strike="noStrike" kern="0" cap="none" spc="0" normalizeH="0" baseline="0" noProof="0">
                    <a:ln>
                      <a:noFill/>
                    </a:ln>
                    <a:solidFill>
                      <a:srgbClr val="000000"/>
                    </a:solidFill>
                    <a:effectLst/>
                    <a:uLnTx/>
                    <a:uFillTx/>
                    <a:latin typeface="Arial"/>
                    <a:cs typeface="Arial"/>
                    <a:sym typeface="Arial"/>
                  </a:rPr>
                  <a:t> </a:t>
                </a:r>
                <a:r>
                  <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t>
                </a:r>
                <a:r>
                  <a:rPr kumimoji="0" lang="en-US" sz="1900" b="0" i="0" u="none" strike="noStrike" kern="0" cap="none" spc="0" normalizeH="0" baseline="0" noProof="0">
                    <a:ln>
                      <a:noFill/>
                    </a:ln>
                    <a:solidFill>
                      <a:srgbClr val="000000"/>
                    </a:solidFill>
                    <a:effectLst/>
                    <a:uLnTx/>
                    <a:uFillTx/>
                    <a:latin typeface="Arial"/>
                    <a:cs typeface="Arial"/>
                    <a:sym typeface="Arial"/>
                  </a:rPr>
                  <a:t>hệ quả của </a:t>
                </a:r>
                <a:r>
                  <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định lí Thalès).</a:t>
                </a:r>
                <a:endParaRPr kumimoji="0" lang="en-US" sz="19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spcBef>
                    <a:spcPts val="300"/>
                  </a:spcBef>
                  <a:spcAft>
                    <a:spcPts val="300"/>
                  </a:spcAft>
                  <a:defRPr/>
                </a:pPr>
                <a:r>
                  <a:rPr lang="en-US" sz="1900"/>
                  <a:t>Xét tam giác </a:t>
                </a:r>
                <a14:m>
                  <m:oMath xmlns:m="http://schemas.openxmlformats.org/officeDocument/2006/math">
                    <m:r>
                      <a:rPr lang="en-US" sz="1900" b="0" i="1" smtClean="0">
                        <a:latin typeface="Cambria Math" panose="02040503050406030204" pitchFamily="18" charset="0"/>
                      </a:rPr>
                      <m:t>𝐵</m:t>
                    </m:r>
                    <m:r>
                      <a:rPr lang="en-US" sz="1900" i="1">
                        <a:latin typeface="Cambria Math" panose="02040503050406030204" pitchFamily="18" charset="0"/>
                      </a:rPr>
                      <m:t>𝐶𝐷</m:t>
                    </m:r>
                  </m:oMath>
                </a14:m>
                <a:r>
                  <a:rPr lang="vi-VN" sz="1900">
                    <a:latin typeface="Arial" panose="020B0604020202020204" pitchFamily="34" charset="0"/>
                  </a:rPr>
                  <a:t> </a:t>
                </a:r>
                <a:r>
                  <a:rPr lang="en-US" sz="1900"/>
                  <a:t>với </a:t>
                </a:r>
                <a14:m>
                  <m:oMath xmlns:m="http://schemas.openxmlformats.org/officeDocument/2006/math">
                    <m:r>
                      <a:rPr lang="en-US" sz="1900" i="1" kern="1200">
                        <a:solidFill>
                          <a:sysClr val="windowText" lastClr="000000"/>
                        </a:solidFill>
                        <a:latin typeface="Cambria Math" panose="02040503050406030204" pitchFamily="18" charset="0"/>
                        <a:cs typeface="Arial" panose="020B0604020202020204" pitchFamily="34" charset="0"/>
                      </a:rPr>
                      <m:t>𝑂</m:t>
                    </m:r>
                    <m:r>
                      <a:rPr lang="en-US" sz="1900" b="0" i="1" kern="1200" smtClean="0">
                        <a:solidFill>
                          <a:sysClr val="windowText" lastClr="000000"/>
                        </a:solidFill>
                        <a:latin typeface="Cambria Math" panose="02040503050406030204" pitchFamily="18" charset="0"/>
                        <a:cs typeface="Arial" panose="020B0604020202020204" pitchFamily="34" charset="0"/>
                      </a:rPr>
                      <m:t>𝑁</m:t>
                    </m:r>
                    <m:r>
                      <m:rPr>
                        <m:nor/>
                      </m:rPr>
                      <a:rPr lang="en-US" sz="1900" i="1" kern="1200">
                        <a:solidFill>
                          <a:sysClr val="windowText" lastClr="000000"/>
                        </a:solidFill>
                        <a:cs typeface="Arial" panose="020B0604020202020204" pitchFamily="34" charset="0"/>
                      </a:rPr>
                      <m:t>//</m:t>
                    </m:r>
                    <m:r>
                      <a:rPr lang="en-US" sz="1900" i="1" kern="1200">
                        <a:solidFill>
                          <a:sysClr val="windowText" lastClr="000000"/>
                        </a:solidFill>
                        <a:latin typeface="Cambria Math" panose="02040503050406030204" pitchFamily="18" charset="0"/>
                        <a:cs typeface="Arial" panose="020B0604020202020204" pitchFamily="34" charset="0"/>
                      </a:rPr>
                      <m:t>𝐶𝐷</m:t>
                    </m:r>
                  </m:oMath>
                </a14:m>
                <a:r>
                  <a:rPr lang="en-US" sz="1900"/>
                  <a:t>, ta có: </a:t>
                </a:r>
              </a:p>
              <a:p>
                <a:pPr lvl="0" algn="ctr">
                  <a:lnSpc>
                    <a:spcPct val="150000"/>
                  </a:lnSpc>
                  <a:spcBef>
                    <a:spcPts val="300"/>
                  </a:spcBef>
                  <a:spcAft>
                    <a:spcPts val="300"/>
                  </a:spcAft>
                  <a:defRPr/>
                </a:pP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𝑂</m:t>
                        </m:r>
                        <m:r>
                          <a:rPr lang="en-US" sz="1900" b="0" i="1" smtClean="0">
                            <a:latin typeface="Cambria Math" panose="02040503050406030204" pitchFamily="18" charset="0"/>
                          </a:rPr>
                          <m:t>𝑁</m:t>
                        </m:r>
                      </m:num>
                      <m:den>
                        <m:r>
                          <a:rPr lang="en-US" sz="1900" i="1">
                            <a:latin typeface="Cambria Math" panose="02040503050406030204" pitchFamily="18" charset="0"/>
                          </a:rPr>
                          <m:t>𝐶𝐷</m:t>
                        </m:r>
                      </m:den>
                    </m:f>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𝐵</m:t>
                        </m:r>
                        <m:r>
                          <a:rPr lang="en-US" sz="1900" i="1">
                            <a:latin typeface="Cambria Math" panose="02040503050406030204" pitchFamily="18" charset="0"/>
                          </a:rPr>
                          <m:t>𝑂</m:t>
                        </m:r>
                      </m:num>
                      <m:den>
                        <m:r>
                          <a:rPr lang="en-US" sz="1900" b="0" i="1" smtClean="0">
                            <a:latin typeface="Cambria Math" panose="02040503050406030204" pitchFamily="18" charset="0"/>
                          </a:rPr>
                          <m:t>𝐵𝐷</m:t>
                        </m:r>
                      </m:den>
                    </m:f>
                  </m:oMath>
                </a14:m>
                <a:r>
                  <a:rPr lang="en-US" sz="1900"/>
                  <a:t> </a:t>
                </a:r>
                <a:r>
                  <a:rPr lang="vi-VN" sz="1900">
                    <a:latin typeface="Arial" panose="020B0604020202020204" pitchFamily="34" charset="0"/>
                  </a:rPr>
                  <a:t>(</a:t>
                </a:r>
                <a:r>
                  <a:rPr lang="en-US" sz="1900"/>
                  <a:t>hệ quả của </a:t>
                </a:r>
                <a:r>
                  <a:rPr lang="vi-VN" sz="1900">
                    <a:latin typeface="Arial" panose="020B0604020202020204" pitchFamily="34" charset="0"/>
                  </a:rPr>
                  <a:t>định lí Thalès).</a:t>
                </a:r>
                <a:endParaRPr lang="en-US" sz="1900"/>
              </a:p>
              <a:p>
                <a:pPr>
                  <a:lnSpc>
                    <a:spcPct val="150000"/>
                  </a:lnSpc>
                  <a:spcBef>
                    <a:spcPts val="300"/>
                  </a:spcBef>
                  <a:spcAft>
                    <a:spcPts val="300"/>
                  </a:spcAft>
                </a:pPr>
                <a:r>
                  <a:rPr lang="en-US" sz="1900"/>
                  <a:t>Mà</a:t>
                </a:r>
                <a:r>
                  <a:rPr kumimoji="0" lang="en-US" sz="190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𝑂</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𝐴𝐶</m:t>
                        </m:r>
                      </m:den>
                    </m:f>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𝑂</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𝐷</m:t>
                        </m:r>
                      </m:den>
                    </m:f>
                  </m:oMath>
                </a14:m>
                <a:r>
                  <a:rPr kumimoji="0" lang="en-US" sz="1900" b="0" i="0" u="none" strike="noStrike" kern="0" cap="none" spc="0" normalizeH="0" baseline="0" noProof="0">
                    <a:ln>
                      <a:noFill/>
                    </a:ln>
                    <a:solidFill>
                      <a:srgbClr val="000000"/>
                    </a:solidFill>
                    <a:effectLst/>
                    <a:uLnTx/>
                    <a:uFillTx/>
                    <a:latin typeface="Arial"/>
                    <a:cs typeface="Arial"/>
                    <a:sym typeface="Arial"/>
                  </a:rPr>
                  <a:t>, suy</a:t>
                </a:r>
                <a:r>
                  <a:rPr kumimoji="0" lang="en-US" sz="1900" b="0" i="0" u="none" strike="noStrike" kern="0" cap="none" spc="0" normalizeH="0" noProof="0">
                    <a:ln>
                      <a:noFill/>
                    </a:ln>
                    <a:solidFill>
                      <a:srgbClr val="000000"/>
                    </a:solidFill>
                    <a:effectLst/>
                    <a:uLnTx/>
                    <a:uFillTx/>
                    <a:latin typeface="Arial"/>
                    <a:cs typeface="Arial"/>
                    <a:sym typeface="Arial"/>
                  </a:rPr>
                  <a:t> ra </a:t>
                </a:r>
                <a:r>
                  <a:rPr kumimoji="0" lang="en-US" sz="1900" b="0" i="0" u="none" strike="noStrike" kern="0" cap="none" spc="0" normalizeH="0" baseline="0" noProof="0">
                    <a:ln>
                      <a:noFill/>
                    </a:ln>
                    <a:solidFill>
                      <a:srgbClr val="000000"/>
                    </a:solidFill>
                    <a:effectLst/>
                    <a:uLnTx/>
                    <a:uFillTx/>
                    <a:latin typeface="Arial"/>
                    <a:cs typeface="Arial"/>
                    <a:sym typeface="Arial"/>
                  </a:rPr>
                  <a:t> </a:t>
                </a:r>
                <a14:m>
                  <m:oMath xmlns:m="http://schemas.openxmlformats.org/officeDocument/2006/math">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𝑂</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𝑀</m:t>
                        </m:r>
                      </m:num>
                      <m:den>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𝐶</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𝐷</m:t>
                        </m:r>
                      </m:den>
                    </m:f>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𝑂</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𝑁</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𝐷</m:t>
                        </m:r>
                      </m:den>
                    </m:f>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Arial"/>
                    <a:cs typeface="Arial"/>
                    <a:sym typeface="Arial"/>
                  </a:rPr>
                  <a:t> tức</a:t>
                </a:r>
                <a:r>
                  <a:rPr kumimoji="0" lang="en-US" sz="1900" b="0" i="0" u="none" strike="noStrike" kern="0" cap="none" spc="0" normalizeH="0" noProof="0">
                    <a:ln>
                      <a:noFill/>
                    </a:ln>
                    <a:solidFill>
                      <a:srgbClr val="000000"/>
                    </a:solidFill>
                    <a:effectLst/>
                    <a:uLnTx/>
                    <a:uFillTx/>
                    <a:latin typeface="Arial"/>
                    <a:cs typeface="Arial"/>
                    <a:sym typeface="Arial"/>
                  </a:rPr>
                  <a:t> là </a:t>
                </a:r>
                <a14:m>
                  <m:oMath xmlns:m="http://schemas.openxmlformats.org/officeDocument/2006/math">
                    <m:r>
                      <a:rPr kumimoji="0" lang="en-US" sz="19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𝑂𝑀</m:t>
                    </m:r>
                    <m:r>
                      <a:rPr kumimoji="0" lang="en-US" sz="19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r>
                      <a:rPr kumimoji="0" lang="en-US" sz="19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𝑂𝑁</m:t>
                    </m:r>
                  </m:oMath>
                </a14:m>
                <a:r>
                  <a:rPr kumimoji="0" lang="en-US" sz="1900" b="0" i="0" u="none" strike="noStrike" kern="0" cap="none" spc="0" normalizeH="0" noProof="0">
                    <a:ln>
                      <a:noFill/>
                    </a:ln>
                    <a:solidFill>
                      <a:srgbClr val="000000"/>
                    </a:solidFill>
                    <a:effectLst/>
                    <a:uLnTx/>
                    <a:uFillTx/>
                    <a:latin typeface="Arial"/>
                    <a:cs typeface="Arial"/>
                    <a:sym typeface="Arial"/>
                  </a:rPr>
                  <a:t>. </a:t>
                </a:r>
              </a:p>
              <a:p>
                <a:pPr>
                  <a:lnSpc>
                    <a:spcPct val="150000"/>
                  </a:lnSpc>
                  <a:spcBef>
                    <a:spcPts val="300"/>
                  </a:spcBef>
                  <a:spcAft>
                    <a:spcPts val="300"/>
                  </a:spcAft>
                </a:pPr>
                <a:r>
                  <a:rPr kumimoji="0" lang="en-US" sz="1900" b="0" i="0" u="none" strike="noStrike" kern="0" cap="none" spc="0" normalizeH="0" noProof="0">
                    <a:ln>
                      <a:noFill/>
                    </a:ln>
                    <a:solidFill>
                      <a:srgbClr val="000000"/>
                    </a:solidFill>
                    <a:effectLst/>
                    <a:uLnTx/>
                    <a:uFillTx/>
                    <a:latin typeface="Arial"/>
                    <a:cs typeface="Arial"/>
                    <a:sym typeface="Arial"/>
                  </a:rPr>
                  <a:t>Vậy </a:t>
                </a:r>
                <a14:m>
                  <m:oMath xmlns:m="http://schemas.openxmlformats.org/officeDocument/2006/math">
                    <m:r>
                      <a:rPr lang="vi-VN" sz="1900" i="1">
                        <a:latin typeface="Cambria Math" panose="02040503050406030204" pitchFamily="18" charset="0"/>
                      </a:rPr>
                      <m:t>𝑂</m:t>
                    </m:r>
                  </m:oMath>
                </a14:m>
                <a:r>
                  <a:rPr lang="vi-VN" sz="1900">
                    <a:latin typeface="Arial" panose="020B0604020202020204" pitchFamily="34" charset="0"/>
                  </a:rPr>
                  <a:t> là trung điểm của </a:t>
                </a:r>
                <a14:m>
                  <m:oMath xmlns:m="http://schemas.openxmlformats.org/officeDocument/2006/math">
                    <m:r>
                      <a:rPr lang="vi-VN" sz="1900" i="1">
                        <a:latin typeface="Cambria Math" panose="02040503050406030204" pitchFamily="18" charset="0"/>
                      </a:rPr>
                      <m:t>𝑀𝑁</m:t>
                    </m:r>
                  </m:oMath>
                </a14:m>
                <a:r>
                  <a:rPr lang="vi-VN" sz="1900">
                    <a:latin typeface="Arial" panose="020B0604020202020204" pitchFamily="34" charset="0"/>
                  </a:rPr>
                  <a:t>.</a:t>
                </a:r>
                <a:endParaRPr lang="en-US" sz="1900" dirty="0"/>
              </a:p>
            </p:txBody>
          </p:sp>
        </mc:Choice>
        <mc:Fallback xmlns="">
          <p:sp>
            <p:nvSpPr>
              <p:cNvPr id="31" name="Rectangle 30"/>
              <p:cNvSpPr>
                <a:spLocks noRot="1" noChangeAspect="1" noMove="1" noResize="1" noEditPoints="1" noAdjustHandles="1" noChangeArrowheads="1" noChangeShapeType="1" noTextEdit="1"/>
              </p:cNvSpPr>
              <p:nvPr/>
            </p:nvSpPr>
            <p:spPr>
              <a:xfrm>
                <a:off x="3587432" y="1110637"/>
                <a:ext cx="5172872" cy="3670428"/>
              </a:xfrm>
              <a:prstGeom prst="rect">
                <a:avLst/>
              </a:prstGeom>
              <a:blipFill>
                <a:blip r:embed="rId6"/>
                <a:stretch>
                  <a:fillRect l="-1060" r="-1060" b="-332"/>
                </a:stretch>
              </a:blipFill>
            </p:spPr>
            <p:txBody>
              <a:bodyPr/>
              <a:lstStyle/>
              <a:p>
                <a:r>
                  <a:rPr lang="en-US">
                    <a:noFill/>
                  </a:rPr>
                  <a:t> </a:t>
                </a:r>
              </a:p>
            </p:txBody>
          </p:sp>
        </mc:Fallback>
      </mc:AlternateContent>
      <p:pic>
        <p:nvPicPr>
          <p:cNvPr id="32" name="Picture 31"/>
          <p:cNvPicPr>
            <a:picLocks noChangeAspect="1"/>
          </p:cNvPicPr>
          <p:nvPr/>
        </p:nvPicPr>
        <p:blipFill>
          <a:blip r:embed="rId7"/>
          <a:stretch>
            <a:fillRect/>
          </a:stretch>
        </p:blipFill>
        <p:spPr>
          <a:xfrm rot="4566313">
            <a:off x="-2594" y="4248713"/>
            <a:ext cx="883001" cy="751862"/>
          </a:xfrm>
          <a:prstGeom prst="rect">
            <a:avLst/>
          </a:prstGeom>
        </p:spPr>
      </p:pic>
    </p:spTree>
    <p:extLst>
      <p:ext uri="{BB962C8B-B14F-4D97-AF65-F5344CB8AC3E}">
        <p14:creationId xmlns:p14="http://schemas.microsoft.com/office/powerpoint/2010/main" val="426620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1">
                                            <p:txEl>
                                              <p:pRg st="1" end="1"/>
                                            </p:txEl>
                                          </p:spTgt>
                                        </p:tgtEl>
                                        <p:attrNameLst>
                                          <p:attrName>style.visibility</p:attrName>
                                        </p:attrNameLst>
                                      </p:cBhvr>
                                      <p:to>
                                        <p:strVal val="visible"/>
                                      </p:to>
                                    </p:set>
                                    <p:animEffect transition="in" filter="wipe(down)">
                                      <p:cBhvr>
                                        <p:cTn id="20" dur="500"/>
                                        <p:tgtEl>
                                          <p:spTgt spid="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xEl>
                                              <p:pRg st="2" end="2"/>
                                            </p:txEl>
                                          </p:spTgt>
                                        </p:tgtEl>
                                        <p:attrNameLst>
                                          <p:attrName>style.visibility</p:attrName>
                                        </p:attrNameLst>
                                      </p:cBhvr>
                                      <p:to>
                                        <p:strVal val="visible"/>
                                      </p:to>
                                    </p:set>
                                    <p:animEffect transition="in" filter="fade">
                                      <p:cBhvr>
                                        <p:cTn id="25" dur="500"/>
                                        <p:tgtEl>
                                          <p:spTgt spid="3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3" end="3"/>
                                            </p:txEl>
                                          </p:spTgt>
                                        </p:tgtEl>
                                        <p:attrNameLst>
                                          <p:attrName>style.visibility</p:attrName>
                                        </p:attrNameLst>
                                      </p:cBhvr>
                                      <p:to>
                                        <p:strVal val="visible"/>
                                      </p:to>
                                    </p:set>
                                    <p:animEffect transition="in" filter="wipe(left)">
                                      <p:cBhvr>
                                        <p:cTn id="30" dur="500"/>
                                        <p:tgtEl>
                                          <p:spTgt spid="3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1">
                                            <p:txEl>
                                              <p:pRg st="4" end="4"/>
                                            </p:txEl>
                                          </p:spTgt>
                                        </p:tgtEl>
                                        <p:attrNameLst>
                                          <p:attrName>style.visibility</p:attrName>
                                        </p:attrNameLst>
                                      </p:cBhvr>
                                      <p:to>
                                        <p:strVal val="visible"/>
                                      </p:to>
                                    </p:set>
                                    <p:animEffect transition="in" filter="wipe(up)">
                                      <p:cBhvr>
                                        <p:cTn id="35" dur="500"/>
                                        <p:tgtEl>
                                          <p:spTgt spid="3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xEl>
                                              <p:pRg st="5" end="5"/>
                                            </p:txEl>
                                          </p:spTgt>
                                        </p:tgtEl>
                                        <p:attrNameLst>
                                          <p:attrName>style.visibility</p:attrName>
                                        </p:attrNameLst>
                                      </p:cBhvr>
                                      <p:to>
                                        <p:strVal val="visible"/>
                                      </p:to>
                                    </p:set>
                                    <p:animEffect transition="in" filter="fade">
                                      <p:cBhvr>
                                        <p:cTn id="40"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323905" y="3697796"/>
            <a:ext cx="878418" cy="1290477"/>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3012;p73"/>
          <p:cNvGrpSpPr/>
          <p:nvPr/>
        </p:nvGrpSpPr>
        <p:grpSpPr>
          <a:xfrm rot="10800000">
            <a:off x="6112734" y="-9144"/>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997;p41"/>
          <p:cNvSpPr txBox="1">
            <a:spLocks noGrp="1"/>
          </p:cNvSpPr>
          <p:nvPr>
            <p:ph type="title"/>
          </p:nvPr>
        </p:nvSpPr>
        <p:spPr>
          <a:xfrm>
            <a:off x="394070" y="1512787"/>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500" b="1">
                <a:latin typeface="+mj-lt"/>
              </a:rPr>
              <a:t>LUYỆN TẬP</a:t>
            </a:r>
            <a:endParaRPr sz="65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859"/>
            <a:ext cx="9144000" cy="548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8624" y="517794"/>
            <a:ext cx="3095738" cy="3084723"/>
          </a:xfrm>
          <a:prstGeom prst="rect">
            <a:avLst/>
          </a:prstGeom>
        </p:spPr>
      </p:pic>
      <p:pic>
        <p:nvPicPr>
          <p:cNvPr id="7" name="Nhac-nen-ai-la-trieu-phu-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83547" y="62314"/>
            <a:ext cx="421166" cy="421166"/>
          </a:xfrm>
          <a:prstGeom prst="rect">
            <a:avLst/>
          </a:prstGeom>
        </p:spPr>
      </p:pic>
    </p:spTree>
    <p:extLst>
      <p:ext uri="{BB962C8B-B14F-4D97-AF65-F5344CB8AC3E}">
        <p14:creationId xmlns:p14="http://schemas.microsoft.com/office/powerpoint/2010/main" val="396379620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4480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299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139750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36638" y="266094"/>
            <a:ext cx="8154143" cy="22596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46125" y="780539"/>
            <a:ext cx="3712070" cy="1154162"/>
          </a:xfrm>
          <a:prstGeom prst="rect">
            <a:avLst/>
          </a:prstGeom>
          <a:noFill/>
        </p:spPr>
        <p:txBody>
          <a:bodyPr wrap="square" rtlCol="0">
            <a:spAutoFit/>
          </a:bodyPr>
          <a:lstStyle/>
          <a:p>
            <a:pPr marL="0" marR="30480" algn="just">
              <a:lnSpc>
                <a:spcPct val="150000"/>
              </a:lnSpc>
              <a:spcBef>
                <a:spcPts val="600"/>
              </a:spcBef>
              <a:spcAft>
                <a:spcPts val="6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1. </a:t>
            </a:r>
            <a:r>
              <a:rPr lang="fr-FR" sz="2300">
                <a:solidFill>
                  <a:schemeClr val="bg1"/>
                </a:solidFill>
                <a:latin typeface="Arial" panose="020B0604020202020204" pitchFamily="34" charset="0"/>
                <a:ea typeface="Times New Roman" panose="02020603050405020304" pitchFamily="18" charset="0"/>
                <a:cs typeface="Arial" panose="020B0604020202020204" pitchFamily="34" charset="0"/>
              </a:rPr>
              <a:t>Cho hình vẽ sau, chọn câu </a:t>
            </a: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sai</a:t>
            </a:r>
            <a:r>
              <a:rPr lang="fr-FR" sz="2300">
                <a:solidFill>
                  <a:schemeClr val="bg1"/>
                </a:solidFill>
                <a:latin typeface="Arial" panose="020B0604020202020204" pitchFamily="34" charset="0"/>
                <a:ea typeface="Times New Roman" panose="02020603050405020304" pitchFamily="18" charset="0"/>
                <a:cs typeface="Arial" panose="020B0604020202020204" pitchFamily="34" charset="0"/>
              </a:rPr>
              <a:t>, biết MN//BC:</a:t>
            </a:r>
            <a:endParaRPr lang="en-US" sz="23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21204" y="2891208"/>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2" y="2898648"/>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endParaRPr>
          </a:p>
        </p:txBody>
      </p:sp>
      <mc:AlternateContent xmlns:mc="http://schemas.openxmlformats.org/markup-compatibility/2006" xmlns:a14="http://schemas.microsoft.com/office/drawing/2010/main">
        <mc:Choice Requires="a14">
          <p:sp>
            <p:nvSpPr>
              <p:cNvPr id="25" name="cau hoi b">
                <a:extLst>
                  <a:ext uri="{FF2B5EF4-FFF2-40B4-BE49-F238E27FC236}">
                    <a16:creationId xmlns:a16="http://schemas.microsoft.com/office/drawing/2014/main" id="{9897B1B9-EB78-41AF-AC33-1E8F7714B11F}"/>
                  </a:ext>
                </a:extLst>
              </p:cNvPr>
              <p:cNvSpPr txBox="1"/>
              <p:nvPr/>
            </p:nvSpPr>
            <p:spPr>
              <a:xfrm>
                <a:off x="5805961" y="2789983"/>
                <a:ext cx="1779061" cy="884216"/>
              </a:xfrm>
              <a:prstGeom prst="rect">
                <a:avLst/>
              </a:prstGeom>
              <a:noFill/>
            </p:spPr>
            <p:txBody>
              <a:bodyPr wrap="square" rtlCol="0">
                <a:spAutoFit/>
              </a:bodyPr>
              <a:lstStyle/>
              <a:p>
                <a:pPr marL="0" marR="30480">
                  <a:lnSpc>
                    <a:spcPct val="150000"/>
                  </a:lnSpc>
                  <a:spcBef>
                    <a:spcPts val="600"/>
                  </a:spcBef>
                  <a:spcAft>
                    <a:spcPts val="600"/>
                  </a:spcAft>
                </a:pPr>
                <a:r>
                  <a:rPr lang="en-US" sz="2200" kern="1200">
                    <a:solidFill>
                      <a:srgbClr val="FFC000"/>
                    </a:solidFill>
                    <a:latin typeface="Arial" panose="020B0604020202020204" pitchFamily="34" charset="0"/>
                    <a:ea typeface="Tahoma" panose="020B0604030504040204" pitchFamily="34" charset="0"/>
                    <a:cs typeface="Arial" panose="020B0604020202020204" pitchFamily="34" charset="0"/>
                  </a:rPr>
                  <a:t>B. </a:t>
                </a:r>
                <a14:m>
                  <m:oMath xmlns:m="http://schemas.openxmlformats.org/officeDocument/2006/math">
                    <m:f>
                      <m:fPr>
                        <m:ctrlPr>
                          <a:rPr lang="en-US" sz="2200" i="1" smtClean="0">
                            <a:solidFill>
                              <a:schemeClr val="bg1"/>
                            </a:solidFill>
                            <a:latin typeface="Cambria Math" panose="02040503050406030204" pitchFamily="18" charset="0"/>
                            <a:cs typeface="Times New Roman" panose="02020603050405020304" pitchFamily="18" charset="0"/>
                          </a:rPr>
                        </m:ctrlPr>
                      </m:fPr>
                      <m:num>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den>
                    </m:f>
                  </m:oMath>
                </a14:m>
                <a:endParaRPr lang="en-US" sz="22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5" name="cau hoi b">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5805961" y="2789983"/>
                <a:ext cx="1779061" cy="884216"/>
              </a:xfrm>
              <a:prstGeom prst="rect">
                <a:avLst/>
              </a:prstGeom>
              <a:blipFill>
                <a:blip r:embed="rId11"/>
                <a:stretch>
                  <a:fillRect l="-4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c">
                <a:extLst>
                  <a:ext uri="{FF2B5EF4-FFF2-40B4-BE49-F238E27FC236}">
                    <a16:creationId xmlns:a16="http://schemas.microsoft.com/office/drawing/2014/main" id="{D96707EC-5A82-4050-B897-6DBAB63AC957}"/>
                  </a:ext>
                </a:extLst>
              </p:cNvPr>
              <p:cNvSpPr txBox="1"/>
              <p:nvPr/>
            </p:nvSpPr>
            <p:spPr>
              <a:xfrm>
                <a:off x="1564357" y="2862263"/>
                <a:ext cx="1771615" cy="739048"/>
              </a:xfrm>
              <a:prstGeom prst="rect">
                <a:avLst/>
              </a:prstGeom>
              <a:noFill/>
            </p:spPr>
            <p:txBody>
              <a:bodyPr wrap="square" rtlCol="0">
                <a:spAutoFit/>
              </a:bodyPr>
              <a:lstStyle/>
              <a:p>
                <a:pPr algn="just">
                  <a:lnSpc>
                    <a:spcPct val="130000"/>
                  </a:lnSpc>
                  <a:buClr>
                    <a:prstClr val="white"/>
                  </a:buClr>
                  <a:defRPr/>
                </a:pPr>
                <a:r>
                  <a:rPr lang="en-US" sz="2200" kern="1200">
                    <a:solidFill>
                      <a:srgbClr val="FFC000"/>
                    </a:solidFill>
                    <a:latin typeface="Arial" panose="020B0604020202020204" pitchFamily="34" charset="0"/>
                    <a:ea typeface="Tahoma" panose="020B0604030504040204" pitchFamily="34" charset="0"/>
                    <a:cs typeface="Arial" panose="020B0604020202020204" pitchFamily="34" charset="0"/>
                  </a:rPr>
                  <a:t>A. </a:t>
                </a:r>
                <a14:m>
                  <m:oMath xmlns:m="http://schemas.openxmlformats.org/officeDocument/2006/math">
                    <m:f>
                      <m:fPr>
                        <m:ctrlPr>
                          <a:rPr lang="en-US" sz="2200" i="1" smtClean="0">
                            <a:solidFill>
                              <a:schemeClr val="bg1"/>
                            </a:solidFill>
                            <a:latin typeface="Cambria Math" panose="02040503050406030204" pitchFamily="18" charset="0"/>
                            <a:cs typeface="Times New Roman" panose="02020603050405020304" pitchFamily="18" charset="0"/>
                          </a:rPr>
                        </m:ctrlPr>
                      </m:fPr>
                      <m:num>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endParaRPr lang="en-US" sz="2200" kern="1200" dirty="0">
                  <a:solidFill>
                    <a:schemeClr val="bg1"/>
                  </a:solidFill>
                  <a:latin typeface="Arial" panose="020B0604020202020204" pitchFamily="34" charset="0"/>
                  <a:ea typeface="+mn-ea"/>
                  <a:cs typeface="Arial" panose="020B0604020202020204" pitchFamily="34" charset="0"/>
                </a:endParaRPr>
              </a:p>
            </p:txBody>
          </p:sp>
        </mc:Choice>
        <mc:Fallback xmlns="">
          <p:sp>
            <p:nvSpPr>
              <p:cNvPr id="27" name="cau hoi c">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1564357" y="2862263"/>
                <a:ext cx="1771615" cy="739048"/>
              </a:xfrm>
              <a:prstGeom prst="rect">
                <a:avLst/>
              </a:prstGeom>
              <a:blipFill>
                <a:blip r:embed="rId12"/>
                <a:stretch>
                  <a:fillRect l="-4483" b="-5785"/>
                </a:stretch>
              </a:blipFill>
            </p:spPr>
            <p:txBody>
              <a:bodyPr/>
              <a:lstStyle/>
              <a:p>
                <a:r>
                  <a:rPr lang="en-US">
                    <a:noFill/>
                  </a:rPr>
                  <a:t> </a:t>
                </a:r>
              </a:p>
            </p:txBody>
          </p:sp>
        </mc:Fallback>
      </mc:AlternateContent>
      <p:sp>
        <p:nvSpPr>
          <p:cNvPr id="31" name="bang a">
            <a:extLst>
              <a:ext uri="{FF2B5EF4-FFF2-40B4-BE49-F238E27FC236}">
                <a16:creationId xmlns:a16="http://schemas.microsoft.com/office/drawing/2014/main" id="{8DD63B39-09F3-4F04-83CD-408FC7619A90}"/>
              </a:ext>
            </a:extLst>
          </p:cNvPr>
          <p:cNvSpPr/>
          <p:nvPr/>
        </p:nvSpPr>
        <p:spPr>
          <a:xfrm flipH="1">
            <a:off x="4521204" y="4044316"/>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2" y="4051811"/>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5396565" y="4064513"/>
                <a:ext cx="2371173" cy="726353"/>
              </a:xfrm>
              <a:prstGeom prst="rect">
                <a:avLst/>
              </a:prstGeom>
              <a:noFill/>
            </p:spPr>
            <p:txBody>
              <a:bodyPr wrap="square" rtlCol="0">
                <a:spAutoFit/>
              </a:bodyPr>
              <a:lstStyle/>
              <a:p>
                <a:pPr algn="just">
                  <a:lnSpc>
                    <a:spcPct val="130000"/>
                  </a:lnSpc>
                  <a:buClr>
                    <a:prstClr val="white"/>
                  </a:buClr>
                  <a:defRPr/>
                </a:pPr>
                <a:r>
                  <a:rPr lang="en-US" sz="2200" kern="1200">
                    <a:solidFill>
                      <a:srgbClr val="FFC000"/>
                    </a:solidFill>
                    <a:latin typeface="Arial" panose="020B0604020202020204" pitchFamily="34" charset="0"/>
                    <a:ea typeface="Tahoma" panose="020B0604030504040204" pitchFamily="34" charset="0"/>
                    <a:cs typeface="Arial" panose="020B0604020202020204" pitchFamily="34" charset="0"/>
                  </a:rPr>
                  <a:t>D. </a:t>
                </a:r>
                <a14:m>
                  <m:oMath xmlns:m="http://schemas.openxmlformats.org/officeDocument/2006/math">
                    <m:f>
                      <m:fPr>
                        <m:ctrlPr>
                          <a:rPr lang="en-US" sz="2200" i="1" smtClean="0">
                            <a:solidFill>
                              <a:schemeClr val="bg1"/>
                            </a:solidFill>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num>
                      <m:den>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en>
                    </m:f>
                  </m:oMath>
                </a14:m>
                <a:endParaRPr lang="en-US" sz="2200" kern="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5396565" y="4064513"/>
                <a:ext cx="2371173" cy="726353"/>
              </a:xfrm>
              <a:prstGeom prst="rect">
                <a:avLst/>
              </a:prstGeom>
              <a:blipFill>
                <a:blip r:embed="rId13"/>
                <a:stretch>
                  <a:fillRect l="-3342" b="-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1288859" y="4026874"/>
                <a:ext cx="1921516" cy="738985"/>
              </a:xfrm>
              <a:prstGeom prst="rect">
                <a:avLst/>
              </a:prstGeom>
              <a:noFill/>
            </p:spPr>
            <p:txBody>
              <a:bodyPr wrap="square" rtlCol="0">
                <a:spAutoFit/>
              </a:bodyPr>
              <a:lstStyle/>
              <a:p>
                <a:pPr algn="ctr">
                  <a:lnSpc>
                    <a:spcPct val="130000"/>
                  </a:lnSpc>
                  <a:buClr>
                    <a:prstClr val="white"/>
                  </a:buClr>
                  <a:defRPr/>
                </a:pPr>
                <a:r>
                  <a:rPr lang="en-US" sz="2200" kern="1200">
                    <a:solidFill>
                      <a:srgbClr val="FFC000"/>
                    </a:solidFill>
                    <a:latin typeface="Arial" panose="020B0604020202020204" pitchFamily="34" charset="0"/>
                    <a:ea typeface="Tahoma" panose="020B0604030504040204" pitchFamily="34" charset="0"/>
                    <a:cs typeface="Arial" panose="020B0604020202020204" pitchFamily="34" charset="0"/>
                  </a:rPr>
                  <a:t>C. </a:t>
                </a:r>
                <a14:m>
                  <m:oMath xmlns:m="http://schemas.openxmlformats.org/officeDocument/2006/math">
                    <m:f>
                      <m:fPr>
                        <m:ctrlPr>
                          <a:rPr lang="en-US" sz="2200" i="1" smtClean="0">
                            <a:solidFill>
                              <a:schemeClr val="bg1"/>
                            </a:solidFill>
                            <a:latin typeface="Cambria Math" panose="02040503050406030204" pitchFamily="18" charset="0"/>
                            <a:cs typeface="Times New Roman" panose="02020603050405020304" pitchFamily="18" charset="0"/>
                          </a:rPr>
                        </m:ctrlPr>
                      </m:fPr>
                      <m:num>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chemeClr val="bg1"/>
                                </a:solidFill>
                                <a:effectLst/>
                                <a:latin typeface="Cambria Math" panose="02040503050406030204" pitchFamily="18" charset="0"/>
                                <a:cs typeface="Times New Roman" panose="02020603050405020304" pitchFamily="18" charset="0"/>
                              </a:rPr>
                            </m:ctrlPr>
                          </m:sSupPr>
                          <m:e>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sup>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en>
                    </m:f>
                  </m:oMath>
                </a14:m>
                <a:endParaRPr lang="en-US" sz="2200" kern="1200" dirty="0">
                  <a:solidFill>
                    <a:schemeClr val="bg1"/>
                  </a:solidFill>
                  <a:latin typeface="Arial" panose="020B0604020202020204" pitchFamily="34" charset="0"/>
                  <a:ea typeface="+mn-ea"/>
                  <a:cs typeface="Arial" panose="020B0604020202020204" pitchFamily="34" charset="0"/>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1288859" y="4026874"/>
                <a:ext cx="1921516" cy="738985"/>
              </a:xfrm>
              <a:prstGeom prst="rect">
                <a:avLst/>
              </a:prstGeom>
              <a:blipFill>
                <a:blip r:embed="rId14"/>
                <a:stretch>
                  <a:fillRect b="-5785"/>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358686" y="684473"/>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358686" y="1145598"/>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366864" y="1592195"/>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366864" y="2786627"/>
            <a:ext cx="365523" cy="365523"/>
          </a:xfrm>
          <a:prstGeom prst="rect">
            <a:avLst/>
          </a:prstGeom>
        </p:spPr>
      </p:pic>
      <p:pic>
        <p:nvPicPr>
          <p:cNvPr id="2" name="Picture 1"/>
          <p:cNvPicPr>
            <a:picLocks noChangeAspect="1"/>
          </p:cNvPicPr>
          <p:nvPr/>
        </p:nvPicPr>
        <p:blipFill>
          <a:blip r:embed="rId16">
            <a:extLst>
              <a:ext uri="{BEBA8EAE-BF5A-486C-A8C5-ECC9F3942E4B}">
                <a14:imgProps xmlns:a14="http://schemas.microsoft.com/office/drawing/2010/main">
                  <a14:imgLayer r:embed="rId17">
                    <a14:imgEffect>
                      <a14:saturation sat="400000"/>
                    </a14:imgEffect>
                  </a14:imgLayer>
                </a14:imgProps>
              </a:ext>
            </a:extLst>
          </a:blip>
          <a:stretch>
            <a:fillRect/>
          </a:stretch>
        </p:blipFill>
        <p:spPr>
          <a:xfrm>
            <a:off x="5211414" y="419897"/>
            <a:ext cx="2741477" cy="1955215"/>
          </a:xfrm>
          <a:prstGeom prst="rect">
            <a:avLst/>
          </a:prstGeom>
        </p:spPr>
      </p:pic>
    </p:spTree>
    <p:extLst>
      <p:ext uri="{BB962C8B-B14F-4D97-AF65-F5344CB8AC3E}">
        <p14:creationId xmlns:p14="http://schemas.microsoft.com/office/powerpoint/2010/main" val="264249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8"/>
                </p:tgtEl>
              </p:cMediaNode>
            </p:audio>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25"/>
                                        </p:tgtEl>
                                        <p:attrNameLst>
                                          <p:attrName>style.color</p:attrName>
                                        </p:attrNameLst>
                                      </p:cBhvr>
                                      <p:by>
                                        <p:hsl h="0" s="-12549" l="-25098"/>
                                      </p:by>
                                    </p:animClr>
                                    <p:animClr clrSpc="hsl" dir="cw">
                                      <p:cBhvr>
                                        <p:cTn id="39" dur="500" fill="hold"/>
                                        <p:tgtEl>
                                          <p:spTgt spid="25"/>
                                        </p:tgtEl>
                                        <p:attrNameLst>
                                          <p:attrName>fillcolor</p:attrName>
                                        </p:attrNameLst>
                                      </p:cBhvr>
                                      <p:by>
                                        <p:hsl h="0" s="-12549" l="-25098"/>
                                      </p:by>
                                    </p:animClr>
                                    <p:animClr clrSpc="hsl" dir="cw">
                                      <p:cBhvr>
                                        <p:cTn id="40" dur="500" fill="hold"/>
                                        <p:tgtEl>
                                          <p:spTgt spid="25"/>
                                        </p:tgtEl>
                                        <p:attrNameLst>
                                          <p:attrName>stroke.color</p:attrName>
                                        </p:attrNameLst>
                                      </p:cBhvr>
                                      <p:by>
                                        <p:hsl h="0" s="-12549" l="-25098"/>
                                      </p:by>
                                    </p:animClr>
                                    <p:set>
                                      <p:cBhvr>
                                        <p:cTn id="41" dur="500" fill="hold"/>
                                        <p:tgtEl>
                                          <p:spTgt spid="25"/>
                                        </p:tgtEl>
                                        <p:attrNameLst>
                                          <p:attrName>fill.type</p:attrName>
                                        </p:attrNameLst>
                                      </p:cBhvr>
                                      <p:to>
                                        <p:strVal val="solid"/>
                                      </p:to>
                                    </p:set>
                                  </p:childTnLst>
                                </p:cTn>
                              </p:par>
                              <p:par>
                                <p:cTn id="42" presetID="19" presetClass="emph" presetSubtype="0" fill="hold" grpId="0" nodeType="withEffect">
                                  <p:stCondLst>
                                    <p:cond delay="0"/>
                                  </p:stCondLst>
                                  <p:childTnLst>
                                    <p:animClr clrSpc="rgb" dir="cw">
                                      <p:cBhvr override="childStyle">
                                        <p:cTn id="43" dur="500" fill="hold"/>
                                        <p:tgtEl>
                                          <p:spTgt spid="15"/>
                                        </p:tgtEl>
                                        <p:attrNameLst>
                                          <p:attrName>style.color</p:attrName>
                                        </p:attrNameLst>
                                      </p:cBhvr>
                                      <p:to>
                                        <a:srgbClr val="FFC000"/>
                                      </p:to>
                                    </p:animClr>
                                    <p:animClr clrSpc="rgb" dir="cw">
                                      <p:cBhvr>
                                        <p:cTn id="44" dur="500" fill="hold"/>
                                        <p:tgtEl>
                                          <p:spTgt spid="15"/>
                                        </p:tgtEl>
                                        <p:attrNameLst>
                                          <p:attrName>fillcolor</p:attrName>
                                        </p:attrNameLst>
                                      </p:cBhvr>
                                      <p:to>
                                        <a:srgbClr val="FFC00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0218" fill="hold"/>
                                        <p:tgtEl>
                                          <p:spTgt spid="39"/>
                                        </p:tgtEl>
                                      </p:cBhvr>
                                    </p:cmd>
                                  </p:childTnLst>
                                </p:cTn>
                              </p:par>
                              <p:par>
                                <p:cTn id="49" presetID="3" presetClass="mediacall" presetSubtype="0" fill="hold" nodeType="withEffect">
                                  <p:stCondLst>
                                    <p:cond delay="0"/>
                                  </p:stCondLst>
                                  <p:childTnLst>
                                    <p:cmd type="call" cmd="stop">
                                      <p:cBhvr>
                                        <p:cTn id="50" dur="1" fill="hold"/>
                                        <p:tgtEl>
                                          <p:spTgt spid="38"/>
                                        </p:tgtEl>
                                      </p:cBhvr>
                                    </p:cmd>
                                  </p:childTnLst>
                                </p:cTn>
                              </p:par>
                              <p:par>
                                <p:cTn id="51" presetID="19" presetClass="emph" presetSubtype="0" repeatCount="4000" fill="hold" grpId="1" nodeType="withEffect">
                                  <p:stCondLst>
                                    <p:cond delay="3000"/>
                                  </p:stCondLst>
                                  <p:childTnLst>
                                    <p:animClr clrSpc="rgb" dir="cw">
                                      <p:cBhvr override="childStyle">
                                        <p:cTn id="52" dur="500" fill="hold"/>
                                        <p:tgtEl>
                                          <p:spTgt spid="15"/>
                                        </p:tgtEl>
                                        <p:attrNameLst>
                                          <p:attrName>style.color</p:attrName>
                                        </p:attrNameLst>
                                      </p:cBhvr>
                                      <p:to>
                                        <a:srgbClr val="92D050"/>
                                      </p:to>
                                    </p:animClr>
                                    <p:animClr clrSpc="rgb" dir="cw">
                                      <p:cBhvr>
                                        <p:cTn id="53" dur="500" fill="hold"/>
                                        <p:tgtEl>
                                          <p:spTgt spid="15"/>
                                        </p:tgtEl>
                                        <p:attrNameLst>
                                          <p:attrName>fillcolor</p:attrName>
                                        </p:attrNameLst>
                                      </p:cBhvr>
                                      <p:to>
                                        <a:srgbClr val="92D050"/>
                                      </p:to>
                                    </p:animClr>
                                    <p:set>
                                      <p:cBhvr>
                                        <p:cTn id="54" dur="500" fill="hold"/>
                                        <p:tgtEl>
                                          <p:spTgt spid="15"/>
                                        </p:tgtEl>
                                        <p:attrNameLst>
                                          <p:attrName>fill.type</p:attrName>
                                        </p:attrNameLst>
                                      </p:cBhvr>
                                      <p:to>
                                        <p:strVal val="solid"/>
                                      </p:to>
                                    </p:set>
                                    <p:set>
                                      <p:cBhvr>
                                        <p:cTn id="55" dur="500" fill="hold"/>
                                        <p:tgtEl>
                                          <p:spTgt spid="15"/>
                                        </p:tgtEl>
                                        <p:attrNameLst>
                                          <p:attrName>fill.on</p:attrName>
                                        </p:attrNameLst>
                                      </p:cBhvr>
                                      <p:to>
                                        <p:strVal val="true"/>
                                      </p:to>
                                    </p:set>
                                  </p:childTnLst>
                                </p:cTn>
                              </p:par>
                              <p:par>
                                <p:cTn id="56" presetID="1" presetClass="mediacall" presetSubtype="0" fill="hold" nodeType="withEffect">
                                  <p:stCondLst>
                                    <p:cond delay="3000"/>
                                  </p:stCondLst>
                                  <p:childTnLst>
                                    <p:cmd type="call" cmd="playFrom(0.0)">
                                      <p:cBhvr>
                                        <p:cTn id="57" dur="7732" fill="hold"/>
                                        <p:tgtEl>
                                          <p:spTgt spid="40"/>
                                        </p:tgtEl>
                                      </p:cBhvr>
                                    </p:cmd>
                                  </p:childTnLst>
                                </p:cTn>
                              </p:par>
                              <p:par>
                                <p:cTn id="58" presetID="3" presetClass="mediacall" presetSubtype="0" fill="hold" nodeType="withEffect">
                                  <p:stCondLst>
                                    <p:cond delay="3000"/>
                                  </p:stCondLst>
                                  <p:childTnLst>
                                    <p:cmd type="call" cmd="stop">
                                      <p:cBhvr>
                                        <p:cTn id="59" dur="1" fill="hold"/>
                                        <p:tgtEl>
                                          <p:spTgt spid="39"/>
                                        </p:tgtEl>
                                      </p:cBhvr>
                                    </p:cmd>
                                  </p:childTnLst>
                                </p:cTn>
                              </p:par>
                              <p:par>
                                <p:cTn id="60" presetID="24" presetClass="emph" presetSubtype="0" fill="hold" grpId="2" nodeType="withEffect">
                                  <p:stCondLst>
                                    <p:cond delay="300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4" presetClass="emph" presetSubtype="0" fill="hold" grpId="1" nodeType="clickEffect">
                                  <p:stCondLst>
                                    <p:cond delay="0"/>
                                  </p:stCondLst>
                                  <p:childTnLst>
                                    <p:animClr clrSpc="hsl" dir="cw">
                                      <p:cBhvr override="childStyle">
                                        <p:cTn id="69" dur="500" fill="hold"/>
                                        <p:tgtEl>
                                          <p:spTgt spid="33"/>
                                        </p:tgtEl>
                                        <p:attrNameLst>
                                          <p:attrName>style.color</p:attrName>
                                        </p:attrNameLst>
                                      </p:cBhvr>
                                      <p:by>
                                        <p:hsl h="0" s="-12549" l="-25098"/>
                                      </p:by>
                                    </p:animClr>
                                    <p:animClr clrSpc="hsl" dir="cw">
                                      <p:cBhvr>
                                        <p:cTn id="70" dur="500" fill="hold"/>
                                        <p:tgtEl>
                                          <p:spTgt spid="33"/>
                                        </p:tgtEl>
                                        <p:attrNameLst>
                                          <p:attrName>fillcolor</p:attrName>
                                        </p:attrNameLst>
                                      </p:cBhvr>
                                      <p:by>
                                        <p:hsl h="0" s="-12549" l="-25098"/>
                                      </p:by>
                                    </p:animClr>
                                    <p:animClr clrSpc="hsl" dir="cw">
                                      <p:cBhvr>
                                        <p:cTn id="71" dur="500" fill="hold"/>
                                        <p:tgtEl>
                                          <p:spTgt spid="33"/>
                                        </p:tgtEl>
                                        <p:attrNameLst>
                                          <p:attrName>stroke.color</p:attrName>
                                        </p:attrNameLst>
                                      </p:cBhvr>
                                      <p:by>
                                        <p:hsl h="0" s="-12549" l="-25098"/>
                                      </p:by>
                                    </p:animClr>
                                    <p:set>
                                      <p:cBhvr>
                                        <p:cTn id="72" dur="500" fill="hold"/>
                                        <p:tgtEl>
                                          <p:spTgt spid="33"/>
                                        </p:tgtEl>
                                        <p:attrNameLst>
                                          <p:attrName>fill.type</p:attrName>
                                        </p:attrNameLst>
                                      </p:cBhvr>
                                      <p:to>
                                        <p:strVal val="solid"/>
                                      </p:to>
                                    </p:set>
                                  </p:childTnLst>
                                </p:cTn>
                              </p:par>
                              <p:par>
                                <p:cTn id="73" presetID="19" presetClass="emph" presetSubtype="0" fill="hold" grpId="0" nodeType="withEffect">
                                  <p:stCondLst>
                                    <p:cond delay="0"/>
                                  </p:stCondLst>
                                  <p:childTnLst>
                                    <p:animClr clrSpc="rgb" dir="cw">
                                      <p:cBhvr override="childStyle">
                                        <p:cTn id="74" dur="500" fill="hold"/>
                                        <p:tgtEl>
                                          <p:spTgt spid="31"/>
                                        </p:tgtEl>
                                        <p:attrNameLst>
                                          <p:attrName>style.color</p:attrName>
                                        </p:attrNameLst>
                                      </p:cBhvr>
                                      <p:to>
                                        <a:srgbClr val="FFC000"/>
                                      </p:to>
                                    </p:animClr>
                                    <p:animClr clrSpc="rgb" dir="cw">
                                      <p:cBhvr>
                                        <p:cTn id="75" dur="500" fill="hold"/>
                                        <p:tgtEl>
                                          <p:spTgt spid="31"/>
                                        </p:tgtEl>
                                        <p:attrNameLst>
                                          <p:attrName>fillcolor</p:attrName>
                                        </p:attrNameLst>
                                      </p:cBhvr>
                                      <p:to>
                                        <a:srgbClr val="FFC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20218" fill="hold"/>
                                        <p:tgtEl>
                                          <p:spTgt spid="39"/>
                                        </p:tgtEl>
                                      </p:cBhvr>
                                    </p:cmd>
                                  </p:childTnLst>
                                </p:cTn>
                              </p:par>
                              <p:par>
                                <p:cTn id="80" presetID="3" presetClass="mediacall" presetSubtype="0" fill="hold" nodeType="withEffect">
                                  <p:stCondLst>
                                    <p:cond delay="0"/>
                                  </p:stCondLst>
                                  <p:childTnLst>
                                    <p:cmd type="call" cmd="stop">
                                      <p:cBhvr>
                                        <p:cTn id="81" dur="1" fill="hold"/>
                                        <p:tgtEl>
                                          <p:spTgt spid="38"/>
                                        </p:tgtEl>
                                      </p:cBhvr>
                                    </p:cmd>
                                  </p:childTnLst>
                                </p:cTn>
                              </p:par>
                              <p:par>
                                <p:cTn id="82" presetID="19" presetClass="emph" presetSubtype="0" fill="hold" grpId="1" nodeType="withEffect">
                                  <p:stCondLst>
                                    <p:cond delay="3000"/>
                                  </p:stCondLst>
                                  <p:childTnLst>
                                    <p:animClr clrSpc="rgb" dir="cw">
                                      <p:cBhvr override="childStyle">
                                        <p:cTn id="83" dur="500" fill="hold"/>
                                        <p:tgtEl>
                                          <p:spTgt spid="31"/>
                                        </p:tgtEl>
                                        <p:attrNameLst>
                                          <p:attrName>style.color</p:attrName>
                                        </p:attrNameLst>
                                      </p:cBhvr>
                                      <p:to>
                                        <a:srgbClr val="FF0000"/>
                                      </p:to>
                                    </p:animClr>
                                    <p:animClr clrSpc="rgb" dir="cw">
                                      <p:cBhvr>
                                        <p:cTn id="84" dur="500" fill="hold"/>
                                        <p:tgtEl>
                                          <p:spTgt spid="31"/>
                                        </p:tgtEl>
                                        <p:attrNameLst>
                                          <p:attrName>fillcolor</p:attrName>
                                        </p:attrNameLst>
                                      </p:cBhvr>
                                      <p:to>
                                        <a:srgbClr val="FF0000"/>
                                      </p:to>
                                    </p:animClr>
                                    <p:set>
                                      <p:cBhvr>
                                        <p:cTn id="85" dur="500" fill="hold"/>
                                        <p:tgtEl>
                                          <p:spTgt spid="31"/>
                                        </p:tgtEl>
                                        <p:attrNameLst>
                                          <p:attrName>fill.type</p:attrName>
                                        </p:attrNameLst>
                                      </p:cBhvr>
                                      <p:to>
                                        <p:strVal val="solid"/>
                                      </p:to>
                                    </p:set>
                                    <p:set>
                                      <p:cBhvr>
                                        <p:cTn id="86" dur="500" fill="hold"/>
                                        <p:tgtEl>
                                          <p:spTgt spid="31"/>
                                        </p:tgtEl>
                                        <p:attrNameLst>
                                          <p:attrName>fill.on</p:attrName>
                                        </p:attrNameLst>
                                      </p:cBhvr>
                                      <p:to>
                                        <p:strVal val="true"/>
                                      </p:to>
                                    </p:set>
                                  </p:childTnLst>
                                </p:cTn>
                              </p:par>
                              <p:par>
                                <p:cTn id="87" presetID="19" presetClass="emph" presetSubtype="0" repeatCount="4000" fill="hold" grpId="2" nodeType="withEffect">
                                  <p:stCondLst>
                                    <p:cond delay="3000"/>
                                  </p:stCondLst>
                                  <p:childTnLst>
                                    <p:animClr clrSpc="rgb" dir="cw">
                                      <p:cBhvr override="childStyle">
                                        <p:cTn id="88" dur="500" fill="hold"/>
                                        <p:tgtEl>
                                          <p:spTgt spid="15"/>
                                        </p:tgtEl>
                                        <p:attrNameLst>
                                          <p:attrName>style.color</p:attrName>
                                        </p:attrNameLst>
                                      </p:cBhvr>
                                      <p:to>
                                        <a:srgbClr val="92D050"/>
                                      </p:to>
                                    </p:animClr>
                                    <p:animClr clrSpc="rgb" dir="cw">
                                      <p:cBhvr>
                                        <p:cTn id="89" dur="500" fill="hold"/>
                                        <p:tgtEl>
                                          <p:spTgt spid="15"/>
                                        </p:tgtEl>
                                        <p:attrNameLst>
                                          <p:attrName>fillcolor</p:attrName>
                                        </p:attrNameLst>
                                      </p:cBhvr>
                                      <p:to>
                                        <a:srgbClr val="92D050"/>
                                      </p:to>
                                    </p:animClr>
                                    <p:set>
                                      <p:cBhvr>
                                        <p:cTn id="90" dur="500" fill="hold"/>
                                        <p:tgtEl>
                                          <p:spTgt spid="15"/>
                                        </p:tgtEl>
                                        <p:attrNameLst>
                                          <p:attrName>fill.type</p:attrName>
                                        </p:attrNameLst>
                                      </p:cBhvr>
                                      <p:to>
                                        <p:strVal val="solid"/>
                                      </p:to>
                                    </p:set>
                                    <p:set>
                                      <p:cBhvr>
                                        <p:cTn id="91" dur="500" fill="hold"/>
                                        <p:tgtEl>
                                          <p:spTgt spid="15"/>
                                        </p:tgtEl>
                                        <p:attrNameLst>
                                          <p:attrName>fill.on</p:attrName>
                                        </p:attrNameLst>
                                      </p:cBhvr>
                                      <p:to>
                                        <p:strVal val="true"/>
                                      </p:to>
                                    </p:set>
                                  </p:childTnLst>
                                </p:cTn>
                              </p:par>
                              <p:par>
                                <p:cTn id="92" presetID="1" presetClass="mediacall" presetSubtype="0" fill="hold" nodeType="withEffect">
                                  <p:stCondLst>
                                    <p:cond delay="3000"/>
                                  </p:stCondLst>
                                  <p:childTnLst>
                                    <p:cmd type="call" cmd="playFrom(0.0)">
                                      <p:cBhvr>
                                        <p:cTn id="93" dur="5903" fill="hold"/>
                                        <p:tgtEl>
                                          <p:spTgt spid="41"/>
                                        </p:tgtEl>
                                      </p:cBhvr>
                                    </p:cmd>
                                  </p:childTnLst>
                                </p:cTn>
                              </p:par>
                              <p:par>
                                <p:cTn id="94" presetID="3" presetClass="mediacall" presetSubtype="0" fill="hold" nodeType="withEffect">
                                  <p:stCondLst>
                                    <p:cond delay="3000"/>
                                  </p:stCondLst>
                                  <p:childTnLst>
                                    <p:cmd type="call" cmd="stop">
                                      <p:cBhvr>
                                        <p:cTn id="95" dur="1" fill="hold"/>
                                        <p:tgtEl>
                                          <p:spTgt spid="39"/>
                                        </p:tgtEl>
                                      </p:cBhvr>
                                    </p:cmd>
                                  </p:childTnLst>
                                </p:cTn>
                              </p:par>
                              <p:par>
                                <p:cTn id="96" presetID="30" presetClass="emph" presetSubtype="0" fill="hold" grpId="2" nodeType="withEffect">
                                  <p:stCondLst>
                                    <p:cond delay="3000"/>
                                  </p:stCondLst>
                                  <p:childTnLst>
                                    <p:animClr clrSpc="hsl" dir="cw">
                                      <p:cBhvr override="childStyle">
                                        <p:cTn id="97" dur="500" fill="hold"/>
                                        <p:tgtEl>
                                          <p:spTgt spid="33"/>
                                        </p:tgtEl>
                                        <p:attrNameLst>
                                          <p:attrName>style.color</p:attrName>
                                        </p:attrNameLst>
                                      </p:cBhvr>
                                      <p:by>
                                        <p:hsl h="0" s="12549" l="25098"/>
                                      </p:by>
                                    </p:animClr>
                                    <p:animClr clrSpc="hsl" dir="cw">
                                      <p:cBhvr>
                                        <p:cTn id="98" dur="500" fill="hold"/>
                                        <p:tgtEl>
                                          <p:spTgt spid="33"/>
                                        </p:tgtEl>
                                        <p:attrNameLst>
                                          <p:attrName>fillcolor</p:attrName>
                                        </p:attrNameLst>
                                      </p:cBhvr>
                                      <p:by>
                                        <p:hsl h="0" s="12549" l="25098"/>
                                      </p:by>
                                    </p:animClr>
                                    <p:animClr clrSpc="hsl" dir="cw">
                                      <p:cBhvr>
                                        <p:cTn id="99" dur="500" fill="hold"/>
                                        <p:tgtEl>
                                          <p:spTgt spid="33"/>
                                        </p:tgtEl>
                                        <p:attrNameLst>
                                          <p:attrName>stroke.color</p:attrName>
                                        </p:attrNameLst>
                                      </p:cBhvr>
                                      <p:by>
                                        <p:hsl h="0" s="12549" l="25098"/>
                                      </p:by>
                                    </p:animClr>
                                    <p:set>
                                      <p:cBhvr>
                                        <p:cTn id="100" dur="500" fill="hold"/>
                                        <p:tgtEl>
                                          <p:spTgt spid="33"/>
                                        </p:tgtEl>
                                        <p:attrNameLst>
                                          <p:attrName>fill.type</p:attrName>
                                        </p:attrNameLst>
                                      </p:cBhvr>
                                      <p:to>
                                        <p:strVal val="solid"/>
                                      </p:to>
                                    </p:set>
                                  </p:childTnLst>
                                </p:cTn>
                              </p:par>
                              <p:par>
                                <p:cTn id="101" presetID="24" presetClass="emph" presetSubtype="0" fill="hold" grpId="3" nodeType="withEffect">
                                  <p:stCondLst>
                                    <p:cond delay="3000"/>
                                  </p:stCondLst>
                                  <p:childTnLst>
                                    <p:animClr clrSpc="hsl" dir="cw">
                                      <p:cBhvr override="childStyle">
                                        <p:cTn id="102" dur="500" fill="hold"/>
                                        <p:tgtEl>
                                          <p:spTgt spid="25"/>
                                        </p:tgtEl>
                                        <p:attrNameLst>
                                          <p:attrName>style.color</p:attrName>
                                        </p:attrNameLst>
                                      </p:cBhvr>
                                      <p:by>
                                        <p:hsl h="0" s="-12549" l="-25098"/>
                                      </p:by>
                                    </p:animClr>
                                    <p:animClr clrSpc="hsl" dir="cw">
                                      <p:cBhvr>
                                        <p:cTn id="103" dur="500" fill="hold"/>
                                        <p:tgtEl>
                                          <p:spTgt spid="25"/>
                                        </p:tgtEl>
                                        <p:attrNameLst>
                                          <p:attrName>fillcolor</p:attrName>
                                        </p:attrNameLst>
                                      </p:cBhvr>
                                      <p:by>
                                        <p:hsl h="0" s="-12549" l="-25098"/>
                                      </p:by>
                                    </p:animClr>
                                    <p:animClr clrSpc="hsl" dir="cw">
                                      <p:cBhvr>
                                        <p:cTn id="104" dur="500" fill="hold"/>
                                        <p:tgtEl>
                                          <p:spTgt spid="25"/>
                                        </p:tgtEl>
                                        <p:attrNameLst>
                                          <p:attrName>stroke.color</p:attrName>
                                        </p:attrNameLst>
                                      </p:cBhvr>
                                      <p:by>
                                        <p:hsl h="0" s="-12549" l="-25098"/>
                                      </p:by>
                                    </p:animClr>
                                    <p:set>
                                      <p:cBhvr>
                                        <p:cTn id="105"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24" presetClass="emph" presetSubtype="0" fill="hold" grpId="1" nodeType="clickEffect">
                                  <p:stCondLst>
                                    <p:cond delay="0"/>
                                  </p:stCondLst>
                                  <p:childTnLst>
                                    <p:animClr clrSpc="hsl" dir="cw">
                                      <p:cBhvr override="childStyle">
                                        <p:cTn id="110" dur="500" fill="hold"/>
                                        <p:tgtEl>
                                          <p:spTgt spid="27"/>
                                        </p:tgtEl>
                                        <p:attrNameLst>
                                          <p:attrName>style.color</p:attrName>
                                        </p:attrNameLst>
                                      </p:cBhvr>
                                      <p:by>
                                        <p:hsl h="0" s="-12549" l="-25098"/>
                                      </p:by>
                                    </p:animClr>
                                    <p:animClr clrSpc="hsl" dir="cw">
                                      <p:cBhvr>
                                        <p:cTn id="111" dur="500" fill="hold"/>
                                        <p:tgtEl>
                                          <p:spTgt spid="27"/>
                                        </p:tgtEl>
                                        <p:attrNameLst>
                                          <p:attrName>fillcolor</p:attrName>
                                        </p:attrNameLst>
                                      </p:cBhvr>
                                      <p:by>
                                        <p:hsl h="0" s="-12549" l="-25098"/>
                                      </p:by>
                                    </p:animClr>
                                    <p:animClr clrSpc="hsl" dir="cw">
                                      <p:cBhvr>
                                        <p:cTn id="112" dur="500" fill="hold"/>
                                        <p:tgtEl>
                                          <p:spTgt spid="27"/>
                                        </p:tgtEl>
                                        <p:attrNameLst>
                                          <p:attrName>stroke.color</p:attrName>
                                        </p:attrNameLst>
                                      </p:cBhvr>
                                      <p:by>
                                        <p:hsl h="0" s="-12549" l="-25098"/>
                                      </p:by>
                                    </p:animClr>
                                    <p:set>
                                      <p:cBhvr>
                                        <p:cTn id="113" dur="500" fill="hold"/>
                                        <p:tgtEl>
                                          <p:spTgt spid="27"/>
                                        </p:tgtEl>
                                        <p:attrNameLst>
                                          <p:attrName>fill.type</p:attrName>
                                        </p:attrNameLst>
                                      </p:cBhvr>
                                      <p:to>
                                        <p:strVal val="solid"/>
                                      </p:to>
                                    </p:set>
                                  </p:childTnLst>
                                </p:cTn>
                              </p:par>
                              <p:par>
                                <p:cTn id="114" presetID="19" presetClass="emph" presetSubtype="0" fill="hold" grpId="0" nodeType="withEffect">
                                  <p:stCondLst>
                                    <p:cond delay="0"/>
                                  </p:stCondLst>
                                  <p:childTnLst>
                                    <p:animClr clrSpc="rgb" dir="cw">
                                      <p:cBhvr override="childStyle">
                                        <p:cTn id="115" dur="500" fill="hold"/>
                                        <p:tgtEl>
                                          <p:spTgt spid="16"/>
                                        </p:tgtEl>
                                        <p:attrNameLst>
                                          <p:attrName>style.color</p:attrName>
                                        </p:attrNameLst>
                                      </p:cBhvr>
                                      <p:to>
                                        <a:srgbClr val="FFC000"/>
                                      </p:to>
                                    </p:animClr>
                                    <p:animClr clrSpc="rgb" dir="cw">
                                      <p:cBhvr>
                                        <p:cTn id="116" dur="500" fill="hold"/>
                                        <p:tgtEl>
                                          <p:spTgt spid="16"/>
                                        </p:tgtEl>
                                        <p:attrNameLst>
                                          <p:attrName>fillcolor</p:attrName>
                                        </p:attrNameLst>
                                      </p:cBhvr>
                                      <p:to>
                                        <a:srgbClr val="FFC000"/>
                                      </p:to>
                                    </p:animClr>
                                    <p:set>
                                      <p:cBhvr>
                                        <p:cTn id="117" dur="500" fill="hold"/>
                                        <p:tgtEl>
                                          <p:spTgt spid="16"/>
                                        </p:tgtEl>
                                        <p:attrNameLst>
                                          <p:attrName>fill.type</p:attrName>
                                        </p:attrNameLst>
                                      </p:cBhvr>
                                      <p:to>
                                        <p:strVal val="solid"/>
                                      </p:to>
                                    </p:set>
                                    <p:set>
                                      <p:cBhvr>
                                        <p:cTn id="118" dur="500" fill="hold"/>
                                        <p:tgtEl>
                                          <p:spTgt spid="16"/>
                                        </p:tgtEl>
                                        <p:attrNameLst>
                                          <p:attrName>fill.on</p:attrName>
                                        </p:attrNameLst>
                                      </p:cBhvr>
                                      <p:to>
                                        <p:strVal val="true"/>
                                      </p:to>
                                    </p:set>
                                  </p:childTnLst>
                                </p:cTn>
                              </p:par>
                              <p:par>
                                <p:cTn id="119" presetID="1" presetClass="mediacall" presetSubtype="0" fill="hold" nodeType="withEffect">
                                  <p:stCondLst>
                                    <p:cond delay="0"/>
                                  </p:stCondLst>
                                  <p:childTnLst>
                                    <p:cmd type="call" cmd="playFrom(0.0)">
                                      <p:cBhvr>
                                        <p:cTn id="120" dur="20218" fill="hold"/>
                                        <p:tgtEl>
                                          <p:spTgt spid="39"/>
                                        </p:tgtEl>
                                      </p:cBhvr>
                                    </p:cmd>
                                  </p:childTnLst>
                                </p:cTn>
                              </p:par>
                              <p:par>
                                <p:cTn id="121" presetID="3" presetClass="mediacall" presetSubtype="0" fill="hold" nodeType="withEffect">
                                  <p:stCondLst>
                                    <p:cond delay="0"/>
                                  </p:stCondLst>
                                  <p:childTnLst>
                                    <p:cmd type="call" cmd="stop">
                                      <p:cBhvr>
                                        <p:cTn id="122" dur="1" fill="hold"/>
                                        <p:tgtEl>
                                          <p:spTgt spid="38"/>
                                        </p:tgtEl>
                                      </p:cBhvr>
                                    </p:cmd>
                                  </p:childTnLst>
                                </p:cTn>
                              </p:par>
                              <p:par>
                                <p:cTn id="123" presetID="19" presetClass="emph" presetSubtype="0" fill="hold" grpId="1" nodeType="withEffect">
                                  <p:stCondLst>
                                    <p:cond delay="3500"/>
                                  </p:stCondLst>
                                  <p:childTnLst>
                                    <p:animClr clrSpc="rgb" dir="cw">
                                      <p:cBhvr override="childStyle">
                                        <p:cTn id="124" dur="500" fill="hold"/>
                                        <p:tgtEl>
                                          <p:spTgt spid="16"/>
                                        </p:tgtEl>
                                        <p:attrNameLst>
                                          <p:attrName>style.color</p:attrName>
                                        </p:attrNameLst>
                                      </p:cBhvr>
                                      <p:to>
                                        <a:srgbClr val="FF0000"/>
                                      </p:to>
                                    </p:animClr>
                                    <p:animClr clrSpc="rgb" dir="cw">
                                      <p:cBhvr>
                                        <p:cTn id="125" dur="500" fill="hold"/>
                                        <p:tgtEl>
                                          <p:spTgt spid="16"/>
                                        </p:tgtEl>
                                        <p:attrNameLst>
                                          <p:attrName>fillcolor</p:attrName>
                                        </p:attrNameLst>
                                      </p:cBhvr>
                                      <p:to>
                                        <a:srgbClr val="FF0000"/>
                                      </p:to>
                                    </p:animClr>
                                    <p:set>
                                      <p:cBhvr>
                                        <p:cTn id="126" dur="500" fill="hold"/>
                                        <p:tgtEl>
                                          <p:spTgt spid="16"/>
                                        </p:tgtEl>
                                        <p:attrNameLst>
                                          <p:attrName>fill.type</p:attrName>
                                        </p:attrNameLst>
                                      </p:cBhvr>
                                      <p:to>
                                        <p:strVal val="solid"/>
                                      </p:to>
                                    </p:set>
                                    <p:set>
                                      <p:cBhvr>
                                        <p:cTn id="127" dur="500" fill="hold"/>
                                        <p:tgtEl>
                                          <p:spTgt spid="16"/>
                                        </p:tgtEl>
                                        <p:attrNameLst>
                                          <p:attrName>fill.on</p:attrName>
                                        </p:attrNameLst>
                                      </p:cBhvr>
                                      <p:to>
                                        <p:strVal val="true"/>
                                      </p:to>
                                    </p:set>
                                  </p:childTnLst>
                                </p:cTn>
                              </p:par>
                              <p:par>
                                <p:cTn id="128" presetID="19" presetClass="emph" presetSubtype="0" repeatCount="4000" fill="hold" grpId="3" nodeType="withEffect">
                                  <p:stCondLst>
                                    <p:cond delay="3500"/>
                                  </p:stCondLst>
                                  <p:childTnLst>
                                    <p:animClr clrSpc="rgb" dir="cw">
                                      <p:cBhvr override="childStyle">
                                        <p:cTn id="129" dur="500" fill="hold"/>
                                        <p:tgtEl>
                                          <p:spTgt spid="15"/>
                                        </p:tgtEl>
                                        <p:attrNameLst>
                                          <p:attrName>style.color</p:attrName>
                                        </p:attrNameLst>
                                      </p:cBhvr>
                                      <p:to>
                                        <a:srgbClr val="92D050"/>
                                      </p:to>
                                    </p:animClr>
                                    <p:animClr clrSpc="rgb" dir="cw">
                                      <p:cBhvr>
                                        <p:cTn id="130" dur="500" fill="hold"/>
                                        <p:tgtEl>
                                          <p:spTgt spid="15"/>
                                        </p:tgtEl>
                                        <p:attrNameLst>
                                          <p:attrName>fillcolor</p:attrName>
                                        </p:attrNameLst>
                                      </p:cBhvr>
                                      <p:to>
                                        <a:srgbClr val="92D050"/>
                                      </p:to>
                                    </p:animClr>
                                    <p:set>
                                      <p:cBhvr>
                                        <p:cTn id="131" dur="500" fill="hold"/>
                                        <p:tgtEl>
                                          <p:spTgt spid="15"/>
                                        </p:tgtEl>
                                        <p:attrNameLst>
                                          <p:attrName>fill.type</p:attrName>
                                        </p:attrNameLst>
                                      </p:cBhvr>
                                      <p:to>
                                        <p:strVal val="solid"/>
                                      </p:to>
                                    </p:set>
                                    <p:set>
                                      <p:cBhvr>
                                        <p:cTn id="132" dur="500" fill="hold"/>
                                        <p:tgtEl>
                                          <p:spTgt spid="15"/>
                                        </p:tgtEl>
                                        <p:attrNameLst>
                                          <p:attrName>fill.on</p:attrName>
                                        </p:attrNameLst>
                                      </p:cBhvr>
                                      <p:to>
                                        <p:strVal val="true"/>
                                      </p:to>
                                    </p:set>
                                  </p:childTnLst>
                                </p:cTn>
                              </p:par>
                              <p:par>
                                <p:cTn id="133" presetID="1" presetClass="mediacall" presetSubtype="0" fill="hold" nodeType="withEffect">
                                  <p:stCondLst>
                                    <p:cond delay="3500"/>
                                  </p:stCondLst>
                                  <p:childTnLst>
                                    <p:cmd type="call" cmd="playFrom(0.0)">
                                      <p:cBhvr>
                                        <p:cTn id="134" dur="5903" fill="hold"/>
                                        <p:tgtEl>
                                          <p:spTgt spid="41"/>
                                        </p:tgtEl>
                                      </p:cBhvr>
                                    </p:cmd>
                                  </p:childTnLst>
                                </p:cTn>
                              </p:par>
                              <p:par>
                                <p:cTn id="135" presetID="3" presetClass="mediacall" presetSubtype="0" fill="hold" nodeType="withEffect">
                                  <p:stCondLst>
                                    <p:cond delay="3500"/>
                                  </p:stCondLst>
                                  <p:childTnLst>
                                    <p:cmd type="call" cmd="stop">
                                      <p:cBhvr>
                                        <p:cTn id="136" dur="1" fill="hold"/>
                                        <p:tgtEl>
                                          <p:spTgt spid="39"/>
                                        </p:tgtEl>
                                      </p:cBhvr>
                                    </p:cmd>
                                  </p:childTnLst>
                                </p:cTn>
                              </p:par>
                              <p:par>
                                <p:cTn id="137" presetID="30" presetClass="emph" presetSubtype="0" fill="hold" grpId="2" nodeType="withEffect">
                                  <p:stCondLst>
                                    <p:cond delay="3500"/>
                                  </p:stCondLst>
                                  <p:childTnLst>
                                    <p:animClr clrSpc="hsl" dir="cw">
                                      <p:cBhvr override="childStyle">
                                        <p:cTn id="138" dur="500" fill="hold"/>
                                        <p:tgtEl>
                                          <p:spTgt spid="27"/>
                                        </p:tgtEl>
                                        <p:attrNameLst>
                                          <p:attrName>style.color</p:attrName>
                                        </p:attrNameLst>
                                      </p:cBhvr>
                                      <p:by>
                                        <p:hsl h="0" s="12549" l="25098"/>
                                      </p:by>
                                    </p:animClr>
                                    <p:animClr clrSpc="hsl" dir="cw">
                                      <p:cBhvr>
                                        <p:cTn id="139" dur="500" fill="hold"/>
                                        <p:tgtEl>
                                          <p:spTgt spid="27"/>
                                        </p:tgtEl>
                                        <p:attrNameLst>
                                          <p:attrName>fillcolor</p:attrName>
                                        </p:attrNameLst>
                                      </p:cBhvr>
                                      <p:by>
                                        <p:hsl h="0" s="12549" l="25098"/>
                                      </p:by>
                                    </p:animClr>
                                    <p:animClr clrSpc="hsl" dir="cw">
                                      <p:cBhvr>
                                        <p:cTn id="140" dur="500" fill="hold"/>
                                        <p:tgtEl>
                                          <p:spTgt spid="27"/>
                                        </p:tgtEl>
                                        <p:attrNameLst>
                                          <p:attrName>stroke.color</p:attrName>
                                        </p:attrNameLst>
                                      </p:cBhvr>
                                      <p:by>
                                        <p:hsl h="0" s="12549" l="25098"/>
                                      </p:by>
                                    </p:animClr>
                                    <p:set>
                                      <p:cBhvr>
                                        <p:cTn id="141" dur="500" fill="hold"/>
                                        <p:tgtEl>
                                          <p:spTgt spid="27"/>
                                        </p:tgtEl>
                                        <p:attrNameLst>
                                          <p:attrName>fill.type</p:attrName>
                                        </p:attrNameLst>
                                      </p:cBhvr>
                                      <p:to>
                                        <p:strVal val="solid"/>
                                      </p:to>
                                    </p:set>
                                  </p:childTnLst>
                                </p:cTn>
                              </p:par>
                              <p:par>
                                <p:cTn id="142" presetID="24" presetClass="emph" presetSubtype="0" fill="hold" grpId="4" nodeType="withEffect">
                                  <p:stCondLst>
                                    <p:cond delay="3500"/>
                                  </p:stCondLst>
                                  <p:childTnLst>
                                    <p:animClr clrSpc="hsl" dir="cw">
                                      <p:cBhvr override="childStyle">
                                        <p:cTn id="143" dur="500" fill="hold"/>
                                        <p:tgtEl>
                                          <p:spTgt spid="25"/>
                                        </p:tgtEl>
                                        <p:attrNameLst>
                                          <p:attrName>style.color</p:attrName>
                                        </p:attrNameLst>
                                      </p:cBhvr>
                                      <p:by>
                                        <p:hsl h="0" s="-12549" l="-25098"/>
                                      </p:by>
                                    </p:animClr>
                                    <p:animClr clrSpc="hsl" dir="cw">
                                      <p:cBhvr>
                                        <p:cTn id="144" dur="500" fill="hold"/>
                                        <p:tgtEl>
                                          <p:spTgt spid="25"/>
                                        </p:tgtEl>
                                        <p:attrNameLst>
                                          <p:attrName>fillcolor</p:attrName>
                                        </p:attrNameLst>
                                      </p:cBhvr>
                                      <p:by>
                                        <p:hsl h="0" s="-12549" l="-25098"/>
                                      </p:by>
                                    </p:animClr>
                                    <p:animClr clrSpc="hsl" dir="cw">
                                      <p:cBhvr>
                                        <p:cTn id="145" dur="500" fill="hold"/>
                                        <p:tgtEl>
                                          <p:spTgt spid="25"/>
                                        </p:tgtEl>
                                        <p:attrNameLst>
                                          <p:attrName>stroke.color</p:attrName>
                                        </p:attrNameLst>
                                      </p:cBhvr>
                                      <p:by>
                                        <p:hsl h="0" s="-12549" l="-25098"/>
                                      </p:by>
                                    </p:animClr>
                                    <p:set>
                                      <p:cBhvr>
                                        <p:cTn id="14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7" restart="whenNotActive" fill="hold" evtFilter="cancelBubble" nodeType="interactiveSeq">
                <p:stCondLst>
                  <p:cond evt="onClick" delay="0">
                    <p:tgtEl>
                      <p:spTgt spid="34"/>
                    </p:tgtEl>
                  </p:cond>
                </p:stCondLst>
                <p:endSync evt="end" delay="0">
                  <p:rtn val="all"/>
                </p:endSync>
                <p:childTnLst>
                  <p:par>
                    <p:cTn id="148" fill="hold">
                      <p:stCondLst>
                        <p:cond delay="0"/>
                      </p:stCondLst>
                      <p:childTnLst>
                        <p:par>
                          <p:cTn id="149" fill="hold">
                            <p:stCondLst>
                              <p:cond delay="0"/>
                            </p:stCondLst>
                            <p:childTnLst>
                              <p:par>
                                <p:cTn id="150" presetID="24" presetClass="emph" presetSubtype="0" fill="hold" grpId="1" nodeType="clickEffect">
                                  <p:stCondLst>
                                    <p:cond delay="0"/>
                                  </p:stCondLst>
                                  <p:childTnLst>
                                    <p:animClr clrSpc="hsl" dir="cw">
                                      <p:cBhvr override="childStyle">
                                        <p:cTn id="151" dur="500" fill="hold"/>
                                        <p:tgtEl>
                                          <p:spTgt spid="34"/>
                                        </p:tgtEl>
                                        <p:attrNameLst>
                                          <p:attrName>style.color</p:attrName>
                                        </p:attrNameLst>
                                      </p:cBhvr>
                                      <p:by>
                                        <p:hsl h="0" s="-12549" l="-25098"/>
                                      </p:by>
                                    </p:animClr>
                                    <p:animClr clrSpc="hsl" dir="cw">
                                      <p:cBhvr>
                                        <p:cTn id="152" dur="500" fill="hold"/>
                                        <p:tgtEl>
                                          <p:spTgt spid="34"/>
                                        </p:tgtEl>
                                        <p:attrNameLst>
                                          <p:attrName>fillcolor</p:attrName>
                                        </p:attrNameLst>
                                      </p:cBhvr>
                                      <p:by>
                                        <p:hsl h="0" s="-12549" l="-25098"/>
                                      </p:by>
                                    </p:animClr>
                                    <p:animClr clrSpc="hsl" dir="cw">
                                      <p:cBhvr>
                                        <p:cTn id="153" dur="500" fill="hold"/>
                                        <p:tgtEl>
                                          <p:spTgt spid="34"/>
                                        </p:tgtEl>
                                        <p:attrNameLst>
                                          <p:attrName>stroke.color</p:attrName>
                                        </p:attrNameLst>
                                      </p:cBhvr>
                                      <p:by>
                                        <p:hsl h="0" s="-12549" l="-25098"/>
                                      </p:by>
                                    </p:animClr>
                                    <p:set>
                                      <p:cBhvr>
                                        <p:cTn id="154" dur="500" fill="hold"/>
                                        <p:tgtEl>
                                          <p:spTgt spid="34"/>
                                        </p:tgtEl>
                                        <p:attrNameLst>
                                          <p:attrName>fill.type</p:attrName>
                                        </p:attrNameLst>
                                      </p:cBhvr>
                                      <p:to>
                                        <p:strVal val="solid"/>
                                      </p:to>
                                    </p:set>
                                  </p:childTnLst>
                                </p:cTn>
                              </p:par>
                              <p:par>
                                <p:cTn id="155" presetID="19" presetClass="emph" presetSubtype="0" fill="hold" grpId="0" nodeType="withEffect">
                                  <p:stCondLst>
                                    <p:cond delay="0"/>
                                  </p:stCondLst>
                                  <p:childTnLst>
                                    <p:animClr clrSpc="rgb" dir="cw">
                                      <p:cBhvr override="childStyle">
                                        <p:cTn id="156" dur="500" fill="hold"/>
                                        <p:tgtEl>
                                          <p:spTgt spid="32"/>
                                        </p:tgtEl>
                                        <p:attrNameLst>
                                          <p:attrName>style.color</p:attrName>
                                        </p:attrNameLst>
                                      </p:cBhvr>
                                      <p:to>
                                        <a:schemeClr val="accent2"/>
                                      </p:to>
                                    </p:animClr>
                                    <p:animClr clrSpc="rgb" dir="cw">
                                      <p:cBhvr>
                                        <p:cTn id="157" dur="500" fill="hold"/>
                                        <p:tgtEl>
                                          <p:spTgt spid="32"/>
                                        </p:tgtEl>
                                        <p:attrNameLst>
                                          <p:attrName>fillcolor</p:attrName>
                                        </p:attrNameLst>
                                      </p:cBhvr>
                                      <p:to>
                                        <a:schemeClr val="accent2"/>
                                      </p:to>
                                    </p:animClr>
                                    <p:set>
                                      <p:cBhvr>
                                        <p:cTn id="158" dur="500" fill="hold"/>
                                        <p:tgtEl>
                                          <p:spTgt spid="32"/>
                                        </p:tgtEl>
                                        <p:attrNameLst>
                                          <p:attrName>fill.type</p:attrName>
                                        </p:attrNameLst>
                                      </p:cBhvr>
                                      <p:to>
                                        <p:strVal val="solid"/>
                                      </p:to>
                                    </p:set>
                                    <p:set>
                                      <p:cBhvr>
                                        <p:cTn id="159" dur="500" fill="hold"/>
                                        <p:tgtEl>
                                          <p:spTgt spid="32"/>
                                        </p:tgtEl>
                                        <p:attrNameLst>
                                          <p:attrName>fill.on</p:attrName>
                                        </p:attrNameLst>
                                      </p:cBhvr>
                                      <p:to>
                                        <p:strVal val="true"/>
                                      </p:to>
                                    </p:set>
                                  </p:childTnLst>
                                </p:cTn>
                              </p:par>
                              <p:par>
                                <p:cTn id="160" presetID="1" presetClass="mediacall" presetSubtype="0" fill="hold" nodeType="withEffect">
                                  <p:stCondLst>
                                    <p:cond delay="0"/>
                                  </p:stCondLst>
                                  <p:childTnLst>
                                    <p:cmd type="call" cmd="playFrom(0.0)">
                                      <p:cBhvr>
                                        <p:cTn id="161" dur="20218" fill="hold"/>
                                        <p:tgtEl>
                                          <p:spTgt spid="39"/>
                                        </p:tgtEl>
                                      </p:cBhvr>
                                    </p:cmd>
                                  </p:childTnLst>
                                </p:cTn>
                              </p:par>
                              <p:par>
                                <p:cTn id="162" presetID="3" presetClass="mediacall" presetSubtype="0" fill="hold" nodeType="withEffect">
                                  <p:stCondLst>
                                    <p:cond delay="0"/>
                                  </p:stCondLst>
                                  <p:childTnLst>
                                    <p:cmd type="call" cmd="stop">
                                      <p:cBhvr>
                                        <p:cTn id="163" dur="1" fill="hold"/>
                                        <p:tgtEl>
                                          <p:spTgt spid="38"/>
                                        </p:tgtEl>
                                      </p:cBhvr>
                                    </p:cmd>
                                  </p:childTnLst>
                                </p:cTn>
                              </p:par>
                              <p:par>
                                <p:cTn id="164" presetID="19" presetClass="emph" presetSubtype="0" fill="hold" grpId="1" nodeType="withEffect">
                                  <p:stCondLst>
                                    <p:cond delay="3000"/>
                                  </p:stCondLst>
                                  <p:childTnLst>
                                    <p:animClr clrSpc="rgb" dir="cw">
                                      <p:cBhvr override="childStyle">
                                        <p:cTn id="165" dur="500" fill="hold"/>
                                        <p:tgtEl>
                                          <p:spTgt spid="32"/>
                                        </p:tgtEl>
                                        <p:attrNameLst>
                                          <p:attrName>style.color</p:attrName>
                                        </p:attrNameLst>
                                      </p:cBhvr>
                                      <p:to>
                                        <a:srgbClr val="FF0000"/>
                                      </p:to>
                                    </p:animClr>
                                    <p:animClr clrSpc="rgb" dir="cw">
                                      <p:cBhvr>
                                        <p:cTn id="166" dur="500" fill="hold"/>
                                        <p:tgtEl>
                                          <p:spTgt spid="32"/>
                                        </p:tgtEl>
                                        <p:attrNameLst>
                                          <p:attrName>fillcolor</p:attrName>
                                        </p:attrNameLst>
                                      </p:cBhvr>
                                      <p:to>
                                        <a:srgbClr val="FF0000"/>
                                      </p:to>
                                    </p:animClr>
                                    <p:set>
                                      <p:cBhvr>
                                        <p:cTn id="167" dur="500" fill="hold"/>
                                        <p:tgtEl>
                                          <p:spTgt spid="32"/>
                                        </p:tgtEl>
                                        <p:attrNameLst>
                                          <p:attrName>fill.type</p:attrName>
                                        </p:attrNameLst>
                                      </p:cBhvr>
                                      <p:to>
                                        <p:strVal val="solid"/>
                                      </p:to>
                                    </p:set>
                                    <p:set>
                                      <p:cBhvr>
                                        <p:cTn id="168" dur="500" fill="hold"/>
                                        <p:tgtEl>
                                          <p:spTgt spid="32"/>
                                        </p:tgtEl>
                                        <p:attrNameLst>
                                          <p:attrName>fill.on</p:attrName>
                                        </p:attrNameLst>
                                      </p:cBhvr>
                                      <p:to>
                                        <p:strVal val="true"/>
                                      </p:to>
                                    </p:set>
                                  </p:childTnLst>
                                </p:cTn>
                              </p:par>
                              <p:par>
                                <p:cTn id="169" presetID="19" presetClass="emph" presetSubtype="0" repeatCount="4000" fill="hold" grpId="4" nodeType="withEffect">
                                  <p:stCondLst>
                                    <p:cond delay="3000"/>
                                  </p:stCondLst>
                                  <p:childTnLst>
                                    <p:animClr clrSpc="rgb" dir="cw">
                                      <p:cBhvr override="childStyle">
                                        <p:cTn id="170" dur="500" fill="hold"/>
                                        <p:tgtEl>
                                          <p:spTgt spid="15"/>
                                        </p:tgtEl>
                                        <p:attrNameLst>
                                          <p:attrName>style.color</p:attrName>
                                        </p:attrNameLst>
                                      </p:cBhvr>
                                      <p:to>
                                        <a:srgbClr val="92D050"/>
                                      </p:to>
                                    </p:animClr>
                                    <p:animClr clrSpc="rgb" dir="cw">
                                      <p:cBhvr>
                                        <p:cTn id="171" dur="500" fill="hold"/>
                                        <p:tgtEl>
                                          <p:spTgt spid="15"/>
                                        </p:tgtEl>
                                        <p:attrNameLst>
                                          <p:attrName>fillcolor</p:attrName>
                                        </p:attrNameLst>
                                      </p:cBhvr>
                                      <p:to>
                                        <a:srgbClr val="92D050"/>
                                      </p:to>
                                    </p:animClr>
                                    <p:set>
                                      <p:cBhvr>
                                        <p:cTn id="172" dur="500" fill="hold"/>
                                        <p:tgtEl>
                                          <p:spTgt spid="15"/>
                                        </p:tgtEl>
                                        <p:attrNameLst>
                                          <p:attrName>fill.type</p:attrName>
                                        </p:attrNameLst>
                                      </p:cBhvr>
                                      <p:to>
                                        <p:strVal val="solid"/>
                                      </p:to>
                                    </p:set>
                                    <p:set>
                                      <p:cBhvr>
                                        <p:cTn id="173" dur="500" fill="hold"/>
                                        <p:tgtEl>
                                          <p:spTgt spid="15"/>
                                        </p:tgtEl>
                                        <p:attrNameLst>
                                          <p:attrName>fill.on</p:attrName>
                                        </p:attrNameLst>
                                      </p:cBhvr>
                                      <p:to>
                                        <p:strVal val="true"/>
                                      </p:to>
                                    </p:set>
                                  </p:childTnLst>
                                </p:cTn>
                              </p:par>
                              <p:par>
                                <p:cTn id="174" presetID="1" presetClass="mediacall" presetSubtype="0" fill="hold" nodeType="withEffect">
                                  <p:stCondLst>
                                    <p:cond delay="3000"/>
                                  </p:stCondLst>
                                  <p:childTnLst>
                                    <p:cmd type="call" cmd="playFrom(0.0)">
                                      <p:cBhvr>
                                        <p:cTn id="175" dur="5903" fill="hold"/>
                                        <p:tgtEl>
                                          <p:spTgt spid="41"/>
                                        </p:tgtEl>
                                      </p:cBhvr>
                                    </p:cmd>
                                  </p:childTnLst>
                                </p:cTn>
                              </p:par>
                              <p:par>
                                <p:cTn id="176" presetID="3" presetClass="mediacall" presetSubtype="0" fill="hold" nodeType="withEffect">
                                  <p:stCondLst>
                                    <p:cond delay="3000"/>
                                  </p:stCondLst>
                                  <p:childTnLst>
                                    <p:cmd type="call" cmd="stop">
                                      <p:cBhvr>
                                        <p:cTn id="177" dur="1" fill="hold"/>
                                        <p:tgtEl>
                                          <p:spTgt spid="39"/>
                                        </p:tgtEl>
                                      </p:cBhvr>
                                    </p:cmd>
                                  </p:childTnLst>
                                </p:cTn>
                              </p:par>
                              <p:par>
                                <p:cTn id="178" presetID="30" presetClass="emph" presetSubtype="0" fill="hold" grpId="2" nodeType="withEffect">
                                  <p:stCondLst>
                                    <p:cond delay="3000"/>
                                  </p:stCondLst>
                                  <p:childTnLst>
                                    <p:animClr clrSpc="hsl" dir="cw">
                                      <p:cBhvr override="childStyle">
                                        <p:cTn id="179" dur="500" fill="hold"/>
                                        <p:tgtEl>
                                          <p:spTgt spid="34"/>
                                        </p:tgtEl>
                                        <p:attrNameLst>
                                          <p:attrName>style.color</p:attrName>
                                        </p:attrNameLst>
                                      </p:cBhvr>
                                      <p:by>
                                        <p:hsl h="0" s="12549" l="25098"/>
                                      </p:by>
                                    </p:animClr>
                                    <p:animClr clrSpc="hsl" dir="cw">
                                      <p:cBhvr>
                                        <p:cTn id="180" dur="500" fill="hold"/>
                                        <p:tgtEl>
                                          <p:spTgt spid="34"/>
                                        </p:tgtEl>
                                        <p:attrNameLst>
                                          <p:attrName>fillcolor</p:attrName>
                                        </p:attrNameLst>
                                      </p:cBhvr>
                                      <p:by>
                                        <p:hsl h="0" s="12549" l="25098"/>
                                      </p:by>
                                    </p:animClr>
                                    <p:animClr clrSpc="hsl" dir="cw">
                                      <p:cBhvr>
                                        <p:cTn id="181" dur="500" fill="hold"/>
                                        <p:tgtEl>
                                          <p:spTgt spid="34"/>
                                        </p:tgtEl>
                                        <p:attrNameLst>
                                          <p:attrName>stroke.color</p:attrName>
                                        </p:attrNameLst>
                                      </p:cBhvr>
                                      <p:by>
                                        <p:hsl h="0" s="12549" l="25098"/>
                                      </p:by>
                                    </p:animClr>
                                    <p:set>
                                      <p:cBhvr>
                                        <p:cTn id="182" dur="500" fill="hold"/>
                                        <p:tgtEl>
                                          <p:spTgt spid="34"/>
                                        </p:tgtEl>
                                        <p:attrNameLst>
                                          <p:attrName>fill.type</p:attrName>
                                        </p:attrNameLst>
                                      </p:cBhvr>
                                      <p:to>
                                        <p:strVal val="solid"/>
                                      </p:to>
                                    </p:set>
                                  </p:childTnLst>
                                </p:cTn>
                              </p:par>
                              <p:par>
                                <p:cTn id="183" presetID="24" presetClass="emph" presetSubtype="0" fill="hold" grpId="5" nodeType="withEffect">
                                  <p:stCondLst>
                                    <p:cond delay="3000"/>
                                  </p:stCondLst>
                                  <p:childTnLst>
                                    <p:animClr clrSpc="hsl" dir="cw">
                                      <p:cBhvr override="childStyle">
                                        <p:cTn id="184" dur="500" fill="hold"/>
                                        <p:tgtEl>
                                          <p:spTgt spid="25"/>
                                        </p:tgtEl>
                                        <p:attrNameLst>
                                          <p:attrName>style.color</p:attrName>
                                        </p:attrNameLst>
                                      </p:cBhvr>
                                      <p:by>
                                        <p:hsl h="0" s="-12549" l="-25098"/>
                                      </p:by>
                                    </p:animClr>
                                    <p:animClr clrSpc="hsl" dir="cw">
                                      <p:cBhvr>
                                        <p:cTn id="185" dur="500" fill="hold"/>
                                        <p:tgtEl>
                                          <p:spTgt spid="25"/>
                                        </p:tgtEl>
                                        <p:attrNameLst>
                                          <p:attrName>fillcolor</p:attrName>
                                        </p:attrNameLst>
                                      </p:cBhvr>
                                      <p:by>
                                        <p:hsl h="0" s="-12549" l="-25098"/>
                                      </p:by>
                                    </p:animClr>
                                    <p:animClr clrSpc="hsl" dir="cw">
                                      <p:cBhvr>
                                        <p:cTn id="186" dur="500" fill="hold"/>
                                        <p:tgtEl>
                                          <p:spTgt spid="25"/>
                                        </p:tgtEl>
                                        <p:attrNameLst>
                                          <p:attrName>stroke.color</p:attrName>
                                        </p:attrNameLst>
                                      </p:cBhvr>
                                      <p:by>
                                        <p:hsl h="0" s="-12549" l="-25098"/>
                                      </p:by>
                                    </p:animClr>
                                    <p:set>
                                      <p:cBhvr>
                                        <p:cTn id="18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8" fill="hold" display="0">
                  <p:stCondLst>
                    <p:cond delay="indefinite"/>
                  </p:stCondLst>
                  <p:endCondLst>
                    <p:cond evt="onStopAudio" delay="0">
                      <p:tgtEl>
                        <p:sldTgt/>
                      </p:tgtEl>
                    </p:cond>
                  </p:endCondLst>
                </p:cTn>
                <p:tgtEl>
                  <p:spTgt spid="39"/>
                </p:tgtEl>
              </p:cMediaNode>
            </p:audio>
            <p:audio>
              <p:cMediaNode vol="80000">
                <p:cTn id="189" fill="hold" display="0">
                  <p:stCondLst>
                    <p:cond delay="indefinite"/>
                  </p:stCondLst>
                  <p:endCondLst>
                    <p:cond evt="onStopAudio" delay="0">
                      <p:tgtEl>
                        <p:sldTgt/>
                      </p:tgtEl>
                    </p:cond>
                  </p:endCondLst>
                </p:cTn>
                <p:tgtEl>
                  <p:spTgt spid="40"/>
                </p:tgtEl>
              </p:cMediaNode>
            </p:audio>
            <p:audio>
              <p:cMediaNode vol="80000">
                <p:cTn id="190"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25605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90261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121096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6" y="442997"/>
            <a:ext cx="8154143" cy="154002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05F6AC-8356-4661-B6A4-309609CF4CCF}"/>
                  </a:ext>
                </a:extLst>
              </p:cNvPr>
              <p:cNvSpPr txBox="1"/>
              <p:nvPr/>
            </p:nvSpPr>
            <p:spPr>
              <a:xfrm>
                <a:off x="901218" y="452341"/>
                <a:ext cx="7341564" cy="1486689"/>
              </a:xfrm>
              <a:prstGeom prst="rect">
                <a:avLst/>
              </a:prstGeom>
              <a:noFill/>
            </p:spPr>
            <p:txBody>
              <a:bodyPr wrap="square" rtlCol="0">
                <a:spAutoFit/>
              </a:bodyPr>
              <a:lstStyle/>
              <a:p>
                <a:pPr marR="30480" algn="just">
                  <a:lnSpc>
                    <a:spcPct val="150000"/>
                  </a:lnSpc>
                  <a:spcBef>
                    <a:spcPts val="600"/>
                  </a:spcBef>
                  <a:spcAft>
                    <a:spcPts val="600"/>
                  </a:spcAft>
                </a:pPr>
                <a:r>
                  <a:rPr lang="fr-FR" sz="2100" b="1">
                    <a:solidFill>
                      <a:schemeClr val="bg1"/>
                    </a:solidFill>
                    <a:latin typeface="Arial" panose="020B0604020202020204" pitchFamily="34" charset="0"/>
                    <a:ea typeface="Times New Roman" panose="02020603050405020304" pitchFamily="18" charset="0"/>
                    <a:cs typeface="Arial" panose="020B0604020202020204" pitchFamily="34" charset="0"/>
                  </a:rPr>
                  <a:t>Câu 2</a:t>
                </a:r>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hình thang </a:t>
                </a:r>
                <a14:m>
                  <m:oMath xmlns:m="http://schemas.openxmlformats.org/officeDocument/2006/math">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Một đường thẳng song song với </a:t>
                </a:r>
                <a14:m>
                  <m:oMath xmlns:m="http://schemas.openxmlformats.org/officeDocument/2006/math">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cắt các cạnh bên </a:t>
                </a:r>
                <a14:m>
                  <m:oMath xmlns:m="http://schemas.openxmlformats.org/officeDocument/2006/math">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𝐴𝐷</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theo thứ tự ở </a:t>
                </a:r>
                <a14:m>
                  <m:oMath xmlns:m="http://schemas.openxmlformats.org/officeDocument/2006/math">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Đẳng thức nào sau đây đúng?</a:t>
                </a:r>
              </a:p>
            </p:txBody>
          </p:sp>
        </mc:Choice>
        <mc:Fallback xmlns="">
          <p:sp>
            <p:nvSpPr>
              <p:cNvPr id="24" name="TextBox 23">
                <a:extLst>
                  <a:ext uri="{FF2B5EF4-FFF2-40B4-BE49-F238E27FC236}">
                    <a16:creationId xmlns:a16="http://schemas.microsoft.com/office/drawing/2014/main" id="{4605F6AC-8356-4661-B6A4-309609CF4CCF}"/>
                  </a:ext>
                </a:extLst>
              </p:cNvPr>
              <p:cNvSpPr txBox="1">
                <a:spLocks noRot="1" noChangeAspect="1" noMove="1" noResize="1" noEditPoints="1" noAdjustHandles="1" noChangeArrowheads="1" noChangeShapeType="1" noTextEdit="1"/>
              </p:cNvSpPr>
              <p:nvPr/>
            </p:nvSpPr>
            <p:spPr>
              <a:xfrm>
                <a:off x="901218" y="452341"/>
                <a:ext cx="7341564" cy="1486689"/>
              </a:xfrm>
              <a:prstGeom prst="rect">
                <a:avLst/>
              </a:prstGeom>
              <a:blipFill>
                <a:blip r:embed="rId11"/>
                <a:stretch>
                  <a:fillRect l="-997" r="-581" b="-7377"/>
                </a:stretch>
              </a:blipFill>
            </p:spPr>
            <p:txBody>
              <a:bodyPr/>
              <a:lstStyle/>
              <a:p>
                <a:r>
                  <a:rPr lang="en-US">
                    <a:noFill/>
                  </a:rPr>
                  <a:t> </a:t>
                </a:r>
              </a:p>
            </p:txBody>
          </p:sp>
        </mc:Fallback>
      </mc:AlternateContent>
      <p:sp>
        <p:nvSpPr>
          <p:cNvPr id="15" name="bang b">
            <a:extLst>
              <a:ext uri="{FF2B5EF4-FFF2-40B4-BE49-F238E27FC236}">
                <a16:creationId xmlns:a16="http://schemas.microsoft.com/office/drawing/2014/main" id="{D0E6AFB4-275F-4728-9A13-27E00F9EA3A2}"/>
              </a:ext>
            </a:extLst>
          </p:cNvPr>
          <p:cNvSpPr/>
          <p:nvPr/>
        </p:nvSpPr>
        <p:spPr>
          <a:xfrm flipH="1">
            <a:off x="386623" y="2444687"/>
            <a:ext cx="4127087" cy="9158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42080" y="3780337"/>
            <a:ext cx="4127087" cy="92091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5" name="cau hoi b">
                <a:extLst>
                  <a:ext uri="{FF2B5EF4-FFF2-40B4-BE49-F238E27FC236}">
                    <a16:creationId xmlns:a16="http://schemas.microsoft.com/office/drawing/2014/main" id="{9897B1B9-EB78-41AF-AC33-1E8F7714B11F}"/>
                  </a:ext>
                </a:extLst>
              </p:cNvPr>
              <p:cNvSpPr txBox="1"/>
              <p:nvPr/>
            </p:nvSpPr>
            <p:spPr>
              <a:xfrm>
                <a:off x="1341655" y="2483995"/>
                <a:ext cx="2076163" cy="781304"/>
              </a:xfrm>
              <a:prstGeom prst="rect">
                <a:avLst/>
              </a:prstGeom>
              <a:noFill/>
            </p:spPr>
            <p:txBody>
              <a:bodyPr wrap="square" rtlCol="0">
                <a:spAutoFit/>
              </a:bodyPr>
              <a:lstStyle/>
              <a:p>
                <a:pPr marL="0" marR="30480" algn="just">
                  <a:lnSpc>
                    <a:spcPct val="150000"/>
                  </a:lnSpc>
                  <a:spcBef>
                    <a:spcPts val="600"/>
                  </a:spcBef>
                  <a:spcAft>
                    <a:spcPts val="600"/>
                  </a:spcAft>
                </a:pPr>
                <a:r>
                  <a:rPr lang="en-US" sz="2100" kern="1200" dirty="0">
                    <a:solidFill>
                      <a:srgbClr val="FFC000"/>
                    </a:solidFill>
                    <a:latin typeface="Arial" panose="020B0604020202020204" pitchFamily="34" charset="0"/>
                    <a:ea typeface="Tahoma" panose="020B0604030504040204" pitchFamily="34" charset="0"/>
                    <a:cs typeface="Arial" panose="020B0604020202020204" pitchFamily="34" charset="0"/>
                  </a:rPr>
                  <a:t>A</a:t>
                </a:r>
                <a:r>
                  <a:rPr lang="en-US" sz="2100" kern="1200">
                    <a:solidFill>
                      <a:srgbClr val="FFC000"/>
                    </a:solidFill>
                    <a:latin typeface="Arial" panose="020B0604020202020204" pitchFamily="34" charset="0"/>
                    <a:ea typeface="Tahoma" panose="020B0604030504040204" pitchFamily="34" charset="0"/>
                    <a:cs typeface="Arial" panose="020B0604020202020204" pitchFamily="34" charset="0"/>
                  </a:rPr>
                  <a:t>. </a:t>
                </a:r>
                <a:r>
                  <a:rPr lang="vi-VN" sz="2100">
                    <a:latin typeface="Times New Roman" panose="02020603050405020304" pitchFamily="18" charset="0"/>
                    <a:ea typeface="Arial" panose="020B0604020202020204" pitchFamily="34" charset="0"/>
                  </a:rPr>
                  <a:t> </a:t>
                </a:r>
                <a14:m>
                  <m:oMath xmlns:m="http://schemas.openxmlformats.org/officeDocument/2006/math">
                    <m:f>
                      <m:fPr>
                        <m:ctrlPr>
                          <a:rPr lang="en-US" sz="2100" i="1" smtClean="0">
                            <a:solidFill>
                              <a:schemeClr val="bg1"/>
                            </a:solidFill>
                            <a:effectLst/>
                            <a:latin typeface="Cambria Math" panose="02040503050406030204" pitchFamily="18" charset="0"/>
                            <a:cs typeface="Times New Roman" panose="02020603050405020304" pitchFamily="18" charset="0"/>
                          </a:rPr>
                        </m:ctrlPr>
                      </m:fPr>
                      <m:num>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𝐸𝐷</m:t>
                        </m:r>
                      </m:num>
                      <m:den>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𝐴𝐷</m:t>
                        </m:r>
                      </m:den>
                    </m:f>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solidFill>
                              <a:schemeClr val="bg1"/>
                            </a:solidFill>
                            <a:effectLst/>
                            <a:latin typeface="Cambria Math" panose="02040503050406030204" pitchFamily="18" charset="0"/>
                            <a:cs typeface="Times New Roman" panose="02020603050405020304" pitchFamily="18" charset="0"/>
                          </a:rPr>
                        </m:ctrlPr>
                      </m:fPr>
                      <m:num>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𝐵𝐹</m:t>
                        </m:r>
                      </m:num>
                      <m:den>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𝐵𝐶</m:t>
                        </m:r>
                      </m:den>
                    </m:f>
                    <m:r>
                      <a:rPr lang="vi-VN" sz="2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21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5" name="cau hoi b">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341655" y="2483995"/>
                <a:ext cx="2076163" cy="781304"/>
              </a:xfrm>
              <a:prstGeom prst="rect">
                <a:avLst/>
              </a:prstGeom>
              <a:blipFill>
                <a:blip r:embed="rId12"/>
                <a:stretch>
                  <a:fillRect l="-3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c">
                <a:extLst>
                  <a:ext uri="{FF2B5EF4-FFF2-40B4-BE49-F238E27FC236}">
                    <a16:creationId xmlns:a16="http://schemas.microsoft.com/office/drawing/2014/main" id="{D96707EC-5A82-4050-B897-6DBAB63AC957}"/>
                  </a:ext>
                </a:extLst>
              </p:cNvPr>
              <p:cNvSpPr txBox="1"/>
              <p:nvPr/>
            </p:nvSpPr>
            <p:spPr>
              <a:xfrm>
                <a:off x="5534685" y="3787832"/>
                <a:ext cx="2165672" cy="813684"/>
              </a:xfrm>
              <a:prstGeom prst="rect">
                <a:avLst/>
              </a:prstGeom>
              <a:noFill/>
            </p:spPr>
            <p:txBody>
              <a:bodyPr wrap="square" rtlCol="0">
                <a:spAutoFit/>
              </a:bodyPr>
              <a:lstStyle/>
              <a:p>
                <a:pPr marR="30480" algn="just">
                  <a:lnSpc>
                    <a:spcPct val="150000"/>
                  </a:lnSpc>
                  <a:spcBef>
                    <a:spcPts val="600"/>
                  </a:spcBef>
                  <a:spcAft>
                    <a:spcPts val="600"/>
                  </a:spcAft>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D</a:t>
                </a:r>
                <a:r>
                  <a:rPr lang="en-US" sz="1800" kern="1200">
                    <a:solidFill>
                      <a:srgbClr val="FFC000"/>
                    </a:solidFill>
                    <a:latin typeface="Arial" panose="020B0604020202020204" pitchFamily="34" charset="0"/>
                    <a:ea typeface="Tahoma" panose="020B0604030504040204" pitchFamily="34" charset="0"/>
                    <a:cs typeface="Arial" panose="020B0604020202020204" pitchFamily="34" charset="0"/>
                  </a:rPr>
                  <a:t>.</a:t>
                </a:r>
                <a:r>
                  <a:rPr lang="vi-VN" sz="1800" kern="1200">
                    <a:solidFill>
                      <a:srgbClr val="FFC000"/>
                    </a:solidFill>
                    <a:latin typeface="Arial" panose="020B0604020202020204" pitchFamily="34" charset="0"/>
                    <a:ea typeface="Tahoma" panose="020B0604030504040204" pitchFamily="34" charset="0"/>
                    <a:cs typeface="Arial" panose="020B0604020202020204" pitchFamily="34" charset="0"/>
                  </a:rPr>
                  <a:t> </a:t>
                </a:r>
                <a14:m>
                  <m:oMath xmlns:m="http://schemas.openxmlformats.org/officeDocument/2006/math">
                    <m:f>
                      <m:fPr>
                        <m:ctrlP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𝐴𝐸</m:t>
                        </m:r>
                      </m:num>
                      <m:den>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𝐸𝐷</m:t>
                        </m:r>
                      </m:den>
                    </m:f>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𝐹𝐶</m:t>
                        </m:r>
                      </m:num>
                      <m:den>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𝐵𝐹</m:t>
                        </m:r>
                      </m:den>
                    </m:f>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2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7" name="cau hoi c">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5534685" y="3787832"/>
                <a:ext cx="2165672" cy="813684"/>
              </a:xfrm>
              <a:prstGeom prst="rect">
                <a:avLst/>
              </a:prstGeom>
              <a:blipFill>
                <a:blip r:embed="rId13"/>
                <a:stretch>
                  <a:fillRect l="-2535"/>
                </a:stretch>
              </a:blipFill>
            </p:spPr>
            <p:txBody>
              <a:bodyPr/>
              <a:lstStyle/>
              <a:p>
                <a:r>
                  <a:rPr lang="en-US">
                    <a:noFill/>
                  </a:rPr>
                  <a:t> </a:t>
                </a:r>
              </a:p>
            </p:txBody>
          </p:sp>
        </mc:Fallback>
      </mc:AlternateContent>
      <p:sp>
        <p:nvSpPr>
          <p:cNvPr id="31" name="bang a">
            <a:extLst>
              <a:ext uri="{FF2B5EF4-FFF2-40B4-BE49-F238E27FC236}">
                <a16:creationId xmlns:a16="http://schemas.microsoft.com/office/drawing/2014/main" id="{8DD63B39-09F3-4F04-83CD-408FC7619A90}"/>
              </a:ext>
            </a:extLst>
          </p:cNvPr>
          <p:cNvSpPr/>
          <p:nvPr/>
        </p:nvSpPr>
        <p:spPr>
          <a:xfrm flipH="1">
            <a:off x="4542080" y="2435503"/>
            <a:ext cx="4127087" cy="9289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3" y="3796392"/>
            <a:ext cx="4127087" cy="9295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2000" kern="120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5534685" y="2442687"/>
                <a:ext cx="2141875" cy="783676"/>
              </a:xfrm>
              <a:prstGeom prst="rect">
                <a:avLst/>
              </a:prstGeom>
              <a:noFill/>
            </p:spPr>
            <p:txBody>
              <a:bodyPr wrap="square" rtlCol="0">
                <a:spAutoFit/>
              </a:bodyPr>
              <a:lstStyle/>
              <a:p>
                <a:pPr marR="30480" algn="just">
                  <a:lnSpc>
                    <a:spcPct val="150000"/>
                  </a:lnSpc>
                  <a:spcBef>
                    <a:spcPts val="600"/>
                  </a:spcBef>
                  <a:spcAft>
                    <a:spcPts val="600"/>
                  </a:spcAft>
                </a:pPr>
                <a:r>
                  <a:rPr lang="en-US" sz="2100" kern="1200" dirty="0">
                    <a:solidFill>
                      <a:srgbClr val="FFC000"/>
                    </a:solidFill>
                    <a:latin typeface="Arial" panose="020B0604020202020204" pitchFamily="34" charset="0"/>
                    <a:ea typeface="Tahoma" panose="020B0604030504040204" pitchFamily="34" charset="0"/>
                    <a:cs typeface="Arial" panose="020B0604020202020204" pitchFamily="34" charset="0"/>
                  </a:rPr>
                  <a:t>B.</a:t>
                </a:r>
                <a:r>
                  <a:rPr lang="vi-VN" sz="2100" kern="1200" dirty="0">
                    <a:solidFill>
                      <a:srgbClr val="FFC000"/>
                    </a:solidFill>
                    <a:latin typeface="Arial" panose="020B0604020202020204" pitchFamily="34" charset="0"/>
                    <a:ea typeface="Tahoma" panose="020B0604030504040204" pitchFamily="34" charset="0"/>
                    <a:cs typeface="Arial" panose="020B0604020202020204" pitchFamily="34" charset="0"/>
                  </a:rPr>
                  <a:t> </a:t>
                </a:r>
                <a14:m>
                  <m:oMath xmlns:m="http://schemas.openxmlformats.org/officeDocument/2006/math">
                    <m:f>
                      <m:fPr>
                        <m:ctrlPr>
                          <a:rPr lang="en-US" sz="21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𝐴𝐸</m:t>
                        </m:r>
                      </m:num>
                      <m:den>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𝐴𝐷</m:t>
                        </m:r>
                      </m:den>
                    </m:f>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𝐵𝐹</m:t>
                        </m:r>
                      </m:num>
                      <m:den>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den>
                    </m:f>
                    <m:r>
                      <a:rPr lang="vi-VN"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1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5534685" y="2442687"/>
                <a:ext cx="2141875" cy="783676"/>
              </a:xfrm>
              <a:prstGeom prst="rect">
                <a:avLst/>
              </a:prstGeom>
              <a:blipFill>
                <a:blip r:embed="rId14"/>
                <a:stretch>
                  <a:fillRect l="-3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1341655" y="3874187"/>
                <a:ext cx="2023770" cy="720069"/>
              </a:xfrm>
              <a:prstGeom prst="rect">
                <a:avLst/>
              </a:prstGeom>
              <a:noFill/>
            </p:spPr>
            <p:txBody>
              <a:bodyPr wrap="square" rtlCol="0">
                <a:spAutoFit/>
              </a:bodyPr>
              <a:lstStyle/>
              <a:p>
                <a:pPr algn="just">
                  <a:lnSpc>
                    <a:spcPct val="130000"/>
                  </a:lnSpc>
                  <a:buClr>
                    <a:prstClr val="white"/>
                  </a:buClr>
                  <a:defRPr/>
                </a:pPr>
                <a:r>
                  <a:rPr lang="en-US" sz="22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14:m>
                  <m:oMath xmlns:m="http://schemas.openxmlformats.org/officeDocument/2006/math">
                    <m:f>
                      <m:fPr>
                        <m:ctrlPr>
                          <a:rPr lang="en-US" sz="2200" i="1" smtClean="0">
                            <a:solidFill>
                              <a:schemeClr val="bg1"/>
                            </a:solidFill>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𝐴𝐸</m:t>
                        </m:r>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𝐸𝐷</m:t>
                        </m:r>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200" i="1">
                            <a:solidFill>
                              <a:schemeClr val="bg1"/>
                            </a:solidFill>
                            <a:effectLst/>
                            <a:latin typeface="Cambria Math" panose="020405030504060302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𝐵𝐹</m:t>
                        </m:r>
                      </m:num>
                      <m:den>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𝐹𝐶</m:t>
                        </m:r>
                      </m:den>
                    </m:f>
                    <m:r>
                      <a:rPr lang="vi-VN" sz="22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2200" kern="1200" dirty="0">
                  <a:solidFill>
                    <a:schemeClr val="bg1"/>
                  </a:solidFill>
                  <a:latin typeface="Arial" panose="020B0604020202020204" pitchFamily="34" charset="0"/>
                  <a:ea typeface="+mn-ea"/>
                  <a:cs typeface="Arial" panose="020B0604020202020204" pitchFamily="34" charset="0"/>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1341655" y="3874187"/>
                <a:ext cx="2023770" cy="720069"/>
              </a:xfrm>
              <a:prstGeom prst="rect">
                <a:avLst/>
              </a:prstGeom>
              <a:blipFill>
                <a:blip r:embed="rId15"/>
                <a:stretch>
                  <a:fillRect l="-3916" b="-847"/>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58686" y="611322"/>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9358686" y="1072447"/>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9366864" y="1519044"/>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9366864" y="2389776"/>
            <a:ext cx="365523" cy="365523"/>
          </a:xfrm>
          <a:prstGeom prst="rect">
            <a:avLst/>
          </a:prstGeom>
        </p:spPr>
      </p:pic>
    </p:spTree>
    <p:extLst>
      <p:ext uri="{BB962C8B-B14F-4D97-AF65-F5344CB8AC3E}">
        <p14:creationId xmlns:p14="http://schemas.microsoft.com/office/powerpoint/2010/main" val="9832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0"/>
          <p:cNvSpPr txBox="1">
            <a:spLocks noGrp="1"/>
          </p:cNvSpPr>
          <p:nvPr>
            <p:ph type="title"/>
          </p:nvPr>
        </p:nvSpPr>
        <p:spPr>
          <a:xfrm>
            <a:off x="217365" y="344673"/>
            <a:ext cx="8732304" cy="1108200"/>
          </a:xfrm>
          <a:prstGeom prst="rect">
            <a:avLst/>
          </a:prstGeom>
        </p:spPr>
        <p:txBody>
          <a:bodyPr spcFirstLastPara="1" wrap="square" lIns="91425" tIns="91425" rIns="91425" bIns="91425" anchor="t" anchorCtr="0">
            <a:noAutofit/>
          </a:bodyPr>
          <a:lstStyle/>
          <a:p>
            <a:pPr lvl="0">
              <a:lnSpc>
                <a:spcPct val="150000"/>
              </a:lnSpc>
            </a:pPr>
            <a:r>
              <a:rPr lang="vi-VN" sz="3800" b="1">
                <a:latin typeface="+mn-lt"/>
              </a:rPr>
              <a:t>CHƯƠNG VIII. </a:t>
            </a:r>
            <a:br>
              <a:rPr lang="en-US" sz="3800" b="1">
                <a:latin typeface="+mn-lt"/>
              </a:rPr>
            </a:br>
            <a:r>
              <a:rPr lang="vi-VN" sz="3800" b="1">
                <a:latin typeface="+mn-lt"/>
              </a:rPr>
              <a:t>TAM GIÁC ĐỒNG DẠNG. </a:t>
            </a:r>
            <a:br>
              <a:rPr lang="en-US" sz="3800" b="1">
                <a:latin typeface="+mn-lt"/>
              </a:rPr>
            </a:br>
            <a:r>
              <a:rPr lang="vi-VN" sz="3800" b="1">
                <a:latin typeface="+mn-lt"/>
              </a:rPr>
              <a:t>HÌNH ĐỒNG DẠNG</a:t>
            </a:r>
            <a:endParaRPr lang="vi-VN" sz="3800" b="1" dirty="0">
              <a:latin typeface="+mn-lt"/>
            </a:endParaRPr>
          </a:p>
        </p:txBody>
      </p:sp>
      <p:grpSp>
        <p:nvGrpSpPr>
          <p:cNvPr id="989" name="Google Shape;989;p40"/>
          <p:cNvGrpSpPr/>
          <p:nvPr/>
        </p:nvGrpSpPr>
        <p:grpSpPr>
          <a:xfrm rot="5147837" flipH="1">
            <a:off x="8146614" y="4161433"/>
            <a:ext cx="1075186" cy="580839"/>
            <a:chOff x="10048400" y="2011675"/>
            <a:chExt cx="632075" cy="286275"/>
          </a:xfrm>
        </p:grpSpPr>
        <p:sp>
          <p:nvSpPr>
            <p:cNvPr id="990" name="Google Shape;990;p4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Rectangle 61"/>
          <p:cNvSpPr/>
          <p:nvPr/>
        </p:nvSpPr>
        <p:spPr>
          <a:xfrm>
            <a:off x="467081" y="3038605"/>
            <a:ext cx="8232871" cy="1651671"/>
          </a:xfrm>
          <a:prstGeom prst="rect">
            <a:avLst/>
          </a:prstGeom>
        </p:spPr>
        <p:txBody>
          <a:bodyPr wrap="square">
            <a:spAutoFit/>
          </a:bodyPr>
          <a:lstStyle/>
          <a:p>
            <a:pPr algn="ctr">
              <a:lnSpc>
                <a:spcPct val="150000"/>
              </a:lnSpc>
              <a:buClrTx/>
            </a:pPr>
            <a:r>
              <a:rPr lang="vi-VN" sz="3600" b="1">
                <a:solidFill>
                  <a:srgbClr val="C00000"/>
                </a:solidFill>
                <a:latin typeface="Arial" panose="020B0604020202020204" pitchFamily="34" charset="0"/>
                <a:ea typeface="Maven Pro"/>
                <a:cs typeface="Maven Pro"/>
                <a:sym typeface="Maven Pro"/>
              </a:rPr>
              <a:t>BÀI 1. ĐỊNH LÍ THALÈS </a:t>
            </a:r>
            <a:endParaRPr lang="en-US" sz="3600" b="1">
              <a:solidFill>
                <a:srgbClr val="C00000"/>
              </a:solidFill>
              <a:latin typeface="Arial" panose="020B0604020202020204" pitchFamily="34" charset="0"/>
              <a:ea typeface="Maven Pro"/>
              <a:cs typeface="Maven Pro"/>
              <a:sym typeface="Maven Pro"/>
            </a:endParaRPr>
          </a:p>
          <a:p>
            <a:pPr algn="ctr">
              <a:lnSpc>
                <a:spcPct val="150000"/>
              </a:lnSpc>
              <a:buClrTx/>
            </a:pPr>
            <a:r>
              <a:rPr lang="vi-VN" sz="3600" b="1">
                <a:solidFill>
                  <a:srgbClr val="C00000"/>
                </a:solidFill>
                <a:latin typeface="Arial" panose="020B0604020202020204" pitchFamily="34" charset="0"/>
                <a:ea typeface="Maven Pro"/>
                <a:cs typeface="Maven Pro"/>
                <a:sym typeface="Maven Pro"/>
              </a:rPr>
              <a:t>TRONG TAM GIÁC </a:t>
            </a:r>
            <a:endParaRPr lang="vi-VN" sz="3600" dirty="0">
              <a:solidFill>
                <a:srgbClr val="C00000"/>
              </a:solidFill>
              <a:ea typeface="Maven Pro"/>
              <a:cs typeface="Maven Pro"/>
              <a:sym typeface="Maven Pro"/>
            </a:endParaRPr>
          </a:p>
        </p:txBody>
      </p:sp>
      <p:pic>
        <p:nvPicPr>
          <p:cNvPr id="2" name="Picture 1"/>
          <p:cNvPicPr>
            <a:picLocks noChangeAspect="1"/>
          </p:cNvPicPr>
          <p:nvPr/>
        </p:nvPicPr>
        <p:blipFill>
          <a:blip r:embed="rId3"/>
          <a:stretch>
            <a:fillRect/>
          </a:stretch>
        </p:blipFill>
        <p:spPr>
          <a:xfrm>
            <a:off x="309148" y="246449"/>
            <a:ext cx="1058028" cy="260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4480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299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139750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36638" y="266094"/>
            <a:ext cx="8154143" cy="22596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05F6AC-8356-4661-B6A4-309609CF4CCF}"/>
                  </a:ext>
                </a:extLst>
              </p:cNvPr>
              <p:cNvSpPr txBox="1"/>
              <p:nvPr/>
            </p:nvSpPr>
            <p:spPr>
              <a:xfrm>
                <a:off x="946125" y="780539"/>
                <a:ext cx="3712070" cy="1088568"/>
              </a:xfrm>
              <a:prstGeom prst="rect">
                <a:avLst/>
              </a:prstGeom>
              <a:noFill/>
            </p:spPr>
            <p:txBody>
              <a:bodyPr wrap="square" rtlCol="0">
                <a:spAutoFit/>
              </a:bodyPr>
              <a:lstStyle/>
              <a:p>
                <a:pPr marR="30480" lvl="0" algn="just">
                  <a:lnSpc>
                    <a:spcPct val="150000"/>
                  </a:lnSpc>
                  <a:spcBef>
                    <a:spcPts val="600"/>
                  </a:spcBef>
                  <a:spcAft>
                    <a:spcPts val="600"/>
                  </a:spcAft>
                </a:pPr>
                <a:r>
                  <a:rPr lang="fr-FR" sz="2300" b="1">
                    <a:solidFill>
                      <a:prstClr val="white"/>
                    </a:solidFill>
                    <a:latin typeface="Arial" panose="020B0604020202020204" pitchFamily="34" charset="0"/>
                    <a:ea typeface="Times New Roman" panose="02020603050405020304" pitchFamily="18" charset="0"/>
                    <a:cs typeface="Arial" panose="020B0604020202020204" pitchFamily="34" charset="0"/>
                  </a:rPr>
                  <a:t>Câu 3. </a:t>
                </a:r>
                <a:r>
                  <a:rPr lang="fr-FR" sz="2300">
                    <a:solidFill>
                      <a:prstClr val="white"/>
                    </a:solidFill>
                    <a:latin typeface="Arial" panose="020B0604020202020204" pitchFamily="34" charset="0"/>
                    <a:ea typeface="Times New Roman" panose="02020603050405020304" pitchFamily="18" charset="0"/>
                    <a:cs typeface="Arial" panose="020B0604020202020204" pitchFamily="34" charset="0"/>
                  </a:rPr>
                  <a:t>Tìm giá trị của </a:t>
                </a:r>
                <a14:m>
                  <m:oMath xmlns:m="http://schemas.openxmlformats.org/officeDocument/2006/math">
                    <m:r>
                      <a:rPr lang="fr-FR" sz="2300" b="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oMath>
                </a14:m>
                <a:r>
                  <a:rPr lang="fr-FR" sz="2300">
                    <a:solidFill>
                      <a:prstClr val="white"/>
                    </a:solidFill>
                    <a:latin typeface="Arial" panose="020B0604020202020204" pitchFamily="34" charset="0"/>
                    <a:ea typeface="Times New Roman" panose="02020603050405020304" pitchFamily="18" charset="0"/>
                    <a:cs typeface="Arial" panose="020B0604020202020204" pitchFamily="34" charset="0"/>
                  </a:rPr>
                  <a:t> trên hình vẽ</a:t>
                </a:r>
                <a:endParaRPr kumimoji="0" lang="en-US" sz="230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24" name="TextBox 23">
                <a:extLst>
                  <a:ext uri="{FF2B5EF4-FFF2-40B4-BE49-F238E27FC236}">
                    <a16:creationId xmlns:a16="http://schemas.microsoft.com/office/drawing/2014/main" id="{4605F6AC-8356-4661-B6A4-309609CF4CCF}"/>
                  </a:ext>
                </a:extLst>
              </p:cNvPr>
              <p:cNvSpPr txBox="1">
                <a:spLocks noRot="1" noChangeAspect="1" noMove="1" noResize="1" noEditPoints="1" noAdjustHandles="1" noChangeArrowheads="1" noChangeShapeType="1" noTextEdit="1"/>
              </p:cNvSpPr>
              <p:nvPr/>
            </p:nvSpPr>
            <p:spPr>
              <a:xfrm>
                <a:off x="946125" y="780539"/>
                <a:ext cx="3712070" cy="1088568"/>
              </a:xfrm>
              <a:prstGeom prst="rect">
                <a:avLst/>
              </a:prstGeom>
              <a:blipFill>
                <a:blip r:embed="rId11"/>
                <a:stretch>
                  <a:fillRect l="-2299" b="-11173"/>
                </a:stretch>
              </a:blipFill>
            </p:spPr>
            <p:txBody>
              <a:bodyPr/>
              <a:lstStyle/>
              <a:p>
                <a:r>
                  <a:rPr lang="en-US">
                    <a:noFill/>
                  </a:rPr>
                  <a:t> </a:t>
                </a:r>
              </a:p>
            </p:txBody>
          </p:sp>
        </mc:Fallback>
      </mc:AlternateContent>
      <p:sp>
        <p:nvSpPr>
          <p:cNvPr id="15" name="bang b">
            <a:extLst>
              <a:ext uri="{FF2B5EF4-FFF2-40B4-BE49-F238E27FC236}">
                <a16:creationId xmlns:a16="http://schemas.microsoft.com/office/drawing/2014/main" id="{D0E6AFB4-275F-4728-9A13-27E00F9EA3A2}"/>
              </a:ext>
            </a:extLst>
          </p:cNvPr>
          <p:cNvSpPr/>
          <p:nvPr/>
        </p:nvSpPr>
        <p:spPr>
          <a:xfrm flipH="1">
            <a:off x="384716" y="2906896"/>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11805" y="2899938"/>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5" name="cau hoi b">
                <a:extLst>
                  <a:ext uri="{FF2B5EF4-FFF2-40B4-BE49-F238E27FC236}">
                    <a16:creationId xmlns:a16="http://schemas.microsoft.com/office/drawing/2014/main" id="{9897B1B9-EB78-41AF-AC33-1E8F7714B11F}"/>
                  </a:ext>
                </a:extLst>
              </p:cNvPr>
              <p:cNvSpPr txBox="1"/>
              <p:nvPr/>
            </p:nvSpPr>
            <p:spPr>
              <a:xfrm>
                <a:off x="1716565" y="2995289"/>
                <a:ext cx="1779061" cy="538994"/>
              </a:xfrm>
              <a:prstGeom prst="rect">
                <a:avLst/>
              </a:prstGeom>
              <a:noFill/>
            </p:spPr>
            <p:txBody>
              <a:bodyPr wrap="square" rtlCol="0">
                <a:spAutoFit/>
              </a:bodyPr>
              <a:lstStyle/>
              <a:p>
                <a:pPr marR="30480" lvl="0">
                  <a:lnSpc>
                    <a:spcPct val="150000"/>
                  </a:lnSpc>
                  <a:spcBef>
                    <a:spcPts val="600"/>
                  </a:spcBef>
                  <a:spcAft>
                    <a:spcPts val="600"/>
                  </a:spcAft>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14:m>
                  <m:oMath xmlns:m="http://schemas.openxmlformats.org/officeDocument/2006/math">
                    <m:r>
                      <a:rPr lang="en-US" sz="2200" b="0" i="0" smtClean="0">
                        <a:latin typeface="Cambria Math" panose="02040503050406030204" pitchFamily="18" charset="0"/>
                        <a:ea typeface="Arial" panose="020B0604020202020204" pitchFamily="34" charset="0"/>
                        <a:cs typeface="Times New Roman" panose="02020603050405020304" pitchFamily="18" charset="0"/>
                      </a:rPr>
                      <m:t>  </m:t>
                    </m:r>
                    <m:r>
                      <a:rPr lang="vi-VN" sz="22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2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a14:m>
                <a:endParaRPr kumimoji="0" lang="en-US" sz="22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25" name="cau hoi b">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716565" y="2995289"/>
                <a:ext cx="1779061" cy="538994"/>
              </a:xfrm>
              <a:prstGeom prst="rect">
                <a:avLst/>
              </a:prstGeom>
              <a:blipFill>
                <a:blip r:embed="rId12"/>
                <a:stretch>
                  <a:fillRect l="-4467" b="-22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c">
                <a:extLst>
                  <a:ext uri="{FF2B5EF4-FFF2-40B4-BE49-F238E27FC236}">
                    <a16:creationId xmlns:a16="http://schemas.microsoft.com/office/drawing/2014/main" id="{D96707EC-5A82-4050-B897-6DBAB63AC957}"/>
                  </a:ext>
                </a:extLst>
              </p:cNvPr>
              <p:cNvSpPr txBox="1"/>
              <p:nvPr/>
            </p:nvSpPr>
            <p:spPr>
              <a:xfrm>
                <a:off x="5696342" y="2995289"/>
                <a:ext cx="1771615" cy="538994"/>
              </a:xfrm>
              <a:prstGeom prst="rect">
                <a:avLst/>
              </a:prstGeom>
              <a:noFill/>
            </p:spPr>
            <p:txBody>
              <a:bodyPr wrap="square" rtlCol="0">
                <a:spAutoFit/>
              </a:bodyPr>
              <a:lstStyle/>
              <a:p>
                <a:pPr marR="30480" lvl="0">
                  <a:lnSpc>
                    <a:spcPct val="150000"/>
                  </a:lnSpc>
                  <a:spcBef>
                    <a:spcPts val="600"/>
                  </a:spcBef>
                  <a:spcAft>
                    <a:spcPts val="600"/>
                  </a:spcAft>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14:m>
                  <m:oMath xmlns:m="http://schemas.openxmlformats.org/officeDocument/2006/math">
                    <m:r>
                      <a:rPr lang="vi-VN" sz="22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200" i="1">
                        <a:solidFill>
                          <a:schemeClr val="bg1"/>
                        </a:solidFill>
                        <a:latin typeface="Cambria Math" panose="02040503050406030204" pitchFamily="18" charset="0"/>
                        <a:ea typeface="Arial" panose="020B0604020202020204" pitchFamily="34" charset="0"/>
                        <a:cs typeface="Times New Roman" panose="02020603050405020304" pitchFamily="18" charset="0"/>
                      </a:rPr>
                      <m:t>=2,5</m:t>
                    </m:r>
                  </m:oMath>
                </a14:m>
                <a:endParaRPr lang="en-US" sz="22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27" name="cau hoi c">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5696342" y="2995289"/>
                <a:ext cx="1771615" cy="538994"/>
              </a:xfrm>
              <a:prstGeom prst="rect">
                <a:avLst/>
              </a:prstGeom>
              <a:blipFill>
                <a:blip r:embed="rId13"/>
                <a:stretch>
                  <a:fillRect l="-4467" b="-22472"/>
                </a:stretch>
              </a:blipFill>
            </p:spPr>
            <p:txBody>
              <a:bodyPr/>
              <a:lstStyle/>
              <a:p>
                <a:r>
                  <a:rPr lang="en-US">
                    <a:noFill/>
                  </a:rPr>
                  <a:t> </a:t>
                </a:r>
              </a:p>
            </p:txBody>
          </p:sp>
        </mc:Fallback>
      </mc:AlternateContent>
      <p:sp>
        <p:nvSpPr>
          <p:cNvPr id="31" name="bang a">
            <a:extLst>
              <a:ext uri="{FF2B5EF4-FFF2-40B4-BE49-F238E27FC236}">
                <a16:creationId xmlns:a16="http://schemas.microsoft.com/office/drawing/2014/main" id="{8DD63B39-09F3-4F04-83CD-408FC7619A90}"/>
              </a:ext>
            </a:extLst>
          </p:cNvPr>
          <p:cNvSpPr/>
          <p:nvPr/>
        </p:nvSpPr>
        <p:spPr>
          <a:xfrm flipH="1">
            <a:off x="4521204" y="4044316"/>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2" y="4051811"/>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5696342" y="4149701"/>
                <a:ext cx="2371173" cy="538994"/>
              </a:xfrm>
              <a:prstGeom prst="rect">
                <a:avLst/>
              </a:prstGeom>
              <a:noFill/>
            </p:spPr>
            <p:txBody>
              <a:bodyPr wrap="square" rtlCol="0">
                <a:spAutoFit/>
              </a:bodyPr>
              <a:lstStyle/>
              <a:p>
                <a:pPr marR="30480" lvl="0">
                  <a:lnSpc>
                    <a:spcPct val="150000"/>
                  </a:lnSpc>
                  <a:spcBef>
                    <a:spcPts val="600"/>
                  </a:spcBef>
                  <a:spcAft>
                    <a:spcPts val="600"/>
                  </a:spcAft>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 </a:t>
                </a:r>
                <a14:m>
                  <m:oMath xmlns:m="http://schemas.openxmlformats.org/officeDocument/2006/math">
                    <m:r>
                      <a:rPr lang="vi-VN" sz="22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200" i="1">
                        <a:solidFill>
                          <a:schemeClr val="bg1"/>
                        </a:solidFill>
                        <a:latin typeface="Cambria Math" panose="02040503050406030204" pitchFamily="18" charset="0"/>
                        <a:ea typeface="Arial" panose="020B0604020202020204" pitchFamily="34" charset="0"/>
                        <a:cs typeface="Times New Roman" panose="02020603050405020304" pitchFamily="18" charset="0"/>
                      </a:rPr>
                      <m:t>=3,5</m:t>
                    </m:r>
                  </m:oMath>
                </a14:m>
                <a:endParaRPr lang="en-US" sz="22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5696342" y="4149701"/>
                <a:ext cx="2371173" cy="538994"/>
              </a:xfrm>
              <a:prstGeom prst="rect">
                <a:avLst/>
              </a:prstGeom>
              <a:blipFill>
                <a:blip r:embed="rId14"/>
                <a:stretch>
                  <a:fillRect l="-3342"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1716565" y="4158192"/>
                <a:ext cx="1921516" cy="538994"/>
              </a:xfrm>
              <a:prstGeom prst="rect">
                <a:avLst/>
              </a:prstGeom>
              <a:noFill/>
            </p:spPr>
            <p:txBody>
              <a:bodyPr wrap="square" rtlCol="0">
                <a:spAutoFit/>
              </a:bodyPr>
              <a:lstStyle/>
              <a:p>
                <a:pPr marR="30480" lvl="0">
                  <a:lnSpc>
                    <a:spcPct val="150000"/>
                  </a:lnSpc>
                  <a:spcBef>
                    <a:spcPts val="600"/>
                  </a:spcBef>
                  <a:spcAft>
                    <a:spcPts val="600"/>
                  </a:spcAft>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 </a:t>
                </a:r>
                <a14:m>
                  <m:oMath xmlns:m="http://schemas.openxmlformats.org/officeDocument/2006/math">
                    <m:r>
                      <a:rPr lang="vi-VN" sz="2200" i="1">
                        <a:solidFill>
                          <a:prstClr val="white"/>
                        </a:solidFill>
                        <a:latin typeface="Cambria Math" panose="02040503050406030204" pitchFamily="18" charset="0"/>
                        <a:ea typeface="Arial" panose="020B0604020202020204" pitchFamily="34" charset="0"/>
                        <a:cs typeface="Times New Roman" panose="02020603050405020304" pitchFamily="18" charset="0"/>
                      </a:rPr>
                      <m:t>𝑥</m:t>
                    </m:r>
                    <m:r>
                      <a:rPr lang="vi-VN" sz="2200" i="1">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oMath>
                </a14:m>
                <a:endParaRPr lang="en-US" sz="22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1716565" y="4158192"/>
                <a:ext cx="1921516" cy="538994"/>
              </a:xfrm>
              <a:prstGeom prst="rect">
                <a:avLst/>
              </a:prstGeom>
              <a:blipFill>
                <a:blip r:embed="rId15"/>
                <a:stretch>
                  <a:fillRect l="-4127" b="-22472"/>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58686" y="684473"/>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9358686" y="1145598"/>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9366864" y="1592195"/>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9366864" y="2786627"/>
            <a:ext cx="365523" cy="365523"/>
          </a:xfrm>
          <a:prstGeom prst="rect">
            <a:avLst/>
          </a:prstGeom>
        </p:spPr>
      </p:pic>
      <p:pic>
        <p:nvPicPr>
          <p:cNvPr id="3" name="Picture 2"/>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brightnessContrast contrast="-20000"/>
                    </a14:imgEffect>
                  </a14:imgLayer>
                </a14:imgProps>
              </a:ext>
            </a:extLst>
          </a:blip>
          <a:stretch>
            <a:fillRect/>
          </a:stretch>
        </p:blipFill>
        <p:spPr>
          <a:xfrm>
            <a:off x="5204335" y="357433"/>
            <a:ext cx="2755631" cy="2085013"/>
          </a:xfrm>
          <a:prstGeom prst="rect">
            <a:avLst/>
          </a:prstGeom>
        </p:spPr>
      </p:pic>
    </p:spTree>
    <p:extLst>
      <p:ext uri="{BB962C8B-B14F-4D97-AF65-F5344CB8AC3E}">
        <p14:creationId xmlns:p14="http://schemas.microsoft.com/office/powerpoint/2010/main" val="16476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8"/>
                </p:tgtEl>
              </p:cMediaNode>
            </p:audio>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25"/>
                                        </p:tgtEl>
                                        <p:attrNameLst>
                                          <p:attrName>style.color</p:attrName>
                                        </p:attrNameLst>
                                      </p:cBhvr>
                                      <p:by>
                                        <p:hsl h="0" s="-12549" l="-25098"/>
                                      </p:by>
                                    </p:animClr>
                                    <p:animClr clrSpc="hsl" dir="cw">
                                      <p:cBhvr>
                                        <p:cTn id="39" dur="500" fill="hold"/>
                                        <p:tgtEl>
                                          <p:spTgt spid="25"/>
                                        </p:tgtEl>
                                        <p:attrNameLst>
                                          <p:attrName>fillcolor</p:attrName>
                                        </p:attrNameLst>
                                      </p:cBhvr>
                                      <p:by>
                                        <p:hsl h="0" s="-12549" l="-25098"/>
                                      </p:by>
                                    </p:animClr>
                                    <p:animClr clrSpc="hsl" dir="cw">
                                      <p:cBhvr>
                                        <p:cTn id="40" dur="500" fill="hold"/>
                                        <p:tgtEl>
                                          <p:spTgt spid="25"/>
                                        </p:tgtEl>
                                        <p:attrNameLst>
                                          <p:attrName>stroke.color</p:attrName>
                                        </p:attrNameLst>
                                      </p:cBhvr>
                                      <p:by>
                                        <p:hsl h="0" s="-12549" l="-25098"/>
                                      </p:by>
                                    </p:animClr>
                                    <p:set>
                                      <p:cBhvr>
                                        <p:cTn id="41" dur="500" fill="hold"/>
                                        <p:tgtEl>
                                          <p:spTgt spid="25"/>
                                        </p:tgtEl>
                                        <p:attrNameLst>
                                          <p:attrName>fill.type</p:attrName>
                                        </p:attrNameLst>
                                      </p:cBhvr>
                                      <p:to>
                                        <p:strVal val="solid"/>
                                      </p:to>
                                    </p:set>
                                  </p:childTnLst>
                                </p:cTn>
                              </p:par>
                              <p:par>
                                <p:cTn id="42" presetID="19" presetClass="emph" presetSubtype="0" fill="hold" grpId="0" nodeType="withEffect">
                                  <p:stCondLst>
                                    <p:cond delay="0"/>
                                  </p:stCondLst>
                                  <p:childTnLst>
                                    <p:animClr clrSpc="rgb" dir="cw">
                                      <p:cBhvr override="childStyle">
                                        <p:cTn id="43" dur="500" fill="hold"/>
                                        <p:tgtEl>
                                          <p:spTgt spid="15"/>
                                        </p:tgtEl>
                                        <p:attrNameLst>
                                          <p:attrName>style.color</p:attrName>
                                        </p:attrNameLst>
                                      </p:cBhvr>
                                      <p:to>
                                        <a:srgbClr val="FFC000"/>
                                      </p:to>
                                    </p:animClr>
                                    <p:animClr clrSpc="rgb" dir="cw">
                                      <p:cBhvr>
                                        <p:cTn id="44" dur="500" fill="hold"/>
                                        <p:tgtEl>
                                          <p:spTgt spid="15"/>
                                        </p:tgtEl>
                                        <p:attrNameLst>
                                          <p:attrName>fillcolor</p:attrName>
                                        </p:attrNameLst>
                                      </p:cBhvr>
                                      <p:to>
                                        <a:srgbClr val="FFC00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0218" fill="hold"/>
                                        <p:tgtEl>
                                          <p:spTgt spid="39"/>
                                        </p:tgtEl>
                                      </p:cBhvr>
                                    </p:cmd>
                                  </p:childTnLst>
                                </p:cTn>
                              </p:par>
                              <p:par>
                                <p:cTn id="49" presetID="3" presetClass="mediacall" presetSubtype="0" fill="hold" nodeType="withEffect">
                                  <p:stCondLst>
                                    <p:cond delay="0"/>
                                  </p:stCondLst>
                                  <p:childTnLst>
                                    <p:cmd type="call" cmd="stop">
                                      <p:cBhvr>
                                        <p:cTn id="50" dur="1" fill="hold"/>
                                        <p:tgtEl>
                                          <p:spTgt spid="38"/>
                                        </p:tgtEl>
                                      </p:cBhvr>
                                    </p:cmd>
                                  </p:childTnLst>
                                </p:cTn>
                              </p:par>
                              <p:par>
                                <p:cTn id="51" presetID="19" presetClass="emph" presetSubtype="0" repeatCount="4000" fill="hold" grpId="1" nodeType="withEffect">
                                  <p:stCondLst>
                                    <p:cond delay="3000"/>
                                  </p:stCondLst>
                                  <p:childTnLst>
                                    <p:animClr clrSpc="rgb" dir="cw">
                                      <p:cBhvr override="childStyle">
                                        <p:cTn id="52" dur="500" fill="hold"/>
                                        <p:tgtEl>
                                          <p:spTgt spid="15"/>
                                        </p:tgtEl>
                                        <p:attrNameLst>
                                          <p:attrName>style.color</p:attrName>
                                        </p:attrNameLst>
                                      </p:cBhvr>
                                      <p:to>
                                        <a:srgbClr val="92D050"/>
                                      </p:to>
                                    </p:animClr>
                                    <p:animClr clrSpc="rgb" dir="cw">
                                      <p:cBhvr>
                                        <p:cTn id="53" dur="500" fill="hold"/>
                                        <p:tgtEl>
                                          <p:spTgt spid="15"/>
                                        </p:tgtEl>
                                        <p:attrNameLst>
                                          <p:attrName>fillcolor</p:attrName>
                                        </p:attrNameLst>
                                      </p:cBhvr>
                                      <p:to>
                                        <a:srgbClr val="92D050"/>
                                      </p:to>
                                    </p:animClr>
                                    <p:set>
                                      <p:cBhvr>
                                        <p:cTn id="54" dur="500" fill="hold"/>
                                        <p:tgtEl>
                                          <p:spTgt spid="15"/>
                                        </p:tgtEl>
                                        <p:attrNameLst>
                                          <p:attrName>fill.type</p:attrName>
                                        </p:attrNameLst>
                                      </p:cBhvr>
                                      <p:to>
                                        <p:strVal val="solid"/>
                                      </p:to>
                                    </p:set>
                                    <p:set>
                                      <p:cBhvr>
                                        <p:cTn id="55" dur="500" fill="hold"/>
                                        <p:tgtEl>
                                          <p:spTgt spid="15"/>
                                        </p:tgtEl>
                                        <p:attrNameLst>
                                          <p:attrName>fill.on</p:attrName>
                                        </p:attrNameLst>
                                      </p:cBhvr>
                                      <p:to>
                                        <p:strVal val="true"/>
                                      </p:to>
                                    </p:set>
                                  </p:childTnLst>
                                </p:cTn>
                              </p:par>
                              <p:par>
                                <p:cTn id="56" presetID="1" presetClass="mediacall" presetSubtype="0" fill="hold" nodeType="withEffect">
                                  <p:stCondLst>
                                    <p:cond delay="3000"/>
                                  </p:stCondLst>
                                  <p:childTnLst>
                                    <p:cmd type="call" cmd="playFrom(0.0)">
                                      <p:cBhvr>
                                        <p:cTn id="57" dur="7732" fill="hold"/>
                                        <p:tgtEl>
                                          <p:spTgt spid="40"/>
                                        </p:tgtEl>
                                      </p:cBhvr>
                                    </p:cmd>
                                  </p:childTnLst>
                                </p:cTn>
                              </p:par>
                              <p:par>
                                <p:cTn id="58" presetID="3" presetClass="mediacall" presetSubtype="0" fill="hold" nodeType="withEffect">
                                  <p:stCondLst>
                                    <p:cond delay="3000"/>
                                  </p:stCondLst>
                                  <p:childTnLst>
                                    <p:cmd type="call" cmd="stop">
                                      <p:cBhvr>
                                        <p:cTn id="59" dur="1" fill="hold"/>
                                        <p:tgtEl>
                                          <p:spTgt spid="39"/>
                                        </p:tgtEl>
                                      </p:cBhvr>
                                    </p:cmd>
                                  </p:childTnLst>
                                </p:cTn>
                              </p:par>
                              <p:par>
                                <p:cTn id="60" presetID="24" presetClass="emph" presetSubtype="0" fill="hold" grpId="2" nodeType="withEffect">
                                  <p:stCondLst>
                                    <p:cond delay="300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4" presetClass="emph" presetSubtype="0" fill="hold" grpId="1" nodeType="clickEffect">
                                  <p:stCondLst>
                                    <p:cond delay="0"/>
                                  </p:stCondLst>
                                  <p:childTnLst>
                                    <p:animClr clrSpc="hsl" dir="cw">
                                      <p:cBhvr override="childStyle">
                                        <p:cTn id="69" dur="500" fill="hold"/>
                                        <p:tgtEl>
                                          <p:spTgt spid="33"/>
                                        </p:tgtEl>
                                        <p:attrNameLst>
                                          <p:attrName>style.color</p:attrName>
                                        </p:attrNameLst>
                                      </p:cBhvr>
                                      <p:by>
                                        <p:hsl h="0" s="-12549" l="-25098"/>
                                      </p:by>
                                    </p:animClr>
                                    <p:animClr clrSpc="hsl" dir="cw">
                                      <p:cBhvr>
                                        <p:cTn id="70" dur="500" fill="hold"/>
                                        <p:tgtEl>
                                          <p:spTgt spid="33"/>
                                        </p:tgtEl>
                                        <p:attrNameLst>
                                          <p:attrName>fillcolor</p:attrName>
                                        </p:attrNameLst>
                                      </p:cBhvr>
                                      <p:by>
                                        <p:hsl h="0" s="-12549" l="-25098"/>
                                      </p:by>
                                    </p:animClr>
                                    <p:animClr clrSpc="hsl" dir="cw">
                                      <p:cBhvr>
                                        <p:cTn id="71" dur="500" fill="hold"/>
                                        <p:tgtEl>
                                          <p:spTgt spid="33"/>
                                        </p:tgtEl>
                                        <p:attrNameLst>
                                          <p:attrName>stroke.color</p:attrName>
                                        </p:attrNameLst>
                                      </p:cBhvr>
                                      <p:by>
                                        <p:hsl h="0" s="-12549" l="-25098"/>
                                      </p:by>
                                    </p:animClr>
                                    <p:set>
                                      <p:cBhvr>
                                        <p:cTn id="72" dur="500" fill="hold"/>
                                        <p:tgtEl>
                                          <p:spTgt spid="33"/>
                                        </p:tgtEl>
                                        <p:attrNameLst>
                                          <p:attrName>fill.type</p:attrName>
                                        </p:attrNameLst>
                                      </p:cBhvr>
                                      <p:to>
                                        <p:strVal val="solid"/>
                                      </p:to>
                                    </p:set>
                                  </p:childTnLst>
                                </p:cTn>
                              </p:par>
                              <p:par>
                                <p:cTn id="73" presetID="19" presetClass="emph" presetSubtype="0" fill="hold" grpId="0" nodeType="withEffect">
                                  <p:stCondLst>
                                    <p:cond delay="0"/>
                                  </p:stCondLst>
                                  <p:childTnLst>
                                    <p:animClr clrSpc="rgb" dir="cw">
                                      <p:cBhvr override="childStyle">
                                        <p:cTn id="74" dur="500" fill="hold"/>
                                        <p:tgtEl>
                                          <p:spTgt spid="31"/>
                                        </p:tgtEl>
                                        <p:attrNameLst>
                                          <p:attrName>style.color</p:attrName>
                                        </p:attrNameLst>
                                      </p:cBhvr>
                                      <p:to>
                                        <a:srgbClr val="FFC000"/>
                                      </p:to>
                                    </p:animClr>
                                    <p:animClr clrSpc="rgb" dir="cw">
                                      <p:cBhvr>
                                        <p:cTn id="75" dur="500" fill="hold"/>
                                        <p:tgtEl>
                                          <p:spTgt spid="31"/>
                                        </p:tgtEl>
                                        <p:attrNameLst>
                                          <p:attrName>fillcolor</p:attrName>
                                        </p:attrNameLst>
                                      </p:cBhvr>
                                      <p:to>
                                        <a:srgbClr val="FFC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20218" fill="hold"/>
                                        <p:tgtEl>
                                          <p:spTgt spid="39"/>
                                        </p:tgtEl>
                                      </p:cBhvr>
                                    </p:cmd>
                                  </p:childTnLst>
                                </p:cTn>
                              </p:par>
                              <p:par>
                                <p:cTn id="80" presetID="3" presetClass="mediacall" presetSubtype="0" fill="hold" nodeType="withEffect">
                                  <p:stCondLst>
                                    <p:cond delay="0"/>
                                  </p:stCondLst>
                                  <p:childTnLst>
                                    <p:cmd type="call" cmd="stop">
                                      <p:cBhvr>
                                        <p:cTn id="81" dur="1" fill="hold"/>
                                        <p:tgtEl>
                                          <p:spTgt spid="38"/>
                                        </p:tgtEl>
                                      </p:cBhvr>
                                    </p:cmd>
                                  </p:childTnLst>
                                </p:cTn>
                              </p:par>
                              <p:par>
                                <p:cTn id="82" presetID="19" presetClass="emph" presetSubtype="0" fill="hold" grpId="1" nodeType="withEffect">
                                  <p:stCondLst>
                                    <p:cond delay="3000"/>
                                  </p:stCondLst>
                                  <p:childTnLst>
                                    <p:animClr clrSpc="rgb" dir="cw">
                                      <p:cBhvr override="childStyle">
                                        <p:cTn id="83" dur="500" fill="hold"/>
                                        <p:tgtEl>
                                          <p:spTgt spid="31"/>
                                        </p:tgtEl>
                                        <p:attrNameLst>
                                          <p:attrName>style.color</p:attrName>
                                        </p:attrNameLst>
                                      </p:cBhvr>
                                      <p:to>
                                        <a:srgbClr val="FF0000"/>
                                      </p:to>
                                    </p:animClr>
                                    <p:animClr clrSpc="rgb" dir="cw">
                                      <p:cBhvr>
                                        <p:cTn id="84" dur="500" fill="hold"/>
                                        <p:tgtEl>
                                          <p:spTgt spid="31"/>
                                        </p:tgtEl>
                                        <p:attrNameLst>
                                          <p:attrName>fillcolor</p:attrName>
                                        </p:attrNameLst>
                                      </p:cBhvr>
                                      <p:to>
                                        <a:srgbClr val="FF0000"/>
                                      </p:to>
                                    </p:animClr>
                                    <p:set>
                                      <p:cBhvr>
                                        <p:cTn id="85" dur="500" fill="hold"/>
                                        <p:tgtEl>
                                          <p:spTgt spid="31"/>
                                        </p:tgtEl>
                                        <p:attrNameLst>
                                          <p:attrName>fill.type</p:attrName>
                                        </p:attrNameLst>
                                      </p:cBhvr>
                                      <p:to>
                                        <p:strVal val="solid"/>
                                      </p:to>
                                    </p:set>
                                    <p:set>
                                      <p:cBhvr>
                                        <p:cTn id="86" dur="500" fill="hold"/>
                                        <p:tgtEl>
                                          <p:spTgt spid="31"/>
                                        </p:tgtEl>
                                        <p:attrNameLst>
                                          <p:attrName>fill.on</p:attrName>
                                        </p:attrNameLst>
                                      </p:cBhvr>
                                      <p:to>
                                        <p:strVal val="true"/>
                                      </p:to>
                                    </p:set>
                                  </p:childTnLst>
                                </p:cTn>
                              </p:par>
                              <p:par>
                                <p:cTn id="87" presetID="19" presetClass="emph" presetSubtype="0" repeatCount="4000" fill="hold" grpId="2" nodeType="withEffect">
                                  <p:stCondLst>
                                    <p:cond delay="3000"/>
                                  </p:stCondLst>
                                  <p:childTnLst>
                                    <p:animClr clrSpc="rgb" dir="cw">
                                      <p:cBhvr override="childStyle">
                                        <p:cTn id="88" dur="500" fill="hold"/>
                                        <p:tgtEl>
                                          <p:spTgt spid="15"/>
                                        </p:tgtEl>
                                        <p:attrNameLst>
                                          <p:attrName>style.color</p:attrName>
                                        </p:attrNameLst>
                                      </p:cBhvr>
                                      <p:to>
                                        <a:srgbClr val="92D050"/>
                                      </p:to>
                                    </p:animClr>
                                    <p:animClr clrSpc="rgb" dir="cw">
                                      <p:cBhvr>
                                        <p:cTn id="89" dur="500" fill="hold"/>
                                        <p:tgtEl>
                                          <p:spTgt spid="15"/>
                                        </p:tgtEl>
                                        <p:attrNameLst>
                                          <p:attrName>fillcolor</p:attrName>
                                        </p:attrNameLst>
                                      </p:cBhvr>
                                      <p:to>
                                        <a:srgbClr val="92D050"/>
                                      </p:to>
                                    </p:animClr>
                                    <p:set>
                                      <p:cBhvr>
                                        <p:cTn id="90" dur="500" fill="hold"/>
                                        <p:tgtEl>
                                          <p:spTgt spid="15"/>
                                        </p:tgtEl>
                                        <p:attrNameLst>
                                          <p:attrName>fill.type</p:attrName>
                                        </p:attrNameLst>
                                      </p:cBhvr>
                                      <p:to>
                                        <p:strVal val="solid"/>
                                      </p:to>
                                    </p:set>
                                    <p:set>
                                      <p:cBhvr>
                                        <p:cTn id="91" dur="500" fill="hold"/>
                                        <p:tgtEl>
                                          <p:spTgt spid="15"/>
                                        </p:tgtEl>
                                        <p:attrNameLst>
                                          <p:attrName>fill.on</p:attrName>
                                        </p:attrNameLst>
                                      </p:cBhvr>
                                      <p:to>
                                        <p:strVal val="true"/>
                                      </p:to>
                                    </p:set>
                                  </p:childTnLst>
                                </p:cTn>
                              </p:par>
                              <p:par>
                                <p:cTn id="92" presetID="1" presetClass="mediacall" presetSubtype="0" fill="hold" nodeType="withEffect">
                                  <p:stCondLst>
                                    <p:cond delay="3000"/>
                                  </p:stCondLst>
                                  <p:childTnLst>
                                    <p:cmd type="call" cmd="playFrom(0.0)">
                                      <p:cBhvr>
                                        <p:cTn id="93" dur="5903" fill="hold"/>
                                        <p:tgtEl>
                                          <p:spTgt spid="41"/>
                                        </p:tgtEl>
                                      </p:cBhvr>
                                    </p:cmd>
                                  </p:childTnLst>
                                </p:cTn>
                              </p:par>
                              <p:par>
                                <p:cTn id="94" presetID="3" presetClass="mediacall" presetSubtype="0" fill="hold" nodeType="withEffect">
                                  <p:stCondLst>
                                    <p:cond delay="3000"/>
                                  </p:stCondLst>
                                  <p:childTnLst>
                                    <p:cmd type="call" cmd="stop">
                                      <p:cBhvr>
                                        <p:cTn id="95" dur="1" fill="hold"/>
                                        <p:tgtEl>
                                          <p:spTgt spid="39"/>
                                        </p:tgtEl>
                                      </p:cBhvr>
                                    </p:cmd>
                                  </p:childTnLst>
                                </p:cTn>
                              </p:par>
                              <p:par>
                                <p:cTn id="96" presetID="30" presetClass="emph" presetSubtype="0" fill="hold" grpId="2" nodeType="withEffect">
                                  <p:stCondLst>
                                    <p:cond delay="3000"/>
                                  </p:stCondLst>
                                  <p:childTnLst>
                                    <p:animClr clrSpc="hsl" dir="cw">
                                      <p:cBhvr override="childStyle">
                                        <p:cTn id="97" dur="500" fill="hold"/>
                                        <p:tgtEl>
                                          <p:spTgt spid="33"/>
                                        </p:tgtEl>
                                        <p:attrNameLst>
                                          <p:attrName>style.color</p:attrName>
                                        </p:attrNameLst>
                                      </p:cBhvr>
                                      <p:by>
                                        <p:hsl h="0" s="12549" l="25098"/>
                                      </p:by>
                                    </p:animClr>
                                    <p:animClr clrSpc="hsl" dir="cw">
                                      <p:cBhvr>
                                        <p:cTn id="98" dur="500" fill="hold"/>
                                        <p:tgtEl>
                                          <p:spTgt spid="33"/>
                                        </p:tgtEl>
                                        <p:attrNameLst>
                                          <p:attrName>fillcolor</p:attrName>
                                        </p:attrNameLst>
                                      </p:cBhvr>
                                      <p:by>
                                        <p:hsl h="0" s="12549" l="25098"/>
                                      </p:by>
                                    </p:animClr>
                                    <p:animClr clrSpc="hsl" dir="cw">
                                      <p:cBhvr>
                                        <p:cTn id="99" dur="500" fill="hold"/>
                                        <p:tgtEl>
                                          <p:spTgt spid="33"/>
                                        </p:tgtEl>
                                        <p:attrNameLst>
                                          <p:attrName>stroke.color</p:attrName>
                                        </p:attrNameLst>
                                      </p:cBhvr>
                                      <p:by>
                                        <p:hsl h="0" s="12549" l="25098"/>
                                      </p:by>
                                    </p:animClr>
                                    <p:set>
                                      <p:cBhvr>
                                        <p:cTn id="100" dur="500" fill="hold"/>
                                        <p:tgtEl>
                                          <p:spTgt spid="33"/>
                                        </p:tgtEl>
                                        <p:attrNameLst>
                                          <p:attrName>fill.type</p:attrName>
                                        </p:attrNameLst>
                                      </p:cBhvr>
                                      <p:to>
                                        <p:strVal val="solid"/>
                                      </p:to>
                                    </p:set>
                                  </p:childTnLst>
                                </p:cTn>
                              </p:par>
                              <p:par>
                                <p:cTn id="101" presetID="24" presetClass="emph" presetSubtype="0" fill="hold" grpId="3" nodeType="withEffect">
                                  <p:stCondLst>
                                    <p:cond delay="3000"/>
                                  </p:stCondLst>
                                  <p:childTnLst>
                                    <p:animClr clrSpc="hsl" dir="cw">
                                      <p:cBhvr override="childStyle">
                                        <p:cTn id="102" dur="500" fill="hold"/>
                                        <p:tgtEl>
                                          <p:spTgt spid="25"/>
                                        </p:tgtEl>
                                        <p:attrNameLst>
                                          <p:attrName>style.color</p:attrName>
                                        </p:attrNameLst>
                                      </p:cBhvr>
                                      <p:by>
                                        <p:hsl h="0" s="-12549" l="-25098"/>
                                      </p:by>
                                    </p:animClr>
                                    <p:animClr clrSpc="hsl" dir="cw">
                                      <p:cBhvr>
                                        <p:cTn id="103" dur="500" fill="hold"/>
                                        <p:tgtEl>
                                          <p:spTgt spid="25"/>
                                        </p:tgtEl>
                                        <p:attrNameLst>
                                          <p:attrName>fillcolor</p:attrName>
                                        </p:attrNameLst>
                                      </p:cBhvr>
                                      <p:by>
                                        <p:hsl h="0" s="-12549" l="-25098"/>
                                      </p:by>
                                    </p:animClr>
                                    <p:animClr clrSpc="hsl" dir="cw">
                                      <p:cBhvr>
                                        <p:cTn id="104" dur="500" fill="hold"/>
                                        <p:tgtEl>
                                          <p:spTgt spid="25"/>
                                        </p:tgtEl>
                                        <p:attrNameLst>
                                          <p:attrName>stroke.color</p:attrName>
                                        </p:attrNameLst>
                                      </p:cBhvr>
                                      <p:by>
                                        <p:hsl h="0" s="-12549" l="-25098"/>
                                      </p:by>
                                    </p:animClr>
                                    <p:set>
                                      <p:cBhvr>
                                        <p:cTn id="105"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24" presetClass="emph" presetSubtype="0" fill="hold" grpId="1" nodeType="clickEffect">
                                  <p:stCondLst>
                                    <p:cond delay="0"/>
                                  </p:stCondLst>
                                  <p:childTnLst>
                                    <p:animClr clrSpc="hsl" dir="cw">
                                      <p:cBhvr override="childStyle">
                                        <p:cTn id="110" dur="500" fill="hold"/>
                                        <p:tgtEl>
                                          <p:spTgt spid="27"/>
                                        </p:tgtEl>
                                        <p:attrNameLst>
                                          <p:attrName>style.color</p:attrName>
                                        </p:attrNameLst>
                                      </p:cBhvr>
                                      <p:by>
                                        <p:hsl h="0" s="-12549" l="-25098"/>
                                      </p:by>
                                    </p:animClr>
                                    <p:animClr clrSpc="hsl" dir="cw">
                                      <p:cBhvr>
                                        <p:cTn id="111" dur="500" fill="hold"/>
                                        <p:tgtEl>
                                          <p:spTgt spid="27"/>
                                        </p:tgtEl>
                                        <p:attrNameLst>
                                          <p:attrName>fillcolor</p:attrName>
                                        </p:attrNameLst>
                                      </p:cBhvr>
                                      <p:by>
                                        <p:hsl h="0" s="-12549" l="-25098"/>
                                      </p:by>
                                    </p:animClr>
                                    <p:animClr clrSpc="hsl" dir="cw">
                                      <p:cBhvr>
                                        <p:cTn id="112" dur="500" fill="hold"/>
                                        <p:tgtEl>
                                          <p:spTgt spid="27"/>
                                        </p:tgtEl>
                                        <p:attrNameLst>
                                          <p:attrName>stroke.color</p:attrName>
                                        </p:attrNameLst>
                                      </p:cBhvr>
                                      <p:by>
                                        <p:hsl h="0" s="-12549" l="-25098"/>
                                      </p:by>
                                    </p:animClr>
                                    <p:set>
                                      <p:cBhvr>
                                        <p:cTn id="113" dur="500" fill="hold"/>
                                        <p:tgtEl>
                                          <p:spTgt spid="27"/>
                                        </p:tgtEl>
                                        <p:attrNameLst>
                                          <p:attrName>fill.type</p:attrName>
                                        </p:attrNameLst>
                                      </p:cBhvr>
                                      <p:to>
                                        <p:strVal val="solid"/>
                                      </p:to>
                                    </p:set>
                                  </p:childTnLst>
                                </p:cTn>
                              </p:par>
                              <p:par>
                                <p:cTn id="114" presetID="19" presetClass="emph" presetSubtype="0" fill="hold" grpId="0" nodeType="withEffect">
                                  <p:stCondLst>
                                    <p:cond delay="0"/>
                                  </p:stCondLst>
                                  <p:childTnLst>
                                    <p:animClr clrSpc="rgb" dir="cw">
                                      <p:cBhvr override="childStyle">
                                        <p:cTn id="115" dur="500" fill="hold"/>
                                        <p:tgtEl>
                                          <p:spTgt spid="16"/>
                                        </p:tgtEl>
                                        <p:attrNameLst>
                                          <p:attrName>style.color</p:attrName>
                                        </p:attrNameLst>
                                      </p:cBhvr>
                                      <p:to>
                                        <a:srgbClr val="FFC000"/>
                                      </p:to>
                                    </p:animClr>
                                    <p:animClr clrSpc="rgb" dir="cw">
                                      <p:cBhvr>
                                        <p:cTn id="116" dur="500" fill="hold"/>
                                        <p:tgtEl>
                                          <p:spTgt spid="16"/>
                                        </p:tgtEl>
                                        <p:attrNameLst>
                                          <p:attrName>fillcolor</p:attrName>
                                        </p:attrNameLst>
                                      </p:cBhvr>
                                      <p:to>
                                        <a:srgbClr val="FFC000"/>
                                      </p:to>
                                    </p:animClr>
                                    <p:set>
                                      <p:cBhvr>
                                        <p:cTn id="117" dur="500" fill="hold"/>
                                        <p:tgtEl>
                                          <p:spTgt spid="16"/>
                                        </p:tgtEl>
                                        <p:attrNameLst>
                                          <p:attrName>fill.type</p:attrName>
                                        </p:attrNameLst>
                                      </p:cBhvr>
                                      <p:to>
                                        <p:strVal val="solid"/>
                                      </p:to>
                                    </p:set>
                                    <p:set>
                                      <p:cBhvr>
                                        <p:cTn id="118" dur="500" fill="hold"/>
                                        <p:tgtEl>
                                          <p:spTgt spid="16"/>
                                        </p:tgtEl>
                                        <p:attrNameLst>
                                          <p:attrName>fill.on</p:attrName>
                                        </p:attrNameLst>
                                      </p:cBhvr>
                                      <p:to>
                                        <p:strVal val="true"/>
                                      </p:to>
                                    </p:set>
                                  </p:childTnLst>
                                </p:cTn>
                              </p:par>
                              <p:par>
                                <p:cTn id="119" presetID="1" presetClass="mediacall" presetSubtype="0" fill="hold" nodeType="withEffect">
                                  <p:stCondLst>
                                    <p:cond delay="0"/>
                                  </p:stCondLst>
                                  <p:childTnLst>
                                    <p:cmd type="call" cmd="playFrom(0.0)">
                                      <p:cBhvr>
                                        <p:cTn id="120" dur="20218" fill="hold"/>
                                        <p:tgtEl>
                                          <p:spTgt spid="39"/>
                                        </p:tgtEl>
                                      </p:cBhvr>
                                    </p:cmd>
                                  </p:childTnLst>
                                </p:cTn>
                              </p:par>
                              <p:par>
                                <p:cTn id="121" presetID="3" presetClass="mediacall" presetSubtype="0" fill="hold" nodeType="withEffect">
                                  <p:stCondLst>
                                    <p:cond delay="0"/>
                                  </p:stCondLst>
                                  <p:childTnLst>
                                    <p:cmd type="call" cmd="stop">
                                      <p:cBhvr>
                                        <p:cTn id="122" dur="1" fill="hold"/>
                                        <p:tgtEl>
                                          <p:spTgt spid="38"/>
                                        </p:tgtEl>
                                      </p:cBhvr>
                                    </p:cmd>
                                  </p:childTnLst>
                                </p:cTn>
                              </p:par>
                              <p:par>
                                <p:cTn id="123" presetID="19" presetClass="emph" presetSubtype="0" fill="hold" grpId="1" nodeType="withEffect">
                                  <p:stCondLst>
                                    <p:cond delay="3500"/>
                                  </p:stCondLst>
                                  <p:childTnLst>
                                    <p:animClr clrSpc="rgb" dir="cw">
                                      <p:cBhvr override="childStyle">
                                        <p:cTn id="124" dur="500" fill="hold"/>
                                        <p:tgtEl>
                                          <p:spTgt spid="16"/>
                                        </p:tgtEl>
                                        <p:attrNameLst>
                                          <p:attrName>style.color</p:attrName>
                                        </p:attrNameLst>
                                      </p:cBhvr>
                                      <p:to>
                                        <a:srgbClr val="FF0000"/>
                                      </p:to>
                                    </p:animClr>
                                    <p:animClr clrSpc="rgb" dir="cw">
                                      <p:cBhvr>
                                        <p:cTn id="125" dur="500" fill="hold"/>
                                        <p:tgtEl>
                                          <p:spTgt spid="16"/>
                                        </p:tgtEl>
                                        <p:attrNameLst>
                                          <p:attrName>fillcolor</p:attrName>
                                        </p:attrNameLst>
                                      </p:cBhvr>
                                      <p:to>
                                        <a:srgbClr val="FF0000"/>
                                      </p:to>
                                    </p:animClr>
                                    <p:set>
                                      <p:cBhvr>
                                        <p:cTn id="126" dur="500" fill="hold"/>
                                        <p:tgtEl>
                                          <p:spTgt spid="16"/>
                                        </p:tgtEl>
                                        <p:attrNameLst>
                                          <p:attrName>fill.type</p:attrName>
                                        </p:attrNameLst>
                                      </p:cBhvr>
                                      <p:to>
                                        <p:strVal val="solid"/>
                                      </p:to>
                                    </p:set>
                                    <p:set>
                                      <p:cBhvr>
                                        <p:cTn id="127" dur="500" fill="hold"/>
                                        <p:tgtEl>
                                          <p:spTgt spid="16"/>
                                        </p:tgtEl>
                                        <p:attrNameLst>
                                          <p:attrName>fill.on</p:attrName>
                                        </p:attrNameLst>
                                      </p:cBhvr>
                                      <p:to>
                                        <p:strVal val="true"/>
                                      </p:to>
                                    </p:set>
                                  </p:childTnLst>
                                </p:cTn>
                              </p:par>
                              <p:par>
                                <p:cTn id="128" presetID="19" presetClass="emph" presetSubtype="0" repeatCount="4000" fill="hold" grpId="3" nodeType="withEffect">
                                  <p:stCondLst>
                                    <p:cond delay="3500"/>
                                  </p:stCondLst>
                                  <p:childTnLst>
                                    <p:animClr clrSpc="rgb" dir="cw">
                                      <p:cBhvr override="childStyle">
                                        <p:cTn id="129" dur="500" fill="hold"/>
                                        <p:tgtEl>
                                          <p:spTgt spid="15"/>
                                        </p:tgtEl>
                                        <p:attrNameLst>
                                          <p:attrName>style.color</p:attrName>
                                        </p:attrNameLst>
                                      </p:cBhvr>
                                      <p:to>
                                        <a:srgbClr val="92D050"/>
                                      </p:to>
                                    </p:animClr>
                                    <p:animClr clrSpc="rgb" dir="cw">
                                      <p:cBhvr>
                                        <p:cTn id="130" dur="500" fill="hold"/>
                                        <p:tgtEl>
                                          <p:spTgt spid="15"/>
                                        </p:tgtEl>
                                        <p:attrNameLst>
                                          <p:attrName>fillcolor</p:attrName>
                                        </p:attrNameLst>
                                      </p:cBhvr>
                                      <p:to>
                                        <a:srgbClr val="92D050"/>
                                      </p:to>
                                    </p:animClr>
                                    <p:set>
                                      <p:cBhvr>
                                        <p:cTn id="131" dur="500" fill="hold"/>
                                        <p:tgtEl>
                                          <p:spTgt spid="15"/>
                                        </p:tgtEl>
                                        <p:attrNameLst>
                                          <p:attrName>fill.type</p:attrName>
                                        </p:attrNameLst>
                                      </p:cBhvr>
                                      <p:to>
                                        <p:strVal val="solid"/>
                                      </p:to>
                                    </p:set>
                                    <p:set>
                                      <p:cBhvr>
                                        <p:cTn id="132" dur="500" fill="hold"/>
                                        <p:tgtEl>
                                          <p:spTgt spid="15"/>
                                        </p:tgtEl>
                                        <p:attrNameLst>
                                          <p:attrName>fill.on</p:attrName>
                                        </p:attrNameLst>
                                      </p:cBhvr>
                                      <p:to>
                                        <p:strVal val="true"/>
                                      </p:to>
                                    </p:set>
                                  </p:childTnLst>
                                </p:cTn>
                              </p:par>
                              <p:par>
                                <p:cTn id="133" presetID="1" presetClass="mediacall" presetSubtype="0" fill="hold" nodeType="withEffect">
                                  <p:stCondLst>
                                    <p:cond delay="3500"/>
                                  </p:stCondLst>
                                  <p:childTnLst>
                                    <p:cmd type="call" cmd="playFrom(0.0)">
                                      <p:cBhvr>
                                        <p:cTn id="134" dur="5903" fill="hold"/>
                                        <p:tgtEl>
                                          <p:spTgt spid="41"/>
                                        </p:tgtEl>
                                      </p:cBhvr>
                                    </p:cmd>
                                  </p:childTnLst>
                                </p:cTn>
                              </p:par>
                              <p:par>
                                <p:cTn id="135" presetID="3" presetClass="mediacall" presetSubtype="0" fill="hold" nodeType="withEffect">
                                  <p:stCondLst>
                                    <p:cond delay="3500"/>
                                  </p:stCondLst>
                                  <p:childTnLst>
                                    <p:cmd type="call" cmd="stop">
                                      <p:cBhvr>
                                        <p:cTn id="136" dur="1" fill="hold"/>
                                        <p:tgtEl>
                                          <p:spTgt spid="39"/>
                                        </p:tgtEl>
                                      </p:cBhvr>
                                    </p:cmd>
                                  </p:childTnLst>
                                </p:cTn>
                              </p:par>
                              <p:par>
                                <p:cTn id="137" presetID="30" presetClass="emph" presetSubtype="0" fill="hold" grpId="2" nodeType="withEffect">
                                  <p:stCondLst>
                                    <p:cond delay="3500"/>
                                  </p:stCondLst>
                                  <p:childTnLst>
                                    <p:animClr clrSpc="hsl" dir="cw">
                                      <p:cBhvr override="childStyle">
                                        <p:cTn id="138" dur="500" fill="hold"/>
                                        <p:tgtEl>
                                          <p:spTgt spid="27"/>
                                        </p:tgtEl>
                                        <p:attrNameLst>
                                          <p:attrName>style.color</p:attrName>
                                        </p:attrNameLst>
                                      </p:cBhvr>
                                      <p:by>
                                        <p:hsl h="0" s="12549" l="25098"/>
                                      </p:by>
                                    </p:animClr>
                                    <p:animClr clrSpc="hsl" dir="cw">
                                      <p:cBhvr>
                                        <p:cTn id="139" dur="500" fill="hold"/>
                                        <p:tgtEl>
                                          <p:spTgt spid="27"/>
                                        </p:tgtEl>
                                        <p:attrNameLst>
                                          <p:attrName>fillcolor</p:attrName>
                                        </p:attrNameLst>
                                      </p:cBhvr>
                                      <p:by>
                                        <p:hsl h="0" s="12549" l="25098"/>
                                      </p:by>
                                    </p:animClr>
                                    <p:animClr clrSpc="hsl" dir="cw">
                                      <p:cBhvr>
                                        <p:cTn id="140" dur="500" fill="hold"/>
                                        <p:tgtEl>
                                          <p:spTgt spid="27"/>
                                        </p:tgtEl>
                                        <p:attrNameLst>
                                          <p:attrName>stroke.color</p:attrName>
                                        </p:attrNameLst>
                                      </p:cBhvr>
                                      <p:by>
                                        <p:hsl h="0" s="12549" l="25098"/>
                                      </p:by>
                                    </p:animClr>
                                    <p:set>
                                      <p:cBhvr>
                                        <p:cTn id="141" dur="500" fill="hold"/>
                                        <p:tgtEl>
                                          <p:spTgt spid="27"/>
                                        </p:tgtEl>
                                        <p:attrNameLst>
                                          <p:attrName>fill.type</p:attrName>
                                        </p:attrNameLst>
                                      </p:cBhvr>
                                      <p:to>
                                        <p:strVal val="solid"/>
                                      </p:to>
                                    </p:set>
                                  </p:childTnLst>
                                </p:cTn>
                              </p:par>
                              <p:par>
                                <p:cTn id="142" presetID="24" presetClass="emph" presetSubtype="0" fill="hold" grpId="4" nodeType="withEffect">
                                  <p:stCondLst>
                                    <p:cond delay="3500"/>
                                  </p:stCondLst>
                                  <p:childTnLst>
                                    <p:animClr clrSpc="hsl" dir="cw">
                                      <p:cBhvr override="childStyle">
                                        <p:cTn id="143" dur="500" fill="hold"/>
                                        <p:tgtEl>
                                          <p:spTgt spid="25"/>
                                        </p:tgtEl>
                                        <p:attrNameLst>
                                          <p:attrName>style.color</p:attrName>
                                        </p:attrNameLst>
                                      </p:cBhvr>
                                      <p:by>
                                        <p:hsl h="0" s="-12549" l="-25098"/>
                                      </p:by>
                                    </p:animClr>
                                    <p:animClr clrSpc="hsl" dir="cw">
                                      <p:cBhvr>
                                        <p:cTn id="144" dur="500" fill="hold"/>
                                        <p:tgtEl>
                                          <p:spTgt spid="25"/>
                                        </p:tgtEl>
                                        <p:attrNameLst>
                                          <p:attrName>fillcolor</p:attrName>
                                        </p:attrNameLst>
                                      </p:cBhvr>
                                      <p:by>
                                        <p:hsl h="0" s="-12549" l="-25098"/>
                                      </p:by>
                                    </p:animClr>
                                    <p:animClr clrSpc="hsl" dir="cw">
                                      <p:cBhvr>
                                        <p:cTn id="145" dur="500" fill="hold"/>
                                        <p:tgtEl>
                                          <p:spTgt spid="25"/>
                                        </p:tgtEl>
                                        <p:attrNameLst>
                                          <p:attrName>stroke.color</p:attrName>
                                        </p:attrNameLst>
                                      </p:cBhvr>
                                      <p:by>
                                        <p:hsl h="0" s="-12549" l="-25098"/>
                                      </p:by>
                                    </p:animClr>
                                    <p:set>
                                      <p:cBhvr>
                                        <p:cTn id="14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7" restart="whenNotActive" fill="hold" evtFilter="cancelBubble" nodeType="interactiveSeq">
                <p:stCondLst>
                  <p:cond evt="onClick" delay="0">
                    <p:tgtEl>
                      <p:spTgt spid="34"/>
                    </p:tgtEl>
                  </p:cond>
                </p:stCondLst>
                <p:endSync evt="end" delay="0">
                  <p:rtn val="all"/>
                </p:endSync>
                <p:childTnLst>
                  <p:par>
                    <p:cTn id="148" fill="hold">
                      <p:stCondLst>
                        <p:cond delay="0"/>
                      </p:stCondLst>
                      <p:childTnLst>
                        <p:par>
                          <p:cTn id="149" fill="hold">
                            <p:stCondLst>
                              <p:cond delay="0"/>
                            </p:stCondLst>
                            <p:childTnLst>
                              <p:par>
                                <p:cTn id="150" presetID="24" presetClass="emph" presetSubtype="0" fill="hold" grpId="1" nodeType="clickEffect">
                                  <p:stCondLst>
                                    <p:cond delay="0"/>
                                  </p:stCondLst>
                                  <p:childTnLst>
                                    <p:animClr clrSpc="hsl" dir="cw">
                                      <p:cBhvr override="childStyle">
                                        <p:cTn id="151" dur="500" fill="hold"/>
                                        <p:tgtEl>
                                          <p:spTgt spid="34"/>
                                        </p:tgtEl>
                                        <p:attrNameLst>
                                          <p:attrName>style.color</p:attrName>
                                        </p:attrNameLst>
                                      </p:cBhvr>
                                      <p:by>
                                        <p:hsl h="0" s="-12549" l="-25098"/>
                                      </p:by>
                                    </p:animClr>
                                    <p:animClr clrSpc="hsl" dir="cw">
                                      <p:cBhvr>
                                        <p:cTn id="152" dur="500" fill="hold"/>
                                        <p:tgtEl>
                                          <p:spTgt spid="34"/>
                                        </p:tgtEl>
                                        <p:attrNameLst>
                                          <p:attrName>fillcolor</p:attrName>
                                        </p:attrNameLst>
                                      </p:cBhvr>
                                      <p:by>
                                        <p:hsl h="0" s="-12549" l="-25098"/>
                                      </p:by>
                                    </p:animClr>
                                    <p:animClr clrSpc="hsl" dir="cw">
                                      <p:cBhvr>
                                        <p:cTn id="153" dur="500" fill="hold"/>
                                        <p:tgtEl>
                                          <p:spTgt spid="34"/>
                                        </p:tgtEl>
                                        <p:attrNameLst>
                                          <p:attrName>stroke.color</p:attrName>
                                        </p:attrNameLst>
                                      </p:cBhvr>
                                      <p:by>
                                        <p:hsl h="0" s="-12549" l="-25098"/>
                                      </p:by>
                                    </p:animClr>
                                    <p:set>
                                      <p:cBhvr>
                                        <p:cTn id="154" dur="500" fill="hold"/>
                                        <p:tgtEl>
                                          <p:spTgt spid="34"/>
                                        </p:tgtEl>
                                        <p:attrNameLst>
                                          <p:attrName>fill.type</p:attrName>
                                        </p:attrNameLst>
                                      </p:cBhvr>
                                      <p:to>
                                        <p:strVal val="solid"/>
                                      </p:to>
                                    </p:set>
                                  </p:childTnLst>
                                </p:cTn>
                              </p:par>
                              <p:par>
                                <p:cTn id="155" presetID="19" presetClass="emph" presetSubtype="0" fill="hold" grpId="0" nodeType="withEffect">
                                  <p:stCondLst>
                                    <p:cond delay="0"/>
                                  </p:stCondLst>
                                  <p:childTnLst>
                                    <p:animClr clrSpc="rgb" dir="cw">
                                      <p:cBhvr override="childStyle">
                                        <p:cTn id="156" dur="500" fill="hold"/>
                                        <p:tgtEl>
                                          <p:spTgt spid="32"/>
                                        </p:tgtEl>
                                        <p:attrNameLst>
                                          <p:attrName>style.color</p:attrName>
                                        </p:attrNameLst>
                                      </p:cBhvr>
                                      <p:to>
                                        <a:schemeClr val="accent2"/>
                                      </p:to>
                                    </p:animClr>
                                    <p:animClr clrSpc="rgb" dir="cw">
                                      <p:cBhvr>
                                        <p:cTn id="157" dur="500" fill="hold"/>
                                        <p:tgtEl>
                                          <p:spTgt spid="32"/>
                                        </p:tgtEl>
                                        <p:attrNameLst>
                                          <p:attrName>fillcolor</p:attrName>
                                        </p:attrNameLst>
                                      </p:cBhvr>
                                      <p:to>
                                        <a:schemeClr val="accent2"/>
                                      </p:to>
                                    </p:animClr>
                                    <p:set>
                                      <p:cBhvr>
                                        <p:cTn id="158" dur="500" fill="hold"/>
                                        <p:tgtEl>
                                          <p:spTgt spid="32"/>
                                        </p:tgtEl>
                                        <p:attrNameLst>
                                          <p:attrName>fill.type</p:attrName>
                                        </p:attrNameLst>
                                      </p:cBhvr>
                                      <p:to>
                                        <p:strVal val="solid"/>
                                      </p:to>
                                    </p:set>
                                    <p:set>
                                      <p:cBhvr>
                                        <p:cTn id="159" dur="500" fill="hold"/>
                                        <p:tgtEl>
                                          <p:spTgt spid="32"/>
                                        </p:tgtEl>
                                        <p:attrNameLst>
                                          <p:attrName>fill.on</p:attrName>
                                        </p:attrNameLst>
                                      </p:cBhvr>
                                      <p:to>
                                        <p:strVal val="true"/>
                                      </p:to>
                                    </p:set>
                                  </p:childTnLst>
                                </p:cTn>
                              </p:par>
                              <p:par>
                                <p:cTn id="160" presetID="1" presetClass="mediacall" presetSubtype="0" fill="hold" nodeType="withEffect">
                                  <p:stCondLst>
                                    <p:cond delay="0"/>
                                  </p:stCondLst>
                                  <p:childTnLst>
                                    <p:cmd type="call" cmd="playFrom(0.0)">
                                      <p:cBhvr>
                                        <p:cTn id="161" dur="20218" fill="hold"/>
                                        <p:tgtEl>
                                          <p:spTgt spid="39"/>
                                        </p:tgtEl>
                                      </p:cBhvr>
                                    </p:cmd>
                                  </p:childTnLst>
                                </p:cTn>
                              </p:par>
                              <p:par>
                                <p:cTn id="162" presetID="3" presetClass="mediacall" presetSubtype="0" fill="hold" nodeType="withEffect">
                                  <p:stCondLst>
                                    <p:cond delay="0"/>
                                  </p:stCondLst>
                                  <p:childTnLst>
                                    <p:cmd type="call" cmd="stop">
                                      <p:cBhvr>
                                        <p:cTn id="163" dur="1" fill="hold"/>
                                        <p:tgtEl>
                                          <p:spTgt spid="38"/>
                                        </p:tgtEl>
                                      </p:cBhvr>
                                    </p:cmd>
                                  </p:childTnLst>
                                </p:cTn>
                              </p:par>
                              <p:par>
                                <p:cTn id="164" presetID="19" presetClass="emph" presetSubtype="0" fill="hold" grpId="1" nodeType="withEffect">
                                  <p:stCondLst>
                                    <p:cond delay="3000"/>
                                  </p:stCondLst>
                                  <p:childTnLst>
                                    <p:animClr clrSpc="rgb" dir="cw">
                                      <p:cBhvr override="childStyle">
                                        <p:cTn id="165" dur="500" fill="hold"/>
                                        <p:tgtEl>
                                          <p:spTgt spid="32"/>
                                        </p:tgtEl>
                                        <p:attrNameLst>
                                          <p:attrName>style.color</p:attrName>
                                        </p:attrNameLst>
                                      </p:cBhvr>
                                      <p:to>
                                        <a:srgbClr val="FF0000"/>
                                      </p:to>
                                    </p:animClr>
                                    <p:animClr clrSpc="rgb" dir="cw">
                                      <p:cBhvr>
                                        <p:cTn id="166" dur="500" fill="hold"/>
                                        <p:tgtEl>
                                          <p:spTgt spid="32"/>
                                        </p:tgtEl>
                                        <p:attrNameLst>
                                          <p:attrName>fillcolor</p:attrName>
                                        </p:attrNameLst>
                                      </p:cBhvr>
                                      <p:to>
                                        <a:srgbClr val="FF0000"/>
                                      </p:to>
                                    </p:animClr>
                                    <p:set>
                                      <p:cBhvr>
                                        <p:cTn id="167" dur="500" fill="hold"/>
                                        <p:tgtEl>
                                          <p:spTgt spid="32"/>
                                        </p:tgtEl>
                                        <p:attrNameLst>
                                          <p:attrName>fill.type</p:attrName>
                                        </p:attrNameLst>
                                      </p:cBhvr>
                                      <p:to>
                                        <p:strVal val="solid"/>
                                      </p:to>
                                    </p:set>
                                    <p:set>
                                      <p:cBhvr>
                                        <p:cTn id="168" dur="500" fill="hold"/>
                                        <p:tgtEl>
                                          <p:spTgt spid="32"/>
                                        </p:tgtEl>
                                        <p:attrNameLst>
                                          <p:attrName>fill.on</p:attrName>
                                        </p:attrNameLst>
                                      </p:cBhvr>
                                      <p:to>
                                        <p:strVal val="true"/>
                                      </p:to>
                                    </p:set>
                                  </p:childTnLst>
                                </p:cTn>
                              </p:par>
                              <p:par>
                                <p:cTn id="169" presetID="19" presetClass="emph" presetSubtype="0" repeatCount="4000" fill="hold" grpId="4" nodeType="withEffect">
                                  <p:stCondLst>
                                    <p:cond delay="3000"/>
                                  </p:stCondLst>
                                  <p:childTnLst>
                                    <p:animClr clrSpc="rgb" dir="cw">
                                      <p:cBhvr override="childStyle">
                                        <p:cTn id="170" dur="500" fill="hold"/>
                                        <p:tgtEl>
                                          <p:spTgt spid="15"/>
                                        </p:tgtEl>
                                        <p:attrNameLst>
                                          <p:attrName>style.color</p:attrName>
                                        </p:attrNameLst>
                                      </p:cBhvr>
                                      <p:to>
                                        <a:srgbClr val="92D050"/>
                                      </p:to>
                                    </p:animClr>
                                    <p:animClr clrSpc="rgb" dir="cw">
                                      <p:cBhvr>
                                        <p:cTn id="171" dur="500" fill="hold"/>
                                        <p:tgtEl>
                                          <p:spTgt spid="15"/>
                                        </p:tgtEl>
                                        <p:attrNameLst>
                                          <p:attrName>fillcolor</p:attrName>
                                        </p:attrNameLst>
                                      </p:cBhvr>
                                      <p:to>
                                        <a:srgbClr val="92D050"/>
                                      </p:to>
                                    </p:animClr>
                                    <p:set>
                                      <p:cBhvr>
                                        <p:cTn id="172" dur="500" fill="hold"/>
                                        <p:tgtEl>
                                          <p:spTgt spid="15"/>
                                        </p:tgtEl>
                                        <p:attrNameLst>
                                          <p:attrName>fill.type</p:attrName>
                                        </p:attrNameLst>
                                      </p:cBhvr>
                                      <p:to>
                                        <p:strVal val="solid"/>
                                      </p:to>
                                    </p:set>
                                    <p:set>
                                      <p:cBhvr>
                                        <p:cTn id="173" dur="500" fill="hold"/>
                                        <p:tgtEl>
                                          <p:spTgt spid="15"/>
                                        </p:tgtEl>
                                        <p:attrNameLst>
                                          <p:attrName>fill.on</p:attrName>
                                        </p:attrNameLst>
                                      </p:cBhvr>
                                      <p:to>
                                        <p:strVal val="true"/>
                                      </p:to>
                                    </p:set>
                                  </p:childTnLst>
                                </p:cTn>
                              </p:par>
                              <p:par>
                                <p:cTn id="174" presetID="1" presetClass="mediacall" presetSubtype="0" fill="hold" nodeType="withEffect">
                                  <p:stCondLst>
                                    <p:cond delay="3000"/>
                                  </p:stCondLst>
                                  <p:childTnLst>
                                    <p:cmd type="call" cmd="playFrom(0.0)">
                                      <p:cBhvr>
                                        <p:cTn id="175" dur="5903" fill="hold"/>
                                        <p:tgtEl>
                                          <p:spTgt spid="41"/>
                                        </p:tgtEl>
                                      </p:cBhvr>
                                    </p:cmd>
                                  </p:childTnLst>
                                </p:cTn>
                              </p:par>
                              <p:par>
                                <p:cTn id="176" presetID="3" presetClass="mediacall" presetSubtype="0" fill="hold" nodeType="withEffect">
                                  <p:stCondLst>
                                    <p:cond delay="3000"/>
                                  </p:stCondLst>
                                  <p:childTnLst>
                                    <p:cmd type="call" cmd="stop">
                                      <p:cBhvr>
                                        <p:cTn id="177" dur="1" fill="hold"/>
                                        <p:tgtEl>
                                          <p:spTgt spid="39"/>
                                        </p:tgtEl>
                                      </p:cBhvr>
                                    </p:cmd>
                                  </p:childTnLst>
                                </p:cTn>
                              </p:par>
                              <p:par>
                                <p:cTn id="178" presetID="30" presetClass="emph" presetSubtype="0" fill="hold" grpId="2" nodeType="withEffect">
                                  <p:stCondLst>
                                    <p:cond delay="3000"/>
                                  </p:stCondLst>
                                  <p:childTnLst>
                                    <p:animClr clrSpc="hsl" dir="cw">
                                      <p:cBhvr override="childStyle">
                                        <p:cTn id="179" dur="500" fill="hold"/>
                                        <p:tgtEl>
                                          <p:spTgt spid="34"/>
                                        </p:tgtEl>
                                        <p:attrNameLst>
                                          <p:attrName>style.color</p:attrName>
                                        </p:attrNameLst>
                                      </p:cBhvr>
                                      <p:by>
                                        <p:hsl h="0" s="12549" l="25098"/>
                                      </p:by>
                                    </p:animClr>
                                    <p:animClr clrSpc="hsl" dir="cw">
                                      <p:cBhvr>
                                        <p:cTn id="180" dur="500" fill="hold"/>
                                        <p:tgtEl>
                                          <p:spTgt spid="34"/>
                                        </p:tgtEl>
                                        <p:attrNameLst>
                                          <p:attrName>fillcolor</p:attrName>
                                        </p:attrNameLst>
                                      </p:cBhvr>
                                      <p:by>
                                        <p:hsl h="0" s="12549" l="25098"/>
                                      </p:by>
                                    </p:animClr>
                                    <p:animClr clrSpc="hsl" dir="cw">
                                      <p:cBhvr>
                                        <p:cTn id="181" dur="500" fill="hold"/>
                                        <p:tgtEl>
                                          <p:spTgt spid="34"/>
                                        </p:tgtEl>
                                        <p:attrNameLst>
                                          <p:attrName>stroke.color</p:attrName>
                                        </p:attrNameLst>
                                      </p:cBhvr>
                                      <p:by>
                                        <p:hsl h="0" s="12549" l="25098"/>
                                      </p:by>
                                    </p:animClr>
                                    <p:set>
                                      <p:cBhvr>
                                        <p:cTn id="182" dur="500" fill="hold"/>
                                        <p:tgtEl>
                                          <p:spTgt spid="34"/>
                                        </p:tgtEl>
                                        <p:attrNameLst>
                                          <p:attrName>fill.type</p:attrName>
                                        </p:attrNameLst>
                                      </p:cBhvr>
                                      <p:to>
                                        <p:strVal val="solid"/>
                                      </p:to>
                                    </p:set>
                                  </p:childTnLst>
                                </p:cTn>
                              </p:par>
                              <p:par>
                                <p:cTn id="183" presetID="24" presetClass="emph" presetSubtype="0" fill="hold" grpId="5" nodeType="withEffect">
                                  <p:stCondLst>
                                    <p:cond delay="3000"/>
                                  </p:stCondLst>
                                  <p:childTnLst>
                                    <p:animClr clrSpc="hsl" dir="cw">
                                      <p:cBhvr override="childStyle">
                                        <p:cTn id="184" dur="500" fill="hold"/>
                                        <p:tgtEl>
                                          <p:spTgt spid="25"/>
                                        </p:tgtEl>
                                        <p:attrNameLst>
                                          <p:attrName>style.color</p:attrName>
                                        </p:attrNameLst>
                                      </p:cBhvr>
                                      <p:by>
                                        <p:hsl h="0" s="-12549" l="-25098"/>
                                      </p:by>
                                    </p:animClr>
                                    <p:animClr clrSpc="hsl" dir="cw">
                                      <p:cBhvr>
                                        <p:cTn id="185" dur="500" fill="hold"/>
                                        <p:tgtEl>
                                          <p:spTgt spid="25"/>
                                        </p:tgtEl>
                                        <p:attrNameLst>
                                          <p:attrName>fillcolor</p:attrName>
                                        </p:attrNameLst>
                                      </p:cBhvr>
                                      <p:by>
                                        <p:hsl h="0" s="-12549" l="-25098"/>
                                      </p:by>
                                    </p:animClr>
                                    <p:animClr clrSpc="hsl" dir="cw">
                                      <p:cBhvr>
                                        <p:cTn id="186" dur="500" fill="hold"/>
                                        <p:tgtEl>
                                          <p:spTgt spid="25"/>
                                        </p:tgtEl>
                                        <p:attrNameLst>
                                          <p:attrName>stroke.color</p:attrName>
                                        </p:attrNameLst>
                                      </p:cBhvr>
                                      <p:by>
                                        <p:hsl h="0" s="-12549" l="-25098"/>
                                      </p:by>
                                    </p:animClr>
                                    <p:set>
                                      <p:cBhvr>
                                        <p:cTn id="18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8" fill="hold" display="0">
                  <p:stCondLst>
                    <p:cond delay="indefinite"/>
                  </p:stCondLst>
                  <p:endCondLst>
                    <p:cond evt="onStopAudio" delay="0">
                      <p:tgtEl>
                        <p:sldTgt/>
                      </p:tgtEl>
                    </p:cond>
                  </p:endCondLst>
                </p:cTn>
                <p:tgtEl>
                  <p:spTgt spid="39"/>
                </p:tgtEl>
              </p:cMediaNode>
            </p:audio>
            <p:audio>
              <p:cMediaNode vol="80000">
                <p:cTn id="189" fill="hold" display="0">
                  <p:stCondLst>
                    <p:cond delay="indefinite"/>
                  </p:stCondLst>
                  <p:endCondLst>
                    <p:cond evt="onStopAudio" delay="0">
                      <p:tgtEl>
                        <p:sldTgt/>
                      </p:tgtEl>
                    </p:cond>
                  </p:endCondLst>
                </p:cTn>
                <p:tgtEl>
                  <p:spTgt spid="40"/>
                </p:tgtEl>
              </p:cMediaNode>
            </p:audio>
            <p:audio>
              <p:cMediaNode vol="80000">
                <p:cTn id="190"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4480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299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139750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36638" y="266094"/>
            <a:ext cx="8154143" cy="22596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05F6AC-8356-4661-B6A4-309609CF4CCF}"/>
                  </a:ext>
                </a:extLst>
              </p:cNvPr>
              <p:cNvSpPr txBox="1"/>
              <p:nvPr/>
            </p:nvSpPr>
            <p:spPr>
              <a:xfrm>
                <a:off x="883214" y="479373"/>
                <a:ext cx="7231009" cy="1768882"/>
              </a:xfrm>
              <a:prstGeom prst="rect">
                <a:avLst/>
              </a:prstGeom>
              <a:noFill/>
            </p:spPr>
            <p:txBody>
              <a:bodyPr wrap="square" rtlCol="0">
                <a:spAutoFit/>
              </a:bodyPr>
              <a:lstStyle/>
              <a:p>
                <a:pPr marR="30480" algn="just">
                  <a:lnSpc>
                    <a:spcPct val="150000"/>
                  </a:lnSpc>
                  <a:spcBef>
                    <a:spcPts val="600"/>
                  </a:spcBef>
                  <a:spcAft>
                    <a:spcPts val="600"/>
                  </a:spcAft>
                </a:pPr>
                <a:r>
                  <a:rPr lang="fr-FR" sz="2200" b="1">
                    <a:solidFill>
                      <a:schemeClr val="bg1"/>
                    </a:solidFill>
                    <a:latin typeface="Arial" panose="020B0604020202020204" pitchFamily="34" charset="0"/>
                    <a:ea typeface="Times New Roman" panose="02020603050405020304" pitchFamily="18" charset="0"/>
                    <a:cs typeface="Arial" panose="020B0604020202020204" pitchFamily="34" charset="0"/>
                  </a:rPr>
                  <a:t>Câu 4.</a:t>
                </a:r>
                <a:r>
                  <a:rPr lang="fr-FR"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hình thang </a:t>
                </a:r>
                <a14:m>
                  <m:oMath xmlns:m="http://schemas.openxmlformats.org/officeDocument/2006/math">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𝐶𝐷</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oMath>
                </a14:m>
                <a:r>
                  <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cm. Điểm </a:t>
                </a:r>
                <a14:m>
                  <m:oMath xmlns:m="http://schemas.openxmlformats.org/officeDocument/2006/math">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thuộc cạnh </a:t>
                </a:r>
                <a14:m>
                  <m:oMath xmlns:m="http://schemas.openxmlformats.org/officeDocument/2006/math">
                    <m: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sao cho </a:t>
                </a:r>
                <a14:m>
                  <m:oMath xmlns:m="http://schemas.openxmlformats.org/officeDocument/2006/math">
                    <m:f>
                      <m:fPr>
                        <m:ctrlP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𝐴𝐸</m:t>
                        </m:r>
                      </m:num>
                      <m:den>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𝐴𝐷</m:t>
                        </m:r>
                      </m:den>
                    </m:f>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kẻ đường thẳng song song với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cắt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ở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Tính độ dài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𝐵𝐹</m:t>
                    </m:r>
                  </m:oMath>
                </a14:m>
                <a:endPar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605F6AC-8356-4661-B6A4-309609CF4CCF}"/>
                  </a:ext>
                </a:extLst>
              </p:cNvPr>
              <p:cNvSpPr txBox="1">
                <a:spLocks noRot="1" noChangeAspect="1" noMove="1" noResize="1" noEditPoints="1" noAdjustHandles="1" noChangeArrowheads="1" noChangeShapeType="1" noTextEdit="1"/>
              </p:cNvSpPr>
              <p:nvPr/>
            </p:nvSpPr>
            <p:spPr>
              <a:xfrm>
                <a:off x="883214" y="479373"/>
                <a:ext cx="7231009" cy="1768882"/>
              </a:xfrm>
              <a:prstGeom prst="rect">
                <a:avLst/>
              </a:prstGeom>
              <a:blipFill>
                <a:blip r:embed="rId11"/>
                <a:stretch>
                  <a:fillRect l="-1096" r="-675" b="-6207"/>
                </a:stretch>
              </a:blipFill>
            </p:spPr>
            <p:txBody>
              <a:bodyPr/>
              <a:lstStyle/>
              <a:p>
                <a:r>
                  <a:rPr lang="en-US">
                    <a:noFill/>
                  </a:rPr>
                  <a:t> </a:t>
                </a:r>
              </a:p>
            </p:txBody>
          </p:sp>
        </mc:Fallback>
      </mc:AlternateContent>
      <p:sp>
        <p:nvSpPr>
          <p:cNvPr id="15" name="bang b">
            <a:extLst>
              <a:ext uri="{FF2B5EF4-FFF2-40B4-BE49-F238E27FC236}">
                <a16:creationId xmlns:a16="http://schemas.microsoft.com/office/drawing/2014/main" id="{D0E6AFB4-275F-4728-9A13-27E00F9EA3A2}"/>
              </a:ext>
            </a:extLst>
          </p:cNvPr>
          <p:cNvSpPr/>
          <p:nvPr/>
        </p:nvSpPr>
        <p:spPr>
          <a:xfrm flipH="1">
            <a:off x="4521204" y="2891208"/>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2" y="2898648"/>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5" name="cau hoi b">
                <a:extLst>
                  <a:ext uri="{FF2B5EF4-FFF2-40B4-BE49-F238E27FC236}">
                    <a16:creationId xmlns:a16="http://schemas.microsoft.com/office/drawing/2014/main" id="{9897B1B9-EB78-41AF-AC33-1E8F7714B11F}"/>
                  </a:ext>
                </a:extLst>
              </p:cNvPr>
              <p:cNvSpPr txBox="1"/>
              <p:nvPr/>
            </p:nvSpPr>
            <p:spPr>
              <a:xfrm>
                <a:off x="6075784" y="2969388"/>
                <a:ext cx="1231921" cy="600164"/>
              </a:xfrm>
              <a:prstGeom prst="rect">
                <a:avLst/>
              </a:prstGeom>
              <a:noFill/>
            </p:spPr>
            <p:txBody>
              <a:bodyPr wrap="square" rtlCol="0">
                <a:spAutoFit/>
              </a:bodyPr>
              <a:lstStyle/>
              <a:p>
                <a:pPr marL="0" marR="3048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14:m>
                  <m:oMath xmlns:m="http://schemas.openxmlformats.org/officeDocument/2006/math">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5</m:t>
                    </m:r>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𝑐𝑚</m:t>
                    </m:r>
                  </m:oMath>
                </a14:m>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25" name="cau hoi b">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6075784" y="2969388"/>
                <a:ext cx="1231921" cy="600164"/>
              </a:xfrm>
              <a:prstGeom prst="rect">
                <a:avLst/>
              </a:prstGeom>
              <a:blipFill>
                <a:blip r:embed="rId12"/>
                <a:stretch>
                  <a:fillRect l="-6436" b="-10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c">
                <a:extLst>
                  <a:ext uri="{FF2B5EF4-FFF2-40B4-BE49-F238E27FC236}">
                    <a16:creationId xmlns:a16="http://schemas.microsoft.com/office/drawing/2014/main" id="{D96707EC-5A82-4050-B897-6DBAB63AC957}"/>
                  </a:ext>
                </a:extLst>
              </p:cNvPr>
              <p:cNvSpPr txBox="1"/>
              <p:nvPr/>
            </p:nvSpPr>
            <p:spPr>
              <a:xfrm>
                <a:off x="1766724" y="3011109"/>
                <a:ext cx="1771615" cy="4866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
                    <a:prstClr val="white"/>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 </a:t>
                </a:r>
                <a14:m>
                  <m:oMath xmlns:m="http://schemas.openxmlformats.org/officeDocument/2006/math">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15</m:t>
                    </m:r>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𝑐𝑚</m:t>
                    </m:r>
                  </m:oMath>
                </a14:m>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7" name="cau hoi c">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1766724" y="3011109"/>
                <a:ext cx="1771615" cy="486608"/>
              </a:xfrm>
              <a:prstGeom prst="rect">
                <a:avLst/>
              </a:prstGeom>
              <a:blipFill>
                <a:blip r:embed="rId13"/>
                <a:stretch>
                  <a:fillRect l="-4483" b="-25000"/>
                </a:stretch>
              </a:blipFill>
            </p:spPr>
            <p:txBody>
              <a:bodyPr/>
              <a:lstStyle/>
              <a:p>
                <a:r>
                  <a:rPr lang="en-US">
                    <a:noFill/>
                  </a:rPr>
                  <a:t> </a:t>
                </a:r>
              </a:p>
            </p:txBody>
          </p:sp>
        </mc:Fallback>
      </mc:AlternateContent>
      <p:sp>
        <p:nvSpPr>
          <p:cNvPr id="31" name="bang a">
            <a:extLst>
              <a:ext uri="{FF2B5EF4-FFF2-40B4-BE49-F238E27FC236}">
                <a16:creationId xmlns:a16="http://schemas.microsoft.com/office/drawing/2014/main" id="{8DD63B39-09F3-4F04-83CD-408FC7619A90}"/>
              </a:ext>
            </a:extLst>
          </p:cNvPr>
          <p:cNvSpPr/>
          <p:nvPr/>
        </p:nvSpPr>
        <p:spPr>
          <a:xfrm flipH="1">
            <a:off x="4521204" y="4044316"/>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2" y="4051811"/>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6075784" y="4159778"/>
                <a:ext cx="1411803" cy="532453"/>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
                    <a:prstClr val="white"/>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 </a:t>
                </a:r>
                <a14:m>
                  <m:oMath xmlns:m="http://schemas.openxmlformats.org/officeDocument/2006/math">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7</m:t>
                    </m:r>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𝑐𝑚</m:t>
                    </m:r>
                  </m:oMath>
                </a14:m>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6075784" y="4159778"/>
                <a:ext cx="1411803" cy="532453"/>
              </a:xfrm>
              <a:prstGeom prst="rect">
                <a:avLst/>
              </a:prstGeom>
              <a:blipFill>
                <a:blip r:embed="rId14"/>
                <a:stretch>
                  <a:fillRect l="-5628" b="-14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1431265" y="4204776"/>
                <a:ext cx="1921516" cy="4866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
                    <a:prstClr val="white"/>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 </a:t>
                </a:r>
                <a14:m>
                  <m:oMath xmlns:m="http://schemas.openxmlformats.org/officeDocument/2006/math">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10</m:t>
                    </m:r>
                    <m:r>
                      <a:rPr kumimoji="0" lang="en-US" sz="2200" b="0" i="1" u="none" strike="noStrike" kern="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𝑐𝑚</m:t>
                    </m:r>
                  </m:oMath>
                </a14:m>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1431265" y="4204776"/>
                <a:ext cx="1921516" cy="486608"/>
              </a:xfrm>
              <a:prstGeom prst="rect">
                <a:avLst/>
              </a:prstGeom>
              <a:blipFill>
                <a:blip r:embed="rId15"/>
                <a:stretch>
                  <a:fillRect b="-25000"/>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58686" y="684473"/>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9358686" y="1145598"/>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9366864" y="1592195"/>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9366864" y="2786627"/>
            <a:ext cx="365523" cy="365523"/>
          </a:xfrm>
          <a:prstGeom prst="rect">
            <a:avLst/>
          </a:prstGeom>
        </p:spPr>
      </p:pic>
    </p:spTree>
    <p:extLst>
      <p:ext uri="{BB962C8B-B14F-4D97-AF65-F5344CB8AC3E}">
        <p14:creationId xmlns:p14="http://schemas.microsoft.com/office/powerpoint/2010/main" val="218304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4480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299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139750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36638" y="266094"/>
            <a:ext cx="8154143" cy="22596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05F6AC-8356-4661-B6A4-309609CF4CCF}"/>
                  </a:ext>
                </a:extLst>
              </p:cNvPr>
              <p:cNvSpPr txBox="1"/>
              <p:nvPr/>
            </p:nvSpPr>
            <p:spPr>
              <a:xfrm>
                <a:off x="868260" y="599147"/>
                <a:ext cx="4003543" cy="1553054"/>
              </a:xfrm>
              <a:prstGeom prst="rect">
                <a:avLst/>
              </a:prstGeom>
              <a:noFill/>
            </p:spPr>
            <p:txBody>
              <a:bodyPr wrap="square" rtlCol="0">
                <a:spAutoFit/>
              </a:bodyPr>
              <a:lstStyle/>
              <a:p>
                <a:pPr marR="30480" algn="just">
                  <a:lnSpc>
                    <a:spcPct val="150000"/>
                  </a:lnSpc>
                </a:pPr>
                <a:r>
                  <a:rPr lang="fr-FR" sz="2200" b="1">
                    <a:solidFill>
                      <a:schemeClr val="bg1"/>
                    </a:solidFill>
                    <a:latin typeface="Arial" panose="020B0604020202020204" pitchFamily="34" charset="0"/>
                    <a:ea typeface="Times New Roman" panose="02020603050405020304" pitchFamily="18" charset="0"/>
                    <a:cs typeface="Arial" panose="020B0604020202020204" pitchFamily="34" charset="0"/>
                  </a:rPr>
                  <a:t>Câu 5.</a:t>
                </a:r>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Chọn câu trả lời </a:t>
                </a:r>
                <a:r>
                  <a:rPr lang="vi-VN" sz="2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đúng.</a:t>
                </a:r>
                <a:endParaRPr lang="en-US" sz="22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hình bên biết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𝐸𝐷</m:t>
                    </m:r>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R="30480" algn="just">
                  <a:lnSpc>
                    <a:spcPct val="150000"/>
                  </a:lnSpc>
                </a:pP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vi-VN" sz="2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2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605F6AC-8356-4661-B6A4-309609CF4CCF}"/>
                  </a:ext>
                </a:extLst>
              </p:cNvPr>
              <p:cNvSpPr txBox="1">
                <a:spLocks noRot="1" noChangeAspect="1" noMove="1" noResize="1" noEditPoints="1" noAdjustHandles="1" noChangeArrowheads="1" noChangeShapeType="1" noTextEdit="1"/>
              </p:cNvSpPr>
              <p:nvPr/>
            </p:nvSpPr>
            <p:spPr>
              <a:xfrm>
                <a:off x="868260" y="599147"/>
                <a:ext cx="4003543" cy="1553054"/>
              </a:xfrm>
              <a:prstGeom prst="rect">
                <a:avLst/>
              </a:prstGeom>
              <a:blipFill>
                <a:blip r:embed="rId11"/>
                <a:stretch>
                  <a:fillRect l="-1979" b="-7451"/>
                </a:stretch>
              </a:blipFill>
            </p:spPr>
            <p:txBody>
              <a:bodyPr/>
              <a:lstStyle/>
              <a:p>
                <a:r>
                  <a:rPr lang="en-US">
                    <a:noFill/>
                  </a:rPr>
                  <a:t> </a:t>
                </a:r>
              </a:p>
            </p:txBody>
          </p:sp>
        </mc:Fallback>
      </mc:AlternateContent>
      <p:sp>
        <p:nvSpPr>
          <p:cNvPr id="15" name="bang b">
            <a:extLst>
              <a:ext uri="{FF2B5EF4-FFF2-40B4-BE49-F238E27FC236}">
                <a16:creationId xmlns:a16="http://schemas.microsoft.com/office/drawing/2014/main" id="{D0E6AFB4-275F-4728-9A13-27E00F9EA3A2}"/>
              </a:ext>
            </a:extLst>
          </p:cNvPr>
          <p:cNvSpPr/>
          <p:nvPr/>
        </p:nvSpPr>
        <p:spPr>
          <a:xfrm flipH="1">
            <a:off x="384716" y="2906896"/>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11805" y="2899938"/>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25" name="cau hoi b">
                <a:extLst>
                  <a:ext uri="{FF2B5EF4-FFF2-40B4-BE49-F238E27FC236}">
                    <a16:creationId xmlns:a16="http://schemas.microsoft.com/office/drawing/2014/main" id="{9897B1B9-EB78-41AF-AC33-1E8F7714B11F}"/>
                  </a:ext>
                </a:extLst>
              </p:cNvPr>
              <p:cNvSpPr txBox="1"/>
              <p:nvPr/>
            </p:nvSpPr>
            <p:spPr>
              <a:xfrm>
                <a:off x="1716565" y="2995289"/>
                <a:ext cx="1779061" cy="538994"/>
              </a:xfrm>
              <a:prstGeom prst="rect">
                <a:avLst/>
              </a:prstGeom>
              <a:noFill/>
            </p:spPr>
            <p:txBody>
              <a:bodyPr wrap="square" rtlCol="0">
                <a:spAutoFit/>
              </a:bodyPr>
              <a:lstStyle/>
              <a:p>
                <a:pPr marL="0" marR="3048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14:m>
                  <m:oMath xmlns:m="http://schemas.openxmlformats.org/officeDocument/2006/math">
                    <m:r>
                      <a:rPr kumimoji="0" lang="en-US" sz="2200" b="0" i="0"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r>
                      <a:rPr kumimoji="0" lang="vi-VN" sz="22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22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m:t>
                    </m:r>
                  </m:oMath>
                </a14:m>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25" name="cau hoi b">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716565" y="2995289"/>
                <a:ext cx="1779061" cy="538994"/>
              </a:xfrm>
              <a:prstGeom prst="rect">
                <a:avLst/>
              </a:prstGeom>
              <a:blipFill>
                <a:blip r:embed="rId12"/>
                <a:stretch>
                  <a:fillRect l="-4467" b="-22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c">
                <a:extLst>
                  <a:ext uri="{FF2B5EF4-FFF2-40B4-BE49-F238E27FC236}">
                    <a16:creationId xmlns:a16="http://schemas.microsoft.com/office/drawing/2014/main" id="{D96707EC-5A82-4050-B897-6DBAB63AC957}"/>
                  </a:ext>
                </a:extLst>
              </p:cNvPr>
              <p:cNvSpPr txBox="1"/>
              <p:nvPr/>
            </p:nvSpPr>
            <p:spPr>
              <a:xfrm>
                <a:off x="5696342" y="2995289"/>
                <a:ext cx="1771615" cy="538994"/>
              </a:xfrm>
              <a:prstGeom prst="rect">
                <a:avLst/>
              </a:prstGeom>
              <a:noFill/>
            </p:spPr>
            <p:txBody>
              <a:bodyPr wrap="square" rtlCol="0">
                <a:spAutoFit/>
              </a:bodyPr>
              <a:lstStyle/>
              <a:p>
                <a:pPr marL="0" marR="3048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14:m>
                  <m:oMath xmlns:m="http://schemas.openxmlformats.org/officeDocument/2006/math">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=2,5</m:t>
                    </m:r>
                  </m:oMath>
                </a14:m>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27" name="cau hoi c">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5696342" y="2995289"/>
                <a:ext cx="1771615" cy="538994"/>
              </a:xfrm>
              <a:prstGeom prst="rect">
                <a:avLst/>
              </a:prstGeom>
              <a:blipFill>
                <a:blip r:embed="rId13"/>
                <a:stretch>
                  <a:fillRect l="-4467" b="-22472"/>
                </a:stretch>
              </a:blipFill>
            </p:spPr>
            <p:txBody>
              <a:bodyPr/>
              <a:lstStyle/>
              <a:p>
                <a:r>
                  <a:rPr lang="en-US">
                    <a:noFill/>
                  </a:rPr>
                  <a:t> </a:t>
                </a:r>
              </a:p>
            </p:txBody>
          </p:sp>
        </mc:Fallback>
      </mc:AlternateContent>
      <p:sp>
        <p:nvSpPr>
          <p:cNvPr id="31" name="bang a">
            <a:extLst>
              <a:ext uri="{FF2B5EF4-FFF2-40B4-BE49-F238E27FC236}">
                <a16:creationId xmlns:a16="http://schemas.microsoft.com/office/drawing/2014/main" id="{8DD63B39-09F3-4F04-83CD-408FC7619A90}"/>
              </a:ext>
            </a:extLst>
          </p:cNvPr>
          <p:cNvSpPr/>
          <p:nvPr/>
        </p:nvSpPr>
        <p:spPr>
          <a:xfrm flipH="1">
            <a:off x="4521204" y="4044316"/>
            <a:ext cx="4127087" cy="7946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2" y="4051811"/>
            <a:ext cx="4127087" cy="8021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5696342" y="4139397"/>
                <a:ext cx="1364025" cy="600164"/>
              </a:xfrm>
              <a:prstGeom prst="rect">
                <a:avLst/>
              </a:prstGeom>
              <a:noFill/>
            </p:spPr>
            <p:txBody>
              <a:bodyPr wrap="square" rtlCol="0">
                <a:spAutoFit/>
              </a:bodyPr>
              <a:lstStyle/>
              <a:p>
                <a:pPr marL="0" marR="3048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 </a:t>
                </a:r>
                <a14:m>
                  <m:oMath xmlns:m="http://schemas.openxmlformats.org/officeDocument/2006/math">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m:t>
                    </m:r>
                  </m:oMath>
                </a14:m>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5696342" y="4139397"/>
                <a:ext cx="1364025" cy="600164"/>
              </a:xfrm>
              <a:prstGeom prst="rect">
                <a:avLst/>
              </a:prstGeom>
              <a:blipFill>
                <a:blip r:embed="rId14"/>
                <a:stretch>
                  <a:fillRect l="-5804" b="-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1716565" y="4158192"/>
                <a:ext cx="1921516" cy="538994"/>
              </a:xfrm>
              <a:prstGeom prst="rect">
                <a:avLst/>
              </a:prstGeom>
              <a:noFill/>
            </p:spPr>
            <p:txBody>
              <a:bodyPr wrap="square" rtlCol="0">
                <a:spAutoFit/>
              </a:bodyPr>
              <a:lstStyle/>
              <a:p>
                <a:pPr marL="0" marR="3048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2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 </a:t>
                </a:r>
                <a14:m>
                  <m:oMath xmlns:m="http://schemas.openxmlformats.org/officeDocument/2006/math">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2200" b="0" i="1" u="none" strike="noStrike" kern="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oMath>
                </a14:m>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1716565" y="4158192"/>
                <a:ext cx="1921516" cy="538994"/>
              </a:xfrm>
              <a:prstGeom prst="rect">
                <a:avLst/>
              </a:prstGeom>
              <a:blipFill>
                <a:blip r:embed="rId15"/>
                <a:stretch>
                  <a:fillRect l="-4127" b="-22472"/>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58686" y="684473"/>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9358686" y="1145598"/>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9366864" y="1592195"/>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9366864" y="2786627"/>
            <a:ext cx="365523" cy="365523"/>
          </a:xfrm>
          <a:prstGeom prst="rect">
            <a:avLst/>
          </a:prstGeom>
        </p:spPr>
      </p:pic>
      <p:pic>
        <p:nvPicPr>
          <p:cNvPr id="2" name="Picture 1"/>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saturation sat="200000"/>
                    </a14:imgEffect>
                  </a14:imgLayer>
                </a14:imgProps>
              </a:ext>
            </a:extLst>
          </a:blip>
          <a:stretch>
            <a:fillRect/>
          </a:stretch>
        </p:blipFill>
        <p:spPr>
          <a:xfrm>
            <a:off x="5482431" y="346155"/>
            <a:ext cx="2342497" cy="2114506"/>
          </a:xfrm>
          <a:prstGeom prst="rect">
            <a:avLst/>
          </a:prstGeom>
        </p:spPr>
      </p:pic>
    </p:spTree>
    <p:extLst>
      <p:ext uri="{BB962C8B-B14F-4D97-AF65-F5344CB8AC3E}">
        <p14:creationId xmlns:p14="http://schemas.microsoft.com/office/powerpoint/2010/main" val="7245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8"/>
                </p:tgtEl>
              </p:cMediaNode>
            </p:audio>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25"/>
                                        </p:tgtEl>
                                        <p:attrNameLst>
                                          <p:attrName>style.color</p:attrName>
                                        </p:attrNameLst>
                                      </p:cBhvr>
                                      <p:by>
                                        <p:hsl h="0" s="-12549" l="-25098"/>
                                      </p:by>
                                    </p:animClr>
                                    <p:animClr clrSpc="hsl" dir="cw">
                                      <p:cBhvr>
                                        <p:cTn id="39" dur="500" fill="hold"/>
                                        <p:tgtEl>
                                          <p:spTgt spid="25"/>
                                        </p:tgtEl>
                                        <p:attrNameLst>
                                          <p:attrName>fillcolor</p:attrName>
                                        </p:attrNameLst>
                                      </p:cBhvr>
                                      <p:by>
                                        <p:hsl h="0" s="-12549" l="-25098"/>
                                      </p:by>
                                    </p:animClr>
                                    <p:animClr clrSpc="hsl" dir="cw">
                                      <p:cBhvr>
                                        <p:cTn id="40" dur="500" fill="hold"/>
                                        <p:tgtEl>
                                          <p:spTgt spid="25"/>
                                        </p:tgtEl>
                                        <p:attrNameLst>
                                          <p:attrName>stroke.color</p:attrName>
                                        </p:attrNameLst>
                                      </p:cBhvr>
                                      <p:by>
                                        <p:hsl h="0" s="-12549" l="-25098"/>
                                      </p:by>
                                    </p:animClr>
                                    <p:set>
                                      <p:cBhvr>
                                        <p:cTn id="41" dur="500" fill="hold"/>
                                        <p:tgtEl>
                                          <p:spTgt spid="25"/>
                                        </p:tgtEl>
                                        <p:attrNameLst>
                                          <p:attrName>fill.type</p:attrName>
                                        </p:attrNameLst>
                                      </p:cBhvr>
                                      <p:to>
                                        <p:strVal val="solid"/>
                                      </p:to>
                                    </p:set>
                                  </p:childTnLst>
                                </p:cTn>
                              </p:par>
                              <p:par>
                                <p:cTn id="42" presetID="19" presetClass="emph" presetSubtype="0" fill="hold" grpId="0" nodeType="withEffect">
                                  <p:stCondLst>
                                    <p:cond delay="0"/>
                                  </p:stCondLst>
                                  <p:childTnLst>
                                    <p:animClr clrSpc="rgb" dir="cw">
                                      <p:cBhvr override="childStyle">
                                        <p:cTn id="43" dur="500" fill="hold"/>
                                        <p:tgtEl>
                                          <p:spTgt spid="15"/>
                                        </p:tgtEl>
                                        <p:attrNameLst>
                                          <p:attrName>style.color</p:attrName>
                                        </p:attrNameLst>
                                      </p:cBhvr>
                                      <p:to>
                                        <a:srgbClr val="FFC000"/>
                                      </p:to>
                                    </p:animClr>
                                    <p:animClr clrSpc="rgb" dir="cw">
                                      <p:cBhvr>
                                        <p:cTn id="44" dur="500" fill="hold"/>
                                        <p:tgtEl>
                                          <p:spTgt spid="15"/>
                                        </p:tgtEl>
                                        <p:attrNameLst>
                                          <p:attrName>fillcolor</p:attrName>
                                        </p:attrNameLst>
                                      </p:cBhvr>
                                      <p:to>
                                        <a:srgbClr val="FFC00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0218" fill="hold"/>
                                        <p:tgtEl>
                                          <p:spTgt spid="39"/>
                                        </p:tgtEl>
                                      </p:cBhvr>
                                    </p:cmd>
                                  </p:childTnLst>
                                </p:cTn>
                              </p:par>
                              <p:par>
                                <p:cTn id="49" presetID="3" presetClass="mediacall" presetSubtype="0" fill="hold" nodeType="withEffect">
                                  <p:stCondLst>
                                    <p:cond delay="0"/>
                                  </p:stCondLst>
                                  <p:childTnLst>
                                    <p:cmd type="call" cmd="stop">
                                      <p:cBhvr>
                                        <p:cTn id="50" dur="1" fill="hold"/>
                                        <p:tgtEl>
                                          <p:spTgt spid="38"/>
                                        </p:tgtEl>
                                      </p:cBhvr>
                                    </p:cmd>
                                  </p:childTnLst>
                                </p:cTn>
                              </p:par>
                              <p:par>
                                <p:cTn id="51" presetID="19" presetClass="emph" presetSubtype="0" repeatCount="4000" fill="hold" grpId="1" nodeType="withEffect">
                                  <p:stCondLst>
                                    <p:cond delay="3000"/>
                                  </p:stCondLst>
                                  <p:childTnLst>
                                    <p:animClr clrSpc="rgb" dir="cw">
                                      <p:cBhvr override="childStyle">
                                        <p:cTn id="52" dur="500" fill="hold"/>
                                        <p:tgtEl>
                                          <p:spTgt spid="15"/>
                                        </p:tgtEl>
                                        <p:attrNameLst>
                                          <p:attrName>style.color</p:attrName>
                                        </p:attrNameLst>
                                      </p:cBhvr>
                                      <p:to>
                                        <a:srgbClr val="92D050"/>
                                      </p:to>
                                    </p:animClr>
                                    <p:animClr clrSpc="rgb" dir="cw">
                                      <p:cBhvr>
                                        <p:cTn id="53" dur="500" fill="hold"/>
                                        <p:tgtEl>
                                          <p:spTgt spid="15"/>
                                        </p:tgtEl>
                                        <p:attrNameLst>
                                          <p:attrName>fillcolor</p:attrName>
                                        </p:attrNameLst>
                                      </p:cBhvr>
                                      <p:to>
                                        <a:srgbClr val="92D050"/>
                                      </p:to>
                                    </p:animClr>
                                    <p:set>
                                      <p:cBhvr>
                                        <p:cTn id="54" dur="500" fill="hold"/>
                                        <p:tgtEl>
                                          <p:spTgt spid="15"/>
                                        </p:tgtEl>
                                        <p:attrNameLst>
                                          <p:attrName>fill.type</p:attrName>
                                        </p:attrNameLst>
                                      </p:cBhvr>
                                      <p:to>
                                        <p:strVal val="solid"/>
                                      </p:to>
                                    </p:set>
                                    <p:set>
                                      <p:cBhvr>
                                        <p:cTn id="55" dur="500" fill="hold"/>
                                        <p:tgtEl>
                                          <p:spTgt spid="15"/>
                                        </p:tgtEl>
                                        <p:attrNameLst>
                                          <p:attrName>fill.on</p:attrName>
                                        </p:attrNameLst>
                                      </p:cBhvr>
                                      <p:to>
                                        <p:strVal val="true"/>
                                      </p:to>
                                    </p:set>
                                  </p:childTnLst>
                                </p:cTn>
                              </p:par>
                              <p:par>
                                <p:cTn id="56" presetID="1" presetClass="mediacall" presetSubtype="0" fill="hold" nodeType="withEffect">
                                  <p:stCondLst>
                                    <p:cond delay="3000"/>
                                  </p:stCondLst>
                                  <p:childTnLst>
                                    <p:cmd type="call" cmd="playFrom(0.0)">
                                      <p:cBhvr>
                                        <p:cTn id="57" dur="7732" fill="hold"/>
                                        <p:tgtEl>
                                          <p:spTgt spid="40"/>
                                        </p:tgtEl>
                                      </p:cBhvr>
                                    </p:cmd>
                                  </p:childTnLst>
                                </p:cTn>
                              </p:par>
                              <p:par>
                                <p:cTn id="58" presetID="3" presetClass="mediacall" presetSubtype="0" fill="hold" nodeType="withEffect">
                                  <p:stCondLst>
                                    <p:cond delay="3000"/>
                                  </p:stCondLst>
                                  <p:childTnLst>
                                    <p:cmd type="call" cmd="stop">
                                      <p:cBhvr>
                                        <p:cTn id="59" dur="1" fill="hold"/>
                                        <p:tgtEl>
                                          <p:spTgt spid="39"/>
                                        </p:tgtEl>
                                      </p:cBhvr>
                                    </p:cmd>
                                  </p:childTnLst>
                                </p:cTn>
                              </p:par>
                              <p:par>
                                <p:cTn id="60" presetID="24" presetClass="emph" presetSubtype="0" fill="hold" grpId="2" nodeType="withEffect">
                                  <p:stCondLst>
                                    <p:cond delay="300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4" presetClass="emph" presetSubtype="0" fill="hold" grpId="1" nodeType="clickEffect">
                                  <p:stCondLst>
                                    <p:cond delay="0"/>
                                  </p:stCondLst>
                                  <p:childTnLst>
                                    <p:animClr clrSpc="hsl" dir="cw">
                                      <p:cBhvr override="childStyle">
                                        <p:cTn id="69" dur="500" fill="hold"/>
                                        <p:tgtEl>
                                          <p:spTgt spid="33"/>
                                        </p:tgtEl>
                                        <p:attrNameLst>
                                          <p:attrName>style.color</p:attrName>
                                        </p:attrNameLst>
                                      </p:cBhvr>
                                      <p:by>
                                        <p:hsl h="0" s="-12549" l="-25098"/>
                                      </p:by>
                                    </p:animClr>
                                    <p:animClr clrSpc="hsl" dir="cw">
                                      <p:cBhvr>
                                        <p:cTn id="70" dur="500" fill="hold"/>
                                        <p:tgtEl>
                                          <p:spTgt spid="33"/>
                                        </p:tgtEl>
                                        <p:attrNameLst>
                                          <p:attrName>fillcolor</p:attrName>
                                        </p:attrNameLst>
                                      </p:cBhvr>
                                      <p:by>
                                        <p:hsl h="0" s="-12549" l="-25098"/>
                                      </p:by>
                                    </p:animClr>
                                    <p:animClr clrSpc="hsl" dir="cw">
                                      <p:cBhvr>
                                        <p:cTn id="71" dur="500" fill="hold"/>
                                        <p:tgtEl>
                                          <p:spTgt spid="33"/>
                                        </p:tgtEl>
                                        <p:attrNameLst>
                                          <p:attrName>stroke.color</p:attrName>
                                        </p:attrNameLst>
                                      </p:cBhvr>
                                      <p:by>
                                        <p:hsl h="0" s="-12549" l="-25098"/>
                                      </p:by>
                                    </p:animClr>
                                    <p:set>
                                      <p:cBhvr>
                                        <p:cTn id="72" dur="500" fill="hold"/>
                                        <p:tgtEl>
                                          <p:spTgt spid="33"/>
                                        </p:tgtEl>
                                        <p:attrNameLst>
                                          <p:attrName>fill.type</p:attrName>
                                        </p:attrNameLst>
                                      </p:cBhvr>
                                      <p:to>
                                        <p:strVal val="solid"/>
                                      </p:to>
                                    </p:set>
                                  </p:childTnLst>
                                </p:cTn>
                              </p:par>
                              <p:par>
                                <p:cTn id="73" presetID="19" presetClass="emph" presetSubtype="0" fill="hold" grpId="0" nodeType="withEffect">
                                  <p:stCondLst>
                                    <p:cond delay="0"/>
                                  </p:stCondLst>
                                  <p:childTnLst>
                                    <p:animClr clrSpc="rgb" dir="cw">
                                      <p:cBhvr override="childStyle">
                                        <p:cTn id="74" dur="500" fill="hold"/>
                                        <p:tgtEl>
                                          <p:spTgt spid="31"/>
                                        </p:tgtEl>
                                        <p:attrNameLst>
                                          <p:attrName>style.color</p:attrName>
                                        </p:attrNameLst>
                                      </p:cBhvr>
                                      <p:to>
                                        <a:srgbClr val="FFC000"/>
                                      </p:to>
                                    </p:animClr>
                                    <p:animClr clrSpc="rgb" dir="cw">
                                      <p:cBhvr>
                                        <p:cTn id="75" dur="500" fill="hold"/>
                                        <p:tgtEl>
                                          <p:spTgt spid="31"/>
                                        </p:tgtEl>
                                        <p:attrNameLst>
                                          <p:attrName>fillcolor</p:attrName>
                                        </p:attrNameLst>
                                      </p:cBhvr>
                                      <p:to>
                                        <a:srgbClr val="FFC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20218" fill="hold"/>
                                        <p:tgtEl>
                                          <p:spTgt spid="39"/>
                                        </p:tgtEl>
                                      </p:cBhvr>
                                    </p:cmd>
                                  </p:childTnLst>
                                </p:cTn>
                              </p:par>
                              <p:par>
                                <p:cTn id="80" presetID="3" presetClass="mediacall" presetSubtype="0" fill="hold" nodeType="withEffect">
                                  <p:stCondLst>
                                    <p:cond delay="0"/>
                                  </p:stCondLst>
                                  <p:childTnLst>
                                    <p:cmd type="call" cmd="stop">
                                      <p:cBhvr>
                                        <p:cTn id="81" dur="1" fill="hold"/>
                                        <p:tgtEl>
                                          <p:spTgt spid="38"/>
                                        </p:tgtEl>
                                      </p:cBhvr>
                                    </p:cmd>
                                  </p:childTnLst>
                                </p:cTn>
                              </p:par>
                              <p:par>
                                <p:cTn id="82" presetID="19" presetClass="emph" presetSubtype="0" fill="hold" grpId="1" nodeType="withEffect">
                                  <p:stCondLst>
                                    <p:cond delay="3000"/>
                                  </p:stCondLst>
                                  <p:childTnLst>
                                    <p:animClr clrSpc="rgb" dir="cw">
                                      <p:cBhvr override="childStyle">
                                        <p:cTn id="83" dur="500" fill="hold"/>
                                        <p:tgtEl>
                                          <p:spTgt spid="31"/>
                                        </p:tgtEl>
                                        <p:attrNameLst>
                                          <p:attrName>style.color</p:attrName>
                                        </p:attrNameLst>
                                      </p:cBhvr>
                                      <p:to>
                                        <a:srgbClr val="FF0000"/>
                                      </p:to>
                                    </p:animClr>
                                    <p:animClr clrSpc="rgb" dir="cw">
                                      <p:cBhvr>
                                        <p:cTn id="84" dur="500" fill="hold"/>
                                        <p:tgtEl>
                                          <p:spTgt spid="31"/>
                                        </p:tgtEl>
                                        <p:attrNameLst>
                                          <p:attrName>fillcolor</p:attrName>
                                        </p:attrNameLst>
                                      </p:cBhvr>
                                      <p:to>
                                        <a:srgbClr val="FF0000"/>
                                      </p:to>
                                    </p:animClr>
                                    <p:set>
                                      <p:cBhvr>
                                        <p:cTn id="85" dur="500" fill="hold"/>
                                        <p:tgtEl>
                                          <p:spTgt spid="31"/>
                                        </p:tgtEl>
                                        <p:attrNameLst>
                                          <p:attrName>fill.type</p:attrName>
                                        </p:attrNameLst>
                                      </p:cBhvr>
                                      <p:to>
                                        <p:strVal val="solid"/>
                                      </p:to>
                                    </p:set>
                                    <p:set>
                                      <p:cBhvr>
                                        <p:cTn id="86" dur="500" fill="hold"/>
                                        <p:tgtEl>
                                          <p:spTgt spid="31"/>
                                        </p:tgtEl>
                                        <p:attrNameLst>
                                          <p:attrName>fill.on</p:attrName>
                                        </p:attrNameLst>
                                      </p:cBhvr>
                                      <p:to>
                                        <p:strVal val="true"/>
                                      </p:to>
                                    </p:set>
                                  </p:childTnLst>
                                </p:cTn>
                              </p:par>
                              <p:par>
                                <p:cTn id="87" presetID="19" presetClass="emph" presetSubtype="0" repeatCount="4000" fill="hold" grpId="2" nodeType="withEffect">
                                  <p:stCondLst>
                                    <p:cond delay="3000"/>
                                  </p:stCondLst>
                                  <p:childTnLst>
                                    <p:animClr clrSpc="rgb" dir="cw">
                                      <p:cBhvr override="childStyle">
                                        <p:cTn id="88" dur="500" fill="hold"/>
                                        <p:tgtEl>
                                          <p:spTgt spid="15"/>
                                        </p:tgtEl>
                                        <p:attrNameLst>
                                          <p:attrName>style.color</p:attrName>
                                        </p:attrNameLst>
                                      </p:cBhvr>
                                      <p:to>
                                        <a:srgbClr val="92D050"/>
                                      </p:to>
                                    </p:animClr>
                                    <p:animClr clrSpc="rgb" dir="cw">
                                      <p:cBhvr>
                                        <p:cTn id="89" dur="500" fill="hold"/>
                                        <p:tgtEl>
                                          <p:spTgt spid="15"/>
                                        </p:tgtEl>
                                        <p:attrNameLst>
                                          <p:attrName>fillcolor</p:attrName>
                                        </p:attrNameLst>
                                      </p:cBhvr>
                                      <p:to>
                                        <a:srgbClr val="92D050"/>
                                      </p:to>
                                    </p:animClr>
                                    <p:set>
                                      <p:cBhvr>
                                        <p:cTn id="90" dur="500" fill="hold"/>
                                        <p:tgtEl>
                                          <p:spTgt spid="15"/>
                                        </p:tgtEl>
                                        <p:attrNameLst>
                                          <p:attrName>fill.type</p:attrName>
                                        </p:attrNameLst>
                                      </p:cBhvr>
                                      <p:to>
                                        <p:strVal val="solid"/>
                                      </p:to>
                                    </p:set>
                                    <p:set>
                                      <p:cBhvr>
                                        <p:cTn id="91" dur="500" fill="hold"/>
                                        <p:tgtEl>
                                          <p:spTgt spid="15"/>
                                        </p:tgtEl>
                                        <p:attrNameLst>
                                          <p:attrName>fill.on</p:attrName>
                                        </p:attrNameLst>
                                      </p:cBhvr>
                                      <p:to>
                                        <p:strVal val="true"/>
                                      </p:to>
                                    </p:set>
                                  </p:childTnLst>
                                </p:cTn>
                              </p:par>
                              <p:par>
                                <p:cTn id="92" presetID="1" presetClass="mediacall" presetSubtype="0" fill="hold" nodeType="withEffect">
                                  <p:stCondLst>
                                    <p:cond delay="3000"/>
                                  </p:stCondLst>
                                  <p:childTnLst>
                                    <p:cmd type="call" cmd="playFrom(0.0)">
                                      <p:cBhvr>
                                        <p:cTn id="93" dur="5903" fill="hold"/>
                                        <p:tgtEl>
                                          <p:spTgt spid="41"/>
                                        </p:tgtEl>
                                      </p:cBhvr>
                                    </p:cmd>
                                  </p:childTnLst>
                                </p:cTn>
                              </p:par>
                              <p:par>
                                <p:cTn id="94" presetID="3" presetClass="mediacall" presetSubtype="0" fill="hold" nodeType="withEffect">
                                  <p:stCondLst>
                                    <p:cond delay="3000"/>
                                  </p:stCondLst>
                                  <p:childTnLst>
                                    <p:cmd type="call" cmd="stop">
                                      <p:cBhvr>
                                        <p:cTn id="95" dur="1" fill="hold"/>
                                        <p:tgtEl>
                                          <p:spTgt spid="39"/>
                                        </p:tgtEl>
                                      </p:cBhvr>
                                    </p:cmd>
                                  </p:childTnLst>
                                </p:cTn>
                              </p:par>
                              <p:par>
                                <p:cTn id="96" presetID="30" presetClass="emph" presetSubtype="0" fill="hold" grpId="2" nodeType="withEffect">
                                  <p:stCondLst>
                                    <p:cond delay="3000"/>
                                  </p:stCondLst>
                                  <p:childTnLst>
                                    <p:animClr clrSpc="hsl" dir="cw">
                                      <p:cBhvr override="childStyle">
                                        <p:cTn id="97" dur="500" fill="hold"/>
                                        <p:tgtEl>
                                          <p:spTgt spid="33"/>
                                        </p:tgtEl>
                                        <p:attrNameLst>
                                          <p:attrName>style.color</p:attrName>
                                        </p:attrNameLst>
                                      </p:cBhvr>
                                      <p:by>
                                        <p:hsl h="0" s="12549" l="25098"/>
                                      </p:by>
                                    </p:animClr>
                                    <p:animClr clrSpc="hsl" dir="cw">
                                      <p:cBhvr>
                                        <p:cTn id="98" dur="500" fill="hold"/>
                                        <p:tgtEl>
                                          <p:spTgt spid="33"/>
                                        </p:tgtEl>
                                        <p:attrNameLst>
                                          <p:attrName>fillcolor</p:attrName>
                                        </p:attrNameLst>
                                      </p:cBhvr>
                                      <p:by>
                                        <p:hsl h="0" s="12549" l="25098"/>
                                      </p:by>
                                    </p:animClr>
                                    <p:animClr clrSpc="hsl" dir="cw">
                                      <p:cBhvr>
                                        <p:cTn id="99" dur="500" fill="hold"/>
                                        <p:tgtEl>
                                          <p:spTgt spid="33"/>
                                        </p:tgtEl>
                                        <p:attrNameLst>
                                          <p:attrName>stroke.color</p:attrName>
                                        </p:attrNameLst>
                                      </p:cBhvr>
                                      <p:by>
                                        <p:hsl h="0" s="12549" l="25098"/>
                                      </p:by>
                                    </p:animClr>
                                    <p:set>
                                      <p:cBhvr>
                                        <p:cTn id="100" dur="500" fill="hold"/>
                                        <p:tgtEl>
                                          <p:spTgt spid="33"/>
                                        </p:tgtEl>
                                        <p:attrNameLst>
                                          <p:attrName>fill.type</p:attrName>
                                        </p:attrNameLst>
                                      </p:cBhvr>
                                      <p:to>
                                        <p:strVal val="solid"/>
                                      </p:to>
                                    </p:set>
                                  </p:childTnLst>
                                </p:cTn>
                              </p:par>
                              <p:par>
                                <p:cTn id="101" presetID="24" presetClass="emph" presetSubtype="0" fill="hold" grpId="3" nodeType="withEffect">
                                  <p:stCondLst>
                                    <p:cond delay="3000"/>
                                  </p:stCondLst>
                                  <p:childTnLst>
                                    <p:animClr clrSpc="hsl" dir="cw">
                                      <p:cBhvr override="childStyle">
                                        <p:cTn id="102" dur="500" fill="hold"/>
                                        <p:tgtEl>
                                          <p:spTgt spid="25"/>
                                        </p:tgtEl>
                                        <p:attrNameLst>
                                          <p:attrName>style.color</p:attrName>
                                        </p:attrNameLst>
                                      </p:cBhvr>
                                      <p:by>
                                        <p:hsl h="0" s="-12549" l="-25098"/>
                                      </p:by>
                                    </p:animClr>
                                    <p:animClr clrSpc="hsl" dir="cw">
                                      <p:cBhvr>
                                        <p:cTn id="103" dur="500" fill="hold"/>
                                        <p:tgtEl>
                                          <p:spTgt spid="25"/>
                                        </p:tgtEl>
                                        <p:attrNameLst>
                                          <p:attrName>fillcolor</p:attrName>
                                        </p:attrNameLst>
                                      </p:cBhvr>
                                      <p:by>
                                        <p:hsl h="0" s="-12549" l="-25098"/>
                                      </p:by>
                                    </p:animClr>
                                    <p:animClr clrSpc="hsl" dir="cw">
                                      <p:cBhvr>
                                        <p:cTn id="104" dur="500" fill="hold"/>
                                        <p:tgtEl>
                                          <p:spTgt spid="25"/>
                                        </p:tgtEl>
                                        <p:attrNameLst>
                                          <p:attrName>stroke.color</p:attrName>
                                        </p:attrNameLst>
                                      </p:cBhvr>
                                      <p:by>
                                        <p:hsl h="0" s="-12549" l="-25098"/>
                                      </p:by>
                                    </p:animClr>
                                    <p:set>
                                      <p:cBhvr>
                                        <p:cTn id="105"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24" presetClass="emph" presetSubtype="0" fill="hold" grpId="1" nodeType="clickEffect">
                                  <p:stCondLst>
                                    <p:cond delay="0"/>
                                  </p:stCondLst>
                                  <p:childTnLst>
                                    <p:animClr clrSpc="hsl" dir="cw">
                                      <p:cBhvr override="childStyle">
                                        <p:cTn id="110" dur="500" fill="hold"/>
                                        <p:tgtEl>
                                          <p:spTgt spid="27"/>
                                        </p:tgtEl>
                                        <p:attrNameLst>
                                          <p:attrName>style.color</p:attrName>
                                        </p:attrNameLst>
                                      </p:cBhvr>
                                      <p:by>
                                        <p:hsl h="0" s="-12549" l="-25098"/>
                                      </p:by>
                                    </p:animClr>
                                    <p:animClr clrSpc="hsl" dir="cw">
                                      <p:cBhvr>
                                        <p:cTn id="111" dur="500" fill="hold"/>
                                        <p:tgtEl>
                                          <p:spTgt spid="27"/>
                                        </p:tgtEl>
                                        <p:attrNameLst>
                                          <p:attrName>fillcolor</p:attrName>
                                        </p:attrNameLst>
                                      </p:cBhvr>
                                      <p:by>
                                        <p:hsl h="0" s="-12549" l="-25098"/>
                                      </p:by>
                                    </p:animClr>
                                    <p:animClr clrSpc="hsl" dir="cw">
                                      <p:cBhvr>
                                        <p:cTn id="112" dur="500" fill="hold"/>
                                        <p:tgtEl>
                                          <p:spTgt spid="27"/>
                                        </p:tgtEl>
                                        <p:attrNameLst>
                                          <p:attrName>stroke.color</p:attrName>
                                        </p:attrNameLst>
                                      </p:cBhvr>
                                      <p:by>
                                        <p:hsl h="0" s="-12549" l="-25098"/>
                                      </p:by>
                                    </p:animClr>
                                    <p:set>
                                      <p:cBhvr>
                                        <p:cTn id="113" dur="500" fill="hold"/>
                                        <p:tgtEl>
                                          <p:spTgt spid="27"/>
                                        </p:tgtEl>
                                        <p:attrNameLst>
                                          <p:attrName>fill.type</p:attrName>
                                        </p:attrNameLst>
                                      </p:cBhvr>
                                      <p:to>
                                        <p:strVal val="solid"/>
                                      </p:to>
                                    </p:set>
                                  </p:childTnLst>
                                </p:cTn>
                              </p:par>
                              <p:par>
                                <p:cTn id="114" presetID="19" presetClass="emph" presetSubtype="0" fill="hold" grpId="0" nodeType="withEffect">
                                  <p:stCondLst>
                                    <p:cond delay="0"/>
                                  </p:stCondLst>
                                  <p:childTnLst>
                                    <p:animClr clrSpc="rgb" dir="cw">
                                      <p:cBhvr override="childStyle">
                                        <p:cTn id="115" dur="500" fill="hold"/>
                                        <p:tgtEl>
                                          <p:spTgt spid="16"/>
                                        </p:tgtEl>
                                        <p:attrNameLst>
                                          <p:attrName>style.color</p:attrName>
                                        </p:attrNameLst>
                                      </p:cBhvr>
                                      <p:to>
                                        <a:srgbClr val="FFC000"/>
                                      </p:to>
                                    </p:animClr>
                                    <p:animClr clrSpc="rgb" dir="cw">
                                      <p:cBhvr>
                                        <p:cTn id="116" dur="500" fill="hold"/>
                                        <p:tgtEl>
                                          <p:spTgt spid="16"/>
                                        </p:tgtEl>
                                        <p:attrNameLst>
                                          <p:attrName>fillcolor</p:attrName>
                                        </p:attrNameLst>
                                      </p:cBhvr>
                                      <p:to>
                                        <a:srgbClr val="FFC000"/>
                                      </p:to>
                                    </p:animClr>
                                    <p:set>
                                      <p:cBhvr>
                                        <p:cTn id="117" dur="500" fill="hold"/>
                                        <p:tgtEl>
                                          <p:spTgt spid="16"/>
                                        </p:tgtEl>
                                        <p:attrNameLst>
                                          <p:attrName>fill.type</p:attrName>
                                        </p:attrNameLst>
                                      </p:cBhvr>
                                      <p:to>
                                        <p:strVal val="solid"/>
                                      </p:to>
                                    </p:set>
                                    <p:set>
                                      <p:cBhvr>
                                        <p:cTn id="118" dur="500" fill="hold"/>
                                        <p:tgtEl>
                                          <p:spTgt spid="16"/>
                                        </p:tgtEl>
                                        <p:attrNameLst>
                                          <p:attrName>fill.on</p:attrName>
                                        </p:attrNameLst>
                                      </p:cBhvr>
                                      <p:to>
                                        <p:strVal val="true"/>
                                      </p:to>
                                    </p:set>
                                  </p:childTnLst>
                                </p:cTn>
                              </p:par>
                              <p:par>
                                <p:cTn id="119" presetID="1" presetClass="mediacall" presetSubtype="0" fill="hold" nodeType="withEffect">
                                  <p:stCondLst>
                                    <p:cond delay="0"/>
                                  </p:stCondLst>
                                  <p:childTnLst>
                                    <p:cmd type="call" cmd="playFrom(0.0)">
                                      <p:cBhvr>
                                        <p:cTn id="120" dur="20218" fill="hold"/>
                                        <p:tgtEl>
                                          <p:spTgt spid="39"/>
                                        </p:tgtEl>
                                      </p:cBhvr>
                                    </p:cmd>
                                  </p:childTnLst>
                                </p:cTn>
                              </p:par>
                              <p:par>
                                <p:cTn id="121" presetID="3" presetClass="mediacall" presetSubtype="0" fill="hold" nodeType="withEffect">
                                  <p:stCondLst>
                                    <p:cond delay="0"/>
                                  </p:stCondLst>
                                  <p:childTnLst>
                                    <p:cmd type="call" cmd="stop">
                                      <p:cBhvr>
                                        <p:cTn id="122" dur="1" fill="hold"/>
                                        <p:tgtEl>
                                          <p:spTgt spid="38"/>
                                        </p:tgtEl>
                                      </p:cBhvr>
                                    </p:cmd>
                                  </p:childTnLst>
                                </p:cTn>
                              </p:par>
                              <p:par>
                                <p:cTn id="123" presetID="19" presetClass="emph" presetSubtype="0" fill="hold" grpId="1" nodeType="withEffect">
                                  <p:stCondLst>
                                    <p:cond delay="3500"/>
                                  </p:stCondLst>
                                  <p:childTnLst>
                                    <p:animClr clrSpc="rgb" dir="cw">
                                      <p:cBhvr override="childStyle">
                                        <p:cTn id="124" dur="500" fill="hold"/>
                                        <p:tgtEl>
                                          <p:spTgt spid="16"/>
                                        </p:tgtEl>
                                        <p:attrNameLst>
                                          <p:attrName>style.color</p:attrName>
                                        </p:attrNameLst>
                                      </p:cBhvr>
                                      <p:to>
                                        <a:srgbClr val="FF0000"/>
                                      </p:to>
                                    </p:animClr>
                                    <p:animClr clrSpc="rgb" dir="cw">
                                      <p:cBhvr>
                                        <p:cTn id="125" dur="500" fill="hold"/>
                                        <p:tgtEl>
                                          <p:spTgt spid="16"/>
                                        </p:tgtEl>
                                        <p:attrNameLst>
                                          <p:attrName>fillcolor</p:attrName>
                                        </p:attrNameLst>
                                      </p:cBhvr>
                                      <p:to>
                                        <a:srgbClr val="FF0000"/>
                                      </p:to>
                                    </p:animClr>
                                    <p:set>
                                      <p:cBhvr>
                                        <p:cTn id="126" dur="500" fill="hold"/>
                                        <p:tgtEl>
                                          <p:spTgt spid="16"/>
                                        </p:tgtEl>
                                        <p:attrNameLst>
                                          <p:attrName>fill.type</p:attrName>
                                        </p:attrNameLst>
                                      </p:cBhvr>
                                      <p:to>
                                        <p:strVal val="solid"/>
                                      </p:to>
                                    </p:set>
                                    <p:set>
                                      <p:cBhvr>
                                        <p:cTn id="127" dur="500" fill="hold"/>
                                        <p:tgtEl>
                                          <p:spTgt spid="16"/>
                                        </p:tgtEl>
                                        <p:attrNameLst>
                                          <p:attrName>fill.on</p:attrName>
                                        </p:attrNameLst>
                                      </p:cBhvr>
                                      <p:to>
                                        <p:strVal val="true"/>
                                      </p:to>
                                    </p:set>
                                  </p:childTnLst>
                                </p:cTn>
                              </p:par>
                              <p:par>
                                <p:cTn id="128" presetID="19" presetClass="emph" presetSubtype="0" repeatCount="4000" fill="hold" grpId="3" nodeType="withEffect">
                                  <p:stCondLst>
                                    <p:cond delay="3500"/>
                                  </p:stCondLst>
                                  <p:childTnLst>
                                    <p:animClr clrSpc="rgb" dir="cw">
                                      <p:cBhvr override="childStyle">
                                        <p:cTn id="129" dur="500" fill="hold"/>
                                        <p:tgtEl>
                                          <p:spTgt spid="15"/>
                                        </p:tgtEl>
                                        <p:attrNameLst>
                                          <p:attrName>style.color</p:attrName>
                                        </p:attrNameLst>
                                      </p:cBhvr>
                                      <p:to>
                                        <a:srgbClr val="92D050"/>
                                      </p:to>
                                    </p:animClr>
                                    <p:animClr clrSpc="rgb" dir="cw">
                                      <p:cBhvr>
                                        <p:cTn id="130" dur="500" fill="hold"/>
                                        <p:tgtEl>
                                          <p:spTgt spid="15"/>
                                        </p:tgtEl>
                                        <p:attrNameLst>
                                          <p:attrName>fillcolor</p:attrName>
                                        </p:attrNameLst>
                                      </p:cBhvr>
                                      <p:to>
                                        <a:srgbClr val="92D050"/>
                                      </p:to>
                                    </p:animClr>
                                    <p:set>
                                      <p:cBhvr>
                                        <p:cTn id="131" dur="500" fill="hold"/>
                                        <p:tgtEl>
                                          <p:spTgt spid="15"/>
                                        </p:tgtEl>
                                        <p:attrNameLst>
                                          <p:attrName>fill.type</p:attrName>
                                        </p:attrNameLst>
                                      </p:cBhvr>
                                      <p:to>
                                        <p:strVal val="solid"/>
                                      </p:to>
                                    </p:set>
                                    <p:set>
                                      <p:cBhvr>
                                        <p:cTn id="132" dur="500" fill="hold"/>
                                        <p:tgtEl>
                                          <p:spTgt spid="15"/>
                                        </p:tgtEl>
                                        <p:attrNameLst>
                                          <p:attrName>fill.on</p:attrName>
                                        </p:attrNameLst>
                                      </p:cBhvr>
                                      <p:to>
                                        <p:strVal val="true"/>
                                      </p:to>
                                    </p:set>
                                  </p:childTnLst>
                                </p:cTn>
                              </p:par>
                              <p:par>
                                <p:cTn id="133" presetID="1" presetClass="mediacall" presetSubtype="0" fill="hold" nodeType="withEffect">
                                  <p:stCondLst>
                                    <p:cond delay="3500"/>
                                  </p:stCondLst>
                                  <p:childTnLst>
                                    <p:cmd type="call" cmd="playFrom(0.0)">
                                      <p:cBhvr>
                                        <p:cTn id="134" dur="5903" fill="hold"/>
                                        <p:tgtEl>
                                          <p:spTgt spid="41"/>
                                        </p:tgtEl>
                                      </p:cBhvr>
                                    </p:cmd>
                                  </p:childTnLst>
                                </p:cTn>
                              </p:par>
                              <p:par>
                                <p:cTn id="135" presetID="3" presetClass="mediacall" presetSubtype="0" fill="hold" nodeType="withEffect">
                                  <p:stCondLst>
                                    <p:cond delay="3500"/>
                                  </p:stCondLst>
                                  <p:childTnLst>
                                    <p:cmd type="call" cmd="stop">
                                      <p:cBhvr>
                                        <p:cTn id="136" dur="1" fill="hold"/>
                                        <p:tgtEl>
                                          <p:spTgt spid="39"/>
                                        </p:tgtEl>
                                      </p:cBhvr>
                                    </p:cmd>
                                  </p:childTnLst>
                                </p:cTn>
                              </p:par>
                              <p:par>
                                <p:cTn id="137" presetID="30" presetClass="emph" presetSubtype="0" fill="hold" grpId="2" nodeType="withEffect">
                                  <p:stCondLst>
                                    <p:cond delay="3500"/>
                                  </p:stCondLst>
                                  <p:childTnLst>
                                    <p:animClr clrSpc="hsl" dir="cw">
                                      <p:cBhvr override="childStyle">
                                        <p:cTn id="138" dur="500" fill="hold"/>
                                        <p:tgtEl>
                                          <p:spTgt spid="27"/>
                                        </p:tgtEl>
                                        <p:attrNameLst>
                                          <p:attrName>style.color</p:attrName>
                                        </p:attrNameLst>
                                      </p:cBhvr>
                                      <p:by>
                                        <p:hsl h="0" s="12549" l="25098"/>
                                      </p:by>
                                    </p:animClr>
                                    <p:animClr clrSpc="hsl" dir="cw">
                                      <p:cBhvr>
                                        <p:cTn id="139" dur="500" fill="hold"/>
                                        <p:tgtEl>
                                          <p:spTgt spid="27"/>
                                        </p:tgtEl>
                                        <p:attrNameLst>
                                          <p:attrName>fillcolor</p:attrName>
                                        </p:attrNameLst>
                                      </p:cBhvr>
                                      <p:by>
                                        <p:hsl h="0" s="12549" l="25098"/>
                                      </p:by>
                                    </p:animClr>
                                    <p:animClr clrSpc="hsl" dir="cw">
                                      <p:cBhvr>
                                        <p:cTn id="140" dur="500" fill="hold"/>
                                        <p:tgtEl>
                                          <p:spTgt spid="27"/>
                                        </p:tgtEl>
                                        <p:attrNameLst>
                                          <p:attrName>stroke.color</p:attrName>
                                        </p:attrNameLst>
                                      </p:cBhvr>
                                      <p:by>
                                        <p:hsl h="0" s="12549" l="25098"/>
                                      </p:by>
                                    </p:animClr>
                                    <p:set>
                                      <p:cBhvr>
                                        <p:cTn id="141" dur="500" fill="hold"/>
                                        <p:tgtEl>
                                          <p:spTgt spid="27"/>
                                        </p:tgtEl>
                                        <p:attrNameLst>
                                          <p:attrName>fill.type</p:attrName>
                                        </p:attrNameLst>
                                      </p:cBhvr>
                                      <p:to>
                                        <p:strVal val="solid"/>
                                      </p:to>
                                    </p:set>
                                  </p:childTnLst>
                                </p:cTn>
                              </p:par>
                              <p:par>
                                <p:cTn id="142" presetID="24" presetClass="emph" presetSubtype="0" fill="hold" grpId="4" nodeType="withEffect">
                                  <p:stCondLst>
                                    <p:cond delay="3500"/>
                                  </p:stCondLst>
                                  <p:childTnLst>
                                    <p:animClr clrSpc="hsl" dir="cw">
                                      <p:cBhvr override="childStyle">
                                        <p:cTn id="143" dur="500" fill="hold"/>
                                        <p:tgtEl>
                                          <p:spTgt spid="25"/>
                                        </p:tgtEl>
                                        <p:attrNameLst>
                                          <p:attrName>style.color</p:attrName>
                                        </p:attrNameLst>
                                      </p:cBhvr>
                                      <p:by>
                                        <p:hsl h="0" s="-12549" l="-25098"/>
                                      </p:by>
                                    </p:animClr>
                                    <p:animClr clrSpc="hsl" dir="cw">
                                      <p:cBhvr>
                                        <p:cTn id="144" dur="500" fill="hold"/>
                                        <p:tgtEl>
                                          <p:spTgt spid="25"/>
                                        </p:tgtEl>
                                        <p:attrNameLst>
                                          <p:attrName>fillcolor</p:attrName>
                                        </p:attrNameLst>
                                      </p:cBhvr>
                                      <p:by>
                                        <p:hsl h="0" s="-12549" l="-25098"/>
                                      </p:by>
                                    </p:animClr>
                                    <p:animClr clrSpc="hsl" dir="cw">
                                      <p:cBhvr>
                                        <p:cTn id="145" dur="500" fill="hold"/>
                                        <p:tgtEl>
                                          <p:spTgt spid="25"/>
                                        </p:tgtEl>
                                        <p:attrNameLst>
                                          <p:attrName>stroke.color</p:attrName>
                                        </p:attrNameLst>
                                      </p:cBhvr>
                                      <p:by>
                                        <p:hsl h="0" s="-12549" l="-25098"/>
                                      </p:by>
                                    </p:animClr>
                                    <p:set>
                                      <p:cBhvr>
                                        <p:cTn id="14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7" restart="whenNotActive" fill="hold" evtFilter="cancelBubble" nodeType="interactiveSeq">
                <p:stCondLst>
                  <p:cond evt="onClick" delay="0">
                    <p:tgtEl>
                      <p:spTgt spid="34"/>
                    </p:tgtEl>
                  </p:cond>
                </p:stCondLst>
                <p:endSync evt="end" delay="0">
                  <p:rtn val="all"/>
                </p:endSync>
                <p:childTnLst>
                  <p:par>
                    <p:cTn id="148" fill="hold">
                      <p:stCondLst>
                        <p:cond delay="0"/>
                      </p:stCondLst>
                      <p:childTnLst>
                        <p:par>
                          <p:cTn id="149" fill="hold">
                            <p:stCondLst>
                              <p:cond delay="0"/>
                            </p:stCondLst>
                            <p:childTnLst>
                              <p:par>
                                <p:cTn id="150" presetID="24" presetClass="emph" presetSubtype="0" fill="hold" grpId="1" nodeType="clickEffect">
                                  <p:stCondLst>
                                    <p:cond delay="0"/>
                                  </p:stCondLst>
                                  <p:childTnLst>
                                    <p:animClr clrSpc="hsl" dir="cw">
                                      <p:cBhvr override="childStyle">
                                        <p:cTn id="151" dur="500" fill="hold"/>
                                        <p:tgtEl>
                                          <p:spTgt spid="34"/>
                                        </p:tgtEl>
                                        <p:attrNameLst>
                                          <p:attrName>style.color</p:attrName>
                                        </p:attrNameLst>
                                      </p:cBhvr>
                                      <p:by>
                                        <p:hsl h="0" s="-12549" l="-25098"/>
                                      </p:by>
                                    </p:animClr>
                                    <p:animClr clrSpc="hsl" dir="cw">
                                      <p:cBhvr>
                                        <p:cTn id="152" dur="500" fill="hold"/>
                                        <p:tgtEl>
                                          <p:spTgt spid="34"/>
                                        </p:tgtEl>
                                        <p:attrNameLst>
                                          <p:attrName>fillcolor</p:attrName>
                                        </p:attrNameLst>
                                      </p:cBhvr>
                                      <p:by>
                                        <p:hsl h="0" s="-12549" l="-25098"/>
                                      </p:by>
                                    </p:animClr>
                                    <p:animClr clrSpc="hsl" dir="cw">
                                      <p:cBhvr>
                                        <p:cTn id="153" dur="500" fill="hold"/>
                                        <p:tgtEl>
                                          <p:spTgt spid="34"/>
                                        </p:tgtEl>
                                        <p:attrNameLst>
                                          <p:attrName>stroke.color</p:attrName>
                                        </p:attrNameLst>
                                      </p:cBhvr>
                                      <p:by>
                                        <p:hsl h="0" s="-12549" l="-25098"/>
                                      </p:by>
                                    </p:animClr>
                                    <p:set>
                                      <p:cBhvr>
                                        <p:cTn id="154" dur="500" fill="hold"/>
                                        <p:tgtEl>
                                          <p:spTgt spid="34"/>
                                        </p:tgtEl>
                                        <p:attrNameLst>
                                          <p:attrName>fill.type</p:attrName>
                                        </p:attrNameLst>
                                      </p:cBhvr>
                                      <p:to>
                                        <p:strVal val="solid"/>
                                      </p:to>
                                    </p:set>
                                  </p:childTnLst>
                                </p:cTn>
                              </p:par>
                              <p:par>
                                <p:cTn id="155" presetID="19" presetClass="emph" presetSubtype="0" fill="hold" grpId="0" nodeType="withEffect">
                                  <p:stCondLst>
                                    <p:cond delay="0"/>
                                  </p:stCondLst>
                                  <p:childTnLst>
                                    <p:animClr clrSpc="rgb" dir="cw">
                                      <p:cBhvr override="childStyle">
                                        <p:cTn id="156" dur="500" fill="hold"/>
                                        <p:tgtEl>
                                          <p:spTgt spid="32"/>
                                        </p:tgtEl>
                                        <p:attrNameLst>
                                          <p:attrName>style.color</p:attrName>
                                        </p:attrNameLst>
                                      </p:cBhvr>
                                      <p:to>
                                        <a:schemeClr val="accent2"/>
                                      </p:to>
                                    </p:animClr>
                                    <p:animClr clrSpc="rgb" dir="cw">
                                      <p:cBhvr>
                                        <p:cTn id="157" dur="500" fill="hold"/>
                                        <p:tgtEl>
                                          <p:spTgt spid="32"/>
                                        </p:tgtEl>
                                        <p:attrNameLst>
                                          <p:attrName>fillcolor</p:attrName>
                                        </p:attrNameLst>
                                      </p:cBhvr>
                                      <p:to>
                                        <a:schemeClr val="accent2"/>
                                      </p:to>
                                    </p:animClr>
                                    <p:set>
                                      <p:cBhvr>
                                        <p:cTn id="158" dur="500" fill="hold"/>
                                        <p:tgtEl>
                                          <p:spTgt spid="32"/>
                                        </p:tgtEl>
                                        <p:attrNameLst>
                                          <p:attrName>fill.type</p:attrName>
                                        </p:attrNameLst>
                                      </p:cBhvr>
                                      <p:to>
                                        <p:strVal val="solid"/>
                                      </p:to>
                                    </p:set>
                                    <p:set>
                                      <p:cBhvr>
                                        <p:cTn id="159" dur="500" fill="hold"/>
                                        <p:tgtEl>
                                          <p:spTgt spid="32"/>
                                        </p:tgtEl>
                                        <p:attrNameLst>
                                          <p:attrName>fill.on</p:attrName>
                                        </p:attrNameLst>
                                      </p:cBhvr>
                                      <p:to>
                                        <p:strVal val="true"/>
                                      </p:to>
                                    </p:set>
                                  </p:childTnLst>
                                </p:cTn>
                              </p:par>
                              <p:par>
                                <p:cTn id="160" presetID="1" presetClass="mediacall" presetSubtype="0" fill="hold" nodeType="withEffect">
                                  <p:stCondLst>
                                    <p:cond delay="0"/>
                                  </p:stCondLst>
                                  <p:childTnLst>
                                    <p:cmd type="call" cmd="playFrom(0.0)">
                                      <p:cBhvr>
                                        <p:cTn id="161" dur="20218" fill="hold"/>
                                        <p:tgtEl>
                                          <p:spTgt spid="39"/>
                                        </p:tgtEl>
                                      </p:cBhvr>
                                    </p:cmd>
                                  </p:childTnLst>
                                </p:cTn>
                              </p:par>
                              <p:par>
                                <p:cTn id="162" presetID="3" presetClass="mediacall" presetSubtype="0" fill="hold" nodeType="withEffect">
                                  <p:stCondLst>
                                    <p:cond delay="0"/>
                                  </p:stCondLst>
                                  <p:childTnLst>
                                    <p:cmd type="call" cmd="stop">
                                      <p:cBhvr>
                                        <p:cTn id="163" dur="1" fill="hold"/>
                                        <p:tgtEl>
                                          <p:spTgt spid="38"/>
                                        </p:tgtEl>
                                      </p:cBhvr>
                                    </p:cmd>
                                  </p:childTnLst>
                                </p:cTn>
                              </p:par>
                              <p:par>
                                <p:cTn id="164" presetID="19" presetClass="emph" presetSubtype="0" fill="hold" grpId="1" nodeType="withEffect">
                                  <p:stCondLst>
                                    <p:cond delay="3000"/>
                                  </p:stCondLst>
                                  <p:childTnLst>
                                    <p:animClr clrSpc="rgb" dir="cw">
                                      <p:cBhvr override="childStyle">
                                        <p:cTn id="165" dur="500" fill="hold"/>
                                        <p:tgtEl>
                                          <p:spTgt spid="32"/>
                                        </p:tgtEl>
                                        <p:attrNameLst>
                                          <p:attrName>style.color</p:attrName>
                                        </p:attrNameLst>
                                      </p:cBhvr>
                                      <p:to>
                                        <a:srgbClr val="FF0000"/>
                                      </p:to>
                                    </p:animClr>
                                    <p:animClr clrSpc="rgb" dir="cw">
                                      <p:cBhvr>
                                        <p:cTn id="166" dur="500" fill="hold"/>
                                        <p:tgtEl>
                                          <p:spTgt spid="32"/>
                                        </p:tgtEl>
                                        <p:attrNameLst>
                                          <p:attrName>fillcolor</p:attrName>
                                        </p:attrNameLst>
                                      </p:cBhvr>
                                      <p:to>
                                        <a:srgbClr val="FF0000"/>
                                      </p:to>
                                    </p:animClr>
                                    <p:set>
                                      <p:cBhvr>
                                        <p:cTn id="167" dur="500" fill="hold"/>
                                        <p:tgtEl>
                                          <p:spTgt spid="32"/>
                                        </p:tgtEl>
                                        <p:attrNameLst>
                                          <p:attrName>fill.type</p:attrName>
                                        </p:attrNameLst>
                                      </p:cBhvr>
                                      <p:to>
                                        <p:strVal val="solid"/>
                                      </p:to>
                                    </p:set>
                                    <p:set>
                                      <p:cBhvr>
                                        <p:cTn id="168" dur="500" fill="hold"/>
                                        <p:tgtEl>
                                          <p:spTgt spid="32"/>
                                        </p:tgtEl>
                                        <p:attrNameLst>
                                          <p:attrName>fill.on</p:attrName>
                                        </p:attrNameLst>
                                      </p:cBhvr>
                                      <p:to>
                                        <p:strVal val="true"/>
                                      </p:to>
                                    </p:set>
                                  </p:childTnLst>
                                </p:cTn>
                              </p:par>
                              <p:par>
                                <p:cTn id="169" presetID="19" presetClass="emph" presetSubtype="0" repeatCount="4000" fill="hold" grpId="4" nodeType="withEffect">
                                  <p:stCondLst>
                                    <p:cond delay="3000"/>
                                  </p:stCondLst>
                                  <p:childTnLst>
                                    <p:animClr clrSpc="rgb" dir="cw">
                                      <p:cBhvr override="childStyle">
                                        <p:cTn id="170" dur="500" fill="hold"/>
                                        <p:tgtEl>
                                          <p:spTgt spid="15"/>
                                        </p:tgtEl>
                                        <p:attrNameLst>
                                          <p:attrName>style.color</p:attrName>
                                        </p:attrNameLst>
                                      </p:cBhvr>
                                      <p:to>
                                        <a:srgbClr val="92D050"/>
                                      </p:to>
                                    </p:animClr>
                                    <p:animClr clrSpc="rgb" dir="cw">
                                      <p:cBhvr>
                                        <p:cTn id="171" dur="500" fill="hold"/>
                                        <p:tgtEl>
                                          <p:spTgt spid="15"/>
                                        </p:tgtEl>
                                        <p:attrNameLst>
                                          <p:attrName>fillcolor</p:attrName>
                                        </p:attrNameLst>
                                      </p:cBhvr>
                                      <p:to>
                                        <a:srgbClr val="92D050"/>
                                      </p:to>
                                    </p:animClr>
                                    <p:set>
                                      <p:cBhvr>
                                        <p:cTn id="172" dur="500" fill="hold"/>
                                        <p:tgtEl>
                                          <p:spTgt spid="15"/>
                                        </p:tgtEl>
                                        <p:attrNameLst>
                                          <p:attrName>fill.type</p:attrName>
                                        </p:attrNameLst>
                                      </p:cBhvr>
                                      <p:to>
                                        <p:strVal val="solid"/>
                                      </p:to>
                                    </p:set>
                                    <p:set>
                                      <p:cBhvr>
                                        <p:cTn id="173" dur="500" fill="hold"/>
                                        <p:tgtEl>
                                          <p:spTgt spid="15"/>
                                        </p:tgtEl>
                                        <p:attrNameLst>
                                          <p:attrName>fill.on</p:attrName>
                                        </p:attrNameLst>
                                      </p:cBhvr>
                                      <p:to>
                                        <p:strVal val="true"/>
                                      </p:to>
                                    </p:set>
                                  </p:childTnLst>
                                </p:cTn>
                              </p:par>
                              <p:par>
                                <p:cTn id="174" presetID="1" presetClass="mediacall" presetSubtype="0" fill="hold" nodeType="withEffect">
                                  <p:stCondLst>
                                    <p:cond delay="3000"/>
                                  </p:stCondLst>
                                  <p:childTnLst>
                                    <p:cmd type="call" cmd="playFrom(0.0)">
                                      <p:cBhvr>
                                        <p:cTn id="175" dur="5903" fill="hold"/>
                                        <p:tgtEl>
                                          <p:spTgt spid="41"/>
                                        </p:tgtEl>
                                      </p:cBhvr>
                                    </p:cmd>
                                  </p:childTnLst>
                                </p:cTn>
                              </p:par>
                              <p:par>
                                <p:cTn id="176" presetID="3" presetClass="mediacall" presetSubtype="0" fill="hold" nodeType="withEffect">
                                  <p:stCondLst>
                                    <p:cond delay="3000"/>
                                  </p:stCondLst>
                                  <p:childTnLst>
                                    <p:cmd type="call" cmd="stop">
                                      <p:cBhvr>
                                        <p:cTn id="177" dur="1" fill="hold"/>
                                        <p:tgtEl>
                                          <p:spTgt spid="39"/>
                                        </p:tgtEl>
                                      </p:cBhvr>
                                    </p:cmd>
                                  </p:childTnLst>
                                </p:cTn>
                              </p:par>
                              <p:par>
                                <p:cTn id="178" presetID="30" presetClass="emph" presetSubtype="0" fill="hold" grpId="2" nodeType="withEffect">
                                  <p:stCondLst>
                                    <p:cond delay="3000"/>
                                  </p:stCondLst>
                                  <p:childTnLst>
                                    <p:animClr clrSpc="hsl" dir="cw">
                                      <p:cBhvr override="childStyle">
                                        <p:cTn id="179" dur="500" fill="hold"/>
                                        <p:tgtEl>
                                          <p:spTgt spid="34"/>
                                        </p:tgtEl>
                                        <p:attrNameLst>
                                          <p:attrName>style.color</p:attrName>
                                        </p:attrNameLst>
                                      </p:cBhvr>
                                      <p:by>
                                        <p:hsl h="0" s="12549" l="25098"/>
                                      </p:by>
                                    </p:animClr>
                                    <p:animClr clrSpc="hsl" dir="cw">
                                      <p:cBhvr>
                                        <p:cTn id="180" dur="500" fill="hold"/>
                                        <p:tgtEl>
                                          <p:spTgt spid="34"/>
                                        </p:tgtEl>
                                        <p:attrNameLst>
                                          <p:attrName>fillcolor</p:attrName>
                                        </p:attrNameLst>
                                      </p:cBhvr>
                                      <p:by>
                                        <p:hsl h="0" s="12549" l="25098"/>
                                      </p:by>
                                    </p:animClr>
                                    <p:animClr clrSpc="hsl" dir="cw">
                                      <p:cBhvr>
                                        <p:cTn id="181" dur="500" fill="hold"/>
                                        <p:tgtEl>
                                          <p:spTgt spid="34"/>
                                        </p:tgtEl>
                                        <p:attrNameLst>
                                          <p:attrName>stroke.color</p:attrName>
                                        </p:attrNameLst>
                                      </p:cBhvr>
                                      <p:by>
                                        <p:hsl h="0" s="12549" l="25098"/>
                                      </p:by>
                                    </p:animClr>
                                    <p:set>
                                      <p:cBhvr>
                                        <p:cTn id="182" dur="500" fill="hold"/>
                                        <p:tgtEl>
                                          <p:spTgt spid="34"/>
                                        </p:tgtEl>
                                        <p:attrNameLst>
                                          <p:attrName>fill.type</p:attrName>
                                        </p:attrNameLst>
                                      </p:cBhvr>
                                      <p:to>
                                        <p:strVal val="solid"/>
                                      </p:to>
                                    </p:set>
                                  </p:childTnLst>
                                </p:cTn>
                              </p:par>
                              <p:par>
                                <p:cTn id="183" presetID="24" presetClass="emph" presetSubtype="0" fill="hold" grpId="5" nodeType="withEffect">
                                  <p:stCondLst>
                                    <p:cond delay="3000"/>
                                  </p:stCondLst>
                                  <p:childTnLst>
                                    <p:animClr clrSpc="hsl" dir="cw">
                                      <p:cBhvr override="childStyle">
                                        <p:cTn id="184" dur="500" fill="hold"/>
                                        <p:tgtEl>
                                          <p:spTgt spid="25"/>
                                        </p:tgtEl>
                                        <p:attrNameLst>
                                          <p:attrName>style.color</p:attrName>
                                        </p:attrNameLst>
                                      </p:cBhvr>
                                      <p:by>
                                        <p:hsl h="0" s="-12549" l="-25098"/>
                                      </p:by>
                                    </p:animClr>
                                    <p:animClr clrSpc="hsl" dir="cw">
                                      <p:cBhvr>
                                        <p:cTn id="185" dur="500" fill="hold"/>
                                        <p:tgtEl>
                                          <p:spTgt spid="25"/>
                                        </p:tgtEl>
                                        <p:attrNameLst>
                                          <p:attrName>fillcolor</p:attrName>
                                        </p:attrNameLst>
                                      </p:cBhvr>
                                      <p:by>
                                        <p:hsl h="0" s="-12549" l="-25098"/>
                                      </p:by>
                                    </p:animClr>
                                    <p:animClr clrSpc="hsl" dir="cw">
                                      <p:cBhvr>
                                        <p:cTn id="186" dur="500" fill="hold"/>
                                        <p:tgtEl>
                                          <p:spTgt spid="25"/>
                                        </p:tgtEl>
                                        <p:attrNameLst>
                                          <p:attrName>stroke.color</p:attrName>
                                        </p:attrNameLst>
                                      </p:cBhvr>
                                      <p:by>
                                        <p:hsl h="0" s="-12549" l="-25098"/>
                                      </p:by>
                                    </p:animClr>
                                    <p:set>
                                      <p:cBhvr>
                                        <p:cTn id="18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8" fill="hold" display="0">
                  <p:stCondLst>
                    <p:cond delay="indefinite"/>
                  </p:stCondLst>
                  <p:endCondLst>
                    <p:cond evt="onStopAudio" delay="0">
                      <p:tgtEl>
                        <p:sldTgt/>
                      </p:tgtEl>
                    </p:cond>
                  </p:endCondLst>
                </p:cTn>
                <p:tgtEl>
                  <p:spTgt spid="39"/>
                </p:tgtEl>
              </p:cMediaNode>
            </p:audio>
            <p:audio>
              <p:cMediaNode vol="80000">
                <p:cTn id="189" fill="hold" display="0">
                  <p:stCondLst>
                    <p:cond delay="indefinite"/>
                  </p:stCondLst>
                  <p:endCondLst>
                    <p:cond evt="onStopAudio" delay="0">
                      <p:tgtEl>
                        <p:sldTgt/>
                      </p:tgtEl>
                    </p:cond>
                  </p:endCondLst>
                </p:cTn>
                <p:tgtEl>
                  <p:spTgt spid="40"/>
                </p:tgtEl>
              </p:cMediaNode>
            </p:audio>
            <p:audio>
              <p:cMediaNode vol="80000">
                <p:cTn id="190"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112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97157" y="100584"/>
            <a:ext cx="8952544" cy="4925969"/>
          </a:xfrm>
          <a:prstGeom prst="rect">
            <a:avLst/>
          </a:prstGeom>
        </p:spPr>
      </p:pic>
      <p:pic>
        <p:nvPicPr>
          <p:cNvPr id="19" name="Picture 18"/>
          <p:cNvPicPr>
            <a:picLocks noChangeAspect="1"/>
          </p:cNvPicPr>
          <p:nvPr/>
        </p:nvPicPr>
        <p:blipFill>
          <a:blip r:embed="rId4"/>
          <a:stretch>
            <a:fillRect/>
          </a:stretch>
        </p:blipFill>
        <p:spPr>
          <a:xfrm rot="9622621">
            <a:off x="8267320" y="4591943"/>
            <a:ext cx="767907" cy="429124"/>
          </a:xfrm>
          <a:prstGeom prst="rect">
            <a:avLst/>
          </a:prstGeom>
        </p:spPr>
      </p:pic>
      <p:grpSp>
        <p:nvGrpSpPr>
          <p:cNvPr id="21" name="Google Shape;1475;p51"/>
          <p:cNvGrpSpPr/>
          <p:nvPr/>
        </p:nvGrpSpPr>
        <p:grpSpPr>
          <a:xfrm rot="21132332">
            <a:off x="110837" y="4573812"/>
            <a:ext cx="718536" cy="250684"/>
            <a:chOff x="10418321" y="-3066640"/>
            <a:chExt cx="949000" cy="333745"/>
          </a:xfrm>
        </p:grpSpPr>
        <p:sp>
          <p:nvSpPr>
            <p:cNvPr id="22"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3331;p61"/>
          <p:cNvSpPr txBox="1"/>
          <p:nvPr/>
        </p:nvSpPr>
        <p:spPr>
          <a:xfrm flipH="1">
            <a:off x="275374" y="368992"/>
            <a:ext cx="2737648" cy="507170"/>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1 (SGK </a:t>
            </a: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tr.57)</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177684" y="958646"/>
                <a:ext cx="8812218" cy="969496"/>
              </a:xfrm>
              <a:prstGeom prst="rect">
                <a:avLst/>
              </a:prstGeom>
            </p:spPr>
            <p:txBody>
              <a:bodyPr wrap="square">
                <a:spAutoFit/>
              </a:bodyPr>
              <a:lstStyle/>
              <a:p>
                <a:pPr lvl="0" algn="just">
                  <a:lnSpc>
                    <a:spcPct val="150000"/>
                  </a:lnSpc>
                  <a:buClrTx/>
                  <a:defRPr/>
                </a:pPr>
                <a:r>
                  <a:rPr lang="vi-VN" sz="1900">
                    <a:solidFill>
                      <a:sysClr val="windowText" lastClr="000000"/>
                    </a:solidFill>
                  </a:rPr>
                  <a:t>Cho tam giác </a:t>
                </a:r>
                <a14:m>
                  <m:oMath xmlns:m="http://schemas.openxmlformats.org/officeDocument/2006/math">
                    <m:r>
                      <a:rPr lang="vi-VN" sz="1900" i="1" smtClean="0">
                        <a:solidFill>
                          <a:sysClr val="windowText" lastClr="000000"/>
                        </a:solidFill>
                        <a:latin typeface="Cambria Math" panose="02040503050406030204" pitchFamily="18" charset="0"/>
                      </a:rPr>
                      <m:t>𝐴𝐵𝐶</m:t>
                    </m:r>
                  </m:oMath>
                </a14:m>
                <a:r>
                  <a:rPr lang="vi-VN" sz="1900">
                    <a:solidFill>
                      <a:sysClr val="windowText" lastClr="000000"/>
                    </a:solidFill>
                  </a:rPr>
                  <a:t> có </a:t>
                </a:r>
                <a14:m>
                  <m:oMath xmlns:m="http://schemas.openxmlformats.org/officeDocument/2006/math">
                    <m:r>
                      <a:rPr lang="vi-VN" sz="1900" i="1" smtClean="0">
                        <a:solidFill>
                          <a:sysClr val="windowText" lastClr="000000"/>
                        </a:solidFill>
                        <a:latin typeface="Cambria Math" panose="02040503050406030204" pitchFamily="18" charset="0"/>
                      </a:rPr>
                      <m:t>𝐴𝐵</m:t>
                    </m:r>
                    <m:r>
                      <a:rPr lang="vi-VN" sz="1900" i="1" smtClean="0">
                        <a:solidFill>
                          <a:sysClr val="windowText" lastClr="000000"/>
                        </a:solidFill>
                        <a:latin typeface="Cambria Math" panose="02040503050406030204" pitchFamily="18" charset="0"/>
                      </a:rPr>
                      <m:t>=4,5 </m:t>
                    </m:r>
                    <m:r>
                      <a:rPr lang="vi-VN" sz="1900" i="1" smtClean="0">
                        <a:solidFill>
                          <a:sysClr val="windowText" lastClr="000000"/>
                        </a:solidFill>
                        <a:latin typeface="Cambria Math" panose="02040503050406030204" pitchFamily="18" charset="0"/>
                      </a:rPr>
                      <m:t>𝑐𝑚</m:t>
                    </m:r>
                    <m:r>
                      <a:rPr lang="vi-VN" sz="1900" i="1" smtClean="0">
                        <a:solidFill>
                          <a:sysClr val="windowText" lastClr="000000"/>
                        </a:solidFill>
                        <a:latin typeface="Cambria Math" panose="02040503050406030204" pitchFamily="18" charset="0"/>
                      </a:rPr>
                      <m:t>; </m:t>
                    </m:r>
                    <m:r>
                      <a:rPr lang="vi-VN" sz="1900" i="1" smtClean="0">
                        <a:solidFill>
                          <a:sysClr val="windowText" lastClr="000000"/>
                        </a:solidFill>
                        <a:latin typeface="Cambria Math" panose="02040503050406030204" pitchFamily="18" charset="0"/>
                      </a:rPr>
                      <m:t>𝐴𝐶</m:t>
                    </m:r>
                    <m:r>
                      <a:rPr lang="vi-VN" sz="1900" i="1" smtClean="0">
                        <a:solidFill>
                          <a:sysClr val="windowText" lastClr="000000"/>
                        </a:solidFill>
                        <a:latin typeface="Cambria Math" panose="02040503050406030204" pitchFamily="18" charset="0"/>
                      </a:rPr>
                      <m:t>=6 </m:t>
                    </m:r>
                    <m:r>
                      <a:rPr lang="vi-VN" sz="1900" i="1" smtClean="0">
                        <a:solidFill>
                          <a:sysClr val="windowText" lastClr="000000"/>
                        </a:solidFill>
                        <a:latin typeface="Cambria Math" panose="02040503050406030204" pitchFamily="18" charset="0"/>
                      </a:rPr>
                      <m:t>𝑐𝑚</m:t>
                    </m:r>
                  </m:oMath>
                </a14:m>
                <a:r>
                  <a:rPr lang="vi-VN" sz="1900">
                    <a:solidFill>
                      <a:sysClr val="windowText" lastClr="000000"/>
                    </a:solidFill>
                  </a:rPr>
                  <a:t>. Các điểm </a:t>
                </a:r>
                <a14:m>
                  <m:oMath xmlns:m="http://schemas.openxmlformats.org/officeDocument/2006/math">
                    <m:r>
                      <a:rPr lang="vi-VN" sz="1900" i="1" smtClean="0">
                        <a:solidFill>
                          <a:sysClr val="windowText" lastClr="000000"/>
                        </a:solidFill>
                        <a:latin typeface="Cambria Math" panose="02040503050406030204" pitchFamily="18" charset="0"/>
                      </a:rPr>
                      <m:t>𝑀</m:t>
                    </m:r>
                    <m:r>
                      <a:rPr lang="vi-VN" sz="1900" i="1" smtClean="0">
                        <a:solidFill>
                          <a:sysClr val="windowText" lastClr="000000"/>
                        </a:solidFill>
                        <a:latin typeface="Cambria Math" panose="02040503050406030204" pitchFamily="18" charset="0"/>
                      </a:rPr>
                      <m:t>, </m:t>
                    </m:r>
                    <m:r>
                      <a:rPr lang="vi-VN" sz="1900" i="1" smtClean="0">
                        <a:solidFill>
                          <a:sysClr val="windowText" lastClr="000000"/>
                        </a:solidFill>
                        <a:latin typeface="Cambria Math" panose="02040503050406030204" pitchFamily="18" charset="0"/>
                      </a:rPr>
                      <m:t>𝑁</m:t>
                    </m:r>
                  </m:oMath>
                </a14:m>
                <a:r>
                  <a:rPr lang="en-US" sz="1900">
                    <a:solidFill>
                      <a:sysClr val="windowText" lastClr="000000"/>
                    </a:solidFill>
                  </a:rPr>
                  <a:t> </a:t>
                </a:r>
                <a:r>
                  <a:rPr lang="vi-VN" sz="1900">
                    <a:solidFill>
                      <a:sysClr val="windowText" lastClr="000000"/>
                    </a:solidFill>
                  </a:rPr>
                  <a:t>lần lượt thuộc các cạnh </a:t>
                </a:r>
                <a14:m>
                  <m:oMath xmlns:m="http://schemas.openxmlformats.org/officeDocument/2006/math">
                    <m:r>
                      <a:rPr lang="vi-VN" sz="1900" i="1" smtClean="0">
                        <a:solidFill>
                          <a:sysClr val="windowText" lastClr="000000"/>
                        </a:solidFill>
                        <a:latin typeface="Cambria Math" panose="02040503050406030204" pitchFamily="18" charset="0"/>
                      </a:rPr>
                      <m:t>𝐴𝐵</m:t>
                    </m:r>
                    <m:r>
                      <a:rPr lang="vi-VN" sz="1900" i="1" smtClean="0">
                        <a:solidFill>
                          <a:sysClr val="windowText" lastClr="000000"/>
                        </a:solidFill>
                        <a:latin typeface="Cambria Math" panose="02040503050406030204" pitchFamily="18" charset="0"/>
                      </a:rPr>
                      <m:t>, </m:t>
                    </m:r>
                    <m:r>
                      <a:rPr lang="vi-VN" sz="1900" i="1" smtClean="0">
                        <a:solidFill>
                          <a:sysClr val="windowText" lastClr="000000"/>
                        </a:solidFill>
                        <a:latin typeface="Cambria Math" panose="02040503050406030204" pitchFamily="18" charset="0"/>
                      </a:rPr>
                      <m:t>𝐴𝐶</m:t>
                    </m:r>
                    <m:r>
                      <a:rPr lang="vi-VN" sz="1900" i="1" smtClean="0">
                        <a:solidFill>
                          <a:sysClr val="windowText" lastClr="000000"/>
                        </a:solidFill>
                        <a:latin typeface="Cambria Math" panose="02040503050406030204" pitchFamily="18" charset="0"/>
                      </a:rPr>
                      <m:t> </m:t>
                    </m:r>
                  </m:oMath>
                </a14:m>
                <a:r>
                  <a:rPr lang="vi-VN" sz="1900">
                    <a:solidFill>
                      <a:sysClr val="windowText" lastClr="000000"/>
                    </a:solidFill>
                  </a:rPr>
                  <a:t>thoả mãn </a:t>
                </a:r>
                <a14:m>
                  <m:oMath xmlns:m="http://schemas.openxmlformats.org/officeDocument/2006/math">
                    <m:r>
                      <a:rPr lang="vi-VN" sz="1900" i="1" smtClean="0">
                        <a:solidFill>
                          <a:sysClr val="windowText" lastClr="000000"/>
                        </a:solidFill>
                        <a:latin typeface="Cambria Math" panose="02040503050406030204" pitchFamily="18" charset="0"/>
                      </a:rPr>
                      <m:t>𝐴𝑀</m:t>
                    </m:r>
                    <m:r>
                      <a:rPr lang="vi-VN" sz="1900" i="1" smtClean="0">
                        <a:solidFill>
                          <a:sysClr val="windowText" lastClr="000000"/>
                        </a:solidFill>
                        <a:latin typeface="Cambria Math" panose="02040503050406030204" pitchFamily="18" charset="0"/>
                      </a:rPr>
                      <m:t>=3 </m:t>
                    </m:r>
                    <m:r>
                      <a:rPr lang="vi-VN" sz="1900" i="1" smtClean="0">
                        <a:solidFill>
                          <a:sysClr val="windowText" lastClr="000000"/>
                        </a:solidFill>
                        <a:latin typeface="Cambria Math" panose="02040503050406030204" pitchFamily="18" charset="0"/>
                      </a:rPr>
                      <m:t>𝑐𝑚</m:t>
                    </m:r>
                    <m:r>
                      <a:rPr lang="vi-VN" sz="1900" i="1" smtClean="0">
                        <a:solidFill>
                          <a:sysClr val="windowText" lastClr="000000"/>
                        </a:solidFill>
                        <a:latin typeface="Cambria Math" panose="02040503050406030204" pitchFamily="18" charset="0"/>
                      </a:rPr>
                      <m:t> </m:t>
                    </m:r>
                  </m:oMath>
                </a14:m>
                <a:r>
                  <a:rPr lang="vi-VN" sz="1900">
                    <a:solidFill>
                      <a:sysClr val="windowText" lastClr="000000"/>
                    </a:solidFill>
                  </a:rPr>
                  <a:t>và </a:t>
                </a:r>
                <a14:m>
                  <m:oMath xmlns:m="http://schemas.openxmlformats.org/officeDocument/2006/math">
                    <m:r>
                      <a:rPr lang="vi-VN" sz="1900" i="1" smtClean="0">
                        <a:solidFill>
                          <a:sysClr val="windowText" lastClr="000000"/>
                        </a:solidFill>
                        <a:latin typeface="Cambria Math" panose="02040503050406030204" pitchFamily="18" charset="0"/>
                      </a:rPr>
                      <m:t>𝑀𝑁</m:t>
                    </m:r>
                    <m:r>
                      <a:rPr lang="vi-VN" sz="1900" i="1" smtClean="0">
                        <a:solidFill>
                          <a:sysClr val="windowText" lastClr="000000"/>
                        </a:solidFill>
                        <a:latin typeface="Cambria Math" panose="02040503050406030204" pitchFamily="18" charset="0"/>
                      </a:rPr>
                      <m:t> // </m:t>
                    </m:r>
                    <m:r>
                      <a:rPr lang="vi-VN" sz="1900" i="1" smtClean="0">
                        <a:solidFill>
                          <a:sysClr val="windowText" lastClr="000000"/>
                        </a:solidFill>
                        <a:latin typeface="Cambria Math" panose="02040503050406030204" pitchFamily="18" charset="0"/>
                      </a:rPr>
                      <m:t>𝐵𝐶</m:t>
                    </m:r>
                  </m:oMath>
                </a14:m>
                <a:r>
                  <a:rPr lang="vi-VN" sz="1900">
                    <a:solidFill>
                      <a:sysClr val="windowText" lastClr="000000"/>
                    </a:solidFill>
                  </a:rPr>
                  <a:t>. Tính độ dài đoạn thẳng </a:t>
                </a:r>
                <a14:m>
                  <m:oMath xmlns:m="http://schemas.openxmlformats.org/officeDocument/2006/math">
                    <m:r>
                      <a:rPr lang="vi-VN" sz="1900" i="1" smtClean="0">
                        <a:solidFill>
                          <a:sysClr val="windowText" lastClr="000000"/>
                        </a:solidFill>
                        <a:latin typeface="Cambria Math" panose="02040503050406030204" pitchFamily="18" charset="0"/>
                      </a:rPr>
                      <m:t>𝐴𝑁</m:t>
                    </m:r>
                  </m:oMath>
                </a14:m>
                <a:r>
                  <a:rPr lang="vi-VN" sz="1900">
                    <a:solidFill>
                      <a:sysClr val="windowText" lastClr="000000"/>
                    </a:solidFill>
                  </a:rPr>
                  <a:t>.</a:t>
                </a:r>
                <a:endParaRPr lang="vi-VN" sz="1900" dirty="0">
                  <a:solidFill>
                    <a:sysClr val="windowText" lastClr="0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77684" y="958646"/>
                <a:ext cx="8812218" cy="969496"/>
              </a:xfrm>
              <a:prstGeom prst="rect">
                <a:avLst/>
              </a:prstGeom>
              <a:blipFill>
                <a:blip r:embed="rId5"/>
                <a:stretch>
                  <a:fillRect l="-622" r="-622" b="-4403"/>
                </a:stretch>
              </a:blipFill>
            </p:spPr>
            <p:txBody>
              <a:bodyPr/>
              <a:lstStyle/>
              <a:p>
                <a:r>
                  <a:rPr lang="en-US">
                    <a:noFill/>
                  </a:rPr>
                  <a:t> </a:t>
                </a:r>
              </a:p>
            </p:txBody>
          </p:sp>
        </mc:Fallback>
      </mc:AlternateContent>
      <p:sp>
        <p:nvSpPr>
          <p:cNvPr id="27" name="Rectangle 26"/>
          <p:cNvSpPr/>
          <p:nvPr/>
        </p:nvSpPr>
        <p:spPr>
          <a:xfrm>
            <a:off x="424627" y="199799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9" name="Rectangle 28"/>
              <p:cNvSpPr/>
              <p:nvPr/>
            </p:nvSpPr>
            <p:spPr>
              <a:xfrm>
                <a:off x="4758270" y="2425088"/>
                <a:ext cx="5059544" cy="2068130"/>
              </a:xfrm>
              <a:prstGeom prst="rect">
                <a:avLst/>
              </a:prstGeom>
            </p:spPr>
            <p:txBody>
              <a:bodyPr wrap="square">
                <a:spAutoFit/>
              </a:bodyPr>
              <a:lstStyle/>
              <a:p>
                <a:pPr algn="just">
                  <a:lnSpc>
                    <a:spcPct val="150000"/>
                  </a:lnSpc>
                  <a:spcBef>
                    <a:spcPts val="600"/>
                  </a:spcBef>
                  <a:spcAft>
                    <a:spcPts val="600"/>
                  </a:spcAft>
                </a:pPr>
                <a:r>
                  <a:rPr lang="vi-VN" sz="1900">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1900">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𝑀𝑁</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𝐴𝑀</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𝐴𝑁</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vi-VN" sz="1900">
                    <a:effectLst/>
                    <a:latin typeface="Arial" panose="020B0604020202020204" pitchFamily="34" charset="0"/>
                    <a:ea typeface="Calibri" panose="020F0502020204030204" pitchFamily="34" charset="0"/>
                    <a:cs typeface="Arial" panose="020B0604020202020204" pitchFamily="34" charset="0"/>
                  </a:rPr>
                  <a:t> (Hệ quả định lí Thalès)</a:t>
                </a:r>
                <a:endParaRPr lang="en-US" sz="19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4,5</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𝐴𝑁</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6</m:t>
                        </m:r>
                      </m:den>
                    </m:f>
                    <m:r>
                      <a:rPr lang="en-US" sz="1900" i="1">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𝐴𝑁</m:t>
                    </m:r>
                    <m:r>
                      <a:rPr lang="vi-VN" sz="1900" i="1">
                        <a:effectLst/>
                        <a:latin typeface="Cambria Math" panose="02040503050406030204" pitchFamily="18" charset="0"/>
                        <a:ea typeface="Calibri" panose="020F0502020204030204" pitchFamily="34" charset="0"/>
                        <a:cs typeface="Times New Roman" panose="02020603050405020304" pitchFamily="18" charset="0"/>
                      </a:rPr>
                      <m:t>=6 . 6 :4,5=4</m:t>
                    </m:r>
                  </m:oMath>
                </a14:m>
                <a:r>
                  <a:rPr lang="vi-VN" sz="1900">
                    <a:effectLst/>
                    <a:latin typeface="Arial" panose="020B0604020202020204" pitchFamily="34" charset="0"/>
                    <a:ea typeface="Calibri" panose="020F0502020204030204" pitchFamily="34" charset="0"/>
                    <a:cs typeface="Arial" panose="020B0604020202020204" pitchFamily="34" charset="0"/>
                  </a:rPr>
                  <a:t> cm</a:t>
                </a:r>
                <a:endParaRPr lang="en-US" sz="19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4758270" y="2425088"/>
                <a:ext cx="5059544" cy="2068130"/>
              </a:xfrm>
              <a:prstGeom prst="rect">
                <a:avLst/>
              </a:prstGeom>
              <a:blipFill>
                <a:blip r:embed="rId6"/>
                <a:stretch>
                  <a:fillRect l="-1205"/>
                </a:stretch>
              </a:blipFill>
            </p:spPr>
            <p:txBody>
              <a:bodyPr/>
              <a:lstStyle/>
              <a:p>
                <a:r>
                  <a:rPr lang="en-US">
                    <a:noFill/>
                  </a:rPr>
                  <a:t> </a:t>
                </a:r>
              </a:p>
            </p:txBody>
          </p:sp>
        </mc:Fallback>
      </mc:AlternateContent>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1069355" y="2366262"/>
            <a:ext cx="3261138" cy="2224439"/>
          </a:xfrm>
          <a:prstGeom prst="rect">
            <a:avLst/>
          </a:prstGeom>
        </p:spPr>
      </p:pic>
    </p:spTree>
    <p:extLst>
      <p:ext uri="{BB962C8B-B14F-4D97-AF65-F5344CB8AC3E}">
        <p14:creationId xmlns:p14="http://schemas.microsoft.com/office/powerpoint/2010/main" val="90209606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xEl>
                                              <p:pRg st="1" end="1"/>
                                            </p:txEl>
                                          </p:spTgt>
                                        </p:tgtEl>
                                        <p:attrNameLst>
                                          <p:attrName>style.visibility</p:attrName>
                                        </p:attrNameLst>
                                      </p:cBhvr>
                                      <p:to>
                                        <p:strVal val="visible"/>
                                      </p:to>
                                    </p:set>
                                    <p:animEffect transition="in" filter="wipe(left)">
                                      <p:cBhvr>
                                        <p:cTn id="34" dur="500"/>
                                        <p:tgtEl>
                                          <p:spTgt spid="2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xEl>
                                              <p:pRg st="2" end="2"/>
                                            </p:txEl>
                                          </p:spTgt>
                                        </p:tgtEl>
                                        <p:attrNameLst>
                                          <p:attrName>style.visibility</p:attrName>
                                        </p:attrNameLst>
                                      </p:cBhvr>
                                      <p:to>
                                        <p:strVal val="visible"/>
                                      </p:to>
                                    </p:set>
                                    <p:animEffect transition="in" filter="wipe(left)">
                                      <p:cBhvr>
                                        <p:cTn id="39"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15" name="Google Shape;3331;p61"/>
          <p:cNvSpPr txBox="1"/>
          <p:nvPr/>
        </p:nvSpPr>
        <p:spPr>
          <a:xfrm flipH="1">
            <a:off x="3219640" y="633722"/>
            <a:ext cx="2679430" cy="516585"/>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1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2 (SGK </a:t>
            </a:r>
            <a:r>
              <a:rPr lang="fr-FR" sz="21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tr.57)</a:t>
            </a:r>
            <a:endParaRPr lang="en-US" sz="21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830213" y="1308840"/>
                <a:ext cx="7534298" cy="3059235"/>
              </a:xfrm>
              <a:prstGeom prst="rect">
                <a:avLst/>
              </a:prstGeom>
            </p:spPr>
            <p:txBody>
              <a:bodyPr wrap="square">
                <a:spAutoFit/>
              </a:bodyPr>
              <a:lstStyle/>
              <a:p>
                <a:pPr algn="just">
                  <a:lnSpc>
                    <a:spcPct val="150000"/>
                  </a:lnSpc>
                </a:pPr>
                <a:r>
                  <a:rPr lang="vi-VN" sz="2000">
                    <a:latin typeface="+mn-lt"/>
                  </a:rPr>
                  <a:t>Cho hình thang </a:t>
                </a:r>
                <a14:m>
                  <m:oMath xmlns:m="http://schemas.openxmlformats.org/officeDocument/2006/math">
                    <m:r>
                      <a:rPr lang="vi-VN" sz="2000" i="1" smtClean="0">
                        <a:latin typeface="Cambria Math" panose="02040503050406030204" pitchFamily="18" charset="0"/>
                      </a:rPr>
                      <m:t>𝐴𝐵𝐶𝐷</m:t>
                    </m:r>
                    <m:r>
                      <a:rPr lang="vi-VN" sz="2000" i="1" smtClean="0">
                        <a:latin typeface="Cambria Math" panose="02040503050406030204" pitchFamily="18" charset="0"/>
                      </a:rPr>
                      <m:t> (</m:t>
                    </m:r>
                    <m:r>
                      <a:rPr lang="vi-VN" sz="2000" i="1" smtClean="0">
                        <a:latin typeface="Cambria Math" panose="02040503050406030204" pitchFamily="18" charset="0"/>
                      </a:rPr>
                      <m:t>𝐴𝐵</m:t>
                    </m:r>
                    <m:r>
                      <a:rPr lang="vi-VN" sz="2000" i="1" smtClean="0">
                        <a:latin typeface="Cambria Math" panose="02040503050406030204" pitchFamily="18" charset="0"/>
                      </a:rPr>
                      <m:t> // </m:t>
                    </m:r>
                    <m:r>
                      <a:rPr lang="vi-VN" sz="2000" i="1" smtClean="0">
                        <a:latin typeface="Cambria Math" panose="02040503050406030204" pitchFamily="18" charset="0"/>
                      </a:rPr>
                      <m:t>𝐶𝐷</m:t>
                    </m:r>
                    <m:r>
                      <a:rPr lang="vi-VN" sz="2000" i="1" smtClean="0">
                        <a:latin typeface="Cambria Math" panose="02040503050406030204" pitchFamily="18" charset="0"/>
                      </a:rPr>
                      <m:t>) </m:t>
                    </m:r>
                  </m:oMath>
                </a14:m>
                <a:r>
                  <a:rPr lang="vi-VN" sz="2000">
                    <a:latin typeface="+mn-lt"/>
                  </a:rPr>
                  <a:t>có </a:t>
                </a:r>
                <a14:m>
                  <m:oMath xmlns:m="http://schemas.openxmlformats.org/officeDocument/2006/math">
                    <m:r>
                      <a:rPr lang="vi-VN" sz="2000" i="1" smtClean="0">
                        <a:latin typeface="Cambria Math" panose="02040503050406030204" pitchFamily="18" charset="0"/>
                      </a:rPr>
                      <m:t>𝐴𝐵</m:t>
                    </m:r>
                    <m:r>
                      <a:rPr lang="vi-VN" sz="2000" i="1" smtClean="0">
                        <a:latin typeface="Cambria Math" panose="02040503050406030204" pitchFamily="18" charset="0"/>
                      </a:rPr>
                      <m:t>=4 </m:t>
                    </m:r>
                    <m:r>
                      <a:rPr lang="vi-VN" sz="2000" i="1" smtClean="0">
                        <a:latin typeface="Cambria Math" panose="02040503050406030204" pitchFamily="18" charset="0"/>
                      </a:rPr>
                      <m:t>𝑐𝑚</m:t>
                    </m:r>
                    <m:r>
                      <a:rPr lang="vi-VN" sz="2000" i="1" smtClean="0">
                        <a:latin typeface="Cambria Math" panose="02040503050406030204" pitchFamily="18" charset="0"/>
                      </a:rPr>
                      <m:t>, </m:t>
                    </m:r>
                    <m:r>
                      <a:rPr lang="vi-VN" sz="2000" i="1" smtClean="0">
                        <a:latin typeface="Cambria Math" panose="02040503050406030204" pitchFamily="18" charset="0"/>
                      </a:rPr>
                      <m:t>𝐶𝐷</m:t>
                    </m:r>
                    <m:r>
                      <a:rPr lang="vi-VN" sz="2000" i="1" smtClean="0">
                        <a:latin typeface="Cambria Math" panose="02040503050406030204" pitchFamily="18" charset="0"/>
                      </a:rPr>
                      <m:t>=6 </m:t>
                    </m:r>
                    <m:r>
                      <a:rPr lang="vi-VN" sz="2000" i="1" smtClean="0">
                        <a:latin typeface="Cambria Math" panose="02040503050406030204" pitchFamily="18" charset="0"/>
                      </a:rPr>
                      <m:t>𝑐𝑚</m:t>
                    </m:r>
                  </m:oMath>
                </a14:m>
                <a:r>
                  <a:rPr lang="vi-VN" sz="2000">
                    <a:latin typeface="+mn-lt"/>
                  </a:rPr>
                  <a:t>. Đường thẳng </a:t>
                </a:r>
                <a14:m>
                  <m:oMath xmlns:m="http://schemas.openxmlformats.org/officeDocument/2006/math">
                    <m:r>
                      <a:rPr lang="vi-VN" sz="2000" i="1" smtClean="0">
                        <a:latin typeface="Cambria Math" panose="02040503050406030204" pitchFamily="18" charset="0"/>
                      </a:rPr>
                      <m:t>𝑑</m:t>
                    </m:r>
                  </m:oMath>
                </a14:m>
                <a:r>
                  <a:rPr lang="vi-VN" sz="2000">
                    <a:latin typeface="+mn-lt"/>
                  </a:rPr>
                  <a:t> song song với hai đáy và cắt hai cạnh bên </a:t>
                </a:r>
                <a14:m>
                  <m:oMath xmlns:m="http://schemas.openxmlformats.org/officeDocument/2006/math">
                    <m:r>
                      <a:rPr lang="vi-VN" sz="2000" i="1" smtClean="0">
                        <a:latin typeface="Cambria Math" panose="02040503050406030204" pitchFamily="18" charset="0"/>
                      </a:rPr>
                      <m:t>𝐴𝐷</m:t>
                    </m:r>
                    <m:r>
                      <a:rPr lang="vi-VN" sz="2000" i="1" smtClean="0">
                        <a:latin typeface="Cambria Math" panose="02040503050406030204" pitchFamily="18" charset="0"/>
                      </a:rPr>
                      <m:t>, </m:t>
                    </m:r>
                    <m:r>
                      <a:rPr lang="vi-VN" sz="2000" i="1" smtClean="0">
                        <a:latin typeface="Cambria Math" panose="02040503050406030204" pitchFamily="18" charset="0"/>
                      </a:rPr>
                      <m:t>𝐵𝐶</m:t>
                    </m:r>
                    <m:r>
                      <a:rPr lang="vi-VN" sz="2000" i="1" smtClean="0">
                        <a:latin typeface="Cambria Math" panose="02040503050406030204" pitchFamily="18" charset="0"/>
                      </a:rPr>
                      <m:t> </m:t>
                    </m:r>
                  </m:oMath>
                </a14:m>
                <a:r>
                  <a:rPr lang="vi-VN" sz="2000">
                    <a:latin typeface="+mn-lt"/>
                  </a:rPr>
                  <a:t>của hình thang đó lần lượt tại </a:t>
                </a:r>
                <a14:m>
                  <m:oMath xmlns:m="http://schemas.openxmlformats.org/officeDocument/2006/math">
                    <m:r>
                      <a:rPr lang="vi-VN" sz="2000" i="1" smtClean="0">
                        <a:latin typeface="Cambria Math" panose="02040503050406030204" pitchFamily="18" charset="0"/>
                      </a:rPr>
                      <m:t>𝑀</m:t>
                    </m:r>
                    <m:r>
                      <a:rPr lang="vi-VN" sz="2000" i="1" smtClean="0">
                        <a:latin typeface="Cambria Math" panose="02040503050406030204" pitchFamily="18" charset="0"/>
                      </a:rPr>
                      <m:t>, </m:t>
                    </m:r>
                    <m:r>
                      <a:rPr lang="vi-VN" sz="2000" i="1" smtClean="0">
                        <a:latin typeface="Cambria Math" panose="02040503050406030204" pitchFamily="18" charset="0"/>
                      </a:rPr>
                      <m:t>𝑁</m:t>
                    </m:r>
                  </m:oMath>
                </a14:m>
                <a:r>
                  <a:rPr lang="vi-VN" sz="2000">
                    <a:latin typeface="+mn-lt"/>
                  </a:rPr>
                  <a:t>; cắt đường chéo </a:t>
                </a:r>
                <a14:m>
                  <m:oMath xmlns:m="http://schemas.openxmlformats.org/officeDocument/2006/math">
                    <m:r>
                      <a:rPr lang="vi-VN" sz="2000" i="1" smtClean="0">
                        <a:latin typeface="Cambria Math" panose="02040503050406030204" pitchFamily="18" charset="0"/>
                      </a:rPr>
                      <m:t>𝐴𝐶</m:t>
                    </m:r>
                  </m:oMath>
                </a14:m>
                <a:r>
                  <a:rPr lang="vi-VN" sz="2000">
                    <a:latin typeface="+mn-lt"/>
                  </a:rPr>
                  <a:t> tại </a:t>
                </a:r>
                <a14:m>
                  <m:oMath xmlns:m="http://schemas.openxmlformats.org/officeDocument/2006/math">
                    <m:r>
                      <a:rPr lang="vi-VN" sz="2000" i="1" smtClean="0">
                        <a:latin typeface="Cambria Math" panose="02040503050406030204" pitchFamily="18" charset="0"/>
                      </a:rPr>
                      <m:t>𝑃</m:t>
                    </m:r>
                  </m:oMath>
                </a14:m>
                <a:r>
                  <a:rPr lang="vi-VN" sz="2000">
                    <a:latin typeface="+mn-lt"/>
                  </a:rPr>
                  <a:t>.</a:t>
                </a:r>
              </a:p>
              <a:p>
                <a:pPr algn="just">
                  <a:lnSpc>
                    <a:spcPct val="150000"/>
                  </a:lnSpc>
                </a:pPr>
                <a:r>
                  <a:rPr lang="vi-VN" sz="2000">
                    <a:latin typeface="+mn-lt"/>
                  </a:rPr>
                  <a:t>a) Chứng minh </a:t>
                </a:r>
                <a:r>
                  <a:rPr lang="en-US" sz="200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𝑀𝐷</m:t>
                        </m:r>
                      </m:den>
                    </m:f>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𝐵𝑁</m:t>
                        </m:r>
                      </m:num>
                      <m:den>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𝑁𝐶</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2000">
                  <a:latin typeface="+mn-lt"/>
                </a:endParaRPr>
              </a:p>
              <a:p>
                <a:pPr algn="just">
                  <a:lnSpc>
                    <a:spcPct val="150000"/>
                  </a:lnSpc>
                </a:pPr>
                <a:r>
                  <a:rPr lang="vi-VN" sz="2000">
                    <a:latin typeface="+mn-lt"/>
                  </a:rPr>
                  <a:t>b) Tính độ dài các đoạn thẳng </a:t>
                </a:r>
                <a14:m>
                  <m:oMath xmlns:m="http://schemas.openxmlformats.org/officeDocument/2006/math">
                    <m:r>
                      <a:rPr lang="vi-VN" sz="2000" i="1" smtClean="0">
                        <a:latin typeface="Cambria Math" panose="02040503050406030204" pitchFamily="18" charset="0"/>
                      </a:rPr>
                      <m:t>𝑀𝑃</m:t>
                    </m:r>
                    <m:r>
                      <a:rPr lang="vi-VN" sz="2000" i="1" smtClean="0">
                        <a:latin typeface="Cambria Math" panose="02040503050406030204" pitchFamily="18" charset="0"/>
                      </a:rPr>
                      <m:t>, </m:t>
                    </m:r>
                    <m:r>
                      <a:rPr lang="vi-VN" sz="2000" i="1" smtClean="0">
                        <a:latin typeface="Cambria Math" panose="02040503050406030204" pitchFamily="18" charset="0"/>
                      </a:rPr>
                      <m:t>𝑃𝑁</m:t>
                    </m:r>
                    <m:r>
                      <a:rPr lang="vi-VN" sz="2000" i="1" smtClean="0">
                        <a:latin typeface="Cambria Math" panose="02040503050406030204" pitchFamily="18" charset="0"/>
                      </a:rPr>
                      <m:t>, </m:t>
                    </m:r>
                    <m:r>
                      <a:rPr lang="vi-VN" sz="2000" i="1" smtClean="0">
                        <a:latin typeface="Cambria Math" panose="02040503050406030204" pitchFamily="18" charset="0"/>
                      </a:rPr>
                      <m:t>𝑀𝑁</m:t>
                    </m:r>
                  </m:oMath>
                </a14:m>
                <a:r>
                  <a:rPr lang="vi-VN" sz="2000">
                    <a:latin typeface="+mn-lt"/>
                  </a:rPr>
                  <a:t>; biết rằng </a:t>
                </a:r>
                <a14:m>
                  <m:oMath xmlns:m="http://schemas.openxmlformats.org/officeDocument/2006/math">
                    <m:r>
                      <a:rPr lang="vi-VN" sz="2000" i="1" smtClean="0">
                        <a:latin typeface="Cambria Math" panose="02040503050406030204" pitchFamily="18" charset="0"/>
                      </a:rPr>
                      <m:t>𝑀𝐷</m:t>
                    </m:r>
                    <m:r>
                      <a:rPr lang="vi-VN" sz="2000" i="1" smtClean="0">
                        <a:latin typeface="Cambria Math" panose="02040503050406030204" pitchFamily="18" charset="0"/>
                      </a:rPr>
                      <m:t>= 2</m:t>
                    </m:r>
                    <m:r>
                      <a:rPr lang="vi-VN" sz="2000" i="1" smtClean="0">
                        <a:latin typeface="Cambria Math" panose="02040503050406030204" pitchFamily="18" charset="0"/>
                      </a:rPr>
                      <m:t>𝑀𝐴</m:t>
                    </m:r>
                    <m:r>
                      <a:rPr lang="vi-VN" sz="2000" i="1" smtClean="0">
                        <a:latin typeface="Cambria Math" panose="02040503050406030204" pitchFamily="18" charset="0"/>
                      </a:rPr>
                      <m:t>.</m:t>
                    </m:r>
                  </m:oMath>
                </a14:m>
                <a:endParaRPr lang="vi-VN" sz="20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830213" y="1308840"/>
                <a:ext cx="7534298" cy="3059235"/>
              </a:xfrm>
              <a:prstGeom prst="rect">
                <a:avLst/>
              </a:prstGeom>
              <a:blipFill>
                <a:blip r:embed="rId4"/>
                <a:stretch>
                  <a:fillRect l="-809" r="-890" b="-79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6" name="Rectangle 5"/>
          <p:cNvSpPr/>
          <p:nvPr/>
        </p:nvSpPr>
        <p:spPr>
          <a:xfrm>
            <a:off x="814864" y="553649"/>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814863" y="2437142"/>
                <a:ext cx="7826966" cy="2285626"/>
              </a:xfrm>
              <a:prstGeom prst="rect">
                <a:avLst/>
              </a:prstGeom>
            </p:spPr>
            <p:txBody>
              <a:bodyPr wrap="square">
                <a:spAutoFit/>
              </a:bodyPr>
              <a:lstStyle/>
              <a:p>
                <a:pPr algn="just">
                  <a:lnSpc>
                    <a:spcPct val="150000"/>
                  </a:lnSpc>
                </a:pPr>
                <a:r>
                  <a:rPr lang="vi-VN" sz="1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𝑀𝑁</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vi-VN" sz="1800">
                    <a:effectLst/>
                    <a:latin typeface="Arial" panose="020B0604020202020204" pitchFamily="34" charset="0"/>
                    <a:ea typeface="Times New Roman" panose="02020603050405020304" pitchFamily="18" charset="0"/>
                    <a:cs typeface="Arial" panose="020B0604020202020204" pitchFamily="34" charset="0"/>
                  </a:rPr>
                  <a:t> (gt) </a:t>
                </a:r>
                <a14:m>
                  <m:oMath xmlns:m="http://schemas.openxmlformats.org/officeDocument/2006/math">
                    <m:r>
                      <a:rPr lang="en-US" sz="18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𝐷𝐶</m:t>
                    </m:r>
                  </m:oMath>
                </a14:m>
                <a:r>
                  <a:rPr lang="vi-VN" sz="1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𝑁𝑃</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endParaRPr lang="en-US" sz="180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80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𝐴𝐷𝐶</m:t>
                    </m:r>
                  </m:oMath>
                </a14:m>
                <a:r>
                  <a:rPr lang="vi-VN" sz="1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𝐷𝐶</m:t>
                    </m:r>
                  </m:oMath>
                </a14:m>
                <a:r>
                  <a:rPr lang="vi-VN" sz="1800">
                    <a:effectLst/>
                    <a:latin typeface="Arial" panose="020B0604020202020204" pitchFamily="34" charset="0"/>
                    <a:ea typeface="Times New Roman" panose="02020603050405020304" pitchFamily="18" charset="0"/>
                    <a:cs typeface="Arial" panose="020B0604020202020204" pitchFamily="34" charset="0"/>
                  </a:rPr>
                  <a:t>, áp đụng định lí Thalès vào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𝐴𝐷𝐶</m:t>
                    </m:r>
                  </m:oMath>
                </a14:m>
                <a:r>
                  <a:rPr lang="vi-VN" sz="1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𝑃𝐶</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(1)</a:t>
                </a:r>
                <a:endParaRPr lang="en-US" sz="180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80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𝐶𝐴𝐵</m:t>
                    </m:r>
                  </m:oMath>
                </a14:m>
                <a:r>
                  <a:rPr lang="vi-VN" sz="1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𝑁𝑃</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a:effectLst/>
                    <a:latin typeface="Arial" panose="020B0604020202020204" pitchFamily="34" charset="0"/>
                    <a:ea typeface="Times New Roman" panose="02020603050405020304" pitchFamily="18" charset="0"/>
                    <a:cs typeface="Arial" panose="020B0604020202020204" pitchFamily="34" charset="0"/>
                  </a:rPr>
                  <a:t>, áp đụng định lí Thalès vào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𝐶𝐴𝐵</m:t>
                    </m:r>
                  </m:oMath>
                </a14:m>
                <a:r>
                  <a:rPr lang="vi-VN" sz="1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𝐵𝑁</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𝑁𝐶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𝑃𝐶</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(2)</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1800">
                    <a:effectLst/>
                    <a:latin typeface="Arial" panose="020B0604020202020204" pitchFamily="34" charset="0"/>
                    <a:ea typeface="Times New Roman" panose="02020603050405020304" pitchFamily="18" charset="0"/>
                    <a:cs typeface="Arial" panose="020B0604020202020204" pitchFamily="34" charset="0"/>
                  </a:rPr>
                  <a:t>Từ (1)(2) suy ra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𝑃𝐶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𝐵𝑁</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𝑁𝐶</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𝐵𝑁</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𝑁𝐶</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(đpcm)</a:t>
                </a:r>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14863" y="2437142"/>
                <a:ext cx="7826966" cy="2285626"/>
              </a:xfrm>
              <a:prstGeom prst="rect">
                <a:avLst/>
              </a:prstGeom>
              <a:blipFill>
                <a:blip r:embed="rId4"/>
                <a:stretch>
                  <a:fillRect l="-701" r="-234"/>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036838" y="715830"/>
            <a:ext cx="3383017" cy="1661352"/>
          </a:xfrm>
          <a:prstGeom prst="rect">
            <a:avLst/>
          </a:prstGeom>
        </p:spPr>
      </p:pic>
    </p:spTree>
    <p:extLst>
      <p:ext uri="{BB962C8B-B14F-4D97-AF65-F5344CB8AC3E}">
        <p14:creationId xmlns:p14="http://schemas.microsoft.com/office/powerpoint/2010/main" val="40429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45439" y="4361764"/>
            <a:ext cx="1012842" cy="368319"/>
          </a:xfrm>
          <a:prstGeom prst="rect">
            <a:avLst/>
          </a:prstGeom>
        </p:spPr>
      </p:pic>
      <p:sp>
        <p:nvSpPr>
          <p:cNvPr id="6" name="Rectangle 5"/>
          <p:cNvSpPr/>
          <p:nvPr/>
        </p:nvSpPr>
        <p:spPr>
          <a:xfrm>
            <a:off x="814864" y="553649"/>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215887" y="2564558"/>
                <a:ext cx="7024918" cy="2108782"/>
              </a:xfrm>
              <a:prstGeom prst="rect">
                <a:avLst/>
              </a:prstGeom>
            </p:spPr>
            <p:txBody>
              <a:bodyPr wrap="square">
                <a:spAutoFit/>
              </a:bodyPr>
              <a:lstStyle/>
              <a:p>
                <a:pPr algn="just">
                  <a:lnSpc>
                    <a:spcPct val="150000"/>
                  </a:lnSpc>
                </a:pPr>
                <a:r>
                  <a:rPr lang="vi-VN" sz="1800">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𝑀𝐴</m:t>
                    </m:r>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oMath>
                </a14:m>
                <a:r>
                  <a:rPr lang="vi-VN" sz="1800">
                    <a:effectLst/>
                    <a:latin typeface="Arial" panose="020B0604020202020204" pitchFamily="34" charset="0"/>
                    <a:ea typeface="Times New Roman" panose="02020603050405020304" pitchFamily="18"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1800">
                    <a:effectLst/>
                    <a:latin typeface="Arial" panose="020B0604020202020204" pitchFamily="34" charset="0"/>
                    <a:ea typeface="Times New Roman" panose="02020603050405020304" pitchFamily="18" charset="0"/>
                    <a:cs typeface="Arial" panose="020B0604020202020204" pitchFamily="34" charset="0"/>
                  </a:rPr>
                  <a:t>Áp dụng hệ quả định lí Thalès vào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𝐴𝐷𝐶</m:t>
                    </m:r>
                  </m:oMath>
                </a14:m>
                <a:r>
                  <a:rPr lang="vi-VN" sz="1800">
                    <a:effectLst/>
                    <a:latin typeface="Arial" panose="020B0604020202020204" pitchFamily="34" charset="0"/>
                    <a:ea typeface="Times New Roman" panose="02020603050405020304" pitchFamily="18" charset="0"/>
                    <a:cs typeface="Arial" panose="020B0604020202020204" pitchFamily="34" charset="0"/>
                  </a:rPr>
                  <a:t> có:</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𝑀𝑃</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=1 . 6 :3=2</m:t>
                    </m:r>
                  </m:oMath>
                </a14:m>
                <a:r>
                  <a:rPr lang="vi-VN" sz="1800">
                    <a:effectLst/>
                    <a:latin typeface="Arial" panose="020B0604020202020204" pitchFamily="34" charset="0"/>
                    <a:ea typeface="Times New Roman" panose="02020603050405020304" pitchFamily="18" charset="0"/>
                    <a:cs typeface="Arial" panose="020B0604020202020204" pitchFamily="34" charset="0"/>
                  </a:rPr>
                  <a:t> (cm)</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180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𝐴𝑀</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𝐶𝑃</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5887" y="2564558"/>
                <a:ext cx="7024918" cy="2108782"/>
              </a:xfrm>
              <a:prstGeom prst="rect">
                <a:avLst/>
              </a:prstGeom>
              <a:blipFill>
                <a:blip r:embed="rId4"/>
                <a:stretch>
                  <a:fillRect l="-694"/>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036838" y="715830"/>
            <a:ext cx="3383017" cy="1661352"/>
          </a:xfrm>
          <a:prstGeom prst="rect">
            <a:avLst/>
          </a:prstGeom>
        </p:spPr>
      </p:pic>
    </p:spTree>
    <p:extLst>
      <p:ext uri="{BB962C8B-B14F-4D97-AF65-F5344CB8AC3E}">
        <p14:creationId xmlns:p14="http://schemas.microsoft.com/office/powerpoint/2010/main" val="3417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6" name="Rectangle 5"/>
          <p:cNvSpPr/>
          <p:nvPr/>
        </p:nvSpPr>
        <p:spPr>
          <a:xfrm>
            <a:off x="814864" y="553649"/>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215925" y="2644015"/>
                <a:ext cx="6799990" cy="18646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Áp dụng hệ quả định lí Thalès vào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𝐶𝐴𝐵</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có: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𝐶𝑃</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𝐶𝐴</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𝑃𝑁</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𝐴𝐵</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𝑃𝑁</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4</m:t>
                        </m:r>
                      </m:den>
                    </m:f>
                  </m:oMath>
                </a14:m>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lvl="0" algn="ctr">
                  <a:lnSpc>
                    <a:spcPct val="150000"/>
                  </a:lnSpc>
                </a:pPr>
                <a14:m>
                  <m:oMath xmlns:m="http://schemas.openxmlformats.org/officeDocument/2006/math">
                    <m:r>
                      <a:rPr lang="en-US" sz="1800">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𝑃𝑁</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 . 4 :3=</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en>
                    </m:f>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(cm)</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𝑀𝑁</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𝑀𝑃</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𝑃𝑁</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14</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en>
                    </m:f>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(cm)</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215925" y="2644015"/>
                <a:ext cx="6799990" cy="1864613"/>
              </a:xfrm>
              <a:prstGeom prst="rect">
                <a:avLst/>
              </a:prstGeom>
              <a:blipFill>
                <a:blip r:embed="rId4"/>
                <a:stretch>
                  <a:fillRect l="-717"/>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036838" y="715830"/>
            <a:ext cx="3383017" cy="1661352"/>
          </a:xfrm>
          <a:prstGeom prst="rect">
            <a:avLst/>
          </a:prstGeom>
        </p:spPr>
      </p:pic>
    </p:spTree>
    <p:extLst>
      <p:ext uri="{BB962C8B-B14F-4D97-AF65-F5344CB8AC3E}">
        <p14:creationId xmlns:p14="http://schemas.microsoft.com/office/powerpoint/2010/main" val="301360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323905" y="3697796"/>
            <a:ext cx="878418" cy="1290477"/>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3012;p73"/>
          <p:cNvGrpSpPr/>
          <p:nvPr/>
        </p:nvGrpSpPr>
        <p:grpSpPr>
          <a:xfrm rot="10800000">
            <a:off x="6112734" y="-9144"/>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997;p41"/>
          <p:cNvSpPr txBox="1">
            <a:spLocks noGrp="1"/>
          </p:cNvSpPr>
          <p:nvPr>
            <p:ph type="title"/>
          </p:nvPr>
        </p:nvSpPr>
        <p:spPr>
          <a:xfrm>
            <a:off x="458078" y="1512787"/>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500" b="1">
                <a:latin typeface="+mj-lt"/>
              </a:rPr>
              <a:t>VẬN DỤNG</a:t>
            </a:r>
            <a:endParaRPr sz="65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extLst>
      <p:ext uri="{BB962C8B-B14F-4D97-AF65-F5344CB8AC3E}">
        <p14:creationId xmlns:p14="http://schemas.microsoft.com/office/powerpoint/2010/main" val="1928938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209"/>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rot="2371574">
            <a:off x="8328890" y="531166"/>
            <a:ext cx="978535" cy="546828"/>
          </a:xfrm>
          <a:prstGeom prst="rect">
            <a:avLst/>
          </a:prstGeom>
        </p:spPr>
      </p:pic>
      <p:sp>
        <p:nvSpPr>
          <p:cNvPr id="8" name="Google Shape;3331;p61"/>
          <p:cNvSpPr txBox="1"/>
          <p:nvPr/>
        </p:nvSpPr>
        <p:spPr>
          <a:xfrm flipH="1">
            <a:off x="3183962" y="244654"/>
            <a:ext cx="2567406" cy="445701"/>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3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tr.57)</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02784" y="803439"/>
                <a:ext cx="7329763" cy="530915"/>
              </a:xfrm>
              <a:prstGeom prst="rect">
                <a:avLst/>
              </a:prstGeom>
            </p:spPr>
            <p:txBody>
              <a:bodyPr wrap="square">
                <a:spAutoFit/>
              </a:bodyPr>
              <a:lstStyle/>
              <a:p>
                <a:pPr algn="just">
                  <a:lnSpc>
                    <a:spcPct val="150000"/>
                  </a:lnSpc>
                </a:pPr>
                <a:r>
                  <a:rPr lang="en-US" sz="1900">
                    <a:latin typeface="+mn-lt"/>
                  </a:rPr>
                  <a:t>Trong Hình 15, cho </a:t>
                </a:r>
                <a14:m>
                  <m:oMath xmlns:m="http://schemas.openxmlformats.org/officeDocument/2006/math">
                    <m:r>
                      <a:rPr lang="en-US" sz="1900" i="1" smtClean="0">
                        <a:latin typeface="Cambria Math" panose="02040503050406030204" pitchFamily="18" charset="0"/>
                      </a:rPr>
                      <m:t>𝑀𝑁</m:t>
                    </m:r>
                    <m:r>
                      <a:rPr lang="en-US" sz="1900" i="1" smtClean="0">
                        <a:latin typeface="Cambria Math" panose="02040503050406030204" pitchFamily="18" charset="0"/>
                      </a:rPr>
                      <m:t> // </m:t>
                    </m:r>
                    <m:r>
                      <a:rPr lang="en-US" sz="1900" i="1" smtClean="0">
                        <a:latin typeface="Cambria Math" panose="02040503050406030204" pitchFamily="18" charset="0"/>
                      </a:rPr>
                      <m:t>𝐴𝐵</m:t>
                    </m:r>
                    <m:r>
                      <a:rPr lang="en-US" sz="1900" i="1" smtClean="0">
                        <a:latin typeface="Cambria Math" panose="02040503050406030204" pitchFamily="18" charset="0"/>
                      </a:rPr>
                      <m:t>, </m:t>
                    </m:r>
                    <m:r>
                      <a:rPr lang="en-US" sz="1900" i="1" smtClean="0">
                        <a:latin typeface="Cambria Math" panose="02040503050406030204" pitchFamily="18" charset="0"/>
                      </a:rPr>
                      <m:t>𝑁𝑃</m:t>
                    </m:r>
                    <m:r>
                      <a:rPr lang="en-US" sz="1900" i="1" smtClean="0">
                        <a:latin typeface="Cambria Math" panose="02040503050406030204" pitchFamily="18" charset="0"/>
                      </a:rPr>
                      <m:t> // </m:t>
                    </m:r>
                    <m:r>
                      <a:rPr lang="en-US" sz="1900" i="1" smtClean="0">
                        <a:latin typeface="Cambria Math" panose="02040503050406030204" pitchFamily="18" charset="0"/>
                      </a:rPr>
                      <m:t>𝐵𝐶</m:t>
                    </m:r>
                  </m:oMath>
                </a14:m>
                <a:r>
                  <a:rPr lang="en-US" sz="1900">
                    <a:latin typeface="+mn-lt"/>
                  </a:rPr>
                  <a:t>. Chứng minh </a:t>
                </a:r>
                <a14:m>
                  <m:oMath xmlns:m="http://schemas.openxmlformats.org/officeDocument/2006/math">
                    <m:r>
                      <a:rPr lang="en-US" sz="1900" i="1" smtClean="0">
                        <a:latin typeface="Cambria Math" panose="02040503050406030204" pitchFamily="18" charset="0"/>
                      </a:rPr>
                      <m:t>𝑀𝑃</m:t>
                    </m:r>
                    <m:r>
                      <a:rPr lang="en-US" sz="1900" i="1" smtClean="0">
                        <a:latin typeface="Cambria Math" panose="02040503050406030204" pitchFamily="18" charset="0"/>
                      </a:rPr>
                      <m:t> // </m:t>
                    </m:r>
                    <m:r>
                      <a:rPr lang="en-US" sz="1900" i="1" smtClean="0">
                        <a:latin typeface="Cambria Math" panose="02040503050406030204" pitchFamily="18" charset="0"/>
                      </a:rPr>
                      <m:t>𝐴𝐶</m:t>
                    </m:r>
                  </m:oMath>
                </a14:m>
                <a:r>
                  <a:rPr lang="en-US" sz="1900">
                    <a:latin typeface="+mn-lt"/>
                  </a:rPr>
                  <a:t>.</a:t>
                </a:r>
              </a:p>
            </p:txBody>
          </p:sp>
        </mc:Choice>
        <mc:Fallback xmlns="">
          <p:sp>
            <p:nvSpPr>
              <p:cNvPr id="2" name="Rectangle 1"/>
              <p:cNvSpPr>
                <a:spLocks noRot="1" noChangeAspect="1" noMove="1" noResize="1" noEditPoints="1" noAdjustHandles="1" noChangeArrowheads="1" noChangeShapeType="1" noTextEdit="1"/>
              </p:cNvSpPr>
              <p:nvPr/>
            </p:nvSpPr>
            <p:spPr>
              <a:xfrm>
                <a:off x="802784" y="803439"/>
                <a:ext cx="7329763" cy="530915"/>
              </a:xfrm>
              <a:prstGeom prst="rect">
                <a:avLst/>
              </a:prstGeom>
              <a:blipFill>
                <a:blip r:embed="rId4"/>
                <a:stretch>
                  <a:fillRect l="-832" b="-8046"/>
                </a:stretch>
              </a:blipFill>
            </p:spPr>
            <p:txBody>
              <a:bodyPr/>
              <a:lstStyle/>
              <a:p>
                <a:r>
                  <a:rPr lang="en-US">
                    <a:noFill/>
                  </a:rPr>
                  <a:t> </a:t>
                </a:r>
              </a:p>
            </p:txBody>
          </p:sp>
        </mc:Fallback>
      </mc:AlternateContent>
      <p:sp>
        <p:nvSpPr>
          <p:cNvPr id="12" name="Rectangle 11"/>
          <p:cNvSpPr/>
          <p:nvPr/>
        </p:nvSpPr>
        <p:spPr>
          <a:xfrm>
            <a:off x="802784" y="146577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5"/>
          <a:stretch>
            <a:fillRect/>
          </a:stretch>
        </p:blipFill>
        <p:spPr>
          <a:xfrm>
            <a:off x="5381470" y="1915246"/>
            <a:ext cx="3594084" cy="18738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02784" y="1915246"/>
                <a:ext cx="4308862" cy="3063146"/>
              </a:xfrm>
              <a:prstGeom prst="rect">
                <a:avLst/>
              </a:prstGeom>
            </p:spPr>
            <p:txBody>
              <a:bodyPr wrap="square">
                <a:spAutoFit/>
              </a:bodyPr>
              <a:lstStyle/>
              <a:p>
                <a:pPr algn="just">
                  <a:lnSpc>
                    <a:spcPct val="150000"/>
                  </a:lnSpc>
                </a:pPr>
                <a:r>
                  <a:rPr lang="vi-VN" sz="1900">
                    <a:latin typeface="+mn-lt"/>
                    <a:ea typeface="Calibri" panose="020F0502020204030204" pitchFamily="34" charset="0"/>
                    <a:cs typeface="Times New Roman" panose="02020603050405020304" pitchFamily="18" charset="0"/>
                  </a:rPr>
                  <a:t>Xét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𝑂𝐴𝐵</m:t>
                    </m:r>
                  </m:oMath>
                </a14:m>
                <a:r>
                  <a:rPr lang="vi-VN" sz="1900">
                    <a:effectLst/>
                    <a:latin typeface="+mn-lt"/>
                    <a:ea typeface="Calibri" panose="020F0502020204030204" pitchFamily="34" charset="0"/>
                    <a:cs typeface="Times New Roman" panose="02020603050405020304" pitchFamily="18" charset="0"/>
                  </a:rPr>
                  <a:t> có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𝑂𝑀</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𝑀𝐴</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𝑂𝑁</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𝑁𝐵</m:t>
                        </m:r>
                      </m:den>
                    </m:f>
                  </m:oMath>
                </a14:m>
                <a:r>
                  <a:rPr lang="vi-VN" sz="1900">
                    <a:effectLst/>
                    <a:latin typeface="+mn-lt"/>
                    <a:ea typeface="Calibri" panose="020F0502020204030204" pitchFamily="34" charset="0"/>
                    <a:cs typeface="Times New Roman" panose="02020603050405020304" pitchFamily="18" charset="0"/>
                  </a:rPr>
                  <a:t> (định lí Thalès)</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vi-VN" sz="1900">
                    <a:effectLst/>
                    <a:latin typeface="+mn-lt"/>
                    <a:ea typeface="Calibri" panose="020F0502020204030204" pitchFamily="34" charset="0"/>
                    <a:cs typeface="Times New Roman" panose="02020603050405020304" pitchFamily="18" charset="0"/>
                  </a:rPr>
                  <a:t>Xét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𝑂𝐵𝐶</m:t>
                    </m:r>
                  </m:oMath>
                </a14:m>
                <a:r>
                  <a:rPr lang="vi-VN" sz="1900">
                    <a:effectLst/>
                    <a:latin typeface="+mn-lt"/>
                    <a:ea typeface="Calibri" panose="020F0502020204030204" pitchFamily="34" charset="0"/>
                    <a:cs typeface="Times New Roman" panose="02020603050405020304" pitchFamily="18" charset="0"/>
                  </a:rPr>
                  <a:t> có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𝑂𝑃</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𝑃𝐶</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𝑂𝑁</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𝑁𝐵</m:t>
                        </m:r>
                      </m:den>
                    </m:f>
                  </m:oMath>
                </a14:m>
                <a:r>
                  <a:rPr lang="vi-VN" sz="1900">
                    <a:effectLst/>
                    <a:latin typeface="+mn-lt"/>
                    <a:ea typeface="Calibri" panose="020F0502020204030204" pitchFamily="34" charset="0"/>
                    <a:cs typeface="Times New Roman" panose="02020603050405020304" pitchFamily="18" charset="0"/>
                  </a:rPr>
                  <a:t> (định lí Thalès)</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𝑂𝑀</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𝑀𝐴</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𝑂𝑃</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𝑃𝐶</m:t>
                        </m:r>
                      </m:den>
                    </m:f>
                  </m:oMath>
                </a14:m>
                <a:r>
                  <a:rPr lang="en-US" sz="1900">
                    <a:effectLst/>
                    <a:latin typeface="+mn-lt"/>
                    <a:ea typeface="Arial" panose="020B0604020202020204" pitchFamily="34" charset="0"/>
                    <a:cs typeface="Times New Roman" panose="02020603050405020304" pitchFamily="18" charset="0"/>
                  </a:rPr>
                  <a:t> </a:t>
                </a:r>
              </a:p>
              <a:p>
                <a:pPr algn="just">
                  <a:lnSpc>
                    <a:spcPct val="150000"/>
                  </a:lnSpc>
                </a:pPr>
                <a:r>
                  <a:rPr lang="vi-VN" sz="1900">
                    <a:effectLst/>
                    <a:latin typeface="+mn-lt"/>
                    <a:ea typeface="Calibri" panose="020F0502020204030204" pitchFamily="34" charset="0"/>
                    <a:cs typeface="Times New Roman" panose="02020603050405020304" pitchFamily="18" charset="0"/>
                  </a:rPr>
                  <a:t>Xét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𝑂𝐴𝐶</m:t>
                    </m:r>
                  </m:oMath>
                </a14:m>
                <a:r>
                  <a:rPr lang="vi-VN" sz="1900">
                    <a:effectLst/>
                    <a:latin typeface="+mn-lt"/>
                    <a:ea typeface="Calibri" panose="020F0502020204030204" pitchFamily="34" charset="0"/>
                    <a:cs typeface="Times New Roman" panose="02020603050405020304" pitchFamily="18" charset="0"/>
                  </a:rPr>
                  <a:t> với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𝑂𝑀</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𝑀𝐴</m:t>
                        </m:r>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𝑂𝑃</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𝑃𝐶</m:t>
                        </m:r>
                      </m:den>
                    </m:f>
                  </m:oMath>
                </a14:m>
                <a:r>
                  <a:rPr lang="vi-VN" sz="1900">
                    <a:effectLst/>
                    <a:latin typeface="+mn-lt"/>
                    <a:ea typeface="Calibri" panose="020F0502020204030204" pitchFamily="34" charset="0"/>
                    <a:cs typeface="Times New Roman" panose="02020603050405020304" pitchFamily="18" charset="0"/>
                  </a:rPr>
                  <a:t> nên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𝑀𝑃</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1900">
                    <a:effectLst/>
                    <a:latin typeface="+mn-lt"/>
                    <a:ea typeface="Calibri" panose="020F0502020204030204" pitchFamily="34" charset="0"/>
                    <a:cs typeface="Times New Roman" panose="02020603050405020304" pitchFamily="18" charset="0"/>
                  </a:rPr>
                  <a:t> (hệ quả định lí Thalès)</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02784" y="1915246"/>
                <a:ext cx="4308862" cy="3063146"/>
              </a:xfrm>
              <a:prstGeom prst="rect">
                <a:avLst/>
              </a:prstGeom>
              <a:blipFill>
                <a:blip r:embed="rId6"/>
                <a:stretch>
                  <a:fillRect l="-1414" b="-596"/>
                </a:stretch>
              </a:blipFill>
            </p:spPr>
            <p:txBody>
              <a:bodyPr/>
              <a:lstStyle/>
              <a:p>
                <a:r>
                  <a:rPr lang="en-US">
                    <a:noFill/>
                  </a:rPr>
                  <a:t> </a:t>
                </a:r>
              </a:p>
            </p:txBody>
          </p:sp>
        </mc:Fallback>
      </mc:AlternateContent>
    </p:spTree>
    <p:extLst>
      <p:ext uri="{BB962C8B-B14F-4D97-AF65-F5344CB8AC3E}">
        <p14:creationId xmlns:p14="http://schemas.microsoft.com/office/powerpoint/2010/main" val="23808211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up)">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9"/>
          <p:cNvSpPr txBox="1">
            <a:spLocks noGrp="1"/>
          </p:cNvSpPr>
          <p:nvPr>
            <p:ph type="title"/>
          </p:nvPr>
        </p:nvSpPr>
        <p:spPr>
          <a:xfrm>
            <a:off x="720942" y="728982"/>
            <a:ext cx="7717500" cy="523200"/>
          </a:xfrm>
          <a:prstGeom prst="rect">
            <a:avLst/>
          </a:prstGeom>
        </p:spPr>
        <p:txBody>
          <a:bodyPr spcFirstLastPara="1" wrap="square" lIns="91425" tIns="91425" rIns="91425" bIns="91425" anchor="t" anchorCtr="0">
            <a:noAutofit/>
          </a:bodyPr>
          <a:lstStyle/>
          <a:p>
            <a:pPr lvl="0"/>
            <a:r>
              <a:rPr lang="en-US" sz="3400" b="1" dirty="0">
                <a:solidFill>
                  <a:srgbClr val="C00000"/>
                </a:solidFill>
                <a:latin typeface="+mj-lt"/>
              </a:rPr>
              <a:t>NỘI DUNG BÀI HỌC</a:t>
            </a:r>
          </a:p>
        </p:txBody>
      </p:sp>
      <p:sp>
        <p:nvSpPr>
          <p:cNvPr id="914" name="Google Shape;914;p39"/>
          <p:cNvSpPr txBox="1">
            <a:spLocks noGrp="1"/>
          </p:cNvSpPr>
          <p:nvPr>
            <p:ph type="title" idx="3"/>
          </p:nvPr>
        </p:nvSpPr>
        <p:spPr>
          <a:xfrm>
            <a:off x="2547790" y="1906105"/>
            <a:ext cx="726721" cy="6019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latin typeface="+mj-lt"/>
              </a:rPr>
              <a:t>I</a:t>
            </a:r>
            <a:endParaRPr sz="3000" b="1" dirty="0">
              <a:latin typeface="+mj-lt"/>
            </a:endParaRPr>
          </a:p>
        </p:txBody>
      </p:sp>
      <p:sp>
        <p:nvSpPr>
          <p:cNvPr id="13" name="Rectangle 12"/>
          <p:cNvSpPr/>
          <p:nvPr/>
        </p:nvSpPr>
        <p:spPr>
          <a:xfrm>
            <a:off x="3439403" y="1991647"/>
            <a:ext cx="2489737" cy="430887"/>
          </a:xfrm>
          <a:prstGeom prst="rect">
            <a:avLst/>
          </a:prstGeom>
        </p:spPr>
        <p:txBody>
          <a:bodyPr wrap="square">
            <a:spAutoFit/>
          </a:bodyPr>
          <a:lstStyle/>
          <a:p>
            <a:pPr lvl="0">
              <a:buClr>
                <a:srgbClr val="014040"/>
              </a:buClr>
              <a:buSzPts val="4600"/>
            </a:pPr>
            <a:r>
              <a:rPr lang="en-US" sz="2200" b="1">
                <a:solidFill>
                  <a:srgbClr val="014040"/>
                </a:solidFill>
                <a:sym typeface="DM Sans SemiBold"/>
              </a:rPr>
              <a:t>Đoạn thẳng tỉ lệ</a:t>
            </a:r>
            <a:endParaRPr lang="en" sz="2200" b="1" dirty="0">
              <a:solidFill>
                <a:srgbClr val="014040"/>
              </a:solidFill>
              <a:sym typeface="DM Sans SemiBold"/>
            </a:endParaRPr>
          </a:p>
        </p:txBody>
      </p:sp>
      <p:pic>
        <p:nvPicPr>
          <p:cNvPr id="2" name="Picture 1"/>
          <p:cNvPicPr>
            <a:picLocks noChangeAspect="1"/>
          </p:cNvPicPr>
          <p:nvPr/>
        </p:nvPicPr>
        <p:blipFill>
          <a:blip r:embed="rId3"/>
          <a:stretch>
            <a:fillRect/>
          </a:stretch>
        </p:blipFill>
        <p:spPr>
          <a:xfrm>
            <a:off x="404549" y="444133"/>
            <a:ext cx="567581" cy="345576"/>
          </a:xfrm>
          <a:prstGeom prst="rect">
            <a:avLst/>
          </a:prstGeom>
        </p:spPr>
      </p:pic>
      <p:sp>
        <p:nvSpPr>
          <p:cNvPr id="20" name="Rectangle 19"/>
          <p:cNvSpPr/>
          <p:nvPr/>
        </p:nvSpPr>
        <p:spPr>
          <a:xfrm>
            <a:off x="3439403" y="3139514"/>
            <a:ext cx="4085659" cy="600164"/>
          </a:xfrm>
          <a:prstGeom prst="rect">
            <a:avLst/>
          </a:prstGeom>
        </p:spPr>
        <p:txBody>
          <a:bodyPr wrap="square">
            <a:spAutoFit/>
          </a:bodyPr>
          <a:lstStyle/>
          <a:p>
            <a:pPr lvl="0" algn="just">
              <a:lnSpc>
                <a:spcPct val="150000"/>
              </a:lnSpc>
              <a:buClr>
                <a:srgbClr val="014040"/>
              </a:buClr>
              <a:buSzPts val="4600"/>
            </a:pPr>
            <a:r>
              <a:rPr lang="vi-VN" sz="2200" b="1">
                <a:solidFill>
                  <a:srgbClr val="014040"/>
                </a:solidFill>
                <a:sym typeface="DM Sans SemiBold"/>
              </a:rPr>
              <a:t>Định lí Thalès trong tam giác</a:t>
            </a:r>
            <a:endParaRPr lang="en" sz="2200" b="1" dirty="0">
              <a:solidFill>
                <a:srgbClr val="014040"/>
              </a:solidFill>
              <a:sym typeface="DM Sans SemiBold"/>
            </a:endParaRPr>
          </a:p>
        </p:txBody>
      </p:sp>
      <p:sp>
        <p:nvSpPr>
          <p:cNvPr id="21" name="Google Shape;914;p39"/>
          <p:cNvSpPr txBox="1">
            <a:spLocks noGrp="1"/>
          </p:cNvSpPr>
          <p:nvPr>
            <p:ph type="title" idx="3"/>
          </p:nvPr>
        </p:nvSpPr>
        <p:spPr>
          <a:xfrm>
            <a:off x="2547790" y="3139514"/>
            <a:ext cx="726721" cy="6019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mj-lt"/>
              </a:rPr>
              <a:t>II</a:t>
            </a:r>
            <a:endParaRPr sz="3000" b="1" dirty="0">
              <a:latin typeface="+mj-lt"/>
            </a:endParaRPr>
          </a:p>
        </p:txBody>
      </p:sp>
      <p:pic>
        <p:nvPicPr>
          <p:cNvPr id="3" name="Picture 2"/>
          <p:cNvPicPr>
            <a:picLocks noChangeAspect="1"/>
          </p:cNvPicPr>
          <p:nvPr/>
        </p:nvPicPr>
        <p:blipFill>
          <a:blip r:embed="rId4"/>
          <a:stretch>
            <a:fillRect/>
          </a:stretch>
        </p:blipFill>
        <p:spPr>
          <a:xfrm>
            <a:off x="7455605" y="602031"/>
            <a:ext cx="1139755" cy="180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1"/>
                                        </p:tgtEl>
                                        <p:attrNameLst>
                                          <p:attrName>style.visibility</p:attrName>
                                        </p:attrNameLst>
                                      </p:cBhvr>
                                      <p:to>
                                        <p:strVal val="visible"/>
                                      </p:to>
                                    </p:set>
                                    <p:animEffect transition="in" filter="barn(inVertical)">
                                      <p:cBhvr>
                                        <p:cTn id="7" dur="500"/>
                                        <p:tgtEl>
                                          <p:spTgt spid="9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14"/>
                                        </p:tgtEl>
                                        <p:attrNameLst>
                                          <p:attrName>style.visibility</p:attrName>
                                        </p:attrNameLst>
                                      </p:cBhvr>
                                      <p:to>
                                        <p:strVal val="visible"/>
                                      </p:to>
                                    </p:set>
                                    <p:animEffect transition="in" filter="wipe(down)">
                                      <p:cBhvr>
                                        <p:cTn id="11" dur="500"/>
                                        <p:tgtEl>
                                          <p:spTgt spid="91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 grpId="0"/>
      <p:bldP spid="914" grpId="0" animBg="1"/>
      <p:bldP spid="13" grpId="0"/>
      <p:bldP spid="20" grpId="0"/>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58" name="Google Shape;1558;p53"/>
          <p:cNvGrpSpPr/>
          <p:nvPr/>
        </p:nvGrpSpPr>
        <p:grpSpPr>
          <a:xfrm rot="20796680">
            <a:off x="77752" y="169648"/>
            <a:ext cx="1566931" cy="855486"/>
            <a:chOff x="4509" y="351246"/>
            <a:chExt cx="1566931" cy="855486"/>
          </a:xfrm>
        </p:grpSpPr>
        <p:sp>
          <p:nvSpPr>
            <p:cNvPr id="1559" name="Google Shape;1559;p53"/>
            <p:cNvSpPr/>
            <p:nvPr/>
          </p:nvSpPr>
          <p:spPr>
            <a:xfrm rot="9227968">
              <a:off x="48872" y="767835"/>
              <a:ext cx="562299" cy="3318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3"/>
            <p:cNvSpPr/>
            <p:nvPr/>
          </p:nvSpPr>
          <p:spPr>
            <a:xfrm rot="9227968">
              <a:off x="399410" y="610079"/>
              <a:ext cx="411239" cy="137977"/>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3"/>
            <p:cNvSpPr/>
            <p:nvPr/>
          </p:nvSpPr>
          <p:spPr>
            <a:xfrm rot="9227968">
              <a:off x="99316" y="914627"/>
              <a:ext cx="128512" cy="159318"/>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3"/>
            <p:cNvSpPr/>
            <p:nvPr/>
          </p:nvSpPr>
          <p:spPr>
            <a:xfrm rot="9227968">
              <a:off x="785421" y="718095"/>
              <a:ext cx="614818" cy="175742"/>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3"/>
            <p:cNvSpPr/>
            <p:nvPr/>
          </p:nvSpPr>
          <p:spPr>
            <a:xfrm rot="9227968">
              <a:off x="527160" y="552973"/>
              <a:ext cx="1007313" cy="401868"/>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7790688" y="476589"/>
            <a:ext cx="820818" cy="368319"/>
          </a:xfrm>
          <a:prstGeom prst="rect">
            <a:avLst/>
          </a:prstGeom>
        </p:spPr>
      </p:pic>
      <p:pic>
        <p:nvPicPr>
          <p:cNvPr id="9" name="Picture 8"/>
          <p:cNvPicPr>
            <a:picLocks noChangeAspect="1"/>
          </p:cNvPicPr>
          <p:nvPr/>
        </p:nvPicPr>
        <p:blipFill>
          <a:blip r:embed="rId4"/>
          <a:stretch>
            <a:fillRect/>
          </a:stretch>
        </p:blipFill>
        <p:spPr>
          <a:xfrm rot="20628694">
            <a:off x="8246951" y="4169208"/>
            <a:ext cx="772035" cy="776523"/>
          </a:xfrm>
          <a:prstGeom prst="rect">
            <a:avLst/>
          </a:prstGeom>
        </p:spPr>
      </p:pic>
      <p:sp>
        <p:nvSpPr>
          <p:cNvPr id="15" name="Google Shape;3331;p61"/>
          <p:cNvSpPr txBox="1"/>
          <p:nvPr/>
        </p:nvSpPr>
        <p:spPr>
          <a:xfrm flipH="1">
            <a:off x="3304147" y="621648"/>
            <a:ext cx="2679430" cy="516585"/>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1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4 </a:t>
            </a:r>
            <a:r>
              <a:rPr lang="fr-FR" sz="21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1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tr.57)</a:t>
            </a:r>
            <a:endParaRPr lang="en-US" sz="21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9694" y="1276230"/>
                <a:ext cx="4768527" cy="3323987"/>
              </a:xfrm>
              <a:prstGeom prst="rect">
                <a:avLst/>
              </a:prstGeom>
            </p:spPr>
            <p:txBody>
              <a:bodyPr wrap="square">
                <a:spAutoFit/>
              </a:bodyPr>
              <a:lstStyle/>
              <a:p>
                <a:pPr algn="just">
                  <a:lnSpc>
                    <a:spcPct val="150000"/>
                  </a:lnSpc>
                </a:pPr>
                <a:r>
                  <a:rPr lang="vi-VN" sz="2000">
                    <a:latin typeface="Open Sans"/>
                  </a:rPr>
                  <a:t>Trong </a:t>
                </a:r>
                <a:r>
                  <a:rPr lang="vi-VN" sz="2000" i="1">
                    <a:latin typeface="Open Sans"/>
                  </a:rPr>
                  <a:t>Hình</a:t>
                </a:r>
                <a:r>
                  <a:rPr lang="vi-VN" sz="2000">
                    <a:latin typeface="Open Sans"/>
                  </a:rPr>
                  <a:t> 16, độ dài đoạn thẳng </a:t>
                </a:r>
                <a14:m>
                  <m:oMath xmlns:m="http://schemas.openxmlformats.org/officeDocument/2006/math">
                    <m:r>
                      <a:rPr lang="vi-VN" sz="2000" i="1" smtClean="0">
                        <a:latin typeface="Cambria Math" panose="02040503050406030204" pitchFamily="18" charset="0"/>
                      </a:rPr>
                      <m:t>𝐴</m:t>
                    </m:r>
                    <m:r>
                      <a:rPr lang="vi-VN" sz="2000" i="1" smtClean="0">
                        <a:latin typeface="Cambria Math" panose="02040503050406030204" pitchFamily="18" charset="0"/>
                      </a:rPr>
                      <m:t>’</m:t>
                    </m:r>
                    <m:r>
                      <a:rPr lang="vi-VN" sz="2000" i="1" smtClean="0">
                        <a:latin typeface="Cambria Math" panose="02040503050406030204" pitchFamily="18" charset="0"/>
                      </a:rPr>
                      <m:t>𝐶</m:t>
                    </m:r>
                    <m:r>
                      <a:rPr lang="vi-VN" sz="2000" i="1" smtClean="0">
                        <a:latin typeface="Cambria Math" panose="02040503050406030204" pitchFamily="18" charset="0"/>
                      </a:rPr>
                      <m:t>’</m:t>
                    </m:r>
                  </m:oMath>
                </a14:m>
                <a:r>
                  <a:rPr lang="vi-VN" sz="2000">
                    <a:latin typeface="Open Sans"/>
                  </a:rPr>
                  <a:t> mô tả chiều cao của một cái cây, đoạn thẳng </a:t>
                </a:r>
                <a14:m>
                  <m:oMath xmlns:m="http://schemas.openxmlformats.org/officeDocument/2006/math">
                    <m:r>
                      <a:rPr lang="vi-VN" sz="2000" i="1" smtClean="0">
                        <a:latin typeface="Cambria Math" panose="02040503050406030204" pitchFamily="18" charset="0"/>
                      </a:rPr>
                      <m:t>𝐴𝐶</m:t>
                    </m:r>
                  </m:oMath>
                </a14:m>
                <a:r>
                  <a:rPr lang="vi-VN" sz="2000">
                    <a:latin typeface="Open Sans"/>
                  </a:rPr>
                  <a:t> mô tả chiều cao của một cái cọc</a:t>
                </a:r>
                <a:r>
                  <a:rPr lang="en-US" sz="2000">
                    <a:latin typeface="Open Sans"/>
                  </a:rPr>
                  <a:t> </a:t>
                </a:r>
                <a:r>
                  <a:rPr lang="vi-VN" sz="2000">
                    <a:latin typeface="Open Sans"/>
                  </a:rPr>
                  <a:t>(cây và cọc cùng vuông góc với đường thẳng đi qua ba điểm </a:t>
                </a:r>
                <a14:m>
                  <m:oMath xmlns:m="http://schemas.openxmlformats.org/officeDocument/2006/math">
                    <m:r>
                      <a:rPr lang="vi-VN" sz="2000" i="1" smtClean="0">
                        <a:latin typeface="Cambria Math" panose="02040503050406030204" pitchFamily="18" charset="0"/>
                      </a:rPr>
                      <m:t>𝐴</m:t>
                    </m:r>
                    <m:r>
                      <a:rPr lang="vi-VN" sz="2000" i="1" smtClean="0">
                        <a:latin typeface="Cambria Math" panose="02040503050406030204" pitchFamily="18" charset="0"/>
                      </a:rPr>
                      <m:t>’, </m:t>
                    </m:r>
                    <m:r>
                      <a:rPr lang="vi-VN" sz="2000" i="1" smtClean="0">
                        <a:latin typeface="Cambria Math" panose="02040503050406030204" pitchFamily="18" charset="0"/>
                      </a:rPr>
                      <m:t>𝐴</m:t>
                    </m:r>
                    <m:r>
                      <a:rPr lang="vi-VN" sz="2000" i="1" smtClean="0">
                        <a:latin typeface="Cambria Math" panose="02040503050406030204" pitchFamily="18" charset="0"/>
                      </a:rPr>
                      <m:t>, </m:t>
                    </m:r>
                    <m:r>
                      <a:rPr lang="vi-VN" sz="2000" i="1" smtClean="0">
                        <a:latin typeface="Cambria Math" panose="02040503050406030204" pitchFamily="18" charset="0"/>
                      </a:rPr>
                      <m:t>𝐵</m:t>
                    </m:r>
                  </m:oMath>
                </a14:m>
                <a:r>
                  <a:rPr lang="vi-VN" sz="2000">
                    <a:latin typeface="Open Sans"/>
                  </a:rPr>
                  <a:t>). Giả sử </a:t>
                </a:r>
                <a14:m>
                  <m:oMath xmlns:m="http://schemas.openxmlformats.org/officeDocument/2006/math">
                    <m:r>
                      <a:rPr lang="vi-VN" sz="2000" i="1" smtClean="0">
                        <a:latin typeface="Cambria Math" panose="02040503050406030204" pitchFamily="18" charset="0"/>
                      </a:rPr>
                      <m:t>𝐴𝐶</m:t>
                    </m:r>
                    <m:r>
                      <a:rPr lang="vi-VN" sz="2000" i="1" smtClean="0">
                        <a:latin typeface="Cambria Math" panose="02040503050406030204" pitchFamily="18" charset="0"/>
                      </a:rPr>
                      <m:t> = 2</m:t>
                    </m:r>
                    <m:r>
                      <a:rPr lang="vi-VN" sz="2000" i="1" smtClean="0">
                        <a:latin typeface="Cambria Math" panose="02040503050406030204" pitchFamily="18" charset="0"/>
                      </a:rPr>
                      <m:t>𝑚</m:t>
                    </m:r>
                    <m:r>
                      <a:rPr lang="vi-VN" sz="2000" i="1" smtClean="0">
                        <a:latin typeface="Cambria Math" panose="02040503050406030204" pitchFamily="18" charset="0"/>
                      </a:rPr>
                      <m:t>, </m:t>
                    </m:r>
                    <m:r>
                      <a:rPr lang="vi-VN" sz="2000" i="1" smtClean="0">
                        <a:latin typeface="Cambria Math" panose="02040503050406030204" pitchFamily="18" charset="0"/>
                      </a:rPr>
                      <m:t>𝐴𝐵</m:t>
                    </m:r>
                    <m:r>
                      <a:rPr lang="vi-VN" sz="2000" i="1" smtClean="0">
                        <a:latin typeface="Cambria Math" panose="02040503050406030204" pitchFamily="18" charset="0"/>
                      </a:rPr>
                      <m:t> = 1,5</m:t>
                    </m:r>
                    <m:r>
                      <a:rPr lang="vi-VN" sz="2000" i="1" smtClean="0">
                        <a:latin typeface="Cambria Math" panose="02040503050406030204" pitchFamily="18" charset="0"/>
                      </a:rPr>
                      <m:t>𝑚</m:t>
                    </m:r>
                    <m:r>
                      <a:rPr lang="vi-VN" sz="2000" i="1" smtClean="0">
                        <a:latin typeface="Cambria Math" panose="02040503050406030204" pitchFamily="18" charset="0"/>
                      </a:rPr>
                      <m:t>, </m:t>
                    </m:r>
                    <m:r>
                      <a:rPr lang="vi-VN" sz="2000" i="1" smtClean="0">
                        <a:latin typeface="Cambria Math" panose="02040503050406030204" pitchFamily="18" charset="0"/>
                      </a:rPr>
                      <m:t>𝐴</m:t>
                    </m:r>
                    <m:r>
                      <a:rPr lang="vi-VN" sz="2000" i="1" smtClean="0">
                        <a:latin typeface="Cambria Math" panose="02040503050406030204" pitchFamily="18" charset="0"/>
                      </a:rPr>
                      <m:t>’</m:t>
                    </m:r>
                    <m:r>
                      <a:rPr lang="vi-VN" sz="2000" i="1" smtClean="0">
                        <a:latin typeface="Cambria Math" panose="02040503050406030204" pitchFamily="18" charset="0"/>
                      </a:rPr>
                      <m:t>𝐵</m:t>
                    </m:r>
                    <m:r>
                      <a:rPr lang="vi-VN" sz="2000" i="1" smtClean="0">
                        <a:latin typeface="Cambria Math" panose="02040503050406030204" pitchFamily="18" charset="0"/>
                      </a:rPr>
                      <m:t> = 4,5 </m:t>
                    </m:r>
                    <m:r>
                      <a:rPr lang="vi-VN" sz="2000" i="1" smtClean="0">
                        <a:latin typeface="Cambria Math" panose="02040503050406030204" pitchFamily="18" charset="0"/>
                      </a:rPr>
                      <m:t>𝑚</m:t>
                    </m:r>
                  </m:oMath>
                </a14:m>
                <a:r>
                  <a:rPr lang="vi-VN" sz="2000">
                    <a:latin typeface="Open Sans"/>
                  </a:rPr>
                  <a:t>. Tính chiều cao của cây.</a:t>
                </a:r>
                <a:endParaRPr lang="vi-VN" sz="19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669694" y="1276230"/>
                <a:ext cx="4768527" cy="3323987"/>
              </a:xfrm>
              <a:prstGeom prst="rect">
                <a:avLst/>
              </a:prstGeom>
              <a:blipFill>
                <a:blip r:embed="rId5"/>
                <a:stretch>
                  <a:fillRect l="-1407" r="-1279" b="-549"/>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20000"/>
                    </a14:imgEffect>
                  </a14:imgLayer>
                </a14:imgProps>
              </a:ext>
            </a:extLst>
          </a:blip>
          <a:stretch>
            <a:fillRect/>
          </a:stretch>
        </p:blipFill>
        <p:spPr>
          <a:xfrm>
            <a:off x="5606322" y="1475937"/>
            <a:ext cx="2698299" cy="311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58" name="Google Shape;1558;p53"/>
          <p:cNvGrpSpPr/>
          <p:nvPr/>
        </p:nvGrpSpPr>
        <p:grpSpPr>
          <a:xfrm rot="20796680">
            <a:off x="77752" y="169648"/>
            <a:ext cx="1566931" cy="855486"/>
            <a:chOff x="4509" y="351246"/>
            <a:chExt cx="1566931" cy="855486"/>
          </a:xfrm>
        </p:grpSpPr>
        <p:sp>
          <p:nvSpPr>
            <p:cNvPr id="1559" name="Google Shape;1559;p53"/>
            <p:cNvSpPr/>
            <p:nvPr/>
          </p:nvSpPr>
          <p:spPr>
            <a:xfrm rot="9227968">
              <a:off x="48872" y="767835"/>
              <a:ext cx="562299" cy="3318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53"/>
            <p:cNvSpPr/>
            <p:nvPr/>
          </p:nvSpPr>
          <p:spPr>
            <a:xfrm rot="9227968">
              <a:off x="399410" y="610079"/>
              <a:ext cx="411239" cy="137977"/>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53"/>
            <p:cNvSpPr/>
            <p:nvPr/>
          </p:nvSpPr>
          <p:spPr>
            <a:xfrm rot="9227968">
              <a:off x="99316" y="914627"/>
              <a:ext cx="128512" cy="159318"/>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53"/>
            <p:cNvSpPr/>
            <p:nvPr/>
          </p:nvSpPr>
          <p:spPr>
            <a:xfrm rot="9227968">
              <a:off x="785421" y="718095"/>
              <a:ext cx="614818" cy="175742"/>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53"/>
            <p:cNvSpPr/>
            <p:nvPr/>
          </p:nvSpPr>
          <p:spPr>
            <a:xfrm rot="9227968">
              <a:off x="527160" y="552973"/>
              <a:ext cx="1007313" cy="401868"/>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stretch>
            <a:fillRect/>
          </a:stretch>
        </p:blipFill>
        <p:spPr>
          <a:xfrm>
            <a:off x="7790688" y="476589"/>
            <a:ext cx="820818" cy="368319"/>
          </a:xfrm>
          <a:prstGeom prst="rect">
            <a:avLst/>
          </a:prstGeom>
        </p:spPr>
      </p:pic>
      <p:sp>
        <p:nvSpPr>
          <p:cNvPr id="22" name="Rectangle 21"/>
          <p:cNvSpPr/>
          <p:nvPr/>
        </p:nvSpPr>
        <p:spPr>
          <a:xfrm>
            <a:off x="2004136" y="55304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4081939" y="1111826"/>
                <a:ext cx="4322014" cy="3264676"/>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vi-VN" sz="19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1900" i="1" smtClean="0">
                        <a:latin typeface="Cambria Math" panose="02040503050406030204" pitchFamily="18" charset="0"/>
                        <a:ea typeface="Calibri" panose="020F0502020204030204" pitchFamily="34" charset="0"/>
                        <a:cs typeface="Times New Roman" panose="02020603050405020304" pitchFamily="18" charset="0"/>
                      </a:rPr>
                      <m:t>⊥</m:t>
                    </m:r>
                    <m:r>
                      <a:rPr lang="vi-VN" sz="1900" i="1" smtClean="0">
                        <a:latin typeface="Cambria Math" panose="02040503050406030204" pitchFamily="18" charset="0"/>
                        <a:ea typeface="Calibri" panose="020F0502020204030204" pitchFamily="34" charset="0"/>
                        <a:cs typeface="Times New Roman" panose="02020603050405020304" pitchFamily="18" charset="0"/>
                      </a:rPr>
                      <m:t>𝐴</m:t>
                    </m:r>
                    <m:r>
                      <a:rPr lang="vi-VN" sz="1900" i="1" smtClean="0">
                        <a:latin typeface="Cambria Math" panose="02040503050406030204" pitchFamily="18" charset="0"/>
                        <a:ea typeface="Calibri" panose="020F0502020204030204" pitchFamily="34" charset="0"/>
                        <a:cs typeface="Times New Roman" panose="02020603050405020304" pitchFamily="18" charset="0"/>
                      </a:rPr>
                      <m:t>′</m:t>
                    </m:r>
                    <m:r>
                      <a:rPr lang="vi-VN" sz="1900" i="1" smtClean="0">
                        <a:latin typeface="Cambria Math" panose="02040503050406030204" pitchFamily="18" charset="0"/>
                        <a:ea typeface="Calibri" panose="020F0502020204030204" pitchFamily="34" charset="0"/>
                        <a:cs typeface="Times New Roman" panose="02020603050405020304" pitchFamily="18" charset="0"/>
                      </a:rPr>
                      <m:t>𝐵</m:t>
                    </m:r>
                  </m:oMath>
                </a14:m>
                <a:r>
                  <a:rPr lang="vi-VN" sz="1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vi-VN"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9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9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𝐴𝐶</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19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𝐵𝐵𝐶</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19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vi-VN" sz="1900" i="1">
                        <a:effectLst/>
                        <a:latin typeface="Cambria Math" panose="02040503050406030204" pitchFamily="18" charset="0"/>
                        <a:ea typeface="Calibri" panose="020F0502020204030204" pitchFamily="34" charset="0"/>
                        <a:cs typeface="Times New Roman" panose="02020603050405020304" pitchFamily="18" charset="0"/>
                      </a:rPr>
                      <m:t>𝐴𝐶</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r>
                      <a:rPr lang="vi-VN" sz="1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1900">
                    <a:effectLst/>
                    <a:latin typeface="Arial" panose="020B0604020202020204" pitchFamily="34" charset="0"/>
                    <a:ea typeface="Calibri" panose="020F0502020204030204" pitchFamily="34" charset="0"/>
                    <a:cs typeface="Arial" panose="020B0604020202020204" pitchFamily="34" charset="0"/>
                  </a:rPr>
                  <a:t> có: </a:t>
                </a:r>
                <a:endParaRPr lang="en-US" sz="19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𝐴𝐶</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𝐵𝐴</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vi-VN"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vi-VN" sz="1900" i="1">
                              <a:effectLst/>
                              <a:latin typeface="Cambria Math" panose="02040503050406030204" pitchFamily="18" charset="0"/>
                              <a:ea typeface="Calibri" panose="020F0502020204030204" pitchFamily="34" charset="0"/>
                              <a:cs typeface="Times New Roman" panose="02020603050405020304" pitchFamily="18" charset="0"/>
                            </a:rPr>
                            <m:t>4,5</m:t>
                          </m:r>
                        </m:den>
                      </m:f>
                    </m:oMath>
                  </m:oMathPara>
                </a14:m>
                <a:endParaRPr lang="en-US" sz="19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1900">
                        <a:latin typeface="Cambria Math" panose="02040503050406030204" pitchFamily="18" charset="0"/>
                        <a:ea typeface="Calibri" panose="020F0502020204030204" pitchFamily="34" charset="0"/>
                        <a:cs typeface="Times New Roman" panose="02020603050405020304" pitchFamily="18" charset="0"/>
                      </a:rPr>
                      <m:t>⇒</m:t>
                    </m:r>
                  </m:oMath>
                </a14:m>
                <a:r>
                  <a:rPr lang="vi-VN" sz="19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9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vi-VN" sz="1900" i="1">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900" i="1">
                        <a:effectLst/>
                        <a:latin typeface="Cambria Math" panose="02040503050406030204" pitchFamily="18" charset="0"/>
                        <a:ea typeface="Calibri" panose="020F0502020204030204" pitchFamily="34" charset="0"/>
                        <a:cs typeface="Times New Roman" panose="02020603050405020304" pitchFamily="18" charset="0"/>
                      </a:rPr>
                      <m:t>=2 . 4,5 :1,5=6</m:t>
                    </m:r>
                  </m:oMath>
                </a14:m>
                <a:r>
                  <a:rPr lang="vi-VN" sz="1900">
                    <a:effectLst/>
                    <a:latin typeface="Arial" panose="020B0604020202020204" pitchFamily="34" charset="0"/>
                    <a:ea typeface="Calibri" panose="020F0502020204030204" pitchFamily="34" charset="0"/>
                    <a:cs typeface="Arial" panose="020B0604020202020204" pitchFamily="34" charset="0"/>
                  </a:rPr>
                  <a:t> m.</a:t>
                </a:r>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1900">
                    <a:effectLst/>
                    <a:latin typeface="Arial" panose="020B0604020202020204" pitchFamily="34" charset="0"/>
                    <a:ea typeface="Calibri" panose="020F0502020204030204" pitchFamily="34" charset="0"/>
                    <a:cs typeface="Arial" panose="020B0604020202020204" pitchFamily="34" charset="0"/>
                  </a:rPr>
                  <a:t>Vậy cái cây cao </a:t>
                </a:r>
                <a14:m>
                  <m:oMath xmlns:m="http://schemas.openxmlformats.org/officeDocument/2006/math">
                    <m:r>
                      <a:rPr lang="vi-VN" sz="1900" i="1" smtClean="0">
                        <a:effectLst/>
                        <a:latin typeface="Cambria Math" panose="02040503050406030204" pitchFamily="18" charset="0"/>
                        <a:ea typeface="Calibri" panose="020F0502020204030204" pitchFamily="34" charset="0"/>
                        <a:cs typeface="Arial" panose="020B0604020202020204" pitchFamily="34" charset="0"/>
                      </a:rPr>
                      <m:t>6</m:t>
                    </m:r>
                    <m:r>
                      <a:rPr lang="vi-VN" sz="1900" i="1" smtClean="0">
                        <a:effectLst/>
                        <a:latin typeface="Cambria Math" panose="02040503050406030204" pitchFamily="18" charset="0"/>
                        <a:ea typeface="Calibri" panose="020F0502020204030204" pitchFamily="34" charset="0"/>
                        <a:cs typeface="Arial" panose="020B0604020202020204" pitchFamily="34" charset="0"/>
                      </a:rPr>
                      <m:t>𝑚</m:t>
                    </m:r>
                  </m:oMath>
                </a14:m>
                <a:r>
                  <a:rPr lang="vi-VN" sz="1900">
                    <a:effectLst/>
                    <a:latin typeface="Arial" panose="020B0604020202020204" pitchFamily="34" charset="0"/>
                    <a:ea typeface="Calibri" panose="020F0502020204030204" pitchFamily="34" charset="0"/>
                    <a:cs typeface="Arial" panose="020B0604020202020204" pitchFamily="34" charset="0"/>
                  </a:rPr>
                  <a:t>.</a:t>
                </a:r>
                <a:endParaRPr lang="en-US" sz="1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1939" y="1111826"/>
                <a:ext cx="4322014" cy="3264676"/>
              </a:xfrm>
              <a:prstGeom prst="rect">
                <a:avLst/>
              </a:prstGeom>
              <a:blipFill>
                <a:blip r:embed="rId4"/>
                <a:stretch>
                  <a:fillRect l="-1410" b="-560"/>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rot="20628694">
            <a:off x="8225488" y="4220918"/>
            <a:ext cx="772035" cy="776523"/>
          </a:xfrm>
          <a:prstGeom prst="rect">
            <a:avLst/>
          </a:prstGeom>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20000"/>
                    </a14:imgEffect>
                  </a14:imgLayer>
                </a14:imgProps>
              </a:ext>
            </a:extLst>
          </a:blip>
          <a:stretch>
            <a:fillRect/>
          </a:stretch>
        </p:blipFill>
        <p:spPr>
          <a:xfrm>
            <a:off x="871136" y="1181186"/>
            <a:ext cx="2698299" cy="3116785"/>
          </a:xfrm>
          <a:prstGeom prst="rect">
            <a:avLst/>
          </a:prstGeom>
        </p:spPr>
      </p:pic>
    </p:spTree>
    <p:extLst>
      <p:ext uri="{BB962C8B-B14F-4D97-AF65-F5344CB8AC3E}">
        <p14:creationId xmlns:p14="http://schemas.microsoft.com/office/powerpoint/2010/main" val="41626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arn(inVertical)">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down)">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126"/>
        <p:cNvGrpSpPr/>
        <p:nvPr/>
      </p:nvGrpSpPr>
      <p:grpSpPr>
        <a:xfrm>
          <a:off x="0" y="0"/>
          <a:ext cx="0" cy="0"/>
          <a:chOff x="0" y="0"/>
          <a:chExt cx="0" cy="0"/>
        </a:xfrm>
      </p:grpSpPr>
      <p:grpSp>
        <p:nvGrpSpPr>
          <p:cNvPr id="32" name="Google Shape;1475;p51"/>
          <p:cNvGrpSpPr/>
          <p:nvPr/>
        </p:nvGrpSpPr>
        <p:grpSpPr>
          <a:xfrm rot="20816715">
            <a:off x="8182797" y="289543"/>
            <a:ext cx="720746" cy="231699"/>
            <a:chOff x="10418321" y="-3066640"/>
            <a:chExt cx="949000" cy="333745"/>
          </a:xfrm>
        </p:grpSpPr>
        <p:sp>
          <p:nvSpPr>
            <p:cNvPr id="33"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7" name="Picture 16"/>
          <p:cNvPicPr>
            <a:picLocks noChangeAspect="1"/>
          </p:cNvPicPr>
          <p:nvPr/>
        </p:nvPicPr>
        <p:blipFill>
          <a:blip r:embed="rId3"/>
          <a:stretch>
            <a:fillRect/>
          </a:stretch>
        </p:blipFill>
        <p:spPr>
          <a:xfrm rot="12442749">
            <a:off x="-6600" y="4623042"/>
            <a:ext cx="978535" cy="546828"/>
          </a:xfrm>
          <a:prstGeom prst="rect">
            <a:avLst/>
          </a:prstGeom>
        </p:spPr>
      </p:pic>
      <p:sp>
        <p:nvSpPr>
          <p:cNvPr id="15" name="Google Shape;3331;p61"/>
          <p:cNvSpPr txBox="1"/>
          <p:nvPr/>
        </p:nvSpPr>
        <p:spPr>
          <a:xfrm flipH="1">
            <a:off x="248374" y="188015"/>
            <a:ext cx="2658394" cy="51314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5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tr.57)</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a:spLocks noChangeArrowheads="1"/>
          </p:cNvSpPr>
          <p:nvPr/>
        </p:nvSpPr>
        <p:spPr bwMode="auto">
          <a:xfrm>
            <a:off x="248374" y="812015"/>
            <a:ext cx="86710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buClrTx/>
            </a:pPr>
            <a:r>
              <a:rPr lang="vi-VN" altLang="en-US" sz="1800">
                <a:solidFill>
                  <a:srgbClr val="000000"/>
                </a:solidFill>
                <a:ea typeface="OpenSans"/>
              </a:rPr>
              <a:t>Cho đoạn thẳng AB. Hãy trình bày cách chia đoạn thẳng AB thành ba đoạn thẳng bằng nhau mà không dùng thước để đo.</a:t>
            </a:r>
            <a:endParaRPr kumimoji="0" lang="en-US" altLang="en-US" sz="1800" b="0" i="0" u="none" strike="noStrike" cap="none" normalizeH="0" baseline="0">
              <a:ln>
                <a:noFill/>
              </a:ln>
              <a:solidFill>
                <a:srgbClr val="000000"/>
              </a:solidFill>
              <a:effectLst/>
              <a:ea typeface="OpenSans"/>
            </a:endParaRPr>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42628" y="2258362"/>
            <a:ext cx="3127519" cy="2456901"/>
          </a:xfrm>
          <a:prstGeom prst="rect">
            <a:avLst/>
          </a:prstGeom>
        </p:spPr>
      </p:pic>
      <p:sp>
        <p:nvSpPr>
          <p:cNvPr id="20" name="Rectangle 19"/>
          <p:cNvSpPr/>
          <p:nvPr/>
        </p:nvSpPr>
        <p:spPr>
          <a:xfrm>
            <a:off x="652128" y="1752400"/>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5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196905" y="1961023"/>
                <a:ext cx="4519053" cy="29504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latin typeface="+mn-lt"/>
                    <a:ea typeface="Calibri" panose="020F0502020204030204" pitchFamily="34" charset="0"/>
                    <a:cs typeface="Times New Roman" panose="02020603050405020304" pitchFamily="18" charset="0"/>
                  </a:rPr>
                  <a:t>Lấy điểm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vi-VN" sz="1800">
                    <a:effectLst/>
                    <a:latin typeface="+mn-lt"/>
                    <a:ea typeface="Calibri" panose="020F0502020204030204" pitchFamily="34" charset="0"/>
                    <a:cs typeface="Times New Roman" panose="02020603050405020304" pitchFamily="18" charset="0"/>
                  </a:rPr>
                  <a:t> nằm ngoài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1800">
                    <a:effectLst/>
                    <a:latin typeface="+mn-lt"/>
                    <a:ea typeface="Calibri" panose="020F0502020204030204" pitchFamily="34" charset="0"/>
                    <a:cs typeface="Times New Roman" panose="02020603050405020304" pitchFamily="18" charset="0"/>
                  </a:rPr>
                  <a:t>; Nối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𝐴𝑃</m:t>
                    </m:r>
                    <m:r>
                      <a:rPr lang="vi-VN" sz="1800" i="1">
                        <a:effectLst/>
                        <a:latin typeface="Cambria Math" panose="02040503050406030204" pitchFamily="18" charset="0"/>
                        <a:ea typeface="Calibri" panose="020F0502020204030204" pitchFamily="34" charset="0"/>
                        <a:cs typeface="Times New Roman" panose="02020603050405020304" pitchFamily="18" charset="0"/>
                      </a:rPr>
                      <m:t>, </m:t>
                    </m:r>
                    <m:r>
                      <a:rPr lang="vi-VN" sz="1800" i="1">
                        <a:effectLst/>
                        <a:latin typeface="Cambria Math" panose="02040503050406030204" pitchFamily="18" charset="0"/>
                        <a:ea typeface="Calibri" panose="020F0502020204030204" pitchFamily="34" charset="0"/>
                        <a:cs typeface="Times New Roman" panose="02020603050405020304" pitchFamily="18" charset="0"/>
                      </a:rPr>
                      <m:t>𝐵𝑃</m:t>
                    </m:r>
                  </m:oMath>
                </a14:m>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vi-VN" sz="1800">
                    <a:effectLst/>
                    <a:latin typeface="+mn-lt"/>
                    <a:ea typeface="Calibri" panose="020F0502020204030204" pitchFamily="34" charset="0"/>
                    <a:cs typeface="Times New Roman" panose="02020603050405020304" pitchFamily="18" charset="0"/>
                  </a:rPr>
                  <a:t>Trên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𝐴𝑃</m:t>
                    </m:r>
                  </m:oMath>
                </a14:m>
                <a:r>
                  <a:rPr lang="vi-VN" sz="1800">
                    <a:effectLst/>
                    <a:latin typeface="+mn-lt"/>
                    <a:ea typeface="Calibri" panose="020F0502020204030204" pitchFamily="34" charset="0"/>
                    <a:cs typeface="Times New Roman" panose="02020603050405020304" pitchFamily="18" charset="0"/>
                  </a:rPr>
                  <a:t> lấy hai điểm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𝑁</m:t>
                    </m:r>
                  </m:oMath>
                </a14:m>
                <a:r>
                  <a:rPr lang="vi-VN" sz="1800">
                    <a:effectLst/>
                    <a:latin typeface="+mn-lt"/>
                    <a:ea typeface="Calibri" panose="020F0502020204030204" pitchFamily="34"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𝐴𝑀</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𝑀𝑁</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𝑁𝑃</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𝐴𝑀</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𝐴𝑃</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𝐴𝑁</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𝐴𝑃</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vi-VN" sz="1800">
                    <a:effectLst/>
                    <a:latin typeface="+mn-lt"/>
                    <a:ea typeface="Calibri" panose="020F0502020204030204" pitchFamily="34" charset="0"/>
                    <a:cs typeface="Times New Roman" panose="02020603050405020304" pitchFamily="18" charset="0"/>
                  </a:rPr>
                  <a:t>Kẻ các đoạn thẳng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𝑀𝐶</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𝑃𝐵</m:t>
                    </m:r>
                  </m:oMath>
                </a14:m>
                <a:r>
                  <a:rPr lang="vi-VN" sz="1800">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𝑁𝐷</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𝑃𝐵</m:t>
                    </m:r>
                  </m:oMath>
                </a14:m>
                <a:r>
                  <a:rPr lang="vi-VN" sz="1800">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𝐶</m:t>
                    </m:r>
                    <m:r>
                      <a:rPr lang="vi-VN" sz="1800" i="1">
                        <a:effectLst/>
                        <a:latin typeface="Cambria Math" panose="02040503050406030204" pitchFamily="18" charset="0"/>
                        <a:ea typeface="Calibri" panose="020F0502020204030204" pitchFamily="34" charset="0"/>
                        <a:cs typeface="Times New Roman" panose="02020603050405020304" pitchFamily="18" charset="0"/>
                      </a:rPr>
                      <m:t>, </m:t>
                    </m:r>
                    <m:r>
                      <a:rPr lang="vi-VN" sz="1800" i="1">
                        <a:effectLst/>
                        <a:latin typeface="Cambria Math" panose="02040503050406030204" pitchFamily="18" charset="0"/>
                        <a:ea typeface="Calibri" panose="020F0502020204030204" pitchFamily="34" charset="0"/>
                        <a:cs typeface="Times New Roman" panose="02020603050405020304" pitchFamily="18" charset="0"/>
                      </a:rPr>
                      <m:t>𝐷</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96905" y="1961023"/>
                <a:ext cx="4519053" cy="2950423"/>
              </a:xfrm>
              <a:prstGeom prst="rect">
                <a:avLst/>
              </a:prstGeom>
              <a:blipFill>
                <a:blip r:embed="rId6"/>
                <a:stretch>
                  <a:fillRect l="-809" r="-1078" b="-620"/>
                </a:stretch>
              </a:blipFill>
            </p:spPr>
            <p:txBody>
              <a:bodyPr/>
              <a:lstStyle/>
              <a:p>
                <a:r>
                  <a:rPr lang="en-US">
                    <a:noFill/>
                  </a:rPr>
                  <a:t> </a:t>
                </a:r>
              </a:p>
            </p:txBody>
          </p:sp>
        </mc:Fallback>
      </mc:AlternateContent>
    </p:spTree>
    <p:extLst>
      <p:ext uri="{BB962C8B-B14F-4D97-AF65-F5344CB8AC3E}">
        <p14:creationId xmlns:p14="http://schemas.microsoft.com/office/powerpoint/2010/main" val="128236765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left)">
                                      <p:cBhvr>
                                        <p:cTn id="39" dur="500"/>
                                        <p:tgtEl>
                                          <p:spTgt spid="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fade">
                                      <p:cBhvr>
                                        <p:cTn id="4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126"/>
        <p:cNvGrpSpPr/>
        <p:nvPr/>
      </p:nvGrpSpPr>
      <p:grpSpPr>
        <a:xfrm>
          <a:off x="0" y="0"/>
          <a:ext cx="0" cy="0"/>
          <a:chOff x="0" y="0"/>
          <a:chExt cx="0" cy="0"/>
        </a:xfrm>
      </p:grpSpPr>
      <p:grpSp>
        <p:nvGrpSpPr>
          <p:cNvPr id="32" name="Google Shape;1475;p51"/>
          <p:cNvGrpSpPr/>
          <p:nvPr/>
        </p:nvGrpSpPr>
        <p:grpSpPr>
          <a:xfrm rot="20816715">
            <a:off x="8182797" y="289543"/>
            <a:ext cx="720746" cy="231699"/>
            <a:chOff x="10418321" y="-3066640"/>
            <a:chExt cx="949000" cy="333745"/>
          </a:xfrm>
        </p:grpSpPr>
        <p:sp>
          <p:nvSpPr>
            <p:cNvPr id="33"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7" name="Picture 16"/>
          <p:cNvPicPr>
            <a:picLocks noChangeAspect="1"/>
          </p:cNvPicPr>
          <p:nvPr/>
        </p:nvPicPr>
        <p:blipFill>
          <a:blip r:embed="rId3"/>
          <a:stretch>
            <a:fillRect/>
          </a:stretch>
        </p:blipFill>
        <p:spPr>
          <a:xfrm rot="12442749">
            <a:off x="-6600" y="4623042"/>
            <a:ext cx="978535" cy="546828"/>
          </a:xfrm>
          <a:prstGeom prst="rect">
            <a:avLst/>
          </a:prstGeom>
        </p:spPr>
      </p:pic>
      <p:sp>
        <p:nvSpPr>
          <p:cNvPr id="15" name="Google Shape;3331;p61"/>
          <p:cNvSpPr txBox="1"/>
          <p:nvPr/>
        </p:nvSpPr>
        <p:spPr>
          <a:xfrm flipH="1">
            <a:off x="248374" y="188015"/>
            <a:ext cx="2658394" cy="51314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5 </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a:t>
            </a: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tr.57)</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8" name="Rectangle 17"/>
          <p:cNvSpPr>
            <a:spLocks noChangeArrowheads="1"/>
          </p:cNvSpPr>
          <p:nvPr/>
        </p:nvSpPr>
        <p:spPr bwMode="auto">
          <a:xfrm>
            <a:off x="248374" y="812015"/>
            <a:ext cx="86710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 typeface="Arial"/>
              <a:buNone/>
              <a:tabLst/>
              <a:defRPr/>
            </a:pPr>
            <a:r>
              <a:rPr kumimoji="0" lang="vi-VN" altLang="en-US" sz="1800" b="0" i="0" u="none" strike="noStrike" kern="0" cap="none" spc="0" normalizeH="0" baseline="0" noProof="0">
                <a:ln>
                  <a:noFill/>
                </a:ln>
                <a:solidFill>
                  <a:srgbClr val="000000"/>
                </a:solidFill>
                <a:effectLst/>
                <a:uLnTx/>
                <a:uFillTx/>
                <a:latin typeface="Arial" panose="020B0604020202020204" pitchFamily="34" charset="0"/>
                <a:ea typeface="OpenSans"/>
                <a:cs typeface="Arial"/>
                <a:sym typeface="Arial"/>
              </a:rPr>
              <a:t>Cho đoạn thẳng AB. Hãy trình bày cách chia đoạn thẳng AB thành ba đoạn thẳng bằng nhau mà không dùng thước để đo.</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OpenSans"/>
              <a:cs typeface="Arial"/>
              <a:sym typeface="Arial"/>
            </a:endParaRPr>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42628" y="2258362"/>
            <a:ext cx="3127519" cy="2456901"/>
          </a:xfrm>
          <a:prstGeom prst="rect">
            <a:avLst/>
          </a:prstGeom>
        </p:spPr>
      </p:pic>
      <p:sp>
        <p:nvSpPr>
          <p:cNvPr id="20" name="Rectangle 19"/>
          <p:cNvSpPr/>
          <p:nvPr/>
        </p:nvSpPr>
        <p:spPr>
          <a:xfrm>
            <a:off x="652128" y="1752400"/>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5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102819" y="1822733"/>
                <a:ext cx="4714364" cy="2900025"/>
              </a:xfrm>
              <a:prstGeom prst="rect">
                <a:avLst/>
              </a:prstGeom>
            </p:spPr>
            <p:txBody>
              <a:bodyPr wrap="square">
                <a:spAutoFit/>
              </a:bodyPr>
              <a:lstStyle/>
              <a:p>
                <a:pPr lvl="0" algn="just">
                  <a:lnSpc>
                    <a:spcPct val="150000"/>
                  </a:lnSpc>
                  <a:defRPr/>
                </a:pPr>
                <a:r>
                  <a:rPr lang="vi-VN" sz="1800">
                    <a:latin typeface="Arial" panose="020B0604020202020204" pitchFamily="34" charset="0"/>
                    <a:ea typeface="Calibri" panose="020F0502020204030204" pitchFamily="34" charset="0"/>
                    <a:cs typeface="Times New Roman" panose="02020603050405020304" pitchFamily="18" charset="0"/>
                  </a:rPr>
                  <a:t>Theo hệ quả định lý Thalès trong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m:t>
                    </m:r>
                    <m:r>
                      <a:rPr lang="vi-VN" sz="1800" i="1">
                        <a:latin typeface="Cambria Math" panose="02040503050406030204" pitchFamily="18" charset="0"/>
                        <a:ea typeface="Calibri" panose="020F0502020204030204" pitchFamily="34" charset="0"/>
                        <a:cs typeface="Times New Roman" panose="02020603050405020304" pitchFamily="18" charset="0"/>
                      </a:rPr>
                      <m:t>𝐴𝑃𝐵</m:t>
                    </m:r>
                  </m:oMath>
                </a14:m>
                <a:r>
                  <a:rPr lang="vi-VN" sz="1800">
                    <a:latin typeface="Arial" panose="020B0604020202020204" pitchFamily="34" charset="0"/>
                    <a:ea typeface="Calibri" panose="020F0502020204030204" pitchFamily="34" charset="0"/>
                    <a:cs typeface="Times New Roman" panose="02020603050405020304" pitchFamily="18" charset="0"/>
                  </a:rPr>
                  <a:t> có: </a:t>
                </a:r>
                <a:endParaRPr lang="en-US" sz="180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𝐴𝑀</m:t>
                          </m:r>
                        </m:num>
                        <m:den>
                          <m:r>
                            <a:rPr lang="vi-VN" sz="1800" i="1">
                              <a:latin typeface="Cambria Math" panose="02040503050406030204" pitchFamily="18" charset="0"/>
                              <a:ea typeface="Calibri" panose="020F0502020204030204" pitchFamily="34" charset="0"/>
                              <a:cs typeface="Times New Roman" panose="02020603050405020304" pitchFamily="18" charset="0"/>
                            </a:rPr>
                            <m:t>𝐴𝑃</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𝐴𝐶</m:t>
                          </m:r>
                        </m:num>
                        <m:den>
                          <m:r>
                            <a:rPr lang="vi-VN" sz="1800" i="1">
                              <a:latin typeface="Cambria Math" panose="02040503050406030204" pitchFamily="18" charset="0"/>
                              <a:ea typeface="Calibri" panose="020F0502020204030204" pitchFamily="34" charset="0"/>
                              <a:cs typeface="Times New Roman" panose="02020603050405020304" pitchFamily="18" charset="0"/>
                            </a:rPr>
                            <m:t>𝐴𝐵</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m:t>
                          </m:r>
                        </m:num>
                        <m:den>
                          <m:r>
                            <a:rPr lang="vi-VN"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b="0" i="0" smtClean="0">
                          <a:latin typeface="Cambria Math" panose="02040503050406030204" pitchFamily="18" charset="0"/>
                          <a:ea typeface="Calibri" panose="020F0502020204030204" pitchFamily="34" charset="0"/>
                          <a:cs typeface="Times New Roman" panose="02020603050405020304" pitchFamily="18" charset="0"/>
                        </a:rPr>
                        <m:t>v</m:t>
                      </m:r>
                      <m:r>
                        <a:rPr lang="en-US" sz="1800" b="0" i="1" smtClean="0">
                          <a:latin typeface="Cambria Math" panose="02040503050406030204" pitchFamily="18" charset="0"/>
                          <a:ea typeface="Calibri" panose="020F0502020204030204" pitchFamily="34" charset="0"/>
                          <a:cs typeface="Times New Roman" panose="02020603050405020304" pitchFamily="18" charset="0"/>
                        </a:rPr>
                        <m:t>à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𝐴𝑁</m:t>
                          </m:r>
                        </m:num>
                        <m:den>
                          <m:r>
                            <a:rPr lang="vi-VN" sz="1800" i="1">
                              <a:latin typeface="Cambria Math" panose="02040503050406030204" pitchFamily="18" charset="0"/>
                              <a:ea typeface="Calibri" panose="020F0502020204030204" pitchFamily="34" charset="0"/>
                              <a:cs typeface="Times New Roman" panose="02020603050405020304" pitchFamily="18" charset="0"/>
                            </a:rPr>
                            <m:t>𝐴𝑃</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𝐴𝐷</m:t>
                          </m:r>
                        </m:num>
                        <m:den>
                          <m:r>
                            <a:rPr lang="vi-VN" sz="1800" i="1">
                              <a:latin typeface="Cambria Math" panose="02040503050406030204" pitchFamily="18" charset="0"/>
                              <a:ea typeface="Calibri" panose="020F0502020204030204" pitchFamily="34" charset="0"/>
                              <a:cs typeface="Times New Roman" panose="02020603050405020304" pitchFamily="18" charset="0"/>
                            </a:rPr>
                            <m:t>𝐴𝐵</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2</m:t>
                          </m:r>
                        </m:num>
                        <m:den>
                          <m:r>
                            <a:rPr lang="vi-VN" sz="1800" i="1">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800" i="1">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r>
                        <a:rPr lang="vi-VN" sz="1800" i="1">
                          <a:latin typeface="Cambria Math" panose="02040503050406030204" pitchFamily="18" charset="0"/>
                          <a:ea typeface="Calibri" panose="020F0502020204030204" pitchFamily="34" charset="0"/>
                          <a:cs typeface="Times New Roman" panose="02020603050405020304" pitchFamily="18" charset="0"/>
                        </a:rPr>
                        <m:t>𝐴𝐶</m:t>
                      </m:r>
                      <m:r>
                        <a:rPr lang="vi-VN" sz="1800" i="1">
                          <a:latin typeface="Cambria Math" panose="02040503050406030204" pitchFamily="18" charset="0"/>
                          <a:ea typeface="Calibri" panose="020F0502020204030204" pitchFamily="34" charset="0"/>
                          <a:cs typeface="Times New Roman" panose="02020603050405020304" pitchFamily="18" charset="0"/>
                        </a:rPr>
                        <m:t>=</m:t>
                      </m:r>
                      <m:r>
                        <a:rPr lang="vi-VN" sz="1800" i="1">
                          <a:latin typeface="Cambria Math" panose="02040503050406030204" pitchFamily="18" charset="0"/>
                          <a:ea typeface="Calibri" panose="020F0502020204030204" pitchFamily="34" charset="0"/>
                          <a:cs typeface="Times New Roman" panose="02020603050405020304" pitchFamily="18" charset="0"/>
                        </a:rPr>
                        <m:t>𝐶𝐷</m:t>
                      </m:r>
                      <m:r>
                        <a:rPr lang="vi-VN" sz="1800" i="1">
                          <a:latin typeface="Cambria Math" panose="02040503050406030204" pitchFamily="18" charset="0"/>
                          <a:ea typeface="Calibri" panose="020F0502020204030204" pitchFamily="34" charset="0"/>
                          <a:cs typeface="Times New Roman" panose="02020603050405020304" pitchFamily="18" charset="0"/>
                        </a:rPr>
                        <m:t>=</m:t>
                      </m:r>
                      <m:r>
                        <a:rPr lang="vi-VN" sz="1800" i="1">
                          <a:latin typeface="Cambria Math" panose="02040503050406030204" pitchFamily="18" charset="0"/>
                          <a:ea typeface="Calibri" panose="020F0502020204030204" pitchFamily="34" charset="0"/>
                          <a:cs typeface="Times New Roman" panose="02020603050405020304" pitchFamily="18" charset="0"/>
                        </a:rPr>
                        <m:t>𝐵𝐷</m:t>
                      </m:r>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m:t>
                          </m:r>
                        </m:num>
                        <m:den>
                          <m:r>
                            <a:rPr lang="vi-VN" sz="1800" i="1">
                              <a:latin typeface="Cambria Math" panose="02040503050406030204" pitchFamily="18" charset="0"/>
                              <a:ea typeface="Calibri" panose="020F0502020204030204" pitchFamily="34" charset="0"/>
                              <a:cs typeface="Times New Roman" panose="02020603050405020304" pitchFamily="18" charset="0"/>
                            </a:rPr>
                            <m:t>3</m:t>
                          </m:r>
                        </m:den>
                      </m:f>
                      <m:r>
                        <a:rPr lang="vi-VN" sz="1800" i="1">
                          <a:latin typeface="Cambria Math" panose="02040503050406030204" pitchFamily="18" charset="0"/>
                          <a:ea typeface="Calibri" panose="020F0502020204030204" pitchFamily="34" charset="0"/>
                          <a:cs typeface="Times New Roman" panose="02020603050405020304" pitchFamily="18" charset="0"/>
                        </a:rPr>
                        <m:t>𝐴𝐵</m:t>
                      </m:r>
                    </m:oMath>
                  </m:oMathPara>
                </a14:m>
                <a:endParaRPr lang="en-US" sz="1800">
                  <a:ea typeface="Arial" panose="020B0604020202020204" pitchFamily="34" charset="0"/>
                  <a:cs typeface="Times New Roman" panose="02020603050405020304" pitchFamily="18" charset="0"/>
                </a:endParaRPr>
              </a:p>
              <a:p>
                <a:pPr lvl="0" algn="just">
                  <a:lnSpc>
                    <a:spcPct val="150000"/>
                  </a:lnSpc>
                  <a:defRPr/>
                </a:pPr>
                <a:r>
                  <a:rPr lang="vi-VN" sz="1800">
                    <a:latin typeface="Arial" panose="020B0604020202020204" pitchFamily="34" charset="0"/>
                    <a:ea typeface="Calibri" panose="020F0502020204030204" pitchFamily="34" charset="0"/>
                    <a:cs typeface="Times New Roman" panose="02020603050405020304" pitchFamily="18" charset="0"/>
                  </a:rPr>
                  <a:t>Vậy đã chia được đoạn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𝐴𝐵</m:t>
                    </m:r>
                  </m:oMath>
                </a14:m>
                <a:r>
                  <a:rPr lang="vi-VN" sz="1800">
                    <a:latin typeface="Arial" panose="020B0604020202020204" pitchFamily="34" charset="0"/>
                    <a:ea typeface="Calibri" panose="020F0502020204030204" pitchFamily="34" charset="0"/>
                    <a:cs typeface="Times New Roman" panose="02020603050405020304" pitchFamily="18" charset="0"/>
                  </a:rPr>
                  <a:t> thành 3 đoạn thẳng bằng nhau mà ko cần dùng thước.</a:t>
                </a:r>
                <a:endParaRPr lang="en-US" sz="18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02819" y="1822733"/>
                <a:ext cx="4714364" cy="2900025"/>
              </a:xfrm>
              <a:prstGeom prst="rect">
                <a:avLst/>
              </a:prstGeom>
              <a:blipFill>
                <a:blip r:embed="rId6"/>
                <a:stretch>
                  <a:fillRect l="-1035" r="-1164" b="-630"/>
                </a:stretch>
              </a:blipFill>
            </p:spPr>
            <p:txBody>
              <a:bodyPr/>
              <a:lstStyle/>
              <a:p>
                <a:r>
                  <a:rPr lang="en-US">
                    <a:noFill/>
                  </a:rPr>
                  <a:t> </a:t>
                </a:r>
              </a:p>
            </p:txBody>
          </p:sp>
        </mc:Fallback>
      </mc:AlternateContent>
    </p:spTree>
    <p:extLst>
      <p:ext uri="{BB962C8B-B14F-4D97-AF65-F5344CB8AC3E}">
        <p14:creationId xmlns:p14="http://schemas.microsoft.com/office/powerpoint/2010/main" val="331369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31" name="Google Shape;911;p39"/>
          <p:cNvSpPr txBox="1">
            <a:spLocks noGrp="1"/>
          </p:cNvSpPr>
          <p:nvPr>
            <p:ph type="title"/>
          </p:nvPr>
        </p:nvSpPr>
        <p:spPr>
          <a:xfrm>
            <a:off x="731538" y="566568"/>
            <a:ext cx="7717500" cy="523200"/>
          </a:xfrm>
          <a:prstGeom prst="rect">
            <a:avLst/>
          </a:prstGeom>
        </p:spPr>
        <p:txBody>
          <a:bodyPr spcFirstLastPara="1" wrap="square" lIns="91425" tIns="91425" rIns="91425" bIns="91425" anchor="t" anchorCtr="0">
            <a:noAutofit/>
          </a:bodyPr>
          <a:lstStyle/>
          <a:p>
            <a:pPr lvl="0"/>
            <a:r>
              <a:rPr lang="vi-VN" sz="3500" b="1">
                <a:solidFill>
                  <a:srgbClr val="C00000"/>
                </a:solidFill>
                <a:latin typeface="+mn-lt"/>
              </a:rPr>
              <a:t>HƯỚNG DẪN VỀ NHÀ</a:t>
            </a:r>
          </a:p>
        </p:txBody>
      </p:sp>
      <p:grpSp>
        <p:nvGrpSpPr>
          <p:cNvPr id="32" name="Group 31"/>
          <p:cNvGrpSpPr/>
          <p:nvPr/>
        </p:nvGrpSpPr>
        <p:grpSpPr>
          <a:xfrm>
            <a:off x="667530" y="1759018"/>
            <a:ext cx="1783062" cy="1995173"/>
            <a:chOff x="918432" y="3568797"/>
            <a:chExt cx="5422223" cy="4239967"/>
          </a:xfrm>
          <a:solidFill>
            <a:srgbClr val="AA6FCF">
              <a:lumMod val="40000"/>
              <a:lumOff val="60000"/>
            </a:srgbClr>
          </a:solidFill>
        </p:grpSpPr>
        <p:grpSp>
          <p:nvGrpSpPr>
            <p:cNvPr id="33" name="Group 3"/>
            <p:cNvGrpSpPr/>
            <p:nvPr/>
          </p:nvGrpSpPr>
          <p:grpSpPr>
            <a:xfrm>
              <a:off x="918432" y="3568797"/>
              <a:ext cx="5422223" cy="4239967"/>
              <a:chOff x="-3810" y="0"/>
              <a:chExt cx="3189543" cy="3100688"/>
            </a:xfrm>
            <a:grpFill/>
          </p:grpSpPr>
          <p:sp>
            <p:nvSpPr>
              <p:cNvPr id="35"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36"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4" name="Rectangle 33"/>
            <p:cNvSpPr/>
            <p:nvPr/>
          </p:nvSpPr>
          <p:spPr>
            <a:xfrm>
              <a:off x="1320046" y="4075088"/>
              <a:ext cx="4616827" cy="287718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19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Ghi </a:t>
              </a:r>
              <a:r>
                <a:rPr kumimoji="0" lang="pt-BR" sz="19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nhớ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19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kiến </a:t>
              </a:r>
              <a:r>
                <a:rPr kumimoji="0" lang="pt-BR" sz="19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thức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19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trong bài </a:t>
              </a:r>
              <a:endParaRPr kumimoji="0" lang="pt-BR" sz="19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37" name="Group 36"/>
          <p:cNvGrpSpPr/>
          <p:nvPr/>
        </p:nvGrpSpPr>
        <p:grpSpPr>
          <a:xfrm>
            <a:off x="2843652" y="1739934"/>
            <a:ext cx="1993655" cy="2014257"/>
            <a:chOff x="6840639" y="3553166"/>
            <a:chExt cx="5422223" cy="5001862"/>
          </a:xfrm>
          <a:solidFill>
            <a:srgbClr val="AA6FCF">
              <a:lumMod val="40000"/>
              <a:lumOff val="60000"/>
            </a:srgbClr>
          </a:solidFill>
        </p:grpSpPr>
        <p:grpSp>
          <p:nvGrpSpPr>
            <p:cNvPr id="38" name="Group 3"/>
            <p:cNvGrpSpPr/>
            <p:nvPr/>
          </p:nvGrpSpPr>
          <p:grpSpPr>
            <a:xfrm>
              <a:off x="6840639" y="3553166"/>
              <a:ext cx="5422223" cy="5001862"/>
              <a:chOff x="-3810" y="-1"/>
              <a:chExt cx="3189543" cy="3657863"/>
            </a:xfrm>
            <a:grpFill/>
          </p:grpSpPr>
          <p:sp>
            <p:nvSpPr>
              <p:cNvPr id="4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9" name="Rectangle 38"/>
            <p:cNvSpPr/>
            <p:nvPr/>
          </p:nvSpPr>
          <p:spPr>
            <a:xfrm>
              <a:off x="7370564" y="4192163"/>
              <a:ext cx="4360208" cy="336203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300"/>
                </a:spcBef>
                <a:spcAft>
                  <a:spcPts val="300"/>
                </a:spcAft>
                <a:buClrTx/>
                <a:buSzTx/>
                <a:buFontTx/>
                <a:buNone/>
                <a:tabLst/>
                <a:defRPr/>
              </a:pPr>
              <a:r>
                <a:rPr kumimoji="0" lang="pt-BR" sz="19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Hoàn thành các bài tập trong SBT </a:t>
              </a:r>
            </a:p>
          </p:txBody>
        </p:sp>
      </p:grpSp>
      <p:grpSp>
        <p:nvGrpSpPr>
          <p:cNvPr id="42" name="Group 41"/>
          <p:cNvGrpSpPr/>
          <p:nvPr/>
        </p:nvGrpSpPr>
        <p:grpSpPr>
          <a:xfrm>
            <a:off x="5230368" y="1769642"/>
            <a:ext cx="3286327" cy="2014257"/>
            <a:chOff x="12644694" y="3479846"/>
            <a:chExt cx="5422223" cy="4709752"/>
          </a:xfrm>
          <a:solidFill>
            <a:srgbClr val="AA6FCF">
              <a:lumMod val="40000"/>
              <a:lumOff val="60000"/>
            </a:srgbClr>
          </a:solidFill>
        </p:grpSpPr>
        <p:grpSp>
          <p:nvGrpSpPr>
            <p:cNvPr id="43" name="Group 3"/>
            <p:cNvGrpSpPr/>
            <p:nvPr/>
          </p:nvGrpSpPr>
          <p:grpSpPr>
            <a:xfrm>
              <a:off x="12644694" y="3479846"/>
              <a:ext cx="5422223" cy="4709752"/>
              <a:chOff x="-3810" y="0"/>
              <a:chExt cx="3189543" cy="3444242"/>
            </a:xfrm>
            <a:grpFill/>
          </p:grpSpPr>
          <p:sp>
            <p:nvSpPr>
              <p:cNvPr id="4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44" name="Rectangle 43"/>
            <p:cNvSpPr/>
            <p:nvPr/>
          </p:nvSpPr>
          <p:spPr>
            <a:xfrm>
              <a:off x="12660411" y="4012062"/>
              <a:ext cx="5406506" cy="32923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19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Chuẩn </a:t>
              </a:r>
              <a:r>
                <a:rPr kumimoji="0" lang="vi-VN" sz="19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bị trước </a:t>
              </a:r>
              <a:endParaRPr kumimoji="0" lang="en-US" sz="19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lvl="0" algn="ctr" defTabSz="457200">
                <a:lnSpc>
                  <a:spcPct val="150000"/>
                </a:lnSpc>
                <a:buClrTx/>
                <a:defRPr/>
              </a:pPr>
              <a:r>
                <a:rPr lang="vi-VN" sz="1900" b="1" i="1">
                  <a:solidFill>
                    <a:prstClr val="black"/>
                  </a:solidFill>
                  <a:ea typeface="Calibri" panose="020F0502020204030204" pitchFamily="34" charset="0"/>
                  <a:cs typeface="Times New Roman" panose="02020603050405020304" pitchFamily="18" charset="0"/>
                </a:rPr>
                <a:t>Bài </a:t>
              </a:r>
              <a:r>
                <a:rPr lang="en-US" sz="1900" b="1" i="1">
                  <a:solidFill>
                    <a:prstClr val="black"/>
                  </a:solidFill>
                  <a:ea typeface="Calibri" panose="020F0502020204030204" pitchFamily="34" charset="0"/>
                  <a:cs typeface="Times New Roman" panose="02020603050405020304" pitchFamily="18" charset="0"/>
                </a:rPr>
                <a:t>2</a:t>
              </a:r>
              <a:r>
                <a:rPr lang="vi-VN" sz="1900" b="1" i="1">
                  <a:solidFill>
                    <a:prstClr val="black"/>
                  </a:solidFill>
                  <a:ea typeface="Calibri" panose="020F0502020204030204" pitchFamily="34" charset="0"/>
                  <a:cs typeface="Times New Roman" panose="02020603050405020304" pitchFamily="18" charset="0"/>
                </a:rPr>
                <a:t>. Ứng dụng của định lí Thalès trong tam giác</a:t>
              </a:r>
              <a:endParaRPr kumimoji="0" lang="pt-BR" sz="1900" b="1" i="1"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grpSp>
        <p:nvGrpSpPr>
          <p:cNvPr id="2577" name="Google Shape;2577;p69"/>
          <p:cNvGrpSpPr/>
          <p:nvPr/>
        </p:nvGrpSpPr>
        <p:grpSpPr>
          <a:xfrm rot="21146463" flipH="1">
            <a:off x="4680886" y="313002"/>
            <a:ext cx="1193553" cy="540576"/>
            <a:chOff x="10048400" y="2011675"/>
            <a:chExt cx="632075" cy="286275"/>
          </a:xfrm>
        </p:grpSpPr>
        <p:sp>
          <p:nvSpPr>
            <p:cNvPr id="2578" name="Google Shape;2578;p69"/>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2"/>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9"/>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9"/>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05;p37"/>
          <p:cNvSpPr txBox="1">
            <a:spLocks/>
          </p:cNvSpPr>
          <p:nvPr/>
        </p:nvSpPr>
        <p:spPr>
          <a:xfrm>
            <a:off x="817682" y="1318778"/>
            <a:ext cx="7610804" cy="224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1pPr>
            <a:lvl2pPr marR="0" lvl="1"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2pPr>
            <a:lvl3pPr marR="0" lvl="2"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3pPr>
            <a:lvl4pPr marR="0" lvl="3"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4pPr>
            <a:lvl5pPr marR="0" lvl="4"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5pPr>
            <a:lvl6pPr marR="0" lvl="5"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6pPr>
            <a:lvl7pPr marR="0" lvl="6"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7pPr>
            <a:lvl8pPr marR="0" lvl="7"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8pPr>
            <a:lvl9pPr marR="0" lvl="8"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9pPr>
          </a:lstStyle>
          <a:p>
            <a:pPr algn="ctr">
              <a:lnSpc>
                <a:spcPct val="150000"/>
              </a:lnSpc>
            </a:pPr>
            <a:r>
              <a:rPr lang="vi-VN" sz="4500" b="1">
                <a:latin typeface="+mn-lt"/>
              </a:rPr>
              <a:t>CẢM ƠN </a:t>
            </a:r>
            <a:r>
              <a:rPr lang="en-US" sz="4500" b="1">
                <a:latin typeface="+mn-lt"/>
              </a:rPr>
              <a:t>CÁC EM</a:t>
            </a:r>
            <a:endParaRPr lang="vi-VN" sz="4500" b="1">
              <a:latin typeface="+mn-lt"/>
            </a:endParaRPr>
          </a:p>
          <a:p>
            <a:pPr algn="ctr">
              <a:lnSpc>
                <a:spcPct val="150000"/>
              </a:lnSpc>
            </a:pPr>
            <a:r>
              <a:rPr lang="vi-VN" sz="4500" b="1">
                <a:latin typeface="+mn-lt"/>
              </a:rPr>
              <a:t>ĐÃ </a:t>
            </a:r>
            <a:r>
              <a:rPr lang="en-US" sz="4500" b="1">
                <a:latin typeface="+mn-lt"/>
              </a:rPr>
              <a:t>THAM GIA TIẾT HỌC</a:t>
            </a:r>
            <a:r>
              <a:rPr lang="vi-VN" sz="4500" b="1">
                <a:latin typeface="+mn-lt"/>
              </a:rPr>
              <a:t>!</a:t>
            </a:r>
          </a:p>
        </p:txBody>
      </p:sp>
      <p:grpSp>
        <p:nvGrpSpPr>
          <p:cNvPr id="73" name="Google Shape;3012;p73"/>
          <p:cNvGrpSpPr/>
          <p:nvPr/>
        </p:nvGrpSpPr>
        <p:grpSpPr>
          <a:xfrm>
            <a:off x="507462" y="3512072"/>
            <a:ext cx="1846478" cy="1396868"/>
            <a:chOff x="1858956" y="3313704"/>
            <a:chExt cx="1579266" cy="1194823"/>
          </a:xfrm>
        </p:grpSpPr>
        <p:sp>
          <p:nvSpPr>
            <p:cNvPr id="74"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B2DFA3-7B5B-28AC-4575-1214101A39E7}"/>
              </a:ext>
            </a:extLst>
          </p:cNvPr>
          <p:cNvPicPr>
            <a:picLocks noChangeAspect="1"/>
          </p:cNvPicPr>
          <p:nvPr/>
        </p:nvPicPr>
        <p:blipFill>
          <a:blip r:embed="rId2"/>
          <a:stretch>
            <a:fillRect/>
          </a:stretch>
        </p:blipFill>
        <p:spPr>
          <a:xfrm>
            <a:off x="301066" y="1957412"/>
            <a:ext cx="8675408" cy="778103"/>
          </a:xfrm>
          <a:prstGeom prst="rect">
            <a:avLst/>
          </a:prstGeom>
        </p:spPr>
      </p:pic>
    </p:spTree>
    <p:extLst>
      <p:ext uri="{BB962C8B-B14F-4D97-AF65-F5344CB8AC3E}">
        <p14:creationId xmlns:p14="http://schemas.microsoft.com/office/powerpoint/2010/main" val="5184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8" name="Rectangle 7"/>
          <p:cNvSpPr/>
          <p:nvPr/>
        </p:nvSpPr>
        <p:spPr>
          <a:xfrm>
            <a:off x="222639" y="190831"/>
            <a:ext cx="8706676" cy="4738978"/>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14040"/>
              </a:solidFill>
              <a:effectLst/>
              <a:uLnTx/>
              <a:uFillTx/>
              <a:latin typeface="Arial"/>
              <a:ea typeface="+mn-ea"/>
              <a:cs typeface="+mn-cs"/>
              <a:sym typeface="Arial"/>
            </a:endParaRPr>
          </a:p>
        </p:txBody>
      </p:sp>
      <p:sp>
        <p:nvSpPr>
          <p:cNvPr id="13" name="TextBox 12"/>
          <p:cNvSpPr txBox="1"/>
          <p:nvPr/>
        </p:nvSpPr>
        <p:spPr>
          <a:xfrm>
            <a:off x="792988" y="495172"/>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dirty="0">
                <a:solidFill>
                  <a:srgbClr val="070185"/>
                </a:solidFill>
                <a:ea typeface="+mn-ea"/>
                <a:cs typeface="Arial" panose="020B0604020202020204" pitchFamily="34" charset="0"/>
              </a:rPr>
              <a:t>Luyện tập 1</a:t>
            </a:r>
          </a:p>
        </p:txBody>
      </p:sp>
      <p:sp>
        <p:nvSpPr>
          <p:cNvPr id="16" name="Rectangle 15"/>
          <p:cNvSpPr/>
          <p:nvPr/>
        </p:nvSpPr>
        <p:spPr>
          <a:xfrm>
            <a:off x="1418419" y="1701925"/>
            <a:ext cx="667170" cy="400110"/>
          </a:xfrm>
          <a:prstGeom prst="rect">
            <a:avLst/>
          </a:prstGeom>
        </p:spPr>
        <p:txBody>
          <a:bodyPr wrap="none">
            <a:spAutoFit/>
          </a:bodyPr>
          <a:lstStyle/>
          <a:p>
            <a:pPr algn="ctr">
              <a:buClrTx/>
              <a:defRPr/>
            </a:pPr>
            <a:r>
              <a:rPr lang="en-US" sz="2000" b="1" i="1" u="sng" kern="1200" dirty="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17" name="Rectangle 16"/>
              <p:cNvSpPr/>
              <p:nvPr/>
            </p:nvSpPr>
            <p:spPr>
              <a:xfrm>
                <a:off x="3845320" y="2244946"/>
                <a:ext cx="4882889" cy="2321213"/>
              </a:xfrm>
              <a:prstGeom prst="rect">
                <a:avLst/>
              </a:prstGeom>
            </p:spPr>
            <p:txBody>
              <a:bodyPr wrap="square">
                <a:spAutoFit/>
              </a:bodyPr>
              <a:lstStyle/>
              <a:p>
                <a:pPr algn="just">
                  <a:lnSpc>
                    <a:spcPct val="150000"/>
                  </a:lnSpc>
                  <a:spcBef>
                    <a:spcPts val="600"/>
                  </a:spcBef>
                  <a:spcAft>
                    <a:spcPts val="600"/>
                  </a:spcAft>
                </a:pPr>
                <a:r>
                  <a:rPr lang="vi-VN" sz="2000" dirty="0">
                    <a:latin typeface="+mn-lt"/>
                    <a:ea typeface="Arial" panose="020B0604020202020204" pitchFamily="34" charset="0"/>
                    <a:cs typeface="Times New Roman" panose="02020603050405020304" pitchFamily="18" charset="0"/>
                  </a:rPr>
                  <a:t>Nếu </a:t>
                </a:r>
                <a14:m>
                  <m:oMath xmlns:m="http://schemas.openxmlformats.org/officeDocument/2006/math">
                    <m:r>
                      <a:rPr lang="vi-VN" sz="2000" i="1">
                        <a:effectLst/>
                        <a:latin typeface="Cambria Math" panose="02040503050406030204" pitchFamily="18" charset="0"/>
                        <a:ea typeface="Arial" panose="020B0604020202020204" pitchFamily="34" charset="0"/>
                        <a:cs typeface="Times New Roman" panose="02020603050405020304" pitchFamily="18" charset="0"/>
                      </a:rPr>
                      <m:t>𝑀𝑁</m:t>
                    </m:r>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vi-VN" sz="2000" dirty="0">
                    <a:effectLst/>
                    <a:latin typeface="+mn-lt"/>
                    <a:ea typeface="Dotum" panose="020B0600000101010101" pitchFamily="34" charset="-127"/>
                    <a:cs typeface="Times New Roman" panose="02020603050405020304" pitchFamily="18" charset="0"/>
                  </a:rPr>
                  <a:t> thì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𝐴𝑀</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𝑀𝐵</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𝐴𝑁</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𝑁𝐶</m:t>
                        </m:r>
                      </m:den>
                    </m:f>
                  </m:oMath>
                </a14:m>
                <a:r>
                  <a:rPr lang="en-US" sz="2000" dirty="0">
                    <a:effectLst/>
                    <a:latin typeface="+mn-lt"/>
                    <a:ea typeface="Arial" panose="020B0604020202020204" pitchFamily="34" charset="0"/>
                    <a:cs typeface="Times New Roman" panose="02020603050405020304" pitchFamily="18" charset="0"/>
                  </a:rPr>
                  <a:t> (</a:t>
                </a:r>
                <a:r>
                  <a:rPr lang="en-US" sz="2000" dirty="0" err="1">
                    <a:effectLst/>
                    <a:latin typeface="+mn-lt"/>
                    <a:ea typeface="Arial" panose="020B0604020202020204" pitchFamily="34" charset="0"/>
                    <a:cs typeface="Times New Roman" panose="02020603050405020304" pitchFamily="18" charset="0"/>
                  </a:rPr>
                  <a:t>Định</a:t>
                </a:r>
                <a:r>
                  <a:rPr lang="en-US" sz="2000" dirty="0">
                    <a:effectLst/>
                    <a:latin typeface="+mn-lt"/>
                    <a:ea typeface="Arial" panose="020B0604020202020204" pitchFamily="34" charset="0"/>
                    <a:cs typeface="Times New Roman" panose="02020603050405020304" pitchFamily="18" charset="0"/>
                  </a:rPr>
                  <a:t> </a:t>
                </a:r>
                <a:r>
                  <a:rPr lang="en-US" sz="2000" dirty="0" err="1">
                    <a:effectLst/>
                    <a:latin typeface="+mn-lt"/>
                    <a:ea typeface="Arial" panose="020B0604020202020204" pitchFamily="34" charset="0"/>
                    <a:cs typeface="Times New Roman" panose="02020603050405020304" pitchFamily="18" charset="0"/>
                  </a:rPr>
                  <a:t>lí</a:t>
                </a:r>
                <a:r>
                  <a:rPr lang="en-US" sz="2000" dirty="0">
                    <a:effectLst/>
                    <a:latin typeface="+mn-lt"/>
                    <a:ea typeface="Arial" panose="020B0604020202020204" pitchFamily="34" charset="0"/>
                    <a:cs typeface="Times New Roman" panose="02020603050405020304" pitchFamily="18" charset="0"/>
                  </a:rPr>
                  <a:t> Thales)</a:t>
                </a:r>
              </a:p>
              <a:p>
                <a:pPr algn="just">
                  <a:lnSpc>
                    <a:spcPct val="150000"/>
                  </a:lnSpc>
                  <a:spcBef>
                    <a:spcPts val="600"/>
                  </a:spcBef>
                  <a:spcAft>
                    <a:spcPts val="600"/>
                  </a:spcAft>
                </a:pPr>
                <a:r>
                  <a:rPr lang="vi-VN" sz="2000" dirty="0">
                    <a:effectLst/>
                    <a:latin typeface="+mn-lt"/>
                    <a:ea typeface="Arial" panose="020B0604020202020204" pitchFamily="34" charset="0"/>
                    <a:cs typeface="Times New Roman" panose="02020603050405020304" pitchFamily="18" charset="0"/>
                  </a:rPr>
                  <a:t>Do đó: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𝑀𝐵</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𝑁𝐶</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𝐴𝑀</m:t>
                        </m:r>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𝑀𝐵</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𝐴𝑁</m:t>
                        </m:r>
                        <m:r>
                          <a:rPr lang="vi-VN" sz="2000" i="1">
                            <a:effectLst/>
                            <a:latin typeface="Cambria Math" panose="02040503050406030204" pitchFamily="18" charset="0"/>
                            <a:ea typeface="Arial" panose="020B0604020202020204" pitchFamily="34" charset="0"/>
                            <a:cs typeface="Times New Roman" panose="02020603050405020304" pitchFamily="18" charset="0"/>
                          </a:rPr>
                          <m:t>+</m:t>
                        </m:r>
                        <m:r>
                          <a:rPr lang="vi-VN" sz="2000" i="1">
                            <a:effectLst/>
                            <a:latin typeface="Cambria Math" panose="02040503050406030204" pitchFamily="18" charset="0"/>
                            <a:ea typeface="Arial" panose="020B0604020202020204" pitchFamily="34" charset="0"/>
                            <a:cs typeface="Times New Roman" panose="02020603050405020304" pitchFamily="18" charset="0"/>
                          </a:rPr>
                          <m:t>𝑁𝐶</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𝐴𝐵</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endParaRPr lang="en-US" sz="2000" dirty="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mn-lt"/>
                    <a:ea typeface="Arial" panose="020B0604020202020204" pitchFamily="34" charset="0"/>
                    <a:cs typeface="Times New Roman" panose="02020603050405020304" pitchFamily="18" charset="0"/>
                  </a:rPr>
                  <a:t>Suy ra: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𝑀𝐵</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vi-VN"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000" i="1">
                            <a:effectLst/>
                            <a:latin typeface="Cambria Math" panose="02040503050406030204" pitchFamily="18" charset="0"/>
                            <a:ea typeface="Arial" panose="020B0604020202020204" pitchFamily="34" charset="0"/>
                            <a:cs typeface="Times New Roman" panose="02020603050405020304" pitchFamily="18" charset="0"/>
                          </a:rPr>
                          <m:t>𝑁𝐶</m:t>
                        </m:r>
                      </m:num>
                      <m:den>
                        <m:r>
                          <a:rPr lang="vi-VN" sz="20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845320" y="2244946"/>
                <a:ext cx="4882889" cy="2321213"/>
              </a:xfrm>
              <a:prstGeom prst="rect">
                <a:avLst/>
              </a:prstGeom>
              <a:blipFill>
                <a:blip r:embed="rId3"/>
                <a:stretch>
                  <a:fillRect l="-1373" b="-787"/>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rot="17948763" flipV="1">
            <a:off x="-86601" y="1775668"/>
            <a:ext cx="873174" cy="31453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932280" y="2328927"/>
            <a:ext cx="2716743" cy="2319011"/>
          </a:xfrm>
          <a:prstGeom prst="rect">
            <a:avLst/>
          </a:prstGeom>
        </p:spPr>
      </p:pic>
      <mc:AlternateContent xmlns:mc="http://schemas.openxmlformats.org/markup-compatibility/2006" xmlns:a14="http://schemas.microsoft.com/office/drawing/2010/main">
        <mc:Choice Requires="a14">
          <p:sp>
            <p:nvSpPr>
              <p:cNvPr id="14" name="Rectangle 1"/>
              <p:cNvSpPr>
                <a:spLocks noChangeArrowheads="1"/>
              </p:cNvSpPr>
              <p:nvPr/>
            </p:nvSpPr>
            <p:spPr bwMode="auto">
              <a:xfrm>
                <a:off x="2839376" y="317086"/>
                <a:ext cx="5560123" cy="11579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spcAft>
                    <a:spcPts val="0"/>
                  </a:spcAft>
                  <a:buClrTx/>
                  <a:defRPr/>
                </a:pPr>
                <a:r>
                  <a:rPr lang="en-US" sz="2000">
                    <a:solidFill>
                      <a:srgbClr val="000000"/>
                    </a:solidFill>
                    <a:latin typeface="+mn-lt"/>
                  </a:rPr>
                  <a:t>Trong </a:t>
                </a:r>
                <a:r>
                  <a:rPr lang="en-US" sz="2000" i="1">
                    <a:solidFill>
                      <a:srgbClr val="000000"/>
                    </a:solidFill>
                    <a:latin typeface="+mn-lt"/>
                  </a:rPr>
                  <a:t>Hình 4</a:t>
                </a:r>
                <a:r>
                  <a:rPr lang="en-US" sz="2000">
                    <a:solidFill>
                      <a:srgbClr val="000000"/>
                    </a:solidFill>
                    <a:latin typeface="+mn-lt"/>
                  </a:rPr>
                  <a:t>, chứng tỏ rằng nếu </a:t>
                </a:r>
                <a14:m>
                  <m:oMath xmlns:m="http://schemas.openxmlformats.org/officeDocument/2006/math">
                    <m:r>
                      <a:rPr lang="en-US" sz="2000" i="1" smtClean="0">
                        <a:solidFill>
                          <a:srgbClr val="000000"/>
                        </a:solidFill>
                        <a:latin typeface="Cambria Math" panose="02040503050406030204" pitchFamily="18" charset="0"/>
                      </a:rPr>
                      <m:t>𝑀𝑁</m:t>
                    </m:r>
                    <m:r>
                      <a:rPr lang="en-US" sz="2000" i="1" smtClean="0">
                        <a:solidFill>
                          <a:srgbClr val="000000"/>
                        </a:solidFill>
                        <a:latin typeface="Cambria Math" panose="02040503050406030204" pitchFamily="18" charset="0"/>
                      </a:rPr>
                      <m:t> // </m:t>
                    </m:r>
                    <m:r>
                      <a:rPr lang="en-US" sz="2000" i="1" smtClean="0">
                        <a:solidFill>
                          <a:srgbClr val="000000"/>
                        </a:solidFill>
                        <a:latin typeface="Cambria Math" panose="02040503050406030204" pitchFamily="18" charset="0"/>
                      </a:rPr>
                      <m:t>𝐵𝐶</m:t>
                    </m:r>
                  </m:oMath>
                </a14:m>
                <a:r>
                  <a:rPr lang="en-US" sz="2000">
                    <a:solidFill>
                      <a:srgbClr val="000000"/>
                    </a:solidFill>
                    <a:latin typeface="+mn-lt"/>
                  </a:rPr>
                  <a:t> thì </a:t>
                </a:r>
                <a14:m>
                  <m:oMath xmlns:m="http://schemas.openxmlformats.org/officeDocument/2006/math">
                    <m:f>
                      <m:fPr>
                        <m:ctrlPr>
                          <a:rPr lang="en-US"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𝑀𝐵</m:t>
                        </m:r>
                      </m:num>
                      <m:den>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𝐴𝐵</m:t>
                        </m:r>
                      </m:den>
                    </m:f>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𝑁𝐶</m:t>
                        </m:r>
                      </m:num>
                      <m:den>
                        <m:r>
                          <a:rPr lang="vi-VN"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𝐴𝐶</m:t>
                        </m:r>
                      </m:den>
                    </m:f>
                    <m:r>
                      <a:rPr lang="en-US" sz="2000" b="0" i="0"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2000">
                    <a:solidFill>
                      <a:srgbClr val="000000"/>
                    </a:solidFill>
                    <a:latin typeface="+mn-lt"/>
                  </a:rPr>
                  <a:t>  </a:t>
                </a:r>
                <a:endParaRPr kumimoji="0" lang="en-US" altLang="en-US" sz="1900" b="0" i="0" u="none" strike="noStrike" kern="0" cap="none" spc="0" normalizeH="0" baseline="0" noProof="0" dirty="0">
                  <a:ln>
                    <a:noFill/>
                  </a:ln>
                  <a:solidFill>
                    <a:srgbClr val="000000"/>
                  </a:solidFill>
                  <a:effectLst/>
                  <a:uLnTx/>
                  <a:uFillTx/>
                  <a:latin typeface="+mn-lt"/>
                </a:endParaRPr>
              </a:p>
            </p:txBody>
          </p:sp>
        </mc:Choice>
        <mc:Fallback xmlns="">
          <p:sp>
            <p:nvSpPr>
              <p:cNvPr id="14" name="Rectangle 1"/>
              <p:cNvSpPr>
                <a:spLocks noRot="1" noChangeAspect="1" noMove="1" noResize="1" noEditPoints="1" noAdjustHandles="1" noChangeArrowheads="1" noChangeShapeType="1" noTextEdit="1"/>
              </p:cNvSpPr>
              <p:nvPr/>
            </p:nvSpPr>
            <p:spPr bwMode="auto">
              <a:xfrm>
                <a:off x="2839376" y="317086"/>
                <a:ext cx="5560123" cy="1157946"/>
              </a:xfrm>
              <a:prstGeom prst="rect">
                <a:avLst/>
              </a:prstGeom>
              <a:blipFill>
                <a:blip r:embed="rId7"/>
                <a:stretch>
                  <a:fillRect l="-1206" r="-10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 name="Google Shape;1887;p58"/>
          <p:cNvGrpSpPr/>
          <p:nvPr/>
        </p:nvGrpSpPr>
        <p:grpSpPr>
          <a:xfrm rot="13503394">
            <a:off x="8048264" y="4307422"/>
            <a:ext cx="680880" cy="848032"/>
            <a:chOff x="10478963" y="-3477862"/>
            <a:chExt cx="489325" cy="680500"/>
          </a:xfrm>
        </p:grpSpPr>
        <p:sp>
          <p:nvSpPr>
            <p:cNvPr id="1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7553260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wipe(left)">
                                      <p:cBhvr>
                                        <p:cTn id="3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35842" y="2059518"/>
            <a:ext cx="9058280" cy="877200"/>
          </a:xfrm>
          <a:prstGeom prst="rect">
            <a:avLst/>
          </a:prstGeom>
        </p:spPr>
        <p:txBody>
          <a:bodyPr spcFirstLastPara="1" wrap="square" lIns="91425" tIns="91425" rIns="91425" bIns="91425" anchor="t" anchorCtr="0">
            <a:noAutofit/>
          </a:bodyPr>
          <a:lstStyle/>
          <a:p>
            <a:pPr lvl="0">
              <a:lnSpc>
                <a:spcPct val="150000"/>
              </a:lnSpc>
            </a:pPr>
            <a:r>
              <a:rPr lang="en-US" sz="5000" b="1">
                <a:latin typeface="+mn-lt"/>
              </a:rPr>
              <a:t>ĐOẠN THẲNG TỈ LỆ</a:t>
            </a:r>
            <a:endParaRPr sz="5000" b="1" dirty="0">
              <a:latin typeface="+mn-lt"/>
            </a:endParaRPr>
          </a:p>
        </p:txBody>
      </p:sp>
      <p:sp>
        <p:nvSpPr>
          <p:cNvPr id="998" name="Google Shape;998;p41"/>
          <p:cNvSpPr txBox="1">
            <a:spLocks noGrp="1"/>
          </p:cNvSpPr>
          <p:nvPr>
            <p:ph type="title" idx="2"/>
          </p:nvPr>
        </p:nvSpPr>
        <p:spPr>
          <a:xfrm>
            <a:off x="3981671" y="866859"/>
            <a:ext cx="1166622" cy="10408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I</a:t>
            </a:r>
            <a:endParaRPr sz="6000" b="1" dirty="0">
              <a:latin typeface="+mj-lt"/>
            </a:endParaRPr>
          </a:p>
        </p:txBody>
      </p:sp>
      <p:grpSp>
        <p:nvGrpSpPr>
          <p:cNvPr id="1016" name="Google Shape;1016;p41"/>
          <p:cNvGrpSpPr/>
          <p:nvPr/>
        </p:nvGrpSpPr>
        <p:grpSpPr>
          <a:xfrm>
            <a:off x="689709" y="3800935"/>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31964"/>
            <a:ext cx="1012842" cy="368319"/>
          </a:xfrm>
          <a:prstGeom prst="rect">
            <a:avLst/>
          </a:prstGeom>
        </p:spPr>
      </p:pic>
      <p:grpSp>
        <p:nvGrpSpPr>
          <p:cNvPr id="5" name="Group 4"/>
          <p:cNvGrpSpPr/>
          <p:nvPr/>
        </p:nvGrpSpPr>
        <p:grpSpPr>
          <a:xfrm>
            <a:off x="764103" y="762820"/>
            <a:ext cx="7530541" cy="1271145"/>
            <a:chOff x="601622" y="522977"/>
            <a:chExt cx="7530541" cy="1271145"/>
          </a:xfrm>
        </p:grpSpPr>
        <mc:AlternateContent xmlns:mc="http://schemas.openxmlformats.org/markup-compatibility/2006" xmlns:a14="http://schemas.microsoft.com/office/drawing/2010/main">
          <mc:Choice Requires="a14">
            <p:sp>
              <p:nvSpPr>
                <p:cNvPr id="8" name="Rectangle 7"/>
                <p:cNvSpPr/>
                <p:nvPr/>
              </p:nvSpPr>
              <p:spPr>
                <a:xfrm>
                  <a:off x="601622" y="522977"/>
                  <a:ext cx="7530541" cy="1169551"/>
                </a:xfrm>
                <a:prstGeom prst="rect">
                  <a:avLst/>
                </a:prstGeom>
              </p:spPr>
              <p:txBody>
                <a:bodyPr wrap="square">
                  <a:spAutoFit/>
                </a:bodyPr>
                <a:lstStyle/>
                <a:p>
                  <a:pPr marL="342900" lvl="0" indent="-342900" algn="just">
                    <a:lnSpc>
                      <a:spcPct val="175000"/>
                    </a:lnSpc>
                    <a:spcBef>
                      <a:spcPts val="600"/>
                    </a:spcBef>
                    <a:spcAft>
                      <a:spcPts val="600"/>
                    </a:spcAft>
                    <a:buClr>
                      <a:srgbClr val="C00000"/>
                    </a:buClr>
                    <a:buFont typeface="Wingdings" panose="05000000000000000000" pitchFamily="2" charset="2"/>
                    <a:buChar char="q"/>
                    <a:defRPr/>
                  </a:pPr>
                  <a:r>
                    <a:rPr lang="en-US" sz="2000" b="1" dirty="0">
                      <a:solidFill>
                        <a:srgbClr val="C00000"/>
                      </a:solidFill>
                      <a:latin typeface="+mn-lt"/>
                      <a:ea typeface="Dotum" panose="020B0600000101010101" pitchFamily="34" charset="-127"/>
                      <a:cs typeface="Times New Roman" panose="02020603050405020304" pitchFamily="18" charset="0"/>
                    </a:rPr>
                    <a:t>HĐ1</a:t>
                  </a:r>
                  <a:r>
                    <a:rPr lang="en-US" sz="2000">
                      <a:solidFill>
                        <a:srgbClr val="C00000"/>
                      </a:solidFill>
                      <a:latin typeface="+mn-lt"/>
                      <a:ea typeface="Dotum" panose="020B0600000101010101" pitchFamily="34" charset="-127"/>
                      <a:cs typeface="Times New Roman" panose="02020603050405020304" pitchFamily="18" charset="0"/>
                    </a:rPr>
                    <a:t>:</a:t>
                  </a:r>
                  <a:r>
                    <a:rPr lang="en-US" sz="2000">
                      <a:solidFill>
                        <a:schemeClr val="bg1">
                          <a:lumMod val="10000"/>
                        </a:schemeClr>
                      </a:solidFill>
                      <a:latin typeface="+mn-lt"/>
                      <a:ea typeface="Dotum" panose="020B0600000101010101" pitchFamily="34" charset="-127"/>
                      <a:cs typeface="Times New Roman" panose="02020603050405020304" pitchFamily="18" charset="0"/>
                    </a:rPr>
                    <a:t> </a:t>
                  </a:r>
                  <a:r>
                    <a:rPr lang="en-US" sz="2000">
                      <a:latin typeface="+mn-lt"/>
                    </a:rPr>
                    <a:t>Cho hai đoạn thẳng </a:t>
                  </a:r>
                  <a14:m>
                    <m:oMath xmlns:m="http://schemas.openxmlformats.org/officeDocument/2006/math">
                      <m:r>
                        <a:rPr lang="en-US" sz="2000" i="1" smtClean="0">
                          <a:latin typeface="Cambria Math" panose="02040503050406030204" pitchFamily="18" charset="0"/>
                        </a:rPr>
                        <m:t>𝐴𝐵</m:t>
                      </m:r>
                      <m:r>
                        <a:rPr lang="en-US" sz="2000" i="1" smtClean="0">
                          <a:latin typeface="Cambria Math" panose="02040503050406030204" pitchFamily="18" charset="0"/>
                        </a:rPr>
                        <m:t>=2 </m:t>
                      </m:r>
                      <m:r>
                        <a:rPr lang="en-US" sz="2000" i="1" smtClean="0">
                          <a:latin typeface="Cambria Math" panose="02040503050406030204" pitchFamily="18" charset="0"/>
                        </a:rPr>
                        <m:t>𝑐𝑚</m:t>
                      </m:r>
                      <m:r>
                        <a:rPr lang="en-US" sz="2000" i="1" smtClean="0">
                          <a:latin typeface="Cambria Math" panose="02040503050406030204" pitchFamily="18" charset="0"/>
                        </a:rPr>
                        <m:t>, </m:t>
                      </m:r>
                      <m:r>
                        <a:rPr lang="en-US" sz="2000" i="1" smtClean="0">
                          <a:latin typeface="Cambria Math" panose="02040503050406030204" pitchFamily="18" charset="0"/>
                        </a:rPr>
                        <m:t>𝐶𝐷</m:t>
                      </m:r>
                      <m:r>
                        <a:rPr lang="en-US" sz="2000" i="1" smtClean="0">
                          <a:latin typeface="Cambria Math" panose="02040503050406030204" pitchFamily="18" charset="0"/>
                        </a:rPr>
                        <m:t>=3 </m:t>
                      </m:r>
                      <m:r>
                        <a:rPr lang="en-US" sz="2000" i="1" smtClean="0">
                          <a:latin typeface="Cambria Math" panose="02040503050406030204" pitchFamily="18" charset="0"/>
                        </a:rPr>
                        <m:t>𝑐𝑚</m:t>
                      </m:r>
                    </m:oMath>
                  </a14:m>
                  <a:r>
                    <a:rPr lang="en-US" sz="2000">
                      <a:latin typeface="+mn-lt"/>
                    </a:rPr>
                    <a:t> và hai đoạn thẳng </a:t>
                  </a:r>
                  <a14:m>
                    <m:oMath xmlns:m="http://schemas.openxmlformats.org/officeDocument/2006/math">
                      <m:r>
                        <a:rPr lang="en-US" sz="2000" i="1" smtClean="0">
                          <a:latin typeface="Cambria Math" panose="02040503050406030204" pitchFamily="18" charset="0"/>
                        </a:rPr>
                        <m:t>𝑀𝑁</m:t>
                      </m:r>
                      <m:r>
                        <a:rPr lang="en-US" sz="2000" i="1" smtClean="0">
                          <a:latin typeface="Cambria Math" panose="02040503050406030204" pitchFamily="18" charset="0"/>
                        </a:rPr>
                        <m:t>=4 </m:t>
                      </m:r>
                      <m:r>
                        <a:rPr lang="en-US" sz="2000" i="1" smtClean="0">
                          <a:latin typeface="Cambria Math" panose="02040503050406030204" pitchFamily="18" charset="0"/>
                        </a:rPr>
                        <m:t>𝑐𝑚</m:t>
                      </m:r>
                      <m:r>
                        <a:rPr lang="en-US" sz="2000" i="1" smtClean="0">
                          <a:latin typeface="Cambria Math" panose="02040503050406030204" pitchFamily="18" charset="0"/>
                        </a:rPr>
                        <m:t>, </m:t>
                      </m:r>
                      <m:r>
                        <a:rPr lang="en-US" sz="2000" i="1" smtClean="0">
                          <a:latin typeface="Cambria Math" panose="02040503050406030204" pitchFamily="18" charset="0"/>
                        </a:rPr>
                        <m:t>𝑃𝑄</m:t>
                      </m:r>
                      <m:r>
                        <a:rPr lang="en-US" sz="2000" b="0" i="1" smtClean="0">
                          <a:latin typeface="Cambria Math" panose="02040503050406030204" pitchFamily="18" charset="0"/>
                        </a:rPr>
                        <m:t>=</m:t>
                      </m:r>
                      <m:r>
                        <a:rPr lang="en-US" sz="2000" i="1" smtClean="0">
                          <a:latin typeface="Cambria Math" panose="02040503050406030204" pitchFamily="18" charset="0"/>
                        </a:rPr>
                        <m:t>6 </m:t>
                      </m:r>
                      <m:r>
                        <a:rPr lang="en-US" sz="2000" i="1" smtClean="0">
                          <a:latin typeface="Cambria Math" panose="02040503050406030204" pitchFamily="18" charset="0"/>
                        </a:rPr>
                        <m:t>𝑐𝑚</m:t>
                      </m:r>
                    </m:oMath>
                  </a14:m>
                  <a:r>
                    <a:rPr lang="en-US" sz="2000">
                      <a:latin typeface="+mn-lt"/>
                    </a:rPr>
                    <a:t>. So sánh hai tỉ số </a:t>
                  </a:r>
                  <a:endParaRPr lang="en-US" sz="2000" dirty="0">
                    <a:solidFill>
                      <a:schemeClr val="bg1">
                        <a:lumMod val="10000"/>
                      </a:schemeClr>
                    </a:solidFill>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601622" y="522977"/>
                  <a:ext cx="7530541" cy="1169551"/>
                </a:xfrm>
                <a:prstGeom prst="rect">
                  <a:avLst/>
                </a:prstGeom>
                <a:blipFill>
                  <a:blip r:embed="rId4"/>
                  <a:stretch>
                    <a:fillRect l="-728" r="-809"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345726" y="1077772"/>
                  <a:ext cx="1238864" cy="716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𝐴𝐵</m:t>
                            </m:r>
                          </m:num>
                          <m:den>
                            <m:r>
                              <a:rPr lang="en-US" sz="2000" i="1">
                                <a:latin typeface="Cambria Math" panose="02040503050406030204" pitchFamily="18" charset="0"/>
                              </a:rPr>
                              <m:t>𝐶𝐷</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m:t>
                            </m:r>
                            <m:r>
                              <a:rPr lang="en-US" sz="2000" b="0" i="1" smtClean="0">
                                <a:latin typeface="Cambria Math" panose="02040503050406030204" pitchFamily="18" charset="0"/>
                              </a:rPr>
                              <m:t>𝑁</m:t>
                            </m:r>
                          </m:num>
                          <m:den>
                            <m:r>
                              <a:rPr lang="en-US" sz="2000" i="1">
                                <a:latin typeface="Cambria Math" panose="02040503050406030204" pitchFamily="18" charset="0"/>
                              </a:rPr>
                              <m:t>𝑃𝑄</m:t>
                            </m:r>
                          </m:den>
                        </m:f>
                        <m:r>
                          <a:rPr lang="en-US" sz="2000" b="0" i="1" smtClean="0">
                            <a:latin typeface="Cambria Math" panose="02040503050406030204" pitchFamily="18" charset="0"/>
                          </a:rPr>
                          <m:t>.</m:t>
                        </m:r>
                      </m:oMath>
                    </m:oMathPara>
                  </a14:m>
                  <a:endParaRPr lang="en-US" sz="2000"/>
                </a:p>
              </p:txBody>
            </p:sp>
          </mc:Choice>
          <mc:Fallback xmlns="">
            <p:sp>
              <p:nvSpPr>
                <p:cNvPr id="10" name="Rectangle 9"/>
                <p:cNvSpPr>
                  <a:spLocks noRot="1" noChangeAspect="1" noMove="1" noResize="1" noEditPoints="1" noAdjustHandles="1" noChangeArrowheads="1" noChangeShapeType="1" noTextEdit="1"/>
                </p:cNvSpPr>
                <p:nvPr/>
              </p:nvSpPr>
              <p:spPr>
                <a:xfrm>
                  <a:off x="6345726" y="1077772"/>
                  <a:ext cx="1238864" cy="716350"/>
                </a:xfrm>
                <a:prstGeom prst="rect">
                  <a:avLst/>
                </a:prstGeom>
                <a:blipFill>
                  <a:blip r:embed="rId5"/>
                  <a:stretch>
                    <a:fillRect/>
                  </a:stretch>
                </a:blipFill>
              </p:spPr>
              <p:txBody>
                <a:bodyPr/>
                <a:lstStyle/>
                <a:p>
                  <a:r>
                    <a:rPr lang="en-US">
                      <a:noFill/>
                    </a:rPr>
                    <a:t> </a:t>
                  </a:r>
                </a:p>
              </p:txBody>
            </p:sp>
          </mc:Fallback>
        </mc:AlternateContent>
      </p:grpSp>
      <p:sp>
        <p:nvSpPr>
          <p:cNvPr id="11" name="Rectangle 10"/>
          <p:cNvSpPr/>
          <p:nvPr/>
        </p:nvSpPr>
        <p:spPr>
          <a:xfrm>
            <a:off x="4195788" y="2315467"/>
            <a:ext cx="667170" cy="400110"/>
          </a:xfrm>
          <a:prstGeom prst="rect">
            <a:avLst/>
          </a:prstGeom>
        </p:spPr>
        <p:txBody>
          <a:bodyPr wrap="none">
            <a:spAutoFit/>
          </a:bodyPr>
          <a:lstStyle/>
          <a:p>
            <a:pPr algn="ctr">
              <a:buClrTx/>
              <a:defRPr/>
            </a:pPr>
            <a:r>
              <a:rPr lang="en-US" sz="2000" b="1" i="1" u="sng" kern="1200" dirty="0">
                <a:solidFill>
                  <a:schemeClr val="accent3">
                    <a:lumMod val="90000"/>
                    <a:lumOff val="10000"/>
                  </a:schemeClr>
                </a:solidFill>
                <a:latin typeface="Arial" panose="020B0604020202020204" pitchFamily="34" charset="0"/>
                <a:ea typeface="+mn-ea"/>
              </a:rPr>
              <a:t>Giải</a:t>
            </a:r>
            <a:endParaRPr lang="en-US" sz="2000" b="1" i="1" u="sng" kern="1200" dirty="0">
              <a:solidFill>
                <a:schemeClr val="accent3">
                  <a:lumMod val="90000"/>
                  <a:lumOff val="10000"/>
                </a:schemeClr>
              </a:solidFill>
              <a:latin typeface="Calibri"/>
              <a:ea typeface="+mn-ea"/>
            </a:endParaRPr>
          </a:p>
        </p:txBody>
      </p:sp>
      <mc:AlternateContent xmlns:mc="http://schemas.openxmlformats.org/markup-compatibility/2006">
        <mc:Choice xmlns:a14="http://schemas.microsoft.com/office/drawing/2010/main" Requires="a14">
          <p:sp>
            <p:nvSpPr>
              <p:cNvPr id="12" name="Rectangle 11"/>
              <p:cNvSpPr/>
              <p:nvPr/>
            </p:nvSpPr>
            <p:spPr>
              <a:xfrm>
                <a:off x="2243373" y="2891241"/>
                <a:ext cx="4572000" cy="1620700"/>
              </a:xfrm>
              <a:prstGeom prst="rect">
                <a:avLst/>
              </a:prstGeom>
            </p:spPr>
            <p:txBody>
              <a:bodyPr>
                <a:spAutoFit/>
              </a:bodyPr>
              <a:lstStyle/>
              <a:p>
                <a:pPr algn="just">
                  <a:lnSpc>
                    <a:spcPct val="150000"/>
                  </a:lnSpc>
                  <a:spcBef>
                    <a:spcPts val="600"/>
                  </a:spcBef>
                  <a:spcAft>
                    <a:spcPts val="600"/>
                  </a:spcAft>
                </a:pPr>
                <a:r>
                  <a:rPr lang="vi-VN" sz="2000" dirty="0">
                    <a:latin typeface="+mn-lt"/>
                    <a:ea typeface="Dotum" panose="020B0600000101010101" pitchFamily="34" charset="-127"/>
                    <a:cs typeface="Times New Roman" panose="02020603050405020304" pitchFamily="18" charset="0"/>
                  </a:rPr>
                  <a:t>Ta có: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𝐶𝐷</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dirty="0">
                    <a:effectLst/>
                    <a:latin typeface="+mn-lt"/>
                    <a:ea typeface="Dotum" panose="020B0600000101010101" pitchFamily="34" charset="-127"/>
                    <a:cs typeface="Times New Roman" panose="02020603050405020304" pitchFamily="18" charset="0"/>
                  </a:rPr>
                  <a:t>  và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𝑀𝑁</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𝑃𝑄</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4</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6</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endParaRPr lang="en-US" sz="2000" dirty="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mn-lt"/>
                    <a:ea typeface="Dotum" panose="020B0600000101010101" pitchFamily="34" charset="-127"/>
                    <a:cs typeface="Times New Roman" panose="02020603050405020304" pitchFamily="18" charset="0"/>
                  </a:rPr>
                  <a:t>Vậy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𝐶𝐷</m:t>
                        </m:r>
                      </m:den>
                    </m:f>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𝑁𝑀</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𝑃𝑄</m:t>
                        </m:r>
                      </m:den>
                    </m:f>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dirty="0">
                  <a:effectLst/>
                  <a:latin typeface="+mn-lt"/>
                  <a:ea typeface="Arial" panose="020B060402020202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43373" y="2891241"/>
                <a:ext cx="4572000" cy="1620700"/>
              </a:xfrm>
              <a:prstGeom prst="rect">
                <a:avLst/>
              </a:prstGeom>
              <a:blipFill>
                <a:blip r:embed="rId6"/>
                <a:stretch>
                  <a:fillRect l="-1333"/>
                </a:stretch>
              </a:blipFill>
            </p:spPr>
            <p:txBody>
              <a:bodyPr/>
              <a:lstStyle/>
              <a:p>
                <a:r>
                  <a:rPr lang="en-US">
                    <a:noFill/>
                  </a:rPr>
                  <a:t> </a:t>
                </a:r>
              </a:p>
            </p:txBody>
          </p:sp>
        </mc:Fallback>
      </mc:AlternateContent>
    </p:spTree>
    <p:extLst>
      <p:ext uri="{BB962C8B-B14F-4D97-AF65-F5344CB8AC3E}">
        <p14:creationId xmlns:p14="http://schemas.microsoft.com/office/powerpoint/2010/main" val="2455020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wipe(up)">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93" name="Google Shape;1293;p48"/>
          <p:cNvGrpSpPr/>
          <p:nvPr/>
        </p:nvGrpSpPr>
        <p:grpSpPr>
          <a:xfrm rot="20123041">
            <a:off x="330343" y="498332"/>
            <a:ext cx="1551844" cy="549127"/>
            <a:chOff x="10418321" y="-3066640"/>
            <a:chExt cx="949000" cy="333745"/>
          </a:xfrm>
        </p:grpSpPr>
        <p:sp>
          <p:nvSpPr>
            <p:cNvPr id="129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129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129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a:defRPr/>
              </a:pPr>
              <a:endParaRPr/>
            </a:p>
          </p:txBody>
        </p:sp>
        <p:sp>
          <p:nvSpPr>
            <p:cNvPr id="129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a:defRPr/>
              </a:pPr>
              <a:endParaRPr/>
            </a:p>
          </p:txBody>
        </p:sp>
        <p:sp>
          <p:nvSpPr>
            <p:cNvPr id="129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a:defRPr/>
              </a:pPr>
              <a:endParaRPr/>
            </a:p>
          </p:txBody>
        </p:sp>
      </p:grpSp>
      <p:sp>
        <p:nvSpPr>
          <p:cNvPr id="60" name="Google Shape;2540;p49"/>
          <p:cNvSpPr txBox="1">
            <a:spLocks/>
          </p:cNvSpPr>
          <p:nvPr/>
        </p:nvSpPr>
        <p:spPr>
          <a:xfrm>
            <a:off x="3009893" y="819469"/>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800" b="1">
                <a:solidFill>
                  <a:srgbClr val="C00000"/>
                </a:solidFill>
                <a:latin typeface="Arial" panose="020B0604020202020204" pitchFamily="34" charset="0"/>
              </a:rPr>
              <a:t>KẾT LUẬN</a:t>
            </a:r>
            <a:endParaRPr lang="vi-VN" sz="38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61" name="Rectangle 60"/>
              <p:cNvSpPr/>
              <p:nvPr/>
            </p:nvSpPr>
            <p:spPr>
              <a:xfrm>
                <a:off x="997853" y="1790566"/>
                <a:ext cx="7149878" cy="164416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vi-VN" sz="2800">
                    <a:latin typeface="+mn-lt"/>
                    <a:ea typeface="Dotum" panose="020B0600000101010101" pitchFamily="34" charset="-127"/>
                    <a:cs typeface="Times New Roman" panose="02020603050405020304" pitchFamily="18" charset="0"/>
                  </a:rPr>
                  <a:t>Hai đoạn thẳng </a:t>
                </a:r>
                <a14:m>
                  <m:oMath xmlns:m="http://schemas.openxmlformats.org/officeDocument/2006/math">
                    <m:r>
                      <a:rPr lang="vi-VN" sz="2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vi-VN" sz="2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2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vi-VN" sz="2800">
                    <a:effectLst/>
                    <a:latin typeface="+mn-lt"/>
                    <a:ea typeface="Dotum" panose="020B0600000101010101" pitchFamily="34" charset="-127"/>
                    <a:cs typeface="Times New Roman" panose="02020603050405020304" pitchFamily="18" charset="0"/>
                  </a:rPr>
                  <a:t> tỉ lệ với hai đoạn thẳng </a:t>
                </a:r>
                <a14:m>
                  <m:oMath xmlns:m="http://schemas.openxmlformats.org/officeDocument/2006/math">
                    <m:r>
                      <a:rPr lang="vi-VN" sz="2800" i="1">
                        <a:effectLst/>
                        <a:latin typeface="Cambria Math" panose="02040503050406030204" pitchFamily="18" charset="0"/>
                        <a:ea typeface="Dotum" panose="020B0600000101010101" pitchFamily="34" charset="-127"/>
                        <a:cs typeface="Times New Roman" panose="02020603050405020304" pitchFamily="18" charset="0"/>
                      </a:rPr>
                      <m:t>𝑀𝑁</m:t>
                    </m:r>
                  </m:oMath>
                </a14:m>
                <a:r>
                  <a:rPr lang="vi-VN" sz="2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2800" i="1">
                        <a:effectLst/>
                        <a:latin typeface="Cambria Math" panose="02040503050406030204" pitchFamily="18" charset="0"/>
                        <a:ea typeface="Dotum" panose="020B0600000101010101" pitchFamily="34" charset="-127"/>
                        <a:cs typeface="Times New Roman" panose="02020603050405020304" pitchFamily="18" charset="0"/>
                      </a:rPr>
                      <m:t>𝑃𝑄</m:t>
                    </m:r>
                  </m:oMath>
                </a14:m>
                <a:r>
                  <a:rPr lang="vi-VN" sz="2800">
                    <a:effectLst/>
                    <a:latin typeface="+mn-lt"/>
                    <a:ea typeface="Dotum" panose="020B0600000101010101" pitchFamily="34" charset="-127"/>
                    <a:cs typeface="Times New Roman" panose="02020603050405020304" pitchFamily="18" charset="0"/>
                  </a:rPr>
                  <a:t> nếu có tỉ lệ thức </a:t>
                </a:r>
                <a14:m>
                  <m:oMath xmlns:m="http://schemas.openxmlformats.org/officeDocument/2006/math">
                    <m:f>
                      <m:fPr>
                        <m:ctrlPr>
                          <a:rPr lang="en-US" sz="2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vi-VN" sz="2800" i="1">
                            <a:effectLst/>
                            <a:latin typeface="Cambria Math" panose="02040503050406030204" pitchFamily="18" charset="0"/>
                            <a:ea typeface="Dotum" panose="020B0600000101010101" pitchFamily="34" charset="-127"/>
                            <a:cs typeface="Times New Roman" panose="02020603050405020304" pitchFamily="18" charset="0"/>
                          </a:rPr>
                          <m:t>𝐶𝐷</m:t>
                        </m:r>
                      </m:den>
                    </m:f>
                    <m:r>
                      <a:rPr lang="vi-VN" sz="2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2800" i="1">
                            <a:effectLst/>
                            <a:latin typeface="Cambria Math" panose="02040503050406030204" pitchFamily="18" charset="0"/>
                            <a:ea typeface="Dotum" panose="020B0600000101010101" pitchFamily="34" charset="-127"/>
                            <a:cs typeface="Times New Roman" panose="02020603050405020304" pitchFamily="18" charset="0"/>
                          </a:rPr>
                          <m:t>𝑀𝑁</m:t>
                        </m:r>
                      </m:num>
                      <m:den>
                        <m:r>
                          <a:rPr lang="vi-VN" sz="2800" i="1">
                            <a:effectLst/>
                            <a:latin typeface="Cambria Math" panose="02040503050406030204" pitchFamily="18" charset="0"/>
                            <a:ea typeface="Dotum" panose="020B0600000101010101" pitchFamily="34" charset="-127"/>
                            <a:cs typeface="Times New Roman" panose="02020603050405020304" pitchFamily="18" charset="0"/>
                          </a:rPr>
                          <m:t>𝑃𝑄</m:t>
                        </m:r>
                      </m:den>
                    </m:f>
                  </m:oMath>
                </a14:m>
                <a:r>
                  <a:rPr lang="vi-VN" sz="2800">
                    <a:effectLst/>
                    <a:latin typeface="+mn-lt"/>
                    <a:ea typeface="Dotum" panose="020B0600000101010101" pitchFamily="34" charset="-127"/>
                    <a:cs typeface="Times New Roman" panose="02020603050405020304" pitchFamily="18" charset="0"/>
                  </a:rPr>
                  <a:t>.</a:t>
                </a:r>
                <a:endParaRPr lang="en-US" sz="2800">
                  <a:effectLst/>
                  <a:latin typeface="+mn-lt"/>
                  <a:ea typeface="Arial" panose="020B0604020202020204" pitchFamily="34" charset="0"/>
                  <a:cs typeface="Times New Roman" panose="02020603050405020304" pitchFamily="18"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997853" y="1790566"/>
                <a:ext cx="7149878" cy="1644168"/>
              </a:xfrm>
              <a:prstGeom prst="rect">
                <a:avLst/>
              </a:prstGeom>
              <a:blipFill>
                <a:blip r:embed="rId3"/>
                <a:stretch>
                  <a:fillRect l="-1614" r="-1529" b="-733"/>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rot="1460317">
            <a:off x="7862166" y="3945131"/>
            <a:ext cx="571130" cy="695514"/>
          </a:xfrm>
          <a:prstGeom prst="rect">
            <a:avLst/>
          </a:prstGeom>
        </p:spPr>
      </p:pic>
    </p:spTree>
    <p:extLst>
      <p:ext uri="{BB962C8B-B14F-4D97-AF65-F5344CB8AC3E}">
        <p14:creationId xmlns:p14="http://schemas.microsoft.com/office/powerpoint/2010/main" val="408611336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sp>
        <p:nvSpPr>
          <p:cNvPr id="8" name="Rectangle 7"/>
          <p:cNvSpPr/>
          <p:nvPr/>
        </p:nvSpPr>
        <p:spPr>
          <a:xfrm>
            <a:off x="222639" y="190831"/>
            <a:ext cx="8706676" cy="4738978"/>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14040"/>
              </a:solidFill>
            </a:endParaRPr>
          </a:p>
        </p:txBody>
      </p:sp>
      <mc:AlternateContent xmlns:mc="http://schemas.openxmlformats.org/markup-compatibility/2006" xmlns:a14="http://schemas.microsoft.com/office/drawing/2010/main">
        <mc:Choice Requires="a14">
          <p:sp>
            <p:nvSpPr>
              <p:cNvPr id="17" name="TextBox 16"/>
              <p:cNvSpPr txBox="1"/>
              <p:nvPr/>
            </p:nvSpPr>
            <p:spPr>
              <a:xfrm>
                <a:off x="489015" y="507241"/>
                <a:ext cx="5173735" cy="1477328"/>
              </a:xfrm>
              <a:prstGeom prst="rect">
                <a:avLst/>
              </a:prstGeom>
              <a:noFill/>
            </p:spPr>
            <p:txBody>
              <a:bodyPr wrap="square" rtlCol="0">
                <a:spAutoFit/>
              </a:bodyPr>
              <a:lstStyle/>
              <a:p>
                <a:pPr lvl="0" algn="just">
                  <a:lnSpc>
                    <a:spcPct val="150000"/>
                  </a:lnSpc>
                  <a:buClr>
                    <a:srgbClr val="2D1549"/>
                  </a:buClr>
                  <a:buSzPts val="1100"/>
                  <a:defRPr/>
                </a:pPr>
                <a:r>
                  <a:rPr lang="en-US" sz="2000" b="1">
                    <a:solidFill>
                      <a:srgbClr val="FFFFFF"/>
                    </a:solidFill>
                    <a:highlight>
                      <a:srgbClr val="CE4D8E"/>
                    </a:highlight>
                    <a:latin typeface="+mn-lt"/>
                  </a:rPr>
                  <a:t>Ví dụ 1:</a:t>
                </a:r>
                <a:r>
                  <a:rPr lang="en-US" sz="2000" kern="1200">
                    <a:solidFill>
                      <a:sysClr val="windowText" lastClr="000000"/>
                    </a:solidFill>
                    <a:latin typeface="+mn-lt"/>
                    <a:ea typeface="+mn-ea"/>
                    <a:cs typeface="Arial" panose="020B0604020202020204" pitchFamily="34" charset="0"/>
                  </a:rPr>
                  <a:t> Trong Hình 2, hai đoạn thẳng </a:t>
                </a:r>
                <a14:m>
                  <m:oMath xmlns:m="http://schemas.openxmlformats.org/officeDocument/2006/math">
                    <m:r>
                      <a:rPr lang="en-US" sz="2000" i="1" kern="1200" smtClean="0">
                        <a:solidFill>
                          <a:sysClr val="windowText" lastClr="000000"/>
                        </a:solidFill>
                        <a:latin typeface="Cambria Math" panose="02040503050406030204" pitchFamily="18" charset="0"/>
                        <a:ea typeface="+mn-ea"/>
                        <a:cs typeface="Arial" panose="020B0604020202020204" pitchFamily="34" charset="0"/>
                      </a:rPr>
                      <m:t>𝐴𝑀</m:t>
                    </m:r>
                  </m:oMath>
                </a14:m>
                <a:r>
                  <a:rPr lang="en-US" sz="2000" kern="1200">
                    <a:solidFill>
                      <a:sysClr val="windowText" lastClr="000000"/>
                    </a:solidFill>
                    <a:latin typeface="+mn-lt"/>
                    <a:ea typeface="+mn-ea"/>
                    <a:cs typeface="Arial" panose="020B0604020202020204" pitchFamily="34" charset="0"/>
                  </a:rPr>
                  <a:t> và </a:t>
                </a:r>
                <a14:m>
                  <m:oMath xmlns:m="http://schemas.openxmlformats.org/officeDocument/2006/math">
                    <m:r>
                      <a:rPr lang="en-US" sz="2000" i="1" kern="1200" smtClean="0">
                        <a:solidFill>
                          <a:sysClr val="windowText" lastClr="000000"/>
                        </a:solidFill>
                        <a:latin typeface="Cambria Math" panose="02040503050406030204" pitchFamily="18" charset="0"/>
                        <a:ea typeface="+mn-ea"/>
                        <a:cs typeface="Arial" panose="020B0604020202020204" pitchFamily="34" charset="0"/>
                      </a:rPr>
                      <m:t>𝑀</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𝐵</m:t>
                    </m:r>
                  </m:oMath>
                </a14:m>
                <a:r>
                  <a:rPr lang="en-US" sz="2000" kern="1200">
                    <a:solidFill>
                      <a:sysClr val="windowText" lastClr="000000"/>
                    </a:solidFill>
                    <a:latin typeface="+mn-lt"/>
                    <a:ea typeface="+mn-ea"/>
                    <a:cs typeface="Arial" panose="020B0604020202020204" pitchFamily="34" charset="0"/>
                  </a:rPr>
                  <a:t> có tỉ lệ với hai đoạn thẳng </a:t>
                </a:r>
                <a14:m>
                  <m:oMath xmlns:m="http://schemas.openxmlformats.org/officeDocument/2006/math">
                    <m:r>
                      <a:rPr lang="en-US" sz="2000" i="1" kern="1200" smtClean="0">
                        <a:solidFill>
                          <a:sysClr val="windowText" lastClr="000000"/>
                        </a:solidFill>
                        <a:latin typeface="Cambria Math" panose="02040503050406030204" pitchFamily="18" charset="0"/>
                        <a:ea typeface="+mn-ea"/>
                        <a:cs typeface="Arial" panose="020B0604020202020204" pitchFamily="34" charset="0"/>
                      </a:rPr>
                      <m:t>𝐴𝑁</m:t>
                    </m:r>
                  </m:oMath>
                </a14:m>
                <a:r>
                  <a:rPr lang="en-US" sz="2000" kern="1200">
                    <a:solidFill>
                      <a:sysClr val="windowText" lastClr="000000"/>
                    </a:solidFill>
                    <a:latin typeface="+mn-lt"/>
                    <a:ea typeface="+mn-ea"/>
                    <a:cs typeface="Arial" panose="020B0604020202020204" pitchFamily="34" charset="0"/>
                  </a:rPr>
                  <a:t> và </a:t>
                </a:r>
                <a14:m>
                  <m:oMath xmlns:m="http://schemas.openxmlformats.org/officeDocument/2006/math">
                    <m:r>
                      <a:rPr lang="en-US" sz="2000" i="1" kern="1200" smtClean="0">
                        <a:solidFill>
                          <a:sysClr val="windowText" lastClr="000000"/>
                        </a:solidFill>
                        <a:latin typeface="Cambria Math" panose="02040503050406030204" pitchFamily="18" charset="0"/>
                        <a:ea typeface="+mn-ea"/>
                        <a:cs typeface="Arial" panose="020B0604020202020204" pitchFamily="34" charset="0"/>
                      </a:rPr>
                      <m:t>𝑁𝐶</m:t>
                    </m:r>
                  </m:oMath>
                </a14:m>
                <a:r>
                  <a:rPr lang="en-US" sz="2000" kern="1200">
                    <a:solidFill>
                      <a:sysClr val="windowText" lastClr="000000"/>
                    </a:solidFill>
                    <a:latin typeface="+mn-lt"/>
                    <a:ea typeface="+mn-ea"/>
                    <a:cs typeface="Arial" panose="020B0604020202020204" pitchFamily="34" charset="0"/>
                  </a:rPr>
                  <a:t> hay không? Vì sao?</a:t>
                </a:r>
                <a:endParaRPr lang="en-US" sz="2000" kern="1200" dirty="0">
                  <a:solidFill>
                    <a:sysClr val="windowText" lastClr="000000"/>
                  </a:solidFill>
                  <a:latin typeface="+mn-lt"/>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9015" y="507241"/>
                <a:ext cx="5173735" cy="1477328"/>
              </a:xfrm>
              <a:prstGeom prst="rect">
                <a:avLst/>
              </a:prstGeom>
              <a:blipFill>
                <a:blip r:embed="rId3"/>
                <a:stretch>
                  <a:fillRect l="-1178" b="-2469"/>
                </a:stretch>
              </a:blipFill>
            </p:spPr>
            <p:txBody>
              <a:bodyPr/>
              <a:lstStyle/>
              <a:p>
                <a:r>
                  <a:rPr lang="en-US">
                    <a:noFill/>
                  </a:rPr>
                  <a:t> </a:t>
                </a:r>
              </a:p>
            </p:txBody>
          </p:sp>
        </mc:Fallback>
      </mc:AlternateContent>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990088" y="423151"/>
            <a:ext cx="2611888" cy="2367155"/>
          </a:xfrm>
          <a:prstGeom prst="rect">
            <a:avLst/>
          </a:prstGeom>
        </p:spPr>
      </p:pic>
      <p:sp>
        <p:nvSpPr>
          <p:cNvPr id="20" name="Rectangle 19"/>
          <p:cNvSpPr/>
          <p:nvPr/>
        </p:nvSpPr>
        <p:spPr>
          <a:xfrm>
            <a:off x="2742297" y="2139555"/>
            <a:ext cx="667170" cy="400110"/>
          </a:xfrm>
          <a:prstGeom prst="rect">
            <a:avLst/>
          </a:prstGeom>
        </p:spPr>
        <p:txBody>
          <a:bodyPr wrap="none">
            <a:spAutoFit/>
          </a:bodyPr>
          <a:lstStyle/>
          <a:p>
            <a:pPr algn="ctr">
              <a:buClrTx/>
              <a:defRPr/>
            </a:pPr>
            <a:r>
              <a:rPr lang="en-US" sz="2000" b="1" i="1" u="sng" kern="1200" dirty="0">
                <a:solidFill>
                  <a:schemeClr val="accent3">
                    <a:lumMod val="90000"/>
                    <a:lumOff val="10000"/>
                  </a:schemeClr>
                </a:solidFill>
                <a:latin typeface="Arial" panose="020B0604020202020204" pitchFamily="34" charset="0"/>
                <a:ea typeface="+mn-ea"/>
              </a:rPr>
              <a:t>Giải</a:t>
            </a:r>
            <a:endParaRPr lang="en-US" sz="2000" b="1" i="1" u="sng" kern="1200" dirty="0">
              <a:solidFill>
                <a:schemeClr val="accent3">
                  <a:lumMod val="90000"/>
                  <a:lumOff val="10000"/>
                </a:schemeClr>
              </a:solidFill>
              <a:latin typeface="Calibri"/>
              <a:ea typeface="+mn-ea"/>
            </a:endParaRPr>
          </a:p>
        </p:txBody>
      </p:sp>
      <p:sp>
        <p:nvSpPr>
          <p:cNvPr id="22" name="Rectangle 21"/>
          <p:cNvSpPr/>
          <p:nvPr/>
        </p:nvSpPr>
        <p:spPr>
          <a:xfrm>
            <a:off x="489015" y="2679661"/>
            <a:ext cx="867995" cy="496996"/>
          </a:xfrm>
          <a:prstGeom prst="rect">
            <a:avLst/>
          </a:prstGeom>
        </p:spPr>
        <p:txBody>
          <a:bodyPr wrap="none">
            <a:spAutoFit/>
          </a:bodyPr>
          <a:lstStyle/>
          <a:p>
            <a:pPr lvl="0" algn="just">
              <a:lnSpc>
                <a:spcPct val="150000"/>
              </a:lnSpc>
              <a:buClr>
                <a:srgbClr val="2D1549"/>
              </a:buClr>
              <a:buSzPts val="1100"/>
              <a:defRPr/>
            </a:pPr>
            <a:r>
              <a:rPr lang="en-US" sz="2000" kern="1200">
                <a:solidFill>
                  <a:sysClr val="windowText" lastClr="000000"/>
                </a:solidFill>
                <a:ea typeface="+mn-ea"/>
                <a:cs typeface="Arial" panose="020B0604020202020204" pitchFamily="34" charset="0"/>
              </a:rPr>
              <a:t>Ta có:</a:t>
            </a:r>
            <a:endParaRPr lang="en-US" sz="2000" kern="1200" dirty="0">
              <a:solidFill>
                <a:sysClr val="windowText" lastClr="000000"/>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91410" y="3158548"/>
                <a:ext cx="3305328"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b="0" i="1" smtClean="0">
                              <a:latin typeface="Cambria Math" panose="02040503050406030204" pitchFamily="18" charset="0"/>
                              <a:ea typeface="Dotum" panose="020B0600000101010101" pitchFamily="34" charset="-127"/>
                              <a:cs typeface="Times New Roman" panose="02020603050405020304" pitchFamily="18" charset="0"/>
                            </a:rPr>
                            <m:t>𝑀</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𝑀𝐵</m:t>
                          </m:r>
                        </m:den>
                      </m:f>
                      <m:r>
                        <a:rPr lang="vi-VN"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b="0" i="1" smtClean="0">
                              <a:latin typeface="Cambria Math" panose="02040503050406030204" pitchFamily="18" charset="0"/>
                              <a:ea typeface="Dotum" panose="020B0600000101010101" pitchFamily="34" charset="-127"/>
                              <a:cs typeface="Times New Roman" panose="02020603050405020304" pitchFamily="18" charset="0"/>
                            </a:rPr>
                            <m:t>6</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9</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2000" b="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2000" b="0" i="1" smtClean="0">
                              <a:latin typeface="Cambria Math" panose="02040503050406030204" pitchFamily="18" charset="0"/>
                              <a:ea typeface="Dotum" panose="020B0600000101010101" pitchFamily="34" charset="-127"/>
                              <a:cs typeface="Times New Roman" panose="02020603050405020304" pitchFamily="18" charset="0"/>
                            </a:rPr>
                            <m:t>2</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3</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b="0" i="1" smtClean="0">
                              <a:latin typeface="Cambria Math" panose="02040503050406030204" pitchFamily="18" charset="0"/>
                              <a:ea typeface="Dotum" panose="020B0600000101010101" pitchFamily="34" charset="-127"/>
                              <a:cs typeface="Times New Roman" panose="02020603050405020304" pitchFamily="18" charset="0"/>
                            </a:rPr>
                            <m:t>𝑁</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𝑁𝐶</m:t>
                          </m:r>
                        </m:den>
                      </m:f>
                      <m:r>
                        <a:rPr lang="vi-VN"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b="0" i="1" smtClean="0">
                              <a:latin typeface="Cambria Math" panose="02040503050406030204" pitchFamily="18" charset="0"/>
                              <a:ea typeface="Dotum" panose="020B0600000101010101" pitchFamily="34" charset="-127"/>
                              <a:cs typeface="Times New Roman" panose="02020603050405020304" pitchFamily="18" charset="0"/>
                            </a:rPr>
                            <m:t>8</m:t>
                          </m:r>
                        </m:num>
                        <m:den>
                          <m:r>
                            <a:rPr lang="en-US" sz="2000" b="0" i="1" smtClean="0">
                              <a:latin typeface="Cambria Math" panose="02040503050406030204" pitchFamily="18" charset="0"/>
                              <a:ea typeface="Dotum" panose="020B0600000101010101" pitchFamily="34" charset="-127"/>
                              <a:cs typeface="Times New Roman" panose="02020603050405020304" pitchFamily="18" charset="0"/>
                            </a:rPr>
                            <m:t>12</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2</m:t>
                          </m:r>
                        </m:num>
                        <m:den>
                          <m:r>
                            <a:rPr lang="en-US" sz="2000" i="1">
                              <a:latin typeface="Cambria Math" panose="02040503050406030204" pitchFamily="18" charset="0"/>
                              <a:ea typeface="Dotum" panose="020B0600000101010101" pitchFamily="34" charset="-127"/>
                              <a:cs typeface="Times New Roman" panose="02020603050405020304" pitchFamily="18" charset="0"/>
                            </a:rPr>
                            <m:t>3</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2000"/>
              </a:p>
            </p:txBody>
          </p:sp>
        </mc:Choice>
        <mc:Fallback xmlns="">
          <p:sp>
            <p:nvSpPr>
              <p:cNvPr id="24" name="Rectangle 23"/>
              <p:cNvSpPr>
                <a:spLocks noRot="1" noChangeAspect="1" noMove="1" noResize="1" noEditPoints="1" noAdjustHandles="1" noChangeArrowheads="1" noChangeShapeType="1" noTextEdit="1"/>
              </p:cNvSpPr>
              <p:nvPr/>
            </p:nvSpPr>
            <p:spPr>
              <a:xfrm>
                <a:off x="1291410" y="3158548"/>
                <a:ext cx="3305328" cy="670568"/>
              </a:xfrm>
              <a:prstGeom prst="rect">
                <a:avLst/>
              </a:prstGeom>
              <a:blipFill>
                <a:blip r:embed="rId6"/>
                <a:stretch>
                  <a:fillRect/>
                </a:stretch>
              </a:blipFill>
            </p:spPr>
            <p:txBody>
              <a:bodyPr/>
              <a:lstStyle/>
              <a:p>
                <a:r>
                  <a:rPr lang="en-US">
                    <a:noFill/>
                  </a:rPr>
                  <a:t> </a:t>
                </a:r>
              </a:p>
            </p:txBody>
          </p:sp>
        </mc:Fallback>
      </mc:AlternateContent>
      <p:sp>
        <p:nvSpPr>
          <p:cNvPr id="25" name="Rectangle 24"/>
          <p:cNvSpPr/>
          <p:nvPr/>
        </p:nvSpPr>
        <p:spPr>
          <a:xfrm>
            <a:off x="4547348" y="3208691"/>
            <a:ext cx="925253" cy="496996"/>
          </a:xfrm>
          <a:prstGeom prst="rect">
            <a:avLst/>
          </a:prstGeom>
        </p:spPr>
        <p:txBody>
          <a:bodyPr wrap="none">
            <a:spAutoFit/>
          </a:bodyPr>
          <a:lstStyle/>
          <a:p>
            <a:pPr lvl="0" algn="just">
              <a:lnSpc>
                <a:spcPct val="150000"/>
              </a:lnSpc>
              <a:buClr>
                <a:srgbClr val="2D1549"/>
              </a:buClr>
              <a:buSzPts val="1100"/>
              <a:defRPr/>
            </a:pPr>
            <a:r>
              <a:rPr lang="en-US" sz="2000" kern="1200">
                <a:solidFill>
                  <a:sysClr val="windowText" lastClr="000000"/>
                </a:solidFill>
                <a:ea typeface="+mn-ea"/>
                <a:cs typeface="Arial" panose="020B0604020202020204" pitchFamily="34" charset="0"/>
              </a:rPr>
              <a:t>Suy ra</a:t>
            </a:r>
            <a:endParaRPr lang="en-US" sz="2000" kern="1200" dirty="0">
              <a:solidFill>
                <a:sysClr val="windowText" lastClr="000000"/>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5399133" y="3176657"/>
                <a:ext cx="1434624"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i="1">
                              <a:latin typeface="Cambria Math" panose="02040503050406030204" pitchFamily="18" charset="0"/>
                              <a:ea typeface="Dotum" panose="020B0600000101010101" pitchFamily="34" charset="-127"/>
                              <a:cs typeface="Times New Roman" panose="02020603050405020304" pitchFamily="18" charset="0"/>
                            </a:rPr>
                            <m:t>𝑀</m:t>
                          </m:r>
                        </m:num>
                        <m:den>
                          <m:r>
                            <a:rPr lang="en-US" sz="2000" i="1">
                              <a:latin typeface="Cambria Math" panose="02040503050406030204" pitchFamily="18" charset="0"/>
                              <a:ea typeface="Dotum" panose="020B0600000101010101" pitchFamily="34" charset="-127"/>
                              <a:cs typeface="Times New Roman" panose="02020603050405020304" pitchFamily="18" charset="0"/>
                            </a:rPr>
                            <m:t>𝑀𝐵</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vi-VN" sz="2000" i="1">
                              <a:latin typeface="Cambria Math" panose="02040503050406030204" pitchFamily="18" charset="0"/>
                              <a:ea typeface="Dotum" panose="020B0600000101010101" pitchFamily="34" charset="-127"/>
                              <a:cs typeface="Times New Roman" panose="02020603050405020304" pitchFamily="18" charset="0"/>
                            </a:rPr>
                            <m:t>𝐴</m:t>
                          </m:r>
                          <m:r>
                            <a:rPr lang="en-US" sz="2000" i="1">
                              <a:latin typeface="Cambria Math" panose="02040503050406030204" pitchFamily="18" charset="0"/>
                              <a:ea typeface="Dotum" panose="020B0600000101010101" pitchFamily="34" charset="-127"/>
                              <a:cs typeface="Times New Roman" panose="02020603050405020304" pitchFamily="18" charset="0"/>
                            </a:rPr>
                            <m:t>𝑁</m:t>
                          </m:r>
                        </m:num>
                        <m:den>
                          <m:r>
                            <a:rPr lang="en-US" sz="2000" i="1">
                              <a:latin typeface="Cambria Math" panose="02040503050406030204" pitchFamily="18" charset="0"/>
                              <a:ea typeface="Dotum" panose="020B0600000101010101" pitchFamily="34" charset="-127"/>
                              <a:cs typeface="Times New Roman" panose="02020603050405020304" pitchFamily="18" charset="0"/>
                            </a:rPr>
                            <m:t>𝑁𝐶</m:t>
                          </m:r>
                        </m:den>
                      </m:f>
                      <m:r>
                        <a:rPr lang="en-US" sz="2000" b="0" i="1"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a:p>
            </p:txBody>
          </p:sp>
        </mc:Choice>
        <mc:Fallback xmlns="">
          <p:sp>
            <p:nvSpPr>
              <p:cNvPr id="26" name="Rectangle 25"/>
              <p:cNvSpPr>
                <a:spLocks noRot="1" noChangeAspect="1" noMove="1" noResize="1" noEditPoints="1" noAdjustHandles="1" noChangeArrowheads="1" noChangeShapeType="1" noTextEdit="1"/>
              </p:cNvSpPr>
              <p:nvPr/>
            </p:nvSpPr>
            <p:spPr>
              <a:xfrm>
                <a:off x="5399133" y="3176657"/>
                <a:ext cx="1434624" cy="6705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9015" y="4010769"/>
                <a:ext cx="7572308" cy="553998"/>
              </a:xfrm>
              <a:prstGeom prst="rect">
                <a:avLst/>
              </a:prstGeom>
            </p:spPr>
            <p:txBody>
              <a:bodyPr wrap="square">
                <a:spAutoFit/>
              </a:bodyPr>
              <a:lstStyle/>
              <a:p>
                <a:pPr lvl="0" algn="just">
                  <a:lnSpc>
                    <a:spcPct val="150000"/>
                  </a:lnSpc>
                  <a:buClr>
                    <a:srgbClr val="2D1549"/>
                  </a:buClr>
                  <a:buSzPts val="1100"/>
                  <a:defRPr/>
                </a:pPr>
                <a:r>
                  <a:rPr lang="en-US" sz="2000" kern="1200">
                    <a:solidFill>
                      <a:sysClr val="windowText" lastClr="000000"/>
                    </a:solidFill>
                    <a:ea typeface="+mn-ea"/>
                    <a:cs typeface="Arial" panose="020B0604020202020204" pitchFamily="34" charset="0"/>
                  </a:rPr>
                  <a:t>Vậy hai đoạn thẳng </a:t>
                </a:r>
                <a14:m>
                  <m:oMath xmlns:m="http://schemas.openxmlformats.org/officeDocument/2006/math">
                    <m:r>
                      <a:rPr lang="en-US" sz="2000" i="1" kern="1200">
                        <a:solidFill>
                          <a:sysClr val="windowText" lastClr="000000"/>
                        </a:solidFill>
                        <a:latin typeface="Cambria Math" panose="02040503050406030204" pitchFamily="18" charset="0"/>
                        <a:ea typeface="+mn-ea"/>
                        <a:cs typeface="Arial" panose="020B0604020202020204" pitchFamily="34" charset="0"/>
                      </a:rPr>
                      <m:t>𝐴𝑀</m:t>
                    </m:r>
                  </m:oMath>
                </a14:m>
                <a:r>
                  <a:rPr lang="en-US" sz="2000" kern="1200">
                    <a:solidFill>
                      <a:sysClr val="windowText" lastClr="000000"/>
                    </a:solidFill>
                    <a:ea typeface="+mn-ea"/>
                    <a:cs typeface="Arial" panose="020B0604020202020204" pitchFamily="34" charset="0"/>
                  </a:rPr>
                  <a:t> và </a:t>
                </a:r>
                <a14:m>
                  <m:oMath xmlns:m="http://schemas.openxmlformats.org/officeDocument/2006/math">
                    <m:r>
                      <a:rPr lang="en-US" sz="2000" i="1" kern="1200">
                        <a:solidFill>
                          <a:sysClr val="windowText" lastClr="000000"/>
                        </a:solidFill>
                        <a:latin typeface="Cambria Math" panose="02040503050406030204" pitchFamily="18" charset="0"/>
                        <a:ea typeface="+mn-ea"/>
                        <a:cs typeface="Arial" panose="020B0604020202020204" pitchFamily="34" charset="0"/>
                      </a:rPr>
                      <m:t>𝑀𝐵</m:t>
                    </m:r>
                  </m:oMath>
                </a14:m>
                <a:r>
                  <a:rPr lang="en-US" sz="2000" kern="1200">
                    <a:solidFill>
                      <a:sysClr val="windowText" lastClr="000000"/>
                    </a:solidFill>
                    <a:ea typeface="+mn-ea"/>
                    <a:cs typeface="Arial" panose="020B0604020202020204" pitchFamily="34" charset="0"/>
                  </a:rPr>
                  <a:t> tỉ lệ với hai đoạn thẳng </a:t>
                </a:r>
                <a14:m>
                  <m:oMath xmlns:m="http://schemas.openxmlformats.org/officeDocument/2006/math">
                    <m:r>
                      <a:rPr lang="en-US" sz="2000" i="1" kern="1200">
                        <a:solidFill>
                          <a:sysClr val="windowText" lastClr="000000"/>
                        </a:solidFill>
                        <a:latin typeface="Cambria Math" panose="02040503050406030204" pitchFamily="18" charset="0"/>
                        <a:ea typeface="+mn-ea"/>
                        <a:cs typeface="Arial" panose="020B0604020202020204" pitchFamily="34" charset="0"/>
                      </a:rPr>
                      <m:t>𝐴𝑁</m:t>
                    </m:r>
                  </m:oMath>
                </a14:m>
                <a:r>
                  <a:rPr lang="en-US" sz="2000" kern="1200">
                    <a:solidFill>
                      <a:sysClr val="windowText" lastClr="000000"/>
                    </a:solidFill>
                    <a:ea typeface="+mn-ea"/>
                    <a:cs typeface="Arial" panose="020B0604020202020204" pitchFamily="34" charset="0"/>
                  </a:rPr>
                  <a:t> và </a:t>
                </a:r>
                <a14:m>
                  <m:oMath xmlns:m="http://schemas.openxmlformats.org/officeDocument/2006/math">
                    <m:r>
                      <a:rPr lang="en-US" sz="2000" i="1" kern="1200">
                        <a:solidFill>
                          <a:sysClr val="windowText" lastClr="000000"/>
                        </a:solidFill>
                        <a:latin typeface="Cambria Math" panose="02040503050406030204" pitchFamily="18" charset="0"/>
                        <a:ea typeface="+mn-ea"/>
                        <a:cs typeface="Arial" panose="020B0604020202020204" pitchFamily="34" charset="0"/>
                      </a:rPr>
                      <m:t>𝑁𝐶</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m:t>
                    </m:r>
                  </m:oMath>
                </a14:m>
                <a:endParaRPr lang="en-US" sz="2000" kern="1200" dirty="0">
                  <a:solidFill>
                    <a:sysClr val="windowText" lastClr="000000"/>
                  </a:solidFill>
                  <a:ea typeface="+mn-ea"/>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489015" y="4010769"/>
                <a:ext cx="7572308" cy="553998"/>
              </a:xfrm>
              <a:prstGeom prst="rect">
                <a:avLst/>
              </a:prstGeom>
              <a:blipFill>
                <a:blip r:embed="rId8"/>
                <a:stretch>
                  <a:fillRect l="-805" b="-8791"/>
                </a:stretch>
              </a:blipFill>
            </p:spPr>
            <p:txBody>
              <a:bodyPr/>
              <a:lstStyle/>
              <a:p>
                <a:r>
                  <a:rPr lang="en-US">
                    <a:noFill/>
                  </a:rPr>
                  <a:t> </a:t>
                </a:r>
              </a:p>
            </p:txBody>
          </p:sp>
        </mc:Fallback>
      </mc:AlternateContent>
      <p:grpSp>
        <p:nvGrpSpPr>
          <p:cNvPr id="29" name="Google Shape;1093;p42"/>
          <p:cNvGrpSpPr/>
          <p:nvPr/>
        </p:nvGrpSpPr>
        <p:grpSpPr>
          <a:xfrm rot="9583003">
            <a:off x="8053744" y="4562986"/>
            <a:ext cx="997739" cy="466605"/>
            <a:chOff x="10048400" y="2011675"/>
            <a:chExt cx="632075" cy="286275"/>
          </a:xfrm>
        </p:grpSpPr>
        <p:sp>
          <p:nvSpPr>
            <p:cNvPr id="30" name="Google Shape;1094;p42"/>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5;p42"/>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6;p42"/>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32"/>
          <p:cNvPicPr>
            <a:picLocks noChangeAspect="1"/>
          </p:cNvPicPr>
          <p:nvPr/>
        </p:nvPicPr>
        <p:blipFill>
          <a:blip r:embed="rId9"/>
          <a:stretch>
            <a:fillRect/>
          </a:stretch>
        </p:blipFill>
        <p:spPr>
          <a:xfrm rot="11824654">
            <a:off x="103751" y="4292279"/>
            <a:ext cx="431492" cy="719155"/>
          </a:xfrm>
          <a:prstGeom prst="rect">
            <a:avLst/>
          </a:prstGeom>
        </p:spPr>
      </p:pic>
    </p:spTree>
    <p:extLst>
      <p:ext uri="{BB962C8B-B14F-4D97-AF65-F5344CB8AC3E}">
        <p14:creationId xmlns:p14="http://schemas.microsoft.com/office/powerpoint/2010/main" val="6853088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up)">
                                      <p:cBhvr>
                                        <p:cTn id="29" dur="500"/>
                                        <p:tgtEl>
                                          <p:spTgt spid="2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4142" y="1854829"/>
            <a:ext cx="9058280" cy="877200"/>
          </a:xfrm>
          <a:prstGeom prst="rect">
            <a:avLst/>
          </a:prstGeom>
        </p:spPr>
        <p:txBody>
          <a:bodyPr spcFirstLastPara="1" wrap="square" lIns="91425" tIns="91425" rIns="91425" bIns="91425" anchor="t" anchorCtr="0">
            <a:noAutofit/>
          </a:bodyPr>
          <a:lstStyle/>
          <a:p>
            <a:pPr lvl="0">
              <a:lnSpc>
                <a:spcPct val="150000"/>
              </a:lnSpc>
            </a:pPr>
            <a:r>
              <a:rPr lang="en-US" b="1">
                <a:latin typeface="+mn-lt"/>
              </a:rPr>
              <a:t>ĐỊNH LÍ THALÈS </a:t>
            </a:r>
            <a:br>
              <a:rPr lang="en-US" b="1">
                <a:latin typeface="+mn-lt"/>
              </a:rPr>
            </a:br>
            <a:r>
              <a:rPr lang="en-US" b="1">
                <a:latin typeface="+mn-lt"/>
              </a:rPr>
              <a:t>TRONG TAM GIÁC </a:t>
            </a:r>
          </a:p>
        </p:txBody>
      </p:sp>
      <p:sp>
        <p:nvSpPr>
          <p:cNvPr id="998" name="Google Shape;998;p41"/>
          <p:cNvSpPr txBox="1">
            <a:spLocks noGrp="1"/>
          </p:cNvSpPr>
          <p:nvPr>
            <p:ph type="title" idx="2"/>
          </p:nvPr>
        </p:nvSpPr>
        <p:spPr>
          <a:xfrm>
            <a:off x="3989971" y="728893"/>
            <a:ext cx="1166622" cy="10408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II</a:t>
            </a:r>
            <a:endParaRPr sz="6000" b="1" dirty="0">
              <a:latin typeface="+mj-lt"/>
            </a:endParaRPr>
          </a:p>
        </p:txBody>
      </p:sp>
      <p:grpSp>
        <p:nvGrpSpPr>
          <p:cNvPr id="1016" name="Google Shape;1016;p41"/>
          <p:cNvGrpSpPr/>
          <p:nvPr/>
        </p:nvGrpSpPr>
        <p:grpSpPr>
          <a:xfrm rot="21074902">
            <a:off x="6901679" y="4153516"/>
            <a:ext cx="1731635" cy="608984"/>
            <a:chOff x="10418321" y="-3066640"/>
            <a:chExt cx="948997"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1018" name="Google Shape;1018;p41"/>
            <p:cNvSpPr/>
            <p:nvPr/>
          </p:nvSpPr>
          <p:spPr>
            <a:xfrm>
              <a:off x="11009899"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16587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theme/theme1.xml><?xml version="1.0" encoding="utf-8"?>
<a:theme xmlns:a="http://schemas.openxmlformats.org/drawingml/2006/main" name="Geometry: Congruence and Similarity - Mathematics - 10th Grade by Slidesgo">
  <a:themeElements>
    <a:clrScheme name="Simple Light">
      <a:dk1>
        <a:srgbClr val="014040"/>
      </a:dk1>
      <a:lt1>
        <a:srgbClr val="F7F7F7"/>
      </a:lt1>
      <a:dk2>
        <a:srgbClr val="EFEFEF"/>
      </a:dk2>
      <a:lt2>
        <a:srgbClr val="D2D2D2"/>
      </a:lt2>
      <a:accent1>
        <a:srgbClr val="A67E5B"/>
      </a:accent1>
      <a:accent2>
        <a:srgbClr val="798C87"/>
      </a:accent2>
      <a:accent3>
        <a:srgbClr val="011C26"/>
      </a:accent3>
      <a:accent4>
        <a:srgbClr val="FFFFFF"/>
      </a:accent4>
      <a:accent5>
        <a:srgbClr val="FFFFFF"/>
      </a:accent5>
      <a:accent6>
        <a:srgbClr val="FFFFFF"/>
      </a:accent6>
      <a:hlink>
        <a:srgbClr val="0140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5696</TotalTime>
  <Words>2956</Words>
  <Application>Microsoft Office PowerPoint</Application>
  <PresentationFormat>On-screen Show (16:9)</PresentationFormat>
  <Paragraphs>236</Paragraphs>
  <Slides>47</Slides>
  <Notes>46</Notes>
  <HiddenSlides>0</HiddenSlides>
  <MMClips>21</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47</vt:i4>
      </vt:variant>
    </vt:vector>
  </HeadingPairs>
  <TitlesOfParts>
    <vt:vector size="68" baseType="lpstr">
      <vt:lpstr>Arial</vt:lpstr>
      <vt:lpstr>DM Sans</vt:lpstr>
      <vt:lpstr>Wingdings</vt:lpstr>
      <vt:lpstr>等线 Light</vt:lpstr>
      <vt:lpstr>Maven Pro</vt:lpstr>
      <vt:lpstr>Times New Roman</vt:lpstr>
      <vt:lpstr>Elsie</vt:lpstr>
      <vt:lpstr>Calibri Light</vt:lpstr>
      <vt:lpstr>Playfair Display</vt:lpstr>
      <vt:lpstr>Lato</vt:lpstr>
      <vt:lpstr>DM Sans SemiBold</vt:lpstr>
      <vt:lpstr>Cambria Math</vt:lpstr>
      <vt:lpstr>OpenSans</vt:lpstr>
      <vt:lpstr>Red Hat Display</vt:lpstr>
      <vt:lpstr>Calibri</vt:lpstr>
      <vt:lpstr>Manrope</vt:lpstr>
      <vt:lpstr>Open Sans</vt:lpstr>
      <vt:lpstr>Dotum</vt:lpstr>
      <vt:lpstr>Geometry: Congruence and Similarity - Mathematics - 10th Grade by Slidesgo</vt:lpstr>
      <vt:lpstr>1_Office 主题​​</vt:lpstr>
      <vt:lpstr>1_Office Theme</vt:lpstr>
      <vt:lpstr>CHÀO MỪNG CÁC EM  ĐẾN VỚI TIẾT HỌC!</vt:lpstr>
      <vt:lpstr>KHỞI ĐỘNG</vt:lpstr>
      <vt:lpstr>CHƯƠNG VIII.  TAM GIÁC ĐỒNG DẠNG.  HÌNH ĐỒNG DẠNG</vt:lpstr>
      <vt:lpstr>NỘI DUNG BÀI HỌC</vt:lpstr>
      <vt:lpstr>ĐOẠN THẲNG TỈ LỆ</vt:lpstr>
      <vt:lpstr>PowerPoint Presentation</vt:lpstr>
      <vt:lpstr>PowerPoint Presentation</vt:lpstr>
      <vt:lpstr>PowerPoint Presentation</vt:lpstr>
      <vt:lpstr>ĐỊNH LÍ THALÈS  TRONG TAM GIÁC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Hà Ngân</dc:creator>
  <cp:lastModifiedBy>nga nguyễn mai</cp:lastModifiedBy>
  <cp:revision>161</cp:revision>
  <dcterms:modified xsi:type="dcterms:W3CDTF">2026-01-14T15:18:23Z</dcterms:modified>
</cp:coreProperties>
</file>