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73" r:id="rId3"/>
    <p:sldId id="378" r:id="rId4"/>
    <p:sldId id="379" r:id="rId5"/>
    <p:sldId id="354" r:id="rId6"/>
    <p:sldId id="270" r:id="rId7"/>
    <p:sldId id="257" r:id="rId8"/>
    <p:sldId id="259" r:id="rId9"/>
    <p:sldId id="272" r:id="rId10"/>
    <p:sldId id="380" r:id="rId11"/>
    <p:sldId id="268" r:id="rId12"/>
    <p:sldId id="381" r:id="rId13"/>
    <p:sldId id="382" r:id="rId14"/>
    <p:sldId id="383" r:id="rId15"/>
    <p:sldId id="384" r:id="rId16"/>
    <p:sldId id="385" r:id="rId17"/>
    <p:sldId id="386" r:id="rId18"/>
    <p:sldId id="387" r:id="rId19"/>
    <p:sldId id="282" r:id="rId20"/>
    <p:sldId id="388" r:id="rId21"/>
    <p:sldId id="278" r:id="rId22"/>
    <p:sldId id="389" r:id="rId23"/>
    <p:sldId id="357" r:id="rId24"/>
    <p:sldId id="286" r:id="rId25"/>
    <p:sldId id="390" r:id="rId26"/>
    <p:sldId id="391" r:id="rId27"/>
    <p:sldId id="288" r:id="rId28"/>
    <p:sldId id="358" r:id="rId29"/>
    <p:sldId id="260" r:id="rId30"/>
    <p:sldId id="363" r:id="rId31"/>
    <p:sldId id="295" r:id="rId32"/>
    <p:sldId id="276" r:id="rId33"/>
    <p:sldId id="369" r:id="rId34"/>
    <p:sldId id="348" r:id="rId35"/>
    <p:sldId id="365" r:id="rId36"/>
    <p:sldId id="261" r:id="rId37"/>
    <p:sldId id="353"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BA56"/>
    <a:srgbClr val="D5FFE8"/>
    <a:srgbClr val="C1FFDD"/>
    <a:srgbClr val="FFFF99"/>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70" autoAdjust="0"/>
  </p:normalViewPr>
  <p:slideViewPr>
    <p:cSldViewPr>
      <p:cViewPr varScale="1">
        <p:scale>
          <a:sx n="39" d="100"/>
          <a:sy n="39" d="100"/>
        </p:scale>
        <p:origin x="31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2</a:t>
            </a:fld>
            <a:endParaRPr lang="en-US"/>
          </a:p>
        </p:txBody>
      </p:sp>
    </p:spTree>
    <p:extLst>
      <p:ext uri="{BB962C8B-B14F-4D97-AF65-F5344CB8AC3E}">
        <p14:creationId xmlns:p14="http://schemas.microsoft.com/office/powerpoint/2010/main" val="274004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16</a:t>
            </a:fld>
            <a:endParaRPr lang="en-US"/>
          </a:p>
        </p:txBody>
      </p:sp>
    </p:spTree>
    <p:extLst>
      <p:ext uri="{BB962C8B-B14F-4D97-AF65-F5344CB8AC3E}">
        <p14:creationId xmlns:p14="http://schemas.microsoft.com/office/powerpoint/2010/main" val="73272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17</a:t>
            </a:fld>
            <a:endParaRPr lang="en-US"/>
          </a:p>
        </p:txBody>
      </p:sp>
    </p:spTree>
    <p:extLst>
      <p:ext uri="{BB962C8B-B14F-4D97-AF65-F5344CB8AC3E}">
        <p14:creationId xmlns:p14="http://schemas.microsoft.com/office/powerpoint/2010/main" val="379191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18</a:t>
            </a:fld>
            <a:endParaRPr lang="en-US"/>
          </a:p>
        </p:txBody>
      </p:sp>
    </p:spTree>
    <p:extLst>
      <p:ext uri="{BB962C8B-B14F-4D97-AF65-F5344CB8AC3E}">
        <p14:creationId xmlns:p14="http://schemas.microsoft.com/office/powerpoint/2010/main" val="1378097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21</a:t>
            </a:fld>
            <a:endParaRPr lang="en-US"/>
          </a:p>
        </p:txBody>
      </p:sp>
    </p:spTree>
    <p:extLst>
      <p:ext uri="{BB962C8B-B14F-4D97-AF65-F5344CB8AC3E}">
        <p14:creationId xmlns:p14="http://schemas.microsoft.com/office/powerpoint/2010/main" val="232448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22</a:t>
            </a:fld>
            <a:endParaRPr lang="en-US"/>
          </a:p>
        </p:txBody>
      </p:sp>
    </p:spTree>
    <p:extLst>
      <p:ext uri="{BB962C8B-B14F-4D97-AF65-F5344CB8AC3E}">
        <p14:creationId xmlns:p14="http://schemas.microsoft.com/office/powerpoint/2010/main" val="243499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3</a:t>
            </a:fld>
            <a:endParaRPr lang="en-US"/>
          </a:p>
        </p:txBody>
      </p:sp>
    </p:spTree>
    <p:extLst>
      <p:ext uri="{BB962C8B-B14F-4D97-AF65-F5344CB8AC3E}">
        <p14:creationId xmlns:p14="http://schemas.microsoft.com/office/powerpoint/2010/main" val="355886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4</a:t>
            </a:fld>
            <a:endParaRPr lang="en-US"/>
          </a:p>
        </p:txBody>
      </p:sp>
    </p:spTree>
    <p:extLst>
      <p:ext uri="{BB962C8B-B14F-4D97-AF65-F5344CB8AC3E}">
        <p14:creationId xmlns:p14="http://schemas.microsoft.com/office/powerpoint/2010/main" val="119307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9</a:t>
            </a:fld>
            <a:endParaRPr lang="en-US"/>
          </a:p>
        </p:txBody>
      </p:sp>
    </p:spTree>
    <p:extLst>
      <p:ext uri="{BB962C8B-B14F-4D97-AF65-F5344CB8AC3E}">
        <p14:creationId xmlns:p14="http://schemas.microsoft.com/office/powerpoint/2010/main" val="396615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10</a:t>
            </a:fld>
            <a:endParaRPr lang="en-US"/>
          </a:p>
        </p:txBody>
      </p:sp>
    </p:spTree>
    <p:extLst>
      <p:ext uri="{BB962C8B-B14F-4D97-AF65-F5344CB8AC3E}">
        <p14:creationId xmlns:p14="http://schemas.microsoft.com/office/powerpoint/2010/main" val="157969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12</a:t>
            </a:fld>
            <a:endParaRPr lang="en-US"/>
          </a:p>
        </p:txBody>
      </p:sp>
    </p:spTree>
    <p:extLst>
      <p:ext uri="{BB962C8B-B14F-4D97-AF65-F5344CB8AC3E}">
        <p14:creationId xmlns:p14="http://schemas.microsoft.com/office/powerpoint/2010/main" val="298482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13</a:t>
            </a:fld>
            <a:endParaRPr lang="en-US"/>
          </a:p>
        </p:txBody>
      </p:sp>
    </p:spTree>
    <p:extLst>
      <p:ext uri="{BB962C8B-B14F-4D97-AF65-F5344CB8AC3E}">
        <p14:creationId xmlns:p14="http://schemas.microsoft.com/office/powerpoint/2010/main" val="83044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14</a:t>
            </a:fld>
            <a:endParaRPr lang="en-US"/>
          </a:p>
        </p:txBody>
      </p:sp>
    </p:spTree>
    <p:extLst>
      <p:ext uri="{BB962C8B-B14F-4D97-AF65-F5344CB8AC3E}">
        <p14:creationId xmlns:p14="http://schemas.microsoft.com/office/powerpoint/2010/main" val="394586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15</a:t>
            </a:fld>
            <a:endParaRPr lang="en-US"/>
          </a:p>
        </p:txBody>
      </p:sp>
    </p:spTree>
    <p:extLst>
      <p:ext uri="{BB962C8B-B14F-4D97-AF65-F5344CB8AC3E}">
        <p14:creationId xmlns:p14="http://schemas.microsoft.com/office/powerpoint/2010/main" val="334817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6.bin"/><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1.svg"/><Relationship Id="rId5" Type="http://schemas.openxmlformats.org/officeDocument/2006/relationships/image" Target="../media/image6.svg"/><Relationship Id="rId10" Type="http://schemas.openxmlformats.org/officeDocument/2006/relationships/image" Target="../media/image40.png"/><Relationship Id="rId4" Type="http://schemas.openxmlformats.org/officeDocument/2006/relationships/image" Target="../media/image5.png"/><Relationship Id="rId9"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svg"/><Relationship Id="rId7"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5.sv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1.sv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svg"/><Relationship Id="rId7"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txBody>
            <a:bodyPr/>
            <a:lstStyle/>
            <a:p>
              <a:endParaRPr lang="en-US"/>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txBody>
            <a:bodyPr/>
            <a:lstStyle/>
            <a:p>
              <a:endParaRPr lang="en-US"/>
            </a:p>
          </p:txBody>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dirty="0">
                <a:solidFill>
                  <a:srgbClr val="231F20"/>
                </a:solidFill>
                <a:latin typeface="Arial" panose="020B0604020202020204" pitchFamily="34" charset="0"/>
                <a:cs typeface="Arial" panose="020B0604020202020204" pitchFamily="34" charset="0"/>
              </a:rPr>
              <a:t>CHÀO MỪNG CẢ LỚP ĐẾN VỚI BÀI HỌC MỚI!</a:t>
            </a:r>
            <a:endParaRPr lang="en-US" sz="8000" b="1" spc="204" dirty="0">
              <a:solidFill>
                <a:srgbClr val="231F2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800100" y="914975"/>
            <a:ext cx="16725900" cy="5368201"/>
          </a:xfrm>
          <a:prstGeom prst="rect">
            <a:avLst/>
          </a:prstGeom>
        </p:spPr>
        <p:txBody>
          <a:bodyPr wrap="square">
            <a:spAutoFit/>
          </a:bodyPr>
          <a:lstStyle/>
          <a:p>
            <a:pPr algn="just">
              <a:lnSpc>
                <a:spcPct val="150000"/>
              </a:lnSpc>
              <a:spcBef>
                <a:spcPts val="100"/>
              </a:spcBef>
              <a:spcAft>
                <a:spcPts val="100"/>
              </a:spcAft>
            </a:pPr>
            <a:r>
              <a:rPr lang="vi-VN" sz="3300" kern="100" dirty="0">
                <a:ea typeface="Times New Roman" panose="02020603050405020304" pitchFamily="18" charset="0"/>
                <a:cs typeface="Times New Roman" panose="02020603050405020304" pitchFamily="18" charset="0"/>
              </a:rPr>
              <a:t>- </a:t>
            </a:r>
            <a:r>
              <a:rPr lang="vi-VN" sz="3300" b="1" kern="100" dirty="0">
                <a:ea typeface="Times New Roman" panose="02020603050405020304" pitchFamily="18" charset="0"/>
                <a:cs typeface="Times New Roman" panose="02020603050405020304" pitchFamily="18" charset="0"/>
              </a:rPr>
              <a:t>Quản lí tài chính cá nhân</a:t>
            </a:r>
            <a:r>
              <a:rPr lang="vi-VN" sz="3300" kern="100" dirty="0">
                <a:ea typeface="Times New Roman" panose="02020603050405020304" pitchFamily="18" charset="0"/>
                <a:cs typeface="Times New Roman" panose="02020603050405020304" pitchFamily="18" charset="0"/>
              </a:rPr>
              <a:t> là một thuật ngữ được sử dụng để chỉ các vấn đề về quản lí </a:t>
            </a:r>
            <a:r>
              <a:rPr lang="vi-VN" sz="3300" kern="100" dirty="0" err="1">
                <a:ea typeface="Times New Roman" panose="02020603050405020304" pitchFamily="18" charset="0"/>
                <a:cs typeface="Times New Roman" panose="02020603050405020304" pitchFamily="18" charset="0"/>
              </a:rPr>
              <a:t>tàichính</a:t>
            </a:r>
            <a:r>
              <a:rPr lang="vi-VN" sz="3300" kern="100" dirty="0">
                <a:ea typeface="Times New Roman" panose="02020603050405020304" pitchFamily="18" charset="0"/>
                <a:cs typeface="Times New Roman" panose="02020603050405020304" pitchFamily="18" charset="0"/>
              </a:rPr>
              <a:t> của một cá nhân trên cơ sở bản kế hoạch tài chính cá nhân đã được lập ra. Quản lí tài chính cá nhân giúp mỗi người tránh được việc chi tiêu thiếu kiểm soát, không có kế hoạch khiến người đó luôn ở trong tình trạng bị thiếu hụt tài chính hay không có tích </a:t>
            </a:r>
            <a:r>
              <a:rPr lang="vi-VN" sz="3300" kern="100" dirty="0" err="1">
                <a:ea typeface="Times New Roman" panose="02020603050405020304" pitchFamily="18" charset="0"/>
                <a:cs typeface="Times New Roman" panose="02020603050405020304" pitchFamily="18" charset="0"/>
              </a:rPr>
              <a:t>luỹ</a:t>
            </a:r>
            <a:r>
              <a:rPr lang="vi-VN" sz="3300" kern="100" dirty="0">
                <a:ea typeface="Times New Roman" panose="02020603050405020304" pitchFamily="18" charset="0"/>
                <a:cs typeface="Times New Roman" panose="02020603050405020304" pitchFamily="18" charset="0"/>
              </a:rPr>
              <a:t>.</a:t>
            </a:r>
            <a:endParaRPr lang="en-US" sz="3300" kern="100" dirty="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3300" kern="100" dirty="0">
                <a:ea typeface="Times New Roman" panose="02020603050405020304" pitchFamily="18" charset="0"/>
                <a:cs typeface="Times New Roman" panose="02020603050405020304" pitchFamily="18" charset="0"/>
              </a:rPr>
              <a:t>	</a:t>
            </a:r>
            <a:r>
              <a:rPr lang="vi-VN" sz="3300" kern="100" dirty="0">
                <a:ea typeface="Times New Roman" panose="02020603050405020304" pitchFamily="18" charset="0"/>
                <a:cs typeface="Times New Roman" panose="02020603050405020304" pitchFamily="18" charset="0"/>
              </a:rPr>
              <a:t>Vì thế, quản lí tài chính cá nhân luôn là một trong những vấn đề quan trọng mà bất cứ ai</a:t>
            </a:r>
            <a:r>
              <a:rPr lang="en-US" sz="3300" kern="100" dirty="0">
                <a:ea typeface="Calibri" panose="020F0502020204030204" pitchFamily="34" charset="0"/>
                <a:cs typeface="Times New Roman" panose="02020603050405020304" pitchFamily="18" charset="0"/>
              </a:rPr>
              <a:t> </a:t>
            </a:r>
            <a:r>
              <a:rPr lang="vi-VN" sz="3300" kern="100" dirty="0">
                <a:ea typeface="Times New Roman" panose="02020603050405020304" pitchFamily="18" charset="0"/>
                <a:cs typeface="Times New Roman" panose="02020603050405020304" pitchFamily="18" charset="0"/>
              </a:rPr>
              <a:t>cũng cần biết để định hướng thật tốt cho tương lai của mình.</a:t>
            </a:r>
            <a:endParaRPr lang="en-US" sz="3300" kern="100" dirty="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838200" y="6283176"/>
            <a:ext cx="16687800" cy="1533818"/>
          </a:xfrm>
          <a:prstGeom prst="rect">
            <a:avLst/>
          </a:prstGeom>
        </p:spPr>
        <p:txBody>
          <a:bodyPr wrap="square">
            <a:spAutoFit/>
          </a:bodyPr>
          <a:lstStyle/>
          <a:p>
            <a:pPr algn="just">
              <a:lnSpc>
                <a:spcPct val="150000"/>
              </a:lnSpc>
              <a:spcBef>
                <a:spcPts val="100"/>
              </a:spcBef>
              <a:spcAft>
                <a:spcPts val="100"/>
              </a:spcAft>
            </a:pPr>
            <a:r>
              <a:rPr lang="vi-VN" sz="3300" kern="100" dirty="0">
                <a:ea typeface="Times New Roman" panose="02020603050405020304" pitchFamily="18" charset="0"/>
                <a:cs typeface="Times New Roman" panose="02020603050405020304" pitchFamily="18" charset="0"/>
              </a:rPr>
              <a:t>- </a:t>
            </a:r>
            <a:r>
              <a:rPr lang="vi-VN" sz="3300" b="1" kern="100" dirty="0">
                <a:ea typeface="Times New Roman" panose="02020603050405020304" pitchFamily="18" charset="0"/>
                <a:cs typeface="Times New Roman" panose="02020603050405020304" pitchFamily="18" charset="0"/>
              </a:rPr>
              <a:t>Quản lí thu nhập cá nhân</a:t>
            </a:r>
            <a:r>
              <a:rPr lang="vi-VN" sz="3300" kern="100" dirty="0">
                <a:ea typeface="Times New Roman" panose="02020603050405020304" pitchFamily="18" charset="0"/>
                <a:cs typeface="Times New Roman" panose="02020603050405020304" pitchFamily="18" charset="0"/>
              </a:rPr>
              <a:t> chủ yếu là duy trì ổn định nguồn thu nhập của cá nhân và tìm cách tăng thêm nguồn thu nhập đó.</a:t>
            </a:r>
            <a:endParaRPr lang="en-US" sz="3300" kern="100" dirty="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3D15B12-4FF3-FF0B-A4CA-E14EE21E49A2}"/>
              </a:ext>
            </a:extLst>
          </p:cNvPr>
          <p:cNvSpPr txBox="1"/>
          <p:nvPr/>
        </p:nvSpPr>
        <p:spPr>
          <a:xfrm>
            <a:off x="838200" y="7953082"/>
            <a:ext cx="16687800" cy="1533818"/>
          </a:xfrm>
          <a:prstGeom prst="rect">
            <a:avLst/>
          </a:prstGeom>
          <a:noFill/>
        </p:spPr>
        <p:txBody>
          <a:bodyPr wrap="square">
            <a:spAutoFit/>
          </a:bodyPr>
          <a:lstStyle/>
          <a:p>
            <a:pPr algn="just">
              <a:lnSpc>
                <a:spcPct val="150000"/>
              </a:lnSpc>
              <a:spcBef>
                <a:spcPts val="100"/>
              </a:spcBef>
              <a:spcAft>
                <a:spcPts val="100"/>
              </a:spcAft>
            </a:pPr>
            <a:r>
              <a:rPr lang="vi-VN" sz="3300" kern="100" dirty="0">
                <a:effectLst/>
                <a:ea typeface="Times New Roman" panose="02020603050405020304" pitchFamily="18" charset="0"/>
                <a:cs typeface="Times New Roman" panose="02020603050405020304" pitchFamily="18" charset="0"/>
              </a:rPr>
              <a:t>- </a:t>
            </a:r>
            <a:r>
              <a:rPr lang="vi-VN" sz="3300" b="1" kern="100" dirty="0">
                <a:effectLst/>
                <a:ea typeface="Times New Roman" panose="02020603050405020304" pitchFamily="18" charset="0"/>
                <a:cs typeface="Times New Roman" panose="02020603050405020304" pitchFamily="18" charset="0"/>
              </a:rPr>
              <a:t>Quản lí chi tiêu cá nhân</a:t>
            </a:r>
            <a:r>
              <a:rPr lang="vi-VN" sz="3300" kern="100" dirty="0">
                <a:effectLst/>
                <a:ea typeface="Times New Roman" panose="02020603050405020304" pitchFamily="18" charset="0"/>
                <a:cs typeface="Times New Roman" panose="02020603050405020304" pitchFamily="18" charset="0"/>
              </a:rPr>
              <a:t> chủ yếu là quản lí việc chi tiêu của bản thân (hoặc của gia đình) và quản lí việc vay nợ (ví dụ: vay nợ các tổ chức tín dụng, mua trả góp, ...).</a:t>
            </a:r>
            <a:endParaRPr lang="en-US" sz="33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558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9" name="Group 29"/>
          <p:cNvGrpSpPr/>
          <p:nvPr/>
        </p:nvGrpSpPr>
        <p:grpSpPr>
          <a:xfrm>
            <a:off x="14460300" y="709904"/>
            <a:ext cx="3666838" cy="947966"/>
            <a:chOff x="0" y="0"/>
            <a:chExt cx="3623462" cy="936752"/>
          </a:xfrm>
        </p:grpSpPr>
        <p:sp>
          <p:nvSpPr>
            <p:cNvPr id="30" name="Freeform 30"/>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31" name="Freeform 31"/>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2" name="Freeform 32"/>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3" name="Freeform 3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535970" y="259629"/>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5" name="Freeform 35"/>
          <p:cNvSpPr/>
          <p:nvPr/>
        </p:nvSpPr>
        <p:spPr>
          <a:xfrm rot="9640325">
            <a:off x="1273258" y="1125131"/>
            <a:ext cx="612100" cy="2064755"/>
          </a:xfrm>
          <a:custGeom>
            <a:avLst/>
            <a:gdLst/>
            <a:ahLst/>
            <a:cxnLst/>
            <a:rect l="l" t="t" r="r" b="b"/>
            <a:pathLst>
              <a:path w="504788" h="1713788">
                <a:moveTo>
                  <a:pt x="0" y="0"/>
                </a:moveTo>
                <a:lnTo>
                  <a:pt x="504789" y="0"/>
                </a:lnTo>
                <a:lnTo>
                  <a:pt x="504789" y="1713788"/>
                </a:lnTo>
                <a:lnTo>
                  <a:pt x="0" y="1713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TextBox 32">
            <a:extLst>
              <a:ext uri="{FF2B5EF4-FFF2-40B4-BE49-F238E27FC236}">
                <a16:creationId xmlns:a16="http://schemas.microsoft.com/office/drawing/2014/main" id="{3C76A044-3075-6076-4862-71E8868435E9}"/>
              </a:ext>
            </a:extLst>
          </p:cNvPr>
          <p:cNvSpPr txBox="1"/>
          <p:nvPr/>
        </p:nvSpPr>
        <p:spPr>
          <a:xfrm>
            <a:off x="449448" y="3957341"/>
            <a:ext cx="16230600" cy="2945165"/>
          </a:xfrm>
          <a:prstGeom prst="rect">
            <a:avLst/>
          </a:prstGeom>
        </p:spPr>
        <p:txBody>
          <a:bodyPr wrap="square" lIns="0" tIns="0" rIns="0" bIns="0" rtlCol="0" anchor="t">
            <a:spAutoFit/>
          </a:bodyPr>
          <a:lstStyle/>
          <a:p>
            <a:pPr algn="ctr">
              <a:lnSpc>
                <a:spcPct val="150000"/>
              </a:lnSpc>
            </a:pPr>
            <a:r>
              <a:rPr lang="en-US" sz="6000" b="1" spc="182" dirty="0">
                <a:solidFill>
                  <a:srgbClr val="C00000"/>
                </a:solidFill>
                <a:latin typeface="Arial" panose="020B0604020202020204" pitchFamily="34" charset="0"/>
                <a:cs typeface="Arial" panose="020B0604020202020204" pitchFamily="34" charset="0"/>
              </a:rPr>
              <a:t>II. </a:t>
            </a:r>
            <a:r>
              <a:rPr kumimoji="0" lang="en-US" sz="6000" b="1" i="0" u="none" strike="noStrike" kern="1200" cap="none" spc="8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NỘI DUNG CHÍNH CỦA </a:t>
            </a:r>
          </a:p>
          <a:p>
            <a:pPr algn="ctr">
              <a:lnSpc>
                <a:spcPct val="200000"/>
              </a:lnSpc>
            </a:pPr>
            <a:r>
              <a:rPr kumimoji="0" lang="en-US" sz="6000" b="1" i="0" u="none" strike="noStrike" kern="1200" cap="none" spc="8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QUẢN LÍ TÀI CHÍNH CÁ NHÂN</a:t>
            </a:r>
          </a:p>
        </p:txBody>
      </p:sp>
    </p:spTree>
  </p:cSld>
  <p:clrMapOvr>
    <a:masterClrMapping/>
  </p:clrMapOvr>
  <p:transition spd="med">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0" name="Rounded Rectangle 9"/>
          <p:cNvSpPr/>
          <p:nvPr/>
        </p:nvSpPr>
        <p:spPr>
          <a:xfrm>
            <a:off x="800100" y="1562416"/>
            <a:ext cx="2095499" cy="916276"/>
          </a:xfrm>
          <a:prstGeom prst="roundRect">
            <a:avLst/>
          </a:prstGeom>
          <a:solidFill>
            <a:srgbClr val="99BA5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sp>
        <p:nvSpPr>
          <p:cNvPr id="13" name="Rectangle 12"/>
          <p:cNvSpPr/>
          <p:nvPr/>
        </p:nvSpPr>
        <p:spPr>
          <a:xfrm>
            <a:off x="800100" y="379012"/>
            <a:ext cx="11620500" cy="916276"/>
          </a:xfrm>
          <a:prstGeom prst="rect">
            <a:avLst/>
          </a:prstGeom>
        </p:spPr>
        <p:txBody>
          <a:bodyPr wrap="square">
            <a:spAutoFit/>
          </a:bodyPr>
          <a:lstStyle/>
          <a:p>
            <a:pPr algn="just">
              <a:lnSpc>
                <a:spcPct val="150000"/>
              </a:lnSpc>
              <a:spcBef>
                <a:spcPts val="100"/>
              </a:spcBef>
              <a:spcAft>
                <a:spcPts val="100"/>
              </a:spcAft>
            </a:pPr>
            <a:r>
              <a:rPr lang="vi-VN" sz="4000" b="1" i="1" kern="100" dirty="0">
                <a:ea typeface="Calibri" panose="020F0502020204030204" pitchFamily="34" charset="0"/>
                <a:cs typeface="Times New Roman" panose="02020603050405020304" pitchFamily="18" charset="0"/>
              </a:rPr>
              <a:t>a) Chi tiêu của cá nhân (hoặc của gia đình)</a:t>
            </a:r>
            <a:endParaRPr lang="en-US" sz="4000" kern="100" dirty="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3" name="TextBox 2">
            <a:extLst>
              <a:ext uri="{FF2B5EF4-FFF2-40B4-BE49-F238E27FC236}">
                <a16:creationId xmlns:a16="http://schemas.microsoft.com/office/drawing/2014/main" id="{190EAF5F-6DC8-D92A-1E11-16E2CBD0BB53}"/>
              </a:ext>
            </a:extLst>
          </p:cNvPr>
          <p:cNvSpPr txBox="1"/>
          <p:nvPr/>
        </p:nvSpPr>
        <p:spPr>
          <a:xfrm>
            <a:off x="766463" y="1562100"/>
            <a:ext cx="16454736" cy="2349874"/>
          </a:xfrm>
          <a:prstGeom prst="rect">
            <a:avLst/>
          </a:prstGeom>
          <a:noFill/>
        </p:spPr>
        <p:txBody>
          <a:bodyPr wrap="square">
            <a:spAutoFit/>
          </a:bodyPr>
          <a:lstStyle/>
          <a:p>
            <a:pPr algn="just">
              <a:lnSpc>
                <a:spcPct val="150000"/>
              </a:lnSpc>
            </a:pPr>
            <a:r>
              <a:rPr lang="en-US" sz="3400" b="0" i="0" dirty="0">
                <a:solidFill>
                  <a:srgbClr val="000000"/>
                </a:solidFill>
                <a:effectLst/>
              </a:rPr>
              <a:t>		    </a:t>
            </a:r>
            <a:r>
              <a:rPr lang="vi-VN" sz="3400" b="0" i="0" dirty="0">
                <a:solidFill>
                  <a:srgbClr val="000000"/>
                </a:solidFill>
                <a:effectLst/>
              </a:rPr>
              <a:t>Giáo viên thực hiện nhiệm vụ sau:</a:t>
            </a:r>
          </a:p>
          <a:p>
            <a:pPr algn="just">
              <a:lnSpc>
                <a:spcPct val="150000"/>
              </a:lnSpc>
            </a:pPr>
            <a:r>
              <a:rPr lang="vi-VN" sz="3400" b="0" i="0" dirty="0">
                <a:solidFill>
                  <a:srgbClr val="000000"/>
                </a:solidFill>
                <a:effectLst/>
              </a:rPr>
              <a:t>a) Giả sử một gia đình có 5 triệu đồng để chi tiêu trong vòng một tuần. Yêu cầu mỗi học sinh lập kế hoạch chi tiêu cho gia đình đó theo mẫu như ở Bảng 2.</a:t>
            </a:r>
          </a:p>
        </p:txBody>
      </p:sp>
      <p:graphicFrame>
        <p:nvGraphicFramePr>
          <p:cNvPr id="2" name="Table 3">
            <a:extLst>
              <a:ext uri="{FF2B5EF4-FFF2-40B4-BE49-F238E27FC236}">
                <a16:creationId xmlns:a16="http://schemas.microsoft.com/office/drawing/2014/main" id="{DACA6CDB-E47E-9BEE-4AD3-423369F6AB31}"/>
              </a:ext>
            </a:extLst>
          </p:cNvPr>
          <p:cNvGraphicFramePr>
            <a:graphicFrameLocks noGrp="1"/>
          </p:cNvGraphicFramePr>
          <p:nvPr>
            <p:extLst>
              <p:ext uri="{D42A27DB-BD31-4B8C-83A1-F6EECF244321}">
                <p14:modId xmlns:p14="http://schemas.microsoft.com/office/powerpoint/2010/main" val="3979963807"/>
              </p:ext>
            </p:extLst>
          </p:nvPr>
        </p:nvGraphicFramePr>
        <p:xfrm>
          <a:off x="685800" y="4033249"/>
          <a:ext cx="16764000" cy="3396251"/>
        </p:xfrm>
        <a:graphic>
          <a:graphicData uri="http://schemas.openxmlformats.org/drawingml/2006/table">
            <a:tbl>
              <a:tblPr firstRow="1" bandRow="1">
                <a:tableStyleId>{5940675A-B579-460E-94D1-54222C63F5DA}</a:tableStyleId>
              </a:tblPr>
              <a:tblGrid>
                <a:gridCol w="11811000">
                  <a:extLst>
                    <a:ext uri="{9D8B030D-6E8A-4147-A177-3AD203B41FA5}">
                      <a16:colId xmlns:a16="http://schemas.microsoft.com/office/drawing/2014/main" val="3137952958"/>
                    </a:ext>
                  </a:extLst>
                </a:gridCol>
                <a:gridCol w="3048000">
                  <a:extLst>
                    <a:ext uri="{9D8B030D-6E8A-4147-A177-3AD203B41FA5}">
                      <a16:colId xmlns:a16="http://schemas.microsoft.com/office/drawing/2014/main" val="3875819607"/>
                    </a:ext>
                  </a:extLst>
                </a:gridCol>
                <a:gridCol w="1905000">
                  <a:extLst>
                    <a:ext uri="{9D8B030D-6E8A-4147-A177-3AD203B41FA5}">
                      <a16:colId xmlns:a16="http://schemas.microsoft.com/office/drawing/2014/main" val="2129781928"/>
                    </a:ext>
                  </a:extLst>
                </a:gridCol>
              </a:tblGrid>
              <a:tr h="694878">
                <a:tc>
                  <a:txBody>
                    <a:bodyPr/>
                    <a:lstStyle/>
                    <a:p>
                      <a:pPr algn="ctr"/>
                      <a:r>
                        <a:rPr lang="en-US" sz="3400" dirty="0" err="1">
                          <a:latin typeface="Arial (Body)"/>
                        </a:rPr>
                        <a:t>Khoản</a:t>
                      </a:r>
                      <a:r>
                        <a:rPr lang="en-US" sz="3400" dirty="0">
                          <a:latin typeface="Arial (Body)"/>
                        </a:rPr>
                        <a:t> chi </a:t>
                      </a:r>
                      <a:r>
                        <a:rPr lang="en-US" sz="3400" dirty="0" err="1">
                          <a:latin typeface="Arial (Body)"/>
                        </a:rPr>
                        <a:t>tiêu</a:t>
                      </a:r>
                      <a:endParaRPr lang="en-US" sz="3400" dirty="0">
                        <a:latin typeface="Arial (Body)"/>
                      </a:endParaRPr>
                    </a:p>
                  </a:txBody>
                  <a:tcPr anchor="ctr">
                    <a:solidFill>
                      <a:srgbClr val="FFFFCC"/>
                    </a:solidFill>
                  </a:tcPr>
                </a:tc>
                <a:tc>
                  <a:txBody>
                    <a:bodyPr/>
                    <a:lstStyle/>
                    <a:p>
                      <a:pPr algn="ctr"/>
                      <a:r>
                        <a:rPr lang="en-US" sz="3400" dirty="0" err="1">
                          <a:latin typeface="Arial (Body)"/>
                        </a:rPr>
                        <a:t>Số</a:t>
                      </a:r>
                      <a:r>
                        <a:rPr lang="en-US" sz="3400" dirty="0">
                          <a:latin typeface="Arial (Body)"/>
                        </a:rPr>
                        <a:t> </a:t>
                      </a:r>
                      <a:r>
                        <a:rPr lang="en-US" sz="3400" dirty="0" err="1">
                          <a:latin typeface="Arial (Body)"/>
                        </a:rPr>
                        <a:t>tiền</a:t>
                      </a:r>
                      <a:r>
                        <a:rPr lang="en-US" sz="3400" dirty="0">
                          <a:latin typeface="Arial (Body)"/>
                        </a:rPr>
                        <a:t> (</a:t>
                      </a:r>
                      <a:r>
                        <a:rPr lang="en-US" sz="3400" dirty="0" err="1">
                          <a:latin typeface="Arial (Body)"/>
                        </a:rPr>
                        <a:t>đồng</a:t>
                      </a:r>
                      <a:r>
                        <a:rPr lang="en-US" sz="3400" dirty="0">
                          <a:latin typeface="Arial (Body)"/>
                        </a:rPr>
                        <a:t>)</a:t>
                      </a:r>
                    </a:p>
                  </a:txBody>
                  <a:tcPr anchor="ctr">
                    <a:solidFill>
                      <a:srgbClr val="FFFFCC"/>
                    </a:solidFill>
                  </a:tcPr>
                </a:tc>
                <a:tc>
                  <a:txBody>
                    <a:bodyPr/>
                    <a:lstStyle/>
                    <a:p>
                      <a:pPr algn="ctr"/>
                      <a:r>
                        <a:rPr lang="en-US" sz="3400" dirty="0" err="1">
                          <a:latin typeface="Arial (Body)"/>
                        </a:rPr>
                        <a:t>Tỉ</a:t>
                      </a:r>
                      <a:r>
                        <a:rPr lang="en-US" sz="3400" dirty="0">
                          <a:latin typeface="Arial (Body)"/>
                        </a:rPr>
                        <a:t> </a:t>
                      </a:r>
                      <a:r>
                        <a:rPr lang="en-US" sz="3400" dirty="0" err="1">
                          <a:latin typeface="Arial (Body)"/>
                        </a:rPr>
                        <a:t>lệ</a:t>
                      </a:r>
                      <a:r>
                        <a:rPr lang="en-US" sz="3400" dirty="0">
                          <a:latin typeface="Arial (Body)"/>
                        </a:rPr>
                        <a:t> (%)</a:t>
                      </a:r>
                    </a:p>
                  </a:txBody>
                  <a:tcPr anchor="ctr">
                    <a:solidFill>
                      <a:srgbClr val="FFFFCC"/>
                    </a:solidFill>
                  </a:tcPr>
                </a:tc>
                <a:extLst>
                  <a:ext uri="{0D108BD9-81ED-4DB2-BD59-A6C34878D82A}">
                    <a16:rowId xmlns:a16="http://schemas.microsoft.com/office/drawing/2014/main" val="2502055088"/>
                  </a:ext>
                </a:extLst>
              </a:tr>
              <a:tr h="616739">
                <a:tc>
                  <a:txBody>
                    <a:bodyPr/>
                    <a:lstStyle/>
                    <a:p>
                      <a:pPr algn="l"/>
                      <a:r>
                        <a:rPr lang="en-US" sz="3400" dirty="0">
                          <a:latin typeface="Arial (Body)"/>
                        </a:rPr>
                        <a:t>Cho </a:t>
                      </a:r>
                      <a:r>
                        <a:rPr lang="en-US" sz="3400" dirty="0" err="1">
                          <a:latin typeface="Arial (Body)"/>
                        </a:rPr>
                        <a:t>học</a:t>
                      </a:r>
                      <a:r>
                        <a:rPr lang="en-US" sz="3400" dirty="0">
                          <a:latin typeface="Arial (Body)"/>
                        </a:rPr>
                        <a:t> </a:t>
                      </a:r>
                      <a:r>
                        <a:rPr lang="en-US" sz="3400" dirty="0" err="1">
                          <a:latin typeface="Arial (Body)"/>
                        </a:rPr>
                        <a:t>tập</a:t>
                      </a:r>
                      <a:r>
                        <a:rPr lang="en-US" sz="3400" dirty="0">
                          <a:latin typeface="Arial (Body)"/>
                        </a:rPr>
                        <a:t> </a:t>
                      </a:r>
                      <a:r>
                        <a:rPr lang="en-US" sz="3400" dirty="0" err="1">
                          <a:latin typeface="Arial (Body)"/>
                        </a:rPr>
                        <a:t>của</a:t>
                      </a:r>
                      <a:r>
                        <a:rPr lang="en-US" sz="3400" dirty="0">
                          <a:latin typeface="Arial (Body)"/>
                        </a:rPr>
                        <a:t> </a:t>
                      </a:r>
                      <a:r>
                        <a:rPr lang="en-US" sz="3400" dirty="0" err="1">
                          <a:latin typeface="Arial (Body)"/>
                        </a:rPr>
                        <a:t>các</a:t>
                      </a:r>
                      <a:r>
                        <a:rPr lang="en-US" sz="3400" dirty="0">
                          <a:latin typeface="Arial (Body)"/>
                        </a:rPr>
                        <a:t> con, </a:t>
                      </a:r>
                      <a:r>
                        <a:rPr lang="en-US" sz="3400" dirty="0" err="1">
                          <a:latin typeface="Arial (Body)"/>
                        </a:rPr>
                        <a:t>dịch</a:t>
                      </a:r>
                      <a:r>
                        <a:rPr lang="en-US" sz="3400" dirty="0">
                          <a:latin typeface="Arial (Body)"/>
                        </a:rPr>
                        <a:t> </a:t>
                      </a:r>
                      <a:r>
                        <a:rPr lang="en-US" sz="3400" dirty="0" err="1">
                          <a:latin typeface="Arial (Body)"/>
                        </a:rPr>
                        <a:t>vụ</a:t>
                      </a:r>
                      <a:r>
                        <a:rPr lang="en-US" sz="3400" dirty="0">
                          <a:latin typeface="Arial (Body)"/>
                        </a:rPr>
                        <a:t> y </a:t>
                      </a:r>
                      <a:r>
                        <a:rPr lang="en-US" sz="3400" dirty="0" err="1">
                          <a:latin typeface="Arial (Body)"/>
                        </a:rPr>
                        <a:t>tế</a:t>
                      </a:r>
                      <a:r>
                        <a:rPr lang="en-US" sz="3400" dirty="0">
                          <a:latin typeface="Arial (Body)"/>
                        </a:rPr>
                        <a:t> </a:t>
                      </a:r>
                      <a:r>
                        <a:rPr lang="en-US" sz="3400" dirty="0" err="1">
                          <a:latin typeface="Arial (Body)"/>
                        </a:rPr>
                        <a:t>và</a:t>
                      </a:r>
                      <a:r>
                        <a:rPr lang="en-US" sz="3400" dirty="0">
                          <a:latin typeface="Arial (Body)"/>
                        </a:rPr>
                        <a:t> </a:t>
                      </a:r>
                      <a:r>
                        <a:rPr lang="en-US" sz="3400" dirty="0" err="1">
                          <a:latin typeface="Arial (Body)"/>
                        </a:rPr>
                        <a:t>chăm</a:t>
                      </a:r>
                      <a:r>
                        <a:rPr lang="en-US" sz="3400" dirty="0">
                          <a:latin typeface="Arial (Body)"/>
                        </a:rPr>
                        <a:t> </a:t>
                      </a:r>
                      <a:r>
                        <a:rPr lang="en-US" sz="3400" dirty="0" err="1">
                          <a:latin typeface="Arial (Body)"/>
                        </a:rPr>
                        <a:t>sóc</a:t>
                      </a:r>
                      <a:r>
                        <a:rPr lang="en-US" sz="3400" dirty="0">
                          <a:latin typeface="Arial (Body)"/>
                        </a:rPr>
                        <a:t> </a:t>
                      </a:r>
                      <a:r>
                        <a:rPr lang="en-US" sz="3400" dirty="0" err="1">
                          <a:latin typeface="Arial (Body)"/>
                        </a:rPr>
                        <a:t>sức</a:t>
                      </a:r>
                      <a:r>
                        <a:rPr lang="en-US" sz="3400" dirty="0">
                          <a:latin typeface="Arial (Body)"/>
                        </a:rPr>
                        <a:t> </a:t>
                      </a:r>
                      <a:r>
                        <a:rPr lang="en-US" sz="3400" dirty="0" err="1">
                          <a:latin typeface="Arial (Body)"/>
                        </a:rPr>
                        <a:t>khỏe</a:t>
                      </a:r>
                      <a:endParaRPr lang="en-US" sz="3400" dirty="0">
                        <a:latin typeface="Arial (Body)"/>
                      </a:endParaRP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extLst>
                  <a:ext uri="{0D108BD9-81ED-4DB2-BD59-A6C34878D82A}">
                    <a16:rowId xmlns:a16="http://schemas.microsoft.com/office/drawing/2014/main" val="326909295"/>
                  </a:ext>
                </a:extLst>
              </a:tr>
              <a:tr h="694878">
                <a:tc>
                  <a:txBody>
                    <a:bodyPr/>
                    <a:lstStyle/>
                    <a:p>
                      <a:pPr algn="l"/>
                      <a:r>
                        <a:rPr lang="en-US" sz="3400" dirty="0">
                          <a:latin typeface="Arial (Body)"/>
                        </a:rPr>
                        <a:t>Cho </a:t>
                      </a:r>
                      <a:r>
                        <a:rPr lang="en-US" sz="3400" dirty="0" err="1">
                          <a:latin typeface="Arial (Body)"/>
                        </a:rPr>
                        <a:t>các</a:t>
                      </a:r>
                      <a:r>
                        <a:rPr lang="en-US" sz="3400" dirty="0">
                          <a:latin typeface="Arial (Body)"/>
                        </a:rPr>
                        <a:t> </a:t>
                      </a:r>
                      <a:r>
                        <a:rPr lang="en-US" sz="3400" dirty="0" err="1">
                          <a:latin typeface="Arial (Body)"/>
                        </a:rPr>
                        <a:t>nhu</a:t>
                      </a:r>
                      <a:r>
                        <a:rPr lang="en-US" sz="3400" dirty="0">
                          <a:latin typeface="Arial (Body)"/>
                        </a:rPr>
                        <a:t> </a:t>
                      </a:r>
                      <a:r>
                        <a:rPr lang="en-US" sz="3400" dirty="0" err="1">
                          <a:latin typeface="Arial (Body)"/>
                        </a:rPr>
                        <a:t>cầu</a:t>
                      </a:r>
                      <a:r>
                        <a:rPr lang="en-US" sz="3400" dirty="0">
                          <a:latin typeface="Arial (Body)"/>
                        </a:rPr>
                        <a:t> </a:t>
                      </a:r>
                      <a:r>
                        <a:rPr lang="en-US" sz="3400" dirty="0" err="1">
                          <a:latin typeface="Arial (Body)"/>
                        </a:rPr>
                        <a:t>thiết</a:t>
                      </a:r>
                      <a:r>
                        <a:rPr lang="en-US" sz="3400" dirty="0">
                          <a:latin typeface="Arial (Body)"/>
                        </a:rPr>
                        <a:t> </a:t>
                      </a:r>
                      <a:r>
                        <a:rPr lang="en-US" sz="3400" dirty="0" err="1">
                          <a:latin typeface="Arial (Body)"/>
                        </a:rPr>
                        <a:t>bị</a:t>
                      </a:r>
                      <a:endParaRPr lang="en-US" sz="3400" dirty="0">
                        <a:latin typeface="Arial (Body)"/>
                      </a:endParaRP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extLst>
                  <a:ext uri="{0D108BD9-81ED-4DB2-BD59-A6C34878D82A}">
                    <a16:rowId xmlns:a16="http://schemas.microsoft.com/office/drawing/2014/main" val="1116339903"/>
                  </a:ext>
                </a:extLst>
              </a:tr>
              <a:tr h="694878">
                <a:tc>
                  <a:txBody>
                    <a:bodyPr/>
                    <a:lstStyle/>
                    <a:p>
                      <a:pPr algn="l"/>
                      <a:r>
                        <a:rPr lang="en-US" sz="3400" dirty="0">
                          <a:latin typeface="Arial (Body)"/>
                        </a:rPr>
                        <a:t>Cho </a:t>
                      </a:r>
                      <a:r>
                        <a:rPr lang="en-US" sz="3400" dirty="0" err="1">
                          <a:latin typeface="Arial (Body)"/>
                        </a:rPr>
                        <a:t>mua</a:t>
                      </a:r>
                      <a:r>
                        <a:rPr lang="en-US" sz="3400" dirty="0">
                          <a:latin typeface="Arial (Body)"/>
                        </a:rPr>
                        <a:t> </a:t>
                      </a:r>
                      <a:r>
                        <a:rPr lang="en-US" sz="3400" dirty="0" err="1">
                          <a:latin typeface="Arial (Body)"/>
                        </a:rPr>
                        <a:t>sắm</a:t>
                      </a:r>
                      <a:r>
                        <a:rPr lang="en-US" sz="3400" dirty="0">
                          <a:latin typeface="Arial (Body)"/>
                        </a:rPr>
                        <a:t> </a:t>
                      </a:r>
                      <a:r>
                        <a:rPr lang="en-US" sz="3400" dirty="0" err="1">
                          <a:latin typeface="Arial (Body)"/>
                        </a:rPr>
                        <a:t>cá</a:t>
                      </a:r>
                      <a:r>
                        <a:rPr lang="en-US" sz="3400" dirty="0">
                          <a:latin typeface="Arial (Body)"/>
                        </a:rPr>
                        <a:t> </a:t>
                      </a:r>
                      <a:r>
                        <a:rPr lang="en-US" sz="3400" dirty="0" err="1">
                          <a:latin typeface="Arial (Body)"/>
                        </a:rPr>
                        <a:t>nhân</a:t>
                      </a:r>
                      <a:endParaRPr lang="en-US" sz="3400" dirty="0">
                        <a:latin typeface="Arial (Body)"/>
                      </a:endParaRP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extLst>
                  <a:ext uri="{0D108BD9-81ED-4DB2-BD59-A6C34878D82A}">
                    <a16:rowId xmlns:a16="http://schemas.microsoft.com/office/drawing/2014/main" val="789214356"/>
                  </a:ext>
                </a:extLst>
              </a:tr>
              <a:tr h="694878">
                <a:tc>
                  <a:txBody>
                    <a:bodyPr/>
                    <a:lstStyle/>
                    <a:p>
                      <a:pPr algn="l"/>
                      <a:r>
                        <a:rPr lang="en-US" sz="3400" dirty="0">
                          <a:latin typeface="Arial (Body)"/>
                        </a:rPr>
                        <a:t>Cho </a:t>
                      </a:r>
                      <a:r>
                        <a:rPr lang="en-US" sz="3400" dirty="0" err="1">
                          <a:latin typeface="Arial (Body)"/>
                        </a:rPr>
                        <a:t>tiết</a:t>
                      </a:r>
                      <a:r>
                        <a:rPr lang="en-US" sz="3400" dirty="0">
                          <a:latin typeface="Arial (Body)"/>
                        </a:rPr>
                        <a:t> </a:t>
                      </a:r>
                      <a:r>
                        <a:rPr lang="en-US" sz="3400" dirty="0" err="1">
                          <a:latin typeface="Arial (Body)"/>
                        </a:rPr>
                        <a:t>kiệm</a:t>
                      </a:r>
                      <a:endParaRPr lang="en-US" sz="3400" dirty="0">
                        <a:latin typeface="Arial (Body)"/>
                      </a:endParaRP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extLst>
                  <a:ext uri="{0D108BD9-81ED-4DB2-BD59-A6C34878D82A}">
                    <a16:rowId xmlns:a16="http://schemas.microsoft.com/office/drawing/2014/main" val="544619436"/>
                  </a:ext>
                </a:extLst>
              </a:tr>
            </a:tbl>
          </a:graphicData>
        </a:graphic>
      </p:graphicFrame>
      <p:sp>
        <p:nvSpPr>
          <p:cNvPr id="5" name="TextBox 4">
            <a:extLst>
              <a:ext uri="{FF2B5EF4-FFF2-40B4-BE49-F238E27FC236}">
                <a16:creationId xmlns:a16="http://schemas.microsoft.com/office/drawing/2014/main" id="{93869F80-C631-E1C3-EFC4-7A8915325B37}"/>
              </a:ext>
            </a:extLst>
          </p:cNvPr>
          <p:cNvSpPr txBox="1"/>
          <p:nvPr/>
        </p:nvSpPr>
        <p:spPr>
          <a:xfrm>
            <a:off x="766463" y="7429500"/>
            <a:ext cx="16719377" cy="2349874"/>
          </a:xfrm>
          <a:prstGeom prst="rect">
            <a:avLst/>
          </a:prstGeom>
          <a:noFill/>
        </p:spPr>
        <p:txBody>
          <a:bodyPr wrap="square">
            <a:spAutoFit/>
          </a:bodyPr>
          <a:lstStyle/>
          <a:p>
            <a:pPr>
              <a:lnSpc>
                <a:spcPct val="150000"/>
              </a:lnSpc>
            </a:pPr>
            <a:r>
              <a:rPr lang="en-US" sz="3400" b="0" i="0" dirty="0">
                <a:solidFill>
                  <a:srgbClr val="000000"/>
                </a:solidFill>
                <a:effectLst/>
                <a:latin typeface="Arial (Body)"/>
              </a:rPr>
              <a:t>b) </a:t>
            </a:r>
            <a:r>
              <a:rPr lang="en-US" sz="3400" b="0" i="0" dirty="0" err="1">
                <a:solidFill>
                  <a:srgbClr val="000000"/>
                </a:solidFill>
                <a:effectLst/>
                <a:latin typeface="Arial (Body)"/>
              </a:rPr>
              <a:t>Yêu</a:t>
            </a:r>
            <a:r>
              <a:rPr lang="en-US" sz="3400" b="0" i="0" dirty="0">
                <a:solidFill>
                  <a:srgbClr val="000000"/>
                </a:solidFill>
                <a:effectLst/>
                <a:latin typeface="Arial (Body)"/>
              </a:rPr>
              <a:t> </a:t>
            </a:r>
            <a:r>
              <a:rPr lang="en-US" sz="3400" b="0" i="0" dirty="0" err="1">
                <a:solidFill>
                  <a:srgbClr val="000000"/>
                </a:solidFill>
                <a:effectLst/>
                <a:latin typeface="Arial (Body)"/>
              </a:rPr>
              <a:t>cầu</a:t>
            </a:r>
            <a:r>
              <a:rPr lang="en-US" sz="3400" b="0" i="0" dirty="0">
                <a:solidFill>
                  <a:srgbClr val="000000"/>
                </a:solidFill>
                <a:effectLst/>
                <a:latin typeface="Arial (Body)"/>
              </a:rPr>
              <a:t> </a:t>
            </a:r>
            <a:r>
              <a:rPr lang="en-US" sz="3400" b="0" i="0" dirty="0" err="1">
                <a:solidFill>
                  <a:srgbClr val="000000"/>
                </a:solidFill>
                <a:effectLst/>
                <a:latin typeface="Arial (Body)"/>
              </a:rPr>
              <a:t>mỗi</a:t>
            </a:r>
            <a:r>
              <a:rPr lang="en-US" sz="3400" b="0" i="0" dirty="0">
                <a:solidFill>
                  <a:srgbClr val="000000"/>
                </a:solidFill>
                <a:effectLst/>
                <a:latin typeface="Arial (Body)"/>
              </a:rPr>
              <a:t> </a:t>
            </a:r>
            <a:r>
              <a:rPr lang="en-US" sz="3400" b="0" i="0" dirty="0" err="1">
                <a:solidFill>
                  <a:srgbClr val="000000"/>
                </a:solidFill>
                <a:effectLst/>
                <a:latin typeface="Arial (Body)"/>
              </a:rPr>
              <a:t>học</a:t>
            </a:r>
            <a:r>
              <a:rPr lang="en-US" sz="3400" b="0" i="0" dirty="0">
                <a:solidFill>
                  <a:srgbClr val="000000"/>
                </a:solidFill>
                <a:effectLst/>
                <a:latin typeface="Arial (Body)"/>
              </a:rPr>
              <a:t> </a:t>
            </a:r>
            <a:r>
              <a:rPr lang="en-US" sz="3400" b="0" i="0" dirty="0" err="1">
                <a:solidFill>
                  <a:srgbClr val="000000"/>
                </a:solidFill>
                <a:effectLst/>
                <a:latin typeface="Arial (Body)"/>
              </a:rPr>
              <a:t>sinh</a:t>
            </a:r>
            <a:r>
              <a:rPr lang="en-US" sz="3400" b="0" i="0" dirty="0">
                <a:solidFill>
                  <a:srgbClr val="000000"/>
                </a:solidFill>
                <a:effectLst/>
                <a:latin typeface="Arial (Body)"/>
              </a:rPr>
              <a:t> </a:t>
            </a:r>
            <a:r>
              <a:rPr lang="en-US" sz="3400" b="0" i="0" dirty="0" err="1">
                <a:solidFill>
                  <a:srgbClr val="000000"/>
                </a:solidFill>
                <a:effectLst/>
                <a:latin typeface="Arial (Body)"/>
              </a:rPr>
              <a:t>tìm</a:t>
            </a:r>
            <a:r>
              <a:rPr lang="en-US" sz="3400" b="0" i="0" dirty="0">
                <a:solidFill>
                  <a:srgbClr val="000000"/>
                </a:solidFill>
                <a:effectLst/>
                <a:latin typeface="Arial (Body)"/>
              </a:rPr>
              <a:t> </a:t>
            </a:r>
            <a:r>
              <a:rPr lang="en-US" sz="3400" b="0" i="0" dirty="0" err="1">
                <a:solidFill>
                  <a:srgbClr val="000000"/>
                </a:solidFill>
                <a:effectLst/>
                <a:latin typeface="Arial (Body)"/>
              </a:rPr>
              <a:t>hiểu</a:t>
            </a:r>
            <a:r>
              <a:rPr lang="en-US" sz="3400" b="0" i="0" dirty="0">
                <a:solidFill>
                  <a:srgbClr val="000000"/>
                </a:solidFill>
                <a:effectLst/>
                <a:latin typeface="Arial (Body)"/>
              </a:rPr>
              <a:t>, </a:t>
            </a:r>
            <a:r>
              <a:rPr lang="en-US" sz="3400" b="0" i="0" dirty="0" err="1">
                <a:solidFill>
                  <a:srgbClr val="000000"/>
                </a:solidFill>
                <a:effectLst/>
                <a:latin typeface="Arial (Body)"/>
              </a:rPr>
              <a:t>nghiên</a:t>
            </a:r>
            <a:r>
              <a:rPr lang="en-US" sz="3400" b="0" i="0" dirty="0">
                <a:solidFill>
                  <a:srgbClr val="000000"/>
                </a:solidFill>
                <a:effectLst/>
                <a:latin typeface="Arial (Body)"/>
              </a:rPr>
              <a:t> </a:t>
            </a:r>
            <a:r>
              <a:rPr lang="en-US" sz="3400" b="0" i="0" dirty="0" err="1">
                <a:solidFill>
                  <a:srgbClr val="000000"/>
                </a:solidFill>
                <a:effectLst/>
                <a:latin typeface="Arial (Body)"/>
              </a:rPr>
              <a:t>cứu</a:t>
            </a:r>
            <a:r>
              <a:rPr lang="en-US" sz="3400" b="0" i="0" dirty="0">
                <a:solidFill>
                  <a:srgbClr val="000000"/>
                </a:solidFill>
                <a:effectLst/>
                <a:latin typeface="Arial (Body)"/>
              </a:rPr>
              <a:t> </a:t>
            </a:r>
            <a:r>
              <a:rPr lang="en-US" sz="3400" b="0" i="0" dirty="0" err="1">
                <a:solidFill>
                  <a:srgbClr val="000000"/>
                </a:solidFill>
                <a:effectLst/>
                <a:latin typeface="Arial (Body)"/>
              </a:rPr>
              <a:t>một</a:t>
            </a:r>
            <a:r>
              <a:rPr lang="en-US" sz="3400" b="0" i="0" dirty="0">
                <a:solidFill>
                  <a:srgbClr val="000000"/>
                </a:solidFill>
                <a:effectLst/>
                <a:latin typeface="Arial (Body)"/>
              </a:rPr>
              <a:t> </a:t>
            </a:r>
            <a:r>
              <a:rPr lang="en-US" sz="3400" b="0" i="0" dirty="0" err="1">
                <a:solidFill>
                  <a:srgbClr val="000000"/>
                </a:solidFill>
                <a:effectLst/>
                <a:latin typeface="Arial (Body)"/>
              </a:rPr>
              <a:t>số</a:t>
            </a:r>
            <a:r>
              <a:rPr lang="en-US" sz="3400" b="0" i="0" dirty="0">
                <a:solidFill>
                  <a:srgbClr val="000000"/>
                </a:solidFill>
                <a:effectLst/>
                <a:latin typeface="Arial (Body)"/>
              </a:rPr>
              <a:t> </a:t>
            </a:r>
            <a:r>
              <a:rPr lang="en-US" sz="3400" b="0" i="0" dirty="0" err="1">
                <a:solidFill>
                  <a:srgbClr val="000000"/>
                </a:solidFill>
                <a:effectLst/>
                <a:latin typeface="Arial (Body)"/>
              </a:rPr>
              <a:t>hình</a:t>
            </a:r>
            <a:r>
              <a:rPr lang="en-US" sz="3400" b="0" i="0" dirty="0">
                <a:solidFill>
                  <a:srgbClr val="000000"/>
                </a:solidFill>
                <a:effectLst/>
                <a:latin typeface="Arial (Body)"/>
              </a:rPr>
              <a:t> </a:t>
            </a:r>
            <a:r>
              <a:rPr lang="en-US" sz="3400" b="0" i="0" dirty="0" err="1">
                <a:solidFill>
                  <a:srgbClr val="000000"/>
                </a:solidFill>
                <a:effectLst/>
                <a:latin typeface="Arial (Body)"/>
              </a:rPr>
              <a:t>thức</a:t>
            </a:r>
            <a:r>
              <a:rPr lang="en-US" sz="3400" b="0" i="0" dirty="0">
                <a:solidFill>
                  <a:srgbClr val="000000"/>
                </a:solidFill>
                <a:effectLst/>
                <a:latin typeface="Arial (Body)"/>
              </a:rPr>
              <a:t> </a:t>
            </a:r>
            <a:r>
              <a:rPr lang="en-US" sz="3400" b="0" i="0" dirty="0" err="1">
                <a:solidFill>
                  <a:srgbClr val="000000"/>
                </a:solidFill>
                <a:effectLst/>
                <a:latin typeface="Arial (Body)"/>
              </a:rPr>
              <a:t>vay</a:t>
            </a:r>
            <a:r>
              <a:rPr lang="en-US" sz="3400" b="0" i="0" dirty="0">
                <a:solidFill>
                  <a:srgbClr val="000000"/>
                </a:solidFill>
                <a:effectLst/>
                <a:latin typeface="Arial (Body)"/>
              </a:rPr>
              <a:t> </a:t>
            </a:r>
            <a:r>
              <a:rPr lang="en-US" sz="3400" b="0" i="0" dirty="0" err="1">
                <a:solidFill>
                  <a:srgbClr val="000000"/>
                </a:solidFill>
                <a:effectLst/>
                <a:latin typeface="Arial (Body)"/>
              </a:rPr>
              <a:t>nợ</a:t>
            </a:r>
            <a:r>
              <a:rPr lang="en-US" sz="3400" b="0" i="0" dirty="0">
                <a:solidFill>
                  <a:srgbClr val="000000"/>
                </a:solidFill>
                <a:effectLst/>
                <a:latin typeface="Arial (Body)"/>
              </a:rPr>
              <a:t> </a:t>
            </a:r>
            <a:r>
              <a:rPr lang="en-US" sz="3400" b="0" i="0" dirty="0" err="1">
                <a:solidFill>
                  <a:srgbClr val="000000"/>
                </a:solidFill>
                <a:effectLst/>
                <a:latin typeface="Arial (Body)"/>
              </a:rPr>
              <a:t>ngân</a:t>
            </a:r>
            <a:r>
              <a:rPr lang="en-US" sz="3400" b="0" i="0" dirty="0">
                <a:solidFill>
                  <a:srgbClr val="000000"/>
                </a:solidFill>
                <a:effectLst/>
                <a:latin typeface="Arial (Body)"/>
              </a:rPr>
              <a:t> </a:t>
            </a:r>
            <a:r>
              <a:rPr lang="en-US" sz="3400" b="0" i="0" dirty="0" err="1">
                <a:solidFill>
                  <a:srgbClr val="000000"/>
                </a:solidFill>
                <a:effectLst/>
                <a:latin typeface="Arial (Body)"/>
              </a:rPr>
              <a:t>hàng</a:t>
            </a:r>
            <a:r>
              <a:rPr lang="en-US" sz="3400" b="0" i="0" dirty="0">
                <a:solidFill>
                  <a:srgbClr val="000000"/>
                </a:solidFill>
                <a:effectLst/>
                <a:latin typeface="Arial (Body)"/>
              </a:rPr>
              <a:t> (</a:t>
            </a:r>
            <a:r>
              <a:rPr lang="en-US" sz="3400" b="0" i="0" dirty="0" err="1">
                <a:solidFill>
                  <a:srgbClr val="000000"/>
                </a:solidFill>
                <a:effectLst/>
                <a:latin typeface="Arial (Body)"/>
              </a:rPr>
              <a:t>hoặc</a:t>
            </a:r>
            <a:r>
              <a:rPr lang="en-US" sz="3400" b="0" i="0" dirty="0">
                <a:solidFill>
                  <a:srgbClr val="000000"/>
                </a:solidFill>
                <a:effectLst/>
                <a:latin typeface="Arial (Body)"/>
              </a:rPr>
              <a:t> </a:t>
            </a:r>
            <a:r>
              <a:rPr lang="en-US" sz="3400" b="0" i="0" dirty="0" err="1">
                <a:solidFill>
                  <a:srgbClr val="000000"/>
                </a:solidFill>
                <a:effectLst/>
                <a:latin typeface="Arial (Body)"/>
              </a:rPr>
              <a:t>mua</a:t>
            </a:r>
            <a:r>
              <a:rPr lang="en-US" sz="3400" b="0" i="0" dirty="0">
                <a:solidFill>
                  <a:srgbClr val="000000"/>
                </a:solidFill>
                <a:effectLst/>
                <a:latin typeface="Arial (Body)"/>
              </a:rPr>
              <a:t> </a:t>
            </a:r>
            <a:r>
              <a:rPr lang="en-US" sz="3400" b="0" i="0" dirty="0" err="1">
                <a:solidFill>
                  <a:srgbClr val="000000"/>
                </a:solidFill>
                <a:effectLst/>
                <a:latin typeface="Arial (Body)"/>
              </a:rPr>
              <a:t>sản</a:t>
            </a:r>
            <a:r>
              <a:rPr lang="en-US" sz="3400" b="0" i="0" dirty="0">
                <a:solidFill>
                  <a:srgbClr val="000000"/>
                </a:solidFill>
                <a:effectLst/>
                <a:latin typeface="Arial (Body)"/>
              </a:rPr>
              <a:t> </a:t>
            </a:r>
            <a:r>
              <a:rPr lang="en-US" sz="3400" b="0" i="0" dirty="0" err="1">
                <a:solidFill>
                  <a:srgbClr val="000000"/>
                </a:solidFill>
                <a:effectLst/>
                <a:latin typeface="Arial (Body)"/>
              </a:rPr>
              <a:t>phẩm</a:t>
            </a:r>
            <a:r>
              <a:rPr lang="en-US" sz="3400" b="0" i="0" dirty="0">
                <a:solidFill>
                  <a:srgbClr val="000000"/>
                </a:solidFill>
                <a:effectLst/>
                <a:latin typeface="Arial (Body)"/>
              </a:rPr>
              <a:t> </a:t>
            </a:r>
            <a:r>
              <a:rPr lang="en-US" sz="3400" b="0" i="0" dirty="0" err="1">
                <a:solidFill>
                  <a:srgbClr val="000000"/>
                </a:solidFill>
                <a:effectLst/>
                <a:latin typeface="Arial (Body)"/>
              </a:rPr>
              <a:t>theo</a:t>
            </a:r>
            <a:r>
              <a:rPr lang="en-US" sz="3400" b="0" i="0" dirty="0">
                <a:solidFill>
                  <a:srgbClr val="000000"/>
                </a:solidFill>
                <a:effectLst/>
                <a:latin typeface="Arial (Body)"/>
              </a:rPr>
              <a:t> </a:t>
            </a:r>
            <a:r>
              <a:rPr lang="en-US" sz="3400" b="0" i="0" dirty="0" err="1">
                <a:solidFill>
                  <a:srgbClr val="000000"/>
                </a:solidFill>
                <a:effectLst/>
                <a:latin typeface="Arial (Body)"/>
              </a:rPr>
              <a:t>hình</a:t>
            </a:r>
            <a:r>
              <a:rPr lang="en-US" sz="3400" b="0" i="0" dirty="0">
                <a:solidFill>
                  <a:srgbClr val="000000"/>
                </a:solidFill>
                <a:effectLst/>
                <a:latin typeface="Arial (Body)"/>
              </a:rPr>
              <a:t> </a:t>
            </a:r>
            <a:r>
              <a:rPr lang="en-US" sz="3400" b="0" i="0" dirty="0" err="1">
                <a:solidFill>
                  <a:srgbClr val="000000"/>
                </a:solidFill>
                <a:effectLst/>
                <a:latin typeface="Arial (Body)"/>
              </a:rPr>
              <a:t>thức</a:t>
            </a:r>
            <a:r>
              <a:rPr lang="en-US" sz="3400" b="0" i="0" dirty="0">
                <a:solidFill>
                  <a:srgbClr val="000000"/>
                </a:solidFill>
                <a:effectLst/>
                <a:latin typeface="Arial (Body)"/>
              </a:rPr>
              <a:t> </a:t>
            </a:r>
            <a:r>
              <a:rPr lang="en-US" sz="3400" b="0" i="0" dirty="0" err="1">
                <a:solidFill>
                  <a:srgbClr val="000000"/>
                </a:solidFill>
                <a:effectLst/>
                <a:latin typeface="Arial (Body)"/>
              </a:rPr>
              <a:t>trả</a:t>
            </a:r>
            <a:r>
              <a:rPr lang="en-US" sz="3400" b="0" i="0" dirty="0">
                <a:solidFill>
                  <a:srgbClr val="000000"/>
                </a:solidFill>
                <a:effectLst/>
                <a:latin typeface="Arial (Body)"/>
              </a:rPr>
              <a:t> </a:t>
            </a:r>
            <a:r>
              <a:rPr lang="en-US" sz="3400" b="0" i="0" dirty="0" err="1">
                <a:solidFill>
                  <a:srgbClr val="000000"/>
                </a:solidFill>
                <a:effectLst/>
                <a:latin typeface="Arial (Body)"/>
              </a:rPr>
              <a:t>góp</a:t>
            </a:r>
            <a:r>
              <a:rPr lang="en-US" sz="3400" b="0" i="0" dirty="0">
                <a:solidFill>
                  <a:srgbClr val="000000"/>
                </a:solidFill>
                <a:effectLst/>
                <a:latin typeface="Arial (Body)"/>
              </a:rPr>
              <a:t>) </a:t>
            </a:r>
            <a:r>
              <a:rPr lang="en-US" sz="3400" b="0" i="0" dirty="0" err="1">
                <a:solidFill>
                  <a:srgbClr val="000000"/>
                </a:solidFill>
                <a:effectLst/>
                <a:latin typeface="Arial (Body)"/>
              </a:rPr>
              <a:t>của</a:t>
            </a:r>
            <a:r>
              <a:rPr lang="en-US" sz="3400" b="0" i="0" dirty="0">
                <a:solidFill>
                  <a:srgbClr val="000000"/>
                </a:solidFill>
                <a:effectLst/>
                <a:latin typeface="Arial (Body)"/>
              </a:rPr>
              <a:t> </a:t>
            </a:r>
            <a:r>
              <a:rPr lang="en-US" sz="3400" b="0" i="0" dirty="0" err="1">
                <a:solidFill>
                  <a:srgbClr val="000000"/>
                </a:solidFill>
                <a:effectLst/>
                <a:latin typeface="Arial (Body)"/>
              </a:rPr>
              <a:t>một</a:t>
            </a:r>
            <a:r>
              <a:rPr lang="en-US" sz="3400" b="0" i="0" dirty="0">
                <a:solidFill>
                  <a:srgbClr val="000000"/>
                </a:solidFill>
                <a:effectLst/>
                <a:latin typeface="Arial (Body)"/>
              </a:rPr>
              <a:t> </a:t>
            </a:r>
            <a:r>
              <a:rPr lang="en-US" sz="3400" b="0" i="0" dirty="0" err="1">
                <a:solidFill>
                  <a:srgbClr val="000000"/>
                </a:solidFill>
                <a:effectLst/>
                <a:latin typeface="Arial (Body)"/>
              </a:rPr>
              <a:t>số</a:t>
            </a:r>
            <a:r>
              <a:rPr lang="en-US" sz="3400" b="0" i="0" dirty="0">
                <a:solidFill>
                  <a:srgbClr val="000000"/>
                </a:solidFill>
                <a:effectLst/>
                <a:latin typeface="Arial (Body)"/>
              </a:rPr>
              <a:t> </a:t>
            </a:r>
            <a:r>
              <a:rPr lang="en-US" sz="3400" b="0" i="0" dirty="0" err="1">
                <a:solidFill>
                  <a:srgbClr val="000000"/>
                </a:solidFill>
                <a:effectLst/>
                <a:latin typeface="Arial (Body)"/>
              </a:rPr>
              <a:t>ngân</a:t>
            </a:r>
            <a:r>
              <a:rPr lang="en-US" sz="3400" b="0" i="0" dirty="0">
                <a:solidFill>
                  <a:srgbClr val="000000"/>
                </a:solidFill>
                <a:effectLst/>
                <a:latin typeface="Arial (Body)"/>
              </a:rPr>
              <a:t> </a:t>
            </a:r>
            <a:r>
              <a:rPr lang="en-US" sz="3400" b="0" i="0" dirty="0" err="1">
                <a:solidFill>
                  <a:srgbClr val="000000"/>
                </a:solidFill>
                <a:effectLst/>
                <a:latin typeface="Arial (Body)"/>
              </a:rPr>
              <a:t>hàng</a:t>
            </a:r>
            <a:r>
              <a:rPr lang="en-US" sz="3400" b="0" i="0" dirty="0">
                <a:solidFill>
                  <a:srgbClr val="000000"/>
                </a:solidFill>
                <a:effectLst/>
                <a:latin typeface="Arial (Body)"/>
              </a:rPr>
              <a:t> (</a:t>
            </a:r>
            <a:r>
              <a:rPr lang="en-US" sz="3400" b="0" i="0" dirty="0" err="1">
                <a:solidFill>
                  <a:srgbClr val="000000"/>
                </a:solidFill>
                <a:effectLst/>
                <a:latin typeface="Arial (Body)"/>
              </a:rPr>
              <a:t>hoặc</a:t>
            </a:r>
            <a:r>
              <a:rPr lang="en-US" sz="3400" b="0" i="0" dirty="0">
                <a:solidFill>
                  <a:srgbClr val="000000"/>
                </a:solidFill>
                <a:effectLst/>
                <a:latin typeface="Arial (Body)"/>
              </a:rPr>
              <a:t> </a:t>
            </a:r>
            <a:r>
              <a:rPr lang="en-US" sz="3400" b="0" i="0" dirty="0" err="1">
                <a:solidFill>
                  <a:srgbClr val="000000"/>
                </a:solidFill>
                <a:effectLst/>
                <a:latin typeface="Arial (Body)"/>
              </a:rPr>
              <a:t>doanh</a:t>
            </a:r>
            <a:r>
              <a:rPr lang="en-US" sz="3400" b="0" i="0" dirty="0">
                <a:solidFill>
                  <a:srgbClr val="000000"/>
                </a:solidFill>
                <a:effectLst/>
                <a:latin typeface="Arial (Body)"/>
              </a:rPr>
              <a:t> </a:t>
            </a:r>
            <a:r>
              <a:rPr lang="en-US" sz="3400" b="0" i="0" dirty="0" err="1">
                <a:solidFill>
                  <a:srgbClr val="000000"/>
                </a:solidFill>
                <a:effectLst/>
                <a:latin typeface="Arial (Body)"/>
              </a:rPr>
              <a:t>nghiệp</a:t>
            </a:r>
            <a:r>
              <a:rPr lang="en-US" sz="3400" b="0" i="0" dirty="0">
                <a:solidFill>
                  <a:srgbClr val="000000"/>
                </a:solidFill>
                <a:effectLst/>
                <a:latin typeface="Arial (Body)"/>
              </a:rPr>
              <a:t>) </a:t>
            </a:r>
            <a:r>
              <a:rPr lang="en-US" sz="3400" b="0" i="0" dirty="0" err="1">
                <a:solidFill>
                  <a:srgbClr val="000000"/>
                </a:solidFill>
                <a:effectLst/>
                <a:latin typeface="Arial (Body)"/>
              </a:rPr>
              <a:t>cụ</a:t>
            </a:r>
            <a:r>
              <a:rPr lang="en-US" sz="3400" b="0" i="0" dirty="0">
                <a:solidFill>
                  <a:srgbClr val="000000"/>
                </a:solidFill>
                <a:effectLst/>
                <a:latin typeface="Arial (Body)"/>
              </a:rPr>
              <a:t> </a:t>
            </a:r>
            <a:r>
              <a:rPr lang="en-US" sz="3400" b="0" i="0" dirty="0" err="1">
                <a:solidFill>
                  <a:srgbClr val="000000"/>
                </a:solidFill>
                <a:effectLst/>
                <a:latin typeface="Arial (Body)"/>
              </a:rPr>
              <a:t>thể</a:t>
            </a:r>
            <a:r>
              <a:rPr lang="en-US" sz="3400" b="0" i="0" dirty="0">
                <a:solidFill>
                  <a:srgbClr val="000000"/>
                </a:solidFill>
                <a:effectLst/>
                <a:latin typeface="Arial (Body)"/>
              </a:rPr>
              <a:t> qua </a:t>
            </a:r>
            <a:r>
              <a:rPr lang="en-US" sz="3400" b="0" i="0" dirty="0" err="1">
                <a:solidFill>
                  <a:srgbClr val="000000"/>
                </a:solidFill>
                <a:effectLst/>
                <a:latin typeface="Arial (Body)"/>
              </a:rPr>
              <a:t>trang</a:t>
            </a:r>
            <a:r>
              <a:rPr lang="en-US" sz="3400" b="0" i="0" dirty="0">
                <a:solidFill>
                  <a:srgbClr val="000000"/>
                </a:solidFill>
                <a:effectLst/>
                <a:latin typeface="Arial (Body)"/>
              </a:rPr>
              <a:t> web </a:t>
            </a:r>
            <a:r>
              <a:rPr lang="en-US" sz="3400" b="0" i="0" dirty="0" err="1">
                <a:solidFill>
                  <a:srgbClr val="000000"/>
                </a:solidFill>
                <a:effectLst/>
                <a:latin typeface="Arial (Body)"/>
              </a:rPr>
              <a:t>của</a:t>
            </a:r>
            <a:r>
              <a:rPr lang="en-US" sz="3400" b="0" i="0" dirty="0">
                <a:solidFill>
                  <a:srgbClr val="000000"/>
                </a:solidFill>
                <a:effectLst/>
                <a:latin typeface="Arial (Body)"/>
              </a:rPr>
              <a:t> </a:t>
            </a:r>
            <a:r>
              <a:rPr lang="en-US" sz="3400" b="0" i="0" dirty="0" err="1">
                <a:solidFill>
                  <a:srgbClr val="000000"/>
                </a:solidFill>
                <a:effectLst/>
                <a:latin typeface="Arial (Body)"/>
              </a:rPr>
              <a:t>những</a:t>
            </a:r>
            <a:r>
              <a:rPr lang="en-US" sz="3400" b="0" i="0" dirty="0">
                <a:solidFill>
                  <a:srgbClr val="000000"/>
                </a:solidFill>
                <a:effectLst/>
                <a:latin typeface="Arial (Body)"/>
              </a:rPr>
              <a:t> </a:t>
            </a:r>
            <a:r>
              <a:rPr lang="en-US" sz="3400" b="0" i="0" dirty="0" err="1">
                <a:solidFill>
                  <a:srgbClr val="000000"/>
                </a:solidFill>
                <a:effectLst/>
                <a:latin typeface="Arial (Body)"/>
              </a:rPr>
              <a:t>tổ</a:t>
            </a:r>
            <a:r>
              <a:rPr lang="en-US" sz="3400" b="0" i="0" dirty="0">
                <a:solidFill>
                  <a:srgbClr val="000000"/>
                </a:solidFill>
                <a:effectLst/>
                <a:latin typeface="Arial (Body)"/>
              </a:rPr>
              <a:t> </a:t>
            </a:r>
            <a:r>
              <a:rPr lang="en-US" sz="3400" b="0" i="0" dirty="0" err="1">
                <a:solidFill>
                  <a:srgbClr val="000000"/>
                </a:solidFill>
                <a:effectLst/>
                <a:latin typeface="Arial (Body)"/>
              </a:rPr>
              <a:t>chức</a:t>
            </a:r>
            <a:r>
              <a:rPr lang="en-US" sz="3400" b="0" i="0" dirty="0">
                <a:solidFill>
                  <a:srgbClr val="000000"/>
                </a:solidFill>
                <a:effectLst/>
                <a:latin typeface="Arial (Body)"/>
              </a:rPr>
              <a:t>.</a:t>
            </a:r>
            <a:endParaRPr lang="en-US" sz="3400" dirty="0">
              <a:latin typeface="Arial (Body)"/>
            </a:endParaRPr>
          </a:p>
        </p:txBody>
      </p:sp>
    </p:spTree>
    <p:extLst>
      <p:ext uri="{BB962C8B-B14F-4D97-AF65-F5344CB8AC3E}">
        <p14:creationId xmlns:p14="http://schemas.microsoft.com/office/powerpoint/2010/main" val="148903549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0" name="Rounded Rectangle 9"/>
          <p:cNvSpPr/>
          <p:nvPr/>
        </p:nvSpPr>
        <p:spPr>
          <a:xfrm>
            <a:off x="800100" y="1562416"/>
            <a:ext cx="2095499" cy="916276"/>
          </a:xfrm>
          <a:prstGeom prst="roundRect">
            <a:avLst/>
          </a:prstGeom>
          <a:solidFill>
            <a:srgbClr val="99BA5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88F34C86-8D30-F079-FB33-84F50A74D764}"/>
              </a:ext>
            </a:extLst>
          </p:cNvPr>
          <p:cNvSpPr txBox="1"/>
          <p:nvPr/>
        </p:nvSpPr>
        <p:spPr>
          <a:xfrm>
            <a:off x="789803" y="1477359"/>
            <a:ext cx="16383000" cy="8466741"/>
          </a:xfrm>
          <a:prstGeom prst="rect">
            <a:avLst/>
          </a:prstGeom>
          <a:noFill/>
        </p:spPr>
        <p:txBody>
          <a:bodyPr wrap="square">
            <a:spAutoFit/>
          </a:bodyPr>
          <a:lstStyle/>
          <a:p>
            <a:pPr algn="just">
              <a:lnSpc>
                <a:spcPct val="150000"/>
              </a:lnSpc>
              <a:spcBef>
                <a:spcPts val="100"/>
              </a:spcBef>
              <a:spcAft>
                <a:spcPts val="100"/>
              </a:spcAft>
            </a:pPr>
            <a:r>
              <a:rPr lang="en-US" sz="3600" kern="100" dirty="0">
                <a:effectLst/>
                <a:ea typeface="Calibri" panose="020F0502020204030204" pitchFamily="34" charset="0"/>
                <a:cs typeface="Times New Roman" panose="02020603050405020304" pitchFamily="18" charset="0"/>
              </a:rPr>
              <a:t>		    </a:t>
            </a:r>
            <a:r>
              <a:rPr lang="vi-VN" sz="3600" kern="100" dirty="0">
                <a:effectLst/>
                <a:ea typeface="Calibri" panose="020F0502020204030204" pitchFamily="34" charset="0"/>
                <a:cs typeface="Times New Roman" panose="02020603050405020304" pitchFamily="18" charset="0"/>
              </a:rPr>
              <a:t>a) Mỗi học sinh lập kế hoạch chi tiêu cho gia đình khác nhau. Giả sử một gia đình có 5 triệu đồng để chi tiêu trong vòng một tuần.</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i="1" kern="100" dirty="0">
                <a:effectLst/>
                <a:ea typeface="Calibri" panose="020F0502020204030204" pitchFamily="34" charset="0"/>
                <a:cs typeface="Times New Roman" panose="02020603050405020304" pitchFamily="18" charset="0"/>
              </a:rPr>
              <a:t>Chẳng hạn:</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Chi tiêu hợp lí thì nên đặt chi tiêu vào những khoản ưu tiên, cần thiết và có một khoản tiết kiệm:</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 Các khoản chi tiêu cho học tập của các con, dịch vụ y tế và chăm sóc sức khỏe chiếm khoảng 30%;</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 Các nhu cầu thiết yếu nên chiếm khoảng 30%;</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 Chi tiêu cho mua sắm cá nhân nên chiếm khoảng 20%;</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 Khoản tiết kiệm nên chiếm khoảng 20%.</a:t>
            </a:r>
            <a:endParaRPr lang="en-US" sz="3600" kern="1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DFBAAEF-BB3B-BDF1-092E-E3F55FA6EDC5}"/>
              </a:ext>
            </a:extLst>
          </p:cNvPr>
          <p:cNvSpPr txBox="1"/>
          <p:nvPr/>
        </p:nvSpPr>
        <p:spPr>
          <a:xfrm>
            <a:off x="8416923" y="630410"/>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6399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0" name="Rounded Rectangle 9"/>
          <p:cNvSpPr/>
          <p:nvPr/>
        </p:nvSpPr>
        <p:spPr>
          <a:xfrm>
            <a:off x="800100" y="1562416"/>
            <a:ext cx="2095499" cy="916276"/>
          </a:xfrm>
          <a:prstGeom prst="roundRect">
            <a:avLst/>
          </a:prstGeom>
          <a:solidFill>
            <a:srgbClr val="99BA5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3" name="TextBox 2">
            <a:extLst>
              <a:ext uri="{FF2B5EF4-FFF2-40B4-BE49-F238E27FC236}">
                <a16:creationId xmlns:a16="http://schemas.microsoft.com/office/drawing/2014/main" id="{190EAF5F-6DC8-D92A-1E11-16E2CBD0BB53}"/>
              </a:ext>
            </a:extLst>
          </p:cNvPr>
          <p:cNvSpPr txBox="1"/>
          <p:nvPr/>
        </p:nvSpPr>
        <p:spPr>
          <a:xfrm>
            <a:off x="739346" y="2750959"/>
            <a:ext cx="16454736" cy="834524"/>
          </a:xfrm>
          <a:prstGeom prst="rect">
            <a:avLst/>
          </a:prstGeom>
          <a:noFill/>
        </p:spPr>
        <p:txBody>
          <a:bodyPr wrap="square">
            <a:spAutoFit/>
          </a:bodyPr>
          <a:lstStyle/>
          <a:p>
            <a:pPr algn="just">
              <a:lnSpc>
                <a:spcPct val="150000"/>
              </a:lnSpc>
              <a:spcBef>
                <a:spcPts val="100"/>
              </a:spcBef>
              <a:spcAft>
                <a:spcPts val="100"/>
              </a:spcAft>
            </a:pPr>
            <a:r>
              <a:rPr lang="en-US" sz="3400" b="0" i="0" dirty="0">
                <a:solidFill>
                  <a:srgbClr val="000000"/>
                </a:solidFill>
                <a:effectLst/>
                <a:latin typeface="Arial (Body)"/>
              </a:rPr>
              <a:t>		    </a:t>
            </a:r>
            <a:r>
              <a:rPr lang="vi-VN" sz="3600" kern="100" dirty="0">
                <a:effectLst/>
                <a:latin typeface="Arial (Body)"/>
                <a:ea typeface="Calibri" panose="020F0502020204030204" pitchFamily="34" charset="0"/>
                <a:cs typeface="Times New Roman" panose="02020603050405020304" pitchFamily="18" charset="0"/>
              </a:rPr>
              <a:t>Ta lập kế hoạch chi tiêu cho gia đình như sau:</a:t>
            </a:r>
            <a:endParaRPr lang="en-US" sz="2800" kern="100" dirty="0">
              <a:effectLst/>
              <a:latin typeface="Arial (Body)"/>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DACA6CDB-E47E-9BEE-4AD3-423369F6AB31}"/>
              </a:ext>
            </a:extLst>
          </p:cNvPr>
          <p:cNvGraphicFramePr>
            <a:graphicFrameLocks noGrp="1"/>
          </p:cNvGraphicFramePr>
          <p:nvPr>
            <p:extLst>
              <p:ext uri="{D42A27DB-BD31-4B8C-83A1-F6EECF244321}">
                <p14:modId xmlns:p14="http://schemas.microsoft.com/office/powerpoint/2010/main" val="3004448310"/>
              </p:ext>
            </p:extLst>
          </p:nvPr>
        </p:nvGraphicFramePr>
        <p:xfrm>
          <a:off x="762000" y="4112838"/>
          <a:ext cx="16764000" cy="4886645"/>
        </p:xfrm>
        <a:graphic>
          <a:graphicData uri="http://schemas.openxmlformats.org/drawingml/2006/table">
            <a:tbl>
              <a:tblPr firstRow="1" bandRow="1">
                <a:tableStyleId>{5940675A-B579-460E-94D1-54222C63F5DA}</a:tableStyleId>
              </a:tblPr>
              <a:tblGrid>
                <a:gridCol w="11201400">
                  <a:extLst>
                    <a:ext uri="{9D8B030D-6E8A-4147-A177-3AD203B41FA5}">
                      <a16:colId xmlns:a16="http://schemas.microsoft.com/office/drawing/2014/main" val="3137952958"/>
                    </a:ext>
                  </a:extLst>
                </a:gridCol>
                <a:gridCol w="3657600">
                  <a:extLst>
                    <a:ext uri="{9D8B030D-6E8A-4147-A177-3AD203B41FA5}">
                      <a16:colId xmlns:a16="http://schemas.microsoft.com/office/drawing/2014/main" val="3875819607"/>
                    </a:ext>
                  </a:extLst>
                </a:gridCol>
                <a:gridCol w="1905000">
                  <a:extLst>
                    <a:ext uri="{9D8B030D-6E8A-4147-A177-3AD203B41FA5}">
                      <a16:colId xmlns:a16="http://schemas.microsoft.com/office/drawing/2014/main" val="2129781928"/>
                    </a:ext>
                  </a:extLst>
                </a:gridCol>
              </a:tblGrid>
              <a:tr h="694878">
                <a:tc>
                  <a:txBody>
                    <a:bodyPr/>
                    <a:lstStyle/>
                    <a:p>
                      <a:pPr algn="ctr">
                        <a:lnSpc>
                          <a:spcPct val="150000"/>
                        </a:lnSpc>
                      </a:pPr>
                      <a:r>
                        <a:rPr lang="en-US" sz="3600" dirty="0" err="1">
                          <a:latin typeface="Arial (Body)"/>
                        </a:rPr>
                        <a:t>Khoản</a:t>
                      </a:r>
                      <a:r>
                        <a:rPr lang="en-US" sz="3600" dirty="0">
                          <a:latin typeface="Arial (Body)"/>
                        </a:rPr>
                        <a:t> chi </a:t>
                      </a:r>
                      <a:r>
                        <a:rPr lang="en-US" sz="3600" dirty="0" err="1">
                          <a:latin typeface="Arial (Body)"/>
                        </a:rPr>
                        <a:t>tiêu</a:t>
                      </a:r>
                      <a:endParaRPr lang="en-US" sz="3600" dirty="0">
                        <a:latin typeface="Arial (Body)"/>
                      </a:endParaRPr>
                    </a:p>
                  </a:txBody>
                  <a:tcPr anchor="ctr">
                    <a:solidFill>
                      <a:srgbClr val="FFFFCC"/>
                    </a:solidFill>
                  </a:tcPr>
                </a:tc>
                <a:tc>
                  <a:txBody>
                    <a:bodyPr/>
                    <a:lstStyle/>
                    <a:p>
                      <a:pPr algn="ctr">
                        <a:lnSpc>
                          <a:spcPct val="150000"/>
                        </a:lnSpc>
                      </a:pPr>
                      <a:r>
                        <a:rPr lang="en-US" sz="3600" dirty="0" err="1">
                          <a:latin typeface="Arial (Body)"/>
                        </a:rPr>
                        <a:t>Số</a:t>
                      </a:r>
                      <a:r>
                        <a:rPr lang="en-US" sz="3600" dirty="0">
                          <a:latin typeface="Arial (Body)"/>
                        </a:rPr>
                        <a:t> </a:t>
                      </a:r>
                      <a:r>
                        <a:rPr lang="en-US" sz="3600" dirty="0" err="1">
                          <a:latin typeface="Arial (Body)"/>
                        </a:rPr>
                        <a:t>tiền</a:t>
                      </a:r>
                      <a:r>
                        <a:rPr lang="en-US" sz="3600" dirty="0">
                          <a:latin typeface="Arial (Body)"/>
                        </a:rPr>
                        <a:t> (</a:t>
                      </a:r>
                      <a:r>
                        <a:rPr lang="en-US" sz="3600" dirty="0" err="1">
                          <a:latin typeface="Arial (Body)"/>
                        </a:rPr>
                        <a:t>đồng</a:t>
                      </a:r>
                      <a:r>
                        <a:rPr lang="en-US" sz="3600" dirty="0">
                          <a:latin typeface="Arial (Body)"/>
                        </a:rPr>
                        <a:t>)</a:t>
                      </a:r>
                    </a:p>
                  </a:txBody>
                  <a:tcPr anchor="ctr">
                    <a:solidFill>
                      <a:srgbClr val="FFFFCC"/>
                    </a:solidFill>
                  </a:tcPr>
                </a:tc>
                <a:tc>
                  <a:txBody>
                    <a:bodyPr/>
                    <a:lstStyle/>
                    <a:p>
                      <a:pPr algn="ctr">
                        <a:lnSpc>
                          <a:spcPct val="150000"/>
                        </a:lnSpc>
                      </a:pPr>
                      <a:r>
                        <a:rPr lang="en-US" sz="3600" dirty="0" err="1">
                          <a:latin typeface="Arial (Body)"/>
                        </a:rPr>
                        <a:t>Tỉ</a:t>
                      </a:r>
                      <a:r>
                        <a:rPr lang="en-US" sz="3600" dirty="0">
                          <a:latin typeface="Arial (Body)"/>
                        </a:rPr>
                        <a:t> </a:t>
                      </a:r>
                      <a:r>
                        <a:rPr lang="en-US" sz="3600" dirty="0" err="1">
                          <a:latin typeface="Arial (Body)"/>
                        </a:rPr>
                        <a:t>lệ</a:t>
                      </a:r>
                      <a:r>
                        <a:rPr lang="en-US" sz="3600" dirty="0">
                          <a:latin typeface="Arial (Body)"/>
                        </a:rPr>
                        <a:t> (%)</a:t>
                      </a:r>
                    </a:p>
                  </a:txBody>
                  <a:tcPr anchor="ctr">
                    <a:solidFill>
                      <a:srgbClr val="FFFFCC"/>
                    </a:solidFill>
                  </a:tcPr>
                </a:tc>
                <a:extLst>
                  <a:ext uri="{0D108BD9-81ED-4DB2-BD59-A6C34878D82A}">
                    <a16:rowId xmlns:a16="http://schemas.microsoft.com/office/drawing/2014/main" val="2502055088"/>
                  </a:ext>
                </a:extLst>
              </a:tr>
              <a:tr h="616739">
                <a:tc>
                  <a:txBody>
                    <a:bodyPr/>
                    <a:lstStyle/>
                    <a:p>
                      <a:pPr algn="l">
                        <a:lnSpc>
                          <a:spcPct val="150000"/>
                        </a:lnSpc>
                      </a:pPr>
                      <a:r>
                        <a:rPr lang="en-US" sz="3600" dirty="0">
                          <a:latin typeface="Arial (Body)"/>
                        </a:rPr>
                        <a:t>Cho </a:t>
                      </a:r>
                      <a:r>
                        <a:rPr lang="en-US" sz="3600" dirty="0" err="1">
                          <a:latin typeface="Arial (Body)"/>
                        </a:rPr>
                        <a:t>học</a:t>
                      </a:r>
                      <a:r>
                        <a:rPr lang="en-US" sz="3600" dirty="0">
                          <a:latin typeface="Arial (Body)"/>
                        </a:rPr>
                        <a:t> </a:t>
                      </a:r>
                      <a:r>
                        <a:rPr lang="en-US" sz="3600" dirty="0" err="1">
                          <a:latin typeface="Arial (Body)"/>
                        </a:rPr>
                        <a:t>tập</a:t>
                      </a:r>
                      <a:r>
                        <a:rPr lang="en-US" sz="3600" dirty="0">
                          <a:latin typeface="Arial (Body)"/>
                        </a:rPr>
                        <a:t> </a:t>
                      </a:r>
                      <a:r>
                        <a:rPr lang="en-US" sz="3600" dirty="0" err="1">
                          <a:latin typeface="Arial (Body)"/>
                        </a:rPr>
                        <a:t>của</a:t>
                      </a:r>
                      <a:r>
                        <a:rPr lang="en-US" sz="3600" dirty="0">
                          <a:latin typeface="Arial (Body)"/>
                        </a:rPr>
                        <a:t> </a:t>
                      </a:r>
                      <a:r>
                        <a:rPr lang="en-US" sz="3600" dirty="0" err="1">
                          <a:latin typeface="Arial (Body)"/>
                        </a:rPr>
                        <a:t>các</a:t>
                      </a:r>
                      <a:r>
                        <a:rPr lang="en-US" sz="3600" dirty="0">
                          <a:latin typeface="Arial (Body)"/>
                        </a:rPr>
                        <a:t> con, </a:t>
                      </a:r>
                      <a:r>
                        <a:rPr lang="en-US" sz="3600" dirty="0" err="1">
                          <a:latin typeface="Arial (Body)"/>
                        </a:rPr>
                        <a:t>dịch</a:t>
                      </a:r>
                      <a:r>
                        <a:rPr lang="en-US" sz="3600" dirty="0">
                          <a:latin typeface="Arial (Body)"/>
                        </a:rPr>
                        <a:t> </a:t>
                      </a:r>
                      <a:r>
                        <a:rPr lang="en-US" sz="3600" dirty="0" err="1">
                          <a:latin typeface="Arial (Body)"/>
                        </a:rPr>
                        <a:t>vụ</a:t>
                      </a:r>
                      <a:r>
                        <a:rPr lang="en-US" sz="3600" dirty="0">
                          <a:latin typeface="Arial (Body)"/>
                        </a:rPr>
                        <a:t> y </a:t>
                      </a:r>
                      <a:r>
                        <a:rPr lang="en-US" sz="3600" dirty="0" err="1">
                          <a:latin typeface="Arial (Body)"/>
                        </a:rPr>
                        <a:t>tế</a:t>
                      </a:r>
                      <a:r>
                        <a:rPr lang="en-US" sz="3600" dirty="0">
                          <a:latin typeface="Arial (Body)"/>
                        </a:rPr>
                        <a:t> </a:t>
                      </a:r>
                      <a:r>
                        <a:rPr lang="en-US" sz="3600" dirty="0" err="1">
                          <a:latin typeface="Arial (Body)"/>
                        </a:rPr>
                        <a:t>và</a:t>
                      </a:r>
                      <a:r>
                        <a:rPr lang="en-US" sz="3600" dirty="0">
                          <a:latin typeface="Arial (Body)"/>
                        </a:rPr>
                        <a:t> </a:t>
                      </a:r>
                      <a:r>
                        <a:rPr lang="en-US" sz="3600" dirty="0" err="1">
                          <a:latin typeface="Arial (Body)"/>
                        </a:rPr>
                        <a:t>chăm</a:t>
                      </a:r>
                      <a:r>
                        <a:rPr lang="en-US" sz="3600" dirty="0">
                          <a:latin typeface="Arial (Body)"/>
                        </a:rPr>
                        <a:t> </a:t>
                      </a:r>
                      <a:r>
                        <a:rPr lang="en-US" sz="3600" dirty="0" err="1">
                          <a:latin typeface="Arial (Body)"/>
                        </a:rPr>
                        <a:t>sóc</a:t>
                      </a:r>
                      <a:r>
                        <a:rPr lang="en-US" sz="3600" dirty="0">
                          <a:latin typeface="Arial (Body)"/>
                        </a:rPr>
                        <a:t> </a:t>
                      </a:r>
                      <a:r>
                        <a:rPr lang="en-US" sz="3600" dirty="0" err="1">
                          <a:latin typeface="Arial (Body)"/>
                        </a:rPr>
                        <a:t>sức</a:t>
                      </a:r>
                      <a:r>
                        <a:rPr lang="en-US" sz="3600" dirty="0">
                          <a:latin typeface="Arial (Body)"/>
                        </a:rPr>
                        <a:t> </a:t>
                      </a:r>
                      <a:r>
                        <a:rPr lang="en-US" sz="3600" dirty="0" err="1">
                          <a:latin typeface="Arial (Body)"/>
                        </a:rPr>
                        <a:t>khỏe</a:t>
                      </a:r>
                      <a:endParaRPr lang="en-US" sz="3600" dirty="0">
                        <a:latin typeface="Arial (Body)"/>
                      </a:endParaRPr>
                    </a:p>
                  </a:txBody>
                  <a:tcPr anchor="ctr"/>
                </a:tc>
                <a:tc>
                  <a:txBody>
                    <a:bodyPr/>
                    <a:lstStyle/>
                    <a:p>
                      <a:pPr algn="ctr">
                        <a:lnSpc>
                          <a:spcPct val="150000"/>
                        </a:lnSpc>
                      </a:pPr>
                      <a:r>
                        <a:rPr lang="en-US" sz="3600" dirty="0">
                          <a:latin typeface="Arial (Body)"/>
                        </a:rPr>
                        <a:t>1, 5 </a:t>
                      </a:r>
                      <a:r>
                        <a:rPr lang="en-US" sz="3600" dirty="0" err="1">
                          <a:latin typeface="Arial (Body)"/>
                        </a:rPr>
                        <a:t>triệu</a:t>
                      </a:r>
                      <a:endParaRPr lang="en-US" sz="3600" dirty="0">
                        <a:latin typeface="Arial (Body)"/>
                      </a:endParaRPr>
                    </a:p>
                  </a:txBody>
                  <a:tcPr anchor="ctr"/>
                </a:tc>
                <a:tc>
                  <a:txBody>
                    <a:bodyPr/>
                    <a:lstStyle/>
                    <a:p>
                      <a:pPr algn="ctr">
                        <a:lnSpc>
                          <a:spcPct val="150000"/>
                        </a:lnSpc>
                      </a:pPr>
                      <a:r>
                        <a:rPr lang="en-US" sz="3600" dirty="0">
                          <a:latin typeface="Arial (Body)"/>
                        </a:rPr>
                        <a:t>30%</a:t>
                      </a:r>
                    </a:p>
                  </a:txBody>
                  <a:tcPr anchor="ctr"/>
                </a:tc>
                <a:extLst>
                  <a:ext uri="{0D108BD9-81ED-4DB2-BD59-A6C34878D82A}">
                    <a16:rowId xmlns:a16="http://schemas.microsoft.com/office/drawing/2014/main" val="326909295"/>
                  </a:ext>
                </a:extLst>
              </a:tr>
              <a:tr h="694878">
                <a:tc>
                  <a:txBody>
                    <a:bodyPr/>
                    <a:lstStyle/>
                    <a:p>
                      <a:pPr algn="l">
                        <a:lnSpc>
                          <a:spcPct val="150000"/>
                        </a:lnSpc>
                      </a:pPr>
                      <a:r>
                        <a:rPr lang="en-US" sz="3600" dirty="0">
                          <a:latin typeface="Arial (Body)"/>
                        </a:rPr>
                        <a:t>Cho </a:t>
                      </a:r>
                      <a:r>
                        <a:rPr lang="en-US" sz="3600" dirty="0" err="1">
                          <a:latin typeface="Arial (Body)"/>
                        </a:rPr>
                        <a:t>các</a:t>
                      </a:r>
                      <a:r>
                        <a:rPr lang="en-US" sz="3600" dirty="0">
                          <a:latin typeface="Arial (Body)"/>
                        </a:rPr>
                        <a:t> </a:t>
                      </a:r>
                      <a:r>
                        <a:rPr lang="en-US" sz="3600" dirty="0" err="1">
                          <a:latin typeface="Arial (Body)"/>
                        </a:rPr>
                        <a:t>nhu</a:t>
                      </a:r>
                      <a:r>
                        <a:rPr lang="en-US" sz="3600" dirty="0">
                          <a:latin typeface="Arial (Body)"/>
                        </a:rPr>
                        <a:t> </a:t>
                      </a:r>
                      <a:r>
                        <a:rPr lang="en-US" sz="3600" dirty="0" err="1">
                          <a:latin typeface="Arial (Body)"/>
                        </a:rPr>
                        <a:t>cầu</a:t>
                      </a:r>
                      <a:r>
                        <a:rPr lang="en-US" sz="3600" dirty="0">
                          <a:latin typeface="Arial (Body)"/>
                        </a:rPr>
                        <a:t> </a:t>
                      </a:r>
                      <a:r>
                        <a:rPr lang="en-US" sz="3600" dirty="0" err="1">
                          <a:latin typeface="Arial (Body)"/>
                        </a:rPr>
                        <a:t>thiết</a:t>
                      </a:r>
                      <a:r>
                        <a:rPr lang="en-US" sz="3600" dirty="0">
                          <a:latin typeface="Arial (Body)"/>
                        </a:rPr>
                        <a:t> </a:t>
                      </a:r>
                      <a:r>
                        <a:rPr lang="en-US" sz="3600" dirty="0" err="1">
                          <a:latin typeface="Arial (Body)"/>
                        </a:rPr>
                        <a:t>bị</a:t>
                      </a:r>
                      <a:endParaRPr lang="en-US" sz="3600" dirty="0">
                        <a:latin typeface="Arial (Body)"/>
                      </a:endParaRPr>
                    </a:p>
                  </a:txBody>
                  <a:tcPr anchor="ctr"/>
                </a:tc>
                <a:tc>
                  <a:txBody>
                    <a:bodyPr/>
                    <a:lstStyle/>
                    <a:p>
                      <a:pPr algn="ctr">
                        <a:lnSpc>
                          <a:spcPct val="150000"/>
                        </a:lnSpc>
                      </a:pPr>
                      <a:r>
                        <a:rPr lang="en-US" sz="3600" dirty="0">
                          <a:latin typeface="Arial (Body)"/>
                        </a:rPr>
                        <a:t>1 </a:t>
                      </a:r>
                      <a:r>
                        <a:rPr lang="en-US" sz="3600" dirty="0" err="1">
                          <a:latin typeface="Arial (Body)"/>
                        </a:rPr>
                        <a:t>triệu</a:t>
                      </a:r>
                      <a:endParaRPr lang="en-US" sz="3600" dirty="0">
                        <a:latin typeface="Arial (Body)"/>
                      </a:endParaRPr>
                    </a:p>
                  </a:txBody>
                  <a:tcPr anchor="ctr"/>
                </a:tc>
                <a:tc>
                  <a:txBody>
                    <a:bodyPr/>
                    <a:lstStyle/>
                    <a:p>
                      <a:pPr algn="ctr">
                        <a:lnSpc>
                          <a:spcPct val="150000"/>
                        </a:lnSpc>
                      </a:pPr>
                      <a:r>
                        <a:rPr lang="en-US" sz="3600" dirty="0">
                          <a:latin typeface="Arial (Body)"/>
                        </a:rPr>
                        <a:t>30%</a:t>
                      </a:r>
                    </a:p>
                  </a:txBody>
                  <a:tcPr anchor="ctr"/>
                </a:tc>
                <a:extLst>
                  <a:ext uri="{0D108BD9-81ED-4DB2-BD59-A6C34878D82A}">
                    <a16:rowId xmlns:a16="http://schemas.microsoft.com/office/drawing/2014/main" val="1116339903"/>
                  </a:ext>
                </a:extLst>
              </a:tr>
              <a:tr h="694878">
                <a:tc>
                  <a:txBody>
                    <a:bodyPr/>
                    <a:lstStyle/>
                    <a:p>
                      <a:pPr algn="l">
                        <a:lnSpc>
                          <a:spcPct val="150000"/>
                        </a:lnSpc>
                      </a:pPr>
                      <a:r>
                        <a:rPr lang="en-US" sz="3600" dirty="0">
                          <a:latin typeface="Arial (Body)"/>
                        </a:rPr>
                        <a:t>Cho </a:t>
                      </a:r>
                      <a:r>
                        <a:rPr lang="en-US" sz="3600" dirty="0" err="1">
                          <a:latin typeface="Arial (Body)"/>
                        </a:rPr>
                        <a:t>mua</a:t>
                      </a:r>
                      <a:r>
                        <a:rPr lang="en-US" sz="3600" dirty="0">
                          <a:latin typeface="Arial (Body)"/>
                        </a:rPr>
                        <a:t> </a:t>
                      </a:r>
                      <a:r>
                        <a:rPr lang="en-US" sz="3600" dirty="0" err="1">
                          <a:latin typeface="Arial (Body)"/>
                        </a:rPr>
                        <a:t>sắm</a:t>
                      </a:r>
                      <a:r>
                        <a:rPr lang="en-US" sz="3600" dirty="0">
                          <a:latin typeface="Arial (Body)"/>
                        </a:rPr>
                        <a:t> </a:t>
                      </a:r>
                      <a:r>
                        <a:rPr lang="en-US" sz="3600" dirty="0" err="1">
                          <a:latin typeface="Arial (Body)"/>
                        </a:rPr>
                        <a:t>cá</a:t>
                      </a:r>
                      <a:r>
                        <a:rPr lang="en-US" sz="3600" dirty="0">
                          <a:latin typeface="Arial (Body)"/>
                        </a:rPr>
                        <a:t> </a:t>
                      </a:r>
                      <a:r>
                        <a:rPr lang="en-US" sz="3600" dirty="0" err="1">
                          <a:latin typeface="Arial (Body)"/>
                        </a:rPr>
                        <a:t>nhân</a:t>
                      </a:r>
                      <a:endParaRPr lang="en-US" sz="3600" dirty="0">
                        <a:latin typeface="Arial (Body)"/>
                      </a:endParaRPr>
                    </a:p>
                  </a:txBody>
                  <a:tcPr anchor="ctr"/>
                </a:tc>
                <a:tc>
                  <a:txBody>
                    <a:bodyPr/>
                    <a:lstStyle/>
                    <a:p>
                      <a:pPr algn="ctr">
                        <a:lnSpc>
                          <a:spcPct val="150000"/>
                        </a:lnSpc>
                      </a:pPr>
                      <a:r>
                        <a:rPr lang="en-US" sz="3600" dirty="0">
                          <a:latin typeface="Arial (Body)"/>
                        </a:rPr>
                        <a:t>1 </a:t>
                      </a:r>
                      <a:r>
                        <a:rPr lang="en-US" sz="3600" dirty="0" err="1">
                          <a:latin typeface="Arial (Body)"/>
                        </a:rPr>
                        <a:t>triệu</a:t>
                      </a:r>
                      <a:endParaRPr lang="en-US" sz="3600" dirty="0">
                        <a:latin typeface="Arial (Body)"/>
                      </a:endParaRPr>
                    </a:p>
                  </a:txBody>
                  <a:tcPr anchor="ctr"/>
                </a:tc>
                <a:tc>
                  <a:txBody>
                    <a:bodyPr/>
                    <a:lstStyle/>
                    <a:p>
                      <a:pPr algn="ctr">
                        <a:lnSpc>
                          <a:spcPct val="150000"/>
                        </a:lnSpc>
                      </a:pPr>
                      <a:r>
                        <a:rPr lang="en-US" sz="3600" dirty="0">
                          <a:latin typeface="Arial (Body)"/>
                        </a:rPr>
                        <a:t>20%</a:t>
                      </a:r>
                    </a:p>
                  </a:txBody>
                  <a:tcPr anchor="ctr"/>
                </a:tc>
                <a:extLst>
                  <a:ext uri="{0D108BD9-81ED-4DB2-BD59-A6C34878D82A}">
                    <a16:rowId xmlns:a16="http://schemas.microsoft.com/office/drawing/2014/main" val="789214356"/>
                  </a:ext>
                </a:extLst>
              </a:tr>
              <a:tr h="694878">
                <a:tc>
                  <a:txBody>
                    <a:bodyPr/>
                    <a:lstStyle/>
                    <a:p>
                      <a:pPr algn="l">
                        <a:lnSpc>
                          <a:spcPct val="150000"/>
                        </a:lnSpc>
                      </a:pPr>
                      <a:r>
                        <a:rPr lang="en-US" sz="3600" dirty="0">
                          <a:latin typeface="Arial (Body)"/>
                        </a:rPr>
                        <a:t>Cho </a:t>
                      </a:r>
                      <a:r>
                        <a:rPr lang="en-US" sz="3600" dirty="0" err="1">
                          <a:latin typeface="Arial (Body)"/>
                        </a:rPr>
                        <a:t>tiết</a:t>
                      </a:r>
                      <a:r>
                        <a:rPr lang="en-US" sz="3600" dirty="0">
                          <a:latin typeface="Arial (Body)"/>
                        </a:rPr>
                        <a:t> </a:t>
                      </a:r>
                      <a:r>
                        <a:rPr lang="en-US" sz="3600" dirty="0" err="1">
                          <a:latin typeface="Arial (Body)"/>
                        </a:rPr>
                        <a:t>kiệm</a:t>
                      </a:r>
                      <a:endParaRPr lang="en-US" sz="3600" dirty="0">
                        <a:latin typeface="Arial (Body)"/>
                      </a:endParaRPr>
                    </a:p>
                  </a:txBody>
                  <a:tcPr anchor="ctr"/>
                </a:tc>
                <a:tc>
                  <a:txBody>
                    <a:bodyPr/>
                    <a:lstStyle/>
                    <a:p>
                      <a:pPr algn="ctr">
                        <a:lnSpc>
                          <a:spcPct val="150000"/>
                        </a:lnSpc>
                      </a:pPr>
                      <a:r>
                        <a:rPr lang="en-US" sz="3600" dirty="0">
                          <a:latin typeface="Arial (Body)"/>
                        </a:rPr>
                        <a:t>1 </a:t>
                      </a:r>
                      <a:r>
                        <a:rPr lang="en-US" sz="3600" dirty="0" err="1">
                          <a:latin typeface="Arial (Body)"/>
                        </a:rPr>
                        <a:t>triệu</a:t>
                      </a:r>
                      <a:endParaRPr lang="en-US" sz="3600" dirty="0">
                        <a:latin typeface="Arial (Body)"/>
                      </a:endParaRPr>
                    </a:p>
                  </a:txBody>
                  <a:tcPr anchor="ctr"/>
                </a:tc>
                <a:tc>
                  <a:txBody>
                    <a:bodyPr/>
                    <a:lstStyle/>
                    <a:p>
                      <a:pPr algn="ctr">
                        <a:lnSpc>
                          <a:spcPct val="150000"/>
                        </a:lnSpc>
                      </a:pPr>
                      <a:r>
                        <a:rPr lang="en-US" sz="3600" dirty="0">
                          <a:latin typeface="Arial (Body)"/>
                        </a:rPr>
                        <a:t>20%</a:t>
                      </a:r>
                    </a:p>
                  </a:txBody>
                  <a:tcPr anchor="ctr"/>
                </a:tc>
                <a:extLst>
                  <a:ext uri="{0D108BD9-81ED-4DB2-BD59-A6C34878D82A}">
                    <a16:rowId xmlns:a16="http://schemas.microsoft.com/office/drawing/2014/main" val="544619436"/>
                  </a:ext>
                </a:extLst>
              </a:tr>
            </a:tbl>
          </a:graphicData>
        </a:graphic>
      </p:graphicFrame>
      <p:sp>
        <p:nvSpPr>
          <p:cNvPr id="4" name="TextBox 3">
            <a:extLst>
              <a:ext uri="{FF2B5EF4-FFF2-40B4-BE49-F238E27FC236}">
                <a16:creationId xmlns:a16="http://schemas.microsoft.com/office/drawing/2014/main" id="{B84D89BD-1F0F-19FF-BB3A-5B4CFF5B9767}"/>
              </a:ext>
            </a:extLst>
          </p:cNvPr>
          <p:cNvSpPr txBox="1"/>
          <p:nvPr/>
        </p:nvSpPr>
        <p:spPr>
          <a:xfrm>
            <a:off x="8416923" y="630410"/>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2844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0" name="Rounded Rectangle 9"/>
          <p:cNvSpPr/>
          <p:nvPr/>
        </p:nvSpPr>
        <p:spPr>
          <a:xfrm>
            <a:off x="800100" y="1562416"/>
            <a:ext cx="2095499" cy="916276"/>
          </a:xfrm>
          <a:prstGeom prst="roundRect">
            <a:avLst/>
          </a:prstGeom>
          <a:solidFill>
            <a:srgbClr val="99BA5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88F34C86-8D30-F079-FB33-84F50A74D764}"/>
              </a:ext>
            </a:extLst>
          </p:cNvPr>
          <p:cNvSpPr txBox="1"/>
          <p:nvPr/>
        </p:nvSpPr>
        <p:spPr>
          <a:xfrm>
            <a:off x="789803" y="1477359"/>
            <a:ext cx="16698096" cy="3403111"/>
          </a:xfrm>
          <a:prstGeom prst="rect">
            <a:avLst/>
          </a:prstGeom>
          <a:noFill/>
        </p:spPr>
        <p:txBody>
          <a:bodyPr wrap="square">
            <a:spAutoFit/>
          </a:bodyPr>
          <a:lstStyle/>
          <a:p>
            <a:pPr algn="just">
              <a:lnSpc>
                <a:spcPct val="150000"/>
              </a:lnSpc>
              <a:spcBef>
                <a:spcPts val="100"/>
              </a:spcBef>
              <a:spcAft>
                <a:spcPts val="100"/>
              </a:spcAft>
            </a:pPr>
            <a:r>
              <a:rPr lang="en-US" sz="3700" kern="100" dirty="0">
                <a:effectLst/>
                <a:latin typeface="Arial (Body)"/>
                <a:ea typeface="Calibri" panose="020F0502020204030204" pitchFamily="34" charset="0"/>
                <a:cs typeface="Times New Roman" panose="02020603050405020304" pitchFamily="18" charset="0"/>
              </a:rPr>
              <a:t>		    </a:t>
            </a:r>
            <a:r>
              <a:rPr lang="vi-VN" sz="3700" kern="100" dirty="0">
                <a:effectLst/>
                <a:latin typeface="Arial (Body)"/>
                <a:ea typeface="Calibri" panose="020F0502020204030204" pitchFamily="34" charset="0"/>
                <a:cs typeface="Times New Roman" panose="02020603050405020304" pitchFamily="18" charset="0"/>
              </a:rPr>
              <a:t>b) Hiện nay, ngân hàng trong và ngoài nước có khá nhiều hình thức cho vay vốn như: vay tín chấp, vay thấu chi, vay trả góp… Tùy theo mục đích sử dụng của cá nhân mà bản thân bạn sẽ chọn hình thức vay nào phù hợp với bản thân mình. Các hình thức vay vốn phổ biến hiện nay:</a:t>
            </a:r>
            <a:endParaRPr lang="en-US" sz="3700" kern="100" dirty="0">
              <a:effectLst/>
              <a:latin typeface="Arial (Body)"/>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1AF7E6F-41DB-11CF-1937-3A35773B13D0}"/>
              </a:ext>
            </a:extLst>
          </p:cNvPr>
          <p:cNvSpPr txBox="1"/>
          <p:nvPr/>
        </p:nvSpPr>
        <p:spPr>
          <a:xfrm>
            <a:off x="800100" y="5105399"/>
            <a:ext cx="16698097" cy="4296433"/>
          </a:xfrm>
          <a:prstGeom prst="rect">
            <a:avLst/>
          </a:prstGeom>
          <a:noFill/>
        </p:spPr>
        <p:txBody>
          <a:bodyPr wrap="square">
            <a:spAutoFit/>
          </a:bodyPr>
          <a:lstStyle/>
          <a:p>
            <a:pPr algn="just">
              <a:lnSpc>
                <a:spcPct val="150000"/>
              </a:lnSpc>
              <a:spcBef>
                <a:spcPts val="100"/>
              </a:spcBef>
              <a:spcAft>
                <a:spcPts val="100"/>
              </a:spcAft>
            </a:pPr>
            <a:r>
              <a:rPr lang="vi-VN" sz="3700" i="1" kern="100" dirty="0">
                <a:effectLst/>
                <a:ea typeface="Calibri" panose="020F0502020204030204" pitchFamily="34" charset="0"/>
                <a:cs typeface="Times New Roman" panose="02020603050405020304" pitchFamily="18" charset="0"/>
              </a:rPr>
              <a:t>• Vay tín chấp</a:t>
            </a:r>
            <a:endParaRPr lang="en-US" sz="37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700" kern="100" dirty="0">
                <a:effectLst/>
                <a:ea typeface="Calibri" panose="020F0502020204030204" pitchFamily="34" charset="0"/>
                <a:cs typeface="Times New Roman" panose="02020603050405020304" pitchFamily="18" charset="0"/>
              </a:rPr>
              <a:t>Là hình thức vay không cần tài sản đảm bảo, dựa hoàn toàn trên uy tín của người vay. Hình thức vay này phù hợp với cá nhân với những nhu cầu nhỏ như mua sắm, vui chơi giải trí… Lãi suất khá cao, thời gian vay tối đa là 60 tháng.</a:t>
            </a:r>
            <a:endParaRPr lang="en-US" sz="3700" kern="1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BAC8A20-891A-CD33-7452-548E3EB0F108}"/>
              </a:ext>
            </a:extLst>
          </p:cNvPr>
          <p:cNvSpPr txBox="1"/>
          <p:nvPr/>
        </p:nvSpPr>
        <p:spPr>
          <a:xfrm>
            <a:off x="8416923" y="630410"/>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8704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0" name="Rounded Rectangle 9"/>
          <p:cNvSpPr/>
          <p:nvPr/>
        </p:nvSpPr>
        <p:spPr>
          <a:xfrm>
            <a:off x="800100" y="1562416"/>
            <a:ext cx="2095499" cy="916276"/>
          </a:xfrm>
          <a:prstGeom prst="roundRect">
            <a:avLst/>
          </a:prstGeom>
          <a:solidFill>
            <a:srgbClr val="99BA5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88F34C86-8D30-F079-FB33-84F50A74D764}"/>
              </a:ext>
            </a:extLst>
          </p:cNvPr>
          <p:cNvSpPr txBox="1"/>
          <p:nvPr/>
        </p:nvSpPr>
        <p:spPr>
          <a:xfrm>
            <a:off x="789803" y="1477359"/>
            <a:ext cx="16698096" cy="3403111"/>
          </a:xfrm>
          <a:prstGeom prst="rect">
            <a:avLst/>
          </a:prstGeom>
          <a:noFill/>
        </p:spPr>
        <p:txBody>
          <a:bodyPr wrap="square">
            <a:spAutoFit/>
          </a:bodyPr>
          <a:lstStyle/>
          <a:p>
            <a:pPr algn="just">
              <a:lnSpc>
                <a:spcPct val="150000"/>
              </a:lnSpc>
              <a:spcBef>
                <a:spcPts val="100"/>
              </a:spcBef>
              <a:spcAft>
                <a:spcPts val="100"/>
              </a:spcAft>
            </a:pPr>
            <a:r>
              <a:rPr lang="en-US" sz="3700" kern="100" dirty="0">
                <a:effectLst/>
                <a:latin typeface="Arial (Body)"/>
                <a:ea typeface="Calibri" panose="020F0502020204030204" pitchFamily="34" charset="0"/>
                <a:cs typeface="Times New Roman" panose="02020603050405020304" pitchFamily="18" charset="0"/>
              </a:rPr>
              <a:t>		    </a:t>
            </a:r>
            <a:r>
              <a:rPr lang="vi-VN" sz="3700" kern="100" dirty="0">
                <a:effectLst/>
                <a:latin typeface="Arial (Body)"/>
                <a:ea typeface="Calibri" panose="020F0502020204030204" pitchFamily="34" charset="0"/>
                <a:cs typeface="Times New Roman" panose="02020603050405020304" pitchFamily="18" charset="0"/>
              </a:rPr>
              <a:t>b) Hiện nay, ngân hàng trong và ngoài nước có khá nhiều hình thức cho vay vốn như: vay tín chấp, vay thấu chi, vay trả góp… Tùy theo mục đích sử dụng của cá nhân mà bản thân bạn sẽ chọn hình thức vay nào phù hợp với bản thân mình. Các hình thức vay vốn phổ biến hiện nay:</a:t>
            </a:r>
            <a:endParaRPr lang="en-US" sz="3700" kern="100" dirty="0">
              <a:effectLst/>
              <a:latin typeface="Arial (Body)"/>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1AF7E6F-41DB-11CF-1937-3A35773B13D0}"/>
              </a:ext>
            </a:extLst>
          </p:cNvPr>
          <p:cNvSpPr txBox="1"/>
          <p:nvPr/>
        </p:nvSpPr>
        <p:spPr>
          <a:xfrm>
            <a:off x="800100" y="4914900"/>
            <a:ext cx="16698097" cy="4296433"/>
          </a:xfrm>
          <a:prstGeom prst="rect">
            <a:avLst/>
          </a:prstGeom>
          <a:noFill/>
        </p:spPr>
        <p:txBody>
          <a:bodyPr wrap="square">
            <a:spAutoFit/>
          </a:bodyPr>
          <a:lstStyle/>
          <a:p>
            <a:pPr algn="just">
              <a:lnSpc>
                <a:spcPct val="150000"/>
              </a:lnSpc>
              <a:spcBef>
                <a:spcPts val="100"/>
              </a:spcBef>
              <a:spcAft>
                <a:spcPts val="100"/>
              </a:spcAft>
            </a:pPr>
            <a:r>
              <a:rPr lang="vi-VN" sz="3700" i="1" kern="100" dirty="0">
                <a:effectLst/>
                <a:ea typeface="Calibri" panose="020F0502020204030204" pitchFamily="34" charset="0"/>
                <a:cs typeface="Times New Roman" panose="02020603050405020304" pitchFamily="18" charset="0"/>
              </a:rPr>
              <a:t>• Vay thấu chi</a:t>
            </a:r>
            <a:endParaRPr lang="en-US" sz="37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700" kern="100" dirty="0">
                <a:effectLst/>
                <a:ea typeface="Calibri" panose="020F0502020204030204" pitchFamily="34" charset="0"/>
                <a:cs typeface="Times New Roman" panose="02020603050405020304" pitchFamily="18" charset="0"/>
              </a:rPr>
              <a:t>Đây là hình thức vay cho khách hàng cá nhân khi có nhu cầu sử dụng vượt số tiền hiện có trong tài khoản thanh toán của cá nhân. Hạn mức được cấp chỉ gấp 5 lần lương. Hồ sơ yêu cầu có chứng thực về khoản thu nhập cố định mỗi tháng.</a:t>
            </a:r>
            <a:endParaRPr lang="en-US" sz="3700" kern="1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822E8B6-D1B2-E398-2372-E5D8F08E0ABB}"/>
              </a:ext>
            </a:extLst>
          </p:cNvPr>
          <p:cNvSpPr txBox="1"/>
          <p:nvPr/>
        </p:nvSpPr>
        <p:spPr>
          <a:xfrm>
            <a:off x="8416923" y="630410"/>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6537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0" name="Rounded Rectangle 9"/>
          <p:cNvSpPr/>
          <p:nvPr/>
        </p:nvSpPr>
        <p:spPr>
          <a:xfrm>
            <a:off x="800100" y="1562416"/>
            <a:ext cx="2095499" cy="916276"/>
          </a:xfrm>
          <a:prstGeom prst="roundRect">
            <a:avLst/>
          </a:prstGeom>
          <a:solidFill>
            <a:srgbClr val="99BA5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88F34C86-8D30-F079-FB33-84F50A74D764}"/>
              </a:ext>
            </a:extLst>
          </p:cNvPr>
          <p:cNvSpPr txBox="1"/>
          <p:nvPr/>
        </p:nvSpPr>
        <p:spPr>
          <a:xfrm>
            <a:off x="789803" y="1477359"/>
            <a:ext cx="16698096" cy="3403111"/>
          </a:xfrm>
          <a:prstGeom prst="rect">
            <a:avLst/>
          </a:prstGeom>
          <a:noFill/>
        </p:spPr>
        <p:txBody>
          <a:bodyPr wrap="square">
            <a:spAutoFit/>
          </a:bodyPr>
          <a:lstStyle/>
          <a:p>
            <a:pPr algn="just">
              <a:lnSpc>
                <a:spcPct val="150000"/>
              </a:lnSpc>
              <a:spcBef>
                <a:spcPts val="100"/>
              </a:spcBef>
              <a:spcAft>
                <a:spcPts val="100"/>
              </a:spcAft>
            </a:pPr>
            <a:r>
              <a:rPr lang="en-US" sz="3700" kern="100" dirty="0">
                <a:effectLst/>
                <a:latin typeface="Arial (Body)"/>
                <a:ea typeface="Calibri" panose="020F0502020204030204" pitchFamily="34" charset="0"/>
                <a:cs typeface="Times New Roman" panose="02020603050405020304" pitchFamily="18" charset="0"/>
              </a:rPr>
              <a:t>		    </a:t>
            </a:r>
            <a:r>
              <a:rPr lang="vi-VN" sz="3700" kern="100" dirty="0">
                <a:effectLst/>
                <a:latin typeface="Arial (Body)"/>
                <a:ea typeface="Calibri" panose="020F0502020204030204" pitchFamily="34" charset="0"/>
                <a:cs typeface="Times New Roman" panose="02020603050405020304" pitchFamily="18" charset="0"/>
              </a:rPr>
              <a:t>b) Hiện nay, ngân hàng trong và ngoài nước có khá nhiều hình thức cho vay vốn như: vay tín chấp, vay thấu chi, vay trả góp… Tùy theo mục đích sử dụng của cá nhân mà bản thân bạn sẽ chọn hình thức vay nào phù hợp với bản thân mình. Các hình thức vay vốn phổ biến hiện nay:</a:t>
            </a:r>
            <a:endParaRPr lang="en-US" sz="3700" kern="100" dirty="0">
              <a:effectLst/>
              <a:latin typeface="Arial (Body)"/>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1AF7E6F-41DB-11CF-1937-3A35773B13D0}"/>
              </a:ext>
            </a:extLst>
          </p:cNvPr>
          <p:cNvSpPr txBox="1"/>
          <p:nvPr/>
        </p:nvSpPr>
        <p:spPr>
          <a:xfrm>
            <a:off x="800100" y="4914900"/>
            <a:ext cx="16698097" cy="3442353"/>
          </a:xfrm>
          <a:prstGeom prst="rect">
            <a:avLst/>
          </a:prstGeom>
          <a:noFill/>
        </p:spPr>
        <p:txBody>
          <a:bodyPr wrap="square">
            <a:spAutoFit/>
          </a:bodyPr>
          <a:lstStyle/>
          <a:p>
            <a:pPr algn="just">
              <a:lnSpc>
                <a:spcPct val="150000"/>
              </a:lnSpc>
              <a:spcBef>
                <a:spcPts val="100"/>
              </a:spcBef>
              <a:spcAft>
                <a:spcPts val="100"/>
              </a:spcAft>
            </a:pPr>
            <a:r>
              <a:rPr lang="vi-VN" sz="3700" i="1" kern="100" dirty="0">
                <a:effectLst/>
                <a:ea typeface="Calibri" panose="020F0502020204030204" pitchFamily="34" charset="0"/>
                <a:cs typeface="Times New Roman" panose="02020603050405020304" pitchFamily="18" charset="0"/>
              </a:rPr>
              <a:t>• Vay trả góp</a:t>
            </a:r>
            <a:endParaRPr lang="en-US" sz="37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700" kern="100" dirty="0">
                <a:effectLst/>
                <a:ea typeface="Calibri" panose="020F0502020204030204" pitchFamily="34" charset="0"/>
                <a:cs typeface="Times New Roman" panose="02020603050405020304" pitchFamily="18" charset="0"/>
              </a:rPr>
              <a:t>Là hình thức cho vay mà tiền lãi và gốc mỗi tháng bằng nhau. Tùy thuộc nhu cầu cũng như khả năng trả nợ của mỗi khách hàng mà có thời hạn cũng như hạn mức trả vay khác nhau.</a:t>
            </a:r>
            <a:endParaRPr lang="en-US" sz="3700" kern="1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79A4FFE-0CB0-7046-DDB1-F9EA5CA36ECA}"/>
              </a:ext>
            </a:extLst>
          </p:cNvPr>
          <p:cNvSpPr txBox="1"/>
          <p:nvPr/>
        </p:nvSpPr>
        <p:spPr>
          <a:xfrm>
            <a:off x="8416923" y="630410"/>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001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0" name="Rounded Rectangle 9"/>
          <p:cNvSpPr/>
          <p:nvPr/>
        </p:nvSpPr>
        <p:spPr>
          <a:xfrm>
            <a:off x="800100" y="1562416"/>
            <a:ext cx="2095499" cy="916276"/>
          </a:xfrm>
          <a:prstGeom prst="roundRect">
            <a:avLst/>
          </a:prstGeom>
          <a:solidFill>
            <a:srgbClr val="99BA5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3" name="TextBox 2">
            <a:extLst>
              <a:ext uri="{FF2B5EF4-FFF2-40B4-BE49-F238E27FC236}">
                <a16:creationId xmlns:a16="http://schemas.microsoft.com/office/drawing/2014/main" id="{01AF7E6F-41DB-11CF-1937-3A35773B13D0}"/>
              </a:ext>
            </a:extLst>
          </p:cNvPr>
          <p:cNvSpPr txBox="1"/>
          <p:nvPr/>
        </p:nvSpPr>
        <p:spPr>
          <a:xfrm>
            <a:off x="800100" y="3023025"/>
            <a:ext cx="16698097" cy="6004592"/>
          </a:xfrm>
          <a:prstGeom prst="rect">
            <a:avLst/>
          </a:prstGeom>
          <a:noFill/>
        </p:spPr>
        <p:txBody>
          <a:bodyPr wrap="square">
            <a:spAutoFit/>
          </a:bodyPr>
          <a:lstStyle/>
          <a:p>
            <a:pPr algn="just">
              <a:lnSpc>
                <a:spcPct val="150000"/>
              </a:lnSpc>
              <a:spcBef>
                <a:spcPts val="100"/>
              </a:spcBef>
              <a:spcAft>
                <a:spcPts val="100"/>
              </a:spcAft>
            </a:pPr>
            <a:r>
              <a:rPr lang="vi-VN" sz="3700" i="1" kern="100" dirty="0">
                <a:effectLst/>
                <a:ea typeface="Calibri" panose="020F0502020204030204" pitchFamily="34" charset="0"/>
                <a:cs typeface="Times New Roman" panose="02020603050405020304" pitchFamily="18" charset="0"/>
              </a:rPr>
              <a:t>• Vay thế chấp</a:t>
            </a:r>
            <a:endParaRPr lang="en-US" sz="37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700" kern="100" dirty="0">
                <a:effectLst/>
                <a:ea typeface="Calibri" panose="020F0502020204030204" pitchFamily="34" charset="0"/>
                <a:cs typeface="Times New Roman" panose="02020603050405020304" pitchFamily="18" charset="0"/>
              </a:rPr>
              <a:t>Là hình thức vay truyền thống của ngân hàng, theo hình thức vay này phải có tài sản đảm bảo mới được vay. Hạn mức vay khá cao lên đến 80% giá trị tài sản cầm cố. Lãi suất phù hợp với khoản vay. Thời hạn vay kéo dài lên đến 25 năm theo nhu cầu người vay. Hình thức vay này phù hợp cho cả cá nhân và doanh nghiệp. Lưu ý quan trọng khi vay thế chấp là các khoản phí đi kèm như phí trả chậm hay phí trả trước hạn…</a:t>
            </a:r>
            <a:endParaRPr lang="en-US" sz="3700" kern="1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6A1BBED-9F76-A0EE-F5D0-2761704BE67E}"/>
              </a:ext>
            </a:extLst>
          </p:cNvPr>
          <p:cNvSpPr txBox="1"/>
          <p:nvPr/>
        </p:nvSpPr>
        <p:spPr>
          <a:xfrm>
            <a:off x="8416923" y="630410"/>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701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17329918" y="9235160"/>
            <a:ext cx="1045443" cy="1045443"/>
          </a:xfrm>
          <a:prstGeom prst="rect">
            <a:avLst/>
          </a:prstGeom>
        </p:spPr>
      </p:pic>
      <p:sp>
        <p:nvSpPr>
          <p:cNvPr id="10" name="Rounded Rectangle 9"/>
          <p:cNvSpPr/>
          <p:nvPr/>
        </p:nvSpPr>
        <p:spPr>
          <a:xfrm>
            <a:off x="815876" y="450432"/>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a:solidFill>
                  <a:schemeClr val="bg1"/>
                </a:solidFill>
                <a:latin typeface="Arial" panose="020B0604020202020204" pitchFamily="34" charset="0"/>
                <a:cs typeface="Arial" panose="020B0604020202020204" pitchFamily="34" charset="0"/>
              </a:rPr>
              <a:t>HĐ2</a:t>
            </a:r>
            <a:endParaRPr lang="en-US" sz="4000" b="1">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3650997-1E70-057F-C374-6ABDACB65069}"/>
              </a:ext>
            </a:extLst>
          </p:cNvPr>
          <p:cNvSpPr txBox="1"/>
          <p:nvPr/>
        </p:nvSpPr>
        <p:spPr>
          <a:xfrm>
            <a:off x="2628086" y="266700"/>
            <a:ext cx="14569284" cy="1565044"/>
          </a:xfrm>
          <a:prstGeom prst="rect">
            <a:avLst/>
          </a:prstGeom>
          <a:noFill/>
        </p:spPr>
        <p:txBody>
          <a:bodyPr wrap="square">
            <a:spAutoFit/>
          </a:bodyPr>
          <a:lstStyle/>
          <a:p>
            <a:pPr>
              <a:lnSpc>
                <a:spcPct val="150000"/>
              </a:lnSpc>
            </a:pPr>
            <a:r>
              <a:rPr lang="en-US" sz="3400" b="0" i="0" dirty="0" err="1">
                <a:solidFill>
                  <a:srgbClr val="000000"/>
                </a:solidFill>
                <a:effectLst/>
                <a:latin typeface="Arial (Body)"/>
              </a:rPr>
              <a:t>Từng</a:t>
            </a:r>
            <a:r>
              <a:rPr lang="en-US" sz="3400" b="0" i="0" dirty="0">
                <a:solidFill>
                  <a:srgbClr val="000000"/>
                </a:solidFill>
                <a:effectLst/>
                <a:latin typeface="Arial (Body)"/>
              </a:rPr>
              <a:t> </a:t>
            </a:r>
            <a:r>
              <a:rPr lang="en-US" sz="3400" b="0" i="0" dirty="0" err="1">
                <a:solidFill>
                  <a:srgbClr val="000000"/>
                </a:solidFill>
                <a:effectLst/>
                <a:latin typeface="Arial (Body)"/>
              </a:rPr>
              <a:t>nhóm</a:t>
            </a:r>
            <a:r>
              <a:rPr lang="en-US" sz="3400" b="0" i="0" dirty="0">
                <a:solidFill>
                  <a:srgbClr val="000000"/>
                </a:solidFill>
                <a:effectLst/>
                <a:latin typeface="Arial (Body)"/>
              </a:rPr>
              <a:t> </a:t>
            </a:r>
            <a:r>
              <a:rPr lang="en-US" sz="3400" b="0" i="0" dirty="0" err="1">
                <a:solidFill>
                  <a:srgbClr val="000000"/>
                </a:solidFill>
                <a:effectLst/>
                <a:latin typeface="Arial (Body)"/>
              </a:rPr>
              <a:t>trao</a:t>
            </a:r>
            <a:r>
              <a:rPr lang="en-US" sz="3400" b="0" i="0" dirty="0">
                <a:solidFill>
                  <a:srgbClr val="000000"/>
                </a:solidFill>
                <a:effectLst/>
                <a:latin typeface="Arial (Body)"/>
              </a:rPr>
              <a:t> </a:t>
            </a:r>
            <a:r>
              <a:rPr lang="en-US" sz="3400" b="0" i="0" dirty="0" err="1">
                <a:solidFill>
                  <a:srgbClr val="000000"/>
                </a:solidFill>
                <a:effectLst/>
                <a:latin typeface="Arial (Body)"/>
              </a:rPr>
              <a:t>đổi</a:t>
            </a:r>
            <a:r>
              <a:rPr lang="en-US" sz="3400" b="0" i="0" dirty="0">
                <a:solidFill>
                  <a:srgbClr val="000000"/>
                </a:solidFill>
                <a:effectLst/>
                <a:latin typeface="Arial (Body)"/>
              </a:rPr>
              <a:t>, </a:t>
            </a:r>
            <a:r>
              <a:rPr lang="en-US" sz="3400" b="0" i="0" dirty="0" err="1">
                <a:solidFill>
                  <a:srgbClr val="000000"/>
                </a:solidFill>
                <a:effectLst/>
                <a:latin typeface="Arial (Body)"/>
              </a:rPr>
              <a:t>thảo</a:t>
            </a:r>
            <a:r>
              <a:rPr lang="en-US" sz="3400" b="0" i="0" dirty="0">
                <a:solidFill>
                  <a:srgbClr val="000000"/>
                </a:solidFill>
                <a:effectLst/>
                <a:latin typeface="Arial (Body)"/>
              </a:rPr>
              <a:t> </a:t>
            </a:r>
            <a:r>
              <a:rPr lang="en-US" sz="3400" b="0" i="0" dirty="0" err="1">
                <a:solidFill>
                  <a:srgbClr val="000000"/>
                </a:solidFill>
                <a:effectLst/>
                <a:latin typeface="Arial (Body)"/>
              </a:rPr>
              <a:t>luận</a:t>
            </a:r>
            <a:r>
              <a:rPr lang="en-US" sz="3400" b="0" i="0" dirty="0">
                <a:solidFill>
                  <a:srgbClr val="000000"/>
                </a:solidFill>
                <a:effectLst/>
                <a:latin typeface="Arial (Body)"/>
              </a:rPr>
              <a:t> </a:t>
            </a:r>
            <a:r>
              <a:rPr lang="en-US" sz="3400" b="0" i="0" dirty="0" err="1">
                <a:solidFill>
                  <a:srgbClr val="000000"/>
                </a:solidFill>
                <a:effectLst/>
                <a:latin typeface="Arial (Body)"/>
              </a:rPr>
              <a:t>để</a:t>
            </a:r>
            <a:r>
              <a:rPr lang="en-US" sz="3400" b="0" i="0" dirty="0">
                <a:solidFill>
                  <a:srgbClr val="000000"/>
                </a:solidFill>
                <a:effectLst/>
                <a:latin typeface="Arial (Body)"/>
              </a:rPr>
              <a:t> </a:t>
            </a:r>
            <a:r>
              <a:rPr lang="en-US" sz="3400" b="0" i="0" dirty="0" err="1">
                <a:solidFill>
                  <a:srgbClr val="000000"/>
                </a:solidFill>
                <a:effectLst/>
                <a:latin typeface="Arial (Body)"/>
              </a:rPr>
              <a:t>xác</a:t>
            </a:r>
            <a:r>
              <a:rPr lang="en-US" sz="3400" b="0" i="0" dirty="0">
                <a:solidFill>
                  <a:srgbClr val="000000"/>
                </a:solidFill>
                <a:effectLst/>
                <a:latin typeface="Arial (Body)"/>
              </a:rPr>
              <a:t> </a:t>
            </a:r>
            <a:r>
              <a:rPr lang="en-US" sz="3400" b="0" i="0" dirty="0" err="1">
                <a:solidFill>
                  <a:srgbClr val="000000"/>
                </a:solidFill>
                <a:effectLst/>
                <a:latin typeface="Arial (Body)"/>
              </a:rPr>
              <a:t>định</a:t>
            </a:r>
            <a:r>
              <a:rPr lang="en-US" sz="3400" b="0" i="0" dirty="0">
                <a:solidFill>
                  <a:srgbClr val="000000"/>
                </a:solidFill>
                <a:effectLst/>
                <a:latin typeface="Arial (Body)"/>
              </a:rPr>
              <a:t> </a:t>
            </a:r>
            <a:r>
              <a:rPr lang="en-US" sz="3400" b="0" i="0" dirty="0" err="1">
                <a:solidFill>
                  <a:srgbClr val="000000"/>
                </a:solidFill>
                <a:effectLst/>
                <a:latin typeface="Arial (Body)"/>
              </a:rPr>
              <a:t>rõ</a:t>
            </a:r>
            <a:r>
              <a:rPr lang="en-US" sz="3400" b="0" i="0" dirty="0">
                <a:solidFill>
                  <a:srgbClr val="000000"/>
                </a:solidFill>
                <a:effectLst/>
                <a:latin typeface="Arial (Body)"/>
              </a:rPr>
              <a:t>: </a:t>
            </a:r>
            <a:r>
              <a:rPr lang="en-US" sz="3400" b="0" i="0" dirty="0" err="1">
                <a:solidFill>
                  <a:srgbClr val="000000"/>
                </a:solidFill>
                <a:effectLst/>
                <a:latin typeface="Arial (Body)"/>
              </a:rPr>
              <a:t>Mỗi</a:t>
            </a:r>
            <a:r>
              <a:rPr lang="en-US" sz="3400" b="0" i="0" dirty="0">
                <a:solidFill>
                  <a:srgbClr val="000000"/>
                </a:solidFill>
                <a:effectLst/>
                <a:latin typeface="Arial (Body)"/>
              </a:rPr>
              <a:t> </a:t>
            </a:r>
            <a:r>
              <a:rPr lang="en-US" sz="3400" b="0" i="0" dirty="0" err="1">
                <a:solidFill>
                  <a:srgbClr val="000000"/>
                </a:solidFill>
                <a:effectLst/>
                <a:latin typeface="Arial (Body)"/>
              </a:rPr>
              <a:t>khoản</a:t>
            </a:r>
            <a:r>
              <a:rPr lang="en-US" sz="3400" b="0" i="0" dirty="0">
                <a:solidFill>
                  <a:srgbClr val="000000"/>
                </a:solidFill>
                <a:effectLst/>
                <a:latin typeface="Arial (Body)"/>
              </a:rPr>
              <a:t> </a:t>
            </a:r>
            <a:r>
              <a:rPr lang="en-US" sz="3400" b="0" i="0" dirty="0" err="1">
                <a:solidFill>
                  <a:srgbClr val="000000"/>
                </a:solidFill>
                <a:effectLst/>
                <a:latin typeface="Arial (Body)"/>
              </a:rPr>
              <a:t>mục</a:t>
            </a:r>
            <a:r>
              <a:rPr lang="en-US" sz="3400" b="0" i="0" dirty="0">
                <a:solidFill>
                  <a:srgbClr val="000000"/>
                </a:solidFill>
                <a:effectLst/>
                <a:latin typeface="Arial (Body)"/>
              </a:rPr>
              <a:t> chi </a:t>
            </a:r>
            <a:r>
              <a:rPr lang="en-US" sz="3400" b="0" i="0" dirty="0" err="1">
                <a:solidFill>
                  <a:srgbClr val="000000"/>
                </a:solidFill>
                <a:effectLst/>
                <a:latin typeface="Arial (Body)"/>
              </a:rPr>
              <a:t>tiêu</a:t>
            </a:r>
            <a:r>
              <a:rPr lang="en-US" sz="3400" b="0" i="0" dirty="0">
                <a:solidFill>
                  <a:srgbClr val="000000"/>
                </a:solidFill>
                <a:effectLst/>
                <a:latin typeface="Arial (Body)"/>
              </a:rPr>
              <a:t> </a:t>
            </a:r>
            <a:r>
              <a:rPr lang="en-US" sz="3400" b="0" i="0" dirty="0" err="1">
                <a:solidFill>
                  <a:srgbClr val="000000"/>
                </a:solidFill>
                <a:effectLst/>
                <a:latin typeface="Arial (Body)"/>
              </a:rPr>
              <a:t>của</a:t>
            </a:r>
            <a:r>
              <a:rPr lang="en-US" sz="3400" b="0" i="0" dirty="0">
                <a:solidFill>
                  <a:srgbClr val="000000"/>
                </a:solidFill>
                <a:effectLst/>
                <a:latin typeface="Arial (Body)"/>
              </a:rPr>
              <a:t> </a:t>
            </a:r>
            <a:r>
              <a:rPr lang="en-US" sz="3400" b="0" i="0" dirty="0" err="1">
                <a:solidFill>
                  <a:srgbClr val="000000"/>
                </a:solidFill>
                <a:effectLst/>
                <a:latin typeface="Arial (Body)"/>
              </a:rPr>
              <a:t>gia</a:t>
            </a:r>
            <a:r>
              <a:rPr lang="en-US" sz="3400" b="0" i="0" dirty="0">
                <a:solidFill>
                  <a:srgbClr val="000000"/>
                </a:solidFill>
                <a:effectLst/>
                <a:latin typeface="Arial (Body)"/>
              </a:rPr>
              <a:t> </a:t>
            </a:r>
            <a:r>
              <a:rPr lang="en-US" sz="3400" b="0" i="0" dirty="0" err="1">
                <a:solidFill>
                  <a:srgbClr val="000000"/>
                </a:solidFill>
                <a:effectLst/>
                <a:latin typeface="Arial (Body)"/>
              </a:rPr>
              <a:t>đình</a:t>
            </a:r>
            <a:r>
              <a:rPr lang="en-US" sz="3400" b="0" i="0" dirty="0">
                <a:solidFill>
                  <a:srgbClr val="000000"/>
                </a:solidFill>
                <a:effectLst/>
                <a:latin typeface="Arial (Body)"/>
              </a:rPr>
              <a:t> ở </a:t>
            </a:r>
            <a:r>
              <a:rPr lang="en-US" sz="3400" b="0" i="1" dirty="0" err="1">
                <a:solidFill>
                  <a:srgbClr val="000000"/>
                </a:solidFill>
                <a:effectLst/>
                <a:latin typeface="Arial (Body)"/>
              </a:rPr>
              <a:t>Hoạt</a:t>
            </a:r>
            <a:r>
              <a:rPr lang="en-US" sz="3400" b="0" i="1" dirty="0">
                <a:solidFill>
                  <a:srgbClr val="000000"/>
                </a:solidFill>
                <a:effectLst/>
                <a:latin typeface="Arial (Body)"/>
              </a:rPr>
              <a:t> </a:t>
            </a:r>
            <a:r>
              <a:rPr lang="en-US" sz="3400" b="0" i="1" dirty="0" err="1">
                <a:solidFill>
                  <a:srgbClr val="000000"/>
                </a:solidFill>
                <a:effectLst/>
                <a:latin typeface="Arial (Body)"/>
              </a:rPr>
              <a:t>động</a:t>
            </a:r>
            <a:r>
              <a:rPr lang="en-US" sz="3400" b="0" i="1" dirty="0">
                <a:solidFill>
                  <a:srgbClr val="000000"/>
                </a:solidFill>
                <a:effectLst/>
                <a:latin typeface="Arial (Body)"/>
              </a:rPr>
              <a:t> 1</a:t>
            </a:r>
            <a:r>
              <a:rPr lang="en-US" sz="3400" b="0" i="0" dirty="0">
                <a:solidFill>
                  <a:srgbClr val="000000"/>
                </a:solidFill>
                <a:effectLst/>
                <a:latin typeface="Arial (Body)"/>
              </a:rPr>
              <a:t> </a:t>
            </a:r>
            <a:r>
              <a:rPr lang="en-US" sz="3400" b="0" i="0" dirty="0" err="1">
                <a:solidFill>
                  <a:srgbClr val="000000"/>
                </a:solidFill>
                <a:effectLst/>
                <a:latin typeface="Arial (Body)"/>
              </a:rPr>
              <a:t>nên</a:t>
            </a:r>
            <a:r>
              <a:rPr lang="en-US" sz="3400" b="0" i="0" dirty="0">
                <a:solidFill>
                  <a:srgbClr val="000000"/>
                </a:solidFill>
                <a:effectLst/>
                <a:latin typeface="Arial (Body)"/>
              </a:rPr>
              <a:t> </a:t>
            </a:r>
            <a:r>
              <a:rPr lang="en-US" sz="3400" b="0" i="0" dirty="0" err="1">
                <a:solidFill>
                  <a:srgbClr val="000000"/>
                </a:solidFill>
                <a:effectLst/>
                <a:latin typeface="Arial (Body)"/>
              </a:rPr>
              <a:t>chiếm</a:t>
            </a:r>
            <a:r>
              <a:rPr lang="en-US" sz="3400" b="0" i="0" dirty="0">
                <a:solidFill>
                  <a:srgbClr val="000000"/>
                </a:solidFill>
                <a:effectLst/>
                <a:latin typeface="Arial (Body)"/>
              </a:rPr>
              <a:t> </a:t>
            </a:r>
            <a:r>
              <a:rPr lang="en-US" sz="3400" b="0" i="0" dirty="0" err="1">
                <a:solidFill>
                  <a:srgbClr val="000000"/>
                </a:solidFill>
                <a:effectLst/>
                <a:latin typeface="Arial (Body)"/>
              </a:rPr>
              <a:t>tỉ</a:t>
            </a:r>
            <a:r>
              <a:rPr lang="en-US" sz="3400" b="0" i="0" dirty="0">
                <a:solidFill>
                  <a:srgbClr val="000000"/>
                </a:solidFill>
                <a:effectLst/>
                <a:latin typeface="Arial (Body)"/>
              </a:rPr>
              <a:t> </a:t>
            </a:r>
            <a:r>
              <a:rPr lang="en-US" sz="3400" b="0" i="0" dirty="0" err="1">
                <a:solidFill>
                  <a:srgbClr val="000000"/>
                </a:solidFill>
                <a:effectLst/>
                <a:latin typeface="Arial (Body)"/>
              </a:rPr>
              <a:t>lệ</a:t>
            </a:r>
            <a:r>
              <a:rPr lang="en-US" sz="3400" b="0" i="0" dirty="0">
                <a:solidFill>
                  <a:srgbClr val="000000"/>
                </a:solidFill>
                <a:effectLst/>
                <a:latin typeface="Arial (Body)"/>
              </a:rPr>
              <a:t> bao </a:t>
            </a:r>
            <a:r>
              <a:rPr lang="en-US" sz="3400" b="0" i="0" dirty="0" err="1">
                <a:solidFill>
                  <a:srgbClr val="000000"/>
                </a:solidFill>
                <a:effectLst/>
                <a:latin typeface="Arial (Body)"/>
              </a:rPr>
              <a:t>nhiêu</a:t>
            </a:r>
            <a:r>
              <a:rPr lang="en-US" sz="3400" b="0" i="0" dirty="0">
                <a:solidFill>
                  <a:srgbClr val="000000"/>
                </a:solidFill>
                <a:effectLst/>
                <a:latin typeface="Arial (Body)"/>
              </a:rPr>
              <a:t> </a:t>
            </a:r>
            <a:r>
              <a:rPr lang="en-US" sz="3400" b="0" i="0" dirty="0" err="1">
                <a:solidFill>
                  <a:srgbClr val="000000"/>
                </a:solidFill>
                <a:effectLst/>
                <a:latin typeface="Arial (Body)"/>
              </a:rPr>
              <a:t>phần</a:t>
            </a:r>
            <a:r>
              <a:rPr lang="en-US" sz="3400" b="0" i="0" dirty="0">
                <a:solidFill>
                  <a:srgbClr val="000000"/>
                </a:solidFill>
                <a:effectLst/>
                <a:latin typeface="Arial (Body)"/>
              </a:rPr>
              <a:t> </a:t>
            </a:r>
            <a:r>
              <a:rPr lang="en-US" sz="3400" b="0" i="0" dirty="0" err="1">
                <a:solidFill>
                  <a:srgbClr val="000000"/>
                </a:solidFill>
                <a:effectLst/>
                <a:latin typeface="Arial (Body)"/>
              </a:rPr>
              <a:t>trăm</a:t>
            </a:r>
            <a:r>
              <a:rPr lang="en-US" sz="3400" b="0" i="0" dirty="0">
                <a:solidFill>
                  <a:srgbClr val="000000"/>
                </a:solidFill>
                <a:effectLst/>
                <a:latin typeface="Arial (Body)"/>
              </a:rPr>
              <a:t> </a:t>
            </a:r>
            <a:r>
              <a:rPr lang="en-US" sz="3400" b="0" i="0" dirty="0" err="1">
                <a:solidFill>
                  <a:srgbClr val="000000"/>
                </a:solidFill>
                <a:effectLst/>
                <a:latin typeface="Arial (Body)"/>
              </a:rPr>
              <a:t>là</a:t>
            </a:r>
            <a:r>
              <a:rPr lang="en-US" sz="3400" b="0" i="0" dirty="0">
                <a:solidFill>
                  <a:srgbClr val="000000"/>
                </a:solidFill>
                <a:effectLst/>
                <a:latin typeface="Arial (Body)"/>
              </a:rPr>
              <a:t> </a:t>
            </a:r>
            <a:r>
              <a:rPr lang="en-US" sz="3400" b="0" i="0" dirty="0" err="1">
                <a:solidFill>
                  <a:srgbClr val="000000"/>
                </a:solidFill>
                <a:effectLst/>
                <a:latin typeface="Arial (Body)"/>
              </a:rPr>
              <a:t>hợp</a:t>
            </a:r>
            <a:r>
              <a:rPr lang="en-US" sz="3400" b="0" i="0" dirty="0">
                <a:solidFill>
                  <a:srgbClr val="000000"/>
                </a:solidFill>
                <a:effectLst/>
                <a:latin typeface="Arial (Body)"/>
              </a:rPr>
              <a:t> </a:t>
            </a:r>
            <a:r>
              <a:rPr lang="en-US" sz="3400" b="0" i="0" dirty="0" err="1">
                <a:solidFill>
                  <a:srgbClr val="000000"/>
                </a:solidFill>
                <a:effectLst/>
                <a:latin typeface="Arial (Body)"/>
              </a:rPr>
              <a:t>lí</a:t>
            </a:r>
            <a:r>
              <a:rPr lang="en-US" sz="3400" b="0" i="0" dirty="0">
                <a:solidFill>
                  <a:srgbClr val="000000"/>
                </a:solidFill>
                <a:effectLst/>
                <a:latin typeface="Arial (Body)"/>
              </a:rPr>
              <a:t>?</a:t>
            </a:r>
            <a:endParaRPr lang="en-US" sz="3400" dirty="0">
              <a:latin typeface="Arial (Body)"/>
            </a:endParaRPr>
          </a:p>
        </p:txBody>
      </p:sp>
      <p:sp>
        <p:nvSpPr>
          <p:cNvPr id="5" name="TextBox 4">
            <a:extLst>
              <a:ext uri="{FF2B5EF4-FFF2-40B4-BE49-F238E27FC236}">
                <a16:creationId xmlns:a16="http://schemas.microsoft.com/office/drawing/2014/main" id="{B7E9EC59-4CE8-E4C6-1A60-B5581B05F2E2}"/>
              </a:ext>
            </a:extLst>
          </p:cNvPr>
          <p:cNvSpPr txBox="1"/>
          <p:nvPr/>
        </p:nvSpPr>
        <p:spPr>
          <a:xfrm>
            <a:off x="827038" y="1831744"/>
            <a:ext cx="16633924" cy="3134704"/>
          </a:xfrm>
          <a:prstGeom prst="rect">
            <a:avLst/>
          </a:prstGeom>
          <a:noFill/>
        </p:spPr>
        <p:txBody>
          <a:bodyPr wrap="square">
            <a:spAutoFit/>
          </a:bodyPr>
          <a:lstStyle/>
          <a:p>
            <a:pPr algn="just">
              <a:lnSpc>
                <a:spcPct val="150000"/>
              </a:lnSpc>
            </a:pPr>
            <a:r>
              <a:rPr lang="vi-VN" sz="3400" b="0" i="0" dirty="0">
                <a:solidFill>
                  <a:srgbClr val="000000"/>
                </a:solidFill>
                <a:effectLst/>
              </a:rPr>
              <a:t>a) Căn cứ vào bảng thống kê của mỗi thành viên trong nhóm và những ý kiến thống nhất sau khi thảo luận, mỗi nhóm chọn lấy một bảng thống kê hợp lí nhất.</a:t>
            </a:r>
          </a:p>
          <a:p>
            <a:pPr algn="just">
              <a:lnSpc>
                <a:spcPct val="150000"/>
              </a:lnSpc>
            </a:pPr>
            <a:r>
              <a:rPr lang="vi-VN" sz="3400" b="0" i="0" dirty="0">
                <a:solidFill>
                  <a:srgbClr val="000000"/>
                </a:solidFill>
                <a:effectLst/>
              </a:rPr>
              <a:t>b) Căn cứ vào bảng thống kê đã được chọn, mỗi học sinh tiến hành lập bảng thống kê các khoản chi tiêu của gia đình trên trong vòng một tuần theo mẫu như ở Bảng 3.</a:t>
            </a:r>
          </a:p>
        </p:txBody>
      </p:sp>
      <p:graphicFrame>
        <p:nvGraphicFramePr>
          <p:cNvPr id="6" name="Table 3">
            <a:extLst>
              <a:ext uri="{FF2B5EF4-FFF2-40B4-BE49-F238E27FC236}">
                <a16:creationId xmlns:a16="http://schemas.microsoft.com/office/drawing/2014/main" id="{350626B3-986C-554E-3209-DE1EE097A4C7}"/>
              </a:ext>
            </a:extLst>
          </p:cNvPr>
          <p:cNvGraphicFramePr>
            <a:graphicFrameLocks noGrp="1"/>
          </p:cNvGraphicFramePr>
          <p:nvPr>
            <p:extLst>
              <p:ext uri="{D42A27DB-BD31-4B8C-83A1-F6EECF244321}">
                <p14:modId xmlns:p14="http://schemas.microsoft.com/office/powerpoint/2010/main" val="4021066009"/>
              </p:ext>
            </p:extLst>
          </p:nvPr>
        </p:nvGraphicFramePr>
        <p:xfrm>
          <a:off x="958081" y="5143500"/>
          <a:ext cx="16371838" cy="4340154"/>
        </p:xfrm>
        <a:graphic>
          <a:graphicData uri="http://schemas.openxmlformats.org/drawingml/2006/table">
            <a:tbl>
              <a:tblPr firstRow="1" bandRow="1">
                <a:tableStyleId>{5940675A-B579-460E-94D1-54222C63F5DA}</a:tableStyleId>
              </a:tblPr>
              <a:tblGrid>
                <a:gridCol w="6161038">
                  <a:extLst>
                    <a:ext uri="{9D8B030D-6E8A-4147-A177-3AD203B41FA5}">
                      <a16:colId xmlns:a16="http://schemas.microsoft.com/office/drawing/2014/main" val="3137952958"/>
                    </a:ext>
                  </a:extLst>
                </a:gridCol>
                <a:gridCol w="2057400">
                  <a:extLst>
                    <a:ext uri="{9D8B030D-6E8A-4147-A177-3AD203B41FA5}">
                      <a16:colId xmlns:a16="http://schemas.microsoft.com/office/drawing/2014/main" val="3875819607"/>
                    </a:ext>
                  </a:extLst>
                </a:gridCol>
                <a:gridCol w="1981200">
                  <a:extLst>
                    <a:ext uri="{9D8B030D-6E8A-4147-A177-3AD203B41FA5}">
                      <a16:colId xmlns:a16="http://schemas.microsoft.com/office/drawing/2014/main" val="2129781928"/>
                    </a:ext>
                  </a:extLst>
                </a:gridCol>
                <a:gridCol w="6172200">
                  <a:extLst>
                    <a:ext uri="{9D8B030D-6E8A-4147-A177-3AD203B41FA5}">
                      <a16:colId xmlns:a16="http://schemas.microsoft.com/office/drawing/2014/main" val="3639300907"/>
                    </a:ext>
                  </a:extLst>
                </a:gridCol>
              </a:tblGrid>
              <a:tr h="694878">
                <a:tc>
                  <a:txBody>
                    <a:bodyPr/>
                    <a:lstStyle/>
                    <a:p>
                      <a:pPr algn="ctr"/>
                      <a:r>
                        <a:rPr lang="en-US" sz="3400" dirty="0" err="1">
                          <a:latin typeface="Arial (Body)"/>
                        </a:rPr>
                        <a:t>Khoản</a:t>
                      </a:r>
                      <a:r>
                        <a:rPr lang="en-US" sz="3400" dirty="0">
                          <a:latin typeface="Arial (Body)"/>
                        </a:rPr>
                        <a:t> chi </a:t>
                      </a:r>
                      <a:r>
                        <a:rPr lang="en-US" sz="3400" dirty="0" err="1">
                          <a:latin typeface="Arial (Body)"/>
                        </a:rPr>
                        <a:t>tiêu</a:t>
                      </a:r>
                      <a:endParaRPr lang="en-US" sz="3400" dirty="0">
                        <a:latin typeface="Arial (Body)"/>
                      </a:endParaRPr>
                    </a:p>
                  </a:txBody>
                  <a:tcPr anchor="ctr">
                    <a:solidFill>
                      <a:srgbClr val="FFFFCC"/>
                    </a:solidFill>
                  </a:tcPr>
                </a:tc>
                <a:tc>
                  <a:txBody>
                    <a:bodyPr/>
                    <a:lstStyle/>
                    <a:p>
                      <a:pPr algn="ctr"/>
                      <a:r>
                        <a:rPr lang="en-US" sz="3400" dirty="0" err="1">
                          <a:latin typeface="Arial (Body)"/>
                        </a:rPr>
                        <a:t>Số</a:t>
                      </a:r>
                      <a:r>
                        <a:rPr lang="en-US" sz="3400" dirty="0">
                          <a:latin typeface="Arial (Body)"/>
                        </a:rPr>
                        <a:t> </a:t>
                      </a:r>
                      <a:r>
                        <a:rPr lang="en-US" sz="3400" dirty="0" err="1">
                          <a:latin typeface="Arial (Body)"/>
                        </a:rPr>
                        <a:t>tiền</a:t>
                      </a:r>
                      <a:r>
                        <a:rPr lang="en-US" sz="3400" dirty="0">
                          <a:latin typeface="Arial (Body)"/>
                        </a:rPr>
                        <a:t> (</a:t>
                      </a:r>
                      <a:r>
                        <a:rPr lang="en-US" sz="3400" dirty="0" err="1">
                          <a:latin typeface="Arial (Body)"/>
                        </a:rPr>
                        <a:t>đồng</a:t>
                      </a:r>
                      <a:r>
                        <a:rPr lang="en-US" sz="3400" dirty="0">
                          <a:latin typeface="Arial (Body)"/>
                        </a:rPr>
                        <a:t>)</a:t>
                      </a:r>
                    </a:p>
                  </a:txBody>
                  <a:tcPr anchor="ctr">
                    <a:solidFill>
                      <a:srgbClr val="FFFFCC"/>
                    </a:solidFill>
                  </a:tcPr>
                </a:tc>
                <a:tc>
                  <a:txBody>
                    <a:bodyPr/>
                    <a:lstStyle/>
                    <a:p>
                      <a:pPr algn="ctr"/>
                      <a:r>
                        <a:rPr lang="en-US" sz="3400" dirty="0" err="1">
                          <a:latin typeface="Arial (Body)"/>
                        </a:rPr>
                        <a:t>Tỉ</a:t>
                      </a:r>
                      <a:r>
                        <a:rPr lang="en-US" sz="3400" dirty="0">
                          <a:latin typeface="Arial (Body)"/>
                        </a:rPr>
                        <a:t> </a:t>
                      </a:r>
                      <a:r>
                        <a:rPr lang="en-US" sz="3400" dirty="0" err="1">
                          <a:latin typeface="Arial (Body)"/>
                        </a:rPr>
                        <a:t>lệ</a:t>
                      </a:r>
                      <a:r>
                        <a:rPr lang="en-US" sz="3400" dirty="0">
                          <a:latin typeface="Arial (Body)"/>
                        </a:rPr>
                        <a:t> (%)</a:t>
                      </a:r>
                    </a:p>
                  </a:txBody>
                  <a:tcPr anchor="ctr">
                    <a:solidFill>
                      <a:srgbClr val="FFFFCC"/>
                    </a:solidFill>
                  </a:tcPr>
                </a:tc>
                <a:tc>
                  <a:txBody>
                    <a:bodyPr/>
                    <a:lstStyle/>
                    <a:p>
                      <a:pPr algn="ctr"/>
                      <a:r>
                        <a:rPr lang="en-US" sz="3400" dirty="0" err="1">
                          <a:latin typeface="Arial (Body)"/>
                        </a:rPr>
                        <a:t>Tỉ</a:t>
                      </a:r>
                      <a:r>
                        <a:rPr lang="en-US" sz="3400" dirty="0">
                          <a:latin typeface="Arial (Body)"/>
                        </a:rPr>
                        <a:t> </a:t>
                      </a:r>
                      <a:r>
                        <a:rPr lang="en-US" sz="3400" dirty="0" err="1">
                          <a:latin typeface="Arial (Body)"/>
                        </a:rPr>
                        <a:t>lệ</a:t>
                      </a:r>
                      <a:r>
                        <a:rPr lang="en-US" sz="3400" dirty="0">
                          <a:latin typeface="Arial (Body)"/>
                        </a:rPr>
                        <a:t> (%) </a:t>
                      </a:r>
                      <a:r>
                        <a:rPr lang="en-US" sz="3400" dirty="0" err="1">
                          <a:latin typeface="Arial (Body)"/>
                        </a:rPr>
                        <a:t>theo</a:t>
                      </a:r>
                      <a:r>
                        <a:rPr lang="en-US" sz="3400" dirty="0">
                          <a:latin typeface="Arial (Body)"/>
                        </a:rPr>
                        <a:t> ý </a:t>
                      </a:r>
                      <a:r>
                        <a:rPr lang="en-US" sz="3400" dirty="0" err="1">
                          <a:latin typeface="Arial (Body)"/>
                        </a:rPr>
                        <a:t>kiến</a:t>
                      </a:r>
                      <a:r>
                        <a:rPr lang="en-US" sz="3400" dirty="0">
                          <a:latin typeface="Arial (Body)"/>
                        </a:rPr>
                        <a:t> </a:t>
                      </a:r>
                    </a:p>
                    <a:p>
                      <a:pPr algn="ctr"/>
                      <a:r>
                        <a:rPr lang="en-US" sz="3400" dirty="0" err="1">
                          <a:latin typeface="Arial (Body)"/>
                        </a:rPr>
                        <a:t>thống</a:t>
                      </a:r>
                      <a:r>
                        <a:rPr lang="en-US" sz="3400" dirty="0">
                          <a:latin typeface="Arial (Body)"/>
                        </a:rPr>
                        <a:t> </a:t>
                      </a:r>
                      <a:r>
                        <a:rPr lang="en-US" sz="3400" dirty="0" err="1">
                          <a:latin typeface="Arial (Body)"/>
                        </a:rPr>
                        <a:t>nhất</a:t>
                      </a:r>
                      <a:r>
                        <a:rPr lang="en-US" sz="3400" dirty="0">
                          <a:latin typeface="Arial (Body)"/>
                        </a:rPr>
                        <a:t> </a:t>
                      </a:r>
                      <a:r>
                        <a:rPr lang="en-US" sz="3400" dirty="0" err="1">
                          <a:latin typeface="Arial (Body)"/>
                        </a:rPr>
                        <a:t>của</a:t>
                      </a:r>
                      <a:r>
                        <a:rPr lang="en-US" sz="3400" dirty="0">
                          <a:latin typeface="Arial (Body)"/>
                        </a:rPr>
                        <a:t> </a:t>
                      </a:r>
                      <a:r>
                        <a:rPr lang="en-US" sz="3400" dirty="0" err="1">
                          <a:latin typeface="Arial (Body)"/>
                        </a:rPr>
                        <a:t>nhóm</a:t>
                      </a:r>
                      <a:endParaRPr lang="en-US" sz="3400" dirty="0">
                        <a:latin typeface="Arial (Body)"/>
                      </a:endParaRPr>
                    </a:p>
                  </a:txBody>
                  <a:tcPr anchor="ctr">
                    <a:solidFill>
                      <a:srgbClr val="FFFFCC"/>
                    </a:solidFill>
                  </a:tcPr>
                </a:tc>
                <a:extLst>
                  <a:ext uri="{0D108BD9-81ED-4DB2-BD59-A6C34878D82A}">
                    <a16:rowId xmlns:a16="http://schemas.microsoft.com/office/drawing/2014/main" val="2502055088"/>
                  </a:ext>
                </a:extLst>
              </a:tr>
              <a:tr h="616739">
                <a:tc>
                  <a:txBody>
                    <a:bodyPr/>
                    <a:lstStyle/>
                    <a:p>
                      <a:pPr algn="l"/>
                      <a:r>
                        <a:rPr lang="en-US" sz="3400" dirty="0">
                          <a:latin typeface="Arial (Body)"/>
                        </a:rPr>
                        <a:t>Cho </a:t>
                      </a:r>
                      <a:r>
                        <a:rPr lang="en-US" sz="3400" dirty="0" err="1">
                          <a:latin typeface="Arial (Body)"/>
                        </a:rPr>
                        <a:t>học</a:t>
                      </a:r>
                      <a:r>
                        <a:rPr lang="en-US" sz="3400" dirty="0">
                          <a:latin typeface="Arial (Body)"/>
                        </a:rPr>
                        <a:t> </a:t>
                      </a:r>
                      <a:r>
                        <a:rPr lang="en-US" sz="3400" dirty="0" err="1">
                          <a:latin typeface="Arial (Body)"/>
                        </a:rPr>
                        <a:t>tập</a:t>
                      </a:r>
                      <a:r>
                        <a:rPr lang="en-US" sz="3400" dirty="0">
                          <a:latin typeface="Arial (Body)"/>
                        </a:rPr>
                        <a:t> </a:t>
                      </a:r>
                      <a:r>
                        <a:rPr lang="en-US" sz="3400" dirty="0" err="1">
                          <a:latin typeface="Arial (Body)"/>
                        </a:rPr>
                        <a:t>của</a:t>
                      </a:r>
                      <a:r>
                        <a:rPr lang="en-US" sz="3400" dirty="0">
                          <a:latin typeface="Arial (Body)"/>
                        </a:rPr>
                        <a:t> </a:t>
                      </a:r>
                      <a:r>
                        <a:rPr lang="en-US" sz="3400" dirty="0" err="1">
                          <a:latin typeface="Arial (Body)"/>
                        </a:rPr>
                        <a:t>các</a:t>
                      </a:r>
                      <a:r>
                        <a:rPr lang="en-US" sz="3400" dirty="0">
                          <a:latin typeface="Arial (Body)"/>
                        </a:rPr>
                        <a:t> con, </a:t>
                      </a:r>
                      <a:r>
                        <a:rPr lang="en-US" sz="3400" dirty="0" err="1">
                          <a:latin typeface="Arial (Body)"/>
                        </a:rPr>
                        <a:t>dịch</a:t>
                      </a:r>
                      <a:r>
                        <a:rPr lang="en-US" sz="3400" dirty="0">
                          <a:latin typeface="Arial (Body)"/>
                        </a:rPr>
                        <a:t> </a:t>
                      </a:r>
                      <a:r>
                        <a:rPr lang="en-US" sz="3400" dirty="0" err="1">
                          <a:latin typeface="Arial (Body)"/>
                        </a:rPr>
                        <a:t>vụ</a:t>
                      </a:r>
                      <a:r>
                        <a:rPr lang="en-US" sz="3400" dirty="0">
                          <a:latin typeface="Arial (Body)"/>
                        </a:rPr>
                        <a:t> y </a:t>
                      </a:r>
                      <a:r>
                        <a:rPr lang="en-US" sz="3400" dirty="0" err="1">
                          <a:latin typeface="Arial (Body)"/>
                        </a:rPr>
                        <a:t>tế</a:t>
                      </a:r>
                      <a:r>
                        <a:rPr lang="en-US" sz="3400" dirty="0">
                          <a:latin typeface="Arial (Body)"/>
                        </a:rPr>
                        <a:t> </a:t>
                      </a:r>
                      <a:r>
                        <a:rPr lang="en-US" sz="3400" dirty="0" err="1">
                          <a:latin typeface="Arial (Body)"/>
                        </a:rPr>
                        <a:t>và</a:t>
                      </a:r>
                      <a:r>
                        <a:rPr lang="en-US" sz="3400" dirty="0">
                          <a:latin typeface="Arial (Body)"/>
                        </a:rPr>
                        <a:t> </a:t>
                      </a:r>
                      <a:r>
                        <a:rPr lang="en-US" sz="3400" dirty="0" err="1">
                          <a:latin typeface="Arial (Body)"/>
                        </a:rPr>
                        <a:t>chăm</a:t>
                      </a:r>
                      <a:r>
                        <a:rPr lang="en-US" sz="3400" dirty="0">
                          <a:latin typeface="Arial (Body)"/>
                        </a:rPr>
                        <a:t> </a:t>
                      </a:r>
                      <a:r>
                        <a:rPr lang="en-US" sz="3400" dirty="0" err="1">
                          <a:latin typeface="Arial (Body)"/>
                        </a:rPr>
                        <a:t>sóc</a:t>
                      </a:r>
                      <a:r>
                        <a:rPr lang="en-US" sz="3400" dirty="0">
                          <a:latin typeface="Arial (Body)"/>
                        </a:rPr>
                        <a:t> </a:t>
                      </a:r>
                      <a:r>
                        <a:rPr lang="en-US" sz="3400" dirty="0" err="1">
                          <a:latin typeface="Arial (Body)"/>
                        </a:rPr>
                        <a:t>sức</a:t>
                      </a:r>
                      <a:r>
                        <a:rPr lang="en-US" sz="3400" dirty="0">
                          <a:latin typeface="Arial (Body)"/>
                        </a:rPr>
                        <a:t> </a:t>
                      </a:r>
                      <a:r>
                        <a:rPr lang="en-US" sz="3400" dirty="0" err="1">
                          <a:latin typeface="Arial (Body)"/>
                        </a:rPr>
                        <a:t>khỏe</a:t>
                      </a:r>
                      <a:endParaRPr lang="en-US" sz="3400" dirty="0">
                        <a:latin typeface="Arial (Body)"/>
                      </a:endParaRP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extLst>
                  <a:ext uri="{0D108BD9-81ED-4DB2-BD59-A6C34878D82A}">
                    <a16:rowId xmlns:a16="http://schemas.microsoft.com/office/drawing/2014/main" val="326909295"/>
                  </a:ext>
                </a:extLst>
              </a:tr>
              <a:tr h="694878">
                <a:tc>
                  <a:txBody>
                    <a:bodyPr/>
                    <a:lstStyle/>
                    <a:p>
                      <a:pPr algn="l"/>
                      <a:r>
                        <a:rPr lang="en-US" sz="3400" dirty="0">
                          <a:latin typeface="Arial (Body)"/>
                        </a:rPr>
                        <a:t>Cho </a:t>
                      </a:r>
                      <a:r>
                        <a:rPr lang="en-US" sz="3400" dirty="0" err="1">
                          <a:latin typeface="Arial (Body)"/>
                        </a:rPr>
                        <a:t>các</a:t>
                      </a:r>
                      <a:r>
                        <a:rPr lang="en-US" sz="3400" dirty="0">
                          <a:latin typeface="Arial (Body)"/>
                        </a:rPr>
                        <a:t> </a:t>
                      </a:r>
                      <a:r>
                        <a:rPr lang="en-US" sz="3400" dirty="0" err="1">
                          <a:latin typeface="Arial (Body)"/>
                        </a:rPr>
                        <a:t>nhu</a:t>
                      </a:r>
                      <a:r>
                        <a:rPr lang="en-US" sz="3400" dirty="0">
                          <a:latin typeface="Arial (Body)"/>
                        </a:rPr>
                        <a:t> </a:t>
                      </a:r>
                      <a:r>
                        <a:rPr lang="en-US" sz="3400" dirty="0" err="1">
                          <a:latin typeface="Arial (Body)"/>
                        </a:rPr>
                        <a:t>cầu</a:t>
                      </a:r>
                      <a:r>
                        <a:rPr lang="en-US" sz="3400" dirty="0">
                          <a:latin typeface="Arial (Body)"/>
                        </a:rPr>
                        <a:t> </a:t>
                      </a:r>
                      <a:r>
                        <a:rPr lang="en-US" sz="3400" dirty="0" err="1">
                          <a:latin typeface="Arial (Body)"/>
                        </a:rPr>
                        <a:t>thiết</a:t>
                      </a:r>
                      <a:r>
                        <a:rPr lang="en-US" sz="3400" dirty="0">
                          <a:latin typeface="Arial (Body)"/>
                        </a:rPr>
                        <a:t> </a:t>
                      </a:r>
                      <a:r>
                        <a:rPr lang="en-US" sz="3400" dirty="0" err="1">
                          <a:latin typeface="Arial (Body)"/>
                        </a:rPr>
                        <a:t>bị</a:t>
                      </a:r>
                      <a:endParaRPr lang="en-US" sz="3400" dirty="0">
                        <a:latin typeface="Arial (Body)"/>
                      </a:endParaRP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extLst>
                  <a:ext uri="{0D108BD9-81ED-4DB2-BD59-A6C34878D82A}">
                    <a16:rowId xmlns:a16="http://schemas.microsoft.com/office/drawing/2014/main" val="1116339903"/>
                  </a:ext>
                </a:extLst>
              </a:tr>
              <a:tr h="694878">
                <a:tc>
                  <a:txBody>
                    <a:bodyPr/>
                    <a:lstStyle/>
                    <a:p>
                      <a:pPr algn="l"/>
                      <a:r>
                        <a:rPr lang="en-US" sz="3400" dirty="0">
                          <a:latin typeface="Arial (Body)"/>
                        </a:rPr>
                        <a:t>Cho </a:t>
                      </a:r>
                      <a:r>
                        <a:rPr lang="en-US" sz="3400" dirty="0" err="1">
                          <a:latin typeface="Arial (Body)"/>
                        </a:rPr>
                        <a:t>mua</a:t>
                      </a:r>
                      <a:r>
                        <a:rPr lang="en-US" sz="3400" dirty="0">
                          <a:latin typeface="Arial (Body)"/>
                        </a:rPr>
                        <a:t> </a:t>
                      </a:r>
                      <a:r>
                        <a:rPr lang="en-US" sz="3400" dirty="0" err="1">
                          <a:latin typeface="Arial (Body)"/>
                        </a:rPr>
                        <a:t>sắm</a:t>
                      </a:r>
                      <a:r>
                        <a:rPr lang="en-US" sz="3400" dirty="0">
                          <a:latin typeface="Arial (Body)"/>
                        </a:rPr>
                        <a:t> </a:t>
                      </a:r>
                      <a:r>
                        <a:rPr lang="en-US" sz="3400" dirty="0" err="1">
                          <a:latin typeface="Arial (Body)"/>
                        </a:rPr>
                        <a:t>cá</a:t>
                      </a:r>
                      <a:r>
                        <a:rPr lang="en-US" sz="3400" dirty="0">
                          <a:latin typeface="Arial (Body)"/>
                        </a:rPr>
                        <a:t> </a:t>
                      </a:r>
                      <a:r>
                        <a:rPr lang="en-US" sz="3400" dirty="0" err="1">
                          <a:latin typeface="Arial (Body)"/>
                        </a:rPr>
                        <a:t>nhân</a:t>
                      </a:r>
                      <a:endParaRPr lang="en-US" sz="3400" dirty="0">
                        <a:latin typeface="Arial (Body)"/>
                      </a:endParaRP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extLst>
                  <a:ext uri="{0D108BD9-81ED-4DB2-BD59-A6C34878D82A}">
                    <a16:rowId xmlns:a16="http://schemas.microsoft.com/office/drawing/2014/main" val="789214356"/>
                  </a:ext>
                </a:extLst>
              </a:tr>
              <a:tr h="694878">
                <a:tc>
                  <a:txBody>
                    <a:bodyPr/>
                    <a:lstStyle/>
                    <a:p>
                      <a:pPr algn="l"/>
                      <a:r>
                        <a:rPr lang="en-US" sz="3400" dirty="0">
                          <a:latin typeface="Arial (Body)"/>
                        </a:rPr>
                        <a:t>Cho </a:t>
                      </a:r>
                      <a:r>
                        <a:rPr lang="en-US" sz="3400" dirty="0" err="1">
                          <a:latin typeface="Arial (Body)"/>
                        </a:rPr>
                        <a:t>tiết</a:t>
                      </a:r>
                      <a:r>
                        <a:rPr lang="en-US" sz="3400" dirty="0">
                          <a:latin typeface="Arial (Body)"/>
                        </a:rPr>
                        <a:t> </a:t>
                      </a:r>
                      <a:r>
                        <a:rPr lang="en-US" sz="3400" dirty="0" err="1">
                          <a:latin typeface="Arial (Body)"/>
                        </a:rPr>
                        <a:t>kiệm</a:t>
                      </a:r>
                      <a:endParaRPr lang="en-US" sz="3400" dirty="0">
                        <a:latin typeface="Arial (Body)"/>
                      </a:endParaRP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tc>
                  <a:txBody>
                    <a:bodyPr/>
                    <a:lstStyle/>
                    <a:p>
                      <a:pPr algn="ctr"/>
                      <a:r>
                        <a:rPr lang="en-US" sz="3400" dirty="0">
                          <a:latin typeface="Arial (Body)"/>
                        </a:rPr>
                        <a:t>?</a:t>
                      </a:r>
                    </a:p>
                  </a:txBody>
                  <a:tcPr anchor="ctr"/>
                </a:tc>
                <a:extLst>
                  <a:ext uri="{0D108BD9-81ED-4DB2-BD59-A6C34878D82A}">
                    <a16:rowId xmlns:a16="http://schemas.microsoft.com/office/drawing/2014/main" val="544619436"/>
                  </a:ext>
                </a:extLst>
              </a:tr>
            </a:tbl>
          </a:graphicData>
        </a:graphic>
      </p:graphicFrame>
    </p:spTree>
    <p:extLst>
      <p:ext uri="{BB962C8B-B14F-4D97-AF65-F5344CB8AC3E}">
        <p14:creationId xmlns:p14="http://schemas.microsoft.com/office/powerpoint/2010/main" val="97698241"/>
      </p:ext>
    </p:extLst>
  </p:cSld>
  <p:clrMapOvr>
    <a:masterClrMapping/>
  </p:clrMapOvr>
  <mc:AlternateContent xmlns:mc="http://schemas.openxmlformats.org/markup-compatibility/2006">
    <mc:Choice xmlns:p14="http://schemas.microsoft.com/office/powerpoint/2010/main" Requires="p14">
      <p:transition spd="med">
        <p14:wheelReverse spokes="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44" name="Rectangle 43"/>
          <p:cNvSpPr/>
          <p:nvPr/>
        </p:nvSpPr>
        <p:spPr>
          <a:xfrm>
            <a:off x="1118365" y="1799512"/>
            <a:ext cx="14940181" cy="2495876"/>
          </a:xfrm>
          <a:prstGeom prst="rect">
            <a:avLst/>
          </a:prstGeom>
        </p:spPr>
        <p:txBody>
          <a:bodyPr wrap="square">
            <a:spAutoFit/>
          </a:bodyPr>
          <a:lstStyle/>
          <a:p>
            <a:pPr>
              <a:lnSpc>
                <a:spcPct val="150000"/>
              </a:lnSpc>
              <a:spcBef>
                <a:spcPts val="100"/>
              </a:spcBef>
              <a:spcAft>
                <a:spcPts val="100"/>
              </a:spcAft>
            </a:pPr>
            <a:r>
              <a:rPr lang="vi-VN" sz="3600" kern="100" dirty="0">
                <a:solidFill>
                  <a:srgbClr val="000000"/>
                </a:solidFill>
                <a:ea typeface="Calibri" panose="020F0502020204030204" pitchFamily="34" charset="0"/>
                <a:cs typeface="Times New Roman" panose="02020603050405020304" pitchFamily="18" charset="0"/>
              </a:rPr>
              <a:t>Gia đình A gồm bố, mẹ và hai con. Họ đang muốn quản lí chi tiêu hàng tháng để tiết kiệm và duy trì cuộc sống ổn định. Dưới đây là số liệu về thu nhập và chi tiêu của gia đình Nguyễn trong một tháng cụ thể:</a:t>
            </a:r>
            <a:endParaRPr lang="en-US" sz="2800" kern="100" dirty="0">
              <a:ea typeface="Calibri" panose="020F0502020204030204" pitchFamily="34" charset="0"/>
              <a:cs typeface="Times New Roman" panose="02020603050405020304" pitchFamily="18"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175847206"/>
              </p:ext>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691516"/>
            <a:ext cx="6629400" cy="1107996"/>
          </a:xfrm>
          <a:prstGeom prst="rect">
            <a:avLst/>
          </a:prstGeom>
          <a:noFill/>
        </p:spPr>
        <p:txBody>
          <a:bodyPr wrap="square" rtlCol="0">
            <a:spAutoFit/>
          </a:bodyPr>
          <a:lstStyle/>
          <a:p>
            <a:pPr algn="ctr"/>
            <a:r>
              <a:rPr lang="vi-VN" sz="6600" b="1" dirty="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87BB89F-2525-7814-C54D-68B7ECA0FA4E}"/>
              </a:ext>
            </a:extLst>
          </p:cNvPr>
          <p:cNvSpPr txBox="1"/>
          <p:nvPr/>
        </p:nvSpPr>
        <p:spPr>
          <a:xfrm>
            <a:off x="349534" y="4396160"/>
            <a:ext cx="5901078" cy="832026"/>
          </a:xfrm>
          <a:prstGeom prst="rect">
            <a:avLst/>
          </a:prstGeom>
          <a:noFill/>
        </p:spPr>
        <p:txBody>
          <a:bodyPr wrap="square">
            <a:spAutoFit/>
          </a:bodyPr>
          <a:lstStyle/>
          <a:p>
            <a:pPr>
              <a:lnSpc>
                <a:spcPct val="150000"/>
              </a:lnSpc>
              <a:spcBef>
                <a:spcPts val="100"/>
              </a:spcBef>
              <a:spcAft>
                <a:spcPts val="100"/>
              </a:spcAft>
            </a:pPr>
            <a:r>
              <a:rPr lang="vi-VN" sz="3600" b="1" i="1" kern="100" dirty="0">
                <a:solidFill>
                  <a:srgbClr val="000000"/>
                </a:solidFill>
                <a:effectLst/>
                <a:ea typeface="Calibri" panose="020F0502020204030204" pitchFamily="34" charset="0"/>
                <a:cs typeface="Times New Roman" panose="02020603050405020304" pitchFamily="18" charset="0"/>
              </a:rPr>
              <a:t>1. Thu nhập hàng tháng:</a:t>
            </a:r>
            <a:endParaRPr lang="en-US" sz="3600" kern="100" dirty="0">
              <a:effectLst/>
              <a:ea typeface="Calibri" panose="020F0502020204030204" pitchFamily="34" charset="0"/>
              <a:cs typeface="Times New Roman" panose="02020603050405020304" pitchFamily="18" charset="0"/>
            </a:endParaRPr>
          </a:p>
        </p:txBody>
      </p:sp>
      <p:graphicFrame>
        <p:nvGraphicFramePr>
          <p:cNvPr id="32" name="Table 32">
            <a:extLst>
              <a:ext uri="{FF2B5EF4-FFF2-40B4-BE49-F238E27FC236}">
                <a16:creationId xmlns:a16="http://schemas.microsoft.com/office/drawing/2014/main" id="{52FD92F9-C7D5-913D-4AA0-AF72C27A1DF9}"/>
              </a:ext>
            </a:extLst>
          </p:cNvPr>
          <p:cNvGraphicFramePr>
            <a:graphicFrameLocks noGrp="1"/>
          </p:cNvGraphicFramePr>
          <p:nvPr>
            <p:extLst>
              <p:ext uri="{D42A27DB-BD31-4B8C-83A1-F6EECF244321}">
                <p14:modId xmlns:p14="http://schemas.microsoft.com/office/powerpoint/2010/main" val="3345039528"/>
              </p:ext>
            </p:extLst>
          </p:nvPr>
        </p:nvGraphicFramePr>
        <p:xfrm>
          <a:off x="984042" y="5456786"/>
          <a:ext cx="15017958" cy="4563514"/>
        </p:xfrm>
        <a:graphic>
          <a:graphicData uri="http://schemas.openxmlformats.org/drawingml/2006/table">
            <a:tbl>
              <a:tblPr firstRow="1" bandRow="1">
                <a:tableStyleId>{5940675A-B579-460E-94D1-54222C63F5DA}</a:tableStyleId>
              </a:tblPr>
              <a:tblGrid>
                <a:gridCol w="9398814">
                  <a:extLst>
                    <a:ext uri="{9D8B030D-6E8A-4147-A177-3AD203B41FA5}">
                      <a16:colId xmlns:a16="http://schemas.microsoft.com/office/drawing/2014/main" val="3034550226"/>
                    </a:ext>
                  </a:extLst>
                </a:gridCol>
                <a:gridCol w="5619144">
                  <a:extLst>
                    <a:ext uri="{9D8B030D-6E8A-4147-A177-3AD203B41FA5}">
                      <a16:colId xmlns:a16="http://schemas.microsoft.com/office/drawing/2014/main" val="1297884324"/>
                    </a:ext>
                  </a:extLst>
                </a:gridCol>
              </a:tblGrid>
              <a:tr h="975939">
                <a:tc>
                  <a:txBody>
                    <a:bodyPr/>
                    <a:lstStyle/>
                    <a:p>
                      <a:pPr algn="ctr">
                        <a:lnSpc>
                          <a:spcPct val="150000"/>
                        </a:lnSpc>
                      </a:pPr>
                      <a:r>
                        <a:rPr lang="en-US" sz="3600" dirty="0" err="1">
                          <a:latin typeface="Arial" panose="020B0604020202020204" pitchFamily="34" charset="0"/>
                          <a:cs typeface="Arial" panose="020B0604020202020204" pitchFamily="34" charset="0"/>
                        </a:rPr>
                        <a:t>Lương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a:t>
                      </a:r>
                      <a:endParaRPr lang="en-US" sz="3600" dirty="0">
                        <a:latin typeface="Arial" panose="020B0604020202020204" pitchFamily="34" charset="0"/>
                        <a:cs typeface="Arial" panose="020B0604020202020204" pitchFamily="34" charset="0"/>
                      </a:endParaRPr>
                    </a:p>
                  </a:txBody>
                  <a:tcPr anchor="ctr">
                    <a:solidFill>
                      <a:srgbClr val="FFFFCC"/>
                    </a:solidFill>
                  </a:tcPr>
                </a:tc>
                <a:tc>
                  <a:txBody>
                    <a:bodyPr/>
                    <a:lstStyle/>
                    <a:p>
                      <a:pPr algn="ctr">
                        <a:lnSpc>
                          <a:spcPct val="150000"/>
                        </a:lnSpc>
                      </a:pPr>
                      <a:r>
                        <a:rPr lang="en-US" sz="3600" dirty="0">
                          <a:latin typeface="Arial" panose="020B0604020202020204" pitchFamily="34" charset="0"/>
                          <a:cs typeface="Arial" panose="020B0604020202020204" pitchFamily="34" charset="0"/>
                        </a:rPr>
                        <a:t>25 000 000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rgbClr val="FFFFCC"/>
                    </a:solidFill>
                  </a:tcPr>
                </a:tc>
                <a:extLst>
                  <a:ext uri="{0D108BD9-81ED-4DB2-BD59-A6C34878D82A}">
                    <a16:rowId xmlns:a16="http://schemas.microsoft.com/office/drawing/2014/main" val="3742102071"/>
                  </a:ext>
                </a:extLst>
              </a:tr>
              <a:tr h="975939">
                <a:tc>
                  <a:txBody>
                    <a:bodyPr/>
                    <a:lstStyle/>
                    <a:p>
                      <a:pPr algn="ctr">
                        <a:lnSpc>
                          <a:spcPct val="150000"/>
                        </a:lnSpc>
                      </a:pPr>
                      <a:r>
                        <a:rPr lang="en-US" sz="3600" dirty="0" err="1">
                          <a:latin typeface="Arial" panose="020B0604020202020204" pitchFamily="34" charset="0"/>
                          <a:cs typeface="Arial" panose="020B0604020202020204" pitchFamily="34" charset="0"/>
                        </a:rPr>
                        <a:t>Lương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mẹ</a:t>
                      </a:r>
                      <a:endParaRPr lang="en-US" sz="3600" dirty="0">
                        <a:latin typeface="Arial" panose="020B0604020202020204" pitchFamily="34" charset="0"/>
                        <a:cs typeface="Arial" panose="020B0604020202020204" pitchFamily="34" charset="0"/>
                      </a:endParaRPr>
                    </a:p>
                  </a:txBody>
                  <a:tcPr anchor="ctr">
                    <a:solidFill>
                      <a:srgbClr val="FFFFCC"/>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20 000 000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rgbClr val="FFFFCC"/>
                    </a:solidFill>
                  </a:tcPr>
                </a:tc>
                <a:extLst>
                  <a:ext uri="{0D108BD9-81ED-4DB2-BD59-A6C34878D82A}">
                    <a16:rowId xmlns:a16="http://schemas.microsoft.com/office/drawing/2014/main" val="3448799325"/>
                  </a:ext>
                </a:extLst>
              </a:tr>
              <a:tr h="975939">
                <a:tc>
                  <a:txBody>
                    <a:bodyPr/>
                    <a:lstStyle/>
                    <a:p>
                      <a:pPr algn="ctr">
                        <a:lnSpc>
                          <a:spcPct val="150000"/>
                        </a:lnSpc>
                      </a:pP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đầu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tư</a:t>
                      </a:r>
                      <a:endParaRPr lang="en-US" sz="3600" dirty="0">
                        <a:latin typeface="Arial" panose="020B0604020202020204" pitchFamily="34" charset="0"/>
                        <a:cs typeface="Arial" panose="020B0604020202020204" pitchFamily="34" charset="0"/>
                      </a:endParaRPr>
                    </a:p>
                  </a:txBody>
                  <a:tcPr anchor="ctr">
                    <a:solidFill>
                      <a:srgbClr val="FFFFCC"/>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3 000 000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rgbClr val="FFFFCC"/>
                    </a:solidFill>
                  </a:tcPr>
                </a:tc>
                <a:extLst>
                  <a:ext uri="{0D108BD9-81ED-4DB2-BD59-A6C34878D82A}">
                    <a16:rowId xmlns:a16="http://schemas.microsoft.com/office/drawing/2014/main" val="13977534"/>
                  </a:ext>
                </a:extLst>
              </a:tr>
              <a:tr h="975939">
                <a:tc>
                  <a:txBody>
                    <a:bodyPr/>
                    <a:lstStyle/>
                    <a:p>
                      <a:pPr algn="ctr">
                        <a:lnSpc>
                          <a:spcPct val="150000"/>
                        </a:lnSpc>
                      </a:pPr>
                      <a:r>
                        <a:rPr lang="en-US" sz="3600" dirty="0" err="1">
                          <a:latin typeface="Arial" panose="020B0604020202020204" pitchFamily="34" charset="0"/>
                          <a:cs typeface="Arial" panose="020B0604020202020204" pitchFamily="34" charset="0"/>
                        </a:rPr>
                        <a:t>Tổng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Lương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mẹ</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lãi</a:t>
                      </a:r>
                      <a:r>
                        <a:rPr lang="en-US" sz="3600" dirty="0">
                          <a:latin typeface="Arial" panose="020B0604020202020204" pitchFamily="34" charset="0"/>
                          <a:cs typeface="Arial" panose="020B0604020202020204" pitchFamily="34" charset="0"/>
                        </a:rPr>
                        <a:t>)</a:t>
                      </a:r>
                    </a:p>
                  </a:txBody>
                  <a:tcPr anchor="ctr">
                    <a:solidFill>
                      <a:srgbClr val="FFFFCC"/>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48 000 000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rgbClr val="FFFFCC"/>
                    </a:solidFill>
                  </a:tcPr>
                </a:tc>
                <a:extLst>
                  <a:ext uri="{0D108BD9-81ED-4DB2-BD59-A6C34878D82A}">
                    <a16:rowId xmlns:a16="http://schemas.microsoft.com/office/drawing/2014/main" val="671709654"/>
                  </a:ext>
                </a:extLst>
              </a:tr>
            </a:tbl>
          </a:graphicData>
        </a:graphic>
      </p:graphicFrame>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par>
                                <p:cTn id="15" presetID="16" presetClass="entr" presetSubtype="21"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17329918" y="9235160"/>
            <a:ext cx="1045443" cy="1045443"/>
          </a:xfrm>
          <a:prstGeom prst="rect">
            <a:avLst/>
          </a:prstGeom>
        </p:spPr>
      </p:pic>
      <p:sp>
        <p:nvSpPr>
          <p:cNvPr id="3" name="TextBox 2">
            <a:extLst>
              <a:ext uri="{FF2B5EF4-FFF2-40B4-BE49-F238E27FC236}">
                <a16:creationId xmlns:a16="http://schemas.microsoft.com/office/drawing/2014/main" id="{53650997-1E70-057F-C374-6ABDACB65069}"/>
              </a:ext>
            </a:extLst>
          </p:cNvPr>
          <p:cNvSpPr txBox="1"/>
          <p:nvPr/>
        </p:nvSpPr>
        <p:spPr>
          <a:xfrm>
            <a:off x="852946" y="1291140"/>
            <a:ext cx="16549053" cy="8466741"/>
          </a:xfrm>
          <a:prstGeom prst="rect">
            <a:avLst/>
          </a:prstGeom>
          <a:noFill/>
        </p:spPr>
        <p:txBody>
          <a:bodyPr wrap="square">
            <a:spAutoFit/>
          </a:bodyPr>
          <a:lstStyle/>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Chi tiêu hợp lí thì nên đặt chi tiêu vào những khoản ưu tiên, cần thiết và có một khoản tiết kiệm:</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 Các khoản chi tiêu cho học tập của các con, dịch vụ y tế và chăm sóc sức khỏe chiếm khoảng 30%;</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 Các nhu cầu thiết yếu nên chiếm khoảng 30%;</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 Chi tiêu cho mua sắm cá nhân nên chiếm khoảng 20%;</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 Khoản tiết kiệm nên chiếm khoảng 20%.</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Từ đó mỗi thành viên trong nhóm và những ý kiến thống nhất sau khi thảo luận.</a:t>
            </a:r>
            <a:endParaRPr lang="en-US" sz="3600" kern="100" dirty="0">
              <a:effectLs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ffectLst/>
                <a:ea typeface="Calibri" panose="020F0502020204030204" pitchFamily="34" charset="0"/>
                <a:cs typeface="Times New Roman" panose="02020603050405020304" pitchFamily="18" charset="0"/>
              </a:rPr>
              <a:t>Sau đó, tiến hành lập bảng thống kê các khoản chi tiêu của gia đình trên trong vòng một tuần theo mẫu như ở Bảng 3.</a:t>
            </a:r>
            <a:endParaRPr lang="en-US" sz="3600" kern="1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09CE57B-2511-0825-9A08-7F27954796E6}"/>
              </a:ext>
            </a:extLst>
          </p:cNvPr>
          <p:cNvSpPr txBox="1"/>
          <p:nvPr/>
        </p:nvSpPr>
        <p:spPr>
          <a:xfrm>
            <a:off x="8416923" y="630410"/>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2340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2" name="Rounded Rectangle 1"/>
          <p:cNvSpPr/>
          <p:nvPr/>
        </p:nvSpPr>
        <p:spPr>
          <a:xfrm>
            <a:off x="726130" y="640133"/>
            <a:ext cx="6176212"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a:latin typeface="Arial (Body)"/>
                <a:cs typeface="Arial" panose="020B0604020202020204" pitchFamily="34" charset="0"/>
              </a:rPr>
              <a:t>Ví</a:t>
            </a:r>
            <a:r>
              <a:rPr lang="en-US" sz="4200" b="1" dirty="0">
                <a:latin typeface="Arial (Body)"/>
                <a:cs typeface="Arial" panose="020B0604020202020204" pitchFamily="34" charset="0"/>
              </a:rPr>
              <a:t> </a:t>
            </a:r>
            <a:r>
              <a:rPr lang="en-US" sz="4200" b="1" dirty="0" err="1">
                <a:latin typeface="Arial (Body)"/>
                <a:cs typeface="Arial" panose="020B0604020202020204" pitchFamily="34" charset="0"/>
              </a:rPr>
              <a:t>dụ</a:t>
            </a:r>
            <a:r>
              <a:rPr lang="en-US" sz="4200" b="1" dirty="0">
                <a:latin typeface="Arial (Body)"/>
                <a:cs typeface="Arial" panose="020B0604020202020204" pitchFamily="34" charset="0"/>
              </a:rPr>
              <a:t> 1 (SGK – tr.51)</a:t>
            </a:r>
          </a:p>
        </p:txBody>
      </p:sp>
      <p:sp>
        <p:nvSpPr>
          <p:cNvPr id="4" name="TextBox 3">
            <a:extLst>
              <a:ext uri="{FF2B5EF4-FFF2-40B4-BE49-F238E27FC236}">
                <a16:creationId xmlns:a16="http://schemas.microsoft.com/office/drawing/2014/main" id="{B85BA6BA-F95B-E308-AE1B-47915A22E224}"/>
              </a:ext>
            </a:extLst>
          </p:cNvPr>
          <p:cNvSpPr txBox="1"/>
          <p:nvPr/>
        </p:nvSpPr>
        <p:spPr>
          <a:xfrm>
            <a:off x="726131" y="2080483"/>
            <a:ext cx="16835737" cy="901593"/>
          </a:xfrm>
          <a:prstGeom prst="rect">
            <a:avLst/>
          </a:prstGeom>
          <a:noFill/>
        </p:spPr>
        <p:txBody>
          <a:bodyPr wrap="square">
            <a:spAutoFit/>
          </a:bodyPr>
          <a:lstStyle/>
          <a:p>
            <a:pPr algn="just">
              <a:lnSpc>
                <a:spcPct val="150000"/>
              </a:lnSpc>
            </a:pPr>
            <a:r>
              <a:rPr lang="en-US" sz="4000" b="0" i="0" dirty="0" err="1">
                <a:solidFill>
                  <a:srgbClr val="000000"/>
                </a:solidFill>
                <a:effectLst/>
                <a:latin typeface="Arial (Body)"/>
              </a:rPr>
              <a:t>Kế</a:t>
            </a:r>
            <a:r>
              <a:rPr lang="en-US" sz="4000" b="0" i="0" dirty="0">
                <a:solidFill>
                  <a:srgbClr val="000000"/>
                </a:solidFill>
                <a:effectLst/>
                <a:latin typeface="Arial (Body)"/>
              </a:rPr>
              <a:t> </a:t>
            </a:r>
            <a:r>
              <a:rPr lang="en-US" sz="4000" b="0" i="0" dirty="0" err="1">
                <a:solidFill>
                  <a:srgbClr val="000000"/>
                </a:solidFill>
                <a:effectLst/>
                <a:latin typeface="Arial (Body)"/>
              </a:rPr>
              <a:t>hoạch</a:t>
            </a:r>
            <a:r>
              <a:rPr lang="en-US" sz="4000" b="0" i="0" dirty="0">
                <a:solidFill>
                  <a:srgbClr val="000000"/>
                </a:solidFill>
                <a:effectLst/>
                <a:latin typeface="Arial (Body)"/>
              </a:rPr>
              <a:t> chi </a:t>
            </a:r>
            <a:r>
              <a:rPr lang="en-US" sz="4000" b="0" i="0" dirty="0" err="1">
                <a:solidFill>
                  <a:srgbClr val="000000"/>
                </a:solidFill>
                <a:effectLst/>
                <a:latin typeface="Arial (Body)"/>
              </a:rPr>
              <a:t>tiêu</a:t>
            </a:r>
            <a:r>
              <a:rPr lang="en-US" sz="4000" b="0" i="0" dirty="0">
                <a:solidFill>
                  <a:srgbClr val="000000"/>
                </a:solidFill>
                <a:effectLst/>
                <a:latin typeface="Arial (Body)"/>
              </a:rPr>
              <a:t> </a:t>
            </a:r>
            <a:r>
              <a:rPr lang="en-US" sz="4000" b="0" i="0" dirty="0" err="1">
                <a:solidFill>
                  <a:srgbClr val="000000"/>
                </a:solidFill>
                <a:effectLst/>
                <a:latin typeface="Arial (Body)"/>
              </a:rPr>
              <a:t>hằng</a:t>
            </a:r>
            <a:r>
              <a:rPr lang="en-US" sz="4000" b="0" i="0" dirty="0">
                <a:solidFill>
                  <a:srgbClr val="000000"/>
                </a:solidFill>
                <a:effectLst/>
                <a:latin typeface="Arial (Body)"/>
              </a:rPr>
              <a:t> </a:t>
            </a:r>
            <a:r>
              <a:rPr lang="en-US" sz="4000" b="0" i="0" dirty="0" err="1">
                <a:solidFill>
                  <a:srgbClr val="000000"/>
                </a:solidFill>
                <a:effectLst/>
                <a:latin typeface="Arial (Body)"/>
              </a:rPr>
              <a:t>tháng</a:t>
            </a:r>
            <a:r>
              <a:rPr lang="en-US" sz="4000" b="0" i="0" dirty="0">
                <a:solidFill>
                  <a:srgbClr val="000000"/>
                </a:solidFill>
                <a:effectLst/>
                <a:latin typeface="Arial (Body)"/>
              </a:rPr>
              <a:t> </a:t>
            </a:r>
            <a:r>
              <a:rPr lang="en-US" sz="4000" b="0" i="0" dirty="0" err="1">
                <a:solidFill>
                  <a:srgbClr val="000000"/>
                </a:solidFill>
                <a:effectLst/>
                <a:latin typeface="Arial (Body)"/>
              </a:rPr>
              <a:t>của</a:t>
            </a:r>
            <a:r>
              <a:rPr lang="en-US" sz="4000" b="0" i="0" dirty="0">
                <a:solidFill>
                  <a:srgbClr val="000000"/>
                </a:solidFill>
                <a:effectLst/>
                <a:latin typeface="Arial (Body)"/>
              </a:rPr>
              <a:t> </a:t>
            </a:r>
            <a:r>
              <a:rPr lang="en-US" sz="4000" b="0" i="0" dirty="0" err="1">
                <a:solidFill>
                  <a:srgbClr val="000000"/>
                </a:solidFill>
                <a:effectLst/>
                <a:latin typeface="Arial (Body)"/>
              </a:rPr>
              <a:t>gia</a:t>
            </a:r>
            <a:r>
              <a:rPr lang="en-US" sz="4000" b="0" i="0" dirty="0">
                <a:solidFill>
                  <a:srgbClr val="000000"/>
                </a:solidFill>
                <a:effectLst/>
                <a:latin typeface="Arial (Body)"/>
              </a:rPr>
              <a:t> </a:t>
            </a:r>
            <a:r>
              <a:rPr lang="en-US" sz="4000" b="0" i="0" dirty="0" err="1">
                <a:solidFill>
                  <a:srgbClr val="000000"/>
                </a:solidFill>
                <a:effectLst/>
                <a:latin typeface="Arial (Body)"/>
              </a:rPr>
              <a:t>đình</a:t>
            </a:r>
            <a:r>
              <a:rPr lang="en-US" sz="4000" b="0" i="0" dirty="0">
                <a:solidFill>
                  <a:srgbClr val="000000"/>
                </a:solidFill>
                <a:effectLst/>
                <a:latin typeface="Arial (Body)"/>
              </a:rPr>
              <a:t> </a:t>
            </a:r>
            <a:r>
              <a:rPr lang="en-US" sz="4000" b="0" i="0" dirty="0" err="1">
                <a:solidFill>
                  <a:srgbClr val="000000"/>
                </a:solidFill>
                <a:effectLst/>
                <a:latin typeface="Arial (Body)"/>
              </a:rPr>
              <a:t>chị</a:t>
            </a:r>
            <a:r>
              <a:rPr lang="en-US" sz="4000" b="0" i="0" dirty="0">
                <a:solidFill>
                  <a:srgbClr val="000000"/>
                </a:solidFill>
                <a:effectLst/>
                <a:latin typeface="Arial (Body)"/>
              </a:rPr>
              <a:t> </a:t>
            </a:r>
            <a:r>
              <a:rPr lang="en-US" sz="4000" b="0" i="0" dirty="0" err="1">
                <a:solidFill>
                  <a:srgbClr val="000000"/>
                </a:solidFill>
                <a:effectLst/>
                <a:latin typeface="Arial (Body)"/>
              </a:rPr>
              <a:t>Hạnh</a:t>
            </a:r>
            <a:r>
              <a:rPr lang="en-US" sz="4000" b="0" i="0" dirty="0">
                <a:solidFill>
                  <a:srgbClr val="000000"/>
                </a:solidFill>
                <a:effectLst/>
                <a:latin typeface="Arial (Body)"/>
              </a:rPr>
              <a:t> </a:t>
            </a:r>
            <a:r>
              <a:rPr lang="en-US" sz="4000" b="0" i="0" dirty="0" err="1">
                <a:solidFill>
                  <a:srgbClr val="000000"/>
                </a:solidFill>
                <a:effectLst/>
                <a:latin typeface="Arial (Body)"/>
              </a:rPr>
              <a:t>được</a:t>
            </a:r>
            <a:r>
              <a:rPr lang="en-US" sz="4000" b="0" i="0" dirty="0">
                <a:solidFill>
                  <a:srgbClr val="000000"/>
                </a:solidFill>
                <a:effectLst/>
                <a:latin typeface="Arial (Body)"/>
              </a:rPr>
              <a:t> </a:t>
            </a:r>
            <a:r>
              <a:rPr lang="en-US" sz="4000" b="0" i="0" dirty="0" err="1">
                <a:solidFill>
                  <a:srgbClr val="000000"/>
                </a:solidFill>
                <a:effectLst/>
                <a:latin typeface="Arial (Body)"/>
              </a:rPr>
              <a:t>cho</a:t>
            </a:r>
            <a:r>
              <a:rPr lang="en-US" sz="4000" b="0" i="0" dirty="0">
                <a:solidFill>
                  <a:srgbClr val="000000"/>
                </a:solidFill>
                <a:effectLst/>
                <a:latin typeface="Arial (Body)"/>
              </a:rPr>
              <a:t> </a:t>
            </a:r>
            <a:r>
              <a:rPr lang="en-US" sz="4000" b="0" i="0" dirty="0" err="1">
                <a:solidFill>
                  <a:srgbClr val="000000"/>
                </a:solidFill>
                <a:effectLst/>
                <a:latin typeface="Arial (Body)"/>
              </a:rPr>
              <a:t>bởi</a:t>
            </a:r>
            <a:r>
              <a:rPr lang="en-US" sz="4000" b="0" i="0" dirty="0">
                <a:solidFill>
                  <a:srgbClr val="000000"/>
                </a:solidFill>
                <a:effectLst/>
                <a:latin typeface="Arial (Body)"/>
              </a:rPr>
              <a:t> </a:t>
            </a:r>
            <a:r>
              <a:rPr lang="en-US" sz="4000" b="0" i="0" dirty="0" err="1">
                <a:solidFill>
                  <a:srgbClr val="000000"/>
                </a:solidFill>
                <a:effectLst/>
                <a:latin typeface="Arial (Body)"/>
              </a:rPr>
              <a:t>Bảng</a:t>
            </a:r>
            <a:r>
              <a:rPr lang="en-US" sz="4000" b="0" i="0" dirty="0">
                <a:solidFill>
                  <a:srgbClr val="000000"/>
                </a:solidFill>
                <a:effectLst/>
                <a:latin typeface="Arial (Body)"/>
              </a:rPr>
              <a:t> 1</a:t>
            </a:r>
            <a:endParaRPr lang="vi-VN" sz="4000" b="0" i="0" dirty="0">
              <a:solidFill>
                <a:srgbClr val="000000"/>
              </a:solidFill>
              <a:effectLst/>
              <a:latin typeface="Arial (Body)"/>
            </a:endParaRPr>
          </a:p>
        </p:txBody>
      </p:sp>
      <p:graphicFrame>
        <p:nvGraphicFramePr>
          <p:cNvPr id="6" name="Table 3">
            <a:extLst>
              <a:ext uri="{FF2B5EF4-FFF2-40B4-BE49-F238E27FC236}">
                <a16:creationId xmlns:a16="http://schemas.microsoft.com/office/drawing/2014/main" id="{93D47C21-4201-0D69-DCB2-79189E510BD6}"/>
              </a:ext>
            </a:extLst>
          </p:cNvPr>
          <p:cNvGraphicFramePr>
            <a:graphicFrameLocks noGrp="1"/>
          </p:cNvGraphicFramePr>
          <p:nvPr>
            <p:extLst>
              <p:ext uri="{D42A27DB-BD31-4B8C-83A1-F6EECF244321}">
                <p14:modId xmlns:p14="http://schemas.microsoft.com/office/powerpoint/2010/main" val="3893710268"/>
              </p:ext>
            </p:extLst>
          </p:nvPr>
        </p:nvGraphicFramePr>
        <p:xfrm>
          <a:off x="726131" y="3346130"/>
          <a:ext cx="16495069" cy="4464370"/>
        </p:xfrm>
        <a:graphic>
          <a:graphicData uri="http://schemas.openxmlformats.org/drawingml/2006/table">
            <a:tbl>
              <a:tblPr firstRow="1" bandRow="1">
                <a:tableStyleId>{5940675A-B579-460E-94D1-54222C63F5DA}</a:tableStyleId>
              </a:tblPr>
              <a:tblGrid>
                <a:gridCol w="13980469">
                  <a:extLst>
                    <a:ext uri="{9D8B030D-6E8A-4147-A177-3AD203B41FA5}">
                      <a16:colId xmlns:a16="http://schemas.microsoft.com/office/drawing/2014/main" val="3137952958"/>
                    </a:ext>
                  </a:extLst>
                </a:gridCol>
                <a:gridCol w="2514600">
                  <a:extLst>
                    <a:ext uri="{9D8B030D-6E8A-4147-A177-3AD203B41FA5}">
                      <a16:colId xmlns:a16="http://schemas.microsoft.com/office/drawing/2014/main" val="2129781928"/>
                    </a:ext>
                  </a:extLst>
                </a:gridCol>
              </a:tblGrid>
              <a:tr h="694878">
                <a:tc>
                  <a:txBody>
                    <a:bodyPr/>
                    <a:lstStyle/>
                    <a:p>
                      <a:pPr algn="ctr">
                        <a:lnSpc>
                          <a:spcPct val="150000"/>
                        </a:lnSpc>
                      </a:pPr>
                      <a:r>
                        <a:rPr lang="en-US" sz="4000" dirty="0" err="1">
                          <a:latin typeface="Arial (Body)"/>
                        </a:rPr>
                        <a:t>Khoản</a:t>
                      </a:r>
                      <a:r>
                        <a:rPr lang="en-US" sz="4000" dirty="0">
                          <a:latin typeface="Arial (Body)"/>
                        </a:rPr>
                        <a:t> chi </a:t>
                      </a:r>
                      <a:r>
                        <a:rPr lang="en-US" sz="4000" dirty="0" err="1">
                          <a:latin typeface="Arial (Body)"/>
                        </a:rPr>
                        <a:t>tiêu</a:t>
                      </a:r>
                      <a:endParaRPr lang="en-US" sz="4000" dirty="0">
                        <a:latin typeface="Arial (Body)"/>
                      </a:endParaRPr>
                    </a:p>
                  </a:txBody>
                  <a:tcPr anchor="ctr">
                    <a:solidFill>
                      <a:srgbClr val="FFFFCC"/>
                    </a:solidFill>
                  </a:tcPr>
                </a:tc>
                <a:tc>
                  <a:txBody>
                    <a:bodyPr/>
                    <a:lstStyle/>
                    <a:p>
                      <a:pPr algn="ctr">
                        <a:lnSpc>
                          <a:spcPct val="150000"/>
                        </a:lnSpc>
                      </a:pPr>
                      <a:r>
                        <a:rPr lang="en-US" sz="4000" dirty="0" err="1">
                          <a:latin typeface="Arial (Body)"/>
                        </a:rPr>
                        <a:t>Tỉ</a:t>
                      </a:r>
                      <a:r>
                        <a:rPr lang="en-US" sz="4000" dirty="0">
                          <a:latin typeface="Arial (Body)"/>
                        </a:rPr>
                        <a:t> </a:t>
                      </a:r>
                      <a:r>
                        <a:rPr lang="en-US" sz="4000" dirty="0" err="1">
                          <a:latin typeface="Arial (Body)"/>
                        </a:rPr>
                        <a:t>lệ</a:t>
                      </a:r>
                      <a:r>
                        <a:rPr lang="en-US" sz="4000" dirty="0">
                          <a:latin typeface="Arial (Body)"/>
                        </a:rPr>
                        <a:t> (%)</a:t>
                      </a:r>
                    </a:p>
                  </a:txBody>
                  <a:tcPr anchor="ctr">
                    <a:solidFill>
                      <a:srgbClr val="FFFFCC"/>
                    </a:solidFill>
                  </a:tcPr>
                </a:tc>
                <a:extLst>
                  <a:ext uri="{0D108BD9-81ED-4DB2-BD59-A6C34878D82A}">
                    <a16:rowId xmlns:a16="http://schemas.microsoft.com/office/drawing/2014/main" val="2502055088"/>
                  </a:ext>
                </a:extLst>
              </a:tr>
              <a:tr h="616739">
                <a:tc>
                  <a:txBody>
                    <a:bodyPr/>
                    <a:lstStyle/>
                    <a:p>
                      <a:pPr algn="l">
                        <a:lnSpc>
                          <a:spcPct val="150000"/>
                        </a:lnSpc>
                      </a:pPr>
                      <a:r>
                        <a:rPr lang="en-US" sz="4000" dirty="0">
                          <a:latin typeface="Arial (Body)"/>
                        </a:rPr>
                        <a:t>Cho </a:t>
                      </a:r>
                      <a:r>
                        <a:rPr lang="en-US" sz="4000" dirty="0" err="1">
                          <a:latin typeface="Arial (Body)"/>
                        </a:rPr>
                        <a:t>học</a:t>
                      </a:r>
                      <a:r>
                        <a:rPr lang="en-US" sz="4000" dirty="0">
                          <a:latin typeface="Arial (Body)"/>
                        </a:rPr>
                        <a:t> </a:t>
                      </a:r>
                      <a:r>
                        <a:rPr lang="en-US" sz="4000" dirty="0" err="1">
                          <a:latin typeface="Arial (Body)"/>
                        </a:rPr>
                        <a:t>tập</a:t>
                      </a:r>
                      <a:r>
                        <a:rPr lang="en-US" sz="4000" dirty="0">
                          <a:latin typeface="Arial (Body)"/>
                        </a:rPr>
                        <a:t> </a:t>
                      </a:r>
                      <a:r>
                        <a:rPr lang="en-US" sz="4000" dirty="0" err="1">
                          <a:latin typeface="Arial (Body)"/>
                        </a:rPr>
                        <a:t>của</a:t>
                      </a:r>
                      <a:r>
                        <a:rPr lang="en-US" sz="4000" dirty="0">
                          <a:latin typeface="Arial (Body)"/>
                        </a:rPr>
                        <a:t> </a:t>
                      </a:r>
                      <a:r>
                        <a:rPr lang="en-US" sz="4000" dirty="0" err="1">
                          <a:latin typeface="Arial (Body)"/>
                        </a:rPr>
                        <a:t>các</a:t>
                      </a:r>
                      <a:r>
                        <a:rPr lang="en-US" sz="4000" dirty="0">
                          <a:latin typeface="Arial (Body)"/>
                        </a:rPr>
                        <a:t> con, </a:t>
                      </a:r>
                      <a:r>
                        <a:rPr lang="en-US" sz="4000" dirty="0" err="1">
                          <a:latin typeface="Arial (Body)"/>
                        </a:rPr>
                        <a:t>dịch</a:t>
                      </a:r>
                      <a:r>
                        <a:rPr lang="en-US" sz="4000" dirty="0">
                          <a:latin typeface="Arial (Body)"/>
                        </a:rPr>
                        <a:t> </a:t>
                      </a:r>
                      <a:r>
                        <a:rPr lang="en-US" sz="4000" dirty="0" err="1">
                          <a:latin typeface="Arial (Body)"/>
                        </a:rPr>
                        <a:t>vụ</a:t>
                      </a:r>
                      <a:r>
                        <a:rPr lang="en-US" sz="4000" dirty="0">
                          <a:latin typeface="Arial (Body)"/>
                        </a:rPr>
                        <a:t> y </a:t>
                      </a:r>
                      <a:r>
                        <a:rPr lang="en-US" sz="4000" dirty="0" err="1">
                          <a:latin typeface="Arial (Body)"/>
                        </a:rPr>
                        <a:t>tế</a:t>
                      </a:r>
                      <a:r>
                        <a:rPr lang="en-US" sz="4000" dirty="0">
                          <a:latin typeface="Arial (Body)"/>
                        </a:rPr>
                        <a:t> </a:t>
                      </a:r>
                      <a:r>
                        <a:rPr lang="en-US" sz="4000" dirty="0" err="1">
                          <a:latin typeface="Arial (Body)"/>
                        </a:rPr>
                        <a:t>và</a:t>
                      </a:r>
                      <a:r>
                        <a:rPr lang="en-US" sz="4000" dirty="0">
                          <a:latin typeface="Arial (Body)"/>
                        </a:rPr>
                        <a:t> </a:t>
                      </a:r>
                      <a:r>
                        <a:rPr lang="en-US" sz="4000" dirty="0" err="1">
                          <a:latin typeface="Arial (Body)"/>
                        </a:rPr>
                        <a:t>chăm</a:t>
                      </a:r>
                      <a:r>
                        <a:rPr lang="en-US" sz="4000" dirty="0">
                          <a:latin typeface="Arial (Body)"/>
                        </a:rPr>
                        <a:t> </a:t>
                      </a:r>
                      <a:r>
                        <a:rPr lang="en-US" sz="4000" dirty="0" err="1">
                          <a:latin typeface="Arial (Body)"/>
                        </a:rPr>
                        <a:t>sóc</a:t>
                      </a:r>
                      <a:r>
                        <a:rPr lang="en-US" sz="4000" dirty="0">
                          <a:latin typeface="Arial (Body)"/>
                        </a:rPr>
                        <a:t> </a:t>
                      </a:r>
                      <a:r>
                        <a:rPr lang="en-US" sz="4000" dirty="0" err="1">
                          <a:latin typeface="Arial (Body)"/>
                        </a:rPr>
                        <a:t>sức</a:t>
                      </a:r>
                      <a:r>
                        <a:rPr lang="en-US" sz="4000" dirty="0">
                          <a:latin typeface="Arial (Body)"/>
                        </a:rPr>
                        <a:t> </a:t>
                      </a:r>
                      <a:r>
                        <a:rPr lang="en-US" sz="4000" dirty="0" err="1">
                          <a:latin typeface="Arial (Body)"/>
                        </a:rPr>
                        <a:t>khỏe</a:t>
                      </a:r>
                      <a:endParaRPr lang="en-US" sz="4000" dirty="0">
                        <a:latin typeface="Arial (Body)"/>
                      </a:endParaRPr>
                    </a:p>
                  </a:txBody>
                  <a:tcPr anchor="ctr"/>
                </a:tc>
                <a:tc>
                  <a:txBody>
                    <a:bodyPr/>
                    <a:lstStyle/>
                    <a:p>
                      <a:pPr algn="ctr">
                        <a:lnSpc>
                          <a:spcPct val="150000"/>
                        </a:lnSpc>
                      </a:pPr>
                      <a:r>
                        <a:rPr lang="en-US" sz="4000" dirty="0">
                          <a:latin typeface="Arial (Body)"/>
                        </a:rPr>
                        <a:t>16</a:t>
                      </a:r>
                    </a:p>
                  </a:txBody>
                  <a:tcPr anchor="ctr"/>
                </a:tc>
                <a:extLst>
                  <a:ext uri="{0D108BD9-81ED-4DB2-BD59-A6C34878D82A}">
                    <a16:rowId xmlns:a16="http://schemas.microsoft.com/office/drawing/2014/main" val="326909295"/>
                  </a:ext>
                </a:extLst>
              </a:tr>
              <a:tr h="694878">
                <a:tc>
                  <a:txBody>
                    <a:bodyPr/>
                    <a:lstStyle/>
                    <a:p>
                      <a:pPr algn="l">
                        <a:lnSpc>
                          <a:spcPct val="150000"/>
                        </a:lnSpc>
                      </a:pPr>
                      <a:r>
                        <a:rPr lang="en-US" sz="4000" dirty="0">
                          <a:latin typeface="Arial (Body)"/>
                        </a:rPr>
                        <a:t>Cho </a:t>
                      </a:r>
                      <a:r>
                        <a:rPr lang="en-US" sz="4000" dirty="0" err="1">
                          <a:latin typeface="Arial (Body)"/>
                        </a:rPr>
                        <a:t>các</a:t>
                      </a:r>
                      <a:r>
                        <a:rPr lang="en-US" sz="4000" dirty="0">
                          <a:latin typeface="Arial (Body)"/>
                        </a:rPr>
                        <a:t> </a:t>
                      </a:r>
                      <a:r>
                        <a:rPr lang="en-US" sz="4000" dirty="0" err="1">
                          <a:latin typeface="Arial (Body)"/>
                        </a:rPr>
                        <a:t>nhu</a:t>
                      </a:r>
                      <a:r>
                        <a:rPr lang="en-US" sz="4000" dirty="0">
                          <a:latin typeface="Arial (Body)"/>
                        </a:rPr>
                        <a:t> </a:t>
                      </a:r>
                      <a:r>
                        <a:rPr lang="en-US" sz="4000" dirty="0" err="1">
                          <a:latin typeface="Arial (Body)"/>
                        </a:rPr>
                        <a:t>cầu</a:t>
                      </a:r>
                      <a:r>
                        <a:rPr lang="en-US" sz="4000" dirty="0">
                          <a:latin typeface="Arial (Body)"/>
                        </a:rPr>
                        <a:t> </a:t>
                      </a:r>
                      <a:r>
                        <a:rPr lang="en-US" sz="4000" dirty="0" err="1">
                          <a:latin typeface="Arial (Body)"/>
                        </a:rPr>
                        <a:t>thiết</a:t>
                      </a:r>
                      <a:r>
                        <a:rPr lang="en-US" sz="4000" dirty="0">
                          <a:latin typeface="Arial (Body)"/>
                        </a:rPr>
                        <a:t> </a:t>
                      </a:r>
                      <a:r>
                        <a:rPr lang="en-US" sz="4000" dirty="0" err="1">
                          <a:latin typeface="Arial (Body)"/>
                        </a:rPr>
                        <a:t>bị</a:t>
                      </a:r>
                      <a:endParaRPr lang="en-US" sz="4000" dirty="0">
                        <a:latin typeface="Arial (Body)"/>
                      </a:endParaRPr>
                    </a:p>
                  </a:txBody>
                  <a:tcPr anchor="ctr"/>
                </a:tc>
                <a:tc>
                  <a:txBody>
                    <a:bodyPr/>
                    <a:lstStyle/>
                    <a:p>
                      <a:pPr algn="ctr">
                        <a:lnSpc>
                          <a:spcPct val="150000"/>
                        </a:lnSpc>
                      </a:pPr>
                      <a:r>
                        <a:rPr lang="en-US" sz="4000" dirty="0">
                          <a:latin typeface="Arial (Body)"/>
                        </a:rPr>
                        <a:t>50</a:t>
                      </a:r>
                    </a:p>
                  </a:txBody>
                  <a:tcPr anchor="ctr"/>
                </a:tc>
                <a:extLst>
                  <a:ext uri="{0D108BD9-81ED-4DB2-BD59-A6C34878D82A}">
                    <a16:rowId xmlns:a16="http://schemas.microsoft.com/office/drawing/2014/main" val="1116339903"/>
                  </a:ext>
                </a:extLst>
              </a:tr>
              <a:tr h="694878">
                <a:tc>
                  <a:txBody>
                    <a:bodyPr/>
                    <a:lstStyle/>
                    <a:p>
                      <a:pPr algn="l">
                        <a:lnSpc>
                          <a:spcPct val="150000"/>
                        </a:lnSpc>
                      </a:pPr>
                      <a:r>
                        <a:rPr lang="en-US" sz="4000" dirty="0">
                          <a:latin typeface="Arial (Body)"/>
                        </a:rPr>
                        <a:t>Cho </a:t>
                      </a:r>
                      <a:r>
                        <a:rPr lang="en-US" sz="4000" dirty="0" err="1">
                          <a:latin typeface="Arial (Body)"/>
                        </a:rPr>
                        <a:t>mua</a:t>
                      </a:r>
                      <a:r>
                        <a:rPr lang="en-US" sz="4000" dirty="0">
                          <a:latin typeface="Arial (Body)"/>
                        </a:rPr>
                        <a:t> </a:t>
                      </a:r>
                      <a:r>
                        <a:rPr lang="en-US" sz="4000" dirty="0" err="1">
                          <a:latin typeface="Arial (Body)"/>
                        </a:rPr>
                        <a:t>sắm</a:t>
                      </a:r>
                      <a:r>
                        <a:rPr lang="en-US" sz="4000" dirty="0">
                          <a:latin typeface="Arial (Body)"/>
                        </a:rPr>
                        <a:t> </a:t>
                      </a:r>
                      <a:r>
                        <a:rPr lang="en-US" sz="4000" dirty="0" err="1">
                          <a:latin typeface="Arial (Body)"/>
                        </a:rPr>
                        <a:t>cá</a:t>
                      </a:r>
                      <a:r>
                        <a:rPr lang="en-US" sz="4000" dirty="0">
                          <a:latin typeface="Arial (Body)"/>
                        </a:rPr>
                        <a:t> </a:t>
                      </a:r>
                      <a:r>
                        <a:rPr lang="en-US" sz="4000" dirty="0" err="1">
                          <a:latin typeface="Arial (Body)"/>
                        </a:rPr>
                        <a:t>nhân</a:t>
                      </a:r>
                      <a:endParaRPr lang="en-US" sz="4000" dirty="0">
                        <a:latin typeface="Arial (Body)"/>
                      </a:endParaRPr>
                    </a:p>
                  </a:txBody>
                  <a:tcPr anchor="ctr"/>
                </a:tc>
                <a:tc>
                  <a:txBody>
                    <a:bodyPr/>
                    <a:lstStyle/>
                    <a:p>
                      <a:pPr algn="ctr">
                        <a:lnSpc>
                          <a:spcPct val="150000"/>
                        </a:lnSpc>
                      </a:pPr>
                      <a:r>
                        <a:rPr lang="en-US" sz="4000" dirty="0">
                          <a:latin typeface="Arial (Body)"/>
                        </a:rPr>
                        <a:t>14</a:t>
                      </a:r>
                    </a:p>
                  </a:txBody>
                  <a:tcPr anchor="ctr"/>
                </a:tc>
                <a:extLst>
                  <a:ext uri="{0D108BD9-81ED-4DB2-BD59-A6C34878D82A}">
                    <a16:rowId xmlns:a16="http://schemas.microsoft.com/office/drawing/2014/main" val="789214356"/>
                  </a:ext>
                </a:extLst>
              </a:tr>
              <a:tr h="694878">
                <a:tc>
                  <a:txBody>
                    <a:bodyPr/>
                    <a:lstStyle/>
                    <a:p>
                      <a:pPr algn="l">
                        <a:lnSpc>
                          <a:spcPct val="150000"/>
                        </a:lnSpc>
                      </a:pPr>
                      <a:r>
                        <a:rPr lang="en-US" sz="4000" dirty="0">
                          <a:latin typeface="Arial (Body)"/>
                        </a:rPr>
                        <a:t>Cho </a:t>
                      </a:r>
                      <a:r>
                        <a:rPr lang="en-US" sz="4000" dirty="0" err="1">
                          <a:latin typeface="Arial (Body)"/>
                        </a:rPr>
                        <a:t>tiết</a:t>
                      </a:r>
                      <a:r>
                        <a:rPr lang="en-US" sz="4000" dirty="0">
                          <a:latin typeface="Arial (Body)"/>
                        </a:rPr>
                        <a:t> </a:t>
                      </a:r>
                      <a:r>
                        <a:rPr lang="en-US" sz="4000" dirty="0" err="1">
                          <a:latin typeface="Arial (Body)"/>
                        </a:rPr>
                        <a:t>kiệm</a:t>
                      </a:r>
                      <a:endParaRPr lang="en-US" sz="4000" dirty="0">
                        <a:latin typeface="Arial (Body)"/>
                      </a:endParaRPr>
                    </a:p>
                  </a:txBody>
                  <a:tcPr anchor="ctr"/>
                </a:tc>
                <a:tc>
                  <a:txBody>
                    <a:bodyPr/>
                    <a:lstStyle/>
                    <a:p>
                      <a:pPr algn="ctr">
                        <a:lnSpc>
                          <a:spcPct val="150000"/>
                        </a:lnSpc>
                      </a:pPr>
                      <a:r>
                        <a:rPr lang="en-US" sz="4000" dirty="0">
                          <a:latin typeface="Arial (Body)"/>
                        </a:rPr>
                        <a:t>20</a:t>
                      </a:r>
                    </a:p>
                  </a:txBody>
                  <a:tcPr anchor="ctr"/>
                </a:tc>
                <a:extLst>
                  <a:ext uri="{0D108BD9-81ED-4DB2-BD59-A6C34878D82A}">
                    <a16:rowId xmlns:a16="http://schemas.microsoft.com/office/drawing/2014/main" val="544619436"/>
                  </a:ext>
                </a:extLst>
              </a:tr>
            </a:tbl>
          </a:graphicData>
        </a:graphic>
      </p:graphicFrame>
      <p:sp>
        <p:nvSpPr>
          <p:cNvPr id="7" name="TextBox 6">
            <a:extLst>
              <a:ext uri="{FF2B5EF4-FFF2-40B4-BE49-F238E27FC236}">
                <a16:creationId xmlns:a16="http://schemas.microsoft.com/office/drawing/2014/main" id="{8ACF6D2D-37D8-1725-629F-CF8E6873BE2A}"/>
              </a:ext>
            </a:extLst>
          </p:cNvPr>
          <p:cNvSpPr txBox="1"/>
          <p:nvPr/>
        </p:nvSpPr>
        <p:spPr>
          <a:xfrm>
            <a:off x="726130" y="7886700"/>
            <a:ext cx="16835737" cy="1824923"/>
          </a:xfrm>
          <a:prstGeom prst="rect">
            <a:avLst/>
          </a:prstGeom>
          <a:noFill/>
        </p:spPr>
        <p:txBody>
          <a:bodyPr wrap="square">
            <a:spAutoFit/>
          </a:bodyPr>
          <a:lstStyle/>
          <a:p>
            <a:pPr algn="just">
              <a:lnSpc>
                <a:spcPct val="150000"/>
              </a:lnSpc>
            </a:pPr>
            <a:r>
              <a:rPr lang="en-US" sz="4000" b="0" i="0" dirty="0" err="1">
                <a:solidFill>
                  <a:srgbClr val="000000"/>
                </a:solidFill>
                <a:effectLst/>
                <a:latin typeface="Arial (Body)"/>
              </a:rPr>
              <a:t>Hãy</a:t>
            </a:r>
            <a:r>
              <a:rPr lang="en-US" sz="4000" b="0" i="0" dirty="0">
                <a:solidFill>
                  <a:srgbClr val="000000"/>
                </a:solidFill>
                <a:effectLst/>
                <a:latin typeface="Arial (Body)"/>
              </a:rPr>
              <a:t> </a:t>
            </a:r>
            <a:r>
              <a:rPr lang="en-US" sz="4000" b="0" i="0" dirty="0" err="1">
                <a:solidFill>
                  <a:srgbClr val="000000"/>
                </a:solidFill>
                <a:effectLst/>
                <a:latin typeface="Arial (Body)"/>
              </a:rPr>
              <a:t>cho</a:t>
            </a:r>
            <a:r>
              <a:rPr lang="en-US" sz="4000" b="0" i="0" dirty="0">
                <a:solidFill>
                  <a:srgbClr val="000000"/>
                </a:solidFill>
                <a:effectLst/>
                <a:latin typeface="Arial (Body)"/>
              </a:rPr>
              <a:t> </a:t>
            </a:r>
            <a:r>
              <a:rPr lang="en-US" sz="4000" b="0" i="0" dirty="0" err="1">
                <a:solidFill>
                  <a:srgbClr val="000000"/>
                </a:solidFill>
                <a:effectLst/>
                <a:latin typeface="Arial (Body)"/>
              </a:rPr>
              <a:t>biết</a:t>
            </a:r>
            <a:r>
              <a:rPr lang="en-US" sz="4000" b="0" i="0" dirty="0">
                <a:solidFill>
                  <a:srgbClr val="000000"/>
                </a:solidFill>
                <a:effectLst/>
                <a:latin typeface="Arial (Body)"/>
              </a:rPr>
              <a:t> </a:t>
            </a:r>
            <a:r>
              <a:rPr lang="en-US" sz="4000" b="0" i="0" dirty="0" err="1">
                <a:solidFill>
                  <a:srgbClr val="000000"/>
                </a:solidFill>
                <a:effectLst/>
                <a:latin typeface="Arial (Body)"/>
              </a:rPr>
              <a:t>gia</a:t>
            </a:r>
            <a:r>
              <a:rPr lang="en-US" sz="4000" b="0" i="0" dirty="0">
                <a:solidFill>
                  <a:srgbClr val="000000"/>
                </a:solidFill>
                <a:effectLst/>
                <a:latin typeface="Arial (Body)"/>
              </a:rPr>
              <a:t> </a:t>
            </a:r>
            <a:r>
              <a:rPr lang="en-US" sz="4000" b="0" i="0" dirty="0" err="1">
                <a:solidFill>
                  <a:srgbClr val="000000"/>
                </a:solidFill>
                <a:effectLst/>
                <a:latin typeface="Arial (Body)"/>
              </a:rPr>
              <a:t>đình</a:t>
            </a:r>
            <a:r>
              <a:rPr lang="en-US" sz="4000" b="0" i="0" dirty="0">
                <a:solidFill>
                  <a:srgbClr val="000000"/>
                </a:solidFill>
                <a:effectLst/>
                <a:latin typeface="Arial (Body)"/>
              </a:rPr>
              <a:t> </a:t>
            </a:r>
            <a:r>
              <a:rPr lang="en-US" sz="4000" b="0" i="0" dirty="0" err="1">
                <a:solidFill>
                  <a:srgbClr val="000000"/>
                </a:solidFill>
                <a:effectLst/>
                <a:latin typeface="Arial (Body)"/>
              </a:rPr>
              <a:t>chị</a:t>
            </a:r>
            <a:r>
              <a:rPr lang="en-US" sz="4000" b="0" i="0" dirty="0">
                <a:solidFill>
                  <a:srgbClr val="000000"/>
                </a:solidFill>
                <a:effectLst/>
                <a:latin typeface="Arial (Body)"/>
              </a:rPr>
              <a:t> </a:t>
            </a:r>
            <a:r>
              <a:rPr lang="en-US" sz="4000" b="0" i="0" dirty="0" err="1">
                <a:solidFill>
                  <a:srgbClr val="000000"/>
                </a:solidFill>
                <a:effectLst/>
                <a:latin typeface="Arial (Body)"/>
              </a:rPr>
              <a:t>Hạnh</a:t>
            </a:r>
            <a:r>
              <a:rPr lang="en-US" sz="4000" b="0" i="0" dirty="0">
                <a:solidFill>
                  <a:srgbClr val="000000"/>
                </a:solidFill>
                <a:effectLst/>
                <a:latin typeface="Arial (Body)"/>
              </a:rPr>
              <a:t> </a:t>
            </a:r>
            <a:r>
              <a:rPr lang="en-US" sz="4000" b="0" i="0" dirty="0" err="1">
                <a:solidFill>
                  <a:srgbClr val="000000"/>
                </a:solidFill>
                <a:effectLst/>
                <a:latin typeface="Arial (Body)"/>
              </a:rPr>
              <a:t>đã</a:t>
            </a:r>
            <a:r>
              <a:rPr lang="en-US" sz="4000" b="0" i="0" dirty="0">
                <a:solidFill>
                  <a:srgbClr val="000000"/>
                </a:solidFill>
                <a:effectLst/>
                <a:latin typeface="Arial (Body)"/>
              </a:rPr>
              <a:t> </a:t>
            </a:r>
            <a:r>
              <a:rPr lang="en-US" sz="4000" b="0" i="0" dirty="0" err="1">
                <a:solidFill>
                  <a:srgbClr val="000000"/>
                </a:solidFill>
                <a:effectLst/>
                <a:latin typeface="Arial (Body)"/>
              </a:rPr>
              <a:t>quản</a:t>
            </a:r>
            <a:r>
              <a:rPr lang="en-US" sz="4000" b="0" i="0" dirty="0">
                <a:solidFill>
                  <a:srgbClr val="000000"/>
                </a:solidFill>
                <a:effectLst/>
                <a:latin typeface="Arial (Body)"/>
              </a:rPr>
              <a:t> </a:t>
            </a:r>
            <a:r>
              <a:rPr lang="en-US" sz="4000" b="0" i="0" dirty="0" err="1">
                <a:solidFill>
                  <a:srgbClr val="000000"/>
                </a:solidFill>
                <a:effectLst/>
                <a:latin typeface="Arial (Body)"/>
              </a:rPr>
              <a:t>lí</a:t>
            </a:r>
            <a:r>
              <a:rPr lang="en-US" sz="4000" b="0" i="0" dirty="0">
                <a:solidFill>
                  <a:srgbClr val="000000"/>
                </a:solidFill>
                <a:effectLst/>
                <a:latin typeface="Arial (Body)"/>
              </a:rPr>
              <a:t> chi </a:t>
            </a:r>
            <a:r>
              <a:rPr lang="en-US" sz="4000" b="0" i="0" dirty="0" err="1">
                <a:solidFill>
                  <a:srgbClr val="000000"/>
                </a:solidFill>
                <a:effectLst/>
                <a:latin typeface="Arial (Body)"/>
              </a:rPr>
              <a:t>tiêu</a:t>
            </a:r>
            <a:r>
              <a:rPr lang="en-US" sz="4000" b="0" i="0" dirty="0">
                <a:solidFill>
                  <a:srgbClr val="000000"/>
                </a:solidFill>
                <a:effectLst/>
                <a:latin typeface="Arial (Body)"/>
              </a:rPr>
              <a:t> </a:t>
            </a:r>
            <a:r>
              <a:rPr lang="en-US" sz="4000" b="0" i="0" dirty="0" err="1">
                <a:solidFill>
                  <a:srgbClr val="000000"/>
                </a:solidFill>
                <a:effectLst/>
                <a:latin typeface="Arial (Body)"/>
              </a:rPr>
              <a:t>hằng</a:t>
            </a:r>
            <a:r>
              <a:rPr lang="en-US" sz="4000" b="0" i="0" dirty="0">
                <a:solidFill>
                  <a:srgbClr val="000000"/>
                </a:solidFill>
                <a:effectLst/>
                <a:latin typeface="Arial (Body)"/>
              </a:rPr>
              <a:t> </a:t>
            </a:r>
            <a:r>
              <a:rPr lang="en-US" sz="4000" b="0" i="0" dirty="0" err="1">
                <a:solidFill>
                  <a:srgbClr val="000000"/>
                </a:solidFill>
                <a:effectLst/>
                <a:latin typeface="Arial (Body)"/>
              </a:rPr>
              <a:t>tháng</a:t>
            </a:r>
            <a:r>
              <a:rPr lang="en-US" sz="4000" b="0" i="0" dirty="0">
                <a:solidFill>
                  <a:srgbClr val="000000"/>
                </a:solidFill>
                <a:effectLst/>
                <a:latin typeface="Arial (Body)"/>
              </a:rPr>
              <a:t> </a:t>
            </a:r>
            <a:r>
              <a:rPr lang="en-US" sz="4000" b="0" i="0" dirty="0" err="1">
                <a:solidFill>
                  <a:srgbClr val="000000"/>
                </a:solidFill>
                <a:effectLst/>
                <a:latin typeface="Arial (Body)"/>
              </a:rPr>
              <a:t>theo</a:t>
            </a:r>
            <a:r>
              <a:rPr lang="en-US" sz="4000" b="0" i="0" dirty="0">
                <a:solidFill>
                  <a:srgbClr val="000000"/>
                </a:solidFill>
                <a:effectLst/>
                <a:latin typeface="Arial (Body)"/>
              </a:rPr>
              <a:t> </a:t>
            </a:r>
            <a:r>
              <a:rPr lang="en-US" sz="4000" b="0" i="0" dirty="0" err="1">
                <a:solidFill>
                  <a:srgbClr val="000000"/>
                </a:solidFill>
                <a:effectLst/>
                <a:latin typeface="Arial (Body)"/>
              </a:rPr>
              <a:t>các</a:t>
            </a:r>
            <a:r>
              <a:rPr lang="en-US" sz="4000" b="0" i="0" dirty="0">
                <a:solidFill>
                  <a:srgbClr val="000000"/>
                </a:solidFill>
                <a:effectLst/>
                <a:latin typeface="Arial (Body)"/>
              </a:rPr>
              <a:t> </a:t>
            </a:r>
            <a:r>
              <a:rPr lang="en-US" sz="4000" b="0" i="0" dirty="0" err="1">
                <a:solidFill>
                  <a:srgbClr val="000000"/>
                </a:solidFill>
                <a:effectLst/>
                <a:latin typeface="Arial (Body)"/>
              </a:rPr>
              <a:t>khoản</a:t>
            </a:r>
            <a:r>
              <a:rPr lang="en-US" sz="4000" b="0" i="0" dirty="0">
                <a:solidFill>
                  <a:srgbClr val="000000"/>
                </a:solidFill>
                <a:effectLst/>
                <a:latin typeface="Arial (Body)"/>
              </a:rPr>
              <a:t> </a:t>
            </a:r>
            <a:r>
              <a:rPr lang="en-US" sz="4000" b="0" i="0" dirty="0" err="1">
                <a:solidFill>
                  <a:srgbClr val="000000"/>
                </a:solidFill>
                <a:effectLst/>
                <a:latin typeface="Arial (Body)"/>
              </a:rPr>
              <a:t>mục</a:t>
            </a:r>
            <a:r>
              <a:rPr lang="en-US" sz="4000" b="0" i="0" dirty="0">
                <a:solidFill>
                  <a:srgbClr val="000000"/>
                </a:solidFill>
                <a:effectLst/>
                <a:latin typeface="Arial (Body)"/>
              </a:rPr>
              <a:t> chi </a:t>
            </a:r>
            <a:r>
              <a:rPr lang="en-US" sz="4000" b="0" i="0" dirty="0" err="1">
                <a:solidFill>
                  <a:srgbClr val="000000"/>
                </a:solidFill>
                <a:effectLst/>
                <a:latin typeface="Arial (Body)"/>
              </a:rPr>
              <a:t>phí</a:t>
            </a:r>
            <a:r>
              <a:rPr lang="en-US" sz="4000" b="0" i="0" dirty="0">
                <a:solidFill>
                  <a:srgbClr val="000000"/>
                </a:solidFill>
                <a:effectLst/>
                <a:latin typeface="Arial (Body)"/>
              </a:rPr>
              <a:t> </a:t>
            </a:r>
            <a:r>
              <a:rPr lang="en-US" sz="4000" b="0" i="0" dirty="0" err="1">
                <a:solidFill>
                  <a:srgbClr val="000000"/>
                </a:solidFill>
                <a:effectLst/>
                <a:latin typeface="Arial (Body)"/>
              </a:rPr>
              <a:t>nào</a:t>
            </a:r>
            <a:endParaRPr lang="vi-VN" sz="4000" b="0" i="0" dirty="0">
              <a:solidFill>
                <a:srgbClr val="000000"/>
              </a:solidFill>
              <a:effectLst/>
              <a:latin typeface="Arial (Body)"/>
            </a:endParaRPr>
          </a:p>
        </p:txBody>
      </p:sp>
    </p:spTree>
    <p:extLst>
      <p:ext uri="{BB962C8B-B14F-4D97-AF65-F5344CB8AC3E}">
        <p14:creationId xmlns:p14="http://schemas.microsoft.com/office/powerpoint/2010/main" val="9934255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5" name="Oval Callout 22">
            <a:extLst>
              <a:ext uri="{FF2B5EF4-FFF2-40B4-BE49-F238E27FC236}">
                <a16:creationId xmlns:a16="http://schemas.microsoft.com/office/drawing/2014/main" id="{EC691DE5-EEC3-B4F0-3F84-65DD0240B814}"/>
              </a:ext>
            </a:extLst>
          </p:cNvPr>
          <p:cNvSpPr/>
          <p:nvPr/>
        </p:nvSpPr>
        <p:spPr>
          <a:xfrm>
            <a:off x="8268031" y="768696"/>
            <a:ext cx="1751933" cy="888582"/>
          </a:xfrm>
          <a:prstGeom prst="wedgeEllipseCallout">
            <a:avLst/>
          </a:prstGeom>
          <a:solidFill>
            <a:srgbClr val="FFD347"/>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Body)"/>
              </a:rPr>
              <a:t>Giải</a:t>
            </a:r>
            <a:endParaRPr kumimoji="0" lang="en-US" sz="4200" b="1" i="0" u="none" strike="noStrike" kern="1200" cap="none" spc="0" normalizeH="0" baseline="0" noProof="0" dirty="0">
              <a:ln>
                <a:noFill/>
              </a:ln>
              <a:solidFill>
                <a:prstClr val="black"/>
              </a:solidFill>
              <a:effectLst/>
              <a:uLnTx/>
              <a:uFillTx/>
              <a:latin typeface="Arial (Body)"/>
            </a:endParaRPr>
          </a:p>
        </p:txBody>
      </p:sp>
      <p:sp>
        <p:nvSpPr>
          <p:cNvPr id="3" name="TextBox 2">
            <a:extLst>
              <a:ext uri="{FF2B5EF4-FFF2-40B4-BE49-F238E27FC236}">
                <a16:creationId xmlns:a16="http://schemas.microsoft.com/office/drawing/2014/main" id="{F2B2E222-441A-C29B-3D55-305CBC372B49}"/>
              </a:ext>
            </a:extLst>
          </p:cNvPr>
          <p:cNvSpPr txBox="1"/>
          <p:nvPr/>
        </p:nvSpPr>
        <p:spPr>
          <a:xfrm>
            <a:off x="381000" y="2106911"/>
            <a:ext cx="17449797" cy="7364901"/>
          </a:xfrm>
          <a:prstGeom prst="rect">
            <a:avLst/>
          </a:prstGeom>
          <a:noFill/>
        </p:spPr>
        <p:txBody>
          <a:bodyPr wrap="square">
            <a:spAutoFit/>
          </a:bodyPr>
          <a:lstStyle/>
          <a:p>
            <a:pPr algn="just">
              <a:lnSpc>
                <a:spcPct val="150000"/>
              </a:lnSpc>
            </a:pPr>
            <a:r>
              <a:rPr lang="en-US" sz="4000" b="0" i="0" dirty="0" err="1">
                <a:solidFill>
                  <a:srgbClr val="000000"/>
                </a:solidFill>
                <a:effectLst/>
                <a:latin typeface="Arial (Body)"/>
              </a:rPr>
              <a:t>Nhìn</a:t>
            </a:r>
            <a:r>
              <a:rPr lang="en-US" sz="4000" b="0" i="0" dirty="0">
                <a:solidFill>
                  <a:srgbClr val="000000"/>
                </a:solidFill>
                <a:effectLst/>
                <a:latin typeface="Arial (Body)"/>
              </a:rPr>
              <a:t> </a:t>
            </a:r>
            <a:r>
              <a:rPr lang="en-US" sz="4000" b="0" i="0" dirty="0" err="1">
                <a:solidFill>
                  <a:srgbClr val="000000"/>
                </a:solidFill>
                <a:effectLst/>
                <a:latin typeface="Arial (Body)"/>
              </a:rPr>
              <a:t>vào</a:t>
            </a:r>
            <a:r>
              <a:rPr lang="en-US" sz="4000" b="0" i="0" dirty="0">
                <a:solidFill>
                  <a:srgbClr val="000000"/>
                </a:solidFill>
                <a:effectLst/>
                <a:latin typeface="Arial (Body)"/>
              </a:rPr>
              <a:t> </a:t>
            </a:r>
            <a:r>
              <a:rPr lang="en-US" sz="4000" b="0" i="0" dirty="0" err="1">
                <a:solidFill>
                  <a:srgbClr val="000000"/>
                </a:solidFill>
                <a:effectLst/>
                <a:latin typeface="Arial (Body)"/>
              </a:rPr>
              <a:t>Bảng</a:t>
            </a:r>
            <a:r>
              <a:rPr lang="en-US" sz="4000" b="0" i="0" dirty="0">
                <a:solidFill>
                  <a:srgbClr val="000000"/>
                </a:solidFill>
                <a:effectLst/>
                <a:latin typeface="Arial (Body)"/>
              </a:rPr>
              <a:t> 1 ta </a:t>
            </a:r>
            <a:r>
              <a:rPr lang="en-US" sz="4000" b="0" i="0" dirty="0" err="1">
                <a:solidFill>
                  <a:srgbClr val="000000"/>
                </a:solidFill>
                <a:effectLst/>
                <a:latin typeface="Arial (Body)"/>
              </a:rPr>
              <a:t>thấy</a:t>
            </a:r>
            <a:r>
              <a:rPr lang="en-US" sz="4000" b="0" i="0" dirty="0">
                <a:solidFill>
                  <a:srgbClr val="000000"/>
                </a:solidFill>
                <a:effectLst/>
                <a:latin typeface="Arial (Body)"/>
              </a:rPr>
              <a:t> </a:t>
            </a:r>
            <a:r>
              <a:rPr lang="en-US" sz="4000" b="0" i="0" dirty="0" err="1">
                <a:solidFill>
                  <a:srgbClr val="000000"/>
                </a:solidFill>
                <a:effectLst/>
                <a:latin typeface="Arial (Body)"/>
              </a:rPr>
              <a:t>gia</a:t>
            </a:r>
            <a:r>
              <a:rPr lang="en-US" sz="4000" b="0" i="0" dirty="0">
                <a:solidFill>
                  <a:srgbClr val="000000"/>
                </a:solidFill>
                <a:effectLst/>
                <a:latin typeface="Arial (Body)"/>
              </a:rPr>
              <a:t> </a:t>
            </a:r>
            <a:r>
              <a:rPr lang="en-US" sz="4000" b="0" i="0" dirty="0" err="1">
                <a:solidFill>
                  <a:srgbClr val="000000"/>
                </a:solidFill>
                <a:effectLst/>
                <a:latin typeface="Arial (Body)"/>
              </a:rPr>
              <a:t>đình</a:t>
            </a:r>
            <a:r>
              <a:rPr lang="en-US" sz="4000" b="0" i="0" dirty="0">
                <a:solidFill>
                  <a:srgbClr val="000000"/>
                </a:solidFill>
                <a:effectLst/>
                <a:latin typeface="Arial (Body)"/>
              </a:rPr>
              <a:t> </a:t>
            </a:r>
            <a:r>
              <a:rPr lang="en-US" sz="4000" b="0" i="0" dirty="0" err="1">
                <a:solidFill>
                  <a:srgbClr val="000000"/>
                </a:solidFill>
                <a:effectLst/>
                <a:latin typeface="Arial (Body)"/>
              </a:rPr>
              <a:t>chị</a:t>
            </a:r>
            <a:r>
              <a:rPr lang="en-US" sz="4000" b="0" i="0" dirty="0">
                <a:solidFill>
                  <a:srgbClr val="000000"/>
                </a:solidFill>
                <a:effectLst/>
                <a:latin typeface="Arial (Body)"/>
              </a:rPr>
              <a:t> </a:t>
            </a:r>
            <a:r>
              <a:rPr lang="en-US" sz="4000" b="0" i="0" dirty="0" err="1">
                <a:solidFill>
                  <a:srgbClr val="000000"/>
                </a:solidFill>
                <a:effectLst/>
                <a:latin typeface="Arial (Body)"/>
              </a:rPr>
              <a:t>Hạnh</a:t>
            </a:r>
            <a:r>
              <a:rPr lang="en-US" sz="4000" b="0" i="0" dirty="0">
                <a:solidFill>
                  <a:srgbClr val="000000"/>
                </a:solidFill>
                <a:effectLst/>
                <a:latin typeface="Arial (Body)"/>
              </a:rPr>
              <a:t> </a:t>
            </a:r>
            <a:r>
              <a:rPr lang="en-US" sz="4000" b="0" i="0" dirty="0" err="1">
                <a:solidFill>
                  <a:srgbClr val="000000"/>
                </a:solidFill>
                <a:effectLst/>
                <a:latin typeface="Arial (Body)"/>
              </a:rPr>
              <a:t>đã</a:t>
            </a:r>
            <a:r>
              <a:rPr lang="en-US" sz="4000" b="0" i="0" dirty="0">
                <a:solidFill>
                  <a:srgbClr val="000000"/>
                </a:solidFill>
                <a:effectLst/>
                <a:latin typeface="Arial (Body)"/>
              </a:rPr>
              <a:t> </a:t>
            </a:r>
            <a:r>
              <a:rPr lang="en-US" sz="4000" b="0" i="0" dirty="0" err="1">
                <a:solidFill>
                  <a:srgbClr val="000000"/>
                </a:solidFill>
                <a:effectLst/>
                <a:latin typeface="Arial (Body)"/>
              </a:rPr>
              <a:t>quản</a:t>
            </a:r>
            <a:r>
              <a:rPr lang="en-US" sz="4000" b="0" i="0" dirty="0">
                <a:solidFill>
                  <a:srgbClr val="000000"/>
                </a:solidFill>
                <a:effectLst/>
                <a:latin typeface="Arial (Body)"/>
              </a:rPr>
              <a:t> </a:t>
            </a:r>
            <a:r>
              <a:rPr lang="en-US" sz="4000" b="0" i="0" dirty="0" err="1">
                <a:solidFill>
                  <a:srgbClr val="000000"/>
                </a:solidFill>
                <a:effectLst/>
                <a:latin typeface="Arial (Body)"/>
              </a:rPr>
              <a:t>lí</a:t>
            </a:r>
            <a:r>
              <a:rPr lang="en-US" sz="4000" b="0" i="0" dirty="0">
                <a:solidFill>
                  <a:srgbClr val="000000"/>
                </a:solidFill>
                <a:effectLst/>
                <a:latin typeface="Arial (Body)"/>
              </a:rPr>
              <a:t> chi </a:t>
            </a:r>
            <a:r>
              <a:rPr lang="en-US" sz="4000" b="0" i="0" dirty="0" err="1">
                <a:solidFill>
                  <a:srgbClr val="000000"/>
                </a:solidFill>
                <a:effectLst/>
                <a:latin typeface="Arial (Body)"/>
              </a:rPr>
              <a:t>tiêu</a:t>
            </a:r>
            <a:r>
              <a:rPr lang="en-US" sz="4000" b="0" i="0" dirty="0">
                <a:solidFill>
                  <a:srgbClr val="000000"/>
                </a:solidFill>
                <a:effectLst/>
                <a:latin typeface="Arial (Body)"/>
              </a:rPr>
              <a:t> </a:t>
            </a:r>
            <a:r>
              <a:rPr lang="en-US" sz="4000" b="0" i="0" dirty="0" err="1">
                <a:solidFill>
                  <a:srgbClr val="000000"/>
                </a:solidFill>
                <a:effectLst/>
                <a:latin typeface="Arial (Body)"/>
              </a:rPr>
              <a:t>hằng</a:t>
            </a:r>
            <a:r>
              <a:rPr lang="en-US" sz="4000" b="0" i="0" dirty="0">
                <a:solidFill>
                  <a:srgbClr val="000000"/>
                </a:solidFill>
                <a:effectLst/>
                <a:latin typeface="Arial (Body)"/>
              </a:rPr>
              <a:t> </a:t>
            </a:r>
            <a:r>
              <a:rPr lang="en-US" sz="4000" b="0" i="0" dirty="0" err="1">
                <a:solidFill>
                  <a:srgbClr val="000000"/>
                </a:solidFill>
                <a:effectLst/>
                <a:latin typeface="Arial (Body)"/>
              </a:rPr>
              <a:t>tháng</a:t>
            </a:r>
            <a:r>
              <a:rPr lang="en-US" sz="4000" b="0" i="0" dirty="0">
                <a:solidFill>
                  <a:srgbClr val="000000"/>
                </a:solidFill>
                <a:effectLst/>
                <a:latin typeface="Arial (Body)"/>
              </a:rPr>
              <a:t> </a:t>
            </a:r>
            <a:r>
              <a:rPr lang="en-US" sz="4000" b="0" i="0" dirty="0" err="1">
                <a:solidFill>
                  <a:srgbClr val="000000"/>
                </a:solidFill>
                <a:effectLst/>
                <a:latin typeface="Arial (Body)"/>
              </a:rPr>
              <a:t>theo</a:t>
            </a:r>
            <a:r>
              <a:rPr lang="en-US" sz="4000" b="0" i="0" dirty="0">
                <a:solidFill>
                  <a:srgbClr val="000000"/>
                </a:solidFill>
                <a:effectLst/>
                <a:latin typeface="Arial (Body)"/>
              </a:rPr>
              <a:t> </a:t>
            </a:r>
            <a:r>
              <a:rPr lang="en-US" sz="4000" b="0" i="0" dirty="0" err="1">
                <a:solidFill>
                  <a:srgbClr val="000000"/>
                </a:solidFill>
                <a:effectLst/>
                <a:latin typeface="Arial (Body)"/>
              </a:rPr>
              <a:t>các</a:t>
            </a:r>
            <a:r>
              <a:rPr lang="en-US" sz="4000" b="0" i="0" dirty="0">
                <a:solidFill>
                  <a:srgbClr val="000000"/>
                </a:solidFill>
                <a:effectLst/>
                <a:latin typeface="Arial (Body)"/>
              </a:rPr>
              <a:t> </a:t>
            </a:r>
            <a:r>
              <a:rPr lang="en-US" sz="4000" b="0" i="0" dirty="0" err="1">
                <a:solidFill>
                  <a:srgbClr val="000000"/>
                </a:solidFill>
                <a:effectLst/>
                <a:latin typeface="Arial (Body)"/>
              </a:rPr>
              <a:t>khoản</a:t>
            </a:r>
            <a:r>
              <a:rPr lang="en-US" sz="4000" b="0" i="0" dirty="0">
                <a:solidFill>
                  <a:srgbClr val="000000"/>
                </a:solidFill>
                <a:effectLst/>
                <a:latin typeface="Arial (Body)"/>
              </a:rPr>
              <a:t> </a:t>
            </a:r>
            <a:r>
              <a:rPr lang="en-US" sz="4000" b="0" i="0" dirty="0" err="1">
                <a:solidFill>
                  <a:srgbClr val="000000"/>
                </a:solidFill>
                <a:effectLst/>
                <a:latin typeface="Arial (Body)"/>
              </a:rPr>
              <a:t>mục</a:t>
            </a:r>
            <a:r>
              <a:rPr lang="en-US" sz="4000" b="0" i="0" dirty="0">
                <a:solidFill>
                  <a:srgbClr val="000000"/>
                </a:solidFill>
                <a:effectLst/>
                <a:latin typeface="Arial (Body)"/>
              </a:rPr>
              <a:t> </a:t>
            </a:r>
            <a:r>
              <a:rPr lang="en-US" sz="4000" b="0" i="0" dirty="0" err="1">
                <a:solidFill>
                  <a:srgbClr val="000000"/>
                </a:solidFill>
                <a:effectLst/>
                <a:latin typeface="Arial (Body)"/>
              </a:rPr>
              <a:t>phí</a:t>
            </a:r>
            <a:r>
              <a:rPr lang="en-US" sz="4000" b="0" i="0" dirty="0">
                <a:solidFill>
                  <a:srgbClr val="000000"/>
                </a:solidFill>
                <a:effectLst/>
                <a:latin typeface="Arial (Body)"/>
              </a:rPr>
              <a:t> </a:t>
            </a:r>
            <a:r>
              <a:rPr lang="en-US" sz="4000" b="0" i="0" dirty="0" err="1">
                <a:solidFill>
                  <a:srgbClr val="000000"/>
                </a:solidFill>
                <a:effectLst/>
                <a:latin typeface="Arial (Body)"/>
              </a:rPr>
              <a:t>sau</a:t>
            </a:r>
            <a:r>
              <a:rPr lang="en-US" sz="4000" b="0" i="0" dirty="0">
                <a:solidFill>
                  <a:srgbClr val="000000"/>
                </a:solidFill>
                <a:effectLst/>
                <a:latin typeface="Arial (Body)"/>
              </a:rPr>
              <a:t>:</a:t>
            </a:r>
          </a:p>
          <a:p>
            <a:pPr algn="just">
              <a:lnSpc>
                <a:spcPct val="150000"/>
              </a:lnSpc>
            </a:pPr>
            <a:r>
              <a:rPr lang="en-US" sz="4000" dirty="0">
                <a:solidFill>
                  <a:srgbClr val="000000"/>
                </a:solidFill>
                <a:latin typeface="Arial (Body)"/>
              </a:rPr>
              <a:t>- Cho </a:t>
            </a:r>
            <a:r>
              <a:rPr lang="en-US" sz="4000" dirty="0" err="1">
                <a:solidFill>
                  <a:srgbClr val="000000"/>
                </a:solidFill>
                <a:latin typeface="Arial (Body)"/>
              </a:rPr>
              <a:t>học</a:t>
            </a:r>
            <a:r>
              <a:rPr lang="en-US" sz="4000" dirty="0">
                <a:solidFill>
                  <a:srgbClr val="000000"/>
                </a:solidFill>
                <a:latin typeface="Arial (Body)"/>
              </a:rPr>
              <a:t> </a:t>
            </a:r>
            <a:r>
              <a:rPr lang="en-US" sz="4000" dirty="0" err="1">
                <a:solidFill>
                  <a:srgbClr val="000000"/>
                </a:solidFill>
                <a:latin typeface="Arial (Body)"/>
              </a:rPr>
              <a:t>tập</a:t>
            </a:r>
            <a:r>
              <a:rPr lang="en-US" sz="4000" dirty="0">
                <a:solidFill>
                  <a:srgbClr val="000000"/>
                </a:solidFill>
                <a:latin typeface="Arial (Body)"/>
              </a:rPr>
              <a:t> </a:t>
            </a:r>
            <a:r>
              <a:rPr lang="en-US" sz="4000" dirty="0" err="1">
                <a:solidFill>
                  <a:srgbClr val="000000"/>
                </a:solidFill>
                <a:latin typeface="Arial (Body)"/>
              </a:rPr>
              <a:t>của</a:t>
            </a:r>
            <a:r>
              <a:rPr lang="en-US" sz="4000" dirty="0">
                <a:solidFill>
                  <a:srgbClr val="000000"/>
                </a:solidFill>
                <a:latin typeface="Arial (Body)"/>
              </a:rPr>
              <a:t> </a:t>
            </a:r>
            <a:r>
              <a:rPr lang="en-US" sz="4000" dirty="0" err="1">
                <a:solidFill>
                  <a:srgbClr val="000000"/>
                </a:solidFill>
                <a:latin typeface="Arial (Body)"/>
              </a:rPr>
              <a:t>các</a:t>
            </a:r>
            <a:r>
              <a:rPr lang="en-US" sz="4000" dirty="0">
                <a:solidFill>
                  <a:srgbClr val="000000"/>
                </a:solidFill>
                <a:latin typeface="Arial (Body)"/>
              </a:rPr>
              <a:t> con, </a:t>
            </a:r>
            <a:r>
              <a:rPr lang="en-US" sz="4000" dirty="0" err="1">
                <a:solidFill>
                  <a:srgbClr val="000000"/>
                </a:solidFill>
                <a:latin typeface="Arial (Body)"/>
              </a:rPr>
              <a:t>dịch</a:t>
            </a:r>
            <a:r>
              <a:rPr lang="en-US" sz="4000" dirty="0">
                <a:solidFill>
                  <a:srgbClr val="000000"/>
                </a:solidFill>
                <a:latin typeface="Arial (Body)"/>
              </a:rPr>
              <a:t> </a:t>
            </a:r>
            <a:r>
              <a:rPr lang="en-US" sz="4000" dirty="0" err="1">
                <a:solidFill>
                  <a:srgbClr val="000000"/>
                </a:solidFill>
                <a:latin typeface="Arial (Body)"/>
              </a:rPr>
              <a:t>vụ</a:t>
            </a:r>
            <a:r>
              <a:rPr lang="en-US" sz="4000" dirty="0">
                <a:solidFill>
                  <a:srgbClr val="000000"/>
                </a:solidFill>
                <a:latin typeface="Arial (Body)"/>
              </a:rPr>
              <a:t> y </a:t>
            </a:r>
            <a:r>
              <a:rPr lang="en-US" sz="4000" dirty="0" err="1">
                <a:solidFill>
                  <a:srgbClr val="000000"/>
                </a:solidFill>
                <a:latin typeface="Arial (Body)"/>
              </a:rPr>
              <a:t>tế</a:t>
            </a:r>
            <a:r>
              <a:rPr lang="en-US" sz="4000" dirty="0">
                <a:solidFill>
                  <a:srgbClr val="000000"/>
                </a:solidFill>
                <a:latin typeface="Arial (Body)"/>
              </a:rPr>
              <a:t> </a:t>
            </a:r>
            <a:r>
              <a:rPr lang="en-US" sz="4000" dirty="0" err="1">
                <a:solidFill>
                  <a:srgbClr val="000000"/>
                </a:solidFill>
                <a:latin typeface="Arial (Body)"/>
              </a:rPr>
              <a:t>và</a:t>
            </a:r>
            <a:r>
              <a:rPr lang="en-US" sz="4000" dirty="0">
                <a:solidFill>
                  <a:srgbClr val="000000"/>
                </a:solidFill>
                <a:latin typeface="Arial (Body)"/>
              </a:rPr>
              <a:t> </a:t>
            </a:r>
            <a:r>
              <a:rPr lang="en-US" sz="4000" dirty="0" err="1">
                <a:solidFill>
                  <a:srgbClr val="000000"/>
                </a:solidFill>
                <a:latin typeface="Arial (Body)"/>
              </a:rPr>
              <a:t>chăm</a:t>
            </a:r>
            <a:r>
              <a:rPr lang="en-US" sz="4000" dirty="0">
                <a:solidFill>
                  <a:srgbClr val="000000"/>
                </a:solidFill>
                <a:latin typeface="Arial (Body)"/>
              </a:rPr>
              <a:t> </a:t>
            </a:r>
            <a:r>
              <a:rPr lang="en-US" sz="4000" dirty="0" err="1">
                <a:solidFill>
                  <a:srgbClr val="000000"/>
                </a:solidFill>
                <a:latin typeface="Arial (Body)"/>
              </a:rPr>
              <a:t>sóc</a:t>
            </a:r>
            <a:r>
              <a:rPr lang="en-US" sz="4000" dirty="0">
                <a:solidFill>
                  <a:srgbClr val="000000"/>
                </a:solidFill>
                <a:latin typeface="Arial (Body)"/>
              </a:rPr>
              <a:t> </a:t>
            </a:r>
            <a:r>
              <a:rPr lang="en-US" sz="4000" dirty="0" err="1">
                <a:solidFill>
                  <a:srgbClr val="000000"/>
                </a:solidFill>
                <a:latin typeface="Arial (Body)"/>
              </a:rPr>
              <a:t>sức</a:t>
            </a:r>
            <a:r>
              <a:rPr lang="en-US" sz="4000" dirty="0">
                <a:solidFill>
                  <a:srgbClr val="000000"/>
                </a:solidFill>
                <a:latin typeface="Arial (Body)"/>
              </a:rPr>
              <a:t> </a:t>
            </a:r>
            <a:r>
              <a:rPr lang="en-US" sz="4000" dirty="0" err="1">
                <a:solidFill>
                  <a:srgbClr val="000000"/>
                </a:solidFill>
                <a:latin typeface="Arial (Body)"/>
              </a:rPr>
              <a:t>khỏe</a:t>
            </a:r>
            <a:r>
              <a:rPr lang="en-US" sz="4000" dirty="0">
                <a:solidFill>
                  <a:srgbClr val="000000"/>
                </a:solidFill>
                <a:latin typeface="Arial (Body)"/>
              </a:rPr>
              <a:t>. </a:t>
            </a:r>
            <a:r>
              <a:rPr lang="en-US" sz="4000" dirty="0" err="1">
                <a:solidFill>
                  <a:srgbClr val="000000"/>
                </a:solidFill>
                <a:latin typeface="Arial (Body)"/>
              </a:rPr>
              <a:t>Ví</a:t>
            </a:r>
            <a:r>
              <a:rPr lang="en-US" sz="4000" dirty="0">
                <a:solidFill>
                  <a:srgbClr val="000000"/>
                </a:solidFill>
                <a:latin typeface="Arial (Body)"/>
              </a:rPr>
              <a:t> </a:t>
            </a:r>
            <a:r>
              <a:rPr lang="en-US" sz="4000" dirty="0" err="1">
                <a:solidFill>
                  <a:srgbClr val="000000"/>
                </a:solidFill>
                <a:latin typeface="Arial (Body)"/>
              </a:rPr>
              <a:t>dụ</a:t>
            </a:r>
            <a:r>
              <a:rPr lang="en-US" sz="4000" dirty="0">
                <a:solidFill>
                  <a:srgbClr val="000000"/>
                </a:solidFill>
                <a:latin typeface="Arial (Body)"/>
              </a:rPr>
              <a:t>: </a:t>
            </a:r>
            <a:r>
              <a:rPr lang="en-US" sz="4000" dirty="0" err="1">
                <a:solidFill>
                  <a:srgbClr val="000000"/>
                </a:solidFill>
                <a:latin typeface="Arial (Body)"/>
              </a:rPr>
              <a:t>tiền</a:t>
            </a:r>
            <a:r>
              <a:rPr lang="en-US" sz="4000" dirty="0">
                <a:solidFill>
                  <a:srgbClr val="000000"/>
                </a:solidFill>
                <a:latin typeface="Arial (Body)"/>
              </a:rPr>
              <a:t> </a:t>
            </a:r>
            <a:r>
              <a:rPr lang="en-US" sz="4000" dirty="0" err="1">
                <a:solidFill>
                  <a:srgbClr val="000000"/>
                </a:solidFill>
                <a:latin typeface="Arial (Body)"/>
              </a:rPr>
              <a:t>học</a:t>
            </a:r>
            <a:r>
              <a:rPr lang="en-US" sz="4000" dirty="0">
                <a:solidFill>
                  <a:srgbClr val="000000"/>
                </a:solidFill>
                <a:latin typeface="Arial (Body)"/>
              </a:rPr>
              <a:t> </a:t>
            </a:r>
            <a:r>
              <a:rPr lang="en-US" sz="4000" dirty="0" err="1">
                <a:solidFill>
                  <a:srgbClr val="000000"/>
                </a:solidFill>
                <a:latin typeface="Arial (Body)"/>
              </a:rPr>
              <a:t>cho</a:t>
            </a:r>
            <a:r>
              <a:rPr lang="en-US" sz="4000" dirty="0">
                <a:solidFill>
                  <a:srgbClr val="000000"/>
                </a:solidFill>
                <a:latin typeface="Arial (Body)"/>
              </a:rPr>
              <a:t> </a:t>
            </a:r>
            <a:r>
              <a:rPr lang="en-US" sz="4000" dirty="0" err="1">
                <a:solidFill>
                  <a:srgbClr val="000000"/>
                </a:solidFill>
                <a:latin typeface="Arial (Body)"/>
              </a:rPr>
              <a:t>các</a:t>
            </a:r>
            <a:r>
              <a:rPr lang="en-US" sz="4000" dirty="0">
                <a:solidFill>
                  <a:srgbClr val="000000"/>
                </a:solidFill>
                <a:latin typeface="Arial (Body)"/>
              </a:rPr>
              <a:t> con, </a:t>
            </a:r>
            <a:r>
              <a:rPr lang="en-US" sz="4000" dirty="0" err="1">
                <a:solidFill>
                  <a:srgbClr val="000000"/>
                </a:solidFill>
                <a:latin typeface="Arial (Body)"/>
              </a:rPr>
              <a:t>tiền</a:t>
            </a:r>
            <a:r>
              <a:rPr lang="en-US" sz="4000" dirty="0">
                <a:solidFill>
                  <a:srgbClr val="000000"/>
                </a:solidFill>
                <a:latin typeface="Arial (Body)"/>
              </a:rPr>
              <a:t> </a:t>
            </a:r>
            <a:r>
              <a:rPr lang="en-US" sz="4000" dirty="0" err="1">
                <a:solidFill>
                  <a:srgbClr val="000000"/>
                </a:solidFill>
                <a:latin typeface="Arial (Body)"/>
              </a:rPr>
              <a:t>khám</a:t>
            </a:r>
            <a:r>
              <a:rPr lang="en-US" sz="4000" dirty="0">
                <a:solidFill>
                  <a:srgbClr val="000000"/>
                </a:solidFill>
                <a:latin typeface="Arial (Body)"/>
              </a:rPr>
              <a:t> </a:t>
            </a:r>
            <a:r>
              <a:rPr lang="en-US" sz="4000" dirty="0" err="1">
                <a:solidFill>
                  <a:srgbClr val="000000"/>
                </a:solidFill>
                <a:latin typeface="Arial (Body)"/>
              </a:rPr>
              <a:t>chữa</a:t>
            </a:r>
            <a:r>
              <a:rPr lang="en-US" sz="4000" dirty="0">
                <a:solidFill>
                  <a:srgbClr val="000000"/>
                </a:solidFill>
                <a:latin typeface="Arial (Body)"/>
              </a:rPr>
              <a:t> </a:t>
            </a:r>
            <a:r>
              <a:rPr lang="en-US" sz="4000" dirty="0" err="1">
                <a:solidFill>
                  <a:srgbClr val="000000"/>
                </a:solidFill>
                <a:latin typeface="Arial (Body)"/>
              </a:rPr>
              <a:t>bệnh</a:t>
            </a:r>
            <a:r>
              <a:rPr lang="en-US" sz="4000" dirty="0">
                <a:solidFill>
                  <a:srgbClr val="000000"/>
                </a:solidFill>
                <a:latin typeface="Arial (Body)"/>
              </a:rPr>
              <a:t> </a:t>
            </a:r>
            <a:r>
              <a:rPr lang="en-US" sz="4000" dirty="0" err="1">
                <a:solidFill>
                  <a:srgbClr val="000000"/>
                </a:solidFill>
                <a:latin typeface="Arial (Body)"/>
              </a:rPr>
              <a:t>và</a:t>
            </a:r>
            <a:r>
              <a:rPr lang="en-US" sz="4000" dirty="0">
                <a:solidFill>
                  <a:srgbClr val="000000"/>
                </a:solidFill>
                <a:latin typeface="Arial (Body)"/>
              </a:rPr>
              <a:t> </a:t>
            </a:r>
            <a:r>
              <a:rPr lang="en-US" sz="4000" dirty="0" err="1">
                <a:solidFill>
                  <a:srgbClr val="000000"/>
                </a:solidFill>
                <a:latin typeface="Arial (Body)"/>
              </a:rPr>
              <a:t>chăm</a:t>
            </a:r>
            <a:r>
              <a:rPr lang="en-US" sz="4000" dirty="0">
                <a:solidFill>
                  <a:srgbClr val="000000"/>
                </a:solidFill>
                <a:latin typeface="Arial (Body)"/>
              </a:rPr>
              <a:t> </a:t>
            </a:r>
            <a:r>
              <a:rPr lang="en-US" sz="4000" dirty="0" err="1">
                <a:solidFill>
                  <a:srgbClr val="000000"/>
                </a:solidFill>
                <a:latin typeface="Arial (Body)"/>
              </a:rPr>
              <a:t>sóc</a:t>
            </a:r>
            <a:r>
              <a:rPr lang="en-US" sz="4000" dirty="0">
                <a:solidFill>
                  <a:srgbClr val="000000"/>
                </a:solidFill>
                <a:latin typeface="Arial (Body)"/>
              </a:rPr>
              <a:t> </a:t>
            </a:r>
            <a:r>
              <a:rPr lang="en-US" sz="4000" dirty="0" err="1">
                <a:solidFill>
                  <a:srgbClr val="000000"/>
                </a:solidFill>
                <a:latin typeface="Arial (Body)"/>
              </a:rPr>
              <a:t>sức</a:t>
            </a:r>
            <a:r>
              <a:rPr lang="en-US" sz="4000" dirty="0">
                <a:solidFill>
                  <a:srgbClr val="000000"/>
                </a:solidFill>
                <a:latin typeface="Arial (Body)"/>
              </a:rPr>
              <a:t> </a:t>
            </a:r>
            <a:r>
              <a:rPr lang="en-US" sz="4000" dirty="0" err="1">
                <a:solidFill>
                  <a:srgbClr val="000000"/>
                </a:solidFill>
                <a:latin typeface="Arial (Body)"/>
              </a:rPr>
              <a:t>khỏe</a:t>
            </a:r>
            <a:r>
              <a:rPr lang="en-US" sz="4000" dirty="0">
                <a:solidFill>
                  <a:srgbClr val="000000"/>
                </a:solidFill>
                <a:latin typeface="Arial (Body)"/>
              </a:rPr>
              <a:t>,…</a:t>
            </a:r>
          </a:p>
          <a:p>
            <a:pPr algn="just">
              <a:lnSpc>
                <a:spcPct val="150000"/>
              </a:lnSpc>
            </a:pPr>
            <a:r>
              <a:rPr lang="en-US" sz="4000" b="0" i="0" dirty="0">
                <a:solidFill>
                  <a:srgbClr val="000000"/>
                </a:solidFill>
                <a:effectLst/>
                <a:latin typeface="Arial (Body)"/>
              </a:rPr>
              <a:t>- Cho </a:t>
            </a:r>
            <a:r>
              <a:rPr lang="en-US" sz="4000" b="0" i="0" dirty="0" err="1">
                <a:solidFill>
                  <a:srgbClr val="000000"/>
                </a:solidFill>
                <a:effectLst/>
                <a:latin typeface="Arial (Body)"/>
              </a:rPr>
              <a:t>các</a:t>
            </a:r>
            <a:r>
              <a:rPr lang="en-US" sz="4000" b="0" i="0" dirty="0">
                <a:solidFill>
                  <a:srgbClr val="000000"/>
                </a:solidFill>
                <a:effectLst/>
                <a:latin typeface="Arial (Body)"/>
              </a:rPr>
              <a:t> </a:t>
            </a:r>
            <a:r>
              <a:rPr lang="en-US" sz="4000" b="0" i="0" dirty="0" err="1">
                <a:solidFill>
                  <a:srgbClr val="000000"/>
                </a:solidFill>
                <a:effectLst/>
                <a:latin typeface="Arial (Body)"/>
              </a:rPr>
              <a:t>nhu</a:t>
            </a:r>
            <a:r>
              <a:rPr lang="en-US" sz="4000" b="0" i="0" dirty="0">
                <a:solidFill>
                  <a:srgbClr val="000000"/>
                </a:solidFill>
                <a:effectLst/>
                <a:latin typeface="Arial (Body)"/>
              </a:rPr>
              <a:t> </a:t>
            </a:r>
            <a:r>
              <a:rPr lang="en-US" sz="4000" b="0" i="0" dirty="0" err="1">
                <a:solidFill>
                  <a:srgbClr val="000000"/>
                </a:solidFill>
                <a:effectLst/>
                <a:latin typeface="Arial (Body)"/>
              </a:rPr>
              <a:t>cầu</a:t>
            </a:r>
            <a:r>
              <a:rPr lang="en-US" sz="4000" b="0" i="0" dirty="0">
                <a:solidFill>
                  <a:srgbClr val="000000"/>
                </a:solidFill>
                <a:effectLst/>
                <a:latin typeface="Arial (Body)"/>
              </a:rPr>
              <a:t> </a:t>
            </a:r>
            <a:r>
              <a:rPr lang="en-US" sz="4000" b="0" i="0" dirty="0" err="1">
                <a:solidFill>
                  <a:srgbClr val="000000"/>
                </a:solidFill>
                <a:effectLst/>
                <a:latin typeface="Arial (Body)"/>
              </a:rPr>
              <a:t>thiết</a:t>
            </a:r>
            <a:r>
              <a:rPr lang="en-US" sz="4000" b="0" i="0" dirty="0">
                <a:solidFill>
                  <a:srgbClr val="000000"/>
                </a:solidFill>
                <a:effectLst/>
                <a:latin typeface="Arial (Body)"/>
              </a:rPr>
              <a:t> </a:t>
            </a:r>
            <a:r>
              <a:rPr lang="en-US" sz="4000" b="0" i="0" dirty="0" err="1">
                <a:solidFill>
                  <a:srgbClr val="000000"/>
                </a:solidFill>
                <a:effectLst/>
                <a:latin typeface="Arial (Body)"/>
              </a:rPr>
              <a:t>yếu</a:t>
            </a:r>
            <a:r>
              <a:rPr lang="en-US" sz="4000" b="0" i="0" dirty="0">
                <a:solidFill>
                  <a:srgbClr val="000000"/>
                </a:solidFill>
                <a:effectLst/>
                <a:latin typeface="Arial (Body)"/>
              </a:rPr>
              <a:t>. </a:t>
            </a:r>
            <a:r>
              <a:rPr lang="en-US" sz="4000" b="0" i="0" dirty="0" err="1">
                <a:solidFill>
                  <a:srgbClr val="000000"/>
                </a:solidFill>
                <a:effectLst/>
                <a:latin typeface="Arial (Body)"/>
              </a:rPr>
              <a:t>Ví</a:t>
            </a:r>
            <a:r>
              <a:rPr lang="en-US" sz="4000" b="0" i="0" dirty="0">
                <a:solidFill>
                  <a:srgbClr val="000000"/>
                </a:solidFill>
                <a:effectLst/>
                <a:latin typeface="Arial (Body)"/>
              </a:rPr>
              <a:t> </a:t>
            </a:r>
            <a:r>
              <a:rPr lang="en-US" sz="4000" b="0" i="0" dirty="0" err="1">
                <a:solidFill>
                  <a:srgbClr val="000000"/>
                </a:solidFill>
                <a:effectLst/>
                <a:latin typeface="Arial (Body)"/>
              </a:rPr>
              <a:t>dụ</a:t>
            </a:r>
            <a:r>
              <a:rPr lang="en-US" sz="4000" b="0" i="0" dirty="0">
                <a:solidFill>
                  <a:srgbClr val="000000"/>
                </a:solidFill>
                <a:effectLst/>
                <a:latin typeface="Arial (Body)"/>
              </a:rPr>
              <a:t>: </a:t>
            </a:r>
            <a:r>
              <a:rPr lang="en-US" sz="4000" b="0" i="0" dirty="0" err="1">
                <a:solidFill>
                  <a:srgbClr val="000000"/>
                </a:solidFill>
                <a:effectLst/>
                <a:latin typeface="Arial (Body)"/>
              </a:rPr>
              <a:t>thuê</a:t>
            </a:r>
            <a:r>
              <a:rPr lang="en-US" sz="4000" b="0" i="0" dirty="0">
                <a:solidFill>
                  <a:srgbClr val="000000"/>
                </a:solidFill>
                <a:effectLst/>
                <a:latin typeface="Arial (Body)"/>
              </a:rPr>
              <a:t> </a:t>
            </a:r>
            <a:r>
              <a:rPr lang="en-US" sz="4000" b="0" i="0" dirty="0" err="1">
                <a:solidFill>
                  <a:srgbClr val="000000"/>
                </a:solidFill>
                <a:effectLst/>
                <a:latin typeface="Arial (Body)"/>
              </a:rPr>
              <a:t>nhà</a:t>
            </a:r>
            <a:r>
              <a:rPr lang="en-US" sz="4000" b="0" i="0" dirty="0">
                <a:solidFill>
                  <a:srgbClr val="000000"/>
                </a:solidFill>
                <a:effectLst/>
                <a:latin typeface="Arial (Body)"/>
              </a:rPr>
              <a:t>, </a:t>
            </a:r>
            <a:r>
              <a:rPr lang="en-US" sz="4000" b="0" i="0" dirty="0" err="1">
                <a:solidFill>
                  <a:srgbClr val="000000"/>
                </a:solidFill>
                <a:effectLst/>
                <a:latin typeface="Arial (Body)"/>
              </a:rPr>
              <a:t>điện</a:t>
            </a:r>
            <a:r>
              <a:rPr lang="en-US" sz="4000" b="0" i="0" dirty="0">
                <a:solidFill>
                  <a:srgbClr val="000000"/>
                </a:solidFill>
                <a:effectLst/>
                <a:latin typeface="Arial (Body)"/>
              </a:rPr>
              <a:t> </a:t>
            </a:r>
            <a:r>
              <a:rPr lang="en-US" sz="4000" b="0" i="0" dirty="0" err="1">
                <a:solidFill>
                  <a:srgbClr val="000000"/>
                </a:solidFill>
                <a:effectLst/>
                <a:latin typeface="Arial (Body)"/>
              </a:rPr>
              <a:t>nước</a:t>
            </a:r>
            <a:r>
              <a:rPr lang="en-US" sz="4000" b="0" i="0" dirty="0">
                <a:solidFill>
                  <a:srgbClr val="000000"/>
                </a:solidFill>
                <a:effectLst/>
                <a:latin typeface="Arial (Body)"/>
              </a:rPr>
              <a:t>, </a:t>
            </a:r>
            <a:r>
              <a:rPr lang="en-US" sz="4000" b="0" i="0" dirty="0" err="1">
                <a:solidFill>
                  <a:srgbClr val="000000"/>
                </a:solidFill>
                <a:effectLst/>
                <a:latin typeface="Arial (Body)"/>
              </a:rPr>
              <a:t>ăn</a:t>
            </a:r>
            <a:r>
              <a:rPr lang="en-US" sz="4000" b="0" i="0" dirty="0">
                <a:solidFill>
                  <a:srgbClr val="000000"/>
                </a:solidFill>
                <a:effectLst/>
                <a:latin typeface="Arial (Body)"/>
              </a:rPr>
              <a:t> </a:t>
            </a:r>
            <a:r>
              <a:rPr lang="en-US" sz="4000" b="0" i="0" dirty="0" err="1">
                <a:solidFill>
                  <a:srgbClr val="000000"/>
                </a:solidFill>
                <a:effectLst/>
                <a:latin typeface="Arial (Body)"/>
              </a:rPr>
              <a:t>uống</a:t>
            </a:r>
            <a:r>
              <a:rPr lang="en-US" sz="4000" b="0" i="0" dirty="0">
                <a:solidFill>
                  <a:srgbClr val="000000"/>
                </a:solidFill>
                <a:effectLst/>
                <a:latin typeface="Arial (Body)"/>
              </a:rPr>
              <a:t>,…</a:t>
            </a:r>
          </a:p>
          <a:p>
            <a:pPr algn="just">
              <a:lnSpc>
                <a:spcPct val="150000"/>
              </a:lnSpc>
            </a:pPr>
            <a:r>
              <a:rPr lang="en-US" sz="4000" dirty="0">
                <a:solidFill>
                  <a:srgbClr val="000000"/>
                </a:solidFill>
                <a:latin typeface="Arial (Body)"/>
              </a:rPr>
              <a:t>- Cho </a:t>
            </a:r>
            <a:r>
              <a:rPr lang="en-US" sz="4000" dirty="0" err="1">
                <a:solidFill>
                  <a:srgbClr val="000000"/>
                </a:solidFill>
                <a:latin typeface="Arial (Body)"/>
              </a:rPr>
              <a:t>mua</a:t>
            </a:r>
            <a:r>
              <a:rPr lang="en-US" sz="4000" dirty="0">
                <a:solidFill>
                  <a:srgbClr val="000000"/>
                </a:solidFill>
                <a:latin typeface="Arial (Body)"/>
              </a:rPr>
              <a:t> </a:t>
            </a:r>
            <a:r>
              <a:rPr lang="en-US" sz="4000" dirty="0" err="1">
                <a:solidFill>
                  <a:srgbClr val="000000"/>
                </a:solidFill>
                <a:latin typeface="Arial (Body)"/>
              </a:rPr>
              <a:t>sắm</a:t>
            </a:r>
            <a:r>
              <a:rPr lang="en-US" sz="4000" dirty="0">
                <a:solidFill>
                  <a:srgbClr val="000000"/>
                </a:solidFill>
                <a:latin typeface="Arial (Body)"/>
              </a:rPr>
              <a:t> </a:t>
            </a:r>
            <a:r>
              <a:rPr lang="en-US" sz="4000" dirty="0" err="1">
                <a:solidFill>
                  <a:srgbClr val="000000"/>
                </a:solidFill>
                <a:latin typeface="Arial (Body)"/>
              </a:rPr>
              <a:t>cá</a:t>
            </a:r>
            <a:r>
              <a:rPr lang="en-US" sz="4000" dirty="0">
                <a:solidFill>
                  <a:srgbClr val="000000"/>
                </a:solidFill>
                <a:latin typeface="Arial (Body)"/>
              </a:rPr>
              <a:t> </a:t>
            </a:r>
            <a:r>
              <a:rPr lang="en-US" sz="4000" dirty="0" err="1">
                <a:solidFill>
                  <a:srgbClr val="000000"/>
                </a:solidFill>
                <a:latin typeface="Arial (Body)"/>
              </a:rPr>
              <a:t>nhân</a:t>
            </a:r>
            <a:r>
              <a:rPr lang="en-US" sz="4000" dirty="0">
                <a:solidFill>
                  <a:srgbClr val="000000"/>
                </a:solidFill>
                <a:latin typeface="Arial (Body)"/>
              </a:rPr>
              <a:t>. </a:t>
            </a:r>
            <a:r>
              <a:rPr lang="en-US" sz="4000" dirty="0" err="1">
                <a:solidFill>
                  <a:srgbClr val="000000"/>
                </a:solidFill>
                <a:latin typeface="Arial (Body)"/>
              </a:rPr>
              <a:t>Ví</a:t>
            </a:r>
            <a:r>
              <a:rPr lang="en-US" sz="4000" dirty="0">
                <a:solidFill>
                  <a:srgbClr val="000000"/>
                </a:solidFill>
                <a:latin typeface="Arial (Body)"/>
              </a:rPr>
              <a:t> </a:t>
            </a:r>
            <a:r>
              <a:rPr lang="en-US" sz="4000" dirty="0" err="1">
                <a:solidFill>
                  <a:srgbClr val="000000"/>
                </a:solidFill>
                <a:latin typeface="Arial (Body)"/>
              </a:rPr>
              <a:t>dụ</a:t>
            </a:r>
            <a:r>
              <a:rPr lang="en-US" sz="4000" dirty="0">
                <a:solidFill>
                  <a:srgbClr val="000000"/>
                </a:solidFill>
                <a:latin typeface="Arial (Body)"/>
              </a:rPr>
              <a:t>: </a:t>
            </a:r>
            <a:r>
              <a:rPr lang="en-US" sz="4000" dirty="0" err="1">
                <a:solidFill>
                  <a:srgbClr val="000000"/>
                </a:solidFill>
                <a:latin typeface="Arial (Body)"/>
              </a:rPr>
              <a:t>mua</a:t>
            </a:r>
            <a:r>
              <a:rPr lang="en-US" sz="4000" dirty="0">
                <a:solidFill>
                  <a:srgbClr val="000000"/>
                </a:solidFill>
                <a:latin typeface="Arial (Body)"/>
              </a:rPr>
              <a:t> </a:t>
            </a:r>
            <a:r>
              <a:rPr lang="en-US" sz="4000" dirty="0" err="1">
                <a:solidFill>
                  <a:srgbClr val="000000"/>
                </a:solidFill>
                <a:latin typeface="Arial (Body)"/>
              </a:rPr>
              <a:t>dụng</a:t>
            </a:r>
            <a:r>
              <a:rPr lang="en-US" sz="4000" dirty="0">
                <a:solidFill>
                  <a:srgbClr val="000000"/>
                </a:solidFill>
                <a:latin typeface="Arial (Body)"/>
              </a:rPr>
              <a:t> </a:t>
            </a:r>
            <a:r>
              <a:rPr lang="en-US" sz="4000" dirty="0" err="1">
                <a:solidFill>
                  <a:srgbClr val="000000"/>
                </a:solidFill>
                <a:latin typeface="Arial (Body)"/>
              </a:rPr>
              <a:t>cụ</a:t>
            </a:r>
            <a:r>
              <a:rPr lang="en-US" sz="4000" dirty="0">
                <a:solidFill>
                  <a:srgbClr val="000000"/>
                </a:solidFill>
                <a:latin typeface="Arial (Body)"/>
              </a:rPr>
              <a:t> </a:t>
            </a:r>
            <a:r>
              <a:rPr lang="en-US" sz="4000" dirty="0" err="1">
                <a:solidFill>
                  <a:srgbClr val="000000"/>
                </a:solidFill>
                <a:latin typeface="Arial (Body)"/>
              </a:rPr>
              <a:t>sinh</a:t>
            </a:r>
            <a:r>
              <a:rPr lang="en-US" sz="4000" dirty="0">
                <a:solidFill>
                  <a:srgbClr val="000000"/>
                </a:solidFill>
                <a:latin typeface="Arial (Body)"/>
              </a:rPr>
              <a:t> </a:t>
            </a:r>
            <a:r>
              <a:rPr lang="en-US" sz="4000" dirty="0" err="1">
                <a:solidFill>
                  <a:srgbClr val="000000"/>
                </a:solidFill>
                <a:latin typeface="Arial (Body)"/>
              </a:rPr>
              <a:t>hoạt</a:t>
            </a:r>
            <a:r>
              <a:rPr lang="en-US" sz="4000" dirty="0">
                <a:solidFill>
                  <a:srgbClr val="000000"/>
                </a:solidFill>
                <a:latin typeface="Arial (Body)"/>
              </a:rPr>
              <a:t> </a:t>
            </a:r>
            <a:r>
              <a:rPr lang="en-US" sz="4000" dirty="0" err="1">
                <a:solidFill>
                  <a:srgbClr val="000000"/>
                </a:solidFill>
                <a:latin typeface="Arial (Body)"/>
              </a:rPr>
              <a:t>cá</a:t>
            </a:r>
            <a:r>
              <a:rPr lang="en-US" sz="4000" dirty="0">
                <a:solidFill>
                  <a:srgbClr val="000000"/>
                </a:solidFill>
                <a:latin typeface="Arial (Body)"/>
              </a:rPr>
              <a:t> </a:t>
            </a:r>
            <a:r>
              <a:rPr lang="en-US" sz="4000" dirty="0" err="1">
                <a:solidFill>
                  <a:srgbClr val="000000"/>
                </a:solidFill>
                <a:latin typeface="Arial (Body)"/>
              </a:rPr>
              <a:t>nhân</a:t>
            </a:r>
            <a:r>
              <a:rPr lang="en-US" sz="4000" dirty="0">
                <a:solidFill>
                  <a:srgbClr val="000000"/>
                </a:solidFill>
                <a:latin typeface="Arial (Body)"/>
              </a:rPr>
              <a:t> </a:t>
            </a:r>
            <a:r>
              <a:rPr lang="en-US" sz="4000" dirty="0" err="1">
                <a:solidFill>
                  <a:srgbClr val="000000"/>
                </a:solidFill>
                <a:latin typeface="Arial (Body)"/>
              </a:rPr>
              <a:t>và</a:t>
            </a:r>
            <a:r>
              <a:rPr lang="en-US" sz="4000" dirty="0">
                <a:solidFill>
                  <a:srgbClr val="000000"/>
                </a:solidFill>
                <a:latin typeface="Arial (Body)"/>
              </a:rPr>
              <a:t> </a:t>
            </a:r>
            <a:r>
              <a:rPr lang="en-US" sz="4000" dirty="0" err="1">
                <a:solidFill>
                  <a:srgbClr val="000000"/>
                </a:solidFill>
                <a:latin typeface="Arial (Body)"/>
              </a:rPr>
              <a:t>gia</a:t>
            </a:r>
            <a:r>
              <a:rPr lang="en-US" sz="4000" dirty="0">
                <a:solidFill>
                  <a:srgbClr val="000000"/>
                </a:solidFill>
                <a:latin typeface="Arial (Body)"/>
              </a:rPr>
              <a:t> </a:t>
            </a:r>
            <a:r>
              <a:rPr lang="en-US" sz="4000" dirty="0" err="1">
                <a:solidFill>
                  <a:srgbClr val="000000"/>
                </a:solidFill>
                <a:latin typeface="Arial (Body)"/>
              </a:rPr>
              <a:t>đình</a:t>
            </a:r>
            <a:endParaRPr lang="en-US" sz="4000" dirty="0">
              <a:solidFill>
                <a:srgbClr val="000000"/>
              </a:solidFill>
              <a:latin typeface="Arial (Body)"/>
            </a:endParaRPr>
          </a:p>
          <a:p>
            <a:pPr algn="just">
              <a:lnSpc>
                <a:spcPct val="150000"/>
              </a:lnSpc>
            </a:pPr>
            <a:r>
              <a:rPr lang="en-US" sz="4000" b="0" i="0" dirty="0">
                <a:solidFill>
                  <a:srgbClr val="000000"/>
                </a:solidFill>
                <a:effectLst/>
                <a:latin typeface="Arial (Body)"/>
              </a:rPr>
              <a:t>- </a:t>
            </a:r>
            <a:r>
              <a:rPr lang="en-US" sz="4000" dirty="0">
                <a:solidFill>
                  <a:srgbClr val="000000"/>
                </a:solidFill>
                <a:latin typeface="Arial (Body)"/>
              </a:rPr>
              <a:t>Cho </a:t>
            </a:r>
            <a:r>
              <a:rPr lang="en-US" sz="4000" dirty="0" err="1">
                <a:solidFill>
                  <a:srgbClr val="000000"/>
                </a:solidFill>
                <a:latin typeface="Arial (Body)"/>
              </a:rPr>
              <a:t>tiết</a:t>
            </a:r>
            <a:r>
              <a:rPr lang="en-US" sz="4000" dirty="0">
                <a:solidFill>
                  <a:srgbClr val="000000"/>
                </a:solidFill>
                <a:latin typeface="Arial (Body)"/>
              </a:rPr>
              <a:t> </a:t>
            </a:r>
            <a:r>
              <a:rPr lang="en-US" sz="4000" dirty="0" err="1">
                <a:solidFill>
                  <a:srgbClr val="000000"/>
                </a:solidFill>
                <a:latin typeface="Arial (Body)"/>
              </a:rPr>
              <a:t>kiệm</a:t>
            </a:r>
            <a:r>
              <a:rPr lang="en-US" sz="4000" dirty="0">
                <a:solidFill>
                  <a:srgbClr val="000000"/>
                </a:solidFill>
                <a:latin typeface="Arial (Body)"/>
              </a:rPr>
              <a:t>. </a:t>
            </a:r>
            <a:r>
              <a:rPr lang="en-US" sz="4000" dirty="0" err="1">
                <a:solidFill>
                  <a:srgbClr val="000000"/>
                </a:solidFill>
                <a:latin typeface="Arial (Body)"/>
              </a:rPr>
              <a:t>Khoản</a:t>
            </a:r>
            <a:r>
              <a:rPr lang="en-US" sz="4000" dirty="0">
                <a:solidFill>
                  <a:srgbClr val="000000"/>
                </a:solidFill>
                <a:latin typeface="Arial (Body)"/>
              </a:rPr>
              <a:t> </a:t>
            </a:r>
            <a:r>
              <a:rPr lang="en-US" sz="4000" dirty="0" err="1">
                <a:solidFill>
                  <a:srgbClr val="000000"/>
                </a:solidFill>
                <a:latin typeface="Arial (Body)"/>
              </a:rPr>
              <a:t>tiền</a:t>
            </a:r>
            <a:r>
              <a:rPr lang="en-US" sz="4000" dirty="0">
                <a:solidFill>
                  <a:srgbClr val="000000"/>
                </a:solidFill>
                <a:latin typeface="Arial (Body)"/>
              </a:rPr>
              <a:t> </a:t>
            </a:r>
            <a:r>
              <a:rPr lang="en-US" sz="4000" dirty="0" err="1">
                <a:solidFill>
                  <a:srgbClr val="000000"/>
                </a:solidFill>
                <a:latin typeface="Arial (Body)"/>
              </a:rPr>
              <a:t>tiết</a:t>
            </a:r>
            <a:r>
              <a:rPr lang="en-US" sz="4000" dirty="0">
                <a:solidFill>
                  <a:srgbClr val="000000"/>
                </a:solidFill>
                <a:latin typeface="Arial (Body)"/>
              </a:rPr>
              <a:t> </a:t>
            </a:r>
            <a:r>
              <a:rPr lang="en-US" sz="4000" dirty="0" err="1">
                <a:solidFill>
                  <a:srgbClr val="000000"/>
                </a:solidFill>
                <a:latin typeface="Arial (Body)"/>
              </a:rPr>
              <a:t>kiệm</a:t>
            </a:r>
            <a:r>
              <a:rPr lang="en-US" sz="4000" dirty="0">
                <a:solidFill>
                  <a:srgbClr val="000000"/>
                </a:solidFill>
                <a:latin typeface="Arial (Body)"/>
              </a:rPr>
              <a:t> </a:t>
            </a:r>
            <a:r>
              <a:rPr lang="en-US" sz="4000" dirty="0" err="1">
                <a:solidFill>
                  <a:srgbClr val="000000"/>
                </a:solidFill>
                <a:latin typeface="Arial (Body)"/>
              </a:rPr>
              <a:t>đó</a:t>
            </a:r>
            <a:r>
              <a:rPr lang="en-US" sz="4000" dirty="0">
                <a:solidFill>
                  <a:srgbClr val="000000"/>
                </a:solidFill>
                <a:latin typeface="Arial (Body)"/>
              </a:rPr>
              <a:t> </a:t>
            </a:r>
            <a:r>
              <a:rPr lang="en-US" sz="4000" dirty="0" err="1">
                <a:solidFill>
                  <a:srgbClr val="000000"/>
                </a:solidFill>
                <a:latin typeface="Arial (Body)"/>
              </a:rPr>
              <a:t>có</a:t>
            </a:r>
            <a:r>
              <a:rPr lang="en-US" sz="4000" dirty="0">
                <a:solidFill>
                  <a:srgbClr val="000000"/>
                </a:solidFill>
                <a:latin typeface="Arial (Body)"/>
              </a:rPr>
              <a:t> </a:t>
            </a:r>
            <a:r>
              <a:rPr lang="en-US" sz="4000" dirty="0" err="1">
                <a:solidFill>
                  <a:srgbClr val="000000"/>
                </a:solidFill>
                <a:latin typeface="Arial (Body)"/>
              </a:rPr>
              <a:t>thể</a:t>
            </a:r>
            <a:r>
              <a:rPr lang="en-US" sz="4000" dirty="0">
                <a:solidFill>
                  <a:srgbClr val="000000"/>
                </a:solidFill>
                <a:latin typeface="Arial (Body)"/>
              </a:rPr>
              <a:t> </a:t>
            </a:r>
            <a:r>
              <a:rPr lang="en-US" sz="4000" dirty="0" err="1">
                <a:solidFill>
                  <a:srgbClr val="000000"/>
                </a:solidFill>
                <a:latin typeface="Arial (Body)"/>
              </a:rPr>
              <a:t>gửi</a:t>
            </a:r>
            <a:r>
              <a:rPr lang="en-US" sz="4000" dirty="0">
                <a:solidFill>
                  <a:srgbClr val="000000"/>
                </a:solidFill>
                <a:latin typeface="Arial (Body)"/>
              </a:rPr>
              <a:t> </a:t>
            </a:r>
            <a:r>
              <a:rPr lang="en-US" sz="4000" dirty="0" err="1">
                <a:solidFill>
                  <a:srgbClr val="000000"/>
                </a:solidFill>
                <a:latin typeface="Arial (Body)"/>
              </a:rPr>
              <a:t>tiết</a:t>
            </a:r>
            <a:r>
              <a:rPr lang="en-US" sz="4000" dirty="0">
                <a:solidFill>
                  <a:srgbClr val="000000"/>
                </a:solidFill>
                <a:latin typeface="Arial (Body)"/>
              </a:rPr>
              <a:t> </a:t>
            </a:r>
            <a:r>
              <a:rPr lang="en-US" sz="4000" dirty="0" err="1">
                <a:solidFill>
                  <a:srgbClr val="000000"/>
                </a:solidFill>
                <a:latin typeface="Arial (Body)"/>
              </a:rPr>
              <a:t>kiệm</a:t>
            </a:r>
            <a:r>
              <a:rPr lang="en-US" sz="4000" dirty="0">
                <a:solidFill>
                  <a:srgbClr val="000000"/>
                </a:solidFill>
                <a:latin typeface="Arial (Body)"/>
              </a:rPr>
              <a:t> ở </a:t>
            </a:r>
            <a:r>
              <a:rPr lang="en-US" sz="4000" dirty="0" err="1">
                <a:solidFill>
                  <a:srgbClr val="000000"/>
                </a:solidFill>
                <a:latin typeface="Arial (Body)"/>
              </a:rPr>
              <a:t>ngân</a:t>
            </a:r>
            <a:r>
              <a:rPr lang="en-US" sz="4000" dirty="0">
                <a:solidFill>
                  <a:srgbClr val="000000"/>
                </a:solidFill>
                <a:latin typeface="Arial (Body)"/>
              </a:rPr>
              <a:t> </a:t>
            </a:r>
            <a:r>
              <a:rPr lang="en-US" sz="4000" dirty="0" err="1">
                <a:solidFill>
                  <a:srgbClr val="000000"/>
                </a:solidFill>
                <a:latin typeface="Arial (Body)"/>
              </a:rPr>
              <a:t>hàng</a:t>
            </a:r>
            <a:r>
              <a:rPr lang="en-US" sz="4000" dirty="0">
                <a:solidFill>
                  <a:srgbClr val="000000"/>
                </a:solidFill>
                <a:latin typeface="Arial (Body)"/>
              </a:rPr>
              <a:t> </a:t>
            </a:r>
            <a:r>
              <a:rPr lang="en-US" sz="4000" dirty="0" err="1">
                <a:solidFill>
                  <a:srgbClr val="000000"/>
                </a:solidFill>
                <a:latin typeface="Arial (Body)"/>
              </a:rPr>
              <a:t>hoặc</a:t>
            </a:r>
            <a:r>
              <a:rPr lang="en-US" sz="4000" dirty="0">
                <a:solidFill>
                  <a:srgbClr val="000000"/>
                </a:solidFill>
                <a:latin typeface="Arial (Body)"/>
              </a:rPr>
              <a:t> </a:t>
            </a:r>
            <a:r>
              <a:rPr lang="en-US" sz="4000" dirty="0" err="1">
                <a:solidFill>
                  <a:srgbClr val="000000"/>
                </a:solidFill>
                <a:latin typeface="Arial (Body)"/>
              </a:rPr>
              <a:t>đầu</a:t>
            </a:r>
            <a:r>
              <a:rPr lang="en-US" sz="4000" dirty="0">
                <a:solidFill>
                  <a:srgbClr val="000000"/>
                </a:solidFill>
                <a:latin typeface="Arial (Body)"/>
              </a:rPr>
              <a:t> </a:t>
            </a:r>
            <a:r>
              <a:rPr lang="en-US" sz="4000" dirty="0" err="1">
                <a:solidFill>
                  <a:srgbClr val="000000"/>
                </a:solidFill>
                <a:latin typeface="Arial (Body)"/>
              </a:rPr>
              <a:t>tư</a:t>
            </a:r>
            <a:r>
              <a:rPr lang="en-US" sz="4000" dirty="0">
                <a:solidFill>
                  <a:srgbClr val="000000"/>
                </a:solidFill>
                <a:latin typeface="Arial (Body)"/>
              </a:rPr>
              <a:t> </a:t>
            </a:r>
            <a:r>
              <a:rPr lang="en-US" sz="4000" dirty="0" err="1">
                <a:solidFill>
                  <a:srgbClr val="000000"/>
                </a:solidFill>
                <a:latin typeface="Arial (Body)"/>
              </a:rPr>
              <a:t>sinh</a:t>
            </a:r>
            <a:r>
              <a:rPr lang="en-US" sz="4000" dirty="0">
                <a:solidFill>
                  <a:srgbClr val="000000"/>
                </a:solidFill>
                <a:latin typeface="Arial (Body)"/>
              </a:rPr>
              <a:t> </a:t>
            </a:r>
            <a:r>
              <a:rPr lang="en-US" sz="4000" dirty="0" err="1">
                <a:solidFill>
                  <a:srgbClr val="000000"/>
                </a:solidFill>
                <a:latin typeface="Arial (Body)"/>
              </a:rPr>
              <a:t>lời</a:t>
            </a:r>
            <a:endParaRPr lang="vi-VN" sz="4000" b="0" i="0" dirty="0">
              <a:solidFill>
                <a:srgbClr val="000000"/>
              </a:solidFill>
              <a:effectLst/>
              <a:latin typeface="Arial (Body)"/>
            </a:endParaRPr>
          </a:p>
        </p:txBody>
      </p:sp>
    </p:spTree>
    <p:extLst>
      <p:ext uri="{BB962C8B-B14F-4D97-AF65-F5344CB8AC3E}">
        <p14:creationId xmlns:p14="http://schemas.microsoft.com/office/powerpoint/2010/main" val="42545193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5542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227876"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555599" y="327571"/>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8" name="Rectangle 37"/>
          <p:cNvSpPr/>
          <p:nvPr/>
        </p:nvSpPr>
        <p:spPr>
          <a:xfrm>
            <a:off x="979972" y="1465040"/>
            <a:ext cx="11544421" cy="8354210"/>
          </a:xfrm>
          <a:prstGeom prst="rect">
            <a:avLst/>
          </a:prstGeom>
        </p:spPr>
        <p:txBody>
          <a:bodyPr wrap="square">
            <a:spAutoFit/>
          </a:bodyPr>
          <a:lstStyle/>
          <a:p>
            <a:pPr algn="just">
              <a:lnSpc>
                <a:spcPct val="150000"/>
              </a:lnSpc>
              <a:spcBef>
                <a:spcPts val="100"/>
              </a:spcBef>
              <a:spcAft>
                <a:spcPts val="100"/>
              </a:spcAft>
            </a:pPr>
            <a:r>
              <a:rPr lang="vi-VN" sz="4000" kern="100" dirty="0">
                <a:ea typeface="Calibri" panose="020F0502020204030204" pitchFamily="34" charset="0"/>
                <a:cs typeface="Times New Roman" panose="02020603050405020304" pitchFamily="18" charset="0"/>
              </a:rPr>
              <a:t>Để quản lí chi tiêu của cá nhân hoặc của gia đình trong một khoảng thời gian nhất định (hằng tuần hay hằng tháng), ta có thể làm như sau:</a:t>
            </a:r>
            <a:endParaRPr lang="en-US" sz="4000" kern="100" dirty="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4000" kern="100" dirty="0">
                <a:ea typeface="Calibri" panose="020F0502020204030204" pitchFamily="34" charset="0"/>
                <a:cs typeface="Times New Roman" panose="02020603050405020304" pitchFamily="18" charset="0"/>
              </a:rPr>
              <a:t>• Căn cứ vào điều kiện thực tế của cá nhân (hoặc của gia đình), lập danh sách các khoản mục chi tiêu;</a:t>
            </a:r>
            <a:endParaRPr lang="en-US" sz="4000" kern="100" dirty="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4000" kern="100" dirty="0">
                <a:ea typeface="Calibri" panose="020F0502020204030204" pitchFamily="34" charset="0"/>
                <a:cs typeface="Times New Roman" panose="02020603050405020304" pitchFamily="18" charset="0"/>
              </a:rPr>
              <a:t>• Căn cứ vào tổng thu nhập của cá nhân (hoặc của gia đình), phân phối tiền chi tiêu cho mỗi khoản mục đó.</a:t>
            </a:r>
            <a:endParaRPr lang="en-US" sz="4000" kern="100" dirty="0">
              <a:ea typeface="Calibri" panose="020F0502020204030204" pitchFamily="34" charset="0"/>
              <a:cs typeface="Times New Roman" panose="02020603050405020304" pitchFamily="18" charset="0"/>
            </a:endParaRPr>
          </a:p>
        </p:txBody>
      </p:sp>
      <p:grpSp>
        <p:nvGrpSpPr>
          <p:cNvPr id="37" name="Group 36"/>
          <p:cNvGrpSpPr/>
          <p:nvPr/>
        </p:nvGrpSpPr>
        <p:grpSpPr>
          <a:xfrm>
            <a:off x="13261161" y="1269083"/>
            <a:ext cx="3886475" cy="3937686"/>
            <a:chOff x="11770757" y="2758368"/>
            <a:chExt cx="4513438" cy="4554845"/>
          </a:xfrm>
        </p:grpSpPr>
        <p:sp>
          <p:nvSpPr>
            <p:cNvPr id="34" name="Freeform 34"/>
            <p:cNvSpPr/>
            <p:nvPr/>
          </p:nvSpPr>
          <p:spPr>
            <a:xfrm>
              <a:off x="11770757" y="2758368"/>
              <a:ext cx="4513438" cy="4554845"/>
            </a:xfrm>
            <a:custGeom>
              <a:avLst/>
              <a:gdLst/>
              <a:ahLst/>
              <a:cxnLst/>
              <a:rect l="l" t="t" r="r" b="b"/>
              <a:pathLst>
                <a:path w="4513438" h="4554845">
                  <a:moveTo>
                    <a:pt x="0" y="0"/>
                  </a:moveTo>
                  <a:lnTo>
                    <a:pt x="4513437" y="0"/>
                  </a:lnTo>
                  <a:lnTo>
                    <a:pt x="4513437" y="4554845"/>
                  </a:lnTo>
                  <a:lnTo>
                    <a:pt x="0" y="4554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TextBox 35"/>
            <p:cNvSpPr txBox="1"/>
            <p:nvPr/>
          </p:nvSpPr>
          <p:spPr>
            <a:xfrm rot="21177288">
              <a:off x="12411754" y="4667375"/>
              <a:ext cx="3657312" cy="667528"/>
            </a:xfrm>
            <a:prstGeom prst="rect">
              <a:avLst/>
            </a:prstGeom>
          </p:spPr>
          <p:txBody>
            <a:bodyPr wrap="square" lIns="0" tIns="0" rIns="0" bIns="0" rtlCol="0" anchor="t">
              <a:spAutoFit/>
            </a:bodyPr>
            <a:lstStyle/>
            <a:p>
              <a:pPr algn="ctr">
                <a:lnSpc>
                  <a:spcPts val="4517"/>
                </a:lnSpc>
              </a:pPr>
              <a:r>
                <a:rPr lang="en-US" sz="4500" b="1" spc="87" dirty="0" err="1">
                  <a:latin typeface="Arial" panose="020B0604020202020204" pitchFamily="34" charset="0"/>
                  <a:cs typeface="Arial" panose="020B0604020202020204" pitchFamily="34" charset="0"/>
                </a:rPr>
                <a:t>Nhận</a:t>
              </a:r>
              <a:r>
                <a:rPr lang="en-US" sz="4500" b="1" spc="87" dirty="0">
                  <a:latin typeface="Arial" panose="020B0604020202020204" pitchFamily="34" charset="0"/>
                  <a:cs typeface="Arial" panose="020B0604020202020204" pitchFamily="34" charset="0"/>
                </a:rPr>
                <a:t> </a:t>
              </a:r>
              <a:r>
                <a:rPr lang="en-US" sz="4500" b="1" spc="87" dirty="0" err="1">
                  <a:latin typeface="Arial" panose="020B0604020202020204" pitchFamily="34" charset="0"/>
                  <a:cs typeface="Arial" panose="020B0604020202020204" pitchFamily="34" charset="0"/>
                </a:rPr>
                <a:t>xét</a:t>
              </a:r>
              <a:endParaRPr lang="en-US" sz="4500" b="1" spc="87" dirty="0">
                <a:latin typeface="Arial" panose="020B0604020202020204" pitchFamily="34" charset="0"/>
                <a:cs typeface="Arial" panose="020B0604020202020204" pitchFamily="34" charset="0"/>
              </a:endParaRPr>
            </a:p>
          </p:txBody>
        </p:sp>
      </p:grpSp>
      <p:sp>
        <p:nvSpPr>
          <p:cNvPr id="36" name="Freeform 36"/>
          <p:cNvSpPr/>
          <p:nvPr/>
        </p:nvSpPr>
        <p:spPr>
          <a:xfrm rot="291678">
            <a:off x="12787580" y="4366814"/>
            <a:ext cx="1856453" cy="3740106"/>
          </a:xfrm>
          <a:custGeom>
            <a:avLst/>
            <a:gdLst/>
            <a:ahLst/>
            <a:cxnLst/>
            <a:rect l="l" t="t" r="r" b="b"/>
            <a:pathLst>
              <a:path w="1856453" h="3740106">
                <a:moveTo>
                  <a:pt x="0" y="0"/>
                </a:moveTo>
                <a:lnTo>
                  <a:pt x="1856452" y="0"/>
                </a:lnTo>
                <a:lnTo>
                  <a:pt x="1856452" y="3740106"/>
                </a:lnTo>
                <a:lnTo>
                  <a:pt x="0" y="37401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416284671"/>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3" name="Rounded Rectangle 2"/>
          <p:cNvSpPr/>
          <p:nvPr/>
        </p:nvSpPr>
        <p:spPr>
          <a:xfrm>
            <a:off x="806278" y="1603448"/>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a:solidFill>
                  <a:schemeClr val="bg1"/>
                </a:solidFill>
                <a:latin typeface="Arial" panose="020B0604020202020204" pitchFamily="34" charset="0"/>
                <a:cs typeface="Arial" panose="020B0604020202020204" pitchFamily="34" charset="0"/>
              </a:rPr>
              <a:t>HĐ3</a:t>
            </a:r>
            <a:endParaRPr lang="en-US" sz="4000" b="1">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47BA630-D334-1DEB-3BDE-C5D02F0F0D26}"/>
              </a:ext>
            </a:extLst>
          </p:cNvPr>
          <p:cNvSpPr/>
          <p:nvPr/>
        </p:nvSpPr>
        <p:spPr>
          <a:xfrm>
            <a:off x="854565" y="1564683"/>
            <a:ext cx="16643522" cy="7287957"/>
          </a:xfrm>
          <a:prstGeom prst="rect">
            <a:avLst/>
          </a:prstGeom>
        </p:spPr>
        <p:txBody>
          <a:bodyPr wrap="square">
            <a:spAutoFit/>
          </a:bodyPr>
          <a:lstStyle/>
          <a:p>
            <a:pPr algn="just">
              <a:lnSpc>
                <a:spcPct val="200000"/>
              </a:lnSpc>
            </a:pPr>
            <a:r>
              <a:rPr lang="en-US" sz="4000" dirty="0">
                <a:solidFill>
                  <a:srgbClr val="000000"/>
                </a:solidFill>
              </a:rPr>
              <a:t>	       </a:t>
            </a:r>
            <a:r>
              <a:rPr lang="vi-VN" sz="4000" dirty="0">
                <a:solidFill>
                  <a:srgbClr val="000000"/>
                </a:solidFill>
              </a:rPr>
              <a:t>Mỗi nhóm học sinh tiến hành lập kế hoạch giả định về vay nợ ngân hàng. Cụ thể như sau:</a:t>
            </a:r>
          </a:p>
          <a:p>
            <a:pPr algn="just">
              <a:lnSpc>
                <a:spcPct val="200000"/>
              </a:lnSpc>
            </a:pPr>
            <a:r>
              <a:rPr lang="vi-VN" sz="4000" dirty="0">
                <a:solidFill>
                  <a:srgbClr val="000000"/>
                </a:solidFill>
              </a:rPr>
              <a:t>- Xác định số tiền vay nợ và thời gian vay;</a:t>
            </a:r>
          </a:p>
          <a:p>
            <a:pPr algn="just">
              <a:lnSpc>
                <a:spcPct val="200000"/>
              </a:lnSpc>
            </a:pPr>
            <a:r>
              <a:rPr lang="vi-VN" sz="4000" dirty="0">
                <a:solidFill>
                  <a:srgbClr val="000000"/>
                </a:solidFill>
              </a:rPr>
              <a:t>- Xác định ngân hàng cần vay.</a:t>
            </a:r>
          </a:p>
          <a:p>
            <a:pPr algn="just">
              <a:lnSpc>
                <a:spcPct val="200000"/>
              </a:lnSpc>
            </a:pPr>
            <a:r>
              <a:rPr lang="vi-VN" sz="4000" dirty="0">
                <a:solidFill>
                  <a:srgbClr val="000000"/>
                </a:solidFill>
              </a:rPr>
              <a:t>Sau đó, báo cáo kết quả kế hoạch giả định về vay nợ ngân hàng của nhóm theo mẫu sau:</a:t>
            </a:r>
          </a:p>
        </p:txBody>
      </p:sp>
      <p:pic>
        <p:nvPicPr>
          <p:cNvPr id="10" name="Picture 9">
            <a:extLst>
              <a:ext uri="{FF2B5EF4-FFF2-40B4-BE49-F238E27FC236}">
                <a16:creationId xmlns:a16="http://schemas.microsoft.com/office/drawing/2014/main" id="{CA670D71-4092-07F3-8797-E8059B1EBCBA}"/>
              </a:ext>
            </a:extLst>
          </p:cNvPr>
          <p:cNvPicPr>
            <a:picLocks noChangeAspect="1"/>
          </p:cNvPicPr>
          <p:nvPr/>
        </p:nvPicPr>
        <p:blipFill>
          <a:blip r:embed="rId2"/>
          <a:stretch>
            <a:fillRect/>
          </a:stretch>
        </p:blipFill>
        <p:spPr>
          <a:xfrm>
            <a:off x="15869973" y="571500"/>
            <a:ext cx="1917012" cy="1031948"/>
          </a:xfrm>
          <a:prstGeom prst="rect">
            <a:avLst/>
          </a:prstGeom>
        </p:spPr>
      </p:pic>
      <p:sp>
        <p:nvSpPr>
          <p:cNvPr id="5" name="Rectangle 4">
            <a:extLst>
              <a:ext uri="{FF2B5EF4-FFF2-40B4-BE49-F238E27FC236}">
                <a16:creationId xmlns:a16="http://schemas.microsoft.com/office/drawing/2014/main" id="{519E33C1-4FBD-C434-2148-857A2ADD1492}"/>
              </a:ext>
            </a:extLst>
          </p:cNvPr>
          <p:cNvSpPr/>
          <p:nvPr/>
        </p:nvSpPr>
        <p:spPr>
          <a:xfrm>
            <a:off x="650558" y="342900"/>
            <a:ext cx="11620500" cy="916982"/>
          </a:xfrm>
          <a:prstGeom prst="rect">
            <a:avLst/>
          </a:prstGeom>
        </p:spPr>
        <p:txBody>
          <a:bodyPr wrap="square">
            <a:spAutoFit/>
          </a:bodyPr>
          <a:lstStyle/>
          <a:p>
            <a:pPr algn="just">
              <a:lnSpc>
                <a:spcPct val="150000"/>
              </a:lnSpc>
              <a:spcBef>
                <a:spcPts val="100"/>
              </a:spcBef>
              <a:spcAft>
                <a:spcPts val="100"/>
              </a:spcAft>
            </a:pPr>
            <a:r>
              <a:rPr lang="vi-VN" sz="4000" b="1" i="1" kern="100" dirty="0">
                <a:ea typeface="Calibri" panose="020F0502020204030204" pitchFamily="34" charset="0"/>
                <a:cs typeface="Times New Roman" panose="02020603050405020304" pitchFamily="18" charset="0"/>
              </a:rPr>
              <a:t>b) Vay nợ và thanh toán khoản vay nợ</a:t>
            </a:r>
            <a:endParaRPr lang="en-US" sz="32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3348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3" name="Rounded Rectangle 2"/>
          <p:cNvSpPr/>
          <p:nvPr/>
        </p:nvSpPr>
        <p:spPr>
          <a:xfrm>
            <a:off x="806278" y="1603448"/>
            <a:ext cx="1676400" cy="1197581"/>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a:solidFill>
                  <a:schemeClr val="bg1"/>
                </a:solidFill>
                <a:latin typeface="Arial" panose="020B0604020202020204" pitchFamily="34" charset="0"/>
                <a:cs typeface="Arial" panose="020B0604020202020204" pitchFamily="34" charset="0"/>
              </a:rPr>
              <a:t>HĐ3</a:t>
            </a:r>
            <a:endParaRPr lang="en-US" sz="4000" b="1">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47BA630-D334-1DEB-3BDE-C5D02F0F0D26}"/>
              </a:ext>
            </a:extLst>
          </p:cNvPr>
          <p:cNvSpPr/>
          <p:nvPr/>
        </p:nvSpPr>
        <p:spPr>
          <a:xfrm>
            <a:off x="1477919" y="2969128"/>
            <a:ext cx="15332161" cy="6441572"/>
          </a:xfrm>
          <a:prstGeom prst="rect">
            <a:avLst/>
          </a:prstGeom>
        </p:spPr>
        <p:txBody>
          <a:bodyPr wrap="square">
            <a:spAutoFit/>
          </a:bodyPr>
          <a:lstStyle/>
          <a:p>
            <a:pPr algn="just">
              <a:lnSpc>
                <a:spcPct val="150000"/>
              </a:lnSpc>
            </a:pPr>
            <a:r>
              <a:rPr lang="vi-VN" sz="4000" dirty="0">
                <a:solidFill>
                  <a:srgbClr val="000000"/>
                </a:solidFill>
              </a:rPr>
              <a:t>1. Tên ngân hàng:</a:t>
            </a:r>
          </a:p>
          <a:p>
            <a:pPr algn="just">
              <a:lnSpc>
                <a:spcPct val="150000"/>
              </a:lnSpc>
            </a:pPr>
            <a:r>
              <a:rPr lang="vi-VN" sz="4000" dirty="0">
                <a:solidFill>
                  <a:srgbClr val="000000"/>
                </a:solidFill>
              </a:rPr>
              <a:t>2. Tổng số tiền ngân hàng cho vay một lần:</a:t>
            </a:r>
          </a:p>
          <a:p>
            <a:pPr algn="just">
              <a:lnSpc>
                <a:spcPct val="150000"/>
              </a:lnSpc>
            </a:pPr>
            <a:r>
              <a:rPr lang="vi-VN" sz="4000" dirty="0">
                <a:solidFill>
                  <a:srgbClr val="000000"/>
                </a:solidFill>
              </a:rPr>
              <a:t>3. Thời gian cho vay (tính từ ngày nhận được khoản tiền vay trên):</a:t>
            </a:r>
          </a:p>
          <a:p>
            <a:pPr algn="just">
              <a:lnSpc>
                <a:spcPct val="150000"/>
              </a:lnSpc>
            </a:pPr>
            <a:r>
              <a:rPr lang="vi-VN" sz="4000" dirty="0">
                <a:solidFill>
                  <a:srgbClr val="000000"/>
                </a:solidFill>
              </a:rPr>
              <a:t>4. Lãi suất cho vay (không thay đổi trong suốt thời hạn hợp đồng):</a:t>
            </a:r>
          </a:p>
          <a:p>
            <a:pPr algn="just">
              <a:lnSpc>
                <a:spcPct val="150000"/>
              </a:lnSpc>
            </a:pPr>
            <a:r>
              <a:rPr lang="vi-VN" sz="4000" dirty="0">
                <a:solidFill>
                  <a:srgbClr val="000000"/>
                </a:solidFill>
              </a:rPr>
              <a:t>5. Số tiền phải trả lãi mỗi tháng:</a:t>
            </a:r>
          </a:p>
          <a:p>
            <a:pPr algn="just">
              <a:lnSpc>
                <a:spcPct val="150000"/>
              </a:lnSpc>
            </a:pPr>
            <a:r>
              <a:rPr lang="vi-VN" sz="4000" dirty="0">
                <a:solidFill>
                  <a:srgbClr val="000000"/>
                </a:solidFill>
              </a:rPr>
              <a:t>6. Số tiền phải trả nợ gốc mỗi tháng:</a:t>
            </a:r>
          </a:p>
          <a:p>
            <a:pPr algn="just">
              <a:lnSpc>
                <a:spcPct val="150000"/>
              </a:lnSpc>
            </a:pPr>
            <a:r>
              <a:rPr lang="vi-VN" sz="4000" dirty="0">
                <a:solidFill>
                  <a:srgbClr val="000000"/>
                </a:solidFill>
              </a:rPr>
              <a:t>7. Tổng số tiền mỗi tháng phải trả cho mỗi ngân hàng:</a:t>
            </a:r>
          </a:p>
        </p:txBody>
      </p:sp>
      <p:pic>
        <p:nvPicPr>
          <p:cNvPr id="10" name="Picture 9">
            <a:extLst>
              <a:ext uri="{FF2B5EF4-FFF2-40B4-BE49-F238E27FC236}">
                <a16:creationId xmlns:a16="http://schemas.microsoft.com/office/drawing/2014/main" id="{CA670D71-4092-07F3-8797-E8059B1EBCBA}"/>
              </a:ext>
            </a:extLst>
          </p:cNvPr>
          <p:cNvPicPr>
            <a:picLocks noChangeAspect="1"/>
          </p:cNvPicPr>
          <p:nvPr/>
        </p:nvPicPr>
        <p:blipFill>
          <a:blip r:embed="rId2"/>
          <a:stretch>
            <a:fillRect/>
          </a:stretch>
        </p:blipFill>
        <p:spPr>
          <a:xfrm>
            <a:off x="15869973" y="571500"/>
            <a:ext cx="1917012" cy="1031948"/>
          </a:xfrm>
          <a:prstGeom prst="rect">
            <a:avLst/>
          </a:prstGeom>
        </p:spPr>
      </p:pic>
      <p:sp>
        <p:nvSpPr>
          <p:cNvPr id="5" name="Rectangle 4">
            <a:extLst>
              <a:ext uri="{FF2B5EF4-FFF2-40B4-BE49-F238E27FC236}">
                <a16:creationId xmlns:a16="http://schemas.microsoft.com/office/drawing/2014/main" id="{519E33C1-4FBD-C434-2148-857A2ADD1492}"/>
              </a:ext>
            </a:extLst>
          </p:cNvPr>
          <p:cNvSpPr/>
          <p:nvPr/>
        </p:nvSpPr>
        <p:spPr>
          <a:xfrm>
            <a:off x="650558" y="342900"/>
            <a:ext cx="11620500" cy="916982"/>
          </a:xfrm>
          <a:prstGeom prst="rect">
            <a:avLst/>
          </a:prstGeom>
        </p:spPr>
        <p:txBody>
          <a:bodyPr wrap="square">
            <a:spAutoFit/>
          </a:bodyPr>
          <a:lstStyle/>
          <a:p>
            <a:pPr algn="just">
              <a:lnSpc>
                <a:spcPct val="150000"/>
              </a:lnSpc>
              <a:spcBef>
                <a:spcPts val="100"/>
              </a:spcBef>
              <a:spcAft>
                <a:spcPts val="100"/>
              </a:spcAft>
            </a:pPr>
            <a:r>
              <a:rPr lang="vi-VN" sz="4000" b="1" i="1" kern="100" dirty="0">
                <a:ea typeface="Calibri" panose="020F0502020204030204" pitchFamily="34" charset="0"/>
                <a:cs typeface="Times New Roman" panose="02020603050405020304" pitchFamily="18" charset="0"/>
              </a:rPr>
              <a:t>b) Vay nợ và thanh toán khoản vay nợ</a:t>
            </a:r>
            <a:endParaRPr lang="en-US" sz="32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1741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247BA630-D334-1DEB-3BDE-C5D02F0F0D26}"/>
                  </a:ext>
                </a:extLst>
              </p:cNvPr>
              <p:cNvSpPr/>
              <p:nvPr/>
            </p:nvSpPr>
            <p:spPr>
              <a:xfrm>
                <a:off x="1088706" y="1642879"/>
                <a:ext cx="16110585" cy="7687041"/>
              </a:xfrm>
              <a:prstGeom prst="rect">
                <a:avLst/>
              </a:prstGeom>
            </p:spPr>
            <p:txBody>
              <a:bodyPr wrap="square">
                <a:spAutoFit/>
              </a:bodyPr>
              <a:lstStyle/>
              <a:p>
                <a:pPr algn="just">
                  <a:lnSpc>
                    <a:spcPct val="150000"/>
                  </a:lnSpc>
                  <a:spcBef>
                    <a:spcPts val="100"/>
                  </a:spcBef>
                  <a:spcAft>
                    <a:spcPts val="100"/>
                  </a:spcAft>
                </a:pPr>
                <a:r>
                  <a:rPr lang="vi-VN" sz="3600" i="1" kern="100" dirty="0">
                    <a:latin typeface="Arial (Body)"/>
                    <a:ea typeface="Calibri" panose="020F0502020204030204" pitchFamily="34" charset="0"/>
                    <a:cs typeface="Times New Roman" panose="02020603050405020304" pitchFamily="18" charset="0"/>
                  </a:rPr>
                  <a:t>Chẳng hạn:</a:t>
                </a:r>
                <a:r>
                  <a:rPr lang="vi-VN" sz="3600" kern="100" dirty="0">
                    <a:latin typeface="Arial (Body)"/>
                    <a:ea typeface="Calibri" panose="020F0502020204030204" pitchFamily="34" charset="0"/>
                    <a:cs typeface="Times New Roman" panose="02020603050405020304" pitchFamily="18" charset="0"/>
                  </a:rPr>
                  <a:t> Ta lập kế hoạch giả định về vay nợ ngân hàng như sau:</a:t>
                </a:r>
                <a:endParaRPr lang="en-US" sz="3600" kern="100" dirty="0">
                  <a:latin typeface="Arial (Body)"/>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latin typeface="Arial (Body)"/>
                    <a:ea typeface="Calibri" panose="020F0502020204030204" pitchFamily="34" charset="0"/>
                    <a:cs typeface="Times New Roman" panose="02020603050405020304" pitchFamily="18" charset="0"/>
                  </a:rPr>
                  <a:t>1. Tên ngân hàng: Ngân hàng TMCP Đầu tư và Phát triển Việt Nam (BIDV).</a:t>
                </a:r>
                <a:endParaRPr lang="en-US" sz="3600" kern="100" dirty="0">
                  <a:latin typeface="Arial (Body)"/>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latin typeface="Arial (Body)"/>
                    <a:ea typeface="Calibri" panose="020F0502020204030204" pitchFamily="34" charset="0"/>
                    <a:cs typeface="Times New Roman" panose="02020603050405020304" pitchFamily="18" charset="0"/>
                  </a:rPr>
                  <a:t>2. Tổng số tiền ngân hàng cho vay một lần: </a:t>
                </a:r>
                <a14:m>
                  <m:oMath xmlns:m="http://schemas.openxmlformats.org/officeDocument/2006/math">
                    <m:r>
                      <a:rPr lang="vi-VN" sz="3600" i="1" kern="100">
                        <a:latin typeface="Arial (Body)"/>
                        <a:ea typeface="Calibri" panose="020F0502020204030204" pitchFamily="34" charset="0"/>
                        <a:cs typeface="Times New Roman" panose="02020603050405020304" pitchFamily="18" charset="0"/>
                      </a:rPr>
                      <m:t>30 000 0000</m:t>
                    </m:r>
                  </m:oMath>
                </a14:m>
                <a:r>
                  <a:rPr lang="vi-VN" sz="3600" kern="100" dirty="0">
                    <a:latin typeface="Arial (Body)"/>
                    <a:ea typeface="Calibri" panose="020F0502020204030204" pitchFamily="34" charset="0"/>
                    <a:cs typeface="Times New Roman" panose="02020603050405020304" pitchFamily="18" charset="0"/>
                  </a:rPr>
                  <a:t> đồng.</a:t>
                </a:r>
                <a:endParaRPr lang="en-US" sz="3600" kern="100" dirty="0">
                  <a:latin typeface="Arial (Body)"/>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a typeface="Calibri" panose="020F0502020204030204" pitchFamily="34" charset="0"/>
                    <a:cs typeface="Times New Roman" panose="02020603050405020304" pitchFamily="18" charset="0"/>
                  </a:rPr>
                  <a:t>3. Thời gian cho vay (tính từ ngày nhận được khoản tiền vay trên): </a:t>
                </a:r>
                <a14:m>
                  <m:oMath xmlns:m="http://schemas.openxmlformats.org/officeDocument/2006/math">
                    <m:r>
                      <a:rPr lang="vi-VN" sz="3600" i="1" kern="100">
                        <a:ea typeface="Calibri" panose="020F0502020204030204" pitchFamily="34" charset="0"/>
                        <a:cs typeface="Times New Roman" panose="02020603050405020304" pitchFamily="18" charset="0"/>
                      </a:rPr>
                      <m:t>12</m:t>
                    </m:r>
                  </m:oMath>
                </a14:m>
                <a:r>
                  <a:rPr lang="vi-VN" sz="3600" kern="100" dirty="0">
                    <a:ea typeface="Calibri" panose="020F0502020204030204" pitchFamily="34" charset="0"/>
                    <a:cs typeface="Times New Roman" panose="02020603050405020304" pitchFamily="18" charset="0"/>
                  </a:rPr>
                  <a:t> tháng.</a:t>
                </a:r>
                <a:endParaRPr lang="en-US" sz="3600" kern="100" dirty="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a typeface="Calibri" panose="020F0502020204030204" pitchFamily="34" charset="0"/>
                    <a:cs typeface="Times New Roman" panose="02020603050405020304" pitchFamily="18" charset="0"/>
                  </a:rPr>
                  <a:t>4. Lãi suất cho vay (không thay đổi trong suốt thời hạn hợp đồng): </a:t>
                </a:r>
                <a14:m>
                  <m:oMath xmlns:m="http://schemas.openxmlformats.org/officeDocument/2006/math">
                    <m:r>
                      <a:rPr lang="vi-VN" sz="3600" i="1" kern="100">
                        <a:ea typeface="Calibri" panose="020F0502020204030204" pitchFamily="34" charset="0"/>
                        <a:cs typeface="Times New Roman" panose="02020603050405020304" pitchFamily="18" charset="0"/>
                      </a:rPr>
                      <m:t>11,9%.</m:t>
                    </m:r>
                  </m:oMath>
                </a14:m>
                <a:endParaRPr lang="en-US" sz="3600" kern="100" dirty="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a typeface="Calibri" panose="020F0502020204030204" pitchFamily="34" charset="0"/>
                    <a:cs typeface="Times New Roman" panose="02020603050405020304" pitchFamily="18" charset="0"/>
                  </a:rPr>
                  <a:t>5. Số tiền phải trả lãi mỗi tháng: </a:t>
                </a:r>
                <a14:m>
                  <m:oMath xmlns:m="http://schemas.openxmlformats.org/officeDocument/2006/math">
                    <m:r>
                      <a:rPr lang="vi-VN" sz="3600" i="1" kern="100">
                        <a:ea typeface="Calibri" panose="020F0502020204030204" pitchFamily="34" charset="0"/>
                        <a:cs typeface="Times New Roman" panose="02020603050405020304" pitchFamily="18" charset="0"/>
                      </a:rPr>
                      <m:t>(30 000 0000 . 11,9%) :12=297 500</m:t>
                    </m:r>
                  </m:oMath>
                </a14:m>
                <a:r>
                  <a:rPr lang="vi-VN" sz="3600" kern="100" dirty="0">
                    <a:ea typeface="Calibri" panose="020F0502020204030204" pitchFamily="34" charset="0"/>
                    <a:cs typeface="Times New Roman" panose="02020603050405020304" pitchFamily="18" charset="0"/>
                  </a:rPr>
                  <a:t> (đồng).</a:t>
                </a:r>
                <a:endParaRPr lang="en-US" sz="3600" kern="100" dirty="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a typeface="Calibri" panose="020F0502020204030204" pitchFamily="34" charset="0"/>
                    <a:cs typeface="Times New Roman" panose="02020603050405020304" pitchFamily="18" charset="0"/>
                  </a:rPr>
                  <a:t>6. Số tiền phải trả nợ gốc mỗi tháng: </a:t>
                </a:r>
                <a14:m>
                  <m:oMath xmlns:m="http://schemas.openxmlformats.org/officeDocument/2006/math">
                    <m:r>
                      <a:rPr lang="vi-VN" sz="3600" i="1" kern="100">
                        <a:ea typeface="Calibri" panose="020F0502020204030204" pitchFamily="34" charset="0"/>
                        <a:cs typeface="Times New Roman" panose="02020603050405020304" pitchFamily="18" charset="0"/>
                      </a:rPr>
                      <m:t>30 000 000 :12=2 500 000</m:t>
                    </m:r>
                  </m:oMath>
                </a14:m>
                <a:r>
                  <a:rPr lang="vi-VN" sz="3600" kern="100" dirty="0">
                    <a:ea typeface="Calibri" panose="020F0502020204030204" pitchFamily="34" charset="0"/>
                    <a:cs typeface="Times New Roman" panose="02020603050405020304" pitchFamily="18" charset="0"/>
                  </a:rPr>
                  <a:t> (đồng).</a:t>
                </a:r>
                <a:endParaRPr lang="en-US" sz="3600" kern="100" dirty="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600" kern="100" dirty="0">
                    <a:ea typeface="Calibri" panose="020F0502020204030204" pitchFamily="34" charset="0"/>
                    <a:cs typeface="Times New Roman" panose="02020603050405020304" pitchFamily="18" charset="0"/>
                  </a:rPr>
                  <a:t>7. Tổng số tiền mỗi tháng phải trả cho mỗi ngân hàng:</a:t>
                </a:r>
                <a:r>
                  <a:rPr lang="en-US" sz="3600" kern="100" dirty="0">
                    <a:ea typeface="Calibri" panose="020F0502020204030204" pitchFamily="34" charset="0"/>
                    <a:cs typeface="Times New Roman" panose="02020603050405020304" pitchFamily="18" charset="0"/>
                  </a:rPr>
                  <a:t> </a:t>
                </a:r>
                <a:endParaRPr lang="en-US" sz="3600" i="1" kern="100" dirty="0">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vi-VN" sz="3600" i="1" kern="100">
                        <a:ea typeface="Calibri" panose="020F0502020204030204" pitchFamily="34" charset="0"/>
                        <a:cs typeface="Times New Roman" panose="02020603050405020304" pitchFamily="18" charset="0"/>
                      </a:rPr>
                      <m:t>2 500 000+297 500=2 797 500</m:t>
                    </m:r>
                  </m:oMath>
                </a14:m>
                <a:r>
                  <a:rPr lang="vi-VN" sz="3600" kern="100" dirty="0">
                    <a:ea typeface="Calibri" panose="020F0502020204030204" pitchFamily="34" charset="0"/>
                    <a:cs typeface="Times New Roman" panose="02020603050405020304" pitchFamily="18" charset="0"/>
                  </a:rPr>
                  <a:t> (đồng).</a:t>
                </a:r>
                <a:endParaRPr lang="en-US" sz="3600" kern="100" dirty="0">
                  <a:ea typeface="Calibri" panose="020F0502020204030204" pitchFamily="34" charset="0"/>
                  <a:cs typeface="Times New Roman" panose="02020603050405020304" pitchFamily="18" charset="0"/>
                </a:endParaRPr>
              </a:p>
            </p:txBody>
          </p:sp>
        </mc:Choice>
        <mc:Fallback>
          <p:sp>
            <p:nvSpPr>
              <p:cNvPr id="9" name="Rectangle 8">
                <a:extLst>
                  <a:ext uri="{FF2B5EF4-FFF2-40B4-BE49-F238E27FC236}">
                    <a16:creationId xmlns:a16="http://schemas.microsoft.com/office/drawing/2014/main" id="{247BA630-D334-1DEB-3BDE-C5D02F0F0D26}"/>
                  </a:ext>
                </a:extLst>
              </p:cNvPr>
              <p:cNvSpPr>
                <a:spLocks noRot="1" noChangeAspect="1" noMove="1" noResize="1" noEditPoints="1" noAdjustHandles="1" noChangeArrowheads="1" noChangeShapeType="1" noTextEdit="1"/>
              </p:cNvSpPr>
              <p:nvPr/>
            </p:nvSpPr>
            <p:spPr>
              <a:xfrm>
                <a:off x="1088706" y="1642879"/>
                <a:ext cx="16110585" cy="7687041"/>
              </a:xfrm>
              <a:prstGeom prst="rect">
                <a:avLst/>
              </a:prstGeom>
              <a:blipFill>
                <a:blip r:embed="rId2"/>
                <a:stretch>
                  <a:fillRect l="-1173" b="-198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A670D71-4092-07F3-8797-E8059B1EBCBA}"/>
              </a:ext>
            </a:extLst>
          </p:cNvPr>
          <p:cNvPicPr>
            <a:picLocks noChangeAspect="1"/>
          </p:cNvPicPr>
          <p:nvPr/>
        </p:nvPicPr>
        <p:blipFill>
          <a:blip r:embed="rId3"/>
          <a:stretch>
            <a:fillRect/>
          </a:stretch>
        </p:blipFill>
        <p:spPr>
          <a:xfrm>
            <a:off x="15869973" y="571500"/>
            <a:ext cx="1917012" cy="1031948"/>
          </a:xfrm>
          <a:prstGeom prst="rect">
            <a:avLst/>
          </a:prstGeom>
        </p:spPr>
      </p:pic>
      <p:sp>
        <p:nvSpPr>
          <p:cNvPr id="2" name="TextBox 1">
            <a:extLst>
              <a:ext uri="{FF2B5EF4-FFF2-40B4-BE49-F238E27FC236}">
                <a16:creationId xmlns:a16="http://schemas.microsoft.com/office/drawing/2014/main" id="{5EFAE306-0F36-61E1-DD18-3BF704C240C0}"/>
              </a:ext>
            </a:extLst>
          </p:cNvPr>
          <p:cNvSpPr txBox="1"/>
          <p:nvPr/>
        </p:nvSpPr>
        <p:spPr>
          <a:xfrm>
            <a:off x="8416921" y="733531"/>
            <a:ext cx="1454153" cy="707886"/>
          </a:xfrm>
          <a:prstGeom prst="rect">
            <a:avLst/>
          </a:prstGeom>
          <a:noFill/>
        </p:spPr>
        <p:txBody>
          <a:bodyPr wrap="square" rtlCol="0">
            <a:spAutoFit/>
          </a:bodyPr>
          <a:lstStyle/>
          <a:p>
            <a:r>
              <a:rPr lang="vi-VN" sz="4000" b="1" u="sng" dirty="0">
                <a:solidFill>
                  <a:srgbClr val="C00000"/>
                </a:solidFill>
                <a:latin typeface="Arial" panose="020B0604020202020204" pitchFamily="34" charset="0"/>
                <a:cs typeface="Arial" panose="020B0604020202020204" pitchFamily="34" charset="0"/>
              </a:rPr>
              <a:t>Giải</a:t>
            </a:r>
            <a:r>
              <a:rPr lang="vi-VN" sz="4000" b="1" dirty="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246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2" name="Rounded Rectangle 1"/>
          <p:cNvSpPr/>
          <p:nvPr/>
        </p:nvSpPr>
        <p:spPr>
          <a:xfrm>
            <a:off x="914400" y="583395"/>
            <a:ext cx="5638800" cy="786114"/>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2</a:t>
            </a:r>
            <a:r>
              <a:rPr lang="en-US" sz="4000" b="1" dirty="0">
                <a:latin typeface="Arial" panose="020B0604020202020204" pitchFamily="34" charset="0"/>
                <a:cs typeface="Arial" panose="020B0604020202020204" pitchFamily="34" charset="0"/>
              </a:rPr>
              <a:t> (SGK </a:t>
            </a:r>
            <a:r>
              <a:rPr lang="vi-VN" sz="4000" b="1"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tr.52)</a:t>
            </a:r>
          </a:p>
        </p:txBody>
      </p:sp>
      <p:sp>
        <p:nvSpPr>
          <p:cNvPr id="3" name="TextBox 2"/>
          <p:cNvSpPr txBox="1"/>
          <p:nvPr/>
        </p:nvSpPr>
        <p:spPr>
          <a:xfrm>
            <a:off x="945291" y="583395"/>
            <a:ext cx="16378989" cy="2482667"/>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						   Gia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Châu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góp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Châu (</a:t>
            </a:r>
            <a:r>
              <a:rPr lang="en-US" sz="3600" dirty="0" err="1">
                <a:latin typeface="Arial" panose="020B0604020202020204" pitchFamily="34" charset="0"/>
                <a:cs typeface="Arial" panose="020B0604020202020204" pitchFamily="34" charset="0"/>
              </a:rPr>
              <a:t>bên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rõ</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1518837124"/>
              </p:ext>
            </p:extLst>
          </p:nvPr>
        </p:nvGraphicFramePr>
        <p:xfrm>
          <a:off x="4394198" y="3502587"/>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0" name=""/>
                      <p:cNvPicPr/>
                      <p:nvPr/>
                    </p:nvPicPr>
                    <p:blipFill>
                      <a:blip r:embed="rId3"/>
                      <a:stretch>
                        <a:fillRect/>
                      </a:stretch>
                    </p:blipFill>
                    <p:spPr>
                      <a:xfrm>
                        <a:off x="4394198" y="3502587"/>
                        <a:ext cx="914400" cy="198438"/>
                      </a:xfrm>
                      <a:prstGeom prst="rect">
                        <a:avLst/>
                      </a:prstGeom>
                    </p:spPr>
                  </p:pic>
                </p:oleObj>
              </mc:Fallback>
            </mc:AlternateContent>
          </a:graphicData>
        </a:graphic>
      </p:graphicFrame>
      <p:sp>
        <p:nvSpPr>
          <p:cNvPr id="19" name="TextBox 18"/>
          <p:cNvSpPr txBox="1"/>
          <p:nvPr/>
        </p:nvSpPr>
        <p:spPr>
          <a:xfrm>
            <a:off x="914400" y="3034051"/>
            <a:ext cx="16378989" cy="3313664"/>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900 </a:t>
            </a:r>
            <a:r>
              <a:rPr lang="en-US" sz="3600" dirty="0" err="1">
                <a:latin typeface="Arial" panose="020B0604020202020204" pitchFamily="34" charset="0"/>
                <a:cs typeface="Arial" panose="020B0604020202020204" pitchFamily="34" charset="0"/>
              </a:rPr>
              <a:t>triệu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48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Châu </a:t>
            </a: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9,75%/</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đổi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suốt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(48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nợ</a:t>
            </a:r>
            <a:r>
              <a:rPr lang="en-US" sz="3600" dirty="0">
                <a:latin typeface="Arial" panose="020B0604020202020204" pitchFamily="34" charset="0"/>
                <a:cs typeface="Arial" panose="020B0604020202020204" pitchFamily="34" charset="0"/>
              </a:rPr>
              <a:t> ban </a:t>
            </a:r>
            <a:r>
              <a:rPr lang="en-US" sz="3600" dirty="0" err="1">
                <a:latin typeface="Arial" panose="020B0604020202020204" pitchFamily="34" charset="0"/>
                <a:cs typeface="Arial" panose="020B0604020202020204" pitchFamily="34" charset="0"/>
              </a:rPr>
              <a:t>đầu</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BEE5D55-FBA8-0248-F3B9-39F5DDB796A8}"/>
                  </a:ext>
                </a:extLst>
              </p:cNvPr>
              <p:cNvSpPr txBox="1"/>
              <p:nvPr/>
            </p:nvSpPr>
            <p:spPr>
              <a:xfrm>
                <a:off x="685800" y="6282135"/>
                <a:ext cx="17145000" cy="3661965"/>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Theo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0,8125%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900 </a:t>
                </a:r>
                <a:r>
                  <a:rPr lang="en-US" sz="3600" dirty="0" err="1">
                    <a:latin typeface="Arial" panose="020B0604020202020204" pitchFamily="34" charset="0"/>
                    <a:cs typeface="Arial" panose="020B0604020202020204" pitchFamily="34" charset="0"/>
                  </a:rPr>
                  <a:t>triệu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b="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1</m:t>
                        </m:r>
                      </m:num>
                      <m:den>
                        <m:r>
                          <a:rPr lang="en-US" sz="3600" b="0" i="1" smtClean="0">
                            <a:latin typeface="Cambria Math" panose="02040503050406030204" pitchFamily="18" charset="0"/>
                            <a:cs typeface="Arial" panose="020B0604020202020204" pitchFamily="34" charset="0"/>
                          </a:rPr>
                          <m:t>48</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900 </a:t>
                </a:r>
                <a:r>
                  <a:rPr lang="en-US" sz="3600" dirty="0" err="1">
                    <a:latin typeface="Arial" panose="020B0604020202020204" pitchFamily="34" charset="0"/>
                    <a:cs typeface="Arial" panose="020B0604020202020204" pitchFamily="34" charset="0"/>
                  </a:rPr>
                  <a:t>triệu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endParaRPr lang="en-US" sz="3600" dirty="0">
                  <a:latin typeface="Arial" panose="020B0604020202020204" pitchFamily="34" charset="0"/>
                  <a:cs typeface="Arial" panose="020B0604020202020204" pitchFamily="34" charset="0"/>
                </a:endParaRPr>
              </a:p>
              <a:p>
                <a:pPr algn="just">
                  <a:lnSpc>
                    <a:spcPct val="150000"/>
                  </a:lnSpc>
                </a:pPr>
                <a:r>
                  <a:rPr lang="en-US" sz="3600" dirty="0" err="1">
                    <a:latin typeface="Arial" panose="020B0604020202020204" pitchFamily="34" charset="0"/>
                    <a:cs typeface="Arial" panose="020B0604020202020204" pitchFamily="34" charset="0"/>
                  </a:rPr>
                  <a:t>Hỏi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Châu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cộng</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a:t>
                </a:r>
              </a:p>
            </p:txBody>
          </p:sp>
        </mc:Choice>
        <mc:Fallback>
          <p:sp>
            <p:nvSpPr>
              <p:cNvPr id="10" name="TextBox 9">
                <a:extLst>
                  <a:ext uri="{FF2B5EF4-FFF2-40B4-BE49-F238E27FC236}">
                    <a16:creationId xmlns:a16="http://schemas.microsoft.com/office/drawing/2014/main" id="{9BEE5D55-FBA8-0248-F3B9-39F5DDB796A8}"/>
                  </a:ext>
                </a:extLst>
              </p:cNvPr>
              <p:cNvSpPr txBox="1">
                <a:spLocks noRot="1" noChangeAspect="1" noMove="1" noResize="1" noEditPoints="1" noAdjustHandles="1" noChangeArrowheads="1" noChangeShapeType="1" noTextEdit="1"/>
              </p:cNvSpPr>
              <p:nvPr/>
            </p:nvSpPr>
            <p:spPr>
              <a:xfrm>
                <a:off x="685800" y="6282135"/>
                <a:ext cx="17145000" cy="3661965"/>
              </a:xfrm>
              <a:prstGeom prst="rect">
                <a:avLst/>
              </a:prstGeom>
              <a:blipFill>
                <a:blip r:embed="rId4"/>
                <a:stretch>
                  <a:fillRect l="-1102" r="-427" b="-550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E0FB5C0-C8C6-863F-48BF-ACD2FFEA8855}"/>
              </a:ext>
            </a:extLst>
          </p:cNvPr>
          <p:cNvPicPr>
            <a:picLocks noChangeAspect="1"/>
          </p:cNvPicPr>
          <p:nvPr/>
        </p:nvPicPr>
        <p:blipFill>
          <a:blip r:embed="rId5"/>
          <a:stretch>
            <a:fillRect/>
          </a:stretch>
        </p:blipFill>
        <p:spPr>
          <a:xfrm rot="2614959">
            <a:off x="17278911" y="-440499"/>
            <a:ext cx="1371719" cy="1414395"/>
          </a:xfrm>
          <a:prstGeom prst="rect">
            <a:avLst/>
          </a:prstGeom>
        </p:spPr>
      </p:pic>
    </p:spTree>
    <p:extLst>
      <p:ext uri="{BB962C8B-B14F-4D97-AF65-F5344CB8AC3E}">
        <p14:creationId xmlns:p14="http://schemas.microsoft.com/office/powerpoint/2010/main" val="33099197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2" name="Rounded Rectangle 1"/>
          <p:cNvSpPr/>
          <p:nvPr/>
        </p:nvSpPr>
        <p:spPr>
          <a:xfrm>
            <a:off x="838200" y="704850"/>
            <a:ext cx="5638800"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a:latin typeface="Arial" panose="020B0604020202020204" pitchFamily="34" charset="0"/>
                <a:cs typeface="Arial" panose="020B0604020202020204" pitchFamily="34" charset="0"/>
              </a:rPr>
              <a:t>Ví</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dụ</a:t>
            </a:r>
            <a:r>
              <a:rPr lang="en-US" sz="4200" b="1" dirty="0">
                <a:latin typeface="Arial" panose="020B0604020202020204" pitchFamily="34" charset="0"/>
                <a:cs typeface="Arial" panose="020B0604020202020204" pitchFamily="34" charset="0"/>
              </a:rPr>
              <a:t> </a:t>
            </a:r>
            <a:r>
              <a:rPr lang="vi-VN" sz="4200" b="1" dirty="0">
                <a:latin typeface="Arial" panose="020B0604020202020204" pitchFamily="34" charset="0"/>
                <a:cs typeface="Arial" panose="020B0604020202020204" pitchFamily="34" charset="0"/>
              </a:rPr>
              <a:t>2</a:t>
            </a:r>
            <a:r>
              <a:rPr lang="en-US" sz="4200" b="1" dirty="0">
                <a:latin typeface="Arial" panose="020B0604020202020204" pitchFamily="34" charset="0"/>
                <a:cs typeface="Arial" panose="020B0604020202020204" pitchFamily="34" charset="0"/>
              </a:rPr>
              <a:t> (SGK </a:t>
            </a:r>
            <a:r>
              <a:rPr lang="vi-VN" sz="4200" b="1" dirty="0">
                <a:latin typeface="Arial" panose="020B0604020202020204" pitchFamily="34" charset="0"/>
                <a:cs typeface="Arial" panose="020B0604020202020204" pitchFamily="34" charset="0"/>
              </a:rPr>
              <a:t>-</a:t>
            </a:r>
            <a:r>
              <a:rPr lang="en-US" sz="4200" b="1" dirty="0">
                <a:latin typeface="Arial" panose="020B0604020202020204" pitchFamily="34" charset="0"/>
                <a:cs typeface="Arial" panose="020B0604020202020204" pitchFamily="34" charset="0"/>
              </a:rPr>
              <a:t> tr.52)</a:t>
            </a:r>
          </a:p>
        </p:txBody>
      </p:sp>
      <p:graphicFrame>
        <p:nvGraphicFramePr>
          <p:cNvPr id="5" name="Object 4"/>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5" name="Object 4"/>
                      <p:cNvPicPr/>
                      <p:nvPr/>
                    </p:nvPicPr>
                    <p:blipFill>
                      <a:blip r:embed="rId3"/>
                      <a:stretch>
                        <a:fillRect/>
                      </a:stretch>
                    </p:blipFill>
                    <p:spPr>
                      <a:xfrm>
                        <a:off x="4394200" y="2362200"/>
                        <a:ext cx="914400" cy="198438"/>
                      </a:xfrm>
                      <a:prstGeom prst="rect">
                        <a:avLst/>
                      </a:prstGeom>
                    </p:spPr>
                  </p:pic>
                </p:oleObj>
              </mc:Fallback>
            </mc:AlternateContent>
          </a:graphicData>
        </a:graphic>
      </p:graphicFrame>
      <p:sp>
        <p:nvSpPr>
          <p:cNvPr id="9" name="Oval Callout 22">
            <a:extLst>
              <a:ext uri="{FF2B5EF4-FFF2-40B4-BE49-F238E27FC236}">
                <a16:creationId xmlns:a16="http://schemas.microsoft.com/office/drawing/2014/main" id="{901B79D2-4265-7FFD-08BA-BECDA027C563}"/>
              </a:ext>
            </a:extLst>
          </p:cNvPr>
          <p:cNvSpPr/>
          <p:nvPr/>
        </p:nvSpPr>
        <p:spPr>
          <a:xfrm>
            <a:off x="8268032" y="1681324"/>
            <a:ext cx="1751933" cy="888582"/>
          </a:xfrm>
          <a:prstGeom prst="wedgeEllipseCallout">
            <a:avLst/>
          </a:prstGeom>
          <a:solidFill>
            <a:srgbClr val="FFD347"/>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prstClr val="black"/>
                </a:solidFill>
                <a:effectLst/>
                <a:uLnTx/>
                <a:uFillTx/>
                <a:latin typeface="Arial (Body)"/>
              </a:rPr>
              <a:t>Giải</a:t>
            </a:r>
            <a:endParaRPr kumimoji="0" lang="en-US" sz="4200" b="1" i="0" u="none" strike="noStrike" kern="1200" cap="none" spc="0" normalizeH="0" baseline="0" noProof="0" dirty="0">
              <a:ln>
                <a:noFill/>
              </a:ln>
              <a:solidFill>
                <a:prstClr val="black"/>
              </a:solidFill>
              <a:effectLst/>
              <a:uLnTx/>
              <a:uFillTx/>
              <a:latin typeface="Arial (Body)"/>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BEE5D55-FBA8-0248-F3B9-39F5DDB796A8}"/>
                  </a:ext>
                </a:extLst>
              </p:cNvPr>
              <p:cNvSpPr txBox="1"/>
              <p:nvPr/>
            </p:nvSpPr>
            <p:spPr>
              <a:xfrm>
                <a:off x="886323" y="3126928"/>
                <a:ext cx="16515350" cy="5614294"/>
              </a:xfrm>
              <a:prstGeom prst="rect">
                <a:avLst/>
              </a:prstGeom>
              <a:noFill/>
            </p:spPr>
            <p:txBody>
              <a:bodyPr wrap="square" rtlCol="0">
                <a:spAutoFit/>
              </a:bodyPr>
              <a:lstStyle/>
              <a:p>
                <a:pPr algn="just">
                  <a:lnSpc>
                    <a:spcPct val="150000"/>
                  </a:lnSpc>
                </a:pPr>
                <a:r>
                  <a:rPr lang="en-US" sz="3800" dirty="0">
                    <a:latin typeface="Arial" panose="020B0604020202020204" pitchFamily="34" charset="0"/>
                    <a:cs typeface="Arial" panose="020B0604020202020204" pitchFamily="34" charset="0"/>
                  </a:rPr>
                  <a:t>Số </a:t>
                </a:r>
                <a:r>
                  <a:rPr lang="en-US" sz="3800" dirty="0" err="1">
                    <a:latin typeface="Arial" panose="020B0604020202020204" pitchFamily="34" charset="0"/>
                    <a:cs typeface="Arial" panose="020B0604020202020204" pitchFamily="34" charset="0"/>
                  </a:rPr>
                  <a:t>tiền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Châu </a:t>
                </a:r>
                <a:r>
                  <a:rPr lang="en-US" sz="3800" dirty="0" err="1">
                    <a:latin typeface="Arial" panose="020B0604020202020204" pitchFamily="34" charset="0"/>
                    <a:cs typeface="Arial" panose="020B0604020202020204" pitchFamily="34" charset="0"/>
                  </a:rPr>
                  <a:t>phải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mỗi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a:t>
                </a:r>
              </a:p>
              <a:p>
                <a:pPr algn="ctr">
                  <a:lnSpc>
                    <a:spcPct val="150000"/>
                  </a:lnSpc>
                </a:pPr>
                <a:r>
                  <a:rPr lang="en-US" sz="3800" dirty="0">
                    <a:latin typeface="Arial" panose="020B0604020202020204" pitchFamily="34" charset="0"/>
                    <a:cs typeface="Arial" panose="020B0604020202020204" pitchFamily="34" charset="0"/>
                  </a:rPr>
                  <a:t>900 000 000 . 0,8125% = 7 312 500 (</a:t>
                </a:r>
                <a:r>
                  <a:rPr lang="en-US" sz="3800" dirty="0" err="1">
                    <a:latin typeface="Arial" panose="020B0604020202020204" pitchFamily="34" charset="0"/>
                    <a:cs typeface="Arial" panose="020B0604020202020204" pitchFamily="34" charset="0"/>
                  </a:rPr>
                  <a:t>đồng</a:t>
                </a:r>
                <a:r>
                  <a:rPr lang="en-US" sz="3800" dirty="0">
                    <a:latin typeface="Arial" panose="020B0604020202020204" pitchFamily="34" charset="0"/>
                    <a:cs typeface="Arial" panose="020B0604020202020204" pitchFamily="34" charset="0"/>
                  </a:rPr>
                  <a:t>)</a:t>
                </a:r>
              </a:p>
              <a:p>
                <a:pPr algn="just">
                  <a:lnSpc>
                    <a:spcPct val="150000"/>
                  </a:lnSpc>
                </a:pP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Châu </a:t>
                </a:r>
                <a:r>
                  <a:rPr lang="en-US" sz="3800" dirty="0" err="1">
                    <a:latin typeface="Arial" panose="020B0604020202020204" pitchFamily="34" charset="0"/>
                    <a:cs typeface="Arial" panose="020B0604020202020204" pitchFamily="34" charset="0"/>
                  </a:rPr>
                  <a:t>phải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gốc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mỗi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a:t>
                </a:r>
              </a:p>
              <a:p>
                <a:pPr algn="ctr">
                  <a:lnSpc>
                    <a:spcPct val="150000"/>
                  </a:lnSpc>
                </a:pPr>
                <a:r>
                  <a:rPr lang="en-US" sz="3800" dirty="0">
                    <a:latin typeface="Arial" panose="020B0604020202020204" pitchFamily="34" charset="0"/>
                    <a:cs typeface="Arial" panose="020B0604020202020204" pitchFamily="34" charset="0"/>
                  </a:rPr>
                  <a:t>900 000 000 . </a:t>
                </a:r>
                <a14:m>
                  <m:oMath xmlns:m="http://schemas.openxmlformats.org/officeDocument/2006/math">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1</m:t>
                        </m:r>
                      </m:num>
                      <m:den>
                        <m:r>
                          <a:rPr lang="en-US" sz="3800" b="0" i="1" smtClean="0">
                            <a:latin typeface="Cambria Math" panose="02040503050406030204" pitchFamily="18" charset="0"/>
                            <a:cs typeface="Arial" panose="020B0604020202020204" pitchFamily="34" charset="0"/>
                          </a:rPr>
                          <m:t>48</m:t>
                        </m:r>
                      </m:den>
                    </m:f>
                  </m:oMath>
                </a14:m>
                <a:r>
                  <a:rPr lang="en-US" sz="3800" dirty="0">
                    <a:latin typeface="Arial" panose="020B0604020202020204" pitchFamily="34" charset="0"/>
                    <a:cs typeface="Arial" panose="020B0604020202020204" pitchFamily="34" charset="0"/>
                  </a:rPr>
                  <a:t> = 18 750 000 (</a:t>
                </a:r>
                <a:r>
                  <a:rPr lang="en-US" sz="3800" dirty="0" err="1">
                    <a:latin typeface="Arial" panose="020B0604020202020204" pitchFamily="34" charset="0"/>
                    <a:cs typeface="Arial" panose="020B0604020202020204" pitchFamily="34" charset="0"/>
                  </a:rPr>
                  <a:t>đồng</a:t>
                </a:r>
                <a:r>
                  <a:rPr lang="en-US" sz="3800" dirty="0">
                    <a:latin typeface="Arial" panose="020B0604020202020204" pitchFamily="34" charset="0"/>
                    <a:cs typeface="Arial" panose="020B0604020202020204" pitchFamily="34" charset="0"/>
                  </a:rPr>
                  <a:t>)</a:t>
                </a:r>
              </a:p>
              <a:p>
                <a:pPr algn="just">
                  <a:lnSpc>
                    <a:spcPct val="150000"/>
                  </a:lnSpc>
                </a:pPr>
                <a:r>
                  <a:rPr lang="en-US" sz="3800" dirty="0" err="1">
                    <a:latin typeface="Arial" panose="020B0604020202020204" pitchFamily="34" charset="0"/>
                    <a:cs typeface="Arial" panose="020B0604020202020204" pitchFamily="34" charset="0"/>
                  </a:rPr>
                  <a:t>Vậy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tổng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Châu </a:t>
                </a:r>
                <a:r>
                  <a:rPr lang="en-US" sz="3800" dirty="0" err="1">
                    <a:latin typeface="Arial" panose="020B0604020202020204" pitchFamily="34" charset="0"/>
                    <a:cs typeface="Arial" panose="020B0604020202020204" pitchFamily="34" charset="0"/>
                  </a:rPr>
                  <a:t>mỗi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a:t>
                </a:r>
              </a:p>
              <a:p>
                <a:pPr algn="ctr">
                  <a:lnSpc>
                    <a:spcPct val="150000"/>
                  </a:lnSpc>
                </a:pPr>
                <a:r>
                  <a:rPr lang="en-US" sz="3800" dirty="0">
                    <a:latin typeface="Arial" panose="020B0604020202020204" pitchFamily="34" charset="0"/>
                    <a:cs typeface="Arial" panose="020B0604020202020204" pitchFamily="34" charset="0"/>
                  </a:rPr>
                  <a:t>7 312 500 + 18 750 000 = 26 062 500 (</a:t>
                </a:r>
                <a:r>
                  <a:rPr lang="en-US" sz="3800" dirty="0" err="1">
                    <a:latin typeface="Arial" panose="020B0604020202020204" pitchFamily="34" charset="0"/>
                    <a:cs typeface="Arial" panose="020B0604020202020204" pitchFamily="34" charset="0"/>
                  </a:rPr>
                  <a:t>đồng</a:t>
                </a:r>
                <a:r>
                  <a:rPr lang="en-US" sz="3800" dirty="0">
                    <a:latin typeface="Arial" panose="020B0604020202020204" pitchFamily="34" charset="0"/>
                    <a:cs typeface="Arial" panose="020B0604020202020204" pitchFamily="34" charset="0"/>
                  </a:rPr>
                  <a:t>)</a:t>
                </a:r>
              </a:p>
            </p:txBody>
          </p:sp>
        </mc:Choice>
        <mc:Fallback>
          <p:sp>
            <p:nvSpPr>
              <p:cNvPr id="10" name="TextBox 9">
                <a:extLst>
                  <a:ext uri="{FF2B5EF4-FFF2-40B4-BE49-F238E27FC236}">
                    <a16:creationId xmlns:a16="http://schemas.microsoft.com/office/drawing/2014/main" id="{9BEE5D55-FBA8-0248-F3B9-39F5DDB796A8}"/>
                  </a:ext>
                </a:extLst>
              </p:cNvPr>
              <p:cNvSpPr txBox="1">
                <a:spLocks noRot="1" noChangeAspect="1" noMove="1" noResize="1" noEditPoints="1" noAdjustHandles="1" noChangeArrowheads="1" noChangeShapeType="1" noTextEdit="1"/>
              </p:cNvSpPr>
              <p:nvPr/>
            </p:nvSpPr>
            <p:spPr>
              <a:xfrm>
                <a:off x="886323" y="3126928"/>
                <a:ext cx="16515350" cy="5614294"/>
              </a:xfrm>
              <a:prstGeom prst="rect">
                <a:avLst/>
              </a:prstGeom>
              <a:blipFill>
                <a:blip r:embed="rId4"/>
                <a:stretch>
                  <a:fillRect l="-1218" r="-812" b="-33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5A5EBAD-22C2-7E52-5160-160EEEE1B805}"/>
              </a:ext>
            </a:extLst>
          </p:cNvPr>
          <p:cNvPicPr>
            <a:picLocks noChangeAspect="1"/>
          </p:cNvPicPr>
          <p:nvPr/>
        </p:nvPicPr>
        <p:blipFill>
          <a:blip r:embed="rId5"/>
          <a:stretch>
            <a:fillRect/>
          </a:stretch>
        </p:blipFill>
        <p:spPr>
          <a:xfrm rot="2614959">
            <a:off x="16187287" y="492576"/>
            <a:ext cx="1371719" cy="1414395"/>
          </a:xfrm>
          <a:prstGeom prst="rect">
            <a:avLst/>
          </a:prstGeom>
        </p:spPr>
      </p:pic>
    </p:spTree>
    <p:extLst>
      <p:ext uri="{BB962C8B-B14F-4D97-AF65-F5344CB8AC3E}">
        <p14:creationId xmlns:p14="http://schemas.microsoft.com/office/powerpoint/2010/main" val="6223840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7" name="Group 27"/>
          <p:cNvGrpSpPr/>
          <p:nvPr/>
        </p:nvGrpSpPr>
        <p:grpSpPr>
          <a:xfrm>
            <a:off x="14450775" y="2108145"/>
            <a:ext cx="3666839" cy="947966"/>
            <a:chOff x="0" y="0"/>
            <a:chExt cx="3623463"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2152129" y="-714425"/>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2" name="TextBox 32"/>
          <p:cNvSpPr txBox="1"/>
          <p:nvPr/>
        </p:nvSpPr>
        <p:spPr>
          <a:xfrm>
            <a:off x="2536287" y="2055781"/>
            <a:ext cx="12363159" cy="974626"/>
          </a:xfrm>
          <a:prstGeom prst="rect">
            <a:avLst/>
          </a:prstGeom>
        </p:spPr>
        <p:txBody>
          <a:bodyPr lIns="0" tIns="0" rIns="0" bIns="0" rtlCol="0" anchor="t">
            <a:spAutoFit/>
          </a:bodyPr>
          <a:lstStyle/>
          <a:p>
            <a:pPr algn="ctr">
              <a:lnSpc>
                <a:spcPts val="7588"/>
              </a:lnSpc>
            </a:pPr>
            <a:r>
              <a:rPr lang="en-US" sz="6600" b="1" spc="147" dirty="0" err="1">
                <a:solidFill>
                  <a:srgbClr val="C00000"/>
                </a:solidFill>
                <a:latin typeface="Arial" panose="020B0604020202020204" pitchFamily="34" charset="0"/>
                <a:cs typeface="Arial" panose="020B0604020202020204" pitchFamily="34" charset="0"/>
              </a:rPr>
              <a:t>Nhận</a:t>
            </a:r>
            <a:r>
              <a:rPr lang="en-US" sz="6600" b="1" spc="147" dirty="0">
                <a:solidFill>
                  <a:srgbClr val="C00000"/>
                </a:solidFill>
                <a:latin typeface="Arial" panose="020B0604020202020204" pitchFamily="34" charset="0"/>
                <a:cs typeface="Arial" panose="020B0604020202020204" pitchFamily="34" charset="0"/>
              </a:rPr>
              <a:t> </a:t>
            </a:r>
            <a:r>
              <a:rPr lang="en-US" sz="6600" b="1" spc="147" dirty="0" err="1">
                <a:solidFill>
                  <a:srgbClr val="C00000"/>
                </a:solidFill>
                <a:latin typeface="Arial" panose="020B0604020202020204" pitchFamily="34" charset="0"/>
                <a:cs typeface="Arial" panose="020B0604020202020204" pitchFamily="34" charset="0"/>
              </a:rPr>
              <a:t>xét</a:t>
            </a:r>
            <a:endParaRPr lang="en-US" sz="6600" b="1" spc="147" dirty="0">
              <a:solidFill>
                <a:srgbClr val="C00000"/>
              </a:solidFill>
              <a:latin typeface="Arial" panose="020B0604020202020204" pitchFamily="34" charset="0"/>
              <a:cs typeface="Arial" panose="020B0604020202020204" pitchFamily="34" charset="0"/>
            </a:endParaRPr>
          </a:p>
        </p:txBody>
      </p:sp>
      <p:sp>
        <p:nvSpPr>
          <p:cNvPr id="34" name="Freeform 34"/>
          <p:cNvSpPr/>
          <p:nvPr/>
        </p:nvSpPr>
        <p:spPr>
          <a:xfrm>
            <a:off x="529565" y="8892648"/>
            <a:ext cx="1738517" cy="1017540"/>
          </a:xfrm>
          <a:custGeom>
            <a:avLst/>
            <a:gdLst/>
            <a:ahLst/>
            <a:cxnLst/>
            <a:rect l="l" t="t" r="r" b="b"/>
            <a:pathLst>
              <a:path w="2949947" h="1866512">
                <a:moveTo>
                  <a:pt x="0" y="0"/>
                </a:moveTo>
                <a:lnTo>
                  <a:pt x="2949948" y="0"/>
                </a:lnTo>
                <a:lnTo>
                  <a:pt x="2949948" y="1866512"/>
                </a:lnTo>
                <a:lnTo>
                  <a:pt x="0" y="1866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p:cNvSpPr/>
          <p:nvPr/>
        </p:nvSpPr>
        <p:spPr>
          <a:xfrm rot="-2012905">
            <a:off x="15665099" y="7162309"/>
            <a:ext cx="666081" cy="2261385"/>
          </a:xfrm>
          <a:custGeom>
            <a:avLst/>
            <a:gdLst/>
            <a:ahLst/>
            <a:cxnLst/>
            <a:rect l="l" t="t" r="r" b="b"/>
            <a:pathLst>
              <a:path w="666081" h="2261385">
                <a:moveTo>
                  <a:pt x="0" y="0"/>
                </a:moveTo>
                <a:lnTo>
                  <a:pt x="666081" y="0"/>
                </a:lnTo>
                <a:lnTo>
                  <a:pt x="666081" y="2261385"/>
                </a:lnTo>
                <a:lnTo>
                  <a:pt x="0" y="22613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Freeform 36"/>
          <p:cNvSpPr/>
          <p:nvPr/>
        </p:nvSpPr>
        <p:spPr>
          <a:xfrm rot="6852690">
            <a:off x="-40079" y="1134648"/>
            <a:ext cx="2532131" cy="653750"/>
          </a:xfrm>
          <a:custGeom>
            <a:avLst/>
            <a:gdLst/>
            <a:ahLst/>
            <a:cxnLst/>
            <a:rect l="l" t="t" r="r" b="b"/>
            <a:pathLst>
              <a:path w="2532131" h="653750">
                <a:moveTo>
                  <a:pt x="0" y="0"/>
                </a:moveTo>
                <a:lnTo>
                  <a:pt x="2532131" y="0"/>
                </a:lnTo>
                <a:lnTo>
                  <a:pt x="2532131" y="653750"/>
                </a:lnTo>
                <a:lnTo>
                  <a:pt x="0" y="653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7" name="Freeform 37"/>
          <p:cNvSpPr/>
          <p:nvPr/>
        </p:nvSpPr>
        <p:spPr>
          <a:xfrm>
            <a:off x="11213861" y="8709936"/>
            <a:ext cx="2568885" cy="885274"/>
          </a:xfrm>
          <a:custGeom>
            <a:avLst/>
            <a:gdLst/>
            <a:ahLst/>
            <a:cxnLst/>
            <a:rect l="l" t="t" r="r" b="b"/>
            <a:pathLst>
              <a:path w="2568885" h="885274">
                <a:moveTo>
                  <a:pt x="0" y="0"/>
                </a:moveTo>
                <a:lnTo>
                  <a:pt x="2568884" y="0"/>
                </a:lnTo>
                <a:lnTo>
                  <a:pt x="2568884" y="885274"/>
                </a:lnTo>
                <a:lnTo>
                  <a:pt x="0" y="8852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8" name="Rectangle 37"/>
          <p:cNvSpPr/>
          <p:nvPr/>
        </p:nvSpPr>
        <p:spPr>
          <a:xfrm>
            <a:off x="1225986" y="3444331"/>
            <a:ext cx="15200959" cy="4045659"/>
          </a:xfrm>
          <a:prstGeom prst="rect">
            <a:avLst/>
          </a:prstGeom>
        </p:spPr>
        <p:txBody>
          <a:bodyPr wrap="square">
            <a:spAutoFit/>
          </a:bodyPr>
          <a:lstStyle/>
          <a:p>
            <a:pPr algn="just">
              <a:lnSpc>
                <a:spcPct val="150000"/>
              </a:lnSpc>
              <a:spcAft>
                <a:spcPts val="600"/>
              </a:spcAft>
            </a:pPr>
            <a:r>
              <a:rPr lang="vi-VN" sz="4400" dirty="0">
                <a:ea typeface="Calibri" panose="020F0502020204030204" pitchFamily="34" charset="0"/>
                <a:cs typeface="Times New Roman" panose="02020603050405020304" pitchFamily="18" charset="0"/>
              </a:rPr>
              <a:t>Tr</a:t>
            </a:r>
            <a:r>
              <a:rPr lang="vi-VN" sz="4400" dirty="0">
                <a:ea typeface="Calibri" panose="020F0502020204030204" pitchFamily="34" charset="0"/>
              </a:rPr>
              <a:t>ướ</a:t>
            </a:r>
            <a:r>
              <a:rPr lang="vi-VN" sz="4400" dirty="0">
                <a:ea typeface="Calibri" panose="020F0502020204030204" pitchFamily="34" charset="0"/>
                <a:cs typeface="Times New Roman" panose="02020603050405020304" pitchFamily="18" charset="0"/>
              </a:rPr>
              <a:t>c khi vay n</a:t>
            </a:r>
            <a:r>
              <a:rPr lang="vi-VN" sz="4400" dirty="0">
                <a:ea typeface="Calibri" panose="020F0502020204030204" pitchFamily="34" charset="0"/>
              </a:rPr>
              <a:t>ợ</a:t>
            </a:r>
            <a:r>
              <a:rPr lang="vi-VN" sz="4400" dirty="0">
                <a:ea typeface="Calibri" panose="020F0502020204030204" pitchFamily="34" charset="0"/>
                <a:cs typeface="Times New Roman" panose="02020603050405020304" pitchFamily="18" charset="0"/>
              </a:rPr>
              <a:t>, ta ph</a:t>
            </a:r>
            <a:r>
              <a:rPr lang="vi-VN" sz="4400" dirty="0">
                <a:ea typeface="Calibri" panose="020F0502020204030204" pitchFamily="34" charset="0"/>
              </a:rPr>
              <a:t>ả</a:t>
            </a:r>
            <a:r>
              <a:rPr lang="vi-VN" sz="4400" dirty="0">
                <a:ea typeface="Calibri" panose="020F0502020204030204" pitchFamily="34" charset="0"/>
                <a:cs typeface="Times New Roman" panose="02020603050405020304" pitchFamily="18" charset="0"/>
              </a:rPr>
              <a:t>i c</a:t>
            </a:r>
            <a:r>
              <a:rPr lang="vi-VN" sz="4400" dirty="0">
                <a:ea typeface="Calibri" panose="020F0502020204030204" pitchFamily="34" charset="0"/>
              </a:rPr>
              <a:t>â</a:t>
            </a:r>
            <a:r>
              <a:rPr lang="vi-VN" sz="4400" dirty="0">
                <a:ea typeface="Calibri" panose="020F0502020204030204" pitchFamily="34" charset="0"/>
                <a:cs typeface="Times New Roman" panose="02020603050405020304" pitchFamily="18" charset="0"/>
              </a:rPr>
              <a:t>n nh</a:t>
            </a:r>
            <a:r>
              <a:rPr lang="vi-VN" sz="4400" dirty="0">
                <a:ea typeface="Calibri" panose="020F0502020204030204" pitchFamily="34" charset="0"/>
              </a:rPr>
              <a:t>ắ</a:t>
            </a:r>
            <a:r>
              <a:rPr lang="vi-VN" sz="4400" dirty="0">
                <a:ea typeface="Calibri" panose="020F0502020204030204" pitchFamily="34" charset="0"/>
                <a:cs typeface="Times New Roman" panose="02020603050405020304" pitchFamily="18" charset="0"/>
              </a:rPr>
              <a:t>c k</a:t>
            </a:r>
            <a:r>
              <a:rPr lang="vi-VN" sz="4400" dirty="0">
                <a:ea typeface="Calibri" panose="020F0502020204030204" pitchFamily="34" charset="0"/>
              </a:rPr>
              <a:t>ĩ</a:t>
            </a:r>
            <a:r>
              <a:rPr lang="vi-VN" sz="4400" dirty="0">
                <a:ea typeface="Calibri" panose="020F0502020204030204" pitchFamily="34" charset="0"/>
                <a:cs typeface="Times New Roman" panose="02020603050405020304" pitchFamily="18" charset="0"/>
              </a:rPr>
              <a:t> l</a:t>
            </a:r>
            <a:r>
              <a:rPr lang="vi-VN" sz="4400" dirty="0">
                <a:ea typeface="Calibri" panose="020F0502020204030204" pitchFamily="34" charset="0"/>
              </a:rPr>
              <a:t>ưỡ</a:t>
            </a:r>
            <a:r>
              <a:rPr lang="vi-VN" sz="4400" dirty="0">
                <a:ea typeface="Calibri" panose="020F0502020204030204" pitchFamily="34" charset="0"/>
                <a:cs typeface="Times New Roman" panose="02020603050405020304" pitchFamily="18" charset="0"/>
              </a:rPr>
              <a:t>ng kh</a:t>
            </a:r>
            <a:r>
              <a:rPr lang="vi-VN" sz="4400" dirty="0">
                <a:ea typeface="Calibri" panose="020F0502020204030204" pitchFamily="34" charset="0"/>
              </a:rPr>
              <a:t>ả</a:t>
            </a:r>
            <a:r>
              <a:rPr lang="vi-VN" sz="4400" dirty="0">
                <a:ea typeface="Calibri" panose="020F0502020204030204" pitchFamily="34" charset="0"/>
                <a:cs typeface="Times New Roman" panose="02020603050405020304" pitchFamily="18" charset="0"/>
              </a:rPr>
              <a:t> n</a:t>
            </a:r>
            <a:r>
              <a:rPr lang="vi-VN" sz="4400" dirty="0">
                <a:ea typeface="Calibri" panose="020F0502020204030204" pitchFamily="34" charset="0"/>
              </a:rPr>
              <a:t>ă</a:t>
            </a:r>
            <a:r>
              <a:rPr lang="vi-VN" sz="4400" dirty="0">
                <a:ea typeface="Calibri" panose="020F0502020204030204" pitchFamily="34" charset="0"/>
                <a:cs typeface="Times New Roman" panose="02020603050405020304" pitchFamily="18" charset="0"/>
              </a:rPr>
              <a:t>ng thanh to</a:t>
            </a:r>
            <a:r>
              <a:rPr lang="vi-VN" sz="4400" dirty="0">
                <a:ea typeface="Calibri" panose="020F0502020204030204" pitchFamily="34" charset="0"/>
              </a:rPr>
              <a:t>á</a:t>
            </a:r>
            <a:r>
              <a:rPr lang="vi-VN" sz="4400" dirty="0">
                <a:ea typeface="Calibri" panose="020F0502020204030204" pitchFamily="34" charset="0"/>
                <a:cs typeface="Times New Roman" panose="02020603050405020304" pitchFamily="18" charset="0"/>
              </a:rPr>
              <a:t>n kho</a:t>
            </a:r>
            <a:r>
              <a:rPr lang="vi-VN" sz="4400" dirty="0">
                <a:ea typeface="Calibri" panose="020F0502020204030204" pitchFamily="34" charset="0"/>
              </a:rPr>
              <a:t>ả</a:t>
            </a:r>
            <a:r>
              <a:rPr lang="vi-VN" sz="4400" dirty="0">
                <a:ea typeface="Calibri" panose="020F0502020204030204" pitchFamily="34" charset="0"/>
                <a:cs typeface="Times New Roman" panose="02020603050405020304" pitchFamily="18" charset="0"/>
              </a:rPr>
              <a:t>n vay n</a:t>
            </a:r>
            <a:r>
              <a:rPr lang="vi-VN" sz="4400" dirty="0">
                <a:ea typeface="Calibri" panose="020F0502020204030204" pitchFamily="34" charset="0"/>
              </a:rPr>
              <a:t>ợ</a:t>
            </a:r>
            <a:r>
              <a:rPr lang="vi-VN" sz="4400" dirty="0">
                <a:ea typeface="Calibri" panose="020F0502020204030204" pitchFamily="34" charset="0"/>
                <a:cs typeface="Times New Roman" panose="02020603050405020304" pitchFamily="18" charset="0"/>
              </a:rPr>
              <a:t> </a:t>
            </a:r>
            <a:r>
              <a:rPr lang="vi-VN" sz="4400" dirty="0">
                <a:ea typeface="Calibri" panose="020F0502020204030204" pitchFamily="34" charset="0"/>
              </a:rPr>
              <a:t>đó</a:t>
            </a:r>
            <a:r>
              <a:rPr lang="vi-VN" sz="4400" dirty="0">
                <a:ea typeface="Calibri" panose="020F0502020204030204" pitchFamily="34" charset="0"/>
                <a:cs typeface="Times New Roman" panose="02020603050405020304" pitchFamily="18" charset="0"/>
              </a:rPr>
              <a:t>, b</a:t>
            </a:r>
            <a:r>
              <a:rPr lang="vi-VN" sz="4400" dirty="0">
                <a:ea typeface="Calibri" panose="020F0502020204030204" pitchFamily="34" charset="0"/>
              </a:rPr>
              <a:t>ở</a:t>
            </a:r>
            <a:r>
              <a:rPr lang="vi-VN" sz="4400" dirty="0">
                <a:ea typeface="Calibri" panose="020F0502020204030204" pitchFamily="34" charset="0"/>
                <a:cs typeface="Times New Roman" panose="02020603050405020304" pitchFamily="18" charset="0"/>
              </a:rPr>
              <a:t>i l</a:t>
            </a:r>
            <a:r>
              <a:rPr lang="vi-VN" sz="4400" dirty="0">
                <a:ea typeface="Calibri" panose="020F0502020204030204" pitchFamily="34" charset="0"/>
              </a:rPr>
              <a:t>ẽ</a:t>
            </a:r>
            <a:r>
              <a:rPr lang="vi-VN" sz="4400" dirty="0">
                <a:ea typeface="Calibri" panose="020F0502020204030204" pitchFamily="34" charset="0"/>
                <a:cs typeface="Times New Roman" panose="02020603050405020304" pitchFamily="18" charset="0"/>
              </a:rPr>
              <a:t> vi</a:t>
            </a:r>
            <a:r>
              <a:rPr lang="vi-VN" sz="4400" dirty="0">
                <a:ea typeface="Calibri" panose="020F0502020204030204" pitchFamily="34" charset="0"/>
              </a:rPr>
              <a:t>ệ</a:t>
            </a:r>
            <a:r>
              <a:rPr lang="vi-VN" sz="4400" dirty="0">
                <a:ea typeface="Calibri" panose="020F0502020204030204" pitchFamily="34" charset="0"/>
                <a:cs typeface="Times New Roman" panose="02020603050405020304" pitchFamily="18" charset="0"/>
              </a:rPr>
              <a:t>c thanh to</a:t>
            </a:r>
            <a:r>
              <a:rPr lang="vi-VN" sz="4400" dirty="0">
                <a:ea typeface="Calibri" panose="020F0502020204030204" pitchFamily="34" charset="0"/>
              </a:rPr>
              <a:t>á</a:t>
            </a:r>
            <a:r>
              <a:rPr lang="vi-VN" sz="4400" dirty="0">
                <a:ea typeface="Calibri" panose="020F0502020204030204" pitchFamily="34" charset="0"/>
                <a:cs typeface="Times New Roman" panose="02020603050405020304" pitchFamily="18" charset="0"/>
              </a:rPr>
              <a:t>n kho</a:t>
            </a:r>
            <a:r>
              <a:rPr lang="vi-VN" sz="4400" dirty="0">
                <a:ea typeface="Calibri" panose="020F0502020204030204" pitchFamily="34" charset="0"/>
              </a:rPr>
              <a:t>ả</a:t>
            </a:r>
            <a:r>
              <a:rPr lang="vi-VN" sz="4400" dirty="0">
                <a:ea typeface="Calibri" panose="020F0502020204030204" pitchFamily="34" charset="0"/>
                <a:cs typeface="Times New Roman" panose="02020603050405020304" pitchFamily="18" charset="0"/>
              </a:rPr>
              <a:t>n vay n</a:t>
            </a:r>
            <a:r>
              <a:rPr lang="vi-VN" sz="4400" dirty="0">
                <a:ea typeface="Calibri" panose="020F0502020204030204" pitchFamily="34" charset="0"/>
              </a:rPr>
              <a:t>ợ</a:t>
            </a:r>
            <a:r>
              <a:rPr lang="vi-VN" sz="4400" dirty="0">
                <a:ea typeface="Calibri" panose="020F0502020204030204" pitchFamily="34" charset="0"/>
                <a:cs typeface="Times New Roman" panose="02020603050405020304" pitchFamily="18" charset="0"/>
              </a:rPr>
              <a:t> c</a:t>
            </a:r>
            <a:r>
              <a:rPr lang="vi-VN" sz="4400" dirty="0">
                <a:ea typeface="Calibri" panose="020F0502020204030204" pitchFamily="34" charset="0"/>
              </a:rPr>
              <a:t>ó</a:t>
            </a:r>
            <a:r>
              <a:rPr lang="vi-VN" sz="4400" dirty="0">
                <a:ea typeface="Calibri" panose="020F0502020204030204" pitchFamily="34" charset="0"/>
                <a:cs typeface="Times New Roman" panose="02020603050405020304" pitchFamily="18" charset="0"/>
              </a:rPr>
              <a:t> th</a:t>
            </a:r>
            <a:r>
              <a:rPr lang="vi-VN" sz="4400" dirty="0">
                <a:ea typeface="Calibri" panose="020F0502020204030204" pitchFamily="34" charset="0"/>
              </a:rPr>
              <a:t>ể</a:t>
            </a:r>
            <a:r>
              <a:rPr lang="vi-VN" sz="4400" dirty="0">
                <a:ea typeface="Calibri" panose="020F0502020204030204" pitchFamily="34" charset="0"/>
                <a:cs typeface="Times New Roman" panose="02020603050405020304" pitchFamily="18" charset="0"/>
              </a:rPr>
              <a:t> d</a:t>
            </a:r>
            <a:r>
              <a:rPr lang="vi-VN" sz="4400" dirty="0">
                <a:ea typeface="Calibri" panose="020F0502020204030204" pitchFamily="34" charset="0"/>
              </a:rPr>
              <a:t>ẫ</a:t>
            </a:r>
            <a:r>
              <a:rPr lang="vi-VN" sz="4400" dirty="0">
                <a:ea typeface="Calibri" panose="020F0502020204030204" pitchFamily="34" charset="0"/>
                <a:cs typeface="Times New Roman" panose="02020603050405020304" pitchFamily="18" charset="0"/>
              </a:rPr>
              <a:t>n </a:t>
            </a:r>
            <a:r>
              <a:rPr lang="vi-VN" sz="4400" dirty="0">
                <a:ea typeface="Calibri" panose="020F0502020204030204" pitchFamily="34" charset="0"/>
              </a:rPr>
              <a:t>đế</a:t>
            </a:r>
            <a:r>
              <a:rPr lang="vi-VN" sz="4400" dirty="0">
                <a:ea typeface="Calibri" panose="020F0502020204030204" pitchFamily="34" charset="0"/>
                <a:cs typeface="Times New Roman" panose="02020603050405020304" pitchFamily="18" charset="0"/>
              </a:rPr>
              <a:t>n kh</a:t>
            </a:r>
            <a:r>
              <a:rPr lang="vi-VN" sz="4400" dirty="0">
                <a:ea typeface="Calibri" panose="020F0502020204030204" pitchFamily="34" charset="0"/>
              </a:rPr>
              <a:t>ô</a:t>
            </a:r>
            <a:r>
              <a:rPr lang="vi-VN" sz="4400" dirty="0">
                <a:ea typeface="Calibri" panose="020F0502020204030204" pitchFamily="34" charset="0"/>
                <a:cs typeface="Times New Roman" panose="02020603050405020304" pitchFamily="18" charset="0"/>
              </a:rPr>
              <a:t>ng qu</a:t>
            </a:r>
            <a:r>
              <a:rPr lang="vi-VN" sz="4400" dirty="0">
                <a:ea typeface="Calibri" panose="020F0502020204030204" pitchFamily="34" charset="0"/>
              </a:rPr>
              <a:t>ả</a:t>
            </a:r>
            <a:r>
              <a:rPr lang="vi-VN" sz="4400" dirty="0">
                <a:ea typeface="Calibri" panose="020F0502020204030204" pitchFamily="34" charset="0"/>
                <a:cs typeface="Times New Roman" panose="02020603050405020304" pitchFamily="18" charset="0"/>
              </a:rPr>
              <a:t>n l</a:t>
            </a:r>
            <a:r>
              <a:rPr lang="vi-VN" sz="4400" dirty="0">
                <a:ea typeface="Calibri" panose="020F0502020204030204" pitchFamily="34" charset="0"/>
              </a:rPr>
              <a:t>í</a:t>
            </a:r>
            <a:r>
              <a:rPr lang="vi-VN" sz="4400" dirty="0">
                <a:ea typeface="Calibri" panose="020F0502020204030204" pitchFamily="34" charset="0"/>
                <a:cs typeface="Times New Roman" panose="02020603050405020304" pitchFamily="18" charset="0"/>
              </a:rPr>
              <a:t> </a:t>
            </a:r>
            <a:r>
              <a:rPr lang="vi-VN" sz="4400" dirty="0">
                <a:ea typeface="Calibri" panose="020F0502020204030204" pitchFamily="34" charset="0"/>
              </a:rPr>
              <a:t>đượ</a:t>
            </a:r>
            <a:r>
              <a:rPr lang="vi-VN" sz="4400" dirty="0">
                <a:ea typeface="Calibri" panose="020F0502020204030204" pitchFamily="34" charset="0"/>
                <a:cs typeface="Times New Roman" panose="02020603050405020304" pitchFamily="18" charset="0"/>
              </a:rPr>
              <a:t>c chi ti</a:t>
            </a:r>
            <a:r>
              <a:rPr lang="vi-VN" sz="4400" dirty="0">
                <a:ea typeface="Calibri" panose="020F0502020204030204" pitchFamily="34" charset="0"/>
              </a:rPr>
              <a:t>ê</a:t>
            </a:r>
            <a:r>
              <a:rPr lang="vi-VN" sz="4400" dirty="0">
                <a:ea typeface="Calibri" panose="020F0502020204030204" pitchFamily="34" charset="0"/>
                <a:cs typeface="Times New Roman" panose="02020603050405020304" pitchFamily="18" charset="0"/>
              </a:rPr>
              <a:t>u c</a:t>
            </a:r>
            <a:r>
              <a:rPr lang="vi-VN" sz="4400" dirty="0">
                <a:ea typeface="Calibri" panose="020F0502020204030204" pitchFamily="34" charset="0"/>
              </a:rPr>
              <a:t>ủ</a:t>
            </a:r>
            <a:r>
              <a:rPr lang="vi-VN" sz="4400" dirty="0">
                <a:ea typeface="Calibri" panose="020F0502020204030204" pitchFamily="34" charset="0"/>
                <a:cs typeface="Times New Roman" panose="02020603050405020304" pitchFamily="18" charset="0"/>
              </a:rPr>
              <a:t>a c</a:t>
            </a:r>
            <a:r>
              <a:rPr lang="vi-VN" sz="4400" dirty="0">
                <a:ea typeface="Calibri" panose="020F0502020204030204" pitchFamily="34" charset="0"/>
              </a:rPr>
              <a:t>á</a:t>
            </a:r>
            <a:r>
              <a:rPr lang="vi-VN" sz="4400" dirty="0">
                <a:ea typeface="Calibri" panose="020F0502020204030204" pitchFamily="34" charset="0"/>
                <a:cs typeface="Times New Roman" panose="02020603050405020304" pitchFamily="18" charset="0"/>
              </a:rPr>
              <a:t> nh</a:t>
            </a:r>
            <a:r>
              <a:rPr lang="vi-VN" sz="4400" dirty="0">
                <a:ea typeface="Calibri" panose="020F0502020204030204" pitchFamily="34" charset="0"/>
              </a:rPr>
              <a:t>â</a:t>
            </a:r>
            <a:r>
              <a:rPr lang="vi-VN" sz="4400" dirty="0">
                <a:ea typeface="Calibri" panose="020F0502020204030204" pitchFamily="34" charset="0"/>
                <a:cs typeface="Times New Roman" panose="02020603050405020304" pitchFamily="18" charset="0"/>
              </a:rPr>
              <a:t>n (ho</a:t>
            </a:r>
            <a:r>
              <a:rPr lang="vi-VN" sz="4400" dirty="0">
                <a:ea typeface="Calibri" panose="020F0502020204030204" pitchFamily="34" charset="0"/>
              </a:rPr>
              <a:t>ặ</a:t>
            </a:r>
            <a:r>
              <a:rPr lang="vi-VN" sz="4400" dirty="0">
                <a:ea typeface="Calibri" panose="020F0502020204030204" pitchFamily="34" charset="0"/>
                <a:cs typeface="Times New Roman" panose="02020603050405020304" pitchFamily="18" charset="0"/>
              </a:rPr>
              <a:t>c c</a:t>
            </a:r>
            <a:r>
              <a:rPr lang="vi-VN" sz="4400" dirty="0">
                <a:ea typeface="Calibri" panose="020F0502020204030204" pitchFamily="34" charset="0"/>
              </a:rPr>
              <a:t>ủ</a:t>
            </a:r>
            <a:r>
              <a:rPr lang="vi-VN" sz="4400" dirty="0">
                <a:ea typeface="Calibri" panose="020F0502020204030204" pitchFamily="34" charset="0"/>
                <a:cs typeface="Times New Roman" panose="02020603050405020304" pitchFamily="18" charset="0"/>
              </a:rPr>
              <a:t>a gia </a:t>
            </a:r>
            <a:r>
              <a:rPr lang="vi-VN" sz="4400" dirty="0">
                <a:ea typeface="Calibri" panose="020F0502020204030204" pitchFamily="34" charset="0"/>
              </a:rPr>
              <a:t>đì</a:t>
            </a:r>
            <a:r>
              <a:rPr lang="vi-VN" sz="4400" dirty="0">
                <a:ea typeface="Calibri" panose="020F0502020204030204" pitchFamily="34" charset="0"/>
                <a:cs typeface="Times New Roman" panose="02020603050405020304" pitchFamily="18" charset="0"/>
              </a:rPr>
              <a:t>nh) v</a:t>
            </a:r>
            <a:r>
              <a:rPr lang="vi-VN" sz="4400" dirty="0">
                <a:ea typeface="Calibri" panose="020F0502020204030204" pitchFamily="34" charset="0"/>
              </a:rPr>
              <a:t>à</a:t>
            </a:r>
            <a:r>
              <a:rPr lang="vi-VN" sz="4400" dirty="0">
                <a:ea typeface="Calibri" panose="020F0502020204030204" pitchFamily="34" charset="0"/>
                <a:cs typeface="Times New Roman" panose="02020603050405020304" pitchFamily="18" charset="0"/>
              </a:rPr>
              <a:t> g</a:t>
            </a:r>
            <a:r>
              <a:rPr lang="vi-VN" sz="4400" dirty="0">
                <a:ea typeface="Calibri" panose="020F0502020204030204" pitchFamily="34" charset="0"/>
              </a:rPr>
              <a:t>â</a:t>
            </a:r>
            <a:r>
              <a:rPr lang="vi-VN" sz="4400" dirty="0">
                <a:ea typeface="Calibri" panose="020F0502020204030204" pitchFamily="34" charset="0"/>
                <a:cs typeface="Times New Roman" panose="02020603050405020304" pitchFamily="18" charset="0"/>
              </a:rPr>
              <a:t>y thi</a:t>
            </a:r>
            <a:r>
              <a:rPr lang="vi-VN" sz="4400" dirty="0">
                <a:ea typeface="Calibri" panose="020F0502020204030204" pitchFamily="34" charset="0"/>
              </a:rPr>
              <a:t>ế</a:t>
            </a:r>
            <a:r>
              <a:rPr lang="vi-VN" sz="4400" dirty="0">
                <a:ea typeface="Calibri" panose="020F0502020204030204" pitchFamily="34" charset="0"/>
                <a:cs typeface="Times New Roman" panose="02020603050405020304" pitchFamily="18" charset="0"/>
              </a:rPr>
              <a:t>u h</a:t>
            </a:r>
            <a:r>
              <a:rPr lang="vi-VN" sz="4400" dirty="0">
                <a:ea typeface="Calibri" panose="020F0502020204030204" pitchFamily="34" charset="0"/>
              </a:rPr>
              <a:t>ụ</a:t>
            </a:r>
            <a:r>
              <a:rPr lang="vi-VN" sz="4400" dirty="0">
                <a:ea typeface="Calibri" panose="020F0502020204030204" pitchFamily="34" charset="0"/>
                <a:cs typeface="Times New Roman" panose="02020603050405020304" pitchFamily="18" charset="0"/>
              </a:rPr>
              <a:t>t t</a:t>
            </a:r>
            <a:r>
              <a:rPr lang="vi-VN" sz="4400" dirty="0">
                <a:ea typeface="Calibri" panose="020F0502020204030204" pitchFamily="34" charset="0"/>
              </a:rPr>
              <a:t>à</a:t>
            </a:r>
            <a:r>
              <a:rPr lang="vi-VN" sz="4400" dirty="0">
                <a:ea typeface="Calibri" panose="020F0502020204030204" pitchFamily="34" charset="0"/>
                <a:cs typeface="Times New Roman" panose="02020603050405020304" pitchFamily="18" charset="0"/>
              </a:rPr>
              <a:t>i ch</a:t>
            </a:r>
            <a:r>
              <a:rPr lang="vi-VN" sz="4400" dirty="0">
                <a:ea typeface="Calibri" panose="020F0502020204030204" pitchFamily="34" charset="0"/>
              </a:rPr>
              <a:t>í</a:t>
            </a:r>
            <a:r>
              <a:rPr lang="vi-VN" sz="4400" dirty="0">
                <a:ea typeface="Calibri" panose="020F0502020204030204" pitchFamily="34" charset="0"/>
                <a:cs typeface="Times New Roman" panose="02020603050405020304" pitchFamily="18" charset="0"/>
              </a:rPr>
              <a:t>nh.</a:t>
            </a:r>
            <a:endParaRPr lang="en-US" sz="4200" dirty="0">
              <a:ea typeface="Calibri" panose="020F0502020204030204" pitchFamily="34" charset="0"/>
              <a:cs typeface="Times New Roman" panose="02020603050405020304"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strVal val="#ppt_w+.3"/>
                                          </p:val>
                                        </p:tav>
                                        <p:tav tm="100000">
                                          <p:val>
                                            <p:strVal val="#ppt_w"/>
                                          </p:val>
                                        </p:tav>
                                      </p:tavLst>
                                    </p:anim>
                                    <p:anim calcmode="lin" valueType="num">
                                      <p:cBhvr>
                                        <p:cTn id="8" dur="500" fill="hold"/>
                                        <p:tgtEl>
                                          <p:spTgt spid="38"/>
                                        </p:tgtEl>
                                        <p:attrNameLst>
                                          <p:attrName>ppt_h</p:attrName>
                                        </p:attrNameLst>
                                      </p:cBhvr>
                                      <p:tavLst>
                                        <p:tav tm="0">
                                          <p:val>
                                            <p:strVal val="#ppt_h"/>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graphicFrame>
        <p:nvGraphicFramePr>
          <p:cNvPr id="45" name="Object 44"/>
          <p:cNvGraphicFramePr>
            <a:graphicFrameLocks noChangeAspect="1"/>
          </p:cNvGraphicFramePr>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45" name="Object 44"/>
                      <p:cNvPicPr/>
                      <p:nvPr/>
                    </p:nvPicPr>
                    <p:blipFill>
                      <a:blip r:embed="rId6"/>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691516"/>
            <a:ext cx="6629400" cy="1107996"/>
          </a:xfrm>
          <a:prstGeom prst="rect">
            <a:avLst/>
          </a:prstGeom>
          <a:noFill/>
        </p:spPr>
        <p:txBody>
          <a:bodyPr wrap="square" rtlCol="0">
            <a:spAutoFit/>
          </a:bodyPr>
          <a:lstStyle/>
          <a:p>
            <a:pPr algn="ctr"/>
            <a:r>
              <a:rPr lang="vi-VN" sz="6600" b="1" dirty="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87BB89F-2525-7814-C54D-68B7ECA0FA4E}"/>
              </a:ext>
            </a:extLst>
          </p:cNvPr>
          <p:cNvSpPr txBox="1"/>
          <p:nvPr/>
        </p:nvSpPr>
        <p:spPr>
          <a:xfrm>
            <a:off x="349534" y="1978596"/>
            <a:ext cx="5901078" cy="832026"/>
          </a:xfrm>
          <a:prstGeom prst="rect">
            <a:avLst/>
          </a:prstGeom>
          <a:noFill/>
        </p:spPr>
        <p:txBody>
          <a:bodyPr wrap="square">
            <a:spAutoFit/>
          </a:bodyPr>
          <a:lstStyle/>
          <a:p>
            <a:pPr>
              <a:lnSpc>
                <a:spcPct val="150000"/>
              </a:lnSpc>
              <a:spcBef>
                <a:spcPts val="100"/>
              </a:spcBef>
              <a:spcAft>
                <a:spcPts val="100"/>
              </a:spcAft>
            </a:pPr>
            <a:r>
              <a:rPr lang="en-US" sz="36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2. Chi </a:t>
            </a:r>
            <a:r>
              <a:rPr lang="en-US" sz="3600" b="1" i="1" kern="100" dirty="0" err="1">
                <a:solidFill>
                  <a:srgbClr val="000000"/>
                </a:solidFill>
                <a:latin typeface="Arial" panose="020B0604020202020204" pitchFamily="34" charset="0"/>
                <a:ea typeface="Calibri" panose="020F0502020204030204" pitchFamily="34" charset="0"/>
                <a:cs typeface="Arial" panose="020B0604020202020204" pitchFamily="34" charset="0"/>
              </a:rPr>
              <a:t>tiêu</a:t>
            </a:r>
            <a:r>
              <a:rPr lang="en-US" sz="36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600" b="1" i="1" kern="1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en-US" sz="36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600" b="1" i="1" kern="100" dirty="0" err="1">
                <a:solidFill>
                  <a:srgbClr val="000000"/>
                </a:solidFill>
                <a:latin typeface="Arial" panose="020B0604020202020204" pitchFamily="34" charset="0"/>
                <a:ea typeface="Calibri" panose="020F0502020204030204" pitchFamily="34" charset="0"/>
                <a:cs typeface="Arial" panose="020B0604020202020204" pitchFamily="34" charset="0"/>
              </a:rPr>
              <a:t>ngày</a:t>
            </a:r>
            <a:r>
              <a:rPr lang="vi-VN" sz="3600" b="1"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6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2" name="Table 32">
            <a:extLst>
              <a:ext uri="{FF2B5EF4-FFF2-40B4-BE49-F238E27FC236}">
                <a16:creationId xmlns:a16="http://schemas.microsoft.com/office/drawing/2014/main" id="{52FD92F9-C7D5-913D-4AA0-AF72C27A1DF9}"/>
              </a:ext>
            </a:extLst>
          </p:cNvPr>
          <p:cNvGraphicFramePr>
            <a:graphicFrameLocks noGrp="1"/>
          </p:cNvGraphicFramePr>
          <p:nvPr>
            <p:extLst>
              <p:ext uri="{D42A27DB-BD31-4B8C-83A1-F6EECF244321}">
                <p14:modId xmlns:p14="http://schemas.microsoft.com/office/powerpoint/2010/main" val="2729680895"/>
              </p:ext>
            </p:extLst>
          </p:nvPr>
        </p:nvGraphicFramePr>
        <p:xfrm>
          <a:off x="984042" y="3039222"/>
          <a:ext cx="15017958" cy="1951878"/>
        </p:xfrm>
        <a:graphic>
          <a:graphicData uri="http://schemas.openxmlformats.org/drawingml/2006/table">
            <a:tbl>
              <a:tblPr firstRow="1" bandRow="1">
                <a:tableStyleId>{5940675A-B579-460E-94D1-54222C63F5DA}</a:tableStyleId>
              </a:tblPr>
              <a:tblGrid>
                <a:gridCol w="9398814">
                  <a:extLst>
                    <a:ext uri="{9D8B030D-6E8A-4147-A177-3AD203B41FA5}">
                      <a16:colId xmlns:a16="http://schemas.microsoft.com/office/drawing/2014/main" val="3034550226"/>
                    </a:ext>
                  </a:extLst>
                </a:gridCol>
                <a:gridCol w="5619144">
                  <a:extLst>
                    <a:ext uri="{9D8B030D-6E8A-4147-A177-3AD203B41FA5}">
                      <a16:colId xmlns:a16="http://schemas.microsoft.com/office/drawing/2014/main" val="1297884324"/>
                    </a:ext>
                  </a:extLst>
                </a:gridCol>
              </a:tblGrid>
              <a:tr h="975939">
                <a:tc>
                  <a:txBody>
                    <a:bodyPr/>
                    <a:lstStyle/>
                    <a:p>
                      <a:pPr algn="ctr">
                        <a:lnSpc>
                          <a:spcPct val="150000"/>
                        </a:lnSpc>
                      </a:pP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uống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sắm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chơi</a:t>
                      </a:r>
                      <a:endParaRPr lang="en-US" sz="36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600" dirty="0">
                          <a:latin typeface="Arial" panose="020B0604020202020204" pitchFamily="34" charset="0"/>
                          <a:cs typeface="Arial" panose="020B0604020202020204" pitchFamily="34" charset="0"/>
                        </a:rPr>
                        <a:t>300 000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a:txBody>
                  <a:tcPr anchor="ctr">
                    <a:solidFill>
                      <a:schemeClr val="accent6">
                        <a:lumMod val="20000"/>
                        <a:lumOff val="80000"/>
                      </a:schemeClr>
                    </a:solidFill>
                  </a:tcPr>
                </a:tc>
                <a:extLst>
                  <a:ext uri="{0D108BD9-81ED-4DB2-BD59-A6C34878D82A}">
                    <a16:rowId xmlns:a16="http://schemas.microsoft.com/office/drawing/2014/main" val="3742102071"/>
                  </a:ext>
                </a:extLst>
              </a:tr>
              <a:tr h="975939">
                <a:tc>
                  <a:txBody>
                    <a:bodyPr/>
                    <a:lstStyle/>
                    <a:p>
                      <a:pPr algn="ctr">
                        <a:lnSpc>
                          <a:spcPct val="150000"/>
                        </a:lnSpc>
                      </a:pP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gồm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dầu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gửi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1 200 000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chemeClr val="accent6">
                        <a:lumMod val="20000"/>
                        <a:lumOff val="80000"/>
                      </a:schemeClr>
                    </a:solidFill>
                  </a:tcPr>
                </a:tc>
                <a:extLst>
                  <a:ext uri="{0D108BD9-81ED-4DB2-BD59-A6C34878D82A}">
                    <a16:rowId xmlns:a16="http://schemas.microsoft.com/office/drawing/2014/main" val="3448799325"/>
                  </a:ext>
                </a:extLst>
              </a:tr>
            </a:tbl>
          </a:graphicData>
        </a:graphic>
      </p:graphicFrame>
      <p:sp>
        <p:nvSpPr>
          <p:cNvPr id="27" name="TextBox 26">
            <a:extLst>
              <a:ext uri="{FF2B5EF4-FFF2-40B4-BE49-F238E27FC236}">
                <a16:creationId xmlns:a16="http://schemas.microsoft.com/office/drawing/2014/main" id="{DCE94D8F-9318-868D-F926-C29F80EB3274}"/>
              </a:ext>
            </a:extLst>
          </p:cNvPr>
          <p:cNvSpPr txBox="1"/>
          <p:nvPr/>
        </p:nvSpPr>
        <p:spPr>
          <a:xfrm>
            <a:off x="349534" y="5132118"/>
            <a:ext cx="5901078" cy="832026"/>
          </a:xfrm>
          <a:prstGeom prst="rect">
            <a:avLst/>
          </a:prstGeom>
          <a:noFill/>
        </p:spPr>
        <p:txBody>
          <a:bodyPr wrap="square">
            <a:spAutoFit/>
          </a:bodyPr>
          <a:lstStyle/>
          <a:p>
            <a:pPr>
              <a:lnSpc>
                <a:spcPct val="150000"/>
              </a:lnSpc>
              <a:spcBef>
                <a:spcPts val="100"/>
              </a:spcBef>
              <a:spcAft>
                <a:spcPts val="100"/>
              </a:spcAft>
            </a:pPr>
            <a:r>
              <a:rPr lang="en-US" sz="36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vi-VN" sz="3600" b="1"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600" b="1"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Chi </a:t>
            </a:r>
            <a:r>
              <a:rPr lang="en-US" sz="3600" b="1" i="1"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tiêu</a:t>
            </a:r>
            <a:r>
              <a:rPr lang="en-US" sz="3600" b="1"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600" b="1" i="1"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lớn</a:t>
            </a:r>
            <a:endParaRPr lang="en-US" sz="3600" kern="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le 32">
            <a:extLst>
              <a:ext uri="{FF2B5EF4-FFF2-40B4-BE49-F238E27FC236}">
                <a16:creationId xmlns:a16="http://schemas.microsoft.com/office/drawing/2014/main" id="{E76A2D93-B72D-8F1B-73E8-2FD233A71B26}"/>
              </a:ext>
            </a:extLst>
          </p:cNvPr>
          <p:cNvGraphicFramePr>
            <a:graphicFrameLocks noGrp="1"/>
          </p:cNvGraphicFramePr>
          <p:nvPr>
            <p:extLst>
              <p:ext uri="{D42A27DB-BD31-4B8C-83A1-F6EECF244321}">
                <p14:modId xmlns:p14="http://schemas.microsoft.com/office/powerpoint/2010/main" val="1027969545"/>
              </p:ext>
            </p:extLst>
          </p:nvPr>
        </p:nvGraphicFramePr>
        <p:xfrm>
          <a:off x="984042" y="6192744"/>
          <a:ext cx="15017958" cy="3903756"/>
        </p:xfrm>
        <a:graphic>
          <a:graphicData uri="http://schemas.openxmlformats.org/drawingml/2006/table">
            <a:tbl>
              <a:tblPr firstRow="1" bandRow="1">
                <a:tableStyleId>{5940675A-B579-460E-94D1-54222C63F5DA}</a:tableStyleId>
              </a:tblPr>
              <a:tblGrid>
                <a:gridCol w="9398814">
                  <a:extLst>
                    <a:ext uri="{9D8B030D-6E8A-4147-A177-3AD203B41FA5}">
                      <a16:colId xmlns:a16="http://schemas.microsoft.com/office/drawing/2014/main" val="3034550226"/>
                    </a:ext>
                  </a:extLst>
                </a:gridCol>
                <a:gridCol w="5619144">
                  <a:extLst>
                    <a:ext uri="{9D8B030D-6E8A-4147-A177-3AD203B41FA5}">
                      <a16:colId xmlns:a16="http://schemas.microsoft.com/office/drawing/2014/main" val="1297884324"/>
                    </a:ext>
                  </a:extLst>
                </a:gridCol>
              </a:tblGrid>
              <a:tr h="975939">
                <a:tc>
                  <a:txBody>
                    <a:bodyPr/>
                    <a:lstStyle/>
                    <a:p>
                      <a:pPr algn="ctr">
                        <a:lnSpc>
                          <a:spcPct val="150000"/>
                        </a:lnSpc>
                      </a:pP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nhà</a:t>
                      </a:r>
                      <a:endParaRPr lang="en-US" sz="3600" dirty="0">
                        <a:latin typeface="Arial" panose="020B0604020202020204" pitchFamily="34" charset="0"/>
                        <a:cs typeface="Arial" panose="020B0604020202020204" pitchFamily="34" charset="0"/>
                      </a:endParaRPr>
                    </a:p>
                  </a:txBody>
                  <a:tcPr anchor="ctr">
                    <a:solidFill>
                      <a:srgbClr val="D5FFE8"/>
                    </a:solidFill>
                  </a:tcPr>
                </a:tc>
                <a:tc>
                  <a:txBody>
                    <a:bodyPr/>
                    <a:lstStyle/>
                    <a:p>
                      <a:pPr algn="ctr">
                        <a:lnSpc>
                          <a:spcPct val="150000"/>
                        </a:lnSpc>
                      </a:pPr>
                      <a:r>
                        <a:rPr lang="en-US" sz="3600" dirty="0">
                          <a:latin typeface="Arial" panose="020B0604020202020204" pitchFamily="34" charset="0"/>
                          <a:cs typeface="Arial" panose="020B0604020202020204" pitchFamily="34" charset="0"/>
                        </a:rPr>
                        <a:t>12 000 000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rgbClr val="D5FFE8"/>
                    </a:solidFill>
                  </a:tcPr>
                </a:tc>
                <a:extLst>
                  <a:ext uri="{0D108BD9-81ED-4DB2-BD59-A6C34878D82A}">
                    <a16:rowId xmlns:a16="http://schemas.microsoft.com/office/drawing/2014/main" val="3742102071"/>
                  </a:ext>
                </a:extLst>
              </a:tr>
              <a:tr h="975939">
                <a:tc>
                  <a:txBody>
                    <a:bodyPr/>
                    <a:lstStyle/>
                    <a:p>
                      <a:pPr algn="ctr">
                        <a:lnSpc>
                          <a:spcPct val="150000"/>
                        </a:lnSpc>
                      </a:pP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điện</a:t>
                      </a:r>
                      <a:endParaRPr lang="en-US" sz="3600" dirty="0">
                        <a:latin typeface="Arial" panose="020B0604020202020204" pitchFamily="34" charset="0"/>
                        <a:cs typeface="Arial" panose="020B0604020202020204" pitchFamily="34" charset="0"/>
                      </a:endParaRPr>
                    </a:p>
                  </a:txBody>
                  <a:tcPr anchor="ctr">
                    <a:solidFill>
                      <a:srgbClr val="D5FFE8"/>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3 000 000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rgbClr val="D5FFE8"/>
                    </a:solidFill>
                  </a:tcPr>
                </a:tc>
                <a:extLst>
                  <a:ext uri="{0D108BD9-81ED-4DB2-BD59-A6C34878D82A}">
                    <a16:rowId xmlns:a16="http://schemas.microsoft.com/office/drawing/2014/main" val="3448799325"/>
                  </a:ext>
                </a:extLst>
              </a:tr>
              <a:tr h="975939">
                <a:tc>
                  <a:txBody>
                    <a:bodyPr/>
                    <a:lstStyle/>
                    <a:p>
                      <a:pPr algn="ctr">
                        <a:lnSpc>
                          <a:spcPct val="150000"/>
                        </a:lnSpc>
                      </a:pP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nước</a:t>
                      </a:r>
                      <a:endParaRPr lang="en-US" sz="3600" dirty="0">
                        <a:latin typeface="Arial" panose="020B0604020202020204" pitchFamily="34" charset="0"/>
                        <a:cs typeface="Arial" panose="020B0604020202020204" pitchFamily="34" charset="0"/>
                      </a:endParaRPr>
                    </a:p>
                  </a:txBody>
                  <a:tcPr anchor="ctr">
                    <a:solidFill>
                      <a:srgbClr val="D5FFE8"/>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1 500 000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rgbClr val="D5FFE8"/>
                    </a:solidFill>
                  </a:tcPr>
                </a:tc>
                <a:extLst>
                  <a:ext uri="{0D108BD9-81ED-4DB2-BD59-A6C34878D82A}">
                    <a16:rowId xmlns:a16="http://schemas.microsoft.com/office/drawing/2014/main" val="13977534"/>
                  </a:ext>
                </a:extLst>
              </a:tr>
              <a:tr h="975939">
                <a:tc>
                  <a:txBody>
                    <a:bodyPr/>
                    <a:lstStyle/>
                    <a:p>
                      <a:pPr algn="ctr">
                        <a:lnSpc>
                          <a:spcPct val="150000"/>
                        </a:lnSpc>
                      </a:pP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con)</a:t>
                      </a:r>
                    </a:p>
                  </a:txBody>
                  <a:tcPr anchor="ctr">
                    <a:solidFill>
                      <a:srgbClr val="D5FFE8"/>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8 000 000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p>
                  </a:txBody>
                  <a:tcPr anchor="ctr">
                    <a:solidFill>
                      <a:srgbClr val="D5FFE8"/>
                    </a:solidFill>
                  </a:tcPr>
                </a:tc>
                <a:extLst>
                  <a:ext uri="{0D108BD9-81ED-4DB2-BD59-A6C34878D82A}">
                    <a16:rowId xmlns:a16="http://schemas.microsoft.com/office/drawing/2014/main" val="671709654"/>
                  </a:ext>
                </a:extLst>
              </a:tr>
            </a:tbl>
          </a:graphicData>
        </a:graphic>
      </p:graphicFrame>
    </p:spTree>
    <p:extLst>
      <p:ext uri="{BB962C8B-B14F-4D97-AF65-F5344CB8AC3E}">
        <p14:creationId xmlns:p14="http://schemas.microsoft.com/office/powerpoint/2010/main" val="3288980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318893" y="4521498"/>
            <a:ext cx="16491710" cy="1112741"/>
          </a:xfrm>
          <a:prstGeom prst="rect">
            <a:avLst/>
          </a:prstGeom>
        </p:spPr>
        <p:txBody>
          <a:bodyPr wrap="square" lIns="0" tIns="0" rIns="0" bIns="0" rtlCol="0" anchor="t">
            <a:spAutoFit/>
          </a:bodyPr>
          <a:lstStyle/>
          <a:p>
            <a:pPr algn="ctr">
              <a:lnSpc>
                <a:spcPct val="150000"/>
              </a:lnSpc>
            </a:pPr>
            <a:r>
              <a:rPr lang="en-US" sz="5500" b="1" spc="182" dirty="0">
                <a:solidFill>
                  <a:srgbClr val="C00000"/>
                </a:solidFill>
                <a:latin typeface="Arial" panose="020B0604020202020204" pitchFamily="34" charset="0"/>
                <a:cs typeface="Arial" panose="020B0604020202020204" pitchFamily="34" charset="0"/>
              </a:rPr>
              <a:t>III. </a:t>
            </a:r>
            <a:r>
              <a:rPr kumimoji="0" lang="en-US" sz="5500" b="1" i="0" u="none" strike="noStrike" kern="1200" cap="none" spc="8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Ý NGHĨA CỦA QUẢN LÍ TÀI CHÍNH CÁ NHÂN</a:t>
            </a:r>
          </a:p>
        </p:txBody>
      </p:sp>
      <p:sp>
        <p:nvSpPr>
          <p:cNvPr id="36" name="Freeform 36"/>
          <p:cNvSpPr/>
          <p:nvPr/>
        </p:nvSpPr>
        <p:spPr>
          <a:xfrm rot="-1729736">
            <a:off x="1326753" y="6811466"/>
            <a:ext cx="451370" cy="3182015"/>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37"/>
          <p:cNvSpPr/>
          <p:nvPr/>
        </p:nvSpPr>
        <p:spPr>
          <a:xfrm rot="782942">
            <a:off x="188855" y="-371640"/>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Freeform 13"/>
          <p:cNvSpPr/>
          <p:nvPr/>
        </p:nvSpPr>
        <p:spPr>
          <a:xfrm rot="1953223">
            <a:off x="15131790" y="6233373"/>
            <a:ext cx="1489671" cy="3329628"/>
          </a:xfrm>
          <a:custGeom>
            <a:avLst/>
            <a:gdLst/>
            <a:ahLst/>
            <a:cxnLst/>
            <a:rect l="l" t="t" r="r" b="b"/>
            <a:pathLst>
              <a:path w="991215" h="1996953">
                <a:moveTo>
                  <a:pt x="0" y="0"/>
                </a:moveTo>
                <a:lnTo>
                  <a:pt x="991214" y="0"/>
                </a:lnTo>
                <a:lnTo>
                  <a:pt x="991214" y="1996952"/>
                </a:lnTo>
                <a:lnTo>
                  <a:pt x="0" y="1996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1386638215"/>
      </p:ext>
    </p:extLst>
  </p:cSld>
  <p:clrMapOvr>
    <a:masterClrMapping/>
  </p:clrMapOvr>
  <p:transition spd="med">
    <p:comb/>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8" name="Group 7"/>
          <p:cNvGrpSpPr/>
          <p:nvPr/>
        </p:nvGrpSpPr>
        <p:grpSpPr>
          <a:xfrm>
            <a:off x="815144" y="952500"/>
            <a:ext cx="16657709" cy="4071850"/>
            <a:chOff x="994987" y="3231994"/>
            <a:chExt cx="12051975" cy="4071850"/>
          </a:xfrm>
        </p:grpSpPr>
        <p:sp>
          <p:nvSpPr>
            <p:cNvPr id="10" name="Rounded Rectangle 9"/>
            <p:cNvSpPr/>
            <p:nvPr/>
          </p:nvSpPr>
          <p:spPr>
            <a:xfrm>
              <a:off x="1066800" y="3231994"/>
              <a:ext cx="1676400" cy="1085618"/>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4000" b="1">
                  <a:solidFill>
                    <a:schemeClr val="bg1"/>
                  </a:solidFill>
                  <a:latin typeface="Arial" panose="020B0604020202020204" pitchFamily="34" charset="0"/>
                  <a:cs typeface="Arial" panose="020B0604020202020204" pitchFamily="34" charset="0"/>
                </a:rPr>
                <a:t>HĐ4</a:t>
              </a:r>
              <a:endParaRPr lang="en-US" sz="4000" b="1">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994987" y="3274343"/>
              <a:ext cx="12051975" cy="4029501"/>
            </a:xfrm>
            <a:prstGeom prst="rect">
              <a:avLst/>
            </a:prstGeom>
            <a:noFill/>
          </p:spPr>
          <p:txBody>
            <a:bodyPr wrap="square" rtlCol="0">
              <a:spAutoFit/>
            </a:bodyPr>
            <a:lstStyle/>
            <a:p>
              <a:pPr algn="just">
                <a:lnSpc>
                  <a:spcPct val="150000"/>
                </a:lnSpc>
              </a:pPr>
              <a:r>
                <a:rPr lang="vi-VN" sz="4400" dirty="0">
                  <a:cs typeface="Arial" panose="020B0604020202020204" pitchFamily="34" charset="0"/>
                </a:rPr>
                <a:t>             </a:t>
              </a:r>
              <a:r>
                <a:rPr lang="en-US" sz="4400" dirty="0">
                  <a:cs typeface="Arial" panose="020B0604020202020204" pitchFamily="34" charset="0"/>
                </a:rPr>
                <a:t>	</a:t>
              </a:r>
              <a:r>
                <a:rPr lang="vi-VN" sz="4400" dirty="0">
                  <a:solidFill>
                    <a:srgbClr val="000000"/>
                  </a:solidFill>
                </a:rPr>
                <a:t>Làm việc chung cả lớp để thực hiện các nhiệm vụ sau:</a:t>
              </a:r>
            </a:p>
            <a:p>
              <a:pPr algn="just">
                <a:lnSpc>
                  <a:spcPct val="150000"/>
                </a:lnSpc>
              </a:pPr>
              <a:r>
                <a:rPr lang="vi-VN" sz="4400" dirty="0">
                  <a:solidFill>
                    <a:srgbClr val="000000"/>
                  </a:solidFill>
                </a:rPr>
                <a:t>- Các nhóm báo cáo kết quả của nhóm. Từ đó, cả lớp góp ý cho phương án của mỗi nhóm.</a:t>
              </a:r>
            </a:p>
            <a:p>
              <a:pPr algn="just">
                <a:lnSpc>
                  <a:spcPct val="150000"/>
                </a:lnSpc>
              </a:pPr>
              <a:r>
                <a:rPr lang="vi-VN" sz="4400" dirty="0">
                  <a:solidFill>
                    <a:srgbClr val="000000"/>
                  </a:solidFill>
                </a:rPr>
                <a:t>- Tổng kết và rút kinh nghiệm.</a:t>
              </a:r>
            </a:p>
          </p:txBody>
        </p:sp>
      </p:grpSp>
      <p:sp>
        <p:nvSpPr>
          <p:cNvPr id="7" name="TextBox 6">
            <a:extLst>
              <a:ext uri="{FF2B5EF4-FFF2-40B4-BE49-F238E27FC236}">
                <a16:creationId xmlns:a16="http://schemas.microsoft.com/office/drawing/2014/main" id="{B18A1938-7BCF-6822-7598-60C27F65376F}"/>
              </a:ext>
            </a:extLst>
          </p:cNvPr>
          <p:cNvSpPr txBox="1"/>
          <p:nvPr/>
        </p:nvSpPr>
        <p:spPr>
          <a:xfrm>
            <a:off x="1664871" y="7081370"/>
            <a:ext cx="14958254" cy="2015103"/>
          </a:xfrm>
          <a:prstGeom prst="rect">
            <a:avLst/>
          </a:prstGeom>
          <a:noFill/>
        </p:spPr>
        <p:txBody>
          <a:bodyPr wrap="square">
            <a:spAutoFit/>
          </a:bodyPr>
          <a:lstStyle/>
          <a:p>
            <a:pPr algn="just">
              <a:lnSpc>
                <a:spcPct val="150000"/>
              </a:lnSpc>
              <a:spcBef>
                <a:spcPts val="100"/>
              </a:spcBef>
              <a:spcAft>
                <a:spcPts val="100"/>
              </a:spcAft>
            </a:pPr>
            <a:r>
              <a:rPr lang="vi-VN" sz="4400" kern="100" dirty="0">
                <a:ea typeface="Times New Roman" panose="02020603050405020304" pitchFamily="18" charset="0"/>
                <a:cs typeface="Times New Roman" panose="02020603050405020304" pitchFamily="18" charset="0"/>
              </a:rPr>
              <a:t>HS báo cáo theo như những thông tin, số liệu mà nhóm mình đã tìm hiểu và thu thập được.</a:t>
            </a:r>
            <a:endParaRPr lang="en-US" sz="3600" kern="100" dirty="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5DD5477-FBEA-A729-AAFE-150BC7DCA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031" y="3273350"/>
            <a:ext cx="3295582" cy="3808020"/>
          </a:xfrm>
          <a:prstGeom prst="rect">
            <a:avLst/>
          </a:prstGeom>
        </p:spPr>
      </p:pic>
    </p:spTree>
    <p:extLst>
      <p:ext uri="{BB962C8B-B14F-4D97-AF65-F5344CB8AC3E}">
        <p14:creationId xmlns:p14="http://schemas.microsoft.com/office/powerpoint/2010/main" val="40616970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grpSp>
        <p:nvGrpSpPr>
          <p:cNvPr id="4" name="Group 3"/>
          <p:cNvGrpSpPr/>
          <p:nvPr/>
        </p:nvGrpSpPr>
        <p:grpSpPr>
          <a:xfrm>
            <a:off x="501705" y="1885030"/>
            <a:ext cx="3810000" cy="2183208"/>
            <a:chOff x="762001" y="419100"/>
            <a:chExt cx="3810000" cy="218320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419100"/>
              <a:ext cx="3810000" cy="2183208"/>
            </a:xfrm>
            <a:prstGeom prst="rect">
              <a:avLst/>
            </a:prstGeom>
          </p:spPr>
        </p:pic>
        <p:sp>
          <p:nvSpPr>
            <p:cNvPr id="3" name="TextBox 2"/>
            <p:cNvSpPr txBox="1"/>
            <p:nvPr/>
          </p:nvSpPr>
          <p:spPr>
            <a:xfrm>
              <a:off x="1066800" y="1028700"/>
              <a:ext cx="3200400" cy="707886"/>
            </a:xfrm>
            <a:prstGeom prst="rect">
              <a:avLst/>
            </a:prstGeom>
            <a:noFill/>
          </p:spPr>
          <p:txBody>
            <a:bodyPr wrap="square" rtlCol="0">
              <a:spAutoFit/>
            </a:bodyPr>
            <a:lstStyle/>
            <a:p>
              <a:pPr algn="ctr"/>
              <a:r>
                <a:rPr lang="en-US" sz="4000" b="1" dirty="0">
                  <a:solidFill>
                    <a:srgbClr val="C00000"/>
                  </a:solidFill>
                  <a:latin typeface="Arial" panose="020B0604020202020204" pitchFamily="34" charset="0"/>
                  <a:cs typeface="Arial" panose="020B0604020202020204" pitchFamily="34" charset="0"/>
                </a:rPr>
                <a:t>Ý NGHĨA</a:t>
              </a:r>
            </a:p>
          </p:txBody>
        </p:sp>
      </p:grpSp>
      <p:sp>
        <p:nvSpPr>
          <p:cNvPr id="5" name="Rectangle 4"/>
          <p:cNvSpPr/>
          <p:nvPr/>
        </p:nvSpPr>
        <p:spPr>
          <a:xfrm>
            <a:off x="4264338" y="730554"/>
            <a:ext cx="13438240" cy="8832546"/>
          </a:xfrm>
          <a:prstGeom prst="rect">
            <a:avLst/>
          </a:prstGeom>
        </p:spPr>
        <p:txBody>
          <a:bodyPr wrap="square">
            <a:spAutoFit/>
          </a:bodyPr>
          <a:lstStyle/>
          <a:p>
            <a:pPr algn="just">
              <a:lnSpc>
                <a:spcPct val="150000"/>
              </a:lnSpc>
              <a:spcBef>
                <a:spcPts val="100"/>
              </a:spcBef>
              <a:spcAft>
                <a:spcPts val="100"/>
              </a:spcAft>
            </a:pPr>
            <a:r>
              <a:rPr lang="vi-VN" sz="3800" kern="100" dirty="0">
                <a:latin typeface="Arial (Body)"/>
                <a:ea typeface="Times New Roman" panose="02020603050405020304" pitchFamily="18" charset="0"/>
                <a:cs typeface="Times New Roman" panose="02020603050405020304" pitchFamily="18" charset="0"/>
              </a:rPr>
              <a:t>- Quản lí tài chính cá nhân hợp lí và hiệu quả sẽ giúp cho mỗi cá nhân:</a:t>
            </a:r>
            <a:endParaRPr lang="en-US" sz="3800" kern="100" dirty="0">
              <a:latin typeface="Arial (Body)"/>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800" kern="100" dirty="0">
                <a:latin typeface="Arial (Body)"/>
                <a:ea typeface="Times New Roman" panose="02020603050405020304" pitchFamily="18" charset="0"/>
                <a:cs typeface="Times New Roman" panose="02020603050405020304" pitchFamily="18" charset="0"/>
              </a:rPr>
              <a:t>+ Quản lí được tiền hằng ngày; tạo dựng được khả năng quản lí tiền cá nhân trong một tình huống thực tế, bao gồm cả các tình huống chưa bao giờ trải nghiệm;</a:t>
            </a:r>
            <a:endParaRPr lang="en-US" sz="3800" kern="100" dirty="0">
              <a:latin typeface="Arial (Body)"/>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800" kern="100" dirty="0">
                <a:latin typeface="Arial (Body)"/>
                <a:ea typeface="Times New Roman" panose="02020603050405020304" pitchFamily="18" charset="0"/>
                <a:cs typeface="Times New Roman" panose="02020603050405020304" pitchFamily="18" charset="0"/>
              </a:rPr>
              <a:t>+ Thiết lập được cách thức sử dụng tiền, kế hoạch chi tiêu và tiết</a:t>
            </a:r>
            <a:r>
              <a:rPr lang="en-US" sz="3800" kern="100" dirty="0">
                <a:latin typeface="Arial (Body)"/>
                <a:ea typeface="Times New Roman" panose="02020603050405020304" pitchFamily="18" charset="0"/>
                <a:cs typeface="Times New Roman" panose="02020603050405020304" pitchFamily="18" charset="0"/>
              </a:rPr>
              <a:t> </a:t>
            </a:r>
            <a:r>
              <a:rPr lang="vi-VN" sz="3800" kern="100" dirty="0">
                <a:latin typeface="Arial (Body)"/>
                <a:ea typeface="Times New Roman" panose="02020603050405020304" pitchFamily="18" charset="0"/>
                <a:cs typeface="Times New Roman" panose="02020603050405020304" pitchFamily="18" charset="0"/>
              </a:rPr>
              <a:t>kiệm</a:t>
            </a:r>
            <a:r>
              <a:rPr lang="en-US" sz="3800" kern="100" dirty="0">
                <a:latin typeface="Arial (Body)"/>
                <a:ea typeface="Times New Roman" panose="02020603050405020304" pitchFamily="18" charset="0"/>
                <a:cs typeface="Times New Roman" panose="02020603050405020304" pitchFamily="18" charset="0"/>
              </a:rPr>
              <a:t> </a:t>
            </a:r>
            <a:r>
              <a:rPr lang="vi-VN" sz="3800" kern="100" dirty="0">
                <a:latin typeface="Arial (Body)"/>
                <a:ea typeface="Times New Roman" panose="02020603050405020304" pitchFamily="18" charset="0"/>
                <a:cs typeface="Times New Roman" panose="02020603050405020304" pitchFamily="18" charset="0"/>
              </a:rPr>
              <a:t>tiền phù hợp v</a:t>
            </a:r>
            <a:r>
              <a:rPr lang="en-US" sz="3800" kern="100" dirty="0" err="1">
                <a:latin typeface="Arial (Body)"/>
                <a:ea typeface="Times New Roman" panose="02020603050405020304" pitchFamily="18" charset="0"/>
                <a:cs typeface="Times New Roman" panose="02020603050405020304" pitchFamily="18" charset="0"/>
              </a:rPr>
              <a:t>ới</a:t>
            </a:r>
            <a:r>
              <a:rPr lang="en-US" sz="3800" kern="100" dirty="0">
                <a:latin typeface="Arial (Body)"/>
                <a:ea typeface="Times New Roman" panose="02020603050405020304" pitchFamily="18" charset="0"/>
                <a:cs typeface="Times New Roman" panose="02020603050405020304" pitchFamily="18" charset="0"/>
              </a:rPr>
              <a:t> </a:t>
            </a:r>
            <a:r>
              <a:rPr lang="vi-VN" sz="3800" kern="100" dirty="0">
                <a:latin typeface="Arial (Body)"/>
                <a:ea typeface="Times New Roman" panose="02020603050405020304" pitchFamily="18" charset="0"/>
                <a:cs typeface="Times New Roman" panose="02020603050405020304" pitchFamily="18" charset="0"/>
              </a:rPr>
              <a:t>hoàn cảnh sống của cá nhân ở hiện tại và trong tương lai;</a:t>
            </a:r>
            <a:endParaRPr lang="en-US" sz="3800" kern="100" dirty="0">
              <a:latin typeface="Arial (Body)"/>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3800" kern="100" dirty="0">
                <a:latin typeface="Arial (Body)"/>
                <a:ea typeface="Times New Roman" panose="02020603050405020304" pitchFamily="18" charset="0"/>
                <a:cs typeface="Times New Roman" panose="02020603050405020304" pitchFamily="18" charset="0"/>
              </a:rPr>
              <a:t>+ Đưa ra và thực hiện được những quyết định về quản lí tài chính cá nhân bằng cách sử</a:t>
            </a:r>
            <a:r>
              <a:rPr lang="en-US" sz="3800" kern="100" dirty="0">
                <a:latin typeface="Arial (Body)"/>
                <a:ea typeface="Times New Roman" panose="02020603050405020304" pitchFamily="18" charset="0"/>
                <a:cs typeface="Times New Roman" panose="02020603050405020304" pitchFamily="18" charset="0"/>
              </a:rPr>
              <a:t> </a:t>
            </a:r>
            <a:r>
              <a:rPr lang="vi-VN" sz="3800" kern="100" dirty="0">
                <a:latin typeface="Arial (Body)"/>
                <a:ea typeface="Times New Roman" panose="02020603050405020304" pitchFamily="18" charset="0"/>
                <a:cs typeface="Times New Roman" panose="02020603050405020304" pitchFamily="18" charset="0"/>
              </a:rPr>
              <a:t>dụng các công cụ tài chính.</a:t>
            </a:r>
            <a:endParaRPr lang="en-US" sz="3800" kern="100" dirty="0">
              <a:latin typeface="Arial (Body)"/>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13527" y="5602699"/>
            <a:ext cx="3542083" cy="4115157"/>
          </a:xfrm>
          <a:prstGeom prst="rect">
            <a:avLst/>
          </a:prstGeom>
        </p:spPr>
      </p:pic>
    </p:spTree>
    <p:extLst>
      <p:ext uri="{BB962C8B-B14F-4D97-AF65-F5344CB8AC3E}">
        <p14:creationId xmlns:p14="http://schemas.microsoft.com/office/powerpoint/2010/main" val="3849439462"/>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5900163" y="4788500"/>
            <a:ext cx="5007457" cy="769698"/>
          </a:xfrm>
          <a:prstGeom prst="rect">
            <a:avLst/>
          </a:prstGeom>
        </p:spPr>
        <p:txBody>
          <a:bodyPr wrap="square" lIns="0" tIns="0" rIns="0" bIns="0" rtlCol="0" anchor="t">
            <a:spAutoFit/>
          </a:bodyPr>
          <a:lstStyle/>
          <a:p>
            <a:pPr>
              <a:lnSpc>
                <a:spcPts val="5989"/>
              </a:lnSpc>
            </a:pPr>
            <a:r>
              <a:rPr lang="en-US" sz="6600" b="1" spc="116" dirty="0">
                <a:solidFill>
                  <a:srgbClr val="231F20"/>
                </a:solidFill>
                <a:latin typeface="Arial" panose="020B0604020202020204" pitchFamily="34" charset="0"/>
                <a:cs typeface="Arial" panose="020B0604020202020204" pitchFamily="34" charset="0"/>
              </a:rPr>
              <a:t>LUYỆN TẬP</a:t>
            </a:r>
          </a:p>
        </p:txBody>
      </p:sp>
      <p:sp>
        <p:nvSpPr>
          <p:cNvPr id="43" name="Freeform 43"/>
          <p:cNvSpPr/>
          <p:nvPr/>
        </p:nvSpPr>
        <p:spPr>
          <a:xfrm rot="1091550">
            <a:off x="10267250" y="696701"/>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9" name="Picture 38">
            <a:extLst>
              <a:ext uri="{FF2B5EF4-FFF2-40B4-BE49-F238E27FC236}">
                <a16:creationId xmlns:a16="http://schemas.microsoft.com/office/drawing/2014/main" id="{563C65E4-C968-96AF-11B5-135760CBBA7D}"/>
              </a:ext>
            </a:extLst>
          </p:cNvPr>
          <p:cNvPicPr>
            <a:picLocks noChangeAspect="1"/>
          </p:cNvPicPr>
          <p:nvPr/>
        </p:nvPicPr>
        <p:blipFill>
          <a:blip r:embed="rId6"/>
          <a:stretch>
            <a:fillRect/>
          </a:stretch>
        </p:blipFill>
        <p:spPr>
          <a:xfrm>
            <a:off x="12467357" y="7533244"/>
            <a:ext cx="5209855" cy="3087321"/>
          </a:xfrm>
          <a:prstGeom prst="rect">
            <a:avLst/>
          </a:prstGeom>
        </p:spPr>
      </p:pic>
    </p:spTree>
    <p:extLst>
      <p:ext uri="{BB962C8B-B14F-4D97-AF65-F5344CB8AC3E}">
        <p14:creationId xmlns:p14="http://schemas.microsoft.com/office/powerpoint/2010/main" val="219346099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Rectangle 4"/>
          <p:cNvSpPr/>
          <p:nvPr/>
        </p:nvSpPr>
        <p:spPr>
          <a:xfrm>
            <a:off x="838200" y="266700"/>
            <a:ext cx="2196255" cy="901593"/>
          </a:xfrm>
          <a:prstGeom prst="rect">
            <a:avLst/>
          </a:prstGeom>
        </p:spPr>
        <p:txBody>
          <a:bodyPr wrap="square">
            <a:spAutoFit/>
          </a:bodyPr>
          <a:lstStyle/>
          <a:p>
            <a:pPr algn="just">
              <a:lnSpc>
                <a:spcPct val="150000"/>
              </a:lnSpc>
            </a:pPr>
            <a:r>
              <a:rPr lang="vi-VN" sz="4000" b="1" dirty="0">
                <a:solidFill>
                  <a:schemeClr val="accent6">
                    <a:lumMod val="75000"/>
                  </a:schemeClr>
                </a:solidFill>
                <a:latin typeface="Arial" panose="020B0604020202020204" pitchFamily="34" charset="0"/>
                <a:cs typeface="Arial" panose="020B0604020202020204" pitchFamily="34" charset="0"/>
              </a:rPr>
              <a:t>Bài </a:t>
            </a:r>
            <a:r>
              <a:rPr lang="en-US" sz="4000" b="1" dirty="0" err="1">
                <a:solidFill>
                  <a:schemeClr val="accent6">
                    <a:lumMod val="75000"/>
                  </a:schemeClr>
                </a:solidFill>
                <a:latin typeface="Arial" panose="020B0604020202020204" pitchFamily="34" charset="0"/>
                <a:cs typeface="Arial" panose="020B0604020202020204" pitchFamily="34" charset="0"/>
              </a:rPr>
              <a:t>tập</a:t>
            </a:r>
            <a:r>
              <a:rPr lang="en-US" sz="4000" b="1" dirty="0">
                <a:solidFill>
                  <a:schemeClr val="accent6">
                    <a:lumMod val="75000"/>
                  </a:schemeClr>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3C6E008-4044-AB9A-3863-6E00FE42C143}"/>
              </a:ext>
            </a:extLst>
          </p:cNvPr>
          <p:cNvSpPr txBox="1"/>
          <p:nvPr/>
        </p:nvSpPr>
        <p:spPr>
          <a:xfrm>
            <a:off x="954505" y="386616"/>
            <a:ext cx="16378989" cy="2482667"/>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		Gia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anh</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góp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anh</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bên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rõ</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48A6FF15-DA52-D0A6-A6B7-230DE967C962}"/>
              </a:ext>
            </a:extLst>
          </p:cNvPr>
          <p:cNvSpPr txBox="1"/>
          <p:nvPr/>
        </p:nvSpPr>
        <p:spPr>
          <a:xfrm>
            <a:off x="914400" y="3034051"/>
            <a:ext cx="16378989" cy="3313664"/>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600 </a:t>
            </a:r>
            <a:r>
              <a:rPr lang="en-US" sz="3600" dirty="0" err="1">
                <a:latin typeface="Arial" panose="020B0604020202020204" pitchFamily="34" charset="0"/>
                <a:cs typeface="Arial" panose="020B0604020202020204" pitchFamily="34" charset="0"/>
              </a:rPr>
              <a:t>triệu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anh</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10%/</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thay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đổi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suốt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nợ</a:t>
            </a:r>
            <a:r>
              <a:rPr lang="en-US" sz="3600" dirty="0">
                <a:latin typeface="Arial" panose="020B0604020202020204" pitchFamily="34" charset="0"/>
                <a:cs typeface="Arial" panose="020B0604020202020204" pitchFamily="34" charset="0"/>
              </a:rPr>
              <a:t> ban </a:t>
            </a:r>
            <a:r>
              <a:rPr lang="en-US" sz="3600" dirty="0" err="1">
                <a:latin typeface="Arial" panose="020B0604020202020204" pitchFamily="34" charset="0"/>
                <a:cs typeface="Arial" panose="020B0604020202020204" pitchFamily="34" charset="0"/>
              </a:rPr>
              <a:t>đầu</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2D774D9-596B-19BB-0669-2CB86D299D81}"/>
                  </a:ext>
                </a:extLst>
              </p:cNvPr>
              <p:cNvSpPr txBox="1"/>
              <p:nvPr/>
            </p:nvSpPr>
            <p:spPr>
              <a:xfrm>
                <a:off x="685800" y="6282135"/>
                <a:ext cx="17145000" cy="3661965"/>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Theo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0,8333%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600 </a:t>
                </a:r>
                <a:r>
                  <a:rPr lang="en-US" sz="3600" dirty="0" err="1">
                    <a:latin typeface="Arial" panose="020B0604020202020204" pitchFamily="34" charset="0"/>
                    <a:cs typeface="Arial" panose="020B0604020202020204" pitchFamily="34" charset="0"/>
                  </a:rPr>
                  <a:t>triệu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b="0" i="1" smtClean="0">
                            <a:latin typeface="Cambria Math" panose="02040503050406030204" pitchFamily="18" charset="0"/>
                            <a:cs typeface="Arial" panose="020B0604020202020204" pitchFamily="34" charset="0"/>
                          </a:rPr>
                        </m:ctrlPr>
                      </m:fPr>
                      <m:num>
                        <m:r>
                          <a:rPr lang="en-US" sz="3600" b="0" i="1" smtClean="0">
                            <a:latin typeface="Cambria Math" panose="02040503050406030204" pitchFamily="18" charset="0"/>
                            <a:cs typeface="Arial" panose="020B0604020202020204" pitchFamily="34" charset="0"/>
                          </a:rPr>
                          <m:t>1</m:t>
                        </m:r>
                      </m:num>
                      <m:den>
                        <m:r>
                          <a:rPr lang="en-US" sz="3600" b="0" i="1" smtClean="0">
                            <a:latin typeface="Cambria Math" panose="02040503050406030204" pitchFamily="18" charset="0"/>
                            <a:cs typeface="Arial" panose="020B0604020202020204" pitchFamily="34" charset="0"/>
                          </a:rPr>
                          <m:t>36</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vay</a:t>
                </a:r>
                <a:r>
                  <a:rPr lang="en-US" sz="3600" dirty="0">
                    <a:latin typeface="Arial" panose="020B0604020202020204" pitchFamily="34" charset="0"/>
                    <a:cs typeface="Arial" panose="020B0604020202020204" pitchFamily="34" charset="0"/>
                  </a:rPr>
                  <a:t> 600 </a:t>
                </a:r>
                <a:r>
                  <a:rPr lang="en-US" sz="3600" dirty="0" err="1">
                    <a:latin typeface="Arial" panose="020B0604020202020204" pitchFamily="34" charset="0"/>
                    <a:cs typeface="Arial" panose="020B0604020202020204" pitchFamily="34" charset="0"/>
                  </a:rPr>
                  <a:t>triệu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endParaRPr lang="en-US" sz="3600" dirty="0">
                  <a:latin typeface="Arial" panose="020B0604020202020204" pitchFamily="34" charset="0"/>
                  <a:cs typeface="Arial" panose="020B0604020202020204" pitchFamily="34" charset="0"/>
                </a:endParaRPr>
              </a:p>
              <a:p>
                <a:pPr algn="just">
                  <a:lnSpc>
                    <a:spcPct val="150000"/>
                  </a:lnSpc>
                </a:pPr>
                <a:r>
                  <a:rPr lang="en-US" sz="3600" dirty="0" err="1">
                    <a:latin typeface="Arial" panose="020B0604020202020204" pitchFamily="34" charset="0"/>
                    <a:cs typeface="Arial" panose="020B0604020202020204" pitchFamily="34" charset="0"/>
                  </a:rPr>
                  <a:t>Hỏi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anh</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cộng</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a:t>
                </a:r>
              </a:p>
            </p:txBody>
          </p:sp>
        </mc:Choice>
        <mc:Fallback>
          <p:sp>
            <p:nvSpPr>
              <p:cNvPr id="10" name="TextBox 9">
                <a:extLst>
                  <a:ext uri="{FF2B5EF4-FFF2-40B4-BE49-F238E27FC236}">
                    <a16:creationId xmlns:a16="http://schemas.microsoft.com/office/drawing/2014/main" id="{A2D774D9-596B-19BB-0669-2CB86D299D81}"/>
                  </a:ext>
                </a:extLst>
              </p:cNvPr>
              <p:cNvSpPr txBox="1">
                <a:spLocks noRot="1" noChangeAspect="1" noMove="1" noResize="1" noEditPoints="1" noAdjustHandles="1" noChangeArrowheads="1" noChangeShapeType="1" noTextEdit="1"/>
              </p:cNvSpPr>
              <p:nvPr/>
            </p:nvSpPr>
            <p:spPr>
              <a:xfrm>
                <a:off x="685800" y="6282135"/>
                <a:ext cx="17145000" cy="3661965"/>
              </a:xfrm>
              <a:prstGeom prst="rect">
                <a:avLst/>
              </a:prstGeom>
              <a:blipFill>
                <a:blip r:embed="rId2"/>
                <a:stretch>
                  <a:fillRect l="-1102" b="-550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8D7AD5D2-A432-145E-AB1F-64A155D88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5610" y="6117367"/>
            <a:ext cx="4203895" cy="2364691"/>
          </a:xfrm>
          <a:prstGeom prst="rect">
            <a:avLst/>
          </a:prstGeom>
        </p:spPr>
      </p:pic>
    </p:spTree>
    <p:extLst>
      <p:ext uri="{BB962C8B-B14F-4D97-AF65-F5344CB8AC3E}">
        <p14:creationId xmlns:p14="http://schemas.microsoft.com/office/powerpoint/2010/main" val="270809510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7" name="TextBox 6"/>
          <p:cNvSpPr txBox="1"/>
          <p:nvPr/>
        </p:nvSpPr>
        <p:spPr>
          <a:xfrm>
            <a:off x="762000" y="952500"/>
            <a:ext cx="1239502" cy="707886"/>
          </a:xfrm>
          <a:prstGeom prst="rect">
            <a:avLst/>
          </a:prstGeom>
          <a:noFill/>
        </p:spPr>
        <p:txBody>
          <a:bodyPr wrap="square" rtlCol="0">
            <a:spAutoFit/>
          </a:bodyPr>
          <a:lstStyle/>
          <a:p>
            <a:pPr algn="just"/>
            <a:r>
              <a:rPr lang="vi-VN" sz="4000" b="1" u="sng" dirty="0">
                <a:solidFill>
                  <a:srgbClr val="C00000"/>
                </a:solidFill>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C9085BA-328E-0B16-F53E-BC7C69EFCE39}"/>
                  </a:ext>
                </a:extLst>
              </p:cNvPr>
              <p:cNvSpPr txBox="1"/>
              <p:nvPr/>
            </p:nvSpPr>
            <p:spPr>
              <a:xfrm>
                <a:off x="886325" y="2149096"/>
                <a:ext cx="16515350" cy="5614294"/>
              </a:xfrm>
              <a:prstGeom prst="rect">
                <a:avLst/>
              </a:prstGeom>
              <a:noFill/>
            </p:spPr>
            <p:txBody>
              <a:bodyPr wrap="square" rtlCol="0">
                <a:spAutoFit/>
              </a:bodyPr>
              <a:lstStyle/>
              <a:p>
                <a:pPr algn="just">
                  <a:lnSpc>
                    <a:spcPct val="150000"/>
                  </a:lnSpc>
                </a:pPr>
                <a:r>
                  <a:rPr lang="en-US" sz="3800" dirty="0">
                    <a:latin typeface="Arial" panose="020B0604020202020204" pitchFamily="34" charset="0"/>
                    <a:cs typeface="Arial" panose="020B0604020202020204" pitchFamily="34" charset="0"/>
                  </a:rPr>
                  <a:t>Số </a:t>
                </a:r>
                <a:r>
                  <a:rPr lang="en-US" sz="3800" dirty="0" err="1">
                    <a:latin typeface="Arial" panose="020B0604020202020204" pitchFamily="34" charset="0"/>
                    <a:cs typeface="Arial" panose="020B0604020202020204" pitchFamily="34" charset="0"/>
                  </a:rPr>
                  <a:t>tiền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anh</a:t>
                </a:r>
                <a:r>
                  <a:rPr lang="en-US" sz="3800" dirty="0">
                    <a:latin typeface="Arial" panose="020B0604020202020204" pitchFamily="34" charset="0"/>
                    <a:cs typeface="Arial" panose="020B0604020202020204" pitchFamily="34" charset="0"/>
                  </a:rPr>
                  <a:t> Minh </a:t>
                </a:r>
                <a:r>
                  <a:rPr lang="en-US" sz="3800" dirty="0" err="1">
                    <a:latin typeface="Arial" panose="020B0604020202020204" pitchFamily="34" charset="0"/>
                    <a:cs typeface="Arial" panose="020B0604020202020204" pitchFamily="34" charset="0"/>
                  </a:rPr>
                  <a:t>phải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mỗi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a:t>
                </a:r>
              </a:p>
              <a:p>
                <a:pPr algn="ctr">
                  <a:lnSpc>
                    <a:spcPct val="150000"/>
                  </a:lnSpc>
                </a:pPr>
                <a:r>
                  <a:rPr lang="en-US" sz="3800" dirty="0">
                    <a:latin typeface="Arial" panose="020B0604020202020204" pitchFamily="34" charset="0"/>
                    <a:cs typeface="Arial" panose="020B0604020202020204" pitchFamily="34" charset="0"/>
                  </a:rPr>
                  <a:t>600 000 000 . 0,8333% = 4 999 800 (</a:t>
                </a:r>
                <a:r>
                  <a:rPr lang="en-US" sz="3800" dirty="0" err="1">
                    <a:latin typeface="Arial" panose="020B0604020202020204" pitchFamily="34" charset="0"/>
                    <a:cs typeface="Arial" panose="020B0604020202020204" pitchFamily="34" charset="0"/>
                  </a:rPr>
                  <a:t>đồng</a:t>
                </a:r>
                <a:r>
                  <a:rPr lang="en-US" sz="3800" dirty="0">
                    <a:latin typeface="Arial" panose="020B0604020202020204" pitchFamily="34" charset="0"/>
                    <a:cs typeface="Arial" panose="020B0604020202020204" pitchFamily="34" charset="0"/>
                  </a:rPr>
                  <a:t>)</a:t>
                </a:r>
              </a:p>
              <a:p>
                <a:pPr algn="just">
                  <a:lnSpc>
                    <a:spcPct val="150000"/>
                  </a:lnSpc>
                </a:pP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Châu </a:t>
                </a:r>
                <a:r>
                  <a:rPr lang="en-US" sz="3800" dirty="0" err="1">
                    <a:latin typeface="Arial" panose="020B0604020202020204" pitchFamily="34" charset="0"/>
                    <a:cs typeface="Arial" panose="020B0604020202020204" pitchFamily="34" charset="0"/>
                  </a:rPr>
                  <a:t>phải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gốc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mỗi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a:t>
                </a:r>
              </a:p>
              <a:p>
                <a:pPr algn="ctr">
                  <a:lnSpc>
                    <a:spcPct val="150000"/>
                  </a:lnSpc>
                </a:pPr>
                <a:r>
                  <a:rPr lang="en-US" sz="3800" dirty="0">
                    <a:latin typeface="Arial" panose="020B0604020202020204" pitchFamily="34" charset="0"/>
                    <a:cs typeface="Arial" panose="020B0604020202020204" pitchFamily="34" charset="0"/>
                  </a:rPr>
                  <a:t>600 000 000 . </a:t>
                </a:r>
                <a14:m>
                  <m:oMath xmlns:m="http://schemas.openxmlformats.org/officeDocument/2006/math">
                    <m:f>
                      <m:fPr>
                        <m:ctrlPr>
                          <a:rPr lang="en-US" sz="3800" b="0" i="1" smtClean="0">
                            <a:latin typeface="Cambria Math" panose="02040503050406030204" pitchFamily="18" charset="0"/>
                            <a:cs typeface="Arial" panose="020B0604020202020204" pitchFamily="34" charset="0"/>
                          </a:rPr>
                        </m:ctrlPr>
                      </m:fPr>
                      <m:num>
                        <m:r>
                          <a:rPr lang="en-US" sz="3800" b="0" i="1" smtClean="0">
                            <a:latin typeface="Cambria Math" panose="02040503050406030204" pitchFamily="18" charset="0"/>
                            <a:cs typeface="Arial" panose="020B0604020202020204" pitchFamily="34" charset="0"/>
                          </a:rPr>
                          <m:t>1</m:t>
                        </m:r>
                      </m:num>
                      <m:den>
                        <m:r>
                          <a:rPr lang="en-US" sz="3800" b="0" i="1" smtClean="0">
                            <a:latin typeface="Cambria Math" panose="02040503050406030204" pitchFamily="18" charset="0"/>
                            <a:cs typeface="Arial" panose="020B0604020202020204" pitchFamily="34" charset="0"/>
                          </a:rPr>
                          <m:t>36</m:t>
                        </m:r>
                      </m:den>
                    </m:f>
                  </m:oMath>
                </a14:m>
                <a:r>
                  <a:rPr lang="en-US" sz="3800" dirty="0">
                    <a:latin typeface="Arial" panose="020B0604020202020204" pitchFamily="34" charset="0"/>
                    <a:cs typeface="Arial" panose="020B0604020202020204" pitchFamily="34" charset="0"/>
                  </a:rPr>
                  <a:t> = 16 666 666, 67 (</a:t>
                </a:r>
                <a:r>
                  <a:rPr lang="en-US" sz="3800" dirty="0" err="1">
                    <a:latin typeface="Arial" panose="020B0604020202020204" pitchFamily="34" charset="0"/>
                    <a:cs typeface="Arial" panose="020B0604020202020204" pitchFamily="34" charset="0"/>
                  </a:rPr>
                  <a:t>đồng</a:t>
                </a:r>
                <a:r>
                  <a:rPr lang="en-US" sz="3800" dirty="0">
                    <a:latin typeface="Arial" panose="020B0604020202020204" pitchFamily="34" charset="0"/>
                    <a:cs typeface="Arial" panose="020B0604020202020204" pitchFamily="34" charset="0"/>
                  </a:rPr>
                  <a:t>)</a:t>
                </a:r>
              </a:p>
              <a:p>
                <a:pPr algn="just">
                  <a:lnSpc>
                    <a:spcPct val="150000"/>
                  </a:lnSpc>
                </a:pPr>
                <a:r>
                  <a:rPr lang="en-US" sz="3800" dirty="0" err="1">
                    <a:latin typeface="Arial" panose="020B0604020202020204" pitchFamily="34" charset="0"/>
                    <a:cs typeface="Arial" panose="020B0604020202020204" pitchFamily="34" charset="0"/>
                  </a:rPr>
                  <a:t>Vậy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tổng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tiền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bác</a:t>
                </a:r>
                <a:r>
                  <a:rPr lang="en-US" sz="3800" dirty="0">
                    <a:latin typeface="Arial" panose="020B0604020202020204" pitchFamily="34" charset="0"/>
                    <a:cs typeface="Arial" panose="020B0604020202020204" pitchFamily="34" charset="0"/>
                  </a:rPr>
                  <a:t> Châu </a:t>
                </a:r>
                <a:r>
                  <a:rPr lang="en-US" sz="3800" dirty="0" err="1">
                    <a:latin typeface="Arial" panose="020B0604020202020204" pitchFamily="34" charset="0"/>
                    <a:cs typeface="Arial" panose="020B0604020202020204" pitchFamily="34" charset="0"/>
                  </a:rPr>
                  <a:t>mỗi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phải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a:t>
                </a:r>
              </a:p>
              <a:p>
                <a:pPr algn="ctr">
                  <a:lnSpc>
                    <a:spcPct val="150000"/>
                  </a:lnSpc>
                </a:pPr>
                <a:r>
                  <a:rPr lang="en-US" sz="3800" dirty="0">
                    <a:latin typeface="Arial" panose="020B0604020202020204" pitchFamily="34" charset="0"/>
                    <a:cs typeface="Arial" panose="020B0604020202020204" pitchFamily="34" charset="0"/>
                  </a:rPr>
                  <a:t>4 999 800 + 16 666 666, 67 = 21 666 466, 67 (</a:t>
                </a:r>
                <a:r>
                  <a:rPr lang="en-US" sz="3800" dirty="0" err="1">
                    <a:latin typeface="Arial" panose="020B0604020202020204" pitchFamily="34" charset="0"/>
                    <a:cs typeface="Arial" panose="020B0604020202020204" pitchFamily="34" charset="0"/>
                  </a:rPr>
                  <a:t>đồng</a:t>
                </a:r>
                <a:r>
                  <a:rPr lang="en-US" sz="3800" dirty="0">
                    <a:latin typeface="Arial" panose="020B0604020202020204" pitchFamily="34" charset="0"/>
                    <a:cs typeface="Arial" panose="020B0604020202020204" pitchFamily="34" charset="0"/>
                  </a:rPr>
                  <a:t>)</a:t>
                </a:r>
              </a:p>
            </p:txBody>
          </p:sp>
        </mc:Choice>
        <mc:Fallback>
          <p:sp>
            <p:nvSpPr>
              <p:cNvPr id="8" name="TextBox 7">
                <a:extLst>
                  <a:ext uri="{FF2B5EF4-FFF2-40B4-BE49-F238E27FC236}">
                    <a16:creationId xmlns:a16="http://schemas.microsoft.com/office/drawing/2014/main" id="{2C9085BA-328E-0B16-F53E-BC7C69EFCE39}"/>
                  </a:ext>
                </a:extLst>
              </p:cNvPr>
              <p:cNvSpPr txBox="1">
                <a:spLocks noRot="1" noChangeAspect="1" noMove="1" noResize="1" noEditPoints="1" noAdjustHandles="1" noChangeArrowheads="1" noChangeShapeType="1" noTextEdit="1"/>
              </p:cNvSpPr>
              <p:nvPr/>
            </p:nvSpPr>
            <p:spPr>
              <a:xfrm>
                <a:off x="886325" y="2149096"/>
                <a:ext cx="16515350" cy="5614294"/>
              </a:xfrm>
              <a:prstGeom prst="rect">
                <a:avLst/>
              </a:prstGeom>
              <a:blipFill>
                <a:blip r:embed="rId2"/>
                <a:stretch>
                  <a:fillRect l="-1218" r="-812" b="-3366"/>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8871E85-EAF4-D6C1-E240-263C749E6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8305" y="7068772"/>
            <a:ext cx="5332857" cy="2999732"/>
          </a:xfrm>
          <a:prstGeom prst="rect">
            <a:avLst/>
          </a:prstGeom>
        </p:spPr>
      </p:pic>
    </p:spTree>
    <p:extLst>
      <p:ext uri="{BB962C8B-B14F-4D97-AF65-F5344CB8AC3E}">
        <p14:creationId xmlns:p14="http://schemas.microsoft.com/office/powerpoint/2010/main" val="22072848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3079574" y="1410914"/>
            <a:ext cx="10152906" cy="974626"/>
          </a:xfrm>
          <a:prstGeom prst="rect">
            <a:avLst/>
          </a:prstGeom>
        </p:spPr>
        <p:txBody>
          <a:bodyPr lIns="0" tIns="0" rIns="0" bIns="0" rtlCol="0" anchor="t">
            <a:spAutoFit/>
          </a:bodyPr>
          <a:lstStyle/>
          <a:p>
            <a:pPr algn="ctr">
              <a:lnSpc>
                <a:spcPts val="7588"/>
              </a:lnSpc>
            </a:pPr>
            <a:r>
              <a:rPr lang="vi-VN" sz="6600" b="1" spc="147">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33" name="Freeform 33"/>
          <p:cNvSpPr/>
          <p:nvPr/>
        </p:nvSpPr>
        <p:spPr>
          <a:xfrm rot="-2012905">
            <a:off x="1327947" y="371535"/>
            <a:ext cx="505232" cy="1715292"/>
          </a:xfrm>
          <a:custGeom>
            <a:avLst/>
            <a:gdLst/>
            <a:ahLst/>
            <a:cxnLst/>
            <a:rect l="l" t="t" r="r" b="b"/>
            <a:pathLst>
              <a:path w="666081" h="2261385">
                <a:moveTo>
                  <a:pt x="0" y="0"/>
                </a:moveTo>
                <a:lnTo>
                  <a:pt x="666080" y="0"/>
                </a:lnTo>
                <a:lnTo>
                  <a:pt x="666080" y="2261386"/>
                </a:lnTo>
                <a:lnTo>
                  <a:pt x="0" y="2261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3" name="Folded Corner 42"/>
          <p:cNvSpPr/>
          <p:nvPr/>
        </p:nvSpPr>
        <p:spPr>
          <a:xfrm>
            <a:off x="1930976" y="3060662"/>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1930975" y="517679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1930975" y="7405826"/>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810000" y="3056111"/>
            <a:ext cx="10453271" cy="982513"/>
          </a:xfrm>
          <a:prstGeom prst="rect">
            <a:avLst/>
          </a:prstGeom>
          <a:noFill/>
        </p:spPr>
        <p:txBody>
          <a:bodyPr wrap="square" rtlCol="0">
            <a:spAutoFit/>
          </a:bodyPr>
          <a:lstStyle/>
          <a:p>
            <a:pPr>
              <a:lnSpc>
                <a:spcPct val="150000"/>
              </a:lnSpc>
            </a:pPr>
            <a:r>
              <a:rPr lang="vi-VN" sz="4400" dirty="0">
                <a:latin typeface="Arial" panose="020B0604020202020204" pitchFamily="34" charset="0"/>
                <a:cs typeface="Arial" panose="020B0604020202020204" pitchFamily="34" charset="0"/>
              </a:rPr>
              <a:t>Ôn lại các kiến thức đã học trong bài</a:t>
            </a:r>
            <a:endParaRPr lang="en-US" sz="4400" dirty="0">
              <a:latin typeface="Arial" panose="020B0604020202020204" pitchFamily="34" charset="0"/>
              <a:cs typeface="Arial" panose="020B0604020202020204" pitchFamily="34" charset="0"/>
            </a:endParaRPr>
          </a:p>
        </p:txBody>
      </p:sp>
      <p:sp>
        <p:nvSpPr>
          <p:cNvPr id="47" name="TextBox 46"/>
          <p:cNvSpPr txBox="1"/>
          <p:nvPr/>
        </p:nvSpPr>
        <p:spPr>
          <a:xfrm>
            <a:off x="3906576" y="5208016"/>
            <a:ext cx="11790624" cy="982513"/>
          </a:xfrm>
          <a:prstGeom prst="rect">
            <a:avLst/>
          </a:prstGeom>
          <a:noFill/>
        </p:spPr>
        <p:txBody>
          <a:bodyPr wrap="square" rtlCol="0">
            <a:spAutoFit/>
          </a:bodyPr>
          <a:lstStyle/>
          <a:p>
            <a:pPr>
              <a:lnSpc>
                <a:spcPct val="150000"/>
              </a:lnSpc>
            </a:pPr>
            <a:r>
              <a:rPr lang="vi-VN" sz="4400" dirty="0">
                <a:latin typeface="Arial" panose="020B0604020202020204" pitchFamily="34" charset="0"/>
                <a:cs typeface="Arial" panose="020B0604020202020204" pitchFamily="34" charset="0"/>
              </a:rPr>
              <a:t>Hoàn thành bài tập SBT</a:t>
            </a:r>
            <a:endParaRPr lang="en-US" sz="4400" dirty="0">
              <a:latin typeface="Arial" panose="020B0604020202020204" pitchFamily="34" charset="0"/>
              <a:cs typeface="Arial" panose="020B0604020202020204" pitchFamily="34" charset="0"/>
            </a:endParaRPr>
          </a:p>
        </p:txBody>
      </p:sp>
      <p:sp>
        <p:nvSpPr>
          <p:cNvPr id="48" name="TextBox 47"/>
          <p:cNvSpPr txBox="1"/>
          <p:nvPr/>
        </p:nvSpPr>
        <p:spPr>
          <a:xfrm>
            <a:off x="3810000" y="7567943"/>
            <a:ext cx="11562024" cy="982513"/>
          </a:xfrm>
          <a:prstGeom prst="rect">
            <a:avLst/>
          </a:prstGeom>
          <a:noFill/>
        </p:spPr>
        <p:txBody>
          <a:bodyPr wrap="square" rtlCol="0">
            <a:spAutoFit/>
          </a:bodyPr>
          <a:lstStyle/>
          <a:p>
            <a:pPr algn="just">
              <a:lnSpc>
                <a:spcPct val="150000"/>
              </a:lnSpc>
            </a:pPr>
            <a:r>
              <a:rPr lang="vi-VN" sz="4400" dirty="0">
                <a:latin typeface="Arial" panose="020B0604020202020204" pitchFamily="34" charset="0"/>
                <a:cs typeface="Arial" panose="020B0604020202020204" pitchFamily="34" charset="0"/>
              </a:rPr>
              <a:t>Chuẩn bị bài sau - </a:t>
            </a:r>
            <a:r>
              <a:rPr lang="vi-VN" sz="4400" b="1" dirty="0">
                <a:latin typeface="Arial" panose="020B0604020202020204" pitchFamily="34" charset="0"/>
                <a:cs typeface="Arial" panose="020B0604020202020204" pitchFamily="34" charset="0"/>
              </a:rPr>
              <a:t>Bài </a:t>
            </a:r>
            <a:r>
              <a:rPr lang="en-US" sz="4400" b="1" dirty="0">
                <a:latin typeface="Arial" panose="020B0604020202020204" pitchFamily="34" charset="0"/>
                <a:cs typeface="Arial" panose="020B0604020202020204" pitchFamily="34" charset="0"/>
              </a:rPr>
              <a:t>1: </a:t>
            </a:r>
            <a:r>
              <a:rPr lang="en-US" sz="4400" b="1" dirty="0" err="1">
                <a:latin typeface="Arial" panose="020B0604020202020204" pitchFamily="34" charset="0"/>
                <a:cs typeface="Arial" panose="020B0604020202020204" pitchFamily="34" charset="0"/>
              </a:rPr>
              <a:t>Hàm</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txBody>
            <a:bodyPr/>
            <a:lstStyle/>
            <a:p>
              <a:endParaRPr lang="en-US"/>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txBody>
            <a:bodyPr/>
            <a:lstStyle/>
            <a:p>
              <a:endParaRPr lang="en-US"/>
            </a:p>
          </p:txBody>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a:solidFill>
                  <a:srgbClr val="231F20"/>
                </a:solidFill>
                <a:cs typeface="Arial" panose="020B0604020202020204" pitchFamily="34" charset="0"/>
              </a:rPr>
              <a:t>HẸN GẶP LẠI CÁC EM TRONG TIẾT HỌC SAU!</a:t>
            </a:r>
            <a:endParaRPr lang="en-US" sz="8000" b="1" spc="204">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66014"/>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44" name="Rectangle 43"/>
          <p:cNvSpPr/>
          <p:nvPr/>
        </p:nvSpPr>
        <p:spPr>
          <a:xfrm>
            <a:off x="892102" y="1675964"/>
            <a:ext cx="14940181" cy="3257623"/>
          </a:xfrm>
          <a:prstGeom prst="rect">
            <a:avLst/>
          </a:prstGeom>
        </p:spPr>
        <p:txBody>
          <a:bodyPr wrap="square">
            <a:spAutoFit/>
          </a:bodyPr>
          <a:lstStyle/>
          <a:p>
            <a:pPr>
              <a:lnSpc>
                <a:spcPct val="200000"/>
              </a:lnSpc>
              <a:spcBef>
                <a:spcPts val="100"/>
              </a:spcBef>
              <a:spcAft>
                <a:spcPts val="100"/>
              </a:spcAft>
            </a:pPr>
            <a:r>
              <a:rPr lang="vi-VN" sz="3600" kern="100" dirty="0">
                <a:solidFill>
                  <a:srgbClr val="000000"/>
                </a:solidFill>
                <a:ea typeface="Calibri" panose="020F0502020204030204" pitchFamily="34" charset="0"/>
                <a:cs typeface="Times New Roman" panose="02020603050405020304" pitchFamily="18" charset="0"/>
              </a:rPr>
              <a:t>Gia đình A gồm bố, mẹ và hai con. Họ đang muốn quản lí chi tiêu hàng tháng để tiết kiệm và duy trì cuộc sống ổn định. Dưới đây là số liệu về thu nhập và chi tiêu của gia đình Nguyễn trong một tháng cụ thể:</a:t>
            </a:r>
            <a:endParaRPr lang="en-US" sz="2800" kern="100" dirty="0">
              <a:ea typeface="Calibri" panose="020F0502020204030204" pitchFamily="34" charset="0"/>
              <a:cs typeface="Times New Roman" panose="02020603050405020304" pitchFamily="18" charset="0"/>
            </a:endParaRPr>
          </a:p>
        </p:txBody>
      </p:sp>
      <p:graphicFrame>
        <p:nvGraphicFramePr>
          <p:cNvPr id="45" name="Object 44"/>
          <p:cNvGraphicFramePr>
            <a:graphicFrameLocks noChangeAspect="1"/>
          </p:cNvGraphicFramePr>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45" name="Object 44"/>
                      <p:cNvPicPr/>
                      <p:nvPr/>
                    </p:nvPicPr>
                    <p:blipFill>
                      <a:blip r:embed="rId6"/>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691516"/>
            <a:ext cx="6629400" cy="1107996"/>
          </a:xfrm>
          <a:prstGeom prst="rect">
            <a:avLst/>
          </a:prstGeom>
          <a:noFill/>
        </p:spPr>
        <p:txBody>
          <a:bodyPr wrap="square" rtlCol="0">
            <a:spAutoFit/>
          </a:bodyPr>
          <a:lstStyle/>
          <a:p>
            <a:pPr algn="ctr"/>
            <a:r>
              <a:rPr lang="vi-VN" sz="6600" b="1" dirty="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EA5629E-FC46-A35E-AB87-0A3E532C7798}"/>
              </a:ext>
            </a:extLst>
          </p:cNvPr>
          <p:cNvSpPr txBox="1"/>
          <p:nvPr/>
        </p:nvSpPr>
        <p:spPr>
          <a:xfrm>
            <a:off x="979626" y="5035550"/>
            <a:ext cx="14765131" cy="4403706"/>
          </a:xfrm>
          <a:prstGeom prst="rect">
            <a:avLst/>
          </a:prstGeom>
          <a:noFill/>
        </p:spPr>
        <p:txBody>
          <a:bodyPr wrap="square">
            <a:spAutoFit/>
          </a:bodyPr>
          <a:lstStyle/>
          <a:p>
            <a:pPr>
              <a:lnSpc>
                <a:spcPct val="200000"/>
              </a:lnSpc>
              <a:spcBef>
                <a:spcPts val="100"/>
              </a:spcBef>
              <a:spcAft>
                <a:spcPts val="100"/>
              </a:spcAft>
            </a:pPr>
            <a:r>
              <a:rPr lang="vi-VN" sz="3600" kern="100" dirty="0">
                <a:solidFill>
                  <a:srgbClr val="000000"/>
                </a:solidFill>
                <a:effectLst/>
                <a:latin typeface="Arial (Body)"/>
                <a:ea typeface="Calibri" panose="020F0502020204030204" pitchFamily="34" charset="0"/>
                <a:cs typeface="Times New Roman" panose="02020603050405020304" pitchFamily="18" charset="0"/>
              </a:rPr>
              <a:t>a) Tính tổng chi tiêu hàng ngày trong một tháng của gia đình A?</a:t>
            </a:r>
            <a:endParaRPr lang="en-US" sz="3600" kern="100" dirty="0">
              <a:effectLst/>
              <a:latin typeface="Arial (Body)"/>
              <a:ea typeface="Calibri" panose="020F0502020204030204" pitchFamily="34" charset="0"/>
              <a:cs typeface="Times New Roman" panose="02020603050405020304" pitchFamily="18" charset="0"/>
            </a:endParaRPr>
          </a:p>
          <a:p>
            <a:pPr>
              <a:lnSpc>
                <a:spcPct val="200000"/>
              </a:lnSpc>
              <a:spcBef>
                <a:spcPts val="100"/>
              </a:spcBef>
              <a:spcAft>
                <a:spcPts val="100"/>
              </a:spcAft>
            </a:pPr>
            <a:r>
              <a:rPr lang="vi-VN" sz="3600" kern="100" dirty="0">
                <a:solidFill>
                  <a:srgbClr val="000000"/>
                </a:solidFill>
                <a:effectLst/>
                <a:latin typeface="Arial (Body)"/>
                <a:ea typeface="Calibri" panose="020F0502020204030204" pitchFamily="34" charset="0"/>
                <a:cs typeface="Times New Roman" panose="02020603050405020304" pitchFamily="18" charset="0"/>
              </a:rPr>
              <a:t>b)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Tính</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tổng</a:t>
            </a:r>
            <a:r>
              <a:rPr lang="en-US" sz="3600" kern="100" dirty="0">
                <a:solidFill>
                  <a:srgbClr val="000000"/>
                </a:solidFill>
                <a:effectLst/>
                <a:latin typeface="Arial (Body)"/>
                <a:ea typeface="Calibri" panose="020F0502020204030204" pitchFamily="34" charset="0"/>
                <a:cs typeface="Times New Roman" panose="02020603050405020304" pitchFamily="18" charset="0"/>
              </a:rPr>
              <a:t> chi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tiêu</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lớn</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trong</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một</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tháng</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của</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gia</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en-US" sz="3600" kern="100" dirty="0" err="1">
                <a:solidFill>
                  <a:srgbClr val="000000"/>
                </a:solidFill>
                <a:effectLst/>
                <a:latin typeface="Arial (Body)"/>
                <a:ea typeface="Calibri" panose="020F0502020204030204" pitchFamily="34" charset="0"/>
                <a:cs typeface="Times New Roman" panose="02020603050405020304" pitchFamily="18" charset="0"/>
              </a:rPr>
              <a:t>đình</a:t>
            </a:r>
            <a:r>
              <a:rPr lang="en-US" sz="3600" kern="100" dirty="0">
                <a:solidFill>
                  <a:srgbClr val="000000"/>
                </a:solidFill>
                <a:effectLst/>
                <a:latin typeface="Arial (Body)"/>
                <a:ea typeface="Calibri" panose="020F0502020204030204" pitchFamily="34" charset="0"/>
                <a:cs typeface="Times New Roman" panose="02020603050405020304" pitchFamily="18" charset="0"/>
              </a:rPr>
              <a:t> </a:t>
            </a:r>
            <a:r>
              <a:rPr lang="vi-VN" sz="3600" kern="100" dirty="0">
                <a:solidFill>
                  <a:srgbClr val="000000"/>
                </a:solidFill>
                <a:effectLst/>
                <a:latin typeface="Arial (Body)"/>
                <a:ea typeface="Calibri" panose="020F0502020204030204" pitchFamily="34" charset="0"/>
                <a:cs typeface="Times New Roman" panose="02020603050405020304" pitchFamily="18" charset="0"/>
              </a:rPr>
              <a:t>A?</a:t>
            </a:r>
            <a:endParaRPr lang="en-US" sz="3600" kern="100" dirty="0">
              <a:effectLst/>
              <a:latin typeface="Arial (Body)"/>
              <a:ea typeface="Calibri" panose="020F0502020204030204" pitchFamily="34" charset="0"/>
              <a:cs typeface="Times New Roman" panose="02020603050405020304" pitchFamily="18" charset="0"/>
            </a:endParaRPr>
          </a:p>
          <a:p>
            <a:pPr>
              <a:lnSpc>
                <a:spcPct val="200000"/>
              </a:lnSpc>
              <a:spcBef>
                <a:spcPts val="100"/>
              </a:spcBef>
              <a:spcAft>
                <a:spcPts val="100"/>
              </a:spcAft>
            </a:pPr>
            <a:r>
              <a:rPr lang="vi-VN" sz="3600" kern="100" dirty="0">
                <a:solidFill>
                  <a:srgbClr val="000000"/>
                </a:solidFill>
                <a:effectLst/>
                <a:latin typeface="Arial (Body)"/>
                <a:ea typeface="Calibri" panose="020F0502020204030204" pitchFamily="34" charset="0"/>
                <a:cs typeface="Times New Roman" panose="02020603050405020304" pitchFamily="18" charset="0"/>
              </a:rPr>
              <a:t>c) Tính số dư cuối tháng của gia đình A sau khi đã trừ đi các khoản chi tiêu hàng ngày và lớn từ tổng thu nhập hàng tháng?</a:t>
            </a:r>
            <a:endParaRPr lang="en-US" sz="3600" kern="100" dirty="0">
              <a:effectLst/>
              <a:latin typeface="Arial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1429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44" name="Rectangle 43"/>
          <p:cNvSpPr/>
          <p:nvPr/>
        </p:nvSpPr>
        <p:spPr>
          <a:xfrm>
            <a:off x="1399956" y="2027531"/>
            <a:ext cx="2275543" cy="962251"/>
          </a:xfrm>
          <a:prstGeom prst="rect">
            <a:avLst/>
          </a:prstGeom>
        </p:spPr>
        <p:txBody>
          <a:bodyPr wrap="square">
            <a:spAutoFit/>
          </a:bodyPr>
          <a:lstStyle/>
          <a:p>
            <a:pPr>
              <a:lnSpc>
                <a:spcPct val="150000"/>
              </a:lnSpc>
              <a:spcAft>
                <a:spcPts val="600"/>
              </a:spcAft>
            </a:pPr>
            <a:r>
              <a:rPr lang="nl-NL" sz="4300" b="1" dirty="0" err="1">
                <a:latin typeface="Arial" panose="020B0604020202020204" pitchFamily="34" charset="0"/>
                <a:ea typeface="Calibri" panose="020F0502020204030204" pitchFamily="34" charset="0"/>
                <a:cs typeface="Arial" panose="020B0604020202020204" pitchFamily="34" charset="0"/>
              </a:rPr>
              <a:t>Đáp</a:t>
            </a:r>
            <a:r>
              <a:rPr lang="nl-NL" sz="4300" b="1" dirty="0">
                <a:latin typeface="Arial" panose="020B0604020202020204" pitchFamily="34" charset="0"/>
                <a:ea typeface="Calibri" panose="020F0502020204030204" pitchFamily="34" charset="0"/>
                <a:cs typeface="Arial" panose="020B0604020202020204" pitchFamily="34" charset="0"/>
              </a:rPr>
              <a:t> </a:t>
            </a:r>
            <a:r>
              <a:rPr lang="nl-NL" sz="4300" b="1" dirty="0" err="1">
                <a:latin typeface="Arial" panose="020B0604020202020204" pitchFamily="34" charset="0"/>
                <a:ea typeface="Calibri" panose="020F0502020204030204" pitchFamily="34" charset="0"/>
                <a:cs typeface="Arial" panose="020B0604020202020204" pitchFamily="34" charset="0"/>
              </a:rPr>
              <a:t>án</a:t>
            </a:r>
            <a:endParaRPr lang="en-US" sz="4300" b="1"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45" name="Object 44"/>
          <p:cNvGraphicFramePr>
            <a:graphicFrameLocks noChangeAspect="1"/>
          </p:cNvGraphicFramePr>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45" name="Object 44"/>
                      <p:cNvPicPr/>
                      <p:nvPr/>
                    </p:nvPicPr>
                    <p:blipFill>
                      <a:blip r:embed="rId5"/>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911630"/>
            <a:ext cx="6629400" cy="1107996"/>
          </a:xfrm>
          <a:prstGeom prst="rect">
            <a:avLst/>
          </a:prstGeom>
          <a:noFill/>
        </p:spPr>
        <p:txBody>
          <a:bodyPr wrap="square" rtlCol="0">
            <a:spAutoFit/>
          </a:bodyPr>
          <a:lstStyle/>
          <a:p>
            <a:pPr algn="ctr"/>
            <a:r>
              <a:rPr lang="vi-VN" sz="6600" b="1">
                <a:solidFill>
                  <a:schemeClr val="accent6">
                    <a:lumMod val="75000"/>
                  </a:schemeClr>
                </a:solidFill>
                <a:latin typeface="Arial" panose="020B0604020202020204" pitchFamily="34" charset="0"/>
                <a:cs typeface="Arial" panose="020B0604020202020204" pitchFamily="34" charset="0"/>
              </a:rPr>
              <a:t>KHỞI ĐỘNG</a:t>
            </a:r>
            <a:endParaRPr lang="en-US" sz="6600" b="1">
              <a:solidFill>
                <a:schemeClr val="accent6">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311E371A-AF36-7D05-3622-A89661E51E69}"/>
                  </a:ext>
                </a:extLst>
              </p:cNvPr>
              <p:cNvSpPr txBox="1"/>
              <p:nvPr/>
            </p:nvSpPr>
            <p:spPr>
              <a:xfrm>
                <a:off x="594553" y="3135555"/>
                <a:ext cx="15929335" cy="6569812"/>
              </a:xfrm>
              <a:prstGeom prst="rect">
                <a:avLst/>
              </a:prstGeom>
              <a:noFill/>
            </p:spPr>
            <p:txBody>
              <a:bodyPr wrap="square">
                <a:spAutoFit/>
              </a:bodyPr>
              <a:lstStyle/>
              <a:p>
                <a:pPr algn="just">
                  <a:lnSpc>
                    <a:spcPct val="150000"/>
                  </a:lnSpc>
                  <a:spcBef>
                    <a:spcPts val="100"/>
                  </a:spcBef>
                  <a:spcAft>
                    <a:spcPts val="100"/>
                  </a:spcAft>
                </a:pPr>
                <a:r>
                  <a:rPr lang="vi-VN" sz="4000" kern="100" dirty="0">
                    <a:solidFill>
                      <a:srgbClr val="000000"/>
                    </a:solidFill>
                    <a:effectLst/>
                    <a:latin typeface="Arial (Body)"/>
                    <a:ea typeface="Calibri" panose="020F0502020204030204" pitchFamily="34" charset="0"/>
                    <a:cs typeface="Times New Roman" panose="02020603050405020304" pitchFamily="18" charset="0"/>
                  </a:rPr>
                  <a:t>a) T</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ổng</a:t>
                </a:r>
                <a:r>
                  <a:rPr lang="en-US" sz="4000" kern="100" dirty="0">
                    <a:solidFill>
                      <a:srgbClr val="000000"/>
                    </a:solidFill>
                    <a:effectLst/>
                    <a:latin typeface="Arial (Body)"/>
                    <a:ea typeface="Calibri" panose="020F0502020204030204" pitchFamily="34" charset="0"/>
                    <a:cs typeface="Times New Roman" panose="02020603050405020304" pitchFamily="18" charset="0"/>
                  </a:rPr>
                  <a:t> chi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tiêu</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hàng</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ngày</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trong</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một</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tháng</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của</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gia</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đình</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vi-VN" sz="4000" kern="100" dirty="0">
                    <a:solidFill>
                      <a:srgbClr val="000000"/>
                    </a:solidFill>
                    <a:effectLst/>
                    <a:latin typeface="Arial (Body)"/>
                    <a:ea typeface="Calibri" panose="020F0502020204030204" pitchFamily="34" charset="0"/>
                    <a:cs typeface="Times New Roman" panose="02020603050405020304" pitchFamily="18" charset="0"/>
                  </a:rPr>
                  <a:t>A:</a:t>
                </a:r>
                <a:endParaRPr lang="en-US" sz="4000" kern="100" dirty="0">
                  <a:effectLst/>
                  <a:latin typeface="Arial (Body)"/>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vi-VN" sz="4000" i="1" kern="100">
                        <a:solidFill>
                          <a:srgbClr val="000000"/>
                        </a:solidFill>
                        <a:effectLst/>
                        <a:latin typeface="Arial (Body)"/>
                        <a:ea typeface="Calibri" panose="020F0502020204030204" pitchFamily="34" charset="0"/>
                        <a:cs typeface="Times New Roman" panose="02020603050405020304" pitchFamily="18" charset="0"/>
                      </a:rPr>
                      <m:t>300 000 . 30+1 200 000=10 200 000</m:t>
                    </m:r>
                  </m:oMath>
                </a14:m>
                <a:r>
                  <a:rPr lang="vi-VN" sz="4000" kern="100" dirty="0">
                    <a:solidFill>
                      <a:srgbClr val="000000"/>
                    </a:solidFill>
                    <a:effectLst/>
                    <a:latin typeface="Arial (Body)"/>
                    <a:ea typeface="Calibri" panose="020F0502020204030204" pitchFamily="34" charset="0"/>
                    <a:cs typeface="Times New Roman" panose="02020603050405020304" pitchFamily="18" charset="0"/>
                  </a:rPr>
                  <a:t> đồng</a:t>
                </a:r>
                <a:endParaRPr lang="en-US" sz="4000" kern="100" dirty="0">
                  <a:solidFill>
                    <a:srgbClr val="000000"/>
                  </a:solidFill>
                  <a:latin typeface="Arial (Body)"/>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4000" kern="100" dirty="0">
                    <a:solidFill>
                      <a:srgbClr val="000000"/>
                    </a:solidFill>
                    <a:effectLst/>
                    <a:latin typeface="Arial (Body)"/>
                    <a:ea typeface="Calibri" panose="020F0502020204030204" pitchFamily="34" charset="0"/>
                    <a:cs typeface="Times New Roman" panose="02020603050405020304" pitchFamily="18" charset="0"/>
                  </a:rPr>
                  <a:t>b) T</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ổng</a:t>
                </a:r>
                <a:r>
                  <a:rPr lang="en-US" sz="4000" kern="100" dirty="0">
                    <a:solidFill>
                      <a:srgbClr val="000000"/>
                    </a:solidFill>
                    <a:effectLst/>
                    <a:latin typeface="Arial (Body)"/>
                    <a:ea typeface="Calibri" panose="020F0502020204030204" pitchFamily="34" charset="0"/>
                    <a:cs typeface="Times New Roman" panose="02020603050405020304" pitchFamily="18" charset="0"/>
                  </a:rPr>
                  <a:t> chi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tiêu</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lớn</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trong</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một</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tháng</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của</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gia</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en-US" sz="4000" kern="100" dirty="0" err="1">
                    <a:solidFill>
                      <a:srgbClr val="000000"/>
                    </a:solidFill>
                    <a:effectLst/>
                    <a:latin typeface="Arial (Body)"/>
                    <a:ea typeface="Calibri" panose="020F0502020204030204" pitchFamily="34" charset="0"/>
                    <a:cs typeface="Times New Roman" panose="02020603050405020304" pitchFamily="18" charset="0"/>
                  </a:rPr>
                  <a:t>đình</a:t>
                </a:r>
                <a:r>
                  <a:rPr lang="en-US" sz="4000" kern="100" dirty="0">
                    <a:solidFill>
                      <a:srgbClr val="000000"/>
                    </a:solidFill>
                    <a:effectLst/>
                    <a:latin typeface="Arial (Body)"/>
                    <a:ea typeface="Calibri" panose="020F0502020204030204" pitchFamily="34" charset="0"/>
                    <a:cs typeface="Times New Roman" panose="02020603050405020304" pitchFamily="18" charset="0"/>
                  </a:rPr>
                  <a:t> </a:t>
                </a:r>
                <a:r>
                  <a:rPr lang="vi-VN" sz="4000" kern="100" dirty="0">
                    <a:solidFill>
                      <a:srgbClr val="000000"/>
                    </a:solidFill>
                    <a:effectLst/>
                    <a:latin typeface="Arial (Body)"/>
                    <a:ea typeface="Calibri" panose="020F0502020204030204" pitchFamily="34" charset="0"/>
                    <a:cs typeface="Times New Roman" panose="02020603050405020304" pitchFamily="18" charset="0"/>
                  </a:rPr>
                  <a:t>A:</a:t>
                </a:r>
                <a:endParaRPr lang="en-US" sz="4000" kern="100" dirty="0">
                  <a:effectLst/>
                  <a:latin typeface="Arial (Body)"/>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vi-VN" sz="4000" kern="100">
                        <a:solidFill>
                          <a:srgbClr val="000000"/>
                        </a:solidFill>
                        <a:effectLst/>
                        <a:latin typeface="Arial (Body)"/>
                        <a:ea typeface="Calibri" panose="020F0502020204030204" pitchFamily="34" charset="0"/>
                        <a:cs typeface="Times New Roman" panose="02020603050405020304" pitchFamily="18" charset="0"/>
                      </a:rPr>
                      <m:t>12 000 000+3 000 000+1 500 000+8 000 000=24 500 000</m:t>
                    </m:r>
                  </m:oMath>
                </a14:m>
                <a:r>
                  <a:rPr lang="vi-VN" sz="4000" kern="100" dirty="0">
                    <a:solidFill>
                      <a:srgbClr val="000000"/>
                    </a:solidFill>
                    <a:effectLst/>
                    <a:latin typeface="Arial (Body)"/>
                    <a:ea typeface="Calibri" panose="020F0502020204030204" pitchFamily="34" charset="0"/>
                    <a:cs typeface="Times New Roman" panose="02020603050405020304" pitchFamily="18" charset="0"/>
                  </a:rPr>
                  <a:t> đồng</a:t>
                </a:r>
                <a:endParaRPr lang="en-US" sz="4000" kern="100" dirty="0">
                  <a:effectLst/>
                  <a:latin typeface="Arial (Body)"/>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vi-VN" sz="4000" kern="100" dirty="0">
                    <a:solidFill>
                      <a:srgbClr val="000000"/>
                    </a:solidFill>
                    <a:effectLst/>
                    <a:latin typeface="Arial (Body)"/>
                    <a:ea typeface="Calibri" panose="020F0502020204030204" pitchFamily="34" charset="0"/>
                    <a:cs typeface="Times New Roman" panose="02020603050405020304" pitchFamily="18" charset="0"/>
                  </a:rPr>
                  <a:t>c) Số dư cuối tháng của gia đình A sau khi đã trừ đi các khoản chi tiêu hàng ngày và lớn từ tổng thu nhập hàng tháng:</a:t>
                </a:r>
                <a:endParaRPr lang="en-US" sz="4000" kern="100" dirty="0">
                  <a:effectLst/>
                  <a:latin typeface="Arial (Body)"/>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vi-VN" sz="4000" kern="100">
                        <a:solidFill>
                          <a:srgbClr val="000000"/>
                        </a:solidFill>
                        <a:effectLst/>
                        <a:latin typeface="Arial (Body)"/>
                        <a:ea typeface="Calibri" panose="020F0502020204030204" pitchFamily="34" charset="0"/>
                        <a:cs typeface="Times New Roman" panose="02020603050405020304" pitchFamily="18" charset="0"/>
                      </a:rPr>
                      <m:t>48 000 000</m:t>
                    </m:r>
                    <m:r>
                      <a:rPr lang="vi-VN" sz="4000" i="1" kern="100">
                        <a:solidFill>
                          <a:srgbClr val="000000"/>
                        </a:solidFill>
                        <a:effectLst/>
                        <a:latin typeface="Arial (Body)"/>
                        <a:ea typeface="Calibri" panose="020F0502020204030204" pitchFamily="34" charset="0"/>
                        <a:cs typeface="Times New Roman" panose="02020603050405020304" pitchFamily="18" charset="0"/>
                      </a:rPr>
                      <m:t>−10 200 000−</m:t>
                    </m:r>
                    <m:r>
                      <a:rPr lang="vi-VN" sz="4000" kern="100">
                        <a:solidFill>
                          <a:srgbClr val="000000"/>
                        </a:solidFill>
                        <a:effectLst/>
                        <a:latin typeface="Arial (Body)"/>
                        <a:ea typeface="Calibri" panose="020F0502020204030204" pitchFamily="34" charset="0"/>
                        <a:cs typeface="Times New Roman" panose="02020603050405020304" pitchFamily="18" charset="0"/>
                      </a:rPr>
                      <m:t>24 500 000</m:t>
                    </m:r>
                    <m:r>
                      <a:rPr lang="vi-VN" sz="4000" i="1" kern="100">
                        <a:solidFill>
                          <a:srgbClr val="000000"/>
                        </a:solidFill>
                        <a:effectLst/>
                        <a:latin typeface="Arial (Body)"/>
                        <a:ea typeface="Calibri" panose="020F0502020204030204" pitchFamily="34" charset="0"/>
                        <a:cs typeface="Times New Roman" panose="02020603050405020304" pitchFamily="18" charset="0"/>
                      </a:rPr>
                      <m:t>=13 300 000</m:t>
                    </m:r>
                  </m:oMath>
                </a14:m>
                <a:r>
                  <a:rPr lang="vi-VN" sz="4000" kern="100" dirty="0">
                    <a:solidFill>
                      <a:srgbClr val="000000"/>
                    </a:solidFill>
                    <a:effectLst/>
                    <a:latin typeface="Arial (Body)"/>
                    <a:ea typeface="Calibri" panose="020F0502020204030204" pitchFamily="34" charset="0"/>
                    <a:cs typeface="Times New Roman" panose="02020603050405020304" pitchFamily="18" charset="0"/>
                  </a:rPr>
                  <a:t> đồng.  </a:t>
                </a:r>
                <a:endParaRPr lang="en-US" sz="4000" kern="100" dirty="0">
                  <a:effectLst/>
                  <a:latin typeface="Arial (Body)"/>
                  <a:ea typeface="Calibri" panose="020F0502020204030204" pitchFamily="34" charset="0"/>
                  <a:cs typeface="Times New Roman" panose="02020603050405020304" pitchFamily="18" charset="0"/>
                </a:endParaRPr>
              </a:p>
            </p:txBody>
          </p:sp>
        </mc:Choice>
        <mc:Fallback>
          <p:sp>
            <p:nvSpPr>
              <p:cNvPr id="34" name="TextBox 33">
                <a:extLst>
                  <a:ext uri="{FF2B5EF4-FFF2-40B4-BE49-F238E27FC236}">
                    <a16:creationId xmlns:a16="http://schemas.microsoft.com/office/drawing/2014/main" id="{311E371A-AF36-7D05-3622-A89661E51E69}"/>
                  </a:ext>
                </a:extLst>
              </p:cNvPr>
              <p:cNvSpPr txBox="1">
                <a:spLocks noRot="1" noChangeAspect="1" noMove="1" noResize="1" noEditPoints="1" noAdjustHandles="1" noChangeArrowheads="1" noChangeShapeType="1" noTextEdit="1"/>
              </p:cNvSpPr>
              <p:nvPr/>
            </p:nvSpPr>
            <p:spPr>
              <a:xfrm>
                <a:off x="594553" y="3135555"/>
                <a:ext cx="15929335" cy="6569812"/>
              </a:xfrm>
              <a:prstGeom prst="rect">
                <a:avLst/>
              </a:prstGeom>
              <a:blipFill>
                <a:blip r:embed="rId6"/>
                <a:stretch>
                  <a:fillRect l="-1378" r="-1339" b="-2968"/>
                </a:stretch>
              </a:blipFill>
            </p:spPr>
            <p:txBody>
              <a:bodyPr/>
              <a:lstStyle/>
              <a:p>
                <a:r>
                  <a:rPr lang="en-US">
                    <a:noFill/>
                  </a:rPr>
                  <a:t> </a:t>
                </a:r>
              </a:p>
            </p:txBody>
          </p:sp>
        </mc:Fallback>
      </mc:AlternateContent>
    </p:spTree>
    <p:extLst>
      <p:ext uri="{BB962C8B-B14F-4D97-AF65-F5344CB8AC3E}">
        <p14:creationId xmlns:p14="http://schemas.microsoft.com/office/powerpoint/2010/main" val="20149982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Effect transition="in" filter="fade">
                                      <p:cBhvr>
                                        <p:cTn id="15" dur="500"/>
                                        <p:tgtEl>
                                          <p:spTgt spid="3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4">
                                            <p:txEl>
                                              <p:pRg st="2" end="2"/>
                                            </p:txEl>
                                          </p:spTgt>
                                        </p:tgtEl>
                                        <p:attrNameLst>
                                          <p:attrName>style.visibility</p:attrName>
                                        </p:attrNameLst>
                                      </p:cBhvr>
                                      <p:to>
                                        <p:strVal val="visible"/>
                                      </p:to>
                                    </p:set>
                                    <p:animEffect transition="in" filter="randombar(horizontal)">
                                      <p:cBhvr>
                                        <p:cTn id="20" dur="500"/>
                                        <p:tgtEl>
                                          <p:spTgt spid="34">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4">
                                            <p:txEl>
                                              <p:pRg st="3" end="3"/>
                                            </p:txEl>
                                          </p:spTgt>
                                        </p:tgtEl>
                                        <p:attrNameLst>
                                          <p:attrName>style.visibility</p:attrName>
                                        </p:attrNameLst>
                                      </p:cBhvr>
                                      <p:to>
                                        <p:strVal val="visible"/>
                                      </p:to>
                                    </p:set>
                                    <p:animEffect transition="in" filter="randombar(horizontal)">
                                      <p:cBhvr>
                                        <p:cTn id="23" dur="500"/>
                                        <p:tgtEl>
                                          <p:spTgt spid="3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4">
                                            <p:txEl>
                                              <p:pRg st="4" end="4"/>
                                            </p:txEl>
                                          </p:spTgt>
                                        </p:tgtEl>
                                        <p:attrNameLst>
                                          <p:attrName>style.visibility</p:attrName>
                                        </p:attrNameLst>
                                      </p:cBhvr>
                                      <p:to>
                                        <p:strVal val="visible"/>
                                      </p:to>
                                    </p:set>
                                    <p:animEffect transition="in" filter="circle(in)">
                                      <p:cBhvr>
                                        <p:cTn id="28" dur="500"/>
                                        <p:tgtEl>
                                          <p:spTgt spid="34">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4">
                                            <p:txEl>
                                              <p:pRg st="5" end="5"/>
                                            </p:txEl>
                                          </p:spTgt>
                                        </p:tgtEl>
                                        <p:attrNameLst>
                                          <p:attrName>style.visibility</p:attrName>
                                        </p:attrNameLst>
                                      </p:cBhvr>
                                      <p:to>
                                        <p:strVal val="visible"/>
                                      </p:to>
                                    </p:set>
                                    <p:animEffect transition="in" filter="circle(in)">
                                      <p:cBhvr>
                                        <p:cTn id="31" dur="500"/>
                                        <p:tgtEl>
                                          <p:spTgt spid="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9ADED9"/>
            </a:solidFill>
            <a:ln w="209550">
              <a:solidFill>
                <a:srgbClr val="FFCB7C"/>
              </a:solidFill>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028700" y="2542508"/>
            <a:ext cx="16230600" cy="2715167"/>
          </a:xfrm>
          <a:prstGeom prst="rect">
            <a:avLst/>
          </a:prstGeom>
        </p:spPr>
        <p:txBody>
          <a:bodyPr wrap="square">
            <a:spAutoFit/>
          </a:bodyPr>
          <a:lstStyle/>
          <a:p>
            <a:pPr algn="ctr">
              <a:lnSpc>
                <a:spcPct val="150000"/>
              </a:lnSpc>
              <a:spcBef>
                <a:spcPts val="1200"/>
              </a:spcBef>
              <a:spcAft>
                <a:spcPts val="0"/>
              </a:spcAft>
            </a:pP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HOẠT ĐỘNG THỰC HÀNH VÀ TRẢI NGHIỆM</a:t>
            </a:r>
          </a:p>
          <a:p>
            <a:pPr algn="ctr">
              <a:lnSpc>
                <a:spcPct val="150000"/>
              </a:lnSpc>
              <a:spcBef>
                <a:spcPts val="1200"/>
              </a:spcBef>
              <a:spcAft>
                <a:spcPts val="0"/>
              </a:spcAft>
            </a:pPr>
            <a:r>
              <a:rPr lang="nl-NL" sz="5700" b="1" kern="0" dirty="0" err="1">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Ch</a:t>
            </a:r>
            <a:r>
              <a:rPr lang="nl-NL" sz="5700" b="1" kern="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ủ</a:t>
            </a: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nl-NL" sz="5700" b="1" kern="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đề</a:t>
            </a: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1</a:t>
            </a:r>
            <a:endParaRPr lang="en-US" sz="5700" b="1" kern="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333500" y="5158945"/>
            <a:ext cx="15621000" cy="1508555"/>
          </a:xfrm>
          <a:prstGeom prst="rect">
            <a:avLst/>
          </a:prstGeom>
        </p:spPr>
        <p:txBody>
          <a:bodyPr wrap="square">
            <a:spAutoFit/>
          </a:bodyPr>
          <a:lstStyle/>
          <a:p>
            <a:pPr algn="ctr">
              <a:lnSpc>
                <a:spcPct val="150000"/>
              </a:lnSpc>
            </a:pPr>
            <a:r>
              <a:rPr lang="en-US" sz="7000" b="1" dirty="0">
                <a:solidFill>
                  <a:srgbClr val="002060"/>
                </a:solidFill>
                <a:latin typeface="Arial" panose="020B0604020202020204" pitchFamily="34" charset="0"/>
                <a:cs typeface="Arial" panose="020B0604020202020204" pitchFamily="34" charset="0"/>
              </a:rPr>
              <a:t>QUẢN LÍ TÀI CHÍNH CÁ NHÂN</a:t>
            </a:r>
          </a:p>
        </p:txBody>
      </p:sp>
      <p:pic>
        <p:nvPicPr>
          <p:cNvPr id="13" name="Picture 12"/>
          <p:cNvPicPr>
            <a:picLocks noChangeAspect="1"/>
          </p:cNvPicPr>
          <p:nvPr/>
        </p:nvPicPr>
        <p:blipFill>
          <a:blip r:embed="rId2"/>
          <a:stretch>
            <a:fillRect/>
          </a:stretch>
        </p:blipFill>
        <p:spPr>
          <a:xfrm rot="21133110">
            <a:off x="14308306" y="8674016"/>
            <a:ext cx="3342533" cy="1097465"/>
          </a:xfrm>
          <a:prstGeom prst="rect">
            <a:avLst/>
          </a:prstGeom>
        </p:spPr>
      </p:pic>
      <p:pic>
        <p:nvPicPr>
          <p:cNvPr id="14" name="Picture 13"/>
          <p:cNvPicPr>
            <a:picLocks noChangeAspect="1"/>
          </p:cNvPicPr>
          <p:nvPr/>
        </p:nvPicPr>
        <p:blipFill>
          <a:blip r:embed="rId3"/>
          <a:stretch>
            <a:fillRect/>
          </a:stretch>
        </p:blipFill>
        <p:spPr>
          <a:xfrm>
            <a:off x="205642" y="226413"/>
            <a:ext cx="2255716" cy="2261812"/>
          </a:xfrm>
          <a:prstGeom prst="rect">
            <a:avLst/>
          </a:prstGeom>
        </p:spPr>
      </p:pic>
      <p:pic>
        <p:nvPicPr>
          <p:cNvPr id="16" name="Picture 15"/>
          <p:cNvPicPr>
            <a:picLocks noChangeAspect="1"/>
          </p:cNvPicPr>
          <p:nvPr/>
        </p:nvPicPr>
        <p:blipFill>
          <a:blip r:embed="rId4"/>
          <a:stretch>
            <a:fillRect/>
          </a:stretch>
        </p:blipFill>
        <p:spPr>
          <a:xfrm>
            <a:off x="568094" y="8670942"/>
            <a:ext cx="2943028" cy="1235673"/>
          </a:xfrm>
          <a:prstGeom prst="rect">
            <a:avLst/>
          </a:prstGeom>
        </p:spPr>
      </p:pic>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1574255" y="1188819"/>
            <a:ext cx="8399209" cy="769441"/>
          </a:xfrm>
          <a:prstGeom prst="rect">
            <a:avLst/>
          </a:prstGeom>
        </p:spPr>
        <p:txBody>
          <a:bodyPr wrap="square" lIns="0" tIns="0" rIns="0" bIns="0" rtlCol="0" anchor="t">
            <a:spAutoFit/>
          </a:bodyPr>
          <a:lstStyle/>
          <a:p>
            <a:pPr>
              <a:lnSpc>
                <a:spcPts val="5989"/>
              </a:lnSpc>
            </a:pPr>
            <a:r>
              <a:rPr lang="vi-VN" sz="6600" b="1" spc="116">
                <a:solidFill>
                  <a:srgbClr val="231F20"/>
                </a:solidFill>
                <a:latin typeface="Arial" panose="020B0604020202020204" pitchFamily="34" charset="0"/>
                <a:cs typeface="Arial" panose="020B0604020202020204" pitchFamily="34" charset="0"/>
              </a:rPr>
              <a:t>NỘI DUNG BÀI HỌC</a:t>
            </a:r>
            <a:endParaRPr lang="en-US" sz="6600" b="1" spc="116">
              <a:solidFill>
                <a:srgbClr val="231F20"/>
              </a:solidFill>
              <a:latin typeface="Arial" panose="020B0604020202020204" pitchFamily="34" charset="0"/>
              <a:cs typeface="Arial" panose="020B0604020202020204" pitchFamily="34" charset="0"/>
            </a:endParaRPr>
          </a:p>
        </p:txBody>
      </p:sp>
      <p:sp>
        <p:nvSpPr>
          <p:cNvPr id="36" name="TextBox 36"/>
          <p:cNvSpPr txBox="1"/>
          <p:nvPr/>
        </p:nvSpPr>
        <p:spPr>
          <a:xfrm>
            <a:off x="4125628" y="2274728"/>
            <a:ext cx="9818972" cy="1905843"/>
          </a:xfrm>
          <a:prstGeom prst="rect">
            <a:avLst/>
          </a:prstGeom>
        </p:spPr>
        <p:txBody>
          <a:bodyPr wrap="square" lIns="0" tIns="0" rIns="0" bIns="0" rtlCol="0" anchor="t">
            <a:spAutoFit/>
          </a:bodyPr>
          <a:lstStyle/>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GIỚI THIỆU VỀ KÉ HOẠCH VÀ QUẢN LÍ TÀI CHÍNH</a:t>
            </a:r>
          </a:p>
        </p:txBody>
      </p:sp>
      <p:sp>
        <p:nvSpPr>
          <p:cNvPr id="37" name="TextBox 37"/>
          <p:cNvSpPr txBox="1"/>
          <p:nvPr/>
        </p:nvSpPr>
        <p:spPr>
          <a:xfrm>
            <a:off x="4079045" y="4813177"/>
            <a:ext cx="11933470" cy="1905843"/>
          </a:xfrm>
          <a:prstGeom prst="rect">
            <a:avLst/>
          </a:prstGeom>
        </p:spPr>
        <p:txBody>
          <a:bodyPr wrap="square" lIns="0" tIns="0" rIns="0" bIns="0" rtlCol="0" anchor="t">
            <a:spAutoFit/>
          </a:bodyPr>
          <a:lstStyle/>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NỘI DUNG CHÍNH CỦA </a:t>
            </a:r>
          </a:p>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QUẢN LÍ TÀI CHÍNH CÁ NHÂN</a:t>
            </a:r>
          </a:p>
        </p:txBody>
      </p:sp>
      <p:sp>
        <p:nvSpPr>
          <p:cNvPr id="43" name="Freeform 43"/>
          <p:cNvSpPr/>
          <p:nvPr/>
        </p:nvSpPr>
        <p:spPr>
          <a:xfrm rot="1091550">
            <a:off x="10267250" y="696701"/>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0" name="Folded Corner 39"/>
          <p:cNvSpPr/>
          <p:nvPr/>
        </p:nvSpPr>
        <p:spPr>
          <a:xfrm>
            <a:off x="2306383" y="2483285"/>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dirty="0">
                <a:solidFill>
                  <a:schemeClr val="bg1"/>
                </a:solidFill>
                <a:latin typeface="Arial" panose="020B0604020202020204" pitchFamily="34" charset="0"/>
                <a:cs typeface="Arial" panose="020B0604020202020204" pitchFamily="34" charset="0"/>
              </a:rPr>
              <a:t>0</a:t>
            </a:r>
            <a:r>
              <a:rPr lang="en-US" sz="6000" b="1" dirty="0">
                <a:solidFill>
                  <a:schemeClr val="bg1"/>
                </a:solidFill>
                <a:latin typeface="Arial" panose="020B0604020202020204" pitchFamily="34" charset="0"/>
                <a:cs typeface="Arial" panose="020B0604020202020204" pitchFamily="34" charset="0"/>
              </a:rPr>
              <a:t>1</a:t>
            </a:r>
          </a:p>
        </p:txBody>
      </p:sp>
      <p:sp>
        <p:nvSpPr>
          <p:cNvPr id="41" name="Folded Corner 40"/>
          <p:cNvSpPr/>
          <p:nvPr/>
        </p:nvSpPr>
        <p:spPr>
          <a:xfrm>
            <a:off x="2309710" y="507436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dirty="0">
                <a:solidFill>
                  <a:schemeClr val="bg1"/>
                </a:solidFill>
                <a:latin typeface="Arial" panose="020B0604020202020204" pitchFamily="34" charset="0"/>
                <a:cs typeface="Arial" panose="020B0604020202020204" pitchFamily="34" charset="0"/>
              </a:rPr>
              <a:t>02</a:t>
            </a:r>
            <a:endParaRPr lang="en-US" sz="6000" b="1" dirty="0">
              <a:solidFill>
                <a:schemeClr val="bg1"/>
              </a:solidFill>
              <a:latin typeface="Arial" panose="020B0604020202020204" pitchFamily="34" charset="0"/>
              <a:cs typeface="Arial" panose="020B0604020202020204" pitchFamily="34" charset="0"/>
            </a:endParaRPr>
          </a:p>
        </p:txBody>
      </p:sp>
      <p:sp>
        <p:nvSpPr>
          <p:cNvPr id="33" name="TextBox 36">
            <a:extLst>
              <a:ext uri="{FF2B5EF4-FFF2-40B4-BE49-F238E27FC236}">
                <a16:creationId xmlns:a16="http://schemas.microsoft.com/office/drawing/2014/main" id="{6C4C8594-DF7E-5533-FF97-2C14135FD45F}"/>
              </a:ext>
            </a:extLst>
          </p:cNvPr>
          <p:cNvSpPr txBox="1"/>
          <p:nvPr/>
        </p:nvSpPr>
        <p:spPr>
          <a:xfrm>
            <a:off x="4125628" y="8043779"/>
            <a:ext cx="12638372" cy="525785"/>
          </a:xfrm>
          <a:prstGeom prst="rect">
            <a:avLst/>
          </a:prstGeom>
        </p:spPr>
        <p:txBody>
          <a:bodyPr wrap="square" lIns="0" tIns="0" rIns="0" bIns="0" rtlCol="0" anchor="t">
            <a:spAutoFit/>
          </a:bodyPr>
          <a:lstStyle/>
          <a:p>
            <a:pPr>
              <a:lnSpc>
                <a:spcPts val="4128"/>
              </a:lnSpc>
            </a:pPr>
            <a:r>
              <a:rPr lang="en-US" sz="4400" b="1" spc="80" dirty="0">
                <a:solidFill>
                  <a:schemeClr val="accent1">
                    <a:lumMod val="50000"/>
                  </a:schemeClr>
                </a:solidFill>
                <a:latin typeface="Arial" panose="020B0604020202020204" pitchFamily="34" charset="0"/>
                <a:cs typeface="Arial" panose="020B0604020202020204" pitchFamily="34" charset="0"/>
              </a:rPr>
              <a:t>Ý NGHĨA CỦA QUẢN LÍ TÀI CHÍNH CÁ NHÂN</a:t>
            </a:r>
          </a:p>
        </p:txBody>
      </p:sp>
      <p:sp>
        <p:nvSpPr>
          <p:cNvPr id="35" name="Folded Corner 39">
            <a:extLst>
              <a:ext uri="{FF2B5EF4-FFF2-40B4-BE49-F238E27FC236}">
                <a16:creationId xmlns:a16="http://schemas.microsoft.com/office/drawing/2014/main" id="{BBF9DBE0-7694-DFBE-9020-235F7D7CF065}"/>
              </a:ext>
            </a:extLst>
          </p:cNvPr>
          <p:cNvSpPr/>
          <p:nvPr/>
        </p:nvSpPr>
        <p:spPr>
          <a:xfrm>
            <a:off x="2306383" y="7488113"/>
            <a:ext cx="1465387" cy="1465387"/>
          </a:xfrm>
          <a:prstGeom prst="foldedCorner">
            <a:avLst/>
          </a:prstGeom>
          <a:solidFill>
            <a:srgbClr val="FFD34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dirty="0">
                <a:solidFill>
                  <a:schemeClr val="bg1"/>
                </a:solidFill>
                <a:latin typeface="Arial" panose="020B0604020202020204" pitchFamily="34" charset="0"/>
                <a:cs typeface="Arial" panose="020B0604020202020204" pitchFamily="34" charset="0"/>
              </a:rPr>
              <a:t>0</a:t>
            </a:r>
            <a:r>
              <a:rPr lang="en-US" sz="6000" b="1" dirty="0">
                <a:solidFill>
                  <a:schemeClr val="bg1"/>
                </a:solidFill>
                <a:latin typeface="Arial" panose="020B0604020202020204" pitchFamily="34" charset="0"/>
                <a:cs typeface="Arial" panose="020B0604020202020204" pitchFamily="34" charset="0"/>
              </a:rPr>
              <a:t>3</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animBg="1"/>
      <p:bldP spid="41" grpId="0" animBg="1"/>
      <p:bldP spid="33"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1552438" y="4666520"/>
            <a:ext cx="15011400" cy="1213922"/>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6000" b="1" spc="182" dirty="0">
                <a:solidFill>
                  <a:srgbClr val="C00000"/>
                </a:solidFill>
                <a:latin typeface="Arial" panose="020B0604020202020204" pitchFamily="34" charset="0"/>
                <a:cs typeface="Arial" panose="020B0604020202020204" pitchFamily="34" charset="0"/>
              </a:rPr>
              <a:t>I. </a:t>
            </a:r>
            <a:r>
              <a:rPr kumimoji="0" lang="en-US" sz="4400" b="1" i="0" u="none" strike="noStrike" kern="1200" cap="none" spc="8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GIỚI THIỆU VỀ KÉ HOẠCH VÀ QUẢN LÍ TÀI CHÍNH</a:t>
            </a:r>
          </a:p>
        </p:txBody>
      </p:sp>
      <p:sp>
        <p:nvSpPr>
          <p:cNvPr id="36" name="Freeform 36"/>
          <p:cNvSpPr/>
          <p:nvPr/>
        </p:nvSpPr>
        <p:spPr>
          <a:xfrm rot="-1729736">
            <a:off x="1326753" y="6811466"/>
            <a:ext cx="451370" cy="3182015"/>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37"/>
          <p:cNvSpPr/>
          <p:nvPr/>
        </p:nvSpPr>
        <p:spPr>
          <a:xfrm rot="782942">
            <a:off x="188855" y="-371640"/>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Freeform 13"/>
          <p:cNvSpPr/>
          <p:nvPr/>
        </p:nvSpPr>
        <p:spPr>
          <a:xfrm rot="1953223">
            <a:off x="15131790" y="6233373"/>
            <a:ext cx="1489671" cy="3329628"/>
          </a:xfrm>
          <a:custGeom>
            <a:avLst/>
            <a:gdLst/>
            <a:ahLst/>
            <a:cxnLst/>
            <a:rect l="l" t="t" r="r" b="b"/>
            <a:pathLst>
              <a:path w="991215" h="1996953">
                <a:moveTo>
                  <a:pt x="0" y="0"/>
                </a:moveTo>
                <a:lnTo>
                  <a:pt x="991214" y="0"/>
                </a:lnTo>
                <a:lnTo>
                  <a:pt x="991214" y="1996952"/>
                </a:lnTo>
                <a:lnTo>
                  <a:pt x="0" y="1996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spd="med">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800100" y="1217758"/>
            <a:ext cx="16687800" cy="4609595"/>
          </a:xfrm>
          <a:prstGeom prst="rect">
            <a:avLst/>
          </a:prstGeom>
        </p:spPr>
        <p:txBody>
          <a:bodyPr wrap="square">
            <a:spAutoFit/>
          </a:bodyPr>
          <a:lstStyle/>
          <a:p>
            <a:pPr algn="just">
              <a:lnSpc>
                <a:spcPct val="150000"/>
              </a:lnSpc>
              <a:spcBef>
                <a:spcPts val="100"/>
              </a:spcBef>
              <a:spcAft>
                <a:spcPts val="100"/>
              </a:spcAft>
            </a:pPr>
            <a:r>
              <a:rPr lang="vi-VN" sz="4000" kern="100" dirty="0">
                <a:ea typeface="Times New Roman" panose="02020603050405020304" pitchFamily="18" charset="0"/>
                <a:cs typeface="Times New Roman" panose="02020603050405020304" pitchFamily="18" charset="0"/>
              </a:rPr>
              <a:t>-</a:t>
            </a:r>
            <a:r>
              <a:rPr lang="vi-VN" sz="4000" b="1" kern="100" dirty="0">
                <a:ea typeface="Times New Roman" panose="02020603050405020304" pitchFamily="18" charset="0"/>
                <a:cs typeface="Times New Roman" panose="02020603050405020304" pitchFamily="18" charset="0"/>
              </a:rPr>
              <a:t> Tài chính</a:t>
            </a:r>
            <a:r>
              <a:rPr lang="vi-VN" sz="4000" kern="100" dirty="0">
                <a:ea typeface="Times New Roman" panose="02020603050405020304" pitchFamily="18" charset="0"/>
                <a:cs typeface="Times New Roman" panose="02020603050405020304" pitchFamily="18" charset="0"/>
              </a:rPr>
              <a:t> ảnh hưởng một phần quan trọng đến cuộc sống của mỗi người. Xã hội ngày càng phát triển đòi hỏi mỗi người càng cần được làm quen, được trang bị từ sớm những kiến thức tài chính, đặc biệt hiểu được bản chất, vai trò và giá trị của đồng tiền, từ đó có thái độ đúng đắn với tài chính và tiền tệ, biết trân trọng tiền và chi tiêu một cách hợp lí.</a:t>
            </a:r>
            <a:endParaRPr lang="en-US" sz="4000" kern="100" dirty="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3" name="TextBox 2">
            <a:extLst>
              <a:ext uri="{FF2B5EF4-FFF2-40B4-BE49-F238E27FC236}">
                <a16:creationId xmlns:a16="http://schemas.microsoft.com/office/drawing/2014/main" id="{190EAF5F-6DC8-D92A-1E11-16E2CBD0BB53}"/>
              </a:ext>
            </a:extLst>
          </p:cNvPr>
          <p:cNvSpPr txBox="1"/>
          <p:nvPr/>
        </p:nvSpPr>
        <p:spPr>
          <a:xfrm>
            <a:off x="800100" y="5980363"/>
            <a:ext cx="16687800" cy="3506537"/>
          </a:xfrm>
          <a:prstGeom prst="rect">
            <a:avLst/>
          </a:prstGeom>
          <a:noFill/>
        </p:spPr>
        <p:txBody>
          <a:bodyPr wrap="square">
            <a:spAutoFit/>
          </a:bodyPr>
          <a:lstStyle/>
          <a:p>
            <a:pPr algn="just">
              <a:lnSpc>
                <a:spcPct val="150000"/>
              </a:lnSpc>
              <a:spcBef>
                <a:spcPts val="100"/>
              </a:spcBef>
              <a:spcAft>
                <a:spcPts val="100"/>
              </a:spcAft>
            </a:pPr>
            <a:r>
              <a:rPr lang="vi-VN" sz="3800" kern="100" dirty="0">
                <a:effectLst/>
                <a:ea typeface="Times New Roman" panose="02020603050405020304" pitchFamily="18" charset="0"/>
                <a:cs typeface="Times New Roman" panose="02020603050405020304" pitchFamily="18" charset="0"/>
              </a:rPr>
              <a:t>- </a:t>
            </a:r>
            <a:r>
              <a:rPr lang="vi-VN" sz="3800" b="1" kern="100" dirty="0">
                <a:effectLst/>
                <a:ea typeface="Times New Roman" panose="02020603050405020304" pitchFamily="18" charset="0"/>
                <a:cs typeface="Times New Roman" panose="02020603050405020304" pitchFamily="18" charset="0"/>
              </a:rPr>
              <a:t>Tài chính cá nhân</a:t>
            </a:r>
            <a:r>
              <a:rPr lang="vi-VN" sz="3800" kern="100" dirty="0">
                <a:effectLst/>
                <a:ea typeface="Times New Roman" panose="02020603050405020304" pitchFamily="18" charset="0"/>
                <a:cs typeface="Times New Roman" panose="02020603050405020304" pitchFamily="18" charset="0"/>
              </a:rPr>
              <a:t> là một thuật ngữ được sử dụng để chỉ các vấn đề về tài chính của một cá nhân, trong đó có cách thức sử dụng và quản lí tiền, kế hoạch chi tiêu, tích </a:t>
            </a:r>
            <a:r>
              <a:rPr lang="vi-VN" sz="3800" kern="100" dirty="0" err="1">
                <a:effectLst/>
                <a:ea typeface="Times New Roman" panose="02020603050405020304" pitchFamily="18" charset="0"/>
                <a:cs typeface="Times New Roman" panose="02020603050405020304" pitchFamily="18" charset="0"/>
              </a:rPr>
              <a:t>luỹ</a:t>
            </a:r>
            <a:r>
              <a:rPr lang="vi-VN" sz="3800" kern="100" dirty="0">
                <a:effectLst/>
                <a:ea typeface="Times New Roman" panose="02020603050405020304" pitchFamily="18" charset="0"/>
                <a:cs typeface="Times New Roman" panose="02020603050405020304" pitchFamily="18" charset="0"/>
              </a:rPr>
              <a:t>, đầu tư tiền phù hợp với hoàn cảnh sống của cá nhân. </a:t>
            </a:r>
            <a:endParaRPr lang="en-US" sz="3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03562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4027</TotalTime>
  <Words>3517</Words>
  <Application>Microsoft Office PowerPoint</Application>
  <PresentationFormat>Custom</PresentationFormat>
  <Paragraphs>274</Paragraphs>
  <Slides>37</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Calibri</vt:lpstr>
      <vt:lpstr>Arial (Body)</vt:lpstr>
      <vt:lpstr>Cambria Math</vt:lpstr>
      <vt:lpstr>Arial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dc:title>
  <dc:creator>Xinh Đẹp Dịu Hiền Huế Thị</dc:creator>
  <cp:lastModifiedBy>tuyết nguyễn thị ánh</cp:lastModifiedBy>
  <cp:revision>92</cp:revision>
  <dcterms:created xsi:type="dcterms:W3CDTF">2006-08-16T00:00:00Z</dcterms:created>
  <dcterms:modified xsi:type="dcterms:W3CDTF">2023-10-01T17:13:30Z</dcterms:modified>
  <dc:identifier>DAFn2dd0_sY</dc:identifier>
</cp:coreProperties>
</file>