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7"/>
  </p:notesMasterIdLst>
  <p:sldIdLst>
    <p:sldId id="256" r:id="rId2"/>
    <p:sldId id="278" r:id="rId3"/>
    <p:sldId id="258" r:id="rId4"/>
    <p:sldId id="261" r:id="rId5"/>
    <p:sldId id="297" r:id="rId6"/>
    <p:sldId id="262" r:id="rId7"/>
    <p:sldId id="265" r:id="rId8"/>
    <p:sldId id="361" r:id="rId9"/>
    <p:sldId id="280" r:id="rId10"/>
    <p:sldId id="282" r:id="rId11"/>
    <p:sldId id="281" r:id="rId12"/>
    <p:sldId id="292" r:id="rId13"/>
    <p:sldId id="298" r:id="rId14"/>
    <p:sldId id="296"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112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39FD3-3944-4EAF-99FA-908298EC62EE}"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69699-B6F1-4D44-83FC-0238C76302B0}" type="slidenum">
              <a:rPr lang="en-US" smtClean="0"/>
              <a:t>‹#›</a:t>
            </a:fld>
            <a:endParaRPr lang="en-US"/>
          </a:p>
        </p:txBody>
      </p:sp>
    </p:spTree>
    <p:extLst>
      <p:ext uri="{BB962C8B-B14F-4D97-AF65-F5344CB8AC3E}">
        <p14:creationId xmlns:p14="http://schemas.microsoft.com/office/powerpoint/2010/main" val="68412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có</a:t>
            </a:r>
            <a:r>
              <a:rPr lang="en-US" baseline="0" dirty="0"/>
              <a:t> </a:t>
            </a:r>
            <a:r>
              <a:rPr lang="en-US" baseline="0" dirty="0" err="1"/>
              <a:t>thể</a:t>
            </a:r>
            <a:r>
              <a:rPr lang="en-US" baseline="0" dirty="0"/>
              <a:t> </a:t>
            </a:r>
            <a:r>
              <a:rPr lang="en-US" baseline="0" dirty="0" err="1"/>
              <a:t>vào</a:t>
            </a:r>
            <a:r>
              <a:rPr lang="en-US" baseline="0" dirty="0"/>
              <a:t> </a:t>
            </a:r>
            <a:r>
              <a:rPr lang="en-US" baseline="0" dirty="0" err="1"/>
              <a:t>trực</a:t>
            </a:r>
            <a:r>
              <a:rPr lang="en-US" baseline="0" dirty="0"/>
              <a:t> </a:t>
            </a:r>
            <a:r>
              <a:rPr lang="en-US" baseline="0" dirty="0" err="1"/>
              <a:t>tiếp</a:t>
            </a:r>
            <a:r>
              <a:rPr lang="en-US" baseline="0" dirty="0"/>
              <a:t> link </a:t>
            </a:r>
            <a:r>
              <a:rPr lang="en-US" baseline="0" dirty="0" err="1"/>
              <a:t>để</a:t>
            </a:r>
            <a:r>
              <a:rPr lang="en-US" baseline="0" dirty="0"/>
              <a:t> </a:t>
            </a:r>
            <a:r>
              <a:rPr lang="en-US" baseline="0" dirty="0" err="1"/>
              <a:t>làm</a:t>
            </a:r>
            <a:r>
              <a:rPr lang="en-US" baseline="0" dirty="0"/>
              <a:t> </a:t>
            </a:r>
            <a:r>
              <a:rPr lang="en-US" baseline="0" dirty="0" err="1"/>
              <a:t>mô</a:t>
            </a:r>
            <a:r>
              <a:rPr lang="en-US" baseline="0" dirty="0"/>
              <a:t> </a:t>
            </a:r>
            <a:r>
              <a:rPr lang="en-US" baseline="0" dirty="0" err="1"/>
              <a:t>phỏng</a:t>
            </a:r>
            <a:r>
              <a:rPr lang="en-US" baseline="0" dirty="0"/>
              <a:t> </a:t>
            </a:r>
            <a:r>
              <a:rPr lang="en-US" baseline="0" dirty="0" err="1"/>
              <a:t>tung</a:t>
            </a:r>
            <a:r>
              <a:rPr lang="en-US" baseline="0" dirty="0"/>
              <a:t> </a:t>
            </a:r>
            <a:r>
              <a:rPr lang="en-US" baseline="0" dirty="0" err="1"/>
              <a:t>xúc</a:t>
            </a:r>
            <a:r>
              <a:rPr lang="en-US" baseline="0" dirty="0"/>
              <a:t> </a:t>
            </a:r>
            <a:r>
              <a:rPr lang="en-US" baseline="0" dirty="0" err="1"/>
              <a:t>xắc</a:t>
            </a:r>
            <a:r>
              <a:rPr lang="en-US" baseline="0" dirty="0"/>
              <a:t> </a:t>
            </a:r>
            <a:r>
              <a:rPr lang="en-US" baseline="0" dirty="0" err="1"/>
              <a:t>cho</a:t>
            </a:r>
            <a:r>
              <a:rPr lang="en-US" baseline="0" dirty="0"/>
              <a:t> HS </a:t>
            </a:r>
            <a:r>
              <a:rPr lang="en-US" baseline="0" dirty="0" err="1"/>
              <a:t>quan</a:t>
            </a:r>
            <a:r>
              <a:rPr lang="en-US" baseline="0" dirty="0"/>
              <a:t> </a:t>
            </a:r>
            <a:r>
              <a:rPr lang="en-US" baseline="0" dirty="0" err="1"/>
              <a:t>sát</a:t>
            </a:r>
            <a:r>
              <a:rPr lang="en-US" baseline="0" dirty="0"/>
              <a:t>.</a:t>
            </a:r>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2444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969699-B6F1-4D44-83FC-0238C76302B0}" type="slidenum">
              <a:rPr lang="en-US" smtClean="0"/>
              <a:t>9</a:t>
            </a:fld>
            <a:endParaRPr lang="en-US"/>
          </a:p>
        </p:txBody>
      </p:sp>
    </p:spTree>
    <p:extLst>
      <p:ext uri="{BB962C8B-B14F-4D97-AF65-F5344CB8AC3E}">
        <p14:creationId xmlns:p14="http://schemas.microsoft.com/office/powerpoint/2010/main" val="204158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434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99957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22373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88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89492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45654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41641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00891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04743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4259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98093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96808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7/1/2022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extLst>
      <p:ext uri="{BB962C8B-B14F-4D97-AF65-F5344CB8AC3E}">
        <p14:creationId xmlns:p14="http://schemas.microsoft.com/office/powerpoint/2010/main" val="40404089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wmf"/><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vi.piliapp.com/random/dice/"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vi.piliapp.com/random/lots/"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6.jpeg"/><Relationship Id="rId7"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0"/>
          <p:cNvSpPr/>
          <p:nvPr/>
        </p:nvSpPr>
        <p:spPr>
          <a:xfrm>
            <a:off x="-88900" y="121921"/>
            <a:ext cx="12192000" cy="7074282"/>
          </a:xfrm>
          <a:custGeom>
            <a:avLst/>
            <a:gdLst>
              <a:gd name="connsiteX0" fmla="*/ 0 w 12192000"/>
              <a:gd name="connsiteY0" fmla="*/ 6857999 h 6857999"/>
              <a:gd name="connsiteX1" fmla="*/ 12192000 w 12192000"/>
              <a:gd name="connsiteY1" fmla="*/ 6857999 h 6857999"/>
              <a:gd name="connsiteX2" fmla="*/ 12192000 w 12192000"/>
              <a:gd name="connsiteY2" fmla="*/ 0 h 6857999"/>
              <a:gd name="connsiteX3" fmla="*/ 0 w 12192000"/>
              <a:gd name="connsiteY3" fmla="*/ 0 h 6857999"/>
              <a:gd name="connsiteX4" fmla="*/ 0 w 1219200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7999">
                <a:moveTo>
                  <a:pt x="0" y="6857999"/>
                </a:moveTo>
                <a:lnTo>
                  <a:pt x="12192000" y="6857999"/>
                </a:lnTo>
                <a:lnTo>
                  <a:pt x="12192000" y="0"/>
                </a:lnTo>
                <a:lnTo>
                  <a:pt x="0" y="0"/>
                </a:lnTo>
                <a:lnTo>
                  <a:pt x="0" y="6857999"/>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 name="Picture 2"/>
          <p:cNvPicPr>
            <a:picLocks noChangeAspect="1"/>
          </p:cNvPicPr>
          <p:nvPr/>
        </p:nvPicPr>
        <p:blipFill>
          <a:blip r:embed="rId2"/>
          <a:stretch>
            <a:fillRect/>
          </a:stretch>
        </p:blipFill>
        <p:spPr>
          <a:xfrm>
            <a:off x="9403080" y="5417820"/>
            <a:ext cx="2103120" cy="1440180"/>
          </a:xfrm>
          <a:prstGeom prst="rect">
            <a:avLst/>
          </a:prstGeom>
        </p:spPr>
      </p:pic>
      <p:sp>
        <p:nvSpPr>
          <p:cNvPr id="8" name="Freeform 2"/>
          <p:cNvSpPr/>
          <p:nvPr/>
        </p:nvSpPr>
        <p:spPr>
          <a:xfrm>
            <a:off x="3559175" y="4727575"/>
            <a:ext cx="4924425" cy="22225"/>
          </a:xfrm>
          <a:custGeom>
            <a:avLst/>
            <a:gdLst>
              <a:gd name="connsiteX0" fmla="*/ 21463 w 4924425"/>
              <a:gd name="connsiteY0" fmla="*/ 20447 h 22225"/>
              <a:gd name="connsiteX1" fmla="*/ 4936363 w 4924425"/>
              <a:gd name="connsiteY1" fmla="*/ 20447 h 22225"/>
            </a:gdLst>
            <a:ahLst/>
            <a:cxnLst>
              <a:cxn ang="0">
                <a:pos x="connsiteX0" y="connsiteY0"/>
              </a:cxn>
              <a:cxn ang="0">
                <a:pos x="connsiteX1" y="connsiteY1"/>
              </a:cxn>
            </a:cxnLst>
            <a:rect l="l" t="t" r="r" b="b"/>
            <a:pathLst>
              <a:path w="4924425" h="22225">
                <a:moveTo>
                  <a:pt x="21463" y="20447"/>
                </a:moveTo>
                <a:lnTo>
                  <a:pt x="4936363" y="20447"/>
                </a:lnTo>
              </a:path>
            </a:pathLst>
          </a:custGeom>
          <a:ln w="1905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3"/>
          <a:stretch>
            <a:fillRect/>
          </a:stretch>
        </p:blipFill>
        <p:spPr>
          <a:xfrm>
            <a:off x="0" y="4145279"/>
            <a:ext cx="2148839" cy="2712720"/>
          </a:xfrm>
          <a:prstGeom prst="rect">
            <a:avLst/>
          </a:prstGeom>
        </p:spPr>
      </p:pic>
      <p:pic>
        <p:nvPicPr>
          <p:cNvPr id="5" name="Picture 5"/>
          <p:cNvPicPr>
            <a:picLocks noChangeAspect="1"/>
          </p:cNvPicPr>
          <p:nvPr/>
        </p:nvPicPr>
        <p:blipFill>
          <a:blip r:embed="rId4"/>
          <a:stretch>
            <a:fillRect/>
          </a:stretch>
        </p:blipFill>
        <p:spPr>
          <a:xfrm>
            <a:off x="10713720" y="121920"/>
            <a:ext cx="487680" cy="1607820"/>
          </a:xfrm>
          <a:prstGeom prst="rect">
            <a:avLst/>
          </a:prstGeom>
        </p:spPr>
      </p:pic>
      <p:pic>
        <p:nvPicPr>
          <p:cNvPr id="6" name="Picture 6"/>
          <p:cNvPicPr>
            <a:picLocks noChangeAspect="1"/>
          </p:cNvPicPr>
          <p:nvPr/>
        </p:nvPicPr>
        <p:blipFill>
          <a:blip r:embed="rId5"/>
          <a:stretch>
            <a:fillRect/>
          </a:stretch>
        </p:blipFill>
        <p:spPr>
          <a:xfrm>
            <a:off x="11262360" y="1013460"/>
            <a:ext cx="754380" cy="1287780"/>
          </a:xfrm>
          <a:prstGeom prst="rect">
            <a:avLst/>
          </a:prstGeom>
        </p:spPr>
      </p:pic>
      <p:sp>
        <p:nvSpPr>
          <p:cNvPr id="9" name="Freeform 6"/>
          <p:cNvSpPr/>
          <p:nvPr/>
        </p:nvSpPr>
        <p:spPr>
          <a:xfrm>
            <a:off x="11776075" y="790575"/>
            <a:ext cx="327025" cy="301625"/>
          </a:xfrm>
          <a:custGeom>
            <a:avLst/>
            <a:gdLst>
              <a:gd name="connsiteX0" fmla="*/ 306253 w 327025"/>
              <a:gd name="connsiteY0" fmla="*/ 91169 h 301625"/>
              <a:gd name="connsiteX1" fmla="*/ 169081 w 327025"/>
              <a:gd name="connsiteY1" fmla="*/ 21233 h 301625"/>
              <a:gd name="connsiteX2" fmla="*/ 85930 w 327025"/>
              <a:gd name="connsiteY2" fmla="*/ 48229 h 301625"/>
              <a:gd name="connsiteX3" fmla="*/ 16960 w 327025"/>
              <a:gd name="connsiteY3" fmla="*/ 183479 h 301625"/>
              <a:gd name="connsiteX4" fmla="*/ 262345 w 327025"/>
              <a:gd name="connsiteY4" fmla="*/ 308496 h 301625"/>
              <a:gd name="connsiteX5" fmla="*/ 331302 w 327025"/>
              <a:gd name="connsiteY5" fmla="*/ 173290 h 301625"/>
              <a:gd name="connsiteX6" fmla="*/ 306253 w 327025"/>
              <a:gd name="connsiteY6" fmla="*/ 91169 h 301625"/>
              <a:gd name="connsiteX7" fmla="*/ 306253 w 327025"/>
              <a:gd name="connsiteY7" fmla="*/ 91169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25" h="301625">
                <a:moveTo>
                  <a:pt x="306253" y="91169"/>
                </a:moveTo>
                <a:lnTo>
                  <a:pt x="169081" y="21233"/>
                </a:lnTo>
                <a:cubicBezTo>
                  <a:pt x="138167" y="5483"/>
                  <a:pt x="101697" y="17323"/>
                  <a:pt x="85930" y="48229"/>
                </a:cubicBezTo>
                <a:lnTo>
                  <a:pt x="16960" y="183479"/>
                </a:lnTo>
                <a:lnTo>
                  <a:pt x="262345" y="308496"/>
                </a:lnTo>
                <a:lnTo>
                  <a:pt x="331302" y="173290"/>
                </a:lnTo>
                <a:cubicBezTo>
                  <a:pt x="349001" y="143369"/>
                  <a:pt x="337167" y="106919"/>
                  <a:pt x="306253" y="91169"/>
                </a:cubicBezTo>
                <a:lnTo>
                  <a:pt x="306253" y="91169"/>
                </a:lnTo>
                <a:close/>
              </a:path>
            </a:pathLst>
          </a:custGeom>
          <a:solidFill>
            <a:srgbClr val="5A9AD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7"/>
          <p:cNvSpPr txBox="1"/>
          <p:nvPr/>
        </p:nvSpPr>
        <p:spPr>
          <a:xfrm>
            <a:off x="112734" y="173688"/>
            <a:ext cx="12262981" cy="3362459"/>
          </a:xfrm>
          <a:prstGeom prst="rect">
            <a:avLst/>
          </a:prstGeom>
          <a:noFill/>
        </p:spPr>
        <p:txBody>
          <a:bodyPr wrap="square" lIns="0" tIns="0" rIns="0" bIns="0" rtlCol="0">
            <a:spAutoFit/>
          </a:bodyPr>
          <a:lstStyle/>
          <a:p>
            <a:pPr marL="0" indent="355092">
              <a:lnSpc>
                <a:spcPct val="100000"/>
              </a:lnSpc>
            </a:pPr>
            <a:r>
              <a:rPr lang="en-US" altLang="zh-CN" sz="2800" spc="-5" dirty="0">
                <a:solidFill>
                  <a:srgbClr val="FEFEFE"/>
                </a:solidFill>
                <a:latin typeface="Times New Roman" panose="02020603050405020304" pitchFamily="18" charset="0"/>
                <a:ea typeface="Times New Roman"/>
                <a:cs typeface="Times New Roman" panose="02020603050405020304" pitchFamily="18" charset="0"/>
              </a:rPr>
              <a:t>PHÒNG</a:t>
            </a:r>
            <a:r>
              <a:rPr lang="en-US" altLang="zh-CN" sz="2800" spc="34" dirty="0">
                <a:solidFill>
                  <a:srgbClr val="FEFEFE"/>
                </a:solidFill>
                <a:latin typeface="Times New Roman" panose="02020603050405020304" pitchFamily="18" charset="0"/>
                <a:cs typeface="Times New Roman" panose="02020603050405020304" pitchFamily="18" charset="0"/>
              </a:rPr>
              <a:t> </a:t>
            </a:r>
            <a:r>
              <a:rPr lang="en-US" altLang="zh-CN" sz="2800" spc="-5" dirty="0">
                <a:solidFill>
                  <a:srgbClr val="FEFEFE"/>
                </a:solidFill>
                <a:latin typeface="Times New Roman" panose="02020603050405020304" pitchFamily="18" charset="0"/>
                <a:ea typeface="Times New Roman"/>
                <a:cs typeface="Times New Roman" panose="02020603050405020304" pitchFamily="18" charset="0"/>
              </a:rPr>
              <a:t>GD&amp;ĐT………..</a:t>
            </a:r>
          </a:p>
          <a:p>
            <a:pPr>
              <a:lnSpc>
                <a:spcPts val="675"/>
              </a:lnSpc>
            </a:pPr>
            <a:endParaRPr lang="en-US" dirty="0">
              <a:latin typeface="Times New Roman" panose="02020603050405020304" pitchFamily="18" charset="0"/>
              <a:cs typeface="Times New Roman" panose="02020603050405020304" pitchFamily="18" charset="0"/>
            </a:endParaRPr>
          </a:p>
          <a:p>
            <a:pPr marL="0">
              <a:lnSpc>
                <a:spcPct val="100000"/>
              </a:lnSpc>
            </a:pPr>
            <a:r>
              <a:rPr lang="en-US" altLang="zh-CN" sz="2800" dirty="0">
                <a:solidFill>
                  <a:srgbClr val="FEFEFE"/>
                </a:solidFill>
                <a:latin typeface="Times New Roman" panose="02020603050405020304" pitchFamily="18" charset="0"/>
                <a:ea typeface="Times New Roman"/>
                <a:cs typeface="Times New Roman" panose="02020603050405020304" pitchFamily="18" charset="0"/>
              </a:rPr>
              <a:t>TRƯỜNG</a:t>
            </a:r>
            <a:r>
              <a:rPr lang="en-US" altLang="zh-CN" sz="2800" dirty="0">
                <a:solidFill>
                  <a:srgbClr val="FEFEFE"/>
                </a:solidFill>
                <a:latin typeface="Times New Roman" panose="02020603050405020304" pitchFamily="18" charset="0"/>
                <a:cs typeface="Times New Roman" panose="02020603050405020304" pitchFamily="18" charset="0"/>
              </a:rPr>
              <a:t> </a:t>
            </a:r>
            <a:r>
              <a:rPr lang="en-US" altLang="zh-CN" sz="2800" dirty="0">
                <a:solidFill>
                  <a:srgbClr val="FEFEFE"/>
                </a:solidFill>
                <a:latin typeface="Times New Roman" panose="02020603050405020304" pitchFamily="18" charset="0"/>
                <a:ea typeface="Times New Roman"/>
                <a:cs typeface="Times New Roman" panose="02020603050405020304" pitchFamily="18" charset="0"/>
              </a:rPr>
              <a:t>THCS</a:t>
            </a:r>
            <a:r>
              <a:rPr lang="en-US" altLang="zh-CN" sz="2800" spc="-80" dirty="0">
                <a:solidFill>
                  <a:srgbClr val="FEFEFE"/>
                </a:solidFill>
                <a:latin typeface="Times New Roman" panose="02020603050405020304" pitchFamily="18" charset="0"/>
                <a:cs typeface="Times New Roman" panose="02020603050405020304" pitchFamily="18" charset="0"/>
              </a:rPr>
              <a:t> </a:t>
            </a:r>
            <a:r>
              <a:rPr lang="en-US" altLang="zh-CN" sz="2800" dirty="0">
                <a:solidFill>
                  <a:srgbClr val="FEFEFE"/>
                </a:solidFill>
                <a:latin typeface="Times New Roman" panose="02020603050405020304" pitchFamily="18" charset="0"/>
                <a:ea typeface="Times New Roman"/>
                <a:cs typeface="Times New Roman" panose="02020603050405020304" pitchFamily="18" charset="0"/>
              </a:rPr>
              <a:t>………….……</a:t>
            </a:r>
          </a:p>
          <a:p>
            <a:pPr marL="0" indent="4135196">
              <a:lnSpc>
                <a:spcPct val="100000"/>
              </a:lnSpc>
            </a:pPr>
            <a:endParaRPr lang="en-US" altLang="zh-CN" sz="3200" b="1" dirty="0">
              <a:solidFill>
                <a:srgbClr val="C45910"/>
              </a:solidFill>
              <a:latin typeface="Times New Roman" panose="02020603050405020304" pitchFamily="18" charset="0"/>
              <a:ea typeface="Times New Roman"/>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000"/>
              </a:lnSpc>
            </a:pPr>
            <a:endParaRPr lang="en-US" dirty="0">
              <a:latin typeface="Times New Roman" panose="02020603050405020304" pitchFamily="18" charset="0"/>
              <a:cs typeface="Times New Roman" panose="02020603050405020304" pitchFamily="18" charset="0"/>
            </a:endParaRPr>
          </a:p>
          <a:p>
            <a:pPr>
              <a:lnSpc>
                <a:spcPts val="1639"/>
              </a:lnSpc>
            </a:pPr>
            <a:endParaRPr lang="en-US" dirty="0">
              <a:latin typeface="Times New Roman" panose="02020603050405020304" pitchFamily="18" charset="0"/>
              <a:cs typeface="Times New Roman" panose="02020603050405020304" pitchFamily="18" charset="0"/>
            </a:endParaRPr>
          </a:p>
          <a:p>
            <a:pPr marL="0" indent="2985211">
              <a:lnSpc>
                <a:spcPct val="100000"/>
              </a:lnSpc>
            </a:pPr>
            <a:r>
              <a:rPr lang="en-US" altLang="zh-CN" sz="2800" dirty="0">
                <a:solidFill>
                  <a:srgbClr val="FEFEFE"/>
                </a:solidFill>
                <a:latin typeface="Times New Roman" panose="02020603050405020304" pitchFamily="18" charset="0"/>
                <a:ea typeface="Times New Roman"/>
                <a:cs typeface="Times New Roman" panose="02020603050405020304" pitchFamily="18" charset="0"/>
              </a:rPr>
              <a:t>Giáo</a:t>
            </a:r>
            <a:r>
              <a:rPr lang="en-US" altLang="zh-CN" sz="2800" spc="10" dirty="0">
                <a:solidFill>
                  <a:srgbClr val="FEFEFE"/>
                </a:solidFill>
                <a:latin typeface="Times New Roman" panose="02020603050405020304" pitchFamily="18" charset="0"/>
                <a:cs typeface="Times New Roman" panose="02020603050405020304" pitchFamily="18" charset="0"/>
              </a:rPr>
              <a:t> </a:t>
            </a:r>
            <a:r>
              <a:rPr lang="en-US" altLang="zh-CN" sz="2800" spc="-5" dirty="0">
                <a:solidFill>
                  <a:srgbClr val="FEFEFE"/>
                </a:solidFill>
                <a:latin typeface="Times New Roman" panose="02020603050405020304" pitchFamily="18" charset="0"/>
                <a:ea typeface="Times New Roman"/>
                <a:cs typeface="Times New Roman" panose="02020603050405020304" pitchFamily="18" charset="0"/>
              </a:rPr>
              <a:t>viên:……………………………</a:t>
            </a:r>
          </a:p>
        </p:txBody>
      </p:sp>
      <p:sp>
        <p:nvSpPr>
          <p:cNvPr id="10" name="Rectangle 9"/>
          <p:cNvSpPr/>
          <p:nvPr/>
        </p:nvSpPr>
        <p:spPr>
          <a:xfrm>
            <a:off x="1402915" y="1729740"/>
            <a:ext cx="9645041" cy="16867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a:solidFill>
                  <a:schemeClr val="bg1"/>
                </a:solidFill>
                <a:latin typeface="Times New Roman" panose="02020603050405020304" pitchFamily="18" charset="0"/>
                <a:ea typeface="Times New Roman"/>
                <a:cs typeface="Times New Roman" panose="02020603050405020304" pitchFamily="18" charset="0"/>
              </a:rPr>
              <a:t>BÀI 6. </a:t>
            </a:r>
            <a:r>
              <a:rPr lang="en-US"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XÁC SUẤT CỦA BIẾN CỐ NGẪU NHIÊN TRONG MỘT SỐ TRÒ CHƠI ĐƠN GIẢN</a:t>
            </a:r>
            <a:endParaRPr lang="en-US" altLang="zh-CN" sz="3200" b="1" dirty="0">
              <a:solidFill>
                <a:schemeClr val="bg1"/>
              </a:solidFill>
              <a:latin typeface="Times New Roman" panose="02020603050405020304" pitchFamily="18" charset="0"/>
              <a:ea typeface="Times New Roman"/>
              <a:cs typeface="Times New Roman" panose="02020603050405020304" pitchFamily="18" charset="0"/>
            </a:endParaRPr>
          </a:p>
          <a:p>
            <a:pPr algn="ctr"/>
            <a:r>
              <a:rPr lang="en-US" sz="3200" b="1" dirty="0">
                <a:solidFill>
                  <a:schemeClr val="bg1"/>
                </a:solidFill>
                <a:latin typeface="Times New Roman" panose="02020603050405020304" pitchFamily="18" charset="0"/>
                <a:cs typeface="Times New Roman" panose="02020603050405020304" pitchFamily="18" charset="0"/>
              </a:rPr>
              <a:t>(TIẾT 1)</a:t>
            </a:r>
            <a:endParaRPr lang="en-US"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635" y="204421"/>
            <a:ext cx="11483438" cy="5185074"/>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82876" y="109420"/>
            <a:ext cx="10902443" cy="5185074"/>
          </a:xfrm>
          <a:prstGeom prst="rect">
            <a:avLst/>
          </a:prstGeom>
          <a:noFill/>
        </p:spPr>
        <p:txBody>
          <a:bodyPr wrap="square" rtlCol="0">
            <a:spAutoFit/>
          </a:bodyPr>
          <a:lstStyle/>
          <a:p>
            <a:pPr algn="just">
              <a:lnSpc>
                <a:spcPct val="150000"/>
              </a:lnSpc>
            </a:pPr>
            <a:r>
              <a:rPr lang="en-US" sz="2800" b="1" i="1" u="sng" dirty="0" err="1">
                <a:solidFill>
                  <a:schemeClr val="tx2"/>
                </a:solidFill>
                <a:latin typeface="Times New Roman" panose="02020603050405020304" pitchFamily="18" charset="0"/>
                <a:cs typeface="Times New Roman" panose="02020603050405020304" pitchFamily="18" charset="0"/>
              </a:rPr>
              <a:t>Ví</a:t>
            </a:r>
            <a:r>
              <a:rPr lang="en-US" sz="2800" b="1" i="1" u="sng" dirty="0">
                <a:solidFill>
                  <a:schemeClr val="tx2"/>
                </a:solidFill>
                <a:latin typeface="Times New Roman" panose="02020603050405020304" pitchFamily="18" charset="0"/>
                <a:cs typeface="Times New Roman" panose="02020603050405020304" pitchFamily="18" charset="0"/>
              </a:rPr>
              <a:t> </a:t>
            </a:r>
            <a:r>
              <a:rPr lang="en-US" sz="2800" b="1" i="1" u="sng" dirty="0" err="1">
                <a:solidFill>
                  <a:schemeClr val="tx2"/>
                </a:solidFill>
                <a:latin typeface="Times New Roman" panose="02020603050405020304" pitchFamily="18" charset="0"/>
                <a:cs typeface="Times New Roman" panose="02020603050405020304" pitchFamily="18" charset="0"/>
              </a:rPr>
              <a:t>dụ</a:t>
            </a:r>
            <a:r>
              <a:rPr lang="en-US" sz="2800" b="1" i="1" u="sng" dirty="0">
                <a:solidFill>
                  <a:schemeClr val="tx2"/>
                </a:solidFill>
                <a:latin typeface="Times New Roman" panose="02020603050405020304" pitchFamily="18" charset="0"/>
                <a:cs typeface="Times New Roman" panose="02020603050405020304" pitchFamily="18" charset="0"/>
              </a:rPr>
              <a:t> </a:t>
            </a:r>
            <a:r>
              <a:rPr lang="vi-VN" sz="2800" b="1" i="1" u="sng" dirty="0">
                <a:solidFill>
                  <a:schemeClr val="tx2"/>
                </a:solidFill>
                <a:latin typeface="Times New Roman" panose="02020603050405020304" pitchFamily="18" charset="0"/>
                <a:cs typeface="Times New Roman" panose="02020603050405020304" pitchFamily="18" charset="0"/>
              </a:rPr>
              <a:t>2</a:t>
            </a:r>
            <a:r>
              <a:rPr lang="en-US" sz="2800" b="1" i="1" u="sng" dirty="0">
                <a:solidFill>
                  <a:schemeClr val="tx2"/>
                </a:solidFill>
                <a:latin typeface="Times New Roman" panose="02020603050405020304" pitchFamily="18" charset="0"/>
                <a:cs typeface="Times New Roman" panose="02020603050405020304" pitchFamily="18" charset="0"/>
              </a:rPr>
              <a:t>:</a:t>
            </a:r>
            <a:endParaRPr lang="vi-VN" sz="2800" b="1" i="1" u="sng" dirty="0">
              <a:solidFill>
                <a:schemeClr val="tx2"/>
              </a:solidFill>
              <a:latin typeface="Times New Roman" panose="02020603050405020304" pitchFamily="18" charset="0"/>
              <a:cs typeface="Times New Roman" panose="02020603050405020304" pitchFamily="18" charset="0"/>
            </a:endParaRPr>
          </a:p>
          <a:p>
            <a:pPr algn="just">
              <a:lnSpc>
                <a:spcPct val="150000"/>
              </a:lnSpc>
            </a:pPr>
            <a:r>
              <a:rPr lang="en-US" altLang="zh-CN" sz="2800" b="1">
                <a:solidFill>
                  <a:srgbClr val="006EBF"/>
                </a:solidFill>
                <a:latin typeface="Times New Roman" panose="02020603050405020304" pitchFamily="18" charset="0"/>
                <a:ea typeface="Times New Roman"/>
                <a:cs typeface="Times New Roman" panose="02020603050405020304" pitchFamily="18" charset="0"/>
              </a:rPr>
              <a:t>Một </a:t>
            </a:r>
            <a:r>
              <a:rPr lang="en-US" altLang="zh-CN" sz="2800" b="1" dirty="0" err="1">
                <a:solidFill>
                  <a:srgbClr val="006EBF"/>
                </a:solidFill>
                <a:latin typeface="Times New Roman" panose="02020603050405020304" pitchFamily="18" charset="0"/>
                <a:ea typeface="Times New Roman"/>
                <a:cs typeface="Times New Roman" panose="02020603050405020304" pitchFamily="18" charset="0"/>
              </a:rPr>
              <a:t>hộp</a:t>
            </a:r>
            <a:r>
              <a:rPr lang="en-US" altLang="zh-CN" sz="2800" b="1" dirty="0">
                <a:solidFill>
                  <a:srgbClr val="006EBF"/>
                </a:solidFill>
                <a:latin typeface="Times New Roman" panose="02020603050405020304" pitchFamily="18" charset="0"/>
                <a:ea typeface="Times New Roman"/>
                <a:cs typeface="Times New Roman" panose="02020603050405020304" pitchFamily="18" charset="0"/>
              </a:rPr>
              <a:t> </a:t>
            </a:r>
            <a:r>
              <a:rPr lang="en-US" altLang="zh-CN" sz="2800" b="1" err="1">
                <a:solidFill>
                  <a:srgbClr val="006EBF"/>
                </a:solidFill>
                <a:latin typeface="Times New Roman" panose="02020603050405020304" pitchFamily="18" charset="0"/>
                <a:ea typeface="Times New Roman"/>
                <a:cs typeface="Times New Roman" panose="02020603050405020304" pitchFamily="18" charset="0"/>
              </a:rPr>
              <a:t>có</a:t>
            </a:r>
            <a:r>
              <a:rPr lang="en-US" altLang="zh-CN" sz="2800" b="1">
                <a:solidFill>
                  <a:srgbClr val="006EBF"/>
                </a:solidFill>
                <a:latin typeface="Times New Roman" panose="02020603050405020304" pitchFamily="18" charset="0"/>
                <a:ea typeface="Times New Roman"/>
                <a:cs typeface="Times New Roman" panose="02020603050405020304" pitchFamily="18" charset="0"/>
              </a:rPr>
              <a:t> 12 chiếc thẻ cùng loại, mỗi thẻ được ghi trong các số 1,2,3,…12, hai thẻ khác nhau thì ghi hai số khác nhau. Rút ngẫu nhiên một thẻ trong hộp.</a:t>
            </a:r>
          </a:p>
          <a:p>
            <a:pPr marL="514350" indent="-514350" algn="just">
              <a:lnSpc>
                <a:spcPct val="150000"/>
              </a:lnSpc>
              <a:buAutoNum type="alphaLcParenR"/>
            </a:pPr>
            <a:r>
              <a:rPr lang="en-US" sz="2800" b="1" i="1">
                <a:solidFill>
                  <a:srgbClr val="006EBF"/>
                </a:solidFill>
                <a:latin typeface="Times New Roman" panose="02020603050405020304" pitchFamily="18" charset="0"/>
                <a:cs typeface="Times New Roman" panose="02020603050405020304" pitchFamily="18" charset="0"/>
              </a:rPr>
              <a:t>Tìm số phần tử của tập hợp B gồm các kết quả có thể xảy ra đối với số xuất hiện trên thẻ được rút ra?</a:t>
            </a:r>
          </a:p>
          <a:p>
            <a:pPr marL="514350" indent="-514350" algn="just">
              <a:lnSpc>
                <a:spcPct val="150000"/>
              </a:lnSpc>
              <a:buAutoNum type="alphaLcParenR"/>
            </a:pPr>
            <a:r>
              <a:rPr lang="en-US" sz="2800" b="1" i="1">
                <a:solidFill>
                  <a:srgbClr val="006EBF"/>
                </a:solidFill>
                <a:latin typeface="Times New Roman" panose="02020603050405020304" pitchFamily="18" charset="0"/>
                <a:cs typeface="Times New Roman" panose="02020603050405020304" pitchFamily="18" charset="0"/>
              </a:rPr>
              <a:t>Xét biến cố “Số xuất hiện trên thẻ được rút ra là số nguyên tố”. Tính xác suất của biến cố trên.</a:t>
            </a:r>
            <a:endParaRPr lang="en-US" sz="2800" b="1"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84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1"/>
          <p:cNvPicPr>
            <a:picLocks noChangeAspect="1"/>
          </p:cNvPicPr>
          <p:nvPr/>
        </p:nvPicPr>
        <p:blipFill>
          <a:blip r:embed="rId2"/>
          <a:stretch>
            <a:fillRect/>
          </a:stretch>
        </p:blipFill>
        <p:spPr>
          <a:xfrm>
            <a:off x="9403080" y="5417820"/>
            <a:ext cx="2103120" cy="1440180"/>
          </a:xfrm>
          <a:prstGeom prst="rect">
            <a:avLst/>
          </a:prstGeom>
        </p:spPr>
      </p:pic>
      <p:sp>
        <p:nvSpPr>
          <p:cNvPr id="2" name="Freeform 71"/>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2"/>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3"/>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4"/>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5"/>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8" name="Picture 78"/>
          <p:cNvPicPr>
            <a:picLocks noChangeAspect="1"/>
          </p:cNvPicPr>
          <p:nvPr/>
        </p:nvPicPr>
        <p:blipFill>
          <a:blip r:embed="rId3"/>
          <a:stretch>
            <a:fillRect/>
          </a:stretch>
        </p:blipFill>
        <p:spPr>
          <a:xfrm>
            <a:off x="5348614" y="-25052"/>
            <a:ext cx="1503124" cy="1240077"/>
          </a:xfrm>
          <a:prstGeom prst="rect">
            <a:avLst/>
          </a:prstGeom>
        </p:spPr>
      </p:pic>
      <p:sp>
        <p:nvSpPr>
          <p:cNvPr id="13" name="TextBox 12">
            <a:extLst>
              <a:ext uri="{FF2B5EF4-FFF2-40B4-BE49-F238E27FC236}">
                <a16:creationId xmlns:a16="http://schemas.microsoft.com/office/drawing/2014/main" id="{9B4D9AFC-E1FB-5E5A-235C-C687E7A7D290}"/>
              </a:ext>
            </a:extLst>
          </p:cNvPr>
          <p:cNvSpPr txBox="1"/>
          <p:nvPr/>
        </p:nvSpPr>
        <p:spPr>
          <a:xfrm>
            <a:off x="2147441" y="1260132"/>
            <a:ext cx="9834761" cy="5131661"/>
          </a:xfrm>
          <a:prstGeom prst="rect">
            <a:avLst/>
          </a:prstGeom>
          <a:noFill/>
        </p:spPr>
        <p:txBody>
          <a:bodyPr wrap="square">
            <a:spAutoFit/>
          </a:bodyPr>
          <a:lstStyle/>
          <a:p>
            <a:pPr algn="just">
              <a:lnSpc>
                <a:spcPct val="200000"/>
              </a:lnSpc>
            </a:pPr>
            <a:r>
              <a:rPr lang="vi-VN" sz="2800" b="1">
                <a:solidFill>
                  <a:srgbClr val="0000FF"/>
                </a:solidFill>
                <a:latin typeface="Times New Roman" panose="02020603050405020304" pitchFamily="18" charset="0"/>
                <a:cs typeface="Times New Roman" panose="02020603050405020304" pitchFamily="18" charset="0"/>
              </a:rPr>
              <a:t>VD2: </a:t>
            </a:r>
            <a:r>
              <a:rPr lang="en-US" sz="2800" b="1">
                <a:solidFill>
                  <a:srgbClr val="0000FF"/>
                </a:solidFill>
                <a:latin typeface="Times New Roman" panose="02020603050405020304" pitchFamily="18" charset="0"/>
                <a:cs typeface="Times New Roman" panose="02020603050405020304" pitchFamily="18" charset="0"/>
              </a:rPr>
              <a:t>SGK</a:t>
            </a:r>
            <a:endParaRPr lang="vi-VN" sz="2800" b="1">
              <a:solidFill>
                <a:srgbClr val="0000FF"/>
              </a:solidFill>
              <a:latin typeface="Times New Roman" panose="02020603050405020304" pitchFamily="18" charset="0"/>
              <a:cs typeface="Times New Roman" panose="02020603050405020304" pitchFamily="18" charset="0"/>
            </a:endParaRPr>
          </a:p>
          <a:p>
            <a:pPr marL="514350" indent="-514350" algn="just">
              <a:lnSpc>
                <a:spcPct val="200000"/>
              </a:lnSpc>
              <a:buAutoNum type="alphaLcParenR"/>
            </a:pPr>
            <a:r>
              <a:rPr lang="vi-VN" sz="2800">
                <a:latin typeface="Times New Roman" panose="02020603050405020304" pitchFamily="18" charset="0"/>
                <a:cs typeface="Times New Roman" panose="02020603050405020304" pitchFamily="18" charset="0"/>
              </a:rPr>
              <a:t>Tập hợp   </a:t>
            </a:r>
            <a:endParaRPr lang="en-US" sz="2800">
              <a:latin typeface="Times New Roman" panose="02020603050405020304" pitchFamily="18" charset="0"/>
              <a:cs typeface="Times New Roman" panose="02020603050405020304" pitchFamily="18" charset="0"/>
            </a:endParaRPr>
          </a:p>
          <a:p>
            <a:pPr algn="just">
              <a:lnSpc>
                <a:spcPct val="200000"/>
              </a:lnSpc>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Số phần tử của tập hợp B là </a:t>
            </a:r>
            <a:r>
              <a:rPr lang="vi-VN" sz="2800">
                <a:highlight>
                  <a:srgbClr val="FFFF00"/>
                </a:highlight>
                <a:latin typeface="Times New Roman" panose="02020603050405020304" pitchFamily="18" charset="0"/>
                <a:cs typeface="Times New Roman" panose="02020603050405020304" pitchFamily="18" charset="0"/>
              </a:rPr>
              <a:t>12</a:t>
            </a:r>
          </a:p>
          <a:p>
            <a:pPr algn="just">
              <a:lnSpc>
                <a:spcPct val="200000"/>
              </a:lnSpc>
            </a:pPr>
            <a:r>
              <a:rPr lang="vi-VN" sz="2800">
                <a:latin typeface="Times New Roman" panose="02020603050405020304" pitchFamily="18" charset="0"/>
                <a:cs typeface="Times New Roman" panose="02020603050405020304" pitchFamily="18" charset="0"/>
              </a:rPr>
              <a:t>b) Có 5 kết quả thuận lợi cho biến cố “Số lần xuất hiện trên thẻ được rút ra là số nguyên tố là : </a:t>
            </a:r>
            <a:r>
              <a:rPr lang="vi-VN" sz="2800">
                <a:highlight>
                  <a:srgbClr val="FFFF00"/>
                </a:highlight>
                <a:latin typeface="Times New Roman" panose="02020603050405020304" pitchFamily="18" charset="0"/>
                <a:cs typeface="Times New Roman" panose="02020603050405020304" pitchFamily="18" charset="0"/>
              </a:rPr>
              <a:t>2,3,5,7,11. </a:t>
            </a:r>
          </a:p>
          <a:p>
            <a:pPr algn="just">
              <a:lnSpc>
                <a:spcPct val="200000"/>
              </a:lnSpc>
            </a:pPr>
            <a:r>
              <a:rPr lang="vi-VN" sz="2800">
                <a:latin typeface="Times New Roman" panose="02020603050405020304" pitchFamily="18" charset="0"/>
                <a:cs typeface="Times New Roman" panose="02020603050405020304" pitchFamily="18" charset="0"/>
              </a:rPr>
              <a:t>Vì thế xác xuất của biến cố trên là:  </a:t>
            </a:r>
          </a:p>
        </p:txBody>
      </p:sp>
      <p:graphicFrame>
        <p:nvGraphicFramePr>
          <p:cNvPr id="5" name="Object 4">
            <a:extLst>
              <a:ext uri="{FF2B5EF4-FFF2-40B4-BE49-F238E27FC236}">
                <a16:creationId xmlns:a16="http://schemas.microsoft.com/office/drawing/2014/main" id="{BF84C558-3392-1888-DEAB-D42E6551C65A}"/>
              </a:ext>
            </a:extLst>
          </p:cNvPr>
          <p:cNvGraphicFramePr>
            <a:graphicFrameLocks noChangeAspect="1"/>
          </p:cNvGraphicFramePr>
          <p:nvPr>
            <p:extLst>
              <p:ext uri="{D42A27DB-BD31-4B8C-83A1-F6EECF244321}">
                <p14:modId xmlns:p14="http://schemas.microsoft.com/office/powerpoint/2010/main" val="1781224969"/>
              </p:ext>
            </p:extLst>
          </p:nvPr>
        </p:nvGraphicFramePr>
        <p:xfrm>
          <a:off x="7359403" y="5721678"/>
          <a:ext cx="419100" cy="838200"/>
        </p:xfrm>
        <a:graphic>
          <a:graphicData uri="http://schemas.openxmlformats.org/presentationml/2006/ole">
            <mc:AlternateContent xmlns:mc="http://schemas.openxmlformats.org/markup-compatibility/2006">
              <mc:Choice xmlns:v="urn:schemas-microsoft-com:vml" Requires="v">
                <p:oleObj name="Equation" r:id="rId4" imgW="419040" imgH="838080" progId="Equation.DSMT4">
                  <p:embed/>
                </p:oleObj>
              </mc:Choice>
              <mc:Fallback>
                <p:oleObj name="Equation" r:id="rId4" imgW="419040" imgH="838080" progId="Equation.DSMT4">
                  <p:embed/>
                  <p:pic>
                    <p:nvPicPr>
                      <p:cNvPr id="0" name=""/>
                      <p:cNvPicPr/>
                      <p:nvPr/>
                    </p:nvPicPr>
                    <p:blipFill>
                      <a:blip r:embed="rId5"/>
                      <a:stretch>
                        <a:fillRect/>
                      </a:stretch>
                    </p:blipFill>
                    <p:spPr>
                      <a:xfrm>
                        <a:off x="7359403" y="5721678"/>
                        <a:ext cx="419100" cy="838200"/>
                      </a:xfrm>
                      <a:prstGeom prst="rect">
                        <a:avLst/>
                      </a:prstGeom>
                      <a:solidFill>
                        <a:srgbClr val="FFFF00"/>
                      </a:solidFill>
                    </p:spPr>
                  </p:pic>
                </p:oleObj>
              </mc:Fallback>
            </mc:AlternateContent>
          </a:graphicData>
        </a:graphic>
      </p:graphicFrame>
      <p:graphicFrame>
        <p:nvGraphicFramePr>
          <p:cNvPr id="7" name="Object 6">
            <a:extLst>
              <a:ext uri="{FF2B5EF4-FFF2-40B4-BE49-F238E27FC236}">
                <a16:creationId xmlns:a16="http://schemas.microsoft.com/office/drawing/2014/main" id="{F8A0D2B8-D675-2B4E-AD60-055829A45292}"/>
              </a:ext>
            </a:extLst>
          </p:cNvPr>
          <p:cNvGraphicFramePr>
            <a:graphicFrameLocks noChangeAspect="1"/>
          </p:cNvGraphicFramePr>
          <p:nvPr>
            <p:extLst>
              <p:ext uri="{D42A27DB-BD31-4B8C-83A1-F6EECF244321}">
                <p14:modId xmlns:p14="http://schemas.microsoft.com/office/powerpoint/2010/main" val="694143928"/>
              </p:ext>
            </p:extLst>
          </p:nvPr>
        </p:nvGraphicFramePr>
        <p:xfrm>
          <a:off x="4058578" y="2472436"/>
          <a:ext cx="2374900" cy="508000"/>
        </p:xfrm>
        <a:graphic>
          <a:graphicData uri="http://schemas.openxmlformats.org/presentationml/2006/ole">
            <mc:AlternateContent xmlns:mc="http://schemas.openxmlformats.org/markup-compatibility/2006">
              <mc:Choice xmlns:v="urn:schemas-microsoft-com:vml" Requires="v">
                <p:oleObj name="Equation" r:id="rId6" imgW="2374560" imgH="507960" progId="Equation.DSMT4">
                  <p:embed/>
                </p:oleObj>
              </mc:Choice>
              <mc:Fallback>
                <p:oleObj name="Equation" r:id="rId6" imgW="2374560" imgH="507960" progId="Equation.DSMT4">
                  <p:embed/>
                  <p:pic>
                    <p:nvPicPr>
                      <p:cNvPr id="0" name=""/>
                      <p:cNvPicPr/>
                      <p:nvPr/>
                    </p:nvPicPr>
                    <p:blipFill>
                      <a:blip r:embed="rId7"/>
                      <a:stretch>
                        <a:fillRect/>
                      </a:stretch>
                    </p:blipFill>
                    <p:spPr>
                      <a:xfrm>
                        <a:off x="4058578" y="2472436"/>
                        <a:ext cx="2374900" cy="5080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01506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barn(inVertical)">
                                      <p:cBhvr>
                                        <p:cTn id="13" dur="500"/>
                                        <p:tgtEl>
                                          <p:spTgt spid="1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barn(inVertical)">
                                      <p:cBhvr>
                                        <p:cTn id="21" dur="5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barn(inVertical)">
                                      <p:cBhvr>
                                        <p:cTn id="26" dur="500"/>
                                        <p:tgtEl>
                                          <p:spTgt spid="1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885" y="419815"/>
            <a:ext cx="11248373" cy="3902881"/>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3418756"/>
          </a:xfrm>
          <a:prstGeom prst="rect">
            <a:avLst/>
          </a:prstGeom>
          <a:noFill/>
        </p:spPr>
        <p:txBody>
          <a:bodyPr wrap="square" rtlCol="0">
            <a:spAutoFit/>
          </a:bodyPr>
          <a:lstStyle/>
          <a:p>
            <a:pPr>
              <a:lnSpc>
                <a:spcPct val="200000"/>
              </a:lnSpc>
            </a:pPr>
            <a:r>
              <a:rPr lang="vi-VN" sz="2800" b="1" i="1" u="sng" dirty="0">
                <a:solidFill>
                  <a:schemeClr val="tx2"/>
                </a:solidFill>
                <a:latin typeface="Times New Roman" panose="02020603050405020304" pitchFamily="18" charset="0"/>
                <a:cs typeface="Times New Roman" panose="02020603050405020304" pitchFamily="18" charset="0"/>
              </a:rPr>
              <a:t>Bài tập </a:t>
            </a:r>
            <a:r>
              <a:rPr lang="vi-VN" sz="2800" b="1" i="1" u="sng">
                <a:solidFill>
                  <a:schemeClr val="tx2"/>
                </a:solidFill>
                <a:latin typeface="Times New Roman" panose="02020603050405020304" pitchFamily="18" charset="0"/>
                <a:cs typeface="Times New Roman" panose="02020603050405020304" pitchFamily="18" charset="0"/>
              </a:rPr>
              <a:t>2</a:t>
            </a:r>
            <a:r>
              <a:rPr lang="en-US" sz="2800" b="1" i="1" u="sng">
                <a:solidFill>
                  <a:schemeClr val="tx2"/>
                </a:solidFill>
                <a:latin typeface="Times New Roman" panose="02020603050405020304" pitchFamily="18" charset="0"/>
                <a:cs typeface="Times New Roman" panose="02020603050405020304" pitchFamily="18" charset="0"/>
              </a:rPr>
              <a:t>: (thảo luận theo nhóm đôi - 2 phút)</a:t>
            </a:r>
            <a:endParaRPr lang="vi-VN" sz="2800" b="1" i="1" u="sng" dirty="0">
              <a:solidFill>
                <a:schemeClr val="tx2"/>
              </a:solidFill>
              <a:latin typeface="Times New Roman" panose="02020603050405020304" pitchFamily="18" charset="0"/>
              <a:cs typeface="Times New Roman" panose="02020603050405020304" pitchFamily="18" charset="0"/>
            </a:endParaRPr>
          </a:p>
          <a:p>
            <a:pPr>
              <a:lnSpc>
                <a:spcPct val="200000"/>
              </a:lnSpc>
            </a:pPr>
            <a:r>
              <a:rPr lang="en-US" sz="2800" b="1">
                <a:solidFill>
                  <a:schemeClr val="tx2"/>
                </a:solidFill>
                <a:latin typeface="Times New Roman" panose="02020603050405020304" pitchFamily="18" charset="0"/>
                <a:cs typeface="Times New Roman" panose="02020603050405020304" pitchFamily="18" charset="0"/>
              </a:rPr>
              <a:t>Rút ngẫu nhiên một thẻ trong hộp có 12 chiếc thẻ đã nêu ở</a:t>
            </a:r>
            <a:r>
              <a:rPr lang="en-US" sz="2800" b="1" i="1" u="sng">
                <a:solidFill>
                  <a:schemeClr val="tx2"/>
                </a:solidFill>
                <a:latin typeface="Times New Roman" panose="02020603050405020304" pitchFamily="18" charset="0"/>
                <a:cs typeface="Times New Roman" panose="02020603050405020304" pitchFamily="18" charset="0"/>
              </a:rPr>
              <a:t> ví dụ 2. </a:t>
            </a:r>
            <a:r>
              <a:rPr lang="en-US" sz="2800" b="1">
                <a:solidFill>
                  <a:schemeClr val="tx2"/>
                </a:solidFill>
                <a:latin typeface="Times New Roman" panose="02020603050405020304" pitchFamily="18" charset="0"/>
                <a:cs typeface="Times New Roman" panose="02020603050405020304" pitchFamily="18" charset="0"/>
              </a:rPr>
              <a:t>Tính xác suất của biến cố “Số xuất hiện trên thẻ được rút ra là số không chia hết cho 3”</a:t>
            </a:r>
            <a:endParaRPr lang="en-US"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64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18A618-E144-6A52-C779-0DA0063D7E7E}"/>
              </a:ext>
            </a:extLst>
          </p:cNvPr>
          <p:cNvSpPr txBox="1"/>
          <p:nvPr/>
        </p:nvSpPr>
        <p:spPr>
          <a:xfrm>
            <a:off x="665017" y="534391"/>
            <a:ext cx="11020301" cy="3408112"/>
          </a:xfrm>
          <a:prstGeom prst="rect">
            <a:avLst/>
          </a:prstGeom>
          <a:noFill/>
        </p:spPr>
        <p:txBody>
          <a:bodyPr wrap="square">
            <a:spAutoFit/>
          </a:bodyPr>
          <a:lstStyle/>
          <a:p>
            <a:pPr>
              <a:lnSpc>
                <a:spcPct val="200000"/>
              </a:lnSpc>
            </a:pPr>
            <a:r>
              <a:rPr lang="vi-VN" sz="2800">
                <a:solidFill>
                  <a:srgbClr val="FF0000"/>
                </a:solidFill>
                <a:latin typeface="Times New Roman" panose="02020603050405020304" pitchFamily="18" charset="0"/>
                <a:cs typeface="Times New Roman" panose="02020603050405020304" pitchFamily="18" charset="0"/>
              </a:rPr>
              <a:t>Luyện tập 2:</a:t>
            </a:r>
          </a:p>
          <a:p>
            <a:pPr>
              <a:lnSpc>
                <a:spcPct val="200000"/>
              </a:lnSpc>
            </a:pPr>
            <a:r>
              <a:rPr lang="vi-VN" sz="2800">
                <a:latin typeface="Times New Roman" panose="02020603050405020304" pitchFamily="18" charset="0"/>
                <a:cs typeface="Times New Roman" panose="02020603050405020304" pitchFamily="18" charset="0"/>
              </a:rPr>
              <a:t>Có 8 kết quả thuận lợi cho biến cố : “Số lần xuất hiện trên thẻ được rút ra là số không chia hết cho 3”</a:t>
            </a:r>
            <a:r>
              <a:rPr lang="en-US" sz="2800">
                <a:latin typeface="Times New Roman" panose="02020603050405020304" pitchFamily="18" charset="0"/>
                <a:cs typeface="Times New Roman" panose="02020603050405020304" pitchFamily="18" charset="0"/>
              </a:rPr>
              <a:t> là: </a:t>
            </a:r>
            <a:r>
              <a:rPr lang="en-US" sz="2800">
                <a:solidFill>
                  <a:prstClr val="black"/>
                </a:solidFill>
                <a:latin typeface="Times New Roman" panose="02020603050405020304" pitchFamily="18" charset="0"/>
                <a:cs typeface="Times New Roman" panose="02020603050405020304" pitchFamily="18" charset="0"/>
              </a:rPr>
              <a:t> </a:t>
            </a:r>
            <a:r>
              <a:rPr lang="en-US" sz="2800">
                <a:solidFill>
                  <a:srgbClr val="0000FF"/>
                </a:solidFill>
                <a:latin typeface="Times New Roman" panose="02020603050405020304" pitchFamily="18" charset="0"/>
                <a:cs typeface="Times New Roman" panose="02020603050405020304" pitchFamily="18" charset="0"/>
              </a:rPr>
              <a:t>1; 2; 4; 5; 7; 8; 10; 11.</a:t>
            </a:r>
            <a:endParaRPr lang="vi-VN" sz="2800">
              <a:solidFill>
                <a:srgbClr val="0000FF"/>
              </a:solidFill>
              <a:latin typeface="Times New Roman" panose="02020603050405020304" pitchFamily="18" charset="0"/>
              <a:cs typeface="Times New Roman" panose="02020603050405020304" pitchFamily="18" charset="0"/>
            </a:endParaRPr>
          </a:p>
          <a:p>
            <a:pPr>
              <a:lnSpc>
                <a:spcPct val="200000"/>
              </a:lnSpc>
            </a:pPr>
            <a:r>
              <a:rPr lang="vi-VN" sz="2800">
                <a:latin typeface="Times New Roman" panose="02020603050405020304" pitchFamily="18" charset="0"/>
                <a:cs typeface="Times New Roman" panose="02020603050405020304" pitchFamily="18" charset="0"/>
              </a:rPr>
              <a:t>Vì thế xác suất của biến cố trên là:  </a:t>
            </a:r>
          </a:p>
        </p:txBody>
      </p:sp>
      <p:graphicFrame>
        <p:nvGraphicFramePr>
          <p:cNvPr id="6" name="Object 5">
            <a:extLst>
              <a:ext uri="{FF2B5EF4-FFF2-40B4-BE49-F238E27FC236}">
                <a16:creationId xmlns:a16="http://schemas.microsoft.com/office/drawing/2014/main" id="{81093F7F-E0B5-B948-3B3B-2766CA672BF6}"/>
              </a:ext>
            </a:extLst>
          </p:cNvPr>
          <p:cNvGraphicFramePr>
            <a:graphicFrameLocks noChangeAspect="1"/>
          </p:cNvGraphicFramePr>
          <p:nvPr>
            <p:extLst>
              <p:ext uri="{D42A27DB-BD31-4B8C-83A1-F6EECF244321}">
                <p14:modId xmlns:p14="http://schemas.microsoft.com/office/powerpoint/2010/main" val="2087479422"/>
              </p:ext>
            </p:extLst>
          </p:nvPr>
        </p:nvGraphicFramePr>
        <p:xfrm>
          <a:off x="5796230" y="3325813"/>
          <a:ext cx="1003300" cy="838200"/>
        </p:xfrm>
        <a:graphic>
          <a:graphicData uri="http://schemas.openxmlformats.org/presentationml/2006/ole">
            <mc:AlternateContent xmlns:mc="http://schemas.openxmlformats.org/markup-compatibility/2006">
              <mc:Choice xmlns:v="urn:schemas-microsoft-com:vml" Requires="v">
                <p:oleObj name="Equation" r:id="rId2" imgW="1002960" imgH="838080" progId="Equation.DSMT4">
                  <p:embed/>
                </p:oleObj>
              </mc:Choice>
              <mc:Fallback>
                <p:oleObj name="Equation" r:id="rId2" imgW="1002960" imgH="838080" progId="Equation.DSMT4">
                  <p:embed/>
                  <p:pic>
                    <p:nvPicPr>
                      <p:cNvPr id="0" name=""/>
                      <p:cNvPicPr/>
                      <p:nvPr/>
                    </p:nvPicPr>
                    <p:blipFill>
                      <a:blip r:embed="rId3"/>
                      <a:stretch>
                        <a:fillRect/>
                      </a:stretch>
                    </p:blipFill>
                    <p:spPr>
                      <a:xfrm>
                        <a:off x="5796230" y="3325813"/>
                        <a:ext cx="1003300" cy="838200"/>
                      </a:xfrm>
                      <a:prstGeom prst="rect">
                        <a:avLst/>
                      </a:prstGeom>
                    </p:spPr>
                  </p:pic>
                </p:oleObj>
              </mc:Fallback>
            </mc:AlternateContent>
          </a:graphicData>
        </a:graphic>
      </p:graphicFrame>
    </p:spTree>
    <p:extLst>
      <p:ext uri="{BB962C8B-B14F-4D97-AF65-F5344CB8AC3E}">
        <p14:creationId xmlns:p14="http://schemas.microsoft.com/office/powerpoint/2010/main" val="248984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4504" y="1077238"/>
            <a:ext cx="10384077" cy="415864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 name="TextBox 4"/>
          <p:cNvSpPr txBox="1"/>
          <p:nvPr/>
        </p:nvSpPr>
        <p:spPr>
          <a:xfrm>
            <a:off x="1484415" y="1323341"/>
            <a:ext cx="9963397" cy="4606326"/>
          </a:xfrm>
          <a:prstGeom prst="rect">
            <a:avLst/>
          </a:prstGeom>
          <a:noFill/>
        </p:spPr>
        <p:txBody>
          <a:bodyPr wrap="square" rtlCol="0">
            <a:spAutoFit/>
          </a:bodyPr>
          <a:lstStyle/>
          <a:p>
            <a:pPr algn="ctr">
              <a:lnSpc>
                <a:spcPct val="150000"/>
              </a:lnSpc>
            </a:pPr>
            <a:r>
              <a:rPr lang="en-US" sz="3600" b="1">
                <a:solidFill>
                  <a:srgbClr val="0000FF"/>
                </a:solidFill>
                <a:latin typeface="Times New Roman" panose="02020603050405020304" pitchFamily="18" charset="0"/>
                <a:cs typeface="Times New Roman" panose="02020603050405020304" pitchFamily="18" charset="0"/>
              </a:rPr>
              <a:t>HƯỚNG DẪN HỌC BÀI Ở NHÀ</a:t>
            </a:r>
          </a:p>
          <a:p>
            <a:pPr marL="502920" indent="-457200" algn="just">
              <a:lnSpc>
                <a:spcPct val="150000"/>
              </a:lnSpc>
              <a:spcBef>
                <a:spcPts val="600"/>
              </a:spcBef>
              <a:spcAft>
                <a:spcPts val="600"/>
              </a:spcAft>
              <a:buFontTx/>
              <a:buChar char="-"/>
            </a:pPr>
            <a:r>
              <a:rPr lang="en-US" sz="3600">
                <a:latin typeface="Times New Roman" panose="02020603050405020304" pitchFamily="18" charset="0"/>
                <a:cs typeface="Times New Roman" panose="02020603050405020304" pitchFamily="18" charset="0"/>
              </a:rPr>
              <a:t>Học thuộc nội dung ghi nhớ của bài. </a:t>
            </a:r>
          </a:p>
          <a:p>
            <a:pPr marL="502920" indent="-457200" algn="just">
              <a:lnSpc>
                <a:spcPct val="150000"/>
              </a:lnSpc>
              <a:spcBef>
                <a:spcPts val="600"/>
              </a:spcBef>
              <a:spcAft>
                <a:spcPts val="600"/>
              </a:spcAft>
              <a:buFontTx/>
              <a:buChar char="-"/>
            </a:pPr>
            <a:r>
              <a:rPr lang="en-US" sz="3600">
                <a:latin typeface="Times New Roman" panose="02020603050405020304" pitchFamily="18" charset="0"/>
                <a:cs typeface="Times New Roman" panose="02020603050405020304" pitchFamily="18" charset="0"/>
              </a:rPr>
              <a:t>Xem lại ví dụ và phần luyện tập đã sửa.</a:t>
            </a:r>
          </a:p>
          <a:p>
            <a:pPr marL="502920" indent="-457200" algn="just">
              <a:lnSpc>
                <a:spcPct val="150000"/>
              </a:lnSpc>
              <a:spcBef>
                <a:spcPts val="600"/>
              </a:spcBef>
              <a:spcAft>
                <a:spcPts val="600"/>
              </a:spcAft>
              <a:buFontTx/>
              <a:buChar char="-"/>
            </a:pPr>
            <a:r>
              <a:rPr lang="en-US" sz="3600">
                <a:latin typeface="Times New Roman" panose="02020603050405020304" pitchFamily="18" charset="0"/>
                <a:cs typeface="Times New Roman" panose="02020603050405020304" pitchFamily="18" charset="0"/>
              </a:rPr>
              <a:t>Hoàn thành bài tập 1, 2 SGK trang 32, 33.</a:t>
            </a:r>
          </a:p>
          <a:p>
            <a:pPr algn="ctr">
              <a:lnSpc>
                <a:spcPct val="150000"/>
              </a:lnSpc>
            </a:pPr>
            <a:endParaRPr lang="en-U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0055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293"/>
          <p:cNvSpPr/>
          <p:nvPr/>
        </p:nvSpPr>
        <p:spPr>
          <a:xfrm>
            <a:off x="0" y="0"/>
            <a:ext cx="12192000" cy="6857999"/>
          </a:xfrm>
          <a:custGeom>
            <a:avLst/>
            <a:gdLst>
              <a:gd name="connsiteX0" fmla="*/ 0 w 12192000"/>
              <a:gd name="connsiteY0" fmla="*/ 6857999 h 6857999"/>
              <a:gd name="connsiteX1" fmla="*/ 12192000 w 12192000"/>
              <a:gd name="connsiteY1" fmla="*/ 6857999 h 6857999"/>
              <a:gd name="connsiteX2" fmla="*/ 12192000 w 12192000"/>
              <a:gd name="connsiteY2" fmla="*/ 0 h 6857999"/>
              <a:gd name="connsiteX3" fmla="*/ 0 w 12192000"/>
              <a:gd name="connsiteY3" fmla="*/ 0 h 6857999"/>
              <a:gd name="connsiteX4" fmla="*/ 0 w 1219200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7999">
                <a:moveTo>
                  <a:pt x="0" y="6857999"/>
                </a:moveTo>
                <a:lnTo>
                  <a:pt x="12192000" y="6857999"/>
                </a:lnTo>
                <a:lnTo>
                  <a:pt x="12192000" y="0"/>
                </a:lnTo>
                <a:lnTo>
                  <a:pt x="0" y="0"/>
                </a:lnTo>
                <a:lnTo>
                  <a:pt x="0" y="6857999"/>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Freeform 295"/>
          <p:cNvSpPr/>
          <p:nvPr/>
        </p:nvSpPr>
        <p:spPr>
          <a:xfrm>
            <a:off x="3559175" y="3267075"/>
            <a:ext cx="4924425" cy="22225"/>
          </a:xfrm>
          <a:custGeom>
            <a:avLst/>
            <a:gdLst>
              <a:gd name="connsiteX0" fmla="*/ 21463 w 4924425"/>
              <a:gd name="connsiteY0" fmla="*/ 11811 h 22225"/>
              <a:gd name="connsiteX1" fmla="*/ 4936363 w 4924425"/>
              <a:gd name="connsiteY1" fmla="*/ 11811 h 22225"/>
            </a:gdLst>
            <a:ahLst/>
            <a:cxnLst>
              <a:cxn ang="0">
                <a:pos x="connsiteX0" y="connsiteY0"/>
              </a:cxn>
              <a:cxn ang="0">
                <a:pos x="connsiteX1" y="connsiteY1"/>
              </a:cxn>
            </a:cxnLst>
            <a:rect l="l" t="t" r="r" b="b"/>
            <a:pathLst>
              <a:path w="4924425" h="22225">
                <a:moveTo>
                  <a:pt x="21463" y="11811"/>
                </a:moveTo>
                <a:lnTo>
                  <a:pt x="4936363" y="11811"/>
                </a:lnTo>
              </a:path>
            </a:pathLst>
          </a:custGeom>
          <a:ln w="1905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7" name="Picture 297"/>
          <p:cNvPicPr>
            <a:picLocks noChangeAspect="1"/>
          </p:cNvPicPr>
          <p:nvPr/>
        </p:nvPicPr>
        <p:blipFill>
          <a:blip r:embed="rId2"/>
          <a:stretch>
            <a:fillRect/>
          </a:stretch>
        </p:blipFill>
        <p:spPr>
          <a:xfrm>
            <a:off x="0" y="4389120"/>
            <a:ext cx="2278380" cy="2468880"/>
          </a:xfrm>
          <a:prstGeom prst="rect">
            <a:avLst/>
          </a:prstGeom>
        </p:spPr>
      </p:pic>
      <p:pic>
        <p:nvPicPr>
          <p:cNvPr id="298" name="Picture 298"/>
          <p:cNvPicPr>
            <a:picLocks noChangeAspect="1"/>
          </p:cNvPicPr>
          <p:nvPr/>
        </p:nvPicPr>
        <p:blipFill>
          <a:blip r:embed="rId3"/>
          <a:stretch>
            <a:fillRect/>
          </a:stretch>
        </p:blipFill>
        <p:spPr>
          <a:xfrm>
            <a:off x="10713720" y="121920"/>
            <a:ext cx="487680" cy="1607820"/>
          </a:xfrm>
          <a:prstGeom prst="rect">
            <a:avLst/>
          </a:prstGeom>
        </p:spPr>
      </p:pic>
      <p:pic>
        <p:nvPicPr>
          <p:cNvPr id="299" name="Picture 299"/>
          <p:cNvPicPr>
            <a:picLocks noChangeAspect="1"/>
          </p:cNvPicPr>
          <p:nvPr/>
        </p:nvPicPr>
        <p:blipFill>
          <a:blip r:embed="rId4"/>
          <a:stretch>
            <a:fillRect/>
          </a:stretch>
        </p:blipFill>
        <p:spPr>
          <a:xfrm>
            <a:off x="11262360" y="1013460"/>
            <a:ext cx="754380" cy="1287780"/>
          </a:xfrm>
          <a:prstGeom prst="rect">
            <a:avLst/>
          </a:prstGeom>
        </p:spPr>
      </p:pic>
      <p:sp>
        <p:nvSpPr>
          <p:cNvPr id="3" name="Freeform 299"/>
          <p:cNvSpPr/>
          <p:nvPr/>
        </p:nvSpPr>
        <p:spPr>
          <a:xfrm>
            <a:off x="11776075" y="790575"/>
            <a:ext cx="327025" cy="301625"/>
          </a:xfrm>
          <a:custGeom>
            <a:avLst/>
            <a:gdLst>
              <a:gd name="connsiteX0" fmla="*/ 306253 w 327025"/>
              <a:gd name="connsiteY0" fmla="*/ 91169 h 301625"/>
              <a:gd name="connsiteX1" fmla="*/ 169081 w 327025"/>
              <a:gd name="connsiteY1" fmla="*/ 21233 h 301625"/>
              <a:gd name="connsiteX2" fmla="*/ 85930 w 327025"/>
              <a:gd name="connsiteY2" fmla="*/ 48229 h 301625"/>
              <a:gd name="connsiteX3" fmla="*/ 16960 w 327025"/>
              <a:gd name="connsiteY3" fmla="*/ 183479 h 301625"/>
              <a:gd name="connsiteX4" fmla="*/ 262345 w 327025"/>
              <a:gd name="connsiteY4" fmla="*/ 308496 h 301625"/>
              <a:gd name="connsiteX5" fmla="*/ 331302 w 327025"/>
              <a:gd name="connsiteY5" fmla="*/ 173290 h 301625"/>
              <a:gd name="connsiteX6" fmla="*/ 306253 w 327025"/>
              <a:gd name="connsiteY6" fmla="*/ 91169 h 301625"/>
              <a:gd name="connsiteX7" fmla="*/ 306253 w 327025"/>
              <a:gd name="connsiteY7" fmla="*/ 91169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25" h="301625">
                <a:moveTo>
                  <a:pt x="306253" y="91169"/>
                </a:moveTo>
                <a:lnTo>
                  <a:pt x="169081" y="21233"/>
                </a:lnTo>
                <a:cubicBezTo>
                  <a:pt x="138167" y="5483"/>
                  <a:pt x="101697" y="17323"/>
                  <a:pt x="85930" y="48229"/>
                </a:cubicBezTo>
                <a:lnTo>
                  <a:pt x="16960" y="183479"/>
                </a:lnTo>
                <a:lnTo>
                  <a:pt x="262345" y="308496"/>
                </a:lnTo>
                <a:lnTo>
                  <a:pt x="331302" y="173290"/>
                </a:lnTo>
                <a:cubicBezTo>
                  <a:pt x="349001" y="143369"/>
                  <a:pt x="337167" y="106919"/>
                  <a:pt x="306253" y="91169"/>
                </a:cubicBezTo>
                <a:lnTo>
                  <a:pt x="306253" y="91169"/>
                </a:lnTo>
                <a:close/>
              </a:path>
            </a:pathLst>
          </a:custGeom>
          <a:solidFill>
            <a:srgbClr val="5A9AD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TextBox 300"/>
          <p:cNvSpPr txBox="1"/>
          <p:nvPr/>
        </p:nvSpPr>
        <p:spPr>
          <a:xfrm>
            <a:off x="2987929" y="824445"/>
            <a:ext cx="6229662" cy="3117204"/>
          </a:xfrm>
          <a:prstGeom prst="rect">
            <a:avLst/>
          </a:prstGeom>
          <a:noFill/>
        </p:spPr>
        <p:txBody>
          <a:bodyPr wrap="square" lIns="0" tIns="0" rIns="0" bIns="0" rtlCol="0">
            <a:spAutoFit/>
          </a:bodyPr>
          <a:lstStyle/>
          <a:p>
            <a:pPr marL="0">
              <a:lnSpc>
                <a:spcPct val="100000"/>
              </a:lnSpc>
            </a:pPr>
            <a:r>
              <a:rPr lang="en-US" altLang="zh-CN" sz="8000" spc="654" dirty="0">
                <a:solidFill>
                  <a:srgbClr val="FEFEFE"/>
                </a:solidFill>
                <a:latin typeface="Times New Roman"/>
                <a:ea typeface="Times New Roman"/>
              </a:rPr>
              <a:t>Reme</a:t>
            </a:r>
            <a:r>
              <a:rPr lang="en-US" altLang="zh-CN" sz="8000" spc="644" dirty="0">
                <a:solidFill>
                  <a:srgbClr val="FEFEFE"/>
                </a:solidFill>
                <a:latin typeface="Times New Roman"/>
                <a:ea typeface="Times New Roman"/>
              </a:rPr>
              <a:t>mber…</a:t>
            </a:r>
          </a:p>
          <a:p>
            <a:pPr marL="0" indent="374904">
              <a:lnSpc>
                <a:spcPct val="100000"/>
              </a:lnSpc>
            </a:pPr>
            <a:r>
              <a:rPr lang="en-US" altLang="zh-CN" sz="8000" spc="295" dirty="0">
                <a:solidFill>
                  <a:srgbClr val="FEFEFE"/>
                </a:solidFill>
                <a:latin typeface="Times New Roman"/>
                <a:ea typeface="Times New Roman"/>
              </a:rPr>
              <a:t>Safety</a:t>
            </a:r>
            <a:r>
              <a:rPr lang="en-US" altLang="zh-CN" sz="8000" spc="20" dirty="0">
                <a:solidFill>
                  <a:srgbClr val="FEFEFE"/>
                </a:solidFill>
                <a:latin typeface="Times New Roman"/>
                <a:cs typeface="Times New Roman"/>
              </a:rPr>
              <a:t> </a:t>
            </a:r>
            <a:r>
              <a:rPr lang="en-US" altLang="zh-CN" sz="8000" spc="250" dirty="0">
                <a:solidFill>
                  <a:srgbClr val="FEFEFE"/>
                </a:solidFill>
                <a:latin typeface="Times New Roman"/>
                <a:ea typeface="Times New Roman"/>
              </a:rPr>
              <a:t>First!</a:t>
            </a:r>
          </a:p>
          <a:p>
            <a:pPr>
              <a:lnSpc>
                <a:spcPts val="1000"/>
              </a:lnSpc>
            </a:pPr>
            <a:endParaRPr lang="en-US" dirty="0"/>
          </a:p>
          <a:p>
            <a:pPr>
              <a:lnSpc>
                <a:spcPts val="1920"/>
              </a:lnSpc>
            </a:pPr>
            <a:endParaRPr lang="en-US" dirty="0"/>
          </a:p>
          <a:p>
            <a:pPr marL="0" indent="2419476">
              <a:lnSpc>
                <a:spcPct val="100833"/>
              </a:lnSpc>
            </a:pPr>
            <a:r>
              <a:rPr lang="en-US" altLang="zh-CN" sz="2000" spc="60" dirty="0">
                <a:solidFill>
                  <a:srgbClr val="FEFEFE"/>
                </a:solidFill>
                <a:latin typeface="Times New Roman"/>
                <a:ea typeface="Times New Roman"/>
              </a:rPr>
              <a:t>Thank</a:t>
            </a:r>
            <a:r>
              <a:rPr lang="en-US" altLang="zh-CN" sz="2000" spc="110" dirty="0">
                <a:solidFill>
                  <a:srgbClr val="FEFEFE"/>
                </a:solidFill>
                <a:latin typeface="Times New Roman"/>
                <a:cs typeface="Times New Roman"/>
              </a:rPr>
              <a:t> </a:t>
            </a:r>
            <a:r>
              <a:rPr lang="en-US" altLang="zh-CN" sz="2000" spc="55" dirty="0">
                <a:solidFill>
                  <a:srgbClr val="FEFEFE"/>
                </a:solidFill>
                <a:latin typeface="Times New Roman"/>
                <a:ea typeface="Times New Roman"/>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356659"/>
            <a:ext cx="12192000" cy="768085"/>
          </a:xfrm>
          <a:prstGeom prst="rect">
            <a:avLst/>
          </a:prstGeom>
        </p:spPr>
        <p:txBody>
          <a:bodyPr lIns="121917" tIns="60958" rIns="121917" bIns="60958"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a:solidFill>
                  <a:srgbClr val="0000FF"/>
                </a:solidFill>
                <a:latin typeface="Times New Roman" panose="02020603050405020304" pitchFamily="18" charset="0"/>
                <a:cs typeface="Times New Roman" panose="02020603050405020304" pitchFamily="18" charset="0"/>
              </a:rPr>
              <a:t>NỘI DUNG:</a:t>
            </a:r>
          </a:p>
        </p:txBody>
      </p:sp>
      <p:grpSp>
        <p:nvGrpSpPr>
          <p:cNvPr id="4" name="Group 3"/>
          <p:cNvGrpSpPr/>
          <p:nvPr/>
        </p:nvGrpSpPr>
        <p:grpSpPr>
          <a:xfrm>
            <a:off x="3023659" y="1412776"/>
            <a:ext cx="8736971"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grpSp>
      <p:sp>
        <p:nvSpPr>
          <p:cNvPr id="8" name="직사각형 39"/>
          <p:cNvSpPr/>
          <p:nvPr/>
        </p:nvSpPr>
        <p:spPr>
          <a:xfrm>
            <a:off x="3345917" y="1755719"/>
            <a:ext cx="537579" cy="553994"/>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latin typeface="Times New Roman" panose="02020603050405020304" pitchFamily="18" charset="0"/>
                <a:cs typeface="Times New Roman" panose="02020603050405020304" pitchFamily="18" charset="0"/>
              </a:rPr>
              <a:t>1 </a:t>
            </a:r>
            <a:endParaRPr lang="ko-KR" alt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Box 10"/>
          <p:cNvSpPr txBox="1"/>
          <p:nvPr/>
        </p:nvSpPr>
        <p:spPr bwMode="auto">
          <a:xfrm>
            <a:off x="4126140" y="1555662"/>
            <a:ext cx="6967936" cy="95410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XÁC </a:t>
            </a:r>
            <a:r>
              <a:rPr lang="en-US" altLang="ko-KR" sz="2800" b="1">
                <a:solidFill>
                  <a:schemeClr val="tx1">
                    <a:lumMod val="75000"/>
                    <a:lumOff val="25000"/>
                  </a:schemeClr>
                </a:solidFill>
                <a:latin typeface="Times New Roman" panose="02020603050405020304" pitchFamily="18" charset="0"/>
                <a:cs typeface="Times New Roman" panose="02020603050405020304" pitchFamily="18" charset="0"/>
              </a:rPr>
              <a:t>SUẤT CỦA BIẾN CỐ TRONG TRÒ CHƠI GIEO XÚC XẮC.</a:t>
            </a:r>
            <a:endPar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3019651" y="2643479"/>
            <a:ext cx="8736971" cy="1219200"/>
            <a:chOff x="1151472" y="3187501"/>
            <a:chExt cx="6552728" cy="914400"/>
          </a:xfrm>
        </p:grpSpPr>
        <p:sp>
          <p:nvSpPr>
            <p:cNvPr id="13" name="Pentagon 12"/>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sp>
          <p:nvSpPr>
            <p:cNvPr id="14" name="Pentagon 13"/>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sp>
          <p:nvSpPr>
            <p:cNvPr id="15" name="Diamond 14"/>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3015643" y="3874181"/>
            <a:ext cx="8736971" cy="1219200"/>
            <a:chOff x="1151472" y="3187501"/>
            <a:chExt cx="6552728" cy="914400"/>
          </a:xfrm>
        </p:grpSpPr>
        <p:sp>
          <p:nvSpPr>
            <p:cNvPr id="17" name="Pentagon 16"/>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sp>
          <p:nvSpPr>
            <p:cNvPr id="18" name="Pentagon 17"/>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latin typeface="Times New Roman" panose="02020603050405020304" pitchFamily="18" charset="0"/>
                <a:cs typeface="Times New Roman" panose="02020603050405020304" pitchFamily="18" charset="0"/>
              </a:endParaRPr>
            </a:p>
          </p:txBody>
        </p:sp>
        <p:sp>
          <p:nvSpPr>
            <p:cNvPr id="19" name="Diamond 18"/>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grpSp>
      <p:sp>
        <p:nvSpPr>
          <p:cNvPr id="24" name="직사각형 39"/>
          <p:cNvSpPr/>
          <p:nvPr/>
        </p:nvSpPr>
        <p:spPr>
          <a:xfrm>
            <a:off x="3345917" y="2988415"/>
            <a:ext cx="537579" cy="553994"/>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latin typeface="Times New Roman" panose="02020603050405020304" pitchFamily="18" charset="0"/>
                <a:cs typeface="Times New Roman" panose="02020603050405020304" pitchFamily="18" charset="0"/>
              </a:rPr>
              <a:t>2 </a:t>
            </a:r>
            <a:endParaRPr lang="ko-KR" altLang="en-US" sz="2800" dirty="0">
              <a:solidFill>
                <a:schemeClr val="bg1"/>
              </a:solidFill>
              <a:latin typeface="Times New Roman" panose="02020603050405020304" pitchFamily="18" charset="0"/>
              <a:cs typeface="Times New Roman" panose="02020603050405020304" pitchFamily="18" charset="0"/>
            </a:endParaRPr>
          </a:p>
        </p:txBody>
      </p:sp>
      <p:sp>
        <p:nvSpPr>
          <p:cNvPr id="26" name="TextBox 10"/>
          <p:cNvSpPr txBox="1"/>
          <p:nvPr/>
        </p:nvSpPr>
        <p:spPr bwMode="auto">
          <a:xfrm>
            <a:off x="4230835" y="2888262"/>
            <a:ext cx="7067642" cy="95410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XÁC </a:t>
            </a:r>
            <a:r>
              <a:rPr lang="en-US" altLang="ko-KR" sz="2800" b="1">
                <a:solidFill>
                  <a:schemeClr val="tx1">
                    <a:lumMod val="75000"/>
                    <a:lumOff val="25000"/>
                  </a:schemeClr>
                </a:solidFill>
                <a:latin typeface="Times New Roman" panose="02020603050405020304" pitchFamily="18" charset="0"/>
                <a:cs typeface="Times New Roman" panose="02020603050405020304" pitchFamily="18" charset="0"/>
              </a:rPr>
              <a:t>SUẤT CỦA BIẾN CỐ </a:t>
            </a:r>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TRONG TRÒ </a:t>
            </a:r>
            <a:r>
              <a:rPr lang="en-US" altLang="ko-KR" sz="2800" b="1">
                <a:solidFill>
                  <a:schemeClr val="tx1">
                    <a:lumMod val="75000"/>
                    <a:lumOff val="25000"/>
                  </a:schemeClr>
                </a:solidFill>
                <a:latin typeface="Times New Roman" panose="02020603050405020304" pitchFamily="18" charset="0"/>
                <a:cs typeface="Times New Roman" panose="02020603050405020304" pitchFamily="18" charset="0"/>
              </a:rPr>
              <a:t>CHƠI RÚT THẺ </a:t>
            </a:r>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TỪ TRONG HỘP.</a:t>
            </a:r>
          </a:p>
        </p:txBody>
      </p:sp>
      <p:sp>
        <p:nvSpPr>
          <p:cNvPr id="28" name="직사각형 39"/>
          <p:cNvSpPr/>
          <p:nvPr/>
        </p:nvSpPr>
        <p:spPr>
          <a:xfrm>
            <a:off x="3345917" y="4221111"/>
            <a:ext cx="537579" cy="553994"/>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latin typeface="Times New Roman" panose="02020603050405020304" pitchFamily="18" charset="0"/>
                <a:cs typeface="Times New Roman" panose="02020603050405020304" pitchFamily="18" charset="0"/>
              </a:rPr>
              <a:t>3 </a:t>
            </a:r>
            <a:endParaRPr lang="ko-KR" altLang="en-US" sz="2800" dirty="0">
              <a:solidFill>
                <a:schemeClr val="bg1"/>
              </a:solidFill>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4234843" y="3380533"/>
            <a:ext cx="7681385" cy="1785265"/>
            <a:chOff x="2299400" y="834582"/>
            <a:chExt cx="5548088" cy="1338946"/>
          </a:xfrm>
        </p:grpSpPr>
        <p:sp>
          <p:nvSpPr>
            <p:cNvPr id="30" name="TextBox 10"/>
            <p:cNvSpPr txBox="1"/>
            <p:nvPr/>
          </p:nvSpPr>
          <p:spPr bwMode="auto">
            <a:xfrm>
              <a:off x="2299400" y="1781114"/>
              <a:ext cx="4576856" cy="39241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1" name="TextBox 12"/>
            <p:cNvSpPr txBox="1"/>
            <p:nvPr/>
          </p:nvSpPr>
          <p:spPr bwMode="auto">
            <a:xfrm>
              <a:off x="3270632" y="834582"/>
              <a:ext cx="4576856" cy="39241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ko-KR"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4230835" y="4218091"/>
            <a:ext cx="6336704" cy="882253"/>
            <a:chOff x="2299400" y="1781114"/>
            <a:chExt cx="4576856" cy="661690"/>
          </a:xfrm>
        </p:grpSpPr>
        <p:sp>
          <p:nvSpPr>
            <p:cNvPr id="34" name="TextBox 10"/>
            <p:cNvSpPr txBox="1"/>
            <p:nvPr/>
          </p:nvSpPr>
          <p:spPr bwMode="auto">
            <a:xfrm>
              <a:off x="2299400" y="1781114"/>
              <a:ext cx="4576856" cy="39241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800" b="1">
                  <a:solidFill>
                    <a:schemeClr val="tx1">
                      <a:lumMod val="75000"/>
                      <a:lumOff val="25000"/>
                    </a:schemeClr>
                  </a:solidFill>
                  <a:latin typeface="Times New Roman" panose="02020603050405020304" pitchFamily="18" charset="0"/>
                  <a:cs typeface="Times New Roman" panose="02020603050405020304" pitchFamily="18" charset="0"/>
                </a:rPr>
                <a:t>LUYỆN TẬP</a:t>
              </a:r>
              <a:endPar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5" name="TextBox 12"/>
            <p:cNvSpPr txBox="1"/>
            <p:nvPr/>
          </p:nvSpPr>
          <p:spPr bwMode="auto">
            <a:xfrm>
              <a:off x="2299400" y="2050389"/>
              <a:ext cx="4576856" cy="39241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ko-KR"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3103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p:cNvPicPr>
            <a:picLocks noChangeAspect="1"/>
          </p:cNvPicPr>
          <p:nvPr/>
        </p:nvPicPr>
        <p:blipFill>
          <a:blip r:embed="rId2"/>
          <a:stretch>
            <a:fillRect/>
          </a:stretch>
        </p:blipFill>
        <p:spPr>
          <a:xfrm>
            <a:off x="9403080" y="5417820"/>
            <a:ext cx="2103120" cy="1440180"/>
          </a:xfrm>
          <a:prstGeom prst="rect">
            <a:avLst/>
          </a:prstGeom>
        </p:spPr>
      </p:pic>
      <p:pic>
        <p:nvPicPr>
          <p:cNvPr id="22" name="Picture 22"/>
          <p:cNvPicPr>
            <a:picLocks noChangeAspect="1"/>
          </p:cNvPicPr>
          <p:nvPr/>
        </p:nvPicPr>
        <p:blipFill>
          <a:blip r:embed="rId3"/>
          <a:stretch>
            <a:fillRect/>
          </a:stretch>
        </p:blipFill>
        <p:spPr>
          <a:xfrm>
            <a:off x="2228976" y="3469640"/>
            <a:ext cx="2735580" cy="3261360"/>
          </a:xfrm>
          <a:prstGeom prst="rect">
            <a:avLst/>
          </a:prstGeom>
        </p:spPr>
      </p:pic>
      <p:sp>
        <p:nvSpPr>
          <p:cNvPr id="2" name="Freeform 22"/>
          <p:cNvSpPr/>
          <p:nvPr/>
        </p:nvSpPr>
        <p:spPr>
          <a:xfrm>
            <a:off x="0" y="4624197"/>
            <a:ext cx="3596766" cy="2233802"/>
          </a:xfrm>
          <a:custGeom>
            <a:avLst/>
            <a:gdLst>
              <a:gd name="connsiteX0" fmla="*/ 3596766 w 3596766"/>
              <a:gd name="connsiteY0" fmla="*/ 2233802 h 2233802"/>
              <a:gd name="connsiteX1" fmla="*/ 1135608 w 3596766"/>
              <a:gd name="connsiteY1" fmla="*/ 2233802 h 2233802"/>
              <a:gd name="connsiteX2" fmla="*/ 0 w 3596766"/>
              <a:gd name="connsiteY2" fmla="*/ 1662607 h 2233802"/>
              <a:gd name="connsiteX3" fmla="*/ 0 w 3596766"/>
              <a:gd name="connsiteY3" fmla="*/ 0 h 2233802"/>
              <a:gd name="connsiteX4" fmla="*/ 3596766 w 3596766"/>
              <a:gd name="connsiteY4" fmla="*/ 2233802 h 2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66" h="2233802">
                <a:moveTo>
                  <a:pt x="3596766" y="2233802"/>
                </a:moveTo>
                <a:lnTo>
                  <a:pt x="1135608" y="2233802"/>
                </a:lnTo>
                <a:lnTo>
                  <a:pt x="0" y="1662607"/>
                </a:lnTo>
                <a:lnTo>
                  <a:pt x="0" y="0"/>
                </a:lnTo>
                <a:lnTo>
                  <a:pt x="3596766" y="223380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3"/>
          <p:cNvSpPr/>
          <p:nvPr/>
        </p:nvSpPr>
        <p:spPr>
          <a:xfrm>
            <a:off x="0" y="4531106"/>
            <a:ext cx="3734434" cy="2326893"/>
          </a:xfrm>
          <a:custGeom>
            <a:avLst/>
            <a:gdLst>
              <a:gd name="connsiteX0" fmla="*/ 3734434 w 3734434"/>
              <a:gd name="connsiteY0" fmla="*/ 2326893 h 2326893"/>
              <a:gd name="connsiteX1" fmla="*/ 3596766 w 3734434"/>
              <a:gd name="connsiteY1" fmla="*/ 2326893 h 2326893"/>
              <a:gd name="connsiteX2" fmla="*/ 0 w 3734434"/>
              <a:gd name="connsiteY2" fmla="*/ 93090 h 2326893"/>
              <a:gd name="connsiteX3" fmla="*/ 0 w 3734434"/>
              <a:gd name="connsiteY3" fmla="*/ 0 h 2326893"/>
              <a:gd name="connsiteX4" fmla="*/ 3734434 w 3734434"/>
              <a:gd name="connsiteY4" fmla="*/ 2326893 h 232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434" h="2326893">
                <a:moveTo>
                  <a:pt x="3734434" y="2326893"/>
                </a:moveTo>
                <a:lnTo>
                  <a:pt x="3596766" y="2326893"/>
                </a:lnTo>
                <a:lnTo>
                  <a:pt x="0" y="93090"/>
                </a:lnTo>
                <a:lnTo>
                  <a:pt x="0" y="0"/>
                </a:lnTo>
                <a:lnTo>
                  <a:pt x="3734434" y="2326893"/>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4"/>
          <p:cNvSpPr/>
          <p:nvPr/>
        </p:nvSpPr>
        <p:spPr>
          <a:xfrm>
            <a:off x="0" y="4624197"/>
            <a:ext cx="3596766" cy="2233802"/>
          </a:xfrm>
          <a:custGeom>
            <a:avLst/>
            <a:gdLst>
              <a:gd name="connsiteX0" fmla="*/ 3596766 w 3596766"/>
              <a:gd name="connsiteY0" fmla="*/ 2233802 h 2233802"/>
              <a:gd name="connsiteX1" fmla="*/ 3502025 w 3596766"/>
              <a:gd name="connsiteY1" fmla="*/ 2233802 h 2233802"/>
              <a:gd name="connsiteX2" fmla="*/ 0 w 3596766"/>
              <a:gd name="connsiteY2" fmla="*/ 64008 h 2233802"/>
              <a:gd name="connsiteX3" fmla="*/ 0 w 3596766"/>
              <a:gd name="connsiteY3" fmla="*/ 0 h 2233802"/>
              <a:gd name="connsiteX4" fmla="*/ 3596766 w 3596766"/>
              <a:gd name="connsiteY4" fmla="*/ 2233802 h 2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66" h="2233802">
                <a:moveTo>
                  <a:pt x="3596766" y="2233802"/>
                </a:moveTo>
                <a:lnTo>
                  <a:pt x="3502025" y="2233802"/>
                </a:lnTo>
                <a:lnTo>
                  <a:pt x="0" y="64008"/>
                </a:lnTo>
                <a:lnTo>
                  <a:pt x="0" y="0"/>
                </a:lnTo>
                <a:lnTo>
                  <a:pt x="3596766" y="223380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5"/>
          <p:cNvSpPr/>
          <p:nvPr/>
        </p:nvSpPr>
        <p:spPr>
          <a:xfrm>
            <a:off x="0" y="4688205"/>
            <a:ext cx="3502025" cy="2169794"/>
          </a:xfrm>
          <a:custGeom>
            <a:avLst/>
            <a:gdLst>
              <a:gd name="connsiteX0" fmla="*/ 3502025 w 3502025"/>
              <a:gd name="connsiteY0" fmla="*/ 2169794 h 2169794"/>
              <a:gd name="connsiteX1" fmla="*/ 3377184 w 3502025"/>
              <a:gd name="connsiteY1" fmla="*/ 2169794 h 2169794"/>
              <a:gd name="connsiteX2" fmla="*/ 0 w 3502025"/>
              <a:gd name="connsiteY2" fmla="*/ 84327 h 2169794"/>
              <a:gd name="connsiteX3" fmla="*/ 0 w 3502025"/>
              <a:gd name="connsiteY3" fmla="*/ 0 h 2169794"/>
              <a:gd name="connsiteX4" fmla="*/ 3502025 w 3502025"/>
              <a:gd name="connsiteY4" fmla="*/ 2169794 h 216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2169794">
                <a:moveTo>
                  <a:pt x="3502025" y="2169794"/>
                </a:moveTo>
                <a:lnTo>
                  <a:pt x="3377184" y="2169794"/>
                </a:lnTo>
                <a:lnTo>
                  <a:pt x="0" y="84327"/>
                </a:lnTo>
                <a:lnTo>
                  <a:pt x="0" y="0"/>
                </a:lnTo>
                <a:lnTo>
                  <a:pt x="3502025" y="2169794"/>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6"/>
          <p:cNvSpPr/>
          <p:nvPr/>
        </p:nvSpPr>
        <p:spPr>
          <a:xfrm>
            <a:off x="0" y="4688205"/>
            <a:ext cx="3502025" cy="2169794"/>
          </a:xfrm>
          <a:custGeom>
            <a:avLst/>
            <a:gdLst>
              <a:gd name="connsiteX0" fmla="*/ 3502025 w 3502025"/>
              <a:gd name="connsiteY0" fmla="*/ 2169794 h 2169794"/>
              <a:gd name="connsiteX1" fmla="*/ 3454653 w 3502025"/>
              <a:gd name="connsiteY1" fmla="*/ 2169794 h 2169794"/>
              <a:gd name="connsiteX2" fmla="*/ 0 w 3502025"/>
              <a:gd name="connsiteY2" fmla="*/ 32003 h 2169794"/>
              <a:gd name="connsiteX3" fmla="*/ 0 w 3502025"/>
              <a:gd name="connsiteY3" fmla="*/ 0 h 2169794"/>
              <a:gd name="connsiteX4" fmla="*/ 3502025 w 3502025"/>
              <a:gd name="connsiteY4" fmla="*/ 2169794 h 216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2169794">
                <a:moveTo>
                  <a:pt x="3502025" y="2169794"/>
                </a:moveTo>
                <a:lnTo>
                  <a:pt x="3454653" y="2169794"/>
                </a:lnTo>
                <a:lnTo>
                  <a:pt x="0" y="32003"/>
                </a:lnTo>
                <a:lnTo>
                  <a:pt x="0" y="0"/>
                </a:lnTo>
                <a:lnTo>
                  <a:pt x="3502025" y="2169794"/>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8"/>
          <p:cNvSpPr txBox="1"/>
          <p:nvPr/>
        </p:nvSpPr>
        <p:spPr>
          <a:xfrm>
            <a:off x="965911" y="1010500"/>
            <a:ext cx="10082866" cy="1087221"/>
          </a:xfrm>
          <a:prstGeom prst="rect">
            <a:avLst/>
          </a:prstGeom>
          <a:noFill/>
        </p:spPr>
        <p:txBody>
          <a:bodyPr wrap="square" lIns="0" tIns="0" rIns="0" bIns="0" rtlCol="0">
            <a:spAutoFit/>
          </a:bodyPr>
          <a:lstStyle/>
          <a:p>
            <a:pPr marL="0" marR="0">
              <a:lnSpc>
                <a:spcPct val="115000"/>
              </a:lnSpc>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 gieo xúc sắc 8 lần thì khả năng để mặt 2,4,6 chấm xuất hiện là bao nhiêu</a:t>
            </a:r>
            <a:r>
              <a:rPr lang="en-US" altLang="zh-CN" sz="3200" b="1">
                <a:solidFill>
                  <a:srgbClr val="006EBF"/>
                </a:solidFill>
                <a:latin typeface="Times New Roman" panose="02020603050405020304" pitchFamily="18" charset="0"/>
                <a:ea typeface="Times New Roman"/>
                <a:cs typeface="Times New Roman" panose="02020603050405020304" pitchFamily="18" charset="0"/>
              </a:rPr>
              <a:t>?</a:t>
            </a:r>
            <a:endParaRPr lang="en-US" altLang="zh-CN" sz="3200" b="1" dirty="0">
              <a:solidFill>
                <a:srgbClr val="006EBF"/>
              </a:solidFill>
              <a:latin typeface="Times New Roman" panose="02020603050405020304" pitchFamily="18" charset="0"/>
              <a:ea typeface="Times New Roman"/>
              <a:cs typeface="Times New Roman" panose="02020603050405020304" pitchFamily="18" charset="0"/>
            </a:endParaRPr>
          </a:p>
        </p:txBody>
      </p:sp>
      <p:sp>
        <p:nvSpPr>
          <p:cNvPr id="12" name="Freeform 9"/>
          <p:cNvSpPr/>
          <p:nvPr/>
        </p:nvSpPr>
        <p:spPr>
          <a:xfrm>
            <a:off x="69849" y="31750"/>
            <a:ext cx="5178555" cy="666750"/>
          </a:xfrm>
          <a:custGeom>
            <a:avLst/>
            <a:gdLst>
              <a:gd name="connsiteX0" fmla="*/ 13969 w 4197350"/>
              <a:gd name="connsiteY0" fmla="*/ 127507 h 666750"/>
              <a:gd name="connsiteX1" fmla="*/ 122936 w 4197350"/>
              <a:gd name="connsiteY1" fmla="*/ 18542 h 666750"/>
              <a:gd name="connsiteX2" fmla="*/ 4094479 w 4197350"/>
              <a:gd name="connsiteY2" fmla="*/ 18542 h 666750"/>
              <a:gd name="connsiteX3" fmla="*/ 4203446 w 4197350"/>
              <a:gd name="connsiteY3" fmla="*/ 127507 h 666750"/>
              <a:gd name="connsiteX4" fmla="*/ 4203446 w 4197350"/>
              <a:gd name="connsiteY4" fmla="*/ 563372 h 666750"/>
              <a:gd name="connsiteX5" fmla="*/ 4094479 w 4197350"/>
              <a:gd name="connsiteY5" fmla="*/ 672338 h 666750"/>
              <a:gd name="connsiteX6" fmla="*/ 122936 w 4197350"/>
              <a:gd name="connsiteY6" fmla="*/ 672338 h 666750"/>
              <a:gd name="connsiteX7" fmla="*/ 13969 w 4197350"/>
              <a:gd name="connsiteY7" fmla="*/ 563372 h 666750"/>
              <a:gd name="connsiteX8" fmla="*/ 13969 w 4197350"/>
              <a:gd name="connsiteY8" fmla="*/ 12750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350" h="666750">
                <a:moveTo>
                  <a:pt x="13969" y="127507"/>
                </a:moveTo>
                <a:cubicBezTo>
                  <a:pt x="13969" y="67310"/>
                  <a:pt x="62750" y="18542"/>
                  <a:pt x="122936" y="18542"/>
                </a:cubicBezTo>
                <a:lnTo>
                  <a:pt x="4094479" y="18542"/>
                </a:lnTo>
                <a:cubicBezTo>
                  <a:pt x="4154678" y="18542"/>
                  <a:pt x="4203446" y="67310"/>
                  <a:pt x="4203446" y="127507"/>
                </a:cubicBezTo>
                <a:lnTo>
                  <a:pt x="4203446" y="563372"/>
                </a:lnTo>
                <a:cubicBezTo>
                  <a:pt x="4203446" y="623570"/>
                  <a:pt x="4154678" y="672338"/>
                  <a:pt x="4094479" y="672338"/>
                </a:cubicBezTo>
                <a:lnTo>
                  <a:pt x="122936" y="672338"/>
                </a:lnTo>
                <a:cubicBezTo>
                  <a:pt x="62750" y="672338"/>
                  <a:pt x="13969" y="623570"/>
                  <a:pt x="13969" y="563372"/>
                </a:cubicBezTo>
                <a:lnTo>
                  <a:pt x="13969" y="127507"/>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200" dirty="0">
                <a:latin typeface="Arial" pitchFamily="34" charset="0"/>
                <a:cs typeface="Arial" pitchFamily="34" charset="0"/>
              </a:rPr>
              <a:t>HOẠT ĐỘNG MỞ ĐẦU</a:t>
            </a:r>
          </a:p>
        </p:txBody>
      </p:sp>
      <p:pic>
        <p:nvPicPr>
          <p:cNvPr id="13" name="Picture 12">
            <a:extLst>
              <a:ext uri="{FF2B5EF4-FFF2-40B4-BE49-F238E27FC236}">
                <a16:creationId xmlns:a16="http://schemas.microsoft.com/office/drawing/2014/main" id="{9B09833D-49D5-4C8E-4267-308CD17983CB}"/>
              </a:ext>
            </a:extLst>
          </p:cNvPr>
          <p:cNvPicPr>
            <a:picLocks noChangeAspect="1"/>
          </p:cNvPicPr>
          <p:nvPr/>
        </p:nvPicPr>
        <p:blipFill rotWithShape="1">
          <a:blip r:embed="rId4"/>
          <a:srcRect l="55850" t="37225" r="19604" b="30804"/>
          <a:stretch/>
        </p:blipFill>
        <p:spPr bwMode="auto">
          <a:xfrm>
            <a:off x="5514340" y="2399999"/>
            <a:ext cx="5991860" cy="340906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2"/>
          <a:stretch>
            <a:fillRect/>
          </a:stretch>
        </p:blipFill>
        <p:spPr>
          <a:xfrm>
            <a:off x="9403080" y="5417820"/>
            <a:ext cx="2103120" cy="1440180"/>
          </a:xfrm>
          <a:prstGeom prst="rect">
            <a:avLst/>
          </a:prstGeom>
        </p:spPr>
      </p:pic>
      <p:sp>
        <p:nvSpPr>
          <p:cNvPr id="2" name="Freeform 62"/>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3" name="Freeform 63"/>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4" name="Freeform 64"/>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5" name="Freeform 65"/>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6" name="Freeform 66"/>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8" name="TextBox 68"/>
          <p:cNvSpPr txBox="1"/>
          <p:nvPr/>
        </p:nvSpPr>
        <p:spPr>
          <a:xfrm>
            <a:off x="2840445" y="0"/>
            <a:ext cx="9071807" cy="7259808"/>
          </a:xfrm>
          <a:prstGeom prst="rect">
            <a:avLst/>
          </a:prstGeom>
          <a:noFill/>
        </p:spPr>
        <p:txBody>
          <a:bodyPr wrap="square" lIns="0" tIns="0" rIns="0" bIns="0" rtlCol="0">
            <a:spAutoFit/>
          </a:bodyPr>
          <a:lstStyle/>
          <a:p>
            <a:pPr marL="0" indent="620268">
              <a:lnSpc>
                <a:spcPct val="100000"/>
              </a:lnSpc>
            </a:pP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r>
              <a:rPr lang="en-US" altLang="zh-CN" sz="2800" b="1">
                <a:solidFill>
                  <a:srgbClr val="006EBF"/>
                </a:solidFill>
                <a:latin typeface="Times New Roman" panose="02020603050405020304" pitchFamily="18" charset="0"/>
                <a:ea typeface="Times New Roman"/>
                <a:cs typeface="Times New Roman" panose="02020603050405020304" pitchFamily="18" charset="0"/>
              </a:rPr>
              <a:t>Gieo ngẫu nhiên xúc xắc một lần: </a:t>
            </a: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r>
              <a:rPr lang="en-US" altLang="zh-CN" sz="2800" b="1" dirty="0">
                <a:solidFill>
                  <a:srgbClr val="006EBF"/>
                </a:solidFill>
                <a:latin typeface="Times New Roman" panose="02020603050405020304" pitchFamily="18" charset="0"/>
                <a:ea typeface="Times New Roman"/>
                <a:cs typeface="Times New Roman" panose="02020603050405020304" pitchFamily="18" charset="0"/>
              </a:rPr>
              <a:t>a</a:t>
            </a:r>
            <a:r>
              <a:rPr lang="en-US" altLang="zh-CN" sz="2800" b="1">
                <a:solidFill>
                  <a:srgbClr val="006EBF"/>
                </a:solidFill>
                <a:latin typeface="Times New Roman" panose="02020603050405020304" pitchFamily="18" charset="0"/>
                <a:ea typeface="Times New Roman"/>
                <a:cs typeface="Times New Roman" panose="02020603050405020304" pitchFamily="18" charset="0"/>
              </a:rPr>
              <a:t>, Viết tập hợp A gồm các kết quả có thể xảy ra đối với mặt xuất hiện của xúc xắc.</a:t>
            </a: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r>
              <a:rPr lang="en-US" altLang="zh-CN" sz="2800" b="1" dirty="0">
                <a:solidFill>
                  <a:srgbClr val="006EBF"/>
                </a:solidFill>
                <a:latin typeface="Times New Roman" panose="02020603050405020304" pitchFamily="18" charset="0"/>
                <a:ea typeface="Times New Roman"/>
                <a:cs typeface="Times New Roman" panose="02020603050405020304" pitchFamily="18" charset="0"/>
              </a:rPr>
              <a:t>b</a:t>
            </a:r>
            <a:r>
              <a:rPr lang="en-US" altLang="zh-CN" sz="2800" b="1">
                <a:solidFill>
                  <a:srgbClr val="006EBF"/>
                </a:solidFill>
                <a:latin typeface="Times New Roman" panose="02020603050405020304" pitchFamily="18" charset="0"/>
                <a:ea typeface="Times New Roman"/>
                <a:cs typeface="Times New Roman" panose="02020603050405020304" pitchFamily="18" charset="0"/>
              </a:rPr>
              <a:t>, Xét biến cố “Mặt xuất hiện của xúc xắc có số chấm là số chẵn”. Nêu những kết quả thuận lợi cho biến cố trên</a:t>
            </a: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r>
              <a:rPr lang="en-US" altLang="zh-CN" sz="2800" b="1" dirty="0">
                <a:solidFill>
                  <a:srgbClr val="006EBF"/>
                </a:solidFill>
                <a:latin typeface="Times New Roman" panose="02020603050405020304" pitchFamily="18" charset="0"/>
                <a:ea typeface="Times New Roman"/>
                <a:cs typeface="Times New Roman" panose="02020603050405020304" pitchFamily="18" charset="0"/>
              </a:rPr>
              <a:t>c</a:t>
            </a:r>
            <a:r>
              <a:rPr lang="en-US" altLang="zh-CN" sz="2800" b="1">
                <a:solidFill>
                  <a:srgbClr val="006EBF"/>
                </a:solidFill>
                <a:latin typeface="Times New Roman" panose="02020603050405020304" pitchFamily="18" charset="0"/>
                <a:ea typeface="Times New Roman"/>
                <a:cs typeface="Times New Roman" panose="02020603050405020304" pitchFamily="18" charset="0"/>
              </a:rPr>
              <a:t>, Tìm tỉ số của các kết quả thuận lợi cho biến cố trên và số phần tử của tập hợp A.</a:t>
            </a: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marL="0" indent="620268">
              <a:lnSpc>
                <a:spcPct val="100000"/>
              </a:lnSpc>
            </a:pPr>
            <a:endParaRPr lang="en-US" altLang="zh-CN" sz="2800" b="1" dirty="0">
              <a:solidFill>
                <a:srgbClr val="006EBF"/>
              </a:solidFill>
              <a:latin typeface="Times New Roman" panose="02020603050405020304" pitchFamily="18" charset="0"/>
              <a:ea typeface="Times New Roman"/>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000"/>
              </a:lnSpc>
            </a:pPr>
            <a:endParaRPr lang="en-US" sz="2800" dirty="0">
              <a:latin typeface="Times New Roman" panose="02020603050405020304" pitchFamily="18" charset="0"/>
              <a:cs typeface="Times New Roman" panose="02020603050405020304" pitchFamily="18" charset="0"/>
            </a:endParaRPr>
          </a:p>
          <a:p>
            <a:pPr>
              <a:lnSpc>
                <a:spcPts val="1739"/>
              </a:lnSpc>
            </a:pP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31264" y="-14631"/>
            <a:ext cx="10094348"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XÁC </a:t>
            </a:r>
            <a:r>
              <a:rPr lang="en-US" sz="2400" b="1">
                <a:solidFill>
                  <a:srgbClr val="002060"/>
                </a:solidFill>
                <a:latin typeface="Times New Roman" panose="02020603050405020304" pitchFamily="18" charset="0"/>
                <a:cs typeface="Times New Roman" panose="02020603050405020304" pitchFamily="18" charset="0"/>
              </a:rPr>
              <a:t>SUẤT CỦA BIẾN CỐ </a:t>
            </a:r>
            <a:r>
              <a:rPr lang="en-US" sz="2400" b="1" dirty="0">
                <a:solidFill>
                  <a:srgbClr val="002060"/>
                </a:solidFill>
                <a:latin typeface="Times New Roman" panose="02020603050405020304" pitchFamily="18" charset="0"/>
                <a:cs typeface="Times New Roman" panose="02020603050405020304" pitchFamily="18" charset="0"/>
              </a:rPr>
              <a:t>TRONG TRÒ </a:t>
            </a:r>
            <a:r>
              <a:rPr lang="en-US" sz="2400" b="1">
                <a:solidFill>
                  <a:srgbClr val="002060"/>
                </a:solidFill>
                <a:latin typeface="Times New Roman" panose="02020603050405020304" pitchFamily="18" charset="0"/>
                <a:cs typeface="Times New Roman" panose="02020603050405020304" pitchFamily="18" charset="0"/>
              </a:rPr>
              <a:t>CHƠI GIEO XÚC XẮC</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DBE8FB1-90F3-66FB-98B3-22B6FE2B37E5}"/>
              </a:ext>
            </a:extLst>
          </p:cNvPr>
          <p:cNvSpPr txBox="1"/>
          <p:nvPr/>
        </p:nvSpPr>
        <p:spPr>
          <a:xfrm>
            <a:off x="5065272" y="1056074"/>
            <a:ext cx="393404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hlinkClick r:id="rId3"/>
              </a:rPr>
              <a:t>https://vi.piliapp.com/random/dice/</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DDF2A0-E627-88F6-0A60-9B271D1647E6}"/>
              </a:ext>
            </a:extLst>
          </p:cNvPr>
          <p:cNvSpPr txBox="1"/>
          <p:nvPr/>
        </p:nvSpPr>
        <p:spPr>
          <a:xfrm>
            <a:off x="486887" y="332509"/>
            <a:ext cx="11281559" cy="1307537"/>
          </a:xfrm>
          <a:prstGeom prst="rect">
            <a:avLst/>
          </a:prstGeom>
          <a:noFill/>
        </p:spPr>
        <p:txBody>
          <a:bodyPr wrap="square">
            <a:spAutoFit/>
          </a:bodyPr>
          <a:lstStyle/>
          <a:p>
            <a:pPr marL="514350" indent="-514350" algn="just">
              <a:lnSpc>
                <a:spcPct val="150000"/>
              </a:lnSpc>
              <a:buAutoNum type="alphaLcParenR"/>
            </a:pPr>
            <a:r>
              <a:rPr lang="en-US" sz="2800">
                <a:latin typeface="Times New Roman" panose="02020603050405020304" pitchFamily="18" charset="0"/>
                <a:cs typeface="Times New Roman" panose="02020603050405020304" pitchFamily="18" charset="0"/>
              </a:rPr>
              <a:t>Khi gieo xúc xắc 1 lần, có sáu kết quả có thể xảy ra đối với 6 mặt xuất hiện xúc xắc là: 1 chấm, 2 chấm, 3 chấm, 4 chấm, 5 chấm, 6 chấm.</a:t>
            </a:r>
          </a:p>
        </p:txBody>
      </p:sp>
      <p:sp>
        <p:nvSpPr>
          <p:cNvPr id="10" name="TextBox 9">
            <a:extLst>
              <a:ext uri="{FF2B5EF4-FFF2-40B4-BE49-F238E27FC236}">
                <a16:creationId xmlns:a16="http://schemas.microsoft.com/office/drawing/2014/main" id="{B672721A-7C21-1D39-EADE-21C15BFDFF25}"/>
              </a:ext>
            </a:extLst>
          </p:cNvPr>
          <p:cNvSpPr txBox="1"/>
          <p:nvPr/>
        </p:nvSpPr>
        <p:spPr>
          <a:xfrm>
            <a:off x="605639" y="3976324"/>
            <a:ext cx="11044053" cy="1307537"/>
          </a:xfrm>
          <a:prstGeom prst="rect">
            <a:avLst/>
          </a:prstGeom>
          <a:noFill/>
        </p:spPr>
        <p:txBody>
          <a:bodyPr wrap="square">
            <a:spAutoFit/>
          </a:bodyPr>
          <a:lstStyle/>
          <a:p>
            <a:pPr algn="just">
              <a:lnSpc>
                <a:spcPct val="150000"/>
              </a:lnSpc>
            </a:pPr>
            <a:r>
              <a:rPr lang="en-US" sz="2800">
                <a:latin typeface="Times New Roman" panose="02020603050405020304" pitchFamily="18" charset="0"/>
                <a:cs typeface="Times New Roman" panose="02020603050405020304" pitchFamily="18" charset="0"/>
              </a:rPr>
              <a:t>c) Tỉ số giữa số các kết quả thuận lợi cho biến cố đó và số các kết quả có thể xảy ra đối với mặt xuất hiện của xúc xắc là :  </a:t>
            </a:r>
          </a:p>
        </p:txBody>
      </p:sp>
      <p:graphicFrame>
        <p:nvGraphicFramePr>
          <p:cNvPr id="11" name="Object 10">
            <a:extLst>
              <a:ext uri="{FF2B5EF4-FFF2-40B4-BE49-F238E27FC236}">
                <a16:creationId xmlns:a16="http://schemas.microsoft.com/office/drawing/2014/main" id="{9DB1D1F9-0EB9-9F58-598D-481C2B932271}"/>
              </a:ext>
            </a:extLst>
          </p:cNvPr>
          <p:cNvGraphicFramePr>
            <a:graphicFrameLocks noChangeAspect="1"/>
          </p:cNvGraphicFramePr>
          <p:nvPr>
            <p:extLst>
              <p:ext uri="{D42A27DB-BD31-4B8C-83A1-F6EECF244321}">
                <p14:modId xmlns:p14="http://schemas.microsoft.com/office/powerpoint/2010/main" val="1269772959"/>
              </p:ext>
            </p:extLst>
          </p:nvPr>
        </p:nvGraphicFramePr>
        <p:xfrm>
          <a:off x="7653729" y="4630092"/>
          <a:ext cx="850900" cy="838200"/>
        </p:xfrm>
        <a:graphic>
          <a:graphicData uri="http://schemas.openxmlformats.org/presentationml/2006/ole">
            <mc:AlternateContent xmlns:mc="http://schemas.openxmlformats.org/markup-compatibility/2006">
              <mc:Choice xmlns:v="urn:schemas-microsoft-com:vml" Requires="v">
                <p:oleObj name="Equation" r:id="rId2" imgW="850680" imgH="838080" progId="Equation.DSMT4">
                  <p:embed/>
                </p:oleObj>
              </mc:Choice>
              <mc:Fallback>
                <p:oleObj name="Equation" r:id="rId2" imgW="850680" imgH="838080" progId="Equation.DSMT4">
                  <p:embed/>
                  <p:pic>
                    <p:nvPicPr>
                      <p:cNvPr id="0" name=""/>
                      <p:cNvPicPr/>
                      <p:nvPr/>
                    </p:nvPicPr>
                    <p:blipFill>
                      <a:blip r:embed="rId3"/>
                      <a:stretch>
                        <a:fillRect/>
                      </a:stretch>
                    </p:blipFill>
                    <p:spPr>
                      <a:xfrm>
                        <a:off x="7653729" y="4630092"/>
                        <a:ext cx="850900" cy="8382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45419EE-323C-A015-6669-F505D9629D73}"/>
              </a:ext>
            </a:extLst>
          </p:cNvPr>
          <p:cNvSpPr txBox="1"/>
          <p:nvPr/>
        </p:nvSpPr>
        <p:spPr>
          <a:xfrm>
            <a:off x="724394" y="5474525"/>
            <a:ext cx="11044052" cy="954107"/>
          </a:xfrm>
          <a:prstGeom prst="rect">
            <a:avLst/>
          </a:prstGeom>
          <a:noFill/>
        </p:spPr>
        <p:txBody>
          <a:bodyPr wrap="square">
            <a:spAutoFit/>
          </a:bodyPr>
          <a:lstStyle/>
          <a:p>
            <a:pPr marL="0" marR="0" algn="just">
              <a:spcBef>
                <a:spcPts val="600"/>
              </a:spcBef>
              <a:spcAft>
                <a:spcPts val="600"/>
              </a:spcAft>
            </a:pP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này gọi là </a:t>
            </a:r>
            <a:r>
              <a:rPr lang="en-US" sz="28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xác xuất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 biến cố “Mặt xuất hiện của xúc xắc có số chấm là số chẵn” trong trò chơi trên.</a:t>
            </a:r>
          </a:p>
        </p:txBody>
      </p:sp>
      <p:sp>
        <p:nvSpPr>
          <p:cNvPr id="7" name="TextBox 6">
            <a:extLst>
              <a:ext uri="{FF2B5EF4-FFF2-40B4-BE49-F238E27FC236}">
                <a16:creationId xmlns:a16="http://schemas.microsoft.com/office/drawing/2014/main" id="{EA82A5D3-D775-92C4-9952-48006C3D8FA1}"/>
              </a:ext>
            </a:extLst>
          </p:cNvPr>
          <p:cNvSpPr txBox="1"/>
          <p:nvPr/>
        </p:nvSpPr>
        <p:spPr>
          <a:xfrm>
            <a:off x="724393" y="1794728"/>
            <a:ext cx="11044053" cy="954107"/>
          </a:xfrm>
          <a:prstGeom prst="rect">
            <a:avLst/>
          </a:prstGeom>
          <a:noFill/>
        </p:spPr>
        <p:txBody>
          <a:bodyPr wrap="square">
            <a:spAutoFit/>
          </a:bodyPr>
          <a:lstStyle/>
          <a:p>
            <a:pPr algn="ctr"/>
            <a:r>
              <a:rPr lang="en-US" sz="2800">
                <a:solidFill>
                  <a:srgbClr val="FF0000"/>
                </a:solidFill>
                <a:latin typeface="Times New Roman" panose="02020603050405020304" pitchFamily="18" charset="0"/>
                <a:cs typeface="Times New Roman" panose="02020603050405020304" pitchFamily="18" charset="0"/>
              </a:rPr>
              <a:t>A = { mặt 1 chấm; mặt 2 chấm; mặt 3 chấm; mặt 4 chấm; mặt 5 chấm; mặt 6 chấm}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9080184-E016-2CB9-C874-A5B83A7F51A5}"/>
              </a:ext>
            </a:extLst>
          </p:cNvPr>
          <p:cNvSpPr txBox="1"/>
          <p:nvPr/>
        </p:nvSpPr>
        <p:spPr>
          <a:xfrm>
            <a:off x="486887" y="2835164"/>
            <a:ext cx="10925298"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b) Các kết quả thuận lợi cho biến cố “Mặt xuất hiện của xúc xắc có số chấm là số chẵn”: </a:t>
            </a:r>
            <a:r>
              <a:rPr lang="en-US" sz="2800">
                <a:solidFill>
                  <a:srgbClr val="FF0000"/>
                </a:solidFill>
                <a:latin typeface="Times New Roman" panose="02020603050405020304" pitchFamily="18" charset="0"/>
                <a:cs typeface="Times New Roman" panose="02020603050405020304" pitchFamily="18" charset="0"/>
              </a:rPr>
              <a:t>Mặt 2 chấm; mặt 4 chấm; mặt 6 chấm.</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7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1"/>
          <p:cNvPicPr>
            <a:picLocks noChangeAspect="1"/>
          </p:cNvPicPr>
          <p:nvPr/>
        </p:nvPicPr>
        <p:blipFill>
          <a:blip r:embed="rId2"/>
          <a:stretch>
            <a:fillRect/>
          </a:stretch>
        </p:blipFill>
        <p:spPr>
          <a:xfrm>
            <a:off x="9403080" y="5417820"/>
            <a:ext cx="2103120" cy="1440180"/>
          </a:xfrm>
          <a:prstGeom prst="rect">
            <a:avLst/>
          </a:prstGeom>
        </p:spPr>
      </p:pic>
      <p:sp>
        <p:nvSpPr>
          <p:cNvPr id="2" name="Freeform 71"/>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72" name="Freeform 72"/>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73" name="Freeform 73"/>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74" name="Freeform 74"/>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75" name="Freeform 75"/>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F5C79E-5C09-70A2-9626-6FB35EC4085D}"/>
              </a:ext>
            </a:extLst>
          </p:cNvPr>
          <p:cNvSpPr txBox="1"/>
          <p:nvPr/>
        </p:nvSpPr>
        <p:spPr>
          <a:xfrm>
            <a:off x="2147441" y="1801340"/>
            <a:ext cx="9692257" cy="2677656"/>
          </a:xfrm>
          <a:prstGeom prst="rect">
            <a:avLst/>
          </a:prstGeom>
          <a:noFill/>
        </p:spPr>
        <p:txBody>
          <a:bodyPr wrap="square">
            <a:spAutoFit/>
          </a:bodyPr>
          <a:lstStyle/>
          <a:p>
            <a:pPr algn="just"/>
            <a:endParaRPr lang="en-US" sz="2800" b="1" kern="1200">
              <a:solidFill>
                <a:schemeClr val="dk1"/>
              </a:solidFill>
              <a:effectLst/>
              <a:latin typeface="Times New Roman" panose="02020603050405020304" pitchFamily="18" charset="0"/>
              <a:cs typeface="Times New Roman" panose="02020603050405020304" pitchFamily="18" charset="0"/>
            </a:endParaRPr>
          </a:p>
          <a:p>
            <a:pPr algn="just"/>
            <a:r>
              <a:rPr lang="en-US" sz="2800" b="1" kern="1200">
                <a:solidFill>
                  <a:schemeClr val="dk1"/>
                </a:solidFill>
                <a:effectLst/>
                <a:latin typeface="Times New Roman" panose="02020603050405020304" pitchFamily="18" charset="0"/>
                <a:cs typeface="Times New Roman" panose="02020603050405020304" pitchFamily="18" charset="0"/>
              </a:rPr>
              <a:t>+ Các bước tìm:</a:t>
            </a:r>
            <a:endParaRPr lang="en-US" sz="2800" kern="1200">
              <a:solidFill>
                <a:schemeClr val="dk1"/>
              </a:solidFill>
              <a:effectLst/>
              <a:latin typeface="Times New Roman" panose="02020603050405020304" pitchFamily="18" charset="0"/>
              <a:cs typeface="Times New Roman" panose="02020603050405020304" pitchFamily="18" charset="0"/>
            </a:endParaRPr>
          </a:p>
          <a:p>
            <a:pPr algn="just"/>
            <a:r>
              <a:rPr lang="en-US" sz="2800" kern="1200">
                <a:solidFill>
                  <a:schemeClr val="dk1"/>
                </a:solidFill>
                <a:effectLst/>
                <a:latin typeface="Times New Roman" panose="02020603050405020304" pitchFamily="18" charset="0"/>
                <a:cs typeface="Times New Roman" panose="02020603050405020304" pitchFamily="18" charset="0"/>
              </a:rPr>
              <a:t>- Tìm các kết quả thuận lợi cho biến cố</a:t>
            </a:r>
          </a:p>
          <a:p>
            <a:pPr algn="just"/>
            <a:r>
              <a:rPr lang="en-US" sz="2800" kern="1200">
                <a:solidFill>
                  <a:schemeClr val="dk1"/>
                </a:solidFill>
                <a:effectLst/>
                <a:latin typeface="Times New Roman" panose="02020603050405020304" pitchFamily="18" charset="0"/>
                <a:cs typeface="Times New Roman" panose="02020603050405020304" pitchFamily="18" charset="0"/>
              </a:rPr>
              <a:t>- Lập tỉ số giữa số các kết quả thuận lợi cho biến cố và tổng số các kết quả có thể xảy ra </a:t>
            </a:r>
          </a:p>
          <a:p>
            <a:pPr algn="just"/>
            <a:r>
              <a:rPr lang="en-US" sz="2800" baseline="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A6B764-AC38-A46A-D3C0-8A281627D7E7}"/>
                  </a:ext>
                </a:extLst>
              </p:cNvPr>
              <p:cNvSpPr txBox="1"/>
              <p:nvPr/>
            </p:nvSpPr>
            <p:spPr>
              <a:xfrm>
                <a:off x="2704604" y="424450"/>
                <a:ext cx="8897587" cy="1794209"/>
              </a:xfrm>
              <a:prstGeom prst="rect">
                <a:avLst/>
              </a:prstGeom>
              <a:noFill/>
            </p:spPr>
            <p:txBody>
              <a:bodyPr wrap="square">
                <a:spAutoFit/>
              </a:bodyPr>
              <a:lstStyle/>
              <a:p>
                <a:pPr marL="0" marR="0" algn="just">
                  <a:lnSpc>
                    <a:spcPct val="115000"/>
                  </a:lnSpc>
                  <a:spcBef>
                    <a:spcPts val="600"/>
                  </a:spcBef>
                  <a:spcAft>
                    <a:spcPts val="600"/>
                  </a:spcAft>
                  <a:tabLst>
                    <a:tab pos="4512310" algn="l"/>
                  </a:tabLst>
                </a:pP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Xác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err="1">
                    <a:solidFill>
                      <a:schemeClr val="tx1"/>
                    </a:solidFill>
                    <a:latin typeface="Times New Roman" panose="02020603050405020304" pitchFamily="18" charset="0"/>
                    <a:cs typeface="Times New Roman" panose="02020603050405020304" pitchFamily="18" charset="0"/>
                  </a:rPr>
                  <a:t>suất</a:t>
                </a:r>
                <a:r>
                  <a:rPr lang="en-US" sz="2800" baseline="0">
                    <a:solidFill>
                      <a:schemeClr val="tx1"/>
                    </a:solidFill>
                    <a:latin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biến cố ngẫu nhiên :</a:t>
                </a:r>
              </a:p>
              <a:p>
                <a:pPr marL="0" marR="0" algn="just">
                  <a:lnSpc>
                    <a:spcPct val="115000"/>
                  </a:lnSpc>
                  <a:spcBef>
                    <a:spcPts val="600"/>
                  </a:spcBef>
                  <a:spcAft>
                    <a:spcPts val="600"/>
                  </a:spcAft>
                  <a:tabLst>
                    <a:tab pos="4512310" algn="l"/>
                  </a:tabLst>
                </a:pPr>
                <a14:m>
                  <m:oMathPara xmlns:m="http://schemas.openxmlformats.org/officeDocument/2006/math">
                    <m:oMathParaPr>
                      <m:jc m:val="centerGroup"/>
                    </m:oMathParaPr>
                    <m:oMath xmlns:m="http://schemas.openxmlformats.org/officeDocument/2006/math">
                      <m:f>
                        <m:fPr>
                          <m:ctrlPr>
                            <a:rPr lang="en-US" sz="2800" i="1" smtClean="0">
                              <a:solidFill>
                                <a:srgbClr val="000000"/>
                              </a:solidFill>
                              <a:effectLst/>
                              <a:latin typeface="Cambria Math" panose="02040503050406030204" pitchFamily="18" charset="0"/>
                              <a:cs typeface="Times New Roman" panose="02020603050405020304" pitchFamily="18" charset="0"/>
                            </a:rPr>
                          </m:ctrlPr>
                        </m:fPr>
                        <m:num>
                          <m:r>
                            <a:rPr lang="en-US" sz="2800" b="1" i="1" smtClean="0">
                              <a:solidFill>
                                <a:srgbClr val="000000"/>
                              </a:solidFill>
                              <a:effectLst/>
                              <a:latin typeface="Cambria Math" panose="02040503050406030204" pitchFamily="18" charset="0"/>
                              <a:cs typeface="Times New Roman" panose="02020603050405020304" pitchFamily="18" charset="0"/>
                            </a:rPr>
                            <m:t>𝑺</m:t>
                          </m:r>
                          <m:r>
                            <a:rPr lang="en-US" sz="2800" b="1" i="1" smtClean="0">
                              <a:solidFill>
                                <a:srgbClr val="000000"/>
                              </a:solidFill>
                              <a:effectLst/>
                              <a:latin typeface="Cambria Math" panose="02040503050406030204" pitchFamily="18" charset="0"/>
                              <a:cs typeface="Times New Roman" panose="02020603050405020304" pitchFamily="18" charset="0"/>
                            </a:rPr>
                            <m:t>ố </m:t>
                          </m:r>
                          <m:r>
                            <a:rPr lang="en-US" sz="2800" b="1" i="1" smtClean="0">
                              <a:solidFill>
                                <a:srgbClr val="000000"/>
                              </a:solidFill>
                              <a:effectLst/>
                              <a:latin typeface="Cambria Math" panose="02040503050406030204" pitchFamily="18" charset="0"/>
                              <a:cs typeface="Times New Roman" panose="02020603050405020304" pitchFamily="18" charset="0"/>
                            </a:rPr>
                            <m:t>𝒌</m:t>
                          </m:r>
                          <m:r>
                            <a:rPr lang="en-US" sz="2800" b="1" i="1" smtClean="0">
                              <a:solidFill>
                                <a:srgbClr val="000000"/>
                              </a:solidFill>
                              <a:effectLst/>
                              <a:latin typeface="Cambria Math" panose="02040503050406030204" pitchFamily="18" charset="0"/>
                              <a:cs typeface="Times New Roman" panose="02020603050405020304" pitchFamily="18" charset="0"/>
                            </a:rPr>
                            <m:t>ế</m:t>
                          </m:r>
                          <m:r>
                            <a:rPr lang="en-US" sz="2800" b="1" i="1" smtClean="0">
                              <a:solidFill>
                                <a:srgbClr val="000000"/>
                              </a:solidFill>
                              <a:effectLst/>
                              <a:latin typeface="Cambria Math" panose="02040503050406030204" pitchFamily="18" charset="0"/>
                              <a:cs typeface="Times New Roman" panose="02020603050405020304" pitchFamily="18" charset="0"/>
                            </a:rPr>
                            <m:t>𝒕</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𝒒𝒖</m:t>
                          </m:r>
                          <m:r>
                            <a:rPr lang="en-US" sz="2800" b="1" i="1" smtClean="0">
                              <a:solidFill>
                                <a:srgbClr val="000000"/>
                              </a:solidFill>
                              <a:effectLst/>
                              <a:latin typeface="Cambria Math" panose="02040503050406030204" pitchFamily="18" charset="0"/>
                              <a:cs typeface="Times New Roman" panose="02020603050405020304" pitchFamily="18" charset="0"/>
                            </a:rPr>
                            <m:t>ả </m:t>
                          </m:r>
                          <m:r>
                            <a:rPr lang="en-US" sz="2800" b="1" i="1" smtClean="0">
                              <a:solidFill>
                                <a:srgbClr val="000000"/>
                              </a:solidFill>
                              <a:effectLst/>
                              <a:latin typeface="Cambria Math" panose="02040503050406030204" pitchFamily="18" charset="0"/>
                              <a:cs typeface="Times New Roman" panose="02020603050405020304" pitchFamily="18" charset="0"/>
                            </a:rPr>
                            <m:t>𝒕𝒉𝒖</m:t>
                          </m:r>
                          <m:r>
                            <a:rPr lang="en-US" sz="2800" b="1" i="1" smtClean="0">
                              <a:solidFill>
                                <a:srgbClr val="000000"/>
                              </a:solidFill>
                              <a:effectLst/>
                              <a:latin typeface="Cambria Math" panose="02040503050406030204" pitchFamily="18" charset="0"/>
                              <a:cs typeface="Times New Roman" panose="02020603050405020304" pitchFamily="18" charset="0"/>
                            </a:rPr>
                            <m:t>ậ</m:t>
                          </m:r>
                          <m:r>
                            <a:rPr lang="en-US" sz="2800" b="1" i="1" smtClean="0">
                              <a:solidFill>
                                <a:srgbClr val="000000"/>
                              </a:solidFill>
                              <a:effectLst/>
                              <a:latin typeface="Cambria Math" panose="02040503050406030204" pitchFamily="18" charset="0"/>
                              <a:cs typeface="Times New Roman" panose="02020603050405020304" pitchFamily="18" charset="0"/>
                            </a:rPr>
                            <m:t>𝒏</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𝒍</m:t>
                          </m:r>
                          <m:r>
                            <a:rPr lang="en-US" sz="2800" b="1" i="1" smtClean="0">
                              <a:solidFill>
                                <a:srgbClr val="000000"/>
                              </a:solidFill>
                              <a:effectLst/>
                              <a:latin typeface="Cambria Math" panose="02040503050406030204" pitchFamily="18" charset="0"/>
                              <a:cs typeface="Times New Roman" panose="02020603050405020304" pitchFamily="18" charset="0"/>
                            </a:rPr>
                            <m:t>ợ</m:t>
                          </m:r>
                          <m:r>
                            <a:rPr lang="en-US" sz="2800" b="1" i="1" smtClean="0">
                              <a:solidFill>
                                <a:srgbClr val="000000"/>
                              </a:solidFill>
                              <a:effectLst/>
                              <a:latin typeface="Cambria Math" panose="02040503050406030204" pitchFamily="18" charset="0"/>
                              <a:cs typeface="Times New Roman" panose="02020603050405020304" pitchFamily="18" charset="0"/>
                            </a:rPr>
                            <m:t>𝒊</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𝒄𝒉𝒐</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𝒃𝒊</m:t>
                          </m:r>
                          <m:r>
                            <a:rPr lang="en-US" sz="2800" b="1" i="1" smtClean="0">
                              <a:solidFill>
                                <a:srgbClr val="000000"/>
                              </a:solidFill>
                              <a:effectLst/>
                              <a:latin typeface="Cambria Math" panose="02040503050406030204" pitchFamily="18" charset="0"/>
                              <a:cs typeface="Times New Roman" panose="02020603050405020304" pitchFamily="18" charset="0"/>
                            </a:rPr>
                            <m:t>ế</m:t>
                          </m:r>
                          <m:r>
                            <a:rPr lang="en-US" sz="2800" b="1" i="1" smtClean="0">
                              <a:solidFill>
                                <a:srgbClr val="000000"/>
                              </a:solidFill>
                              <a:effectLst/>
                              <a:latin typeface="Cambria Math" panose="02040503050406030204" pitchFamily="18" charset="0"/>
                              <a:cs typeface="Times New Roman" panose="02020603050405020304" pitchFamily="18" charset="0"/>
                            </a:rPr>
                            <m:t>𝒏</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𝒄</m:t>
                          </m:r>
                          <m:r>
                            <a:rPr lang="en-US" sz="2800" b="1" i="1" smtClean="0">
                              <a:solidFill>
                                <a:srgbClr val="000000"/>
                              </a:solidFill>
                              <a:effectLst/>
                              <a:latin typeface="Cambria Math" panose="02040503050406030204" pitchFamily="18" charset="0"/>
                              <a:cs typeface="Times New Roman" panose="02020603050405020304" pitchFamily="18" charset="0"/>
                            </a:rPr>
                            <m:t>ố</m:t>
                          </m:r>
                        </m:num>
                        <m:den>
                          <m:r>
                            <a:rPr lang="en-US" sz="2800" b="1" i="1" smtClean="0">
                              <a:solidFill>
                                <a:srgbClr val="000000"/>
                              </a:solidFill>
                              <a:effectLst/>
                              <a:latin typeface="Cambria Math" panose="02040503050406030204" pitchFamily="18" charset="0"/>
                              <a:cs typeface="Times New Roman" panose="02020603050405020304" pitchFamily="18" charset="0"/>
                            </a:rPr>
                            <m:t>𝑺</m:t>
                          </m:r>
                          <m:r>
                            <a:rPr lang="en-US" sz="2800" b="1" i="1" smtClean="0">
                              <a:solidFill>
                                <a:srgbClr val="000000"/>
                              </a:solidFill>
                              <a:effectLst/>
                              <a:latin typeface="Cambria Math" panose="02040503050406030204" pitchFamily="18" charset="0"/>
                              <a:cs typeface="Times New Roman" panose="02020603050405020304" pitchFamily="18" charset="0"/>
                            </a:rPr>
                            <m:t>ố </m:t>
                          </m:r>
                          <m:r>
                            <a:rPr lang="en-US" sz="2800" b="1" i="1" smtClean="0">
                              <a:solidFill>
                                <a:srgbClr val="000000"/>
                              </a:solidFill>
                              <a:effectLst/>
                              <a:latin typeface="Cambria Math" panose="02040503050406030204" pitchFamily="18" charset="0"/>
                              <a:cs typeface="Times New Roman" panose="02020603050405020304" pitchFamily="18" charset="0"/>
                            </a:rPr>
                            <m:t>𝒕</m:t>
                          </m:r>
                          <m:r>
                            <a:rPr lang="en-US" sz="2800" b="1" i="1" smtClean="0">
                              <a:solidFill>
                                <a:srgbClr val="000000"/>
                              </a:solidFill>
                              <a:effectLst/>
                              <a:latin typeface="Cambria Math" panose="02040503050406030204" pitchFamily="18" charset="0"/>
                              <a:cs typeface="Times New Roman" panose="02020603050405020304" pitchFamily="18" charset="0"/>
                            </a:rPr>
                            <m:t>ấ</m:t>
                          </m:r>
                          <m:r>
                            <a:rPr lang="en-US" sz="2800" b="1" i="1" smtClean="0">
                              <a:solidFill>
                                <a:srgbClr val="000000"/>
                              </a:solidFill>
                              <a:effectLst/>
                              <a:latin typeface="Cambria Math" panose="02040503050406030204" pitchFamily="18" charset="0"/>
                              <a:cs typeface="Times New Roman" panose="02020603050405020304" pitchFamily="18" charset="0"/>
                            </a:rPr>
                            <m:t>𝒕</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𝒄</m:t>
                          </m:r>
                          <m:r>
                            <a:rPr lang="en-US" sz="2800" b="1" i="1" smtClean="0">
                              <a:solidFill>
                                <a:srgbClr val="000000"/>
                              </a:solidFill>
                              <a:effectLst/>
                              <a:latin typeface="Cambria Math" panose="02040503050406030204" pitchFamily="18" charset="0"/>
                              <a:cs typeface="Times New Roman" panose="02020603050405020304" pitchFamily="18" charset="0"/>
                            </a:rPr>
                            <m:t>ả </m:t>
                          </m:r>
                          <m:r>
                            <a:rPr lang="en-US" sz="2800" b="1" i="1" smtClean="0">
                              <a:solidFill>
                                <a:srgbClr val="000000"/>
                              </a:solidFill>
                              <a:effectLst/>
                              <a:latin typeface="Cambria Math" panose="02040503050406030204" pitchFamily="18" charset="0"/>
                              <a:cs typeface="Times New Roman" panose="02020603050405020304" pitchFamily="18" charset="0"/>
                            </a:rPr>
                            <m:t>𝒄</m:t>
                          </m:r>
                          <m:r>
                            <a:rPr lang="en-US" sz="2800" b="1" i="1" smtClean="0">
                              <a:solidFill>
                                <a:srgbClr val="000000"/>
                              </a:solidFill>
                              <a:effectLst/>
                              <a:latin typeface="Cambria Math" panose="02040503050406030204" pitchFamily="18" charset="0"/>
                              <a:cs typeface="Times New Roman" panose="02020603050405020304" pitchFamily="18" charset="0"/>
                            </a:rPr>
                            <m:t>á</m:t>
                          </m:r>
                          <m:r>
                            <a:rPr lang="en-US" sz="2800" b="1" i="1" smtClean="0">
                              <a:solidFill>
                                <a:srgbClr val="000000"/>
                              </a:solidFill>
                              <a:effectLst/>
                              <a:latin typeface="Cambria Math" panose="02040503050406030204" pitchFamily="18" charset="0"/>
                              <a:cs typeface="Times New Roman" panose="02020603050405020304" pitchFamily="18" charset="0"/>
                            </a:rPr>
                            <m:t>𝒄</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𝒌</m:t>
                          </m:r>
                          <m:r>
                            <a:rPr lang="en-US" sz="2800" b="1" i="1" smtClean="0">
                              <a:solidFill>
                                <a:srgbClr val="000000"/>
                              </a:solidFill>
                              <a:effectLst/>
                              <a:latin typeface="Cambria Math" panose="02040503050406030204" pitchFamily="18" charset="0"/>
                              <a:cs typeface="Times New Roman" panose="02020603050405020304" pitchFamily="18" charset="0"/>
                            </a:rPr>
                            <m:t>ế</m:t>
                          </m:r>
                          <m:r>
                            <a:rPr lang="en-US" sz="2800" b="1" i="1" smtClean="0">
                              <a:solidFill>
                                <a:srgbClr val="000000"/>
                              </a:solidFill>
                              <a:effectLst/>
                              <a:latin typeface="Cambria Math" panose="02040503050406030204" pitchFamily="18" charset="0"/>
                              <a:cs typeface="Times New Roman" panose="02020603050405020304" pitchFamily="18" charset="0"/>
                            </a:rPr>
                            <m:t>𝒕</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𝒒𝒖</m:t>
                          </m:r>
                          <m:r>
                            <a:rPr lang="en-US" sz="2800" b="1" i="1" smtClean="0">
                              <a:solidFill>
                                <a:srgbClr val="000000"/>
                              </a:solidFill>
                              <a:effectLst/>
                              <a:latin typeface="Cambria Math" panose="02040503050406030204" pitchFamily="18" charset="0"/>
                              <a:cs typeface="Times New Roman" panose="02020603050405020304" pitchFamily="18" charset="0"/>
                            </a:rPr>
                            <m:t>ả  </m:t>
                          </m:r>
                          <m:r>
                            <a:rPr lang="en-US" sz="2800" b="1" i="1" smtClean="0">
                              <a:solidFill>
                                <a:srgbClr val="000000"/>
                              </a:solidFill>
                              <a:effectLst/>
                              <a:latin typeface="Cambria Math" panose="02040503050406030204" pitchFamily="18" charset="0"/>
                              <a:cs typeface="Times New Roman" panose="02020603050405020304" pitchFamily="18" charset="0"/>
                            </a:rPr>
                            <m:t>𝒄</m:t>
                          </m:r>
                          <m:r>
                            <a:rPr lang="en-US" sz="2800" b="1" i="1" smtClean="0">
                              <a:solidFill>
                                <a:srgbClr val="000000"/>
                              </a:solidFill>
                              <a:effectLst/>
                              <a:latin typeface="Cambria Math" panose="02040503050406030204" pitchFamily="18" charset="0"/>
                              <a:cs typeface="Times New Roman" panose="02020603050405020304" pitchFamily="18" charset="0"/>
                            </a:rPr>
                            <m:t>ó </m:t>
                          </m:r>
                          <m:r>
                            <a:rPr lang="en-US" sz="2800" b="1" i="1" smtClean="0">
                              <a:solidFill>
                                <a:srgbClr val="000000"/>
                              </a:solidFill>
                              <a:effectLst/>
                              <a:latin typeface="Cambria Math" panose="02040503050406030204" pitchFamily="18" charset="0"/>
                              <a:cs typeface="Times New Roman" panose="02020603050405020304" pitchFamily="18" charset="0"/>
                            </a:rPr>
                            <m:t>𝒕𝒉</m:t>
                          </m:r>
                          <m:r>
                            <a:rPr lang="en-US" sz="2800" b="1" i="1" smtClean="0">
                              <a:solidFill>
                                <a:srgbClr val="000000"/>
                              </a:solidFill>
                              <a:effectLst/>
                              <a:latin typeface="Cambria Math" panose="02040503050406030204" pitchFamily="18" charset="0"/>
                              <a:cs typeface="Times New Roman" panose="02020603050405020304" pitchFamily="18" charset="0"/>
                            </a:rPr>
                            <m:t>ể </m:t>
                          </m:r>
                          <m:r>
                            <a:rPr lang="en-US" sz="2800" b="1" i="1" smtClean="0">
                              <a:solidFill>
                                <a:srgbClr val="000000"/>
                              </a:solidFill>
                              <a:effectLst/>
                              <a:latin typeface="Cambria Math" panose="02040503050406030204" pitchFamily="18" charset="0"/>
                              <a:cs typeface="Times New Roman" panose="02020603050405020304" pitchFamily="18" charset="0"/>
                            </a:rPr>
                            <m:t>𝒙</m:t>
                          </m:r>
                          <m:r>
                            <a:rPr lang="en-US" sz="2800" b="1" i="1" smtClean="0">
                              <a:solidFill>
                                <a:srgbClr val="000000"/>
                              </a:solidFill>
                              <a:effectLst/>
                              <a:latin typeface="Cambria Math" panose="02040503050406030204" pitchFamily="18" charset="0"/>
                              <a:cs typeface="Times New Roman" panose="02020603050405020304" pitchFamily="18" charset="0"/>
                            </a:rPr>
                            <m:t>ả</m:t>
                          </m:r>
                          <m:r>
                            <a:rPr lang="en-US" sz="2800" b="1" i="1" smtClean="0">
                              <a:solidFill>
                                <a:srgbClr val="000000"/>
                              </a:solidFill>
                              <a:effectLst/>
                              <a:latin typeface="Cambria Math" panose="02040503050406030204" pitchFamily="18" charset="0"/>
                              <a:cs typeface="Times New Roman" panose="02020603050405020304" pitchFamily="18" charset="0"/>
                            </a:rPr>
                            <m:t>𝒚</m:t>
                          </m:r>
                          <m:r>
                            <a:rPr lang="en-US" sz="2800" b="1" i="1" smtClean="0">
                              <a:solidFill>
                                <a:srgbClr val="000000"/>
                              </a:solidFill>
                              <a:effectLst/>
                              <a:latin typeface="Cambria Math" panose="02040503050406030204" pitchFamily="18" charset="0"/>
                              <a:cs typeface="Times New Roman" panose="02020603050405020304" pitchFamily="18" charset="0"/>
                            </a:rPr>
                            <m:t> </m:t>
                          </m:r>
                          <m:r>
                            <a:rPr lang="en-US" sz="2800" b="1" i="1" smtClean="0">
                              <a:solidFill>
                                <a:srgbClr val="000000"/>
                              </a:solidFill>
                              <a:effectLst/>
                              <a:latin typeface="Cambria Math" panose="02040503050406030204" pitchFamily="18" charset="0"/>
                              <a:cs typeface="Times New Roman" panose="02020603050405020304" pitchFamily="18" charset="0"/>
                            </a:rPr>
                            <m:t>𝒓𝒂</m:t>
                          </m:r>
                        </m:den>
                      </m:f>
                    </m:oMath>
                  </m:oMathPara>
                </a14:m>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BA6B764-AC38-A46A-D3C0-8A281627D7E7}"/>
                  </a:ext>
                </a:extLst>
              </p:cNvPr>
              <p:cNvSpPr txBox="1">
                <a:spLocks noRot="1" noChangeAspect="1" noMove="1" noResize="1" noEditPoints="1" noAdjustHandles="1" noChangeArrowheads="1" noChangeShapeType="1" noTextEdit="1"/>
              </p:cNvSpPr>
              <p:nvPr/>
            </p:nvSpPr>
            <p:spPr>
              <a:xfrm>
                <a:off x="2704604" y="424450"/>
                <a:ext cx="8897587" cy="1794209"/>
              </a:xfrm>
              <a:prstGeom prst="rect">
                <a:avLst/>
              </a:prstGeom>
              <a:blipFill>
                <a:blip r:embed="rId3"/>
                <a:stretch>
                  <a:fillRect l="-1439" t="-238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451FADA-8D69-054A-2347-7A289750AE2D}"/>
              </a:ext>
            </a:extLst>
          </p:cNvPr>
          <p:cNvSpPr txBox="1"/>
          <p:nvPr/>
        </p:nvSpPr>
        <p:spPr>
          <a:xfrm>
            <a:off x="2147440" y="4190623"/>
            <a:ext cx="9692256"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Chú ý: Xác suất của một biến cố trong trò chơi gieo xúc xắc bằng tỉ số bằng tỉ số của số các kết quả thuận lợi cho biến cố và số các kết quả có thể xảy ra đối với mặt xuất hiện của xúc xắc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5" y="419816"/>
            <a:ext cx="10471759" cy="2542783"/>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2800" b="1" u="sng">
                <a:solidFill>
                  <a:srgbClr val="FF0000"/>
                </a:solidFill>
                <a:latin typeface="Times New Roman" panose="02020603050405020304" pitchFamily="18" charset="0"/>
                <a:cs typeface="Times New Roman" panose="02020603050405020304" pitchFamily="18" charset="0"/>
              </a:rPr>
              <a:t>VÍ DỤ 1</a:t>
            </a:r>
            <a:r>
              <a:rPr lang="en-US" sz="2800">
                <a:solidFill>
                  <a:schemeClr val="tx1"/>
                </a:solidFill>
                <a:latin typeface="Times New Roman" panose="02020603050405020304" pitchFamily="18" charset="0"/>
                <a:cs typeface="Times New Roman" panose="02020603050405020304" pitchFamily="18" charset="0"/>
              </a:rPr>
              <a:t>: SGK/31</a:t>
            </a:r>
          </a:p>
          <a:p>
            <a:pPr algn="just"/>
            <a:r>
              <a:rPr lang="en-US" sz="2800">
                <a:solidFill>
                  <a:schemeClr val="tx1"/>
                </a:solidFill>
                <a:latin typeface="Times New Roman" panose="02020603050405020304" pitchFamily="18" charset="0"/>
                <a:cs typeface="Times New Roman" panose="02020603050405020304" pitchFamily="18" charset="0"/>
              </a:rPr>
              <a:t>LUYỆN TẬP 1/SGK/31: HĐN nhóm đôi 2 phút </a:t>
            </a:r>
          </a:p>
        </p:txBody>
      </p:sp>
      <p:sp>
        <p:nvSpPr>
          <p:cNvPr id="6" name="Rounded Rectangle 5"/>
          <p:cNvSpPr/>
          <p:nvPr/>
        </p:nvSpPr>
        <p:spPr>
          <a:xfrm>
            <a:off x="937366" y="3212519"/>
            <a:ext cx="10471759" cy="3319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Luyện tập 1:</a:t>
            </a:r>
          </a:p>
          <a:p>
            <a:pPr algn="just"/>
            <a:r>
              <a:rPr lang="en-US" sz="2800">
                <a:solidFill>
                  <a:schemeClr val="tx1"/>
                </a:solidFill>
                <a:latin typeface="Times New Roman" panose="02020603050405020304" pitchFamily="18" charset="0"/>
                <a:cs typeface="Times New Roman" panose="02020603050405020304" pitchFamily="18" charset="0"/>
              </a:rPr>
              <a:t>Có 2 kết quả thuận lợi cho biến cố “ Mặt xuất hiện của xúc xắc có số chấm là hợp số”</a:t>
            </a:r>
          </a:p>
          <a:p>
            <a:pPr algn="just"/>
            <a:r>
              <a:rPr lang="en-US" sz="2800">
                <a:solidFill>
                  <a:schemeClr val="tx1"/>
                </a:solidFill>
                <a:latin typeface="Times New Roman" panose="02020603050405020304" pitchFamily="18" charset="0"/>
                <a:cs typeface="Times New Roman" panose="02020603050405020304" pitchFamily="18" charset="0"/>
              </a:rPr>
              <a:t>Vì thế xác suất của biến cố trên là  </a:t>
            </a:r>
          </a:p>
        </p:txBody>
      </p:sp>
      <p:sp>
        <p:nvSpPr>
          <p:cNvPr id="3" name="Rectangle 2">
            <a:extLst>
              <a:ext uri="{FF2B5EF4-FFF2-40B4-BE49-F238E27FC236}">
                <a16:creationId xmlns:a16="http://schemas.microsoft.com/office/drawing/2014/main" id="{99679BB6-00FC-4871-8E06-D34581B2E9C7}"/>
              </a:ext>
            </a:extLst>
          </p:cNvPr>
          <p:cNvSpPr>
            <a:spLocks noChangeArrowheads="1"/>
          </p:cNvSpPr>
          <p:nvPr/>
        </p:nvSpPr>
        <p:spPr bwMode="auto">
          <a:xfrm>
            <a:off x="6158124" y="-2915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graphicFrame>
        <p:nvGraphicFramePr>
          <p:cNvPr id="5" name="Object 4">
            <a:extLst>
              <a:ext uri="{FF2B5EF4-FFF2-40B4-BE49-F238E27FC236}">
                <a16:creationId xmlns:a16="http://schemas.microsoft.com/office/drawing/2014/main" id="{C435CC9E-C730-6B72-33A5-E923A322FAC4}"/>
              </a:ext>
            </a:extLst>
          </p:cNvPr>
          <p:cNvGraphicFramePr>
            <a:graphicFrameLocks noChangeAspect="1"/>
          </p:cNvGraphicFramePr>
          <p:nvPr>
            <p:extLst>
              <p:ext uri="{D42A27DB-BD31-4B8C-83A1-F6EECF244321}">
                <p14:modId xmlns:p14="http://schemas.microsoft.com/office/powerpoint/2010/main" val="2802423985"/>
              </p:ext>
            </p:extLst>
          </p:nvPr>
        </p:nvGraphicFramePr>
        <p:xfrm>
          <a:off x="6173245" y="5152015"/>
          <a:ext cx="838200" cy="838200"/>
        </p:xfrm>
        <a:graphic>
          <a:graphicData uri="http://schemas.openxmlformats.org/presentationml/2006/ole">
            <mc:AlternateContent xmlns:mc="http://schemas.openxmlformats.org/markup-compatibility/2006">
              <mc:Choice xmlns:v="urn:schemas-microsoft-com:vml" Requires="v">
                <p:oleObj name="Equation" r:id="rId4" imgW="838080" imgH="838080" progId="Equation.DSMT4">
                  <p:embed/>
                </p:oleObj>
              </mc:Choice>
              <mc:Fallback>
                <p:oleObj name="Equation" r:id="rId4" imgW="838080" imgH="838080" progId="Equation.DSMT4">
                  <p:embed/>
                  <p:pic>
                    <p:nvPicPr>
                      <p:cNvPr id="0" name="Object 1"/>
                      <p:cNvPicPr>
                        <a:picLocks noChangeAspect="1" noChangeArrowheads="1"/>
                      </p:cNvPicPr>
                      <p:nvPr/>
                    </p:nvPicPr>
                    <p:blipFill>
                      <a:blip r:embed="rId5"/>
                      <a:srcRect/>
                      <a:stretch>
                        <a:fillRect/>
                      </a:stretch>
                    </p:blipFill>
                    <p:spPr bwMode="auto">
                      <a:xfrm>
                        <a:off x="6173245" y="5152015"/>
                        <a:ext cx="838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Đồng Hồ Đếm Ngược 2 Phút Có Âm Thanh Cực Chuẩn 😎- 2 Minutes Countdown Timer">
            <a:hlinkClick r:id="" action="ppaction://media"/>
            <a:extLst>
              <a:ext uri="{FF2B5EF4-FFF2-40B4-BE49-F238E27FC236}">
                <a16:creationId xmlns:a16="http://schemas.microsoft.com/office/drawing/2014/main" id="{9117EADE-59AE-DA74-F7A3-458704C047D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379352" y="1628202"/>
            <a:ext cx="2410040" cy="1250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863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9"/>
                </p:tgtEl>
              </p:cMediaNode>
            </p:video>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9"/>
                                        </p:tgtEl>
                                      </p:cBhvr>
                                    </p:cmd>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9"/>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7" y="49875"/>
            <a:ext cx="5339087" cy="71566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5178400" cy="523220"/>
          </a:xfrm>
          <a:prstGeom prst="rect">
            <a:avLst/>
          </a:prstGeom>
          <a:solidFill>
            <a:srgbClr val="FFFF00"/>
          </a:solidFill>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TRÒ CHƠI RÚT THẺ TỪ HỘP</a:t>
            </a:r>
            <a:endParaRPr lang="en-US" sz="28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096000" y="2598211"/>
            <a:ext cx="4248410" cy="2773755"/>
          </a:xfrm>
          <a:prstGeom prst="rect">
            <a:avLst/>
          </a:prstGeom>
        </p:spPr>
      </p:pic>
      <p:pic>
        <p:nvPicPr>
          <p:cNvPr id="5" name="Picture 4"/>
          <p:cNvPicPr>
            <a:picLocks noChangeAspect="1"/>
          </p:cNvPicPr>
          <p:nvPr/>
        </p:nvPicPr>
        <p:blipFill>
          <a:blip r:embed="rId4"/>
          <a:stretch>
            <a:fillRect/>
          </a:stretch>
        </p:blipFill>
        <p:spPr>
          <a:xfrm>
            <a:off x="1038903" y="2570505"/>
            <a:ext cx="4300574" cy="2829168"/>
          </a:xfrm>
          <a:prstGeom prst="rect">
            <a:avLst/>
          </a:prstGeom>
        </p:spPr>
      </p:pic>
      <p:sp>
        <p:nvSpPr>
          <p:cNvPr id="14" name="TextBox 13">
            <a:extLst>
              <a:ext uri="{FF2B5EF4-FFF2-40B4-BE49-F238E27FC236}">
                <a16:creationId xmlns:a16="http://schemas.microsoft.com/office/drawing/2014/main" id="{CBD2D8D9-C777-E147-F391-BE579EE7BDAA}"/>
              </a:ext>
            </a:extLst>
          </p:cNvPr>
          <p:cNvSpPr txBox="1"/>
          <p:nvPr/>
        </p:nvSpPr>
        <p:spPr>
          <a:xfrm>
            <a:off x="578922" y="1049248"/>
            <a:ext cx="10999520" cy="1307537"/>
          </a:xfrm>
          <a:prstGeom prst="rect">
            <a:avLst/>
          </a:prstGeom>
          <a:noFill/>
        </p:spPr>
        <p:txBody>
          <a:bodyPr wrap="square">
            <a:spAutoFit/>
          </a:bodyPr>
          <a:lstStyle/>
          <a:p>
            <a:pPr algn="just">
              <a:lnSpc>
                <a:spcPct val="150000"/>
              </a:lnSpc>
            </a:pPr>
            <a:r>
              <a:rPr lang="en-US" sz="2800">
                <a:solidFill>
                  <a:srgbClr val="0000FF"/>
                </a:solidFill>
                <a:latin typeface="Times New Roman" panose="02020603050405020304" pitchFamily="18" charset="0"/>
                <a:cs typeface="Times New Roman" panose="02020603050405020304" pitchFamily="18" charset="0"/>
              </a:rPr>
              <a:t>HĐ2</a:t>
            </a:r>
            <a:r>
              <a:rPr lang="en-US" sz="2800">
                <a:latin typeface="Times New Roman" panose="02020603050405020304" pitchFamily="18" charset="0"/>
                <a:cs typeface="Times New Roman" panose="02020603050405020304" pitchFamily="18" charset="0"/>
              </a:rPr>
              <a:t>:Trong hộp có 12 chiếc thẻ cùng loại, được đánh số khác nhau từ 1 đến 12. Rút ngẫu nhiên 1 chiếc thẻ trong hộp. </a:t>
            </a:r>
            <a:endParaRPr lang="en-US" sz="2800" i="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A08E80-FB57-5B5A-0D93-1E330BBAFA55}"/>
              </a:ext>
            </a:extLst>
          </p:cNvPr>
          <p:cNvSpPr txBox="1"/>
          <p:nvPr/>
        </p:nvSpPr>
        <p:spPr>
          <a:xfrm>
            <a:off x="6704320" y="1846545"/>
            <a:ext cx="3934047" cy="461665"/>
          </a:xfrm>
          <a:prstGeom prst="rect">
            <a:avLst/>
          </a:prstGeom>
          <a:noFill/>
        </p:spPr>
        <p:txBody>
          <a:bodyPr wrap="square" rtlCol="0">
            <a:spAutoFit/>
          </a:bodyPr>
          <a:lstStyle/>
          <a:p>
            <a:pPr algn="ctr"/>
            <a:r>
              <a:rPr lang="en-US" sz="2400" dirty="0" err="1">
                <a:hlinkClick r:id="rId5"/>
              </a:rPr>
              <a:t>Rút</a:t>
            </a:r>
            <a:r>
              <a:rPr lang="en-US" sz="2400" dirty="0">
                <a:hlinkClick r:id="rId5"/>
              </a:rPr>
              <a:t> </a:t>
            </a:r>
            <a:r>
              <a:rPr lang="en-US" sz="2400" dirty="0" err="1">
                <a:hlinkClick r:id="rId5"/>
              </a:rPr>
              <a:t>thăm</a:t>
            </a:r>
            <a:r>
              <a:rPr lang="en-US" sz="2400" dirty="0">
                <a:hlinkClick r:id="rId5"/>
              </a:rPr>
              <a:t> online (piliapp.com)</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025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3"/>
          <a:stretch>
            <a:fillRect/>
          </a:stretch>
        </p:blipFill>
        <p:spPr>
          <a:xfrm>
            <a:off x="9403080" y="5417820"/>
            <a:ext cx="2103120" cy="1440180"/>
          </a:xfrm>
          <a:prstGeom prst="rect">
            <a:avLst/>
          </a:prstGeom>
        </p:spPr>
      </p:pic>
      <p:sp>
        <p:nvSpPr>
          <p:cNvPr id="63" name="Freeform 63"/>
          <p:cNvSpPr/>
          <p:nvPr/>
        </p:nvSpPr>
        <p:spPr>
          <a:xfrm>
            <a:off x="1" y="0"/>
            <a:ext cx="977030" cy="1640910"/>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4"/>
          <p:cNvSpPr/>
          <p:nvPr/>
        </p:nvSpPr>
        <p:spPr>
          <a:xfrm>
            <a:off x="0" y="0"/>
            <a:ext cx="1073721" cy="1841326"/>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5"/>
          <p:cNvSpPr/>
          <p:nvPr/>
        </p:nvSpPr>
        <p:spPr>
          <a:xfrm>
            <a:off x="0" y="0"/>
            <a:ext cx="2147442" cy="1152395"/>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8"/>
          <p:cNvSpPr txBox="1"/>
          <p:nvPr/>
        </p:nvSpPr>
        <p:spPr>
          <a:xfrm>
            <a:off x="423342" y="404091"/>
            <a:ext cx="11618237" cy="2373727"/>
          </a:xfrm>
          <a:prstGeom prst="rect">
            <a:avLst/>
          </a:prstGeom>
          <a:noFill/>
        </p:spPr>
        <p:txBody>
          <a:bodyPr wrap="square" lIns="0" tIns="0" rIns="0" bIns="0" rtlCol="0">
            <a:spAutoFit/>
          </a:bodyPr>
          <a:lstStyle/>
          <a:p>
            <a:pPr marL="0" indent="620268" algn="just">
              <a:lnSpc>
                <a:spcPct val="100000"/>
              </a:lnSpc>
            </a:pPr>
            <a:endParaRPr lang="en-US" altLang="zh-CN" sz="2400" b="1" dirty="0">
              <a:solidFill>
                <a:srgbClr val="006EBF"/>
              </a:solidFill>
              <a:latin typeface="Times New Roman"/>
              <a:ea typeface="Times New Roman"/>
            </a:endParaRPr>
          </a:p>
          <a:p>
            <a:pPr marL="0" indent="620268" algn="just">
              <a:lnSpc>
                <a:spcPct val="100000"/>
              </a:lnSpc>
            </a:pPr>
            <a:endParaRPr lang="en-US" altLang="zh-CN" sz="2400" b="1" dirty="0">
              <a:solidFill>
                <a:srgbClr val="006EBF"/>
              </a:solidFill>
              <a:latin typeface="Times New Roman"/>
              <a:ea typeface="Times New Roman"/>
            </a:endParaRPr>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000"/>
              </a:lnSpc>
            </a:pPr>
            <a:endParaRPr lang="en-US" dirty="0"/>
          </a:p>
          <a:p>
            <a:pPr algn="just">
              <a:lnSpc>
                <a:spcPts val="1739"/>
              </a:lnSpc>
            </a:pPr>
            <a:endParaRPr lang="en-US" dirty="0"/>
          </a:p>
        </p:txBody>
      </p:sp>
      <p:sp>
        <p:nvSpPr>
          <p:cNvPr id="3" name="TextBox 2"/>
          <p:cNvSpPr txBox="1"/>
          <p:nvPr/>
        </p:nvSpPr>
        <p:spPr>
          <a:xfrm>
            <a:off x="977030" y="404091"/>
            <a:ext cx="11214969" cy="461665"/>
          </a:xfrm>
          <a:prstGeom prst="rect">
            <a:avLst/>
          </a:prstGeom>
          <a:noFill/>
        </p:spPr>
        <p:txBody>
          <a:bodyPr wrap="square" rtlCol="0">
            <a:spAutoFit/>
          </a:bodyPr>
          <a:lstStyle/>
          <a:p>
            <a:r>
              <a:rPr lang="en-US" sz="2400" b="1" dirty="0">
                <a:solidFill>
                  <a:srgbClr val="002060"/>
                </a:solidFill>
                <a:latin typeface="Arial" pitchFamily="34" charset="0"/>
                <a:cs typeface="Arial" pitchFamily="34" charset="0"/>
              </a:rPr>
              <a:t>II. XÁC </a:t>
            </a:r>
            <a:r>
              <a:rPr lang="en-US" sz="2400" b="1">
                <a:solidFill>
                  <a:srgbClr val="002060"/>
                </a:solidFill>
                <a:latin typeface="Arial" pitchFamily="34" charset="0"/>
                <a:cs typeface="Arial" pitchFamily="34" charset="0"/>
              </a:rPr>
              <a:t>SUẤT CỦA BIẾN CỐ </a:t>
            </a:r>
            <a:r>
              <a:rPr lang="en-US" sz="2400" b="1" dirty="0">
                <a:solidFill>
                  <a:srgbClr val="002060"/>
                </a:solidFill>
                <a:latin typeface="Arial" pitchFamily="34" charset="0"/>
                <a:cs typeface="Arial" pitchFamily="34" charset="0"/>
              </a:rPr>
              <a:t>TRONG TRÒ </a:t>
            </a:r>
            <a:r>
              <a:rPr lang="en-US" sz="2400" b="1">
                <a:solidFill>
                  <a:srgbClr val="002060"/>
                </a:solidFill>
                <a:latin typeface="Arial" pitchFamily="34" charset="0"/>
                <a:cs typeface="Arial" pitchFamily="34" charset="0"/>
              </a:rPr>
              <a:t>CHƠI RÚT THẺ </a:t>
            </a:r>
            <a:r>
              <a:rPr lang="en-US" sz="2400" b="1" dirty="0">
                <a:solidFill>
                  <a:srgbClr val="002060"/>
                </a:solidFill>
                <a:latin typeface="Arial" pitchFamily="34" charset="0"/>
                <a:cs typeface="Arial" pitchFamily="34" charset="0"/>
              </a:rPr>
              <a:t>TỪ TRONG HỘP</a:t>
            </a:r>
          </a:p>
        </p:txBody>
      </p:sp>
      <p:sp>
        <p:nvSpPr>
          <p:cNvPr id="11" name="TextBox 10">
            <a:extLst>
              <a:ext uri="{FF2B5EF4-FFF2-40B4-BE49-F238E27FC236}">
                <a16:creationId xmlns:a16="http://schemas.microsoft.com/office/drawing/2014/main" id="{64D23905-7CF5-D59D-6881-614C6135E6CD}"/>
              </a:ext>
            </a:extLst>
          </p:cNvPr>
          <p:cNvSpPr txBox="1"/>
          <p:nvPr/>
        </p:nvSpPr>
        <p:spPr>
          <a:xfrm>
            <a:off x="676894" y="828970"/>
            <a:ext cx="10996550" cy="4539191"/>
          </a:xfrm>
          <a:prstGeom prst="rect">
            <a:avLst/>
          </a:prstGeom>
          <a:noFill/>
        </p:spPr>
        <p:txBody>
          <a:bodyPr wrap="square">
            <a:spAutoFit/>
          </a:bodyPr>
          <a:lstStyle/>
          <a:p>
            <a:pPr algn="just">
              <a:lnSpc>
                <a:spcPct val="150000"/>
              </a:lnSpc>
            </a:pPr>
            <a:r>
              <a:rPr lang="en-US" sz="2800" b="1" u="sng">
                <a:solidFill>
                  <a:srgbClr val="0000FF"/>
                </a:solidFill>
                <a:latin typeface="Times New Roman" panose="02020603050405020304" pitchFamily="18" charset="0"/>
                <a:cs typeface="Times New Roman" panose="02020603050405020304" pitchFamily="18" charset="0"/>
              </a:rPr>
              <a:t>Lời giải:</a:t>
            </a:r>
          </a:p>
          <a:p>
            <a:pPr algn="just">
              <a:lnSpc>
                <a:spcPct val="150000"/>
              </a:lnSpc>
            </a:pPr>
            <a:r>
              <a:rPr lang="vi-VN" sz="2800">
                <a:latin typeface="Times New Roman" panose="02020603050405020304" pitchFamily="18" charset="0"/>
                <a:cs typeface="Times New Roman" panose="02020603050405020304" pitchFamily="18" charset="0"/>
              </a:rPr>
              <a:t>a)Tập hợp các kết quả có thể xảy ra đối với số xuất hiện trên thẻ được rút ra là: </a:t>
            </a:r>
          </a:p>
          <a:p>
            <a:pPr algn="just">
              <a:lnSpc>
                <a:spcPct val="150000"/>
              </a:lnSpc>
            </a:pPr>
            <a:r>
              <a:rPr lang="vi-VN" sz="2800">
                <a:latin typeface="Times New Roman" panose="02020603050405020304" pitchFamily="18" charset="0"/>
                <a:cs typeface="Times New Roman" panose="02020603050405020304" pitchFamily="18" charset="0"/>
              </a:rPr>
              <a:t>b) Có bốn kết quả thuận lợi cho biến cố là: </a:t>
            </a:r>
            <a:r>
              <a:rPr lang="vi-VN" sz="2800">
                <a:solidFill>
                  <a:srgbClr val="FF0000"/>
                </a:solidFill>
                <a:latin typeface="Times New Roman" panose="02020603050405020304" pitchFamily="18" charset="0"/>
                <a:cs typeface="Times New Roman" panose="02020603050405020304" pitchFamily="18" charset="0"/>
              </a:rPr>
              <a:t>3,6,9,12</a:t>
            </a:r>
          </a:p>
          <a:p>
            <a:pPr algn="just">
              <a:lnSpc>
                <a:spcPct val="150000"/>
              </a:lnSpc>
            </a:pPr>
            <a:r>
              <a:rPr lang="vi-VN" sz="2800">
                <a:latin typeface="Times New Roman" panose="02020603050405020304" pitchFamily="18" charset="0"/>
                <a:cs typeface="Times New Roman" panose="02020603050405020304" pitchFamily="18" charset="0"/>
              </a:rPr>
              <a:t>c) Tỉ số của số các kết quả thuận lợi cho biến cố trên và số phần tử của tập hợp B là   </a:t>
            </a:r>
            <a:r>
              <a:rPr lang="en-US" sz="2800">
                <a:latin typeface="Times New Roman" panose="02020603050405020304" pitchFamily="18" charset="0"/>
                <a:cs typeface="Times New Roman" panose="02020603050405020304" pitchFamily="18" charset="0"/>
              </a:rPr>
              <a:t>                </a:t>
            </a:r>
            <a:endParaRPr lang="en-US" sz="2800" i="1">
              <a:solidFill>
                <a:srgbClr val="0000FF"/>
              </a:solidFill>
              <a:latin typeface="Times New Roman" panose="02020603050405020304" pitchFamily="18" charset="0"/>
              <a:cs typeface="Times New Roman" panose="02020603050405020304" pitchFamily="18" charset="0"/>
            </a:endParaRPr>
          </a:p>
          <a:p>
            <a:pPr algn="just">
              <a:lnSpc>
                <a:spcPct val="150000"/>
              </a:lnSpc>
            </a:pPr>
            <a:endParaRPr lang="vi-VN"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9A1B1C3D-250B-D2CD-26E4-1142ADB1A7E7}"/>
              </a:ext>
            </a:extLst>
          </p:cNvPr>
          <p:cNvGraphicFramePr>
            <a:graphicFrameLocks noChangeAspect="1"/>
          </p:cNvGraphicFramePr>
          <p:nvPr>
            <p:extLst>
              <p:ext uri="{D42A27DB-BD31-4B8C-83A1-F6EECF244321}">
                <p14:modId xmlns:p14="http://schemas.microsoft.com/office/powerpoint/2010/main" val="2876722990"/>
              </p:ext>
            </p:extLst>
          </p:nvPr>
        </p:nvGraphicFramePr>
        <p:xfrm>
          <a:off x="1285833" y="2269818"/>
          <a:ext cx="2374900" cy="508000"/>
        </p:xfrm>
        <a:graphic>
          <a:graphicData uri="http://schemas.openxmlformats.org/presentationml/2006/ole">
            <mc:AlternateContent xmlns:mc="http://schemas.openxmlformats.org/markup-compatibility/2006">
              <mc:Choice xmlns:v="urn:schemas-microsoft-com:vml" Requires="v">
                <p:oleObj name="Equation" r:id="rId4" imgW="2374560" imgH="507960" progId="Equation.DSMT4">
                  <p:embed/>
                </p:oleObj>
              </mc:Choice>
              <mc:Fallback>
                <p:oleObj name="Equation" r:id="rId4" imgW="2374560" imgH="507960" progId="Equation.DSMT4">
                  <p:embed/>
                  <p:pic>
                    <p:nvPicPr>
                      <p:cNvPr id="5" name="Object 4">
                        <a:extLst>
                          <a:ext uri="{FF2B5EF4-FFF2-40B4-BE49-F238E27FC236}">
                            <a16:creationId xmlns:a16="http://schemas.microsoft.com/office/drawing/2014/main" id="{7139C946-201C-5402-500D-BC6B99262DF0}"/>
                          </a:ext>
                        </a:extLst>
                      </p:cNvPr>
                      <p:cNvPicPr/>
                      <p:nvPr/>
                    </p:nvPicPr>
                    <p:blipFill>
                      <a:blip r:embed="rId5"/>
                      <a:stretch>
                        <a:fillRect/>
                      </a:stretch>
                    </p:blipFill>
                    <p:spPr>
                      <a:xfrm>
                        <a:off x="1285833" y="2269818"/>
                        <a:ext cx="2374900" cy="508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CA2B8C0-0015-DEC8-AF01-2D0931417E6D}"/>
              </a:ext>
            </a:extLst>
          </p:cNvPr>
          <p:cNvGraphicFramePr>
            <a:graphicFrameLocks noChangeAspect="1"/>
          </p:cNvGraphicFramePr>
          <p:nvPr>
            <p:extLst>
              <p:ext uri="{D42A27DB-BD31-4B8C-83A1-F6EECF244321}">
                <p14:modId xmlns:p14="http://schemas.microsoft.com/office/powerpoint/2010/main" val="605211565"/>
              </p:ext>
            </p:extLst>
          </p:nvPr>
        </p:nvGraphicFramePr>
        <p:xfrm>
          <a:off x="2213249" y="4055715"/>
          <a:ext cx="990600" cy="838200"/>
        </p:xfrm>
        <a:graphic>
          <a:graphicData uri="http://schemas.openxmlformats.org/presentationml/2006/ole">
            <mc:AlternateContent xmlns:mc="http://schemas.openxmlformats.org/markup-compatibility/2006">
              <mc:Choice xmlns:v="urn:schemas-microsoft-com:vml" Requires="v">
                <p:oleObj name="Equation" r:id="rId6" imgW="990360" imgH="838080" progId="Equation.DSMT4">
                  <p:embed/>
                </p:oleObj>
              </mc:Choice>
              <mc:Fallback>
                <p:oleObj name="Equation" r:id="rId6" imgW="990360" imgH="838080" progId="Equation.DSMT4">
                  <p:embed/>
                  <p:pic>
                    <p:nvPicPr>
                      <p:cNvPr id="10" name="Object 9">
                        <a:extLst>
                          <a:ext uri="{FF2B5EF4-FFF2-40B4-BE49-F238E27FC236}">
                            <a16:creationId xmlns:a16="http://schemas.microsoft.com/office/drawing/2014/main" id="{E250F83D-327D-0256-BFAC-51E4BC6B4C73}"/>
                          </a:ext>
                        </a:extLst>
                      </p:cNvPr>
                      <p:cNvPicPr/>
                      <p:nvPr/>
                    </p:nvPicPr>
                    <p:blipFill>
                      <a:blip r:embed="rId7"/>
                      <a:stretch>
                        <a:fillRect/>
                      </a:stretch>
                    </p:blipFill>
                    <p:spPr>
                      <a:xfrm>
                        <a:off x="2213249" y="4055715"/>
                        <a:ext cx="990600" cy="8382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948053C7-C5BB-9331-8217-F0F8D0FC52B3}"/>
              </a:ext>
            </a:extLst>
          </p:cNvPr>
          <p:cNvGraphicFramePr>
            <a:graphicFrameLocks noChangeAspect="1"/>
          </p:cNvGraphicFramePr>
          <p:nvPr>
            <p:extLst>
              <p:ext uri="{D42A27DB-BD31-4B8C-83A1-F6EECF244321}">
                <p14:modId xmlns:p14="http://schemas.microsoft.com/office/powerpoint/2010/main" val="2498769779"/>
              </p:ext>
            </p:extLst>
          </p:nvPr>
        </p:nvGraphicFramePr>
        <p:xfrm>
          <a:off x="676894" y="5328146"/>
          <a:ext cx="452437" cy="301625"/>
        </p:xfrm>
        <a:graphic>
          <a:graphicData uri="http://schemas.openxmlformats.org/presentationml/2006/ole">
            <mc:AlternateContent xmlns:mc="http://schemas.openxmlformats.org/markup-compatibility/2006">
              <mc:Choice xmlns:v="urn:schemas-microsoft-com:vml" Requires="v">
                <p:oleObj name="Equation" r:id="rId8" imgW="380880" imgH="253800" progId="Equation.DSMT4">
                  <p:embed/>
                </p:oleObj>
              </mc:Choice>
              <mc:Fallback>
                <p:oleObj name="Equation" r:id="rId8" imgW="380880" imgH="253800" progId="Equation.DSMT4">
                  <p:embed/>
                  <p:pic>
                    <p:nvPicPr>
                      <p:cNvPr id="0" name=""/>
                      <p:cNvPicPr/>
                      <p:nvPr/>
                    </p:nvPicPr>
                    <p:blipFill>
                      <a:blip r:embed="rId9"/>
                      <a:stretch>
                        <a:fillRect/>
                      </a:stretch>
                    </p:blipFill>
                    <p:spPr>
                      <a:xfrm>
                        <a:off x="676894" y="5328146"/>
                        <a:ext cx="452437" cy="30162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6270788-698B-D4B9-B8F4-DE3460DBDA84}"/>
              </a:ext>
            </a:extLst>
          </p:cNvPr>
          <p:cNvSpPr txBox="1"/>
          <p:nvPr/>
        </p:nvSpPr>
        <p:spPr>
          <a:xfrm>
            <a:off x="1285833" y="5217348"/>
            <a:ext cx="10516009" cy="523220"/>
          </a:xfrm>
          <a:prstGeom prst="rect">
            <a:avLst/>
          </a:prstGeom>
          <a:noFill/>
        </p:spPr>
        <p:txBody>
          <a:bodyPr wrap="square">
            <a:spAutoFit/>
          </a:bodyPr>
          <a:lstStyle/>
          <a:p>
            <a:r>
              <a:rPr lang="en-US" sz="2800" i="1">
                <a:solidFill>
                  <a:srgbClr val="0000FF"/>
                </a:solidFill>
                <a:latin typeface="Times New Roman" panose="02020603050405020304" pitchFamily="18" charset="0"/>
                <a:cs typeface="Times New Roman" panose="02020603050405020304" pitchFamily="18" charset="0"/>
              </a:rPr>
              <a:t>Xác suất của biến cố ”Số xuất hiện trên thẻ được rút chia hết cho 3”</a:t>
            </a:r>
            <a:endParaRPr lang="en-US" sz="2800"/>
          </a:p>
        </p:txBody>
      </p:sp>
    </p:spTree>
    <p:extLst>
      <p:ext uri="{BB962C8B-B14F-4D97-AF65-F5344CB8AC3E}">
        <p14:creationId xmlns:p14="http://schemas.microsoft.com/office/powerpoint/2010/main" val="32882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inVertical)">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arn(inVertical)">
                                      <p:cBhvr>
                                        <p:cTn id="25" dur="500"/>
                                        <p:tgtEl>
                                          <p:spTgt spid="11">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995</Words>
  <Application>Microsoft Office PowerPoint</Application>
  <PresentationFormat>Widescreen</PresentationFormat>
  <Paragraphs>114</Paragraphs>
  <Slides>15</Slides>
  <Notes>2</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TNC</cp:lastModifiedBy>
  <cp:revision>53</cp:revision>
  <dcterms:created xsi:type="dcterms:W3CDTF">2011-01-21T15:00:27Z</dcterms:created>
  <dcterms:modified xsi:type="dcterms:W3CDTF">2022-07-01T01:34:53Z</dcterms:modified>
</cp:coreProperties>
</file>