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620" r:id="rId7"/>
    <p:sldId id="621" r:id="rId8"/>
    <p:sldId id="622" r:id="rId9"/>
    <p:sldId id="623" r:id="rId10"/>
    <p:sldId id="624" r:id="rId11"/>
    <p:sldId id="625" r:id="rId12"/>
    <p:sldId id="626" r:id="rId13"/>
    <p:sldId id="627" r:id="rId14"/>
    <p:sldId id="628" r:id="rId15"/>
    <p:sldId id="629" r:id="rId16"/>
    <p:sldId id="630" r:id="rId17"/>
    <p:sldId id="6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xmlns="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2EE"/>
    <a:srgbClr val="0000FF"/>
    <a:srgbClr val="AF519F"/>
    <a:srgbClr val="E2891E"/>
    <a:srgbClr val="000000"/>
    <a:srgbClr val="B6954A"/>
    <a:srgbClr val="416529"/>
    <a:srgbClr val="3CC453"/>
    <a:srgbClr val="16EA76"/>
    <a:srgbClr val="F70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245" autoAdjust="0"/>
  </p:normalViewPr>
  <p:slideViewPr>
    <p:cSldViewPr snapToGrid="0">
      <p:cViewPr varScale="1">
        <p:scale>
          <a:sx n="68" d="100"/>
          <a:sy n="68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14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image" Target="../media/image20.wmf"/><Relationship Id="rId5" Type="http://schemas.openxmlformats.org/officeDocument/2006/relationships/image" Target="../media/image14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emf"/><Relationship Id="rId1" Type="http://schemas.openxmlformats.org/officeDocument/2006/relationships/image" Target="../media/image42.w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07/19/2024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mở link padlet, kiểm tra phần bài tập đã giao về nhà ở buổi trước cho học sinh: Vẽ sơ đồ tư duy hệ thống hóa các kiến thức trong chương I về phương trình và hệ phương trình bậc nhất </a:t>
            </a:r>
            <a:endParaRPr lang="en-US" sz="1800" i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Yêu cầu đại diện nhóm học sinh lên bảng sử dụng sơ đồ tư duy mà mình đã vẽ để trình bày.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chiếu sơ đồ minh họa khái quát kiến thức trong chương, nhấn mạnh KT trọng tâm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9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07/19/2024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07/19/2024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24.bin"/><Relationship Id="rId3" Type="http://schemas.openxmlformats.org/officeDocument/2006/relationships/video" Target="../media/media2.mp4"/><Relationship Id="rId7" Type="http://schemas.openxmlformats.org/officeDocument/2006/relationships/image" Target="../media/image7.png"/><Relationship Id="rId12" Type="http://schemas.openxmlformats.org/officeDocument/2006/relationships/image" Target="../media/image35.png"/><Relationship Id="rId2" Type="http://schemas.microsoft.com/office/2007/relationships/media" Target="../media/media2.mp4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png"/><Relationship Id="rId1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9.wmf"/><Relationship Id="rId3" Type="http://schemas.openxmlformats.org/officeDocument/2006/relationships/video" Target="../media/media2.mp4"/><Relationship Id="rId7" Type="http://schemas.openxmlformats.org/officeDocument/2006/relationships/image" Target="../media/image7.png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8.bin"/><Relationship Id="rId2" Type="http://schemas.microsoft.com/office/2007/relationships/media" Target="../media/media2.mp4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0.png"/><Relationship Id="rId19" Type="http://schemas.openxmlformats.org/officeDocument/2006/relationships/image" Target="../media/image4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4.png"/><Relationship Id="rId1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5.emf"/><Relationship Id="rId3" Type="http://schemas.openxmlformats.org/officeDocument/2006/relationships/image" Target="../media/image5.pn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4.wmf"/><Relationship Id="rId5" Type="http://schemas.openxmlformats.org/officeDocument/2006/relationships/image" Target="../media/image41.png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8.png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wmf"/><Relationship Id="rId18" Type="http://schemas.openxmlformats.org/officeDocument/2006/relationships/image" Target="../media/image13.wmf"/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12" Type="http://schemas.openxmlformats.org/officeDocument/2006/relationships/oleObject" Target="../embeddings/oleObject2.bin"/><Relationship Id="rId17" Type="http://schemas.openxmlformats.org/officeDocument/2006/relationships/oleObject" Target="../embeddings/oleObject4.bin"/><Relationship Id="rId2" Type="http://schemas.microsoft.com/office/2007/relationships/media" Target="../media/media1.mp3"/><Relationship Id="rId16" Type="http://schemas.openxmlformats.org/officeDocument/2006/relationships/image" Target="../media/image16.png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0.wmf"/><Relationship Id="rId5" Type="http://schemas.openxmlformats.org/officeDocument/2006/relationships/image" Target="../media/image5.png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.bin"/><Relationship Id="rId19" Type="http://schemas.openxmlformats.org/officeDocument/2006/relationships/oleObject" Target="../embeddings/oleObject5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wmf"/><Relationship Id="rId18" Type="http://schemas.openxmlformats.org/officeDocument/2006/relationships/image" Target="../media/image16.png"/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9.wmf"/><Relationship Id="rId2" Type="http://schemas.microsoft.com/office/2007/relationships/media" Target="../media/media1.mp3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17.wmf"/><Relationship Id="rId5" Type="http://schemas.openxmlformats.org/officeDocument/2006/relationships/image" Target="../media/image5.pn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0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wmf"/><Relationship Id="rId18" Type="http://schemas.openxmlformats.org/officeDocument/2006/relationships/image" Target="../media/image16.png"/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2.wmf"/><Relationship Id="rId2" Type="http://schemas.microsoft.com/office/2007/relationships/media" Target="../media/media1.mp3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20.wmf"/><Relationship Id="rId5" Type="http://schemas.openxmlformats.org/officeDocument/2006/relationships/image" Target="../media/image5.pn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5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wmf"/><Relationship Id="rId18" Type="http://schemas.openxmlformats.org/officeDocument/2006/relationships/image" Target="../media/image27.png"/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6.wmf"/><Relationship Id="rId2" Type="http://schemas.microsoft.com/office/2007/relationships/media" Target="../media/media1.mp3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11" Type="http://schemas.openxmlformats.org/officeDocument/2006/relationships/image" Target="../media/image23.wmf"/><Relationship Id="rId5" Type="http://schemas.openxmlformats.org/officeDocument/2006/relationships/image" Target="../media/image5.png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wmf"/><Relationship Id="rId18" Type="http://schemas.openxmlformats.org/officeDocument/2006/relationships/image" Target="../media/image27.png"/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9.wmf"/><Relationship Id="rId2" Type="http://schemas.microsoft.com/office/2007/relationships/media" Target="../media/media1.mp3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11" Type="http://schemas.openxmlformats.org/officeDocument/2006/relationships/image" Target="../media/image23.wmf"/><Relationship Id="rId5" Type="http://schemas.openxmlformats.org/officeDocument/2006/relationships/image" Target="../media/image5.png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0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48803" y="3711385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259112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NGUYỄN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 HOÀNG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2785640" y="159949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9 – Chương IV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>
            <a:extLst>
              <a:ext uri="{FF2B5EF4-FFF2-40B4-BE49-F238E27FC236}">
                <a16:creationId xmlns:a16="http://schemas.microsoft.com/office/drawing/2014/main" xmlns="" id="{A2C7570F-DC0D-1A4A-9983-F2ABCFBCB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29" y="-635000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7893" descr="1-28">
            <a:extLst>
              <a:ext uri="{FF2B5EF4-FFF2-40B4-BE49-F238E27FC236}">
                <a16:creationId xmlns:a16="http://schemas.microsoft.com/office/drawing/2014/main" xmlns="" id="{7428F387-9D64-A44C-BC1E-97E9AB78E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6" y="3790357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7895" descr="1-27">
            <a:extLst>
              <a:ext uri="{FF2B5EF4-FFF2-40B4-BE49-F238E27FC236}">
                <a16:creationId xmlns:a16="http://schemas.microsoft.com/office/drawing/2014/main" xmlns="" id="{A6048240-278E-D049-90DB-607D1473C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89" y="-635000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7A3D1A73-1B23-4C86-AD33-045387D174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66" y="2405797"/>
            <a:ext cx="3620564" cy="348754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7AD00552-BE6D-4B70-92B7-BEFA099D422A}"/>
              </a:ext>
            </a:extLst>
          </p:cNvPr>
          <p:cNvSpPr/>
          <p:nvPr/>
        </p:nvSpPr>
        <p:spPr>
          <a:xfrm>
            <a:off x="2178352" y="1834426"/>
            <a:ext cx="5425605" cy="1758488"/>
          </a:xfrm>
          <a:prstGeom prst="wedgeRoundRectCallout">
            <a:avLst>
              <a:gd name="adj1" fmla="val 64340"/>
              <a:gd name="adj2" fmla="val 6972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 ĐIỂM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7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710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>
            <a:extLst>
              <a:ext uri="{FF2B5EF4-FFF2-40B4-BE49-F238E27FC236}">
                <a16:creationId xmlns:a16="http://schemas.microsoft.com/office/drawing/2014/main" xmlns="" id="{A2C7570F-DC0D-1A4A-9983-F2ABCFBCB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27" y="-841134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7893" descr="1-28">
            <a:extLst>
              <a:ext uri="{FF2B5EF4-FFF2-40B4-BE49-F238E27FC236}">
                <a16:creationId xmlns:a16="http://schemas.microsoft.com/office/drawing/2014/main" xmlns="" id="{7428F387-9D64-A44C-BC1E-97E9AB78E8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81" y="4249865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7895" descr="1-27">
            <a:extLst>
              <a:ext uri="{FF2B5EF4-FFF2-40B4-BE49-F238E27FC236}">
                <a16:creationId xmlns:a16="http://schemas.microsoft.com/office/drawing/2014/main" xmlns="" id="{A6048240-278E-D049-90DB-607D1473C9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3883831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69D9CA-86B0-48CB-AEF9-2563D4F5A43E}"/>
              </a:ext>
            </a:extLst>
          </p:cNvPr>
          <p:cNvSpPr txBox="1"/>
          <p:nvPr/>
        </p:nvSpPr>
        <p:spPr>
          <a:xfrm>
            <a:off x="4405924" y="218882"/>
            <a:ext cx="2832584" cy="49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(SGK/</a:t>
            </a:r>
            <a:r>
              <a:rPr 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en-US" sz="24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69F55D-7B02-46C8-BA10-1D047EAC9448}"/>
              </a:ext>
            </a:extLst>
          </p:cNvPr>
          <p:cNvSpPr txBox="1"/>
          <p:nvPr/>
        </p:nvSpPr>
        <p:spPr>
          <a:xfrm>
            <a:off x="58390" y="1729131"/>
            <a:ext cx="4112555" cy="31560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(SGK/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vẽ hình 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chấm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chéo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69F0DF4-8D89-4C8D-8194-B27D346DDCC4}"/>
              </a:ext>
            </a:extLst>
          </p:cNvPr>
          <p:cNvCxnSpPr/>
          <p:nvPr/>
        </p:nvCxnSpPr>
        <p:spPr>
          <a:xfrm flipH="1">
            <a:off x="4405924" y="26143"/>
            <a:ext cx="2" cy="66955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0ED54B-F438-471E-9DD5-662E22F3B4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303" y="467411"/>
            <a:ext cx="2426721" cy="1210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B0B58A-D2A4-4050-844E-3F31B0FF4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8390" y="124929"/>
            <a:ext cx="1626389" cy="1598474"/>
          </a:xfrm>
          <a:prstGeom prst="rect">
            <a:avLst/>
          </a:prstGeom>
        </p:spPr>
      </p:pic>
      <p:pic>
        <p:nvPicPr>
          <p:cNvPr id="12" name="5 Minutes timer (Đồng hồ đếm ngược 5 phút)">
            <a:hlinkClick r:id="" action="ppaction://media"/>
            <a:extLst>
              <a:ext uri="{FF2B5EF4-FFF2-40B4-BE49-F238E27FC236}">
                <a16:creationId xmlns:a16="http://schemas.microsoft.com/office/drawing/2014/main" xmlns="" id="{B2C8B890-8455-457A-87B3-61E20B9589D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6266" y="4815288"/>
            <a:ext cx="3242364" cy="1823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A80A79-3D90-43A3-92AB-AB0C9BBE1818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9451538" y="124929"/>
            <a:ext cx="2617105" cy="3474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381400-26BF-407B-A0DB-2C2F178A75A3}"/>
              </a:ext>
            </a:extLst>
          </p:cNvPr>
          <p:cNvSpPr txBox="1"/>
          <p:nvPr/>
        </p:nvSpPr>
        <p:spPr>
          <a:xfrm>
            <a:off x="4805916" y="1031358"/>
            <a:ext cx="4997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84593506-5410-4BF2-9549-F3ECAC992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862035"/>
              </p:ext>
            </p:extLst>
          </p:nvPr>
        </p:nvGraphicFramePr>
        <p:xfrm>
          <a:off x="4805916" y="2065656"/>
          <a:ext cx="4831591" cy="13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13" imgW="2504137" imgH="677469" progId="Equation.DSMT4">
                  <p:embed/>
                </p:oleObj>
              </mc:Choice>
              <mc:Fallback>
                <p:oleObj name="Equation" r:id="rId13" imgW="2504137" imgH="677469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33B64C8E-1EB1-4352-AB23-74AF936847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05916" y="2065656"/>
                        <a:ext cx="4831591" cy="130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FDF7AF0-D1D1-4406-8B39-AE295E0BCDF6}"/>
              </a:ext>
            </a:extLst>
          </p:cNvPr>
          <p:cNvSpPr/>
          <p:nvPr/>
        </p:nvSpPr>
        <p:spPr>
          <a:xfrm>
            <a:off x="4405924" y="3883831"/>
            <a:ext cx="7829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bé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2,05(m)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7" grpId="0"/>
      <p:bldP spid="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>
            <a:extLst>
              <a:ext uri="{FF2B5EF4-FFF2-40B4-BE49-F238E27FC236}">
                <a16:creationId xmlns:a16="http://schemas.microsoft.com/office/drawing/2014/main" xmlns="" id="{A2C7570F-DC0D-1A4A-9983-F2ABCFBCB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357" y="-798286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7893" descr="1-28">
            <a:extLst>
              <a:ext uri="{FF2B5EF4-FFF2-40B4-BE49-F238E27FC236}">
                <a16:creationId xmlns:a16="http://schemas.microsoft.com/office/drawing/2014/main" xmlns="" id="{7428F387-9D64-A44C-BC1E-97E9AB78E8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03" y="4110321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7895" descr="1-27">
            <a:extLst>
              <a:ext uri="{FF2B5EF4-FFF2-40B4-BE49-F238E27FC236}">
                <a16:creationId xmlns:a16="http://schemas.microsoft.com/office/drawing/2014/main" xmlns="" id="{A6048240-278E-D049-90DB-607D1473C9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30" y="1807936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EEBB61-5DBD-4C29-AB4D-02CDE0F850B7}"/>
              </a:ext>
            </a:extLst>
          </p:cNvPr>
          <p:cNvSpPr txBox="1"/>
          <p:nvPr/>
        </p:nvSpPr>
        <p:spPr>
          <a:xfrm>
            <a:off x="58390" y="2042610"/>
            <a:ext cx="4112555" cy="18264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A950EAC-211A-4A11-83B1-141C166B8689}"/>
              </a:ext>
            </a:extLst>
          </p:cNvPr>
          <p:cNvCxnSpPr/>
          <p:nvPr/>
        </p:nvCxnSpPr>
        <p:spPr>
          <a:xfrm flipH="1">
            <a:off x="4405924" y="26143"/>
            <a:ext cx="2" cy="66955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5 Minutes timer (Đồng hồ đếm ngược 5 phút)">
            <a:hlinkClick r:id="" action="ppaction://media"/>
            <a:extLst>
              <a:ext uri="{FF2B5EF4-FFF2-40B4-BE49-F238E27FC236}">
                <a16:creationId xmlns:a16="http://schemas.microsoft.com/office/drawing/2014/main" xmlns="" id="{105EC510-868A-49D6-B4B1-D975E1D08EA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3485" y="4427348"/>
            <a:ext cx="3242364" cy="1823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6427D6-31CE-4BEE-AF52-B1AF829E0D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48673"/>
            <a:ext cx="1693937" cy="1693937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231719CE-F68E-4449-92EF-F75DD5EC03F5}"/>
              </a:ext>
            </a:extLst>
          </p:cNvPr>
          <p:cNvSpPr/>
          <p:nvPr/>
        </p:nvSpPr>
        <p:spPr>
          <a:xfrm>
            <a:off x="1968508" y="851518"/>
            <a:ext cx="2394001" cy="1135915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41F92E-EF3F-48FB-950E-3919275A0ED3}"/>
              </a:ext>
            </a:extLst>
          </p:cNvPr>
          <p:cNvSpPr txBox="1"/>
          <p:nvPr/>
        </p:nvSpPr>
        <p:spPr>
          <a:xfrm>
            <a:off x="4530903" y="90429"/>
            <a:ext cx="7510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bổ sung: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hai chân tháp AB và MN là a như hình vẽ. Từ đỉnh A của tháp AB nhìn lên đỉnh M của tháp MN ta được góc       . Từ đỉnh A nhìn xuống chân N của tháp MN ta được góc      (So với phương nằm ngang AH). Hãy tìm chiều cao MN nếu                 m;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29AC3E1D-AFC2-41B9-BAEB-CCDE0F7B4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40784"/>
              </p:ext>
            </p:extLst>
          </p:nvPr>
        </p:nvGraphicFramePr>
        <p:xfrm>
          <a:off x="5867688" y="1276059"/>
          <a:ext cx="297616" cy="28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11" imgW="241200" imgH="215640" progId="Equation.DSMT4">
                  <p:embed/>
                </p:oleObj>
              </mc:Choice>
              <mc:Fallback>
                <p:oleObj name="Equation" r:id="rId11" imgW="241200" imgH="215640" progId="Equation.DSMT4">
                  <p:embed/>
                  <p:pic>
                    <p:nvPicPr>
                      <p:cNvPr id="113" name="Object 112">
                        <a:extLst>
                          <a:ext uri="{FF2B5EF4-FFF2-40B4-BE49-F238E27FC236}">
                            <a16:creationId xmlns:a16="http://schemas.microsoft.com/office/drawing/2014/main" xmlns="" id="{C6558257-0DB5-4EDC-8EE7-EFDFD7673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67688" y="1276059"/>
                        <a:ext cx="297616" cy="28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D42E8361-DDAB-48EF-B037-9E1D9554D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192668"/>
              </p:ext>
            </p:extLst>
          </p:nvPr>
        </p:nvGraphicFramePr>
        <p:xfrm>
          <a:off x="6165304" y="1625126"/>
          <a:ext cx="297616" cy="38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13" imgW="253800" imgH="330120" progId="Equation.DSMT4">
                  <p:embed/>
                </p:oleObj>
              </mc:Choice>
              <mc:Fallback>
                <p:oleObj name="Equation" r:id="rId13" imgW="253800" imgH="330120" progId="Equation.DSMT4">
                  <p:embed/>
                  <p:pic>
                    <p:nvPicPr>
                      <p:cNvPr id="114" name="Object 113">
                        <a:extLst>
                          <a:ext uri="{FF2B5EF4-FFF2-40B4-BE49-F238E27FC236}">
                            <a16:creationId xmlns:a16="http://schemas.microsoft.com/office/drawing/2014/main" xmlns="" id="{4A74150D-7978-4FF8-9D28-60C798EA2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65304" y="1625126"/>
                        <a:ext cx="297616" cy="38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C9CD0A88-148C-4706-AE35-15C448903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248879"/>
              </p:ext>
            </p:extLst>
          </p:nvPr>
        </p:nvGraphicFramePr>
        <p:xfrm>
          <a:off x="7016035" y="1996143"/>
          <a:ext cx="1081286" cy="325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15" imgW="927000" imgH="279360" progId="Equation.DSMT4">
                  <p:embed/>
                </p:oleObj>
              </mc:Choice>
              <mc:Fallback>
                <p:oleObj name="Equation" r:id="rId15" imgW="927000" imgH="279360" progId="Equation.DSMT4">
                  <p:embed/>
                  <p:pic>
                    <p:nvPicPr>
                      <p:cNvPr id="115" name="Object 114">
                        <a:extLst>
                          <a:ext uri="{FF2B5EF4-FFF2-40B4-BE49-F238E27FC236}">
                            <a16:creationId xmlns:a16="http://schemas.microsoft.com/office/drawing/2014/main" xmlns="" id="{6E42D06E-9C3C-4BCE-8C05-E097E93E13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16035" y="1996143"/>
                        <a:ext cx="1081286" cy="325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6E9A9A26-9796-4A3D-9A15-52DB5BD80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521279"/>
              </p:ext>
            </p:extLst>
          </p:nvPr>
        </p:nvGraphicFramePr>
        <p:xfrm>
          <a:off x="8526908" y="1912724"/>
          <a:ext cx="2461502" cy="48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17" imgW="1993680" imgH="393480" progId="Equation.DSMT4">
                  <p:embed/>
                </p:oleObj>
              </mc:Choice>
              <mc:Fallback>
                <p:oleObj name="Equation" r:id="rId17" imgW="1993680" imgH="393480" progId="Equation.DSMT4">
                  <p:embed/>
                  <p:pic>
                    <p:nvPicPr>
                      <p:cNvPr id="116" name="Object 115">
                        <a:extLst>
                          <a:ext uri="{FF2B5EF4-FFF2-40B4-BE49-F238E27FC236}">
                            <a16:creationId xmlns:a16="http://schemas.microsoft.com/office/drawing/2014/main" xmlns="" id="{7950D180-BC0B-4232-9E06-724368049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526908" y="1912724"/>
                        <a:ext cx="2461502" cy="486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07FC7C4-8DC7-4261-9E4C-C403AABC247E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38" y="2547484"/>
            <a:ext cx="4170111" cy="4125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2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37895" descr="1-27">
            <a:extLst>
              <a:ext uri="{FF2B5EF4-FFF2-40B4-BE49-F238E27FC236}">
                <a16:creationId xmlns:a16="http://schemas.microsoft.com/office/drawing/2014/main" xmlns="" id="{A6048240-278E-D049-90DB-607D1473C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341" y="-589888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CE2E3D-EEF6-4550-8964-FA2F40B6B179}"/>
              </a:ext>
            </a:extLst>
          </p:cNvPr>
          <p:cNvSpPr txBox="1"/>
          <p:nvPr/>
        </p:nvSpPr>
        <p:spPr>
          <a:xfrm>
            <a:off x="4999200" y="169831"/>
            <a:ext cx="2832584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tập bổ sung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8A651CA-5559-4958-9B61-310B49691FD7}"/>
              </a:ext>
            </a:extLst>
          </p:cNvPr>
          <p:cNvCxnSpPr>
            <a:cxnSpLocks/>
          </p:cNvCxnSpPr>
          <p:nvPr/>
        </p:nvCxnSpPr>
        <p:spPr>
          <a:xfrm>
            <a:off x="4463588" y="1102670"/>
            <a:ext cx="0" cy="559858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AF38FA-3C47-4217-9E5F-4B557127FD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5" y="1102670"/>
            <a:ext cx="3678132" cy="5277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540072-CCEB-4D70-ADC3-F86ACC061E2E}"/>
              </a:ext>
            </a:extLst>
          </p:cNvPr>
          <p:cNvSpPr txBox="1"/>
          <p:nvPr/>
        </p:nvSpPr>
        <p:spPr>
          <a:xfrm>
            <a:off x="4828854" y="1102670"/>
            <a:ext cx="53425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vuông tại H, ta có: 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vuông tại H, ta có: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ACC99E6D-AD30-46E1-A663-BA6219788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25607"/>
              </p:ext>
            </p:extLst>
          </p:nvPr>
        </p:nvGraphicFramePr>
        <p:xfrm>
          <a:off x="5528832" y="1072972"/>
          <a:ext cx="1287802" cy="47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quation" r:id="rId6" imgW="495000" imgH="164880" progId="Equation.DSMT4">
                  <p:embed/>
                </p:oleObj>
              </mc:Choice>
              <mc:Fallback>
                <p:oleObj name="Equation" r:id="rId6" imgW="495000" imgH="164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95E5D9E5-B8A8-41E3-9CA3-3306882A7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8832" y="1072972"/>
                        <a:ext cx="1287802" cy="470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9A9B3110-6646-46D5-A9A0-35243818D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53304"/>
              </p:ext>
            </p:extLst>
          </p:nvPr>
        </p:nvGraphicFramePr>
        <p:xfrm>
          <a:off x="5966168" y="1638640"/>
          <a:ext cx="2848017" cy="470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8" imgW="1094998" imgH="181356" progId="Equation.DSMT4">
                  <p:embed/>
                </p:oleObj>
              </mc:Choice>
              <mc:Fallback>
                <p:oleObj name="Equation" r:id="rId8" imgW="1094998" imgH="181356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7D9DED23-FBED-4840-8606-15D3C6E791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66168" y="1638640"/>
                        <a:ext cx="2848017" cy="470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041CCC89-F5E4-4D72-869F-5263A3E10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414656"/>
              </p:ext>
            </p:extLst>
          </p:nvPr>
        </p:nvGraphicFramePr>
        <p:xfrm>
          <a:off x="6982256" y="2411557"/>
          <a:ext cx="1330773" cy="44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10" imgW="495000" imgH="164880" progId="Equation.DSMT4">
                  <p:embed/>
                </p:oleObj>
              </mc:Choice>
              <mc:Fallback>
                <p:oleObj name="Equation" r:id="rId10" imgW="495000" imgH="1648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0F3C4102-101C-48E7-ABA9-03533E3CEC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82256" y="2411557"/>
                        <a:ext cx="1330773" cy="443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B654ADC2-3D52-432E-804C-E6C95C4AE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751438"/>
              </p:ext>
            </p:extLst>
          </p:nvPr>
        </p:nvGraphicFramePr>
        <p:xfrm>
          <a:off x="5841209" y="3162993"/>
          <a:ext cx="3041374" cy="570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12" imgW="1066211" imgH="200465" progId="Equation.DSMT4">
                  <p:embed/>
                </p:oleObj>
              </mc:Choice>
              <mc:Fallback>
                <p:oleObj name="Equation" r:id="rId12" imgW="1066211" imgH="200465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xmlns="" id="{C60B94A7-A6BA-451C-B501-2AF78CBDC0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41209" y="3162993"/>
                        <a:ext cx="3041374" cy="570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D51706F2-20AD-43AC-A598-CB5122FFEA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277119"/>
              </p:ext>
            </p:extLst>
          </p:nvPr>
        </p:nvGraphicFramePr>
        <p:xfrm>
          <a:off x="4738242" y="3990840"/>
          <a:ext cx="7022233" cy="185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14" imgW="2838487" imgH="749256" progId="Equation.DSMT4">
                  <p:embed/>
                </p:oleObj>
              </mc:Choice>
              <mc:Fallback>
                <p:oleObj name="Equation" r:id="rId14" imgW="2838487" imgH="749256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xmlns="" id="{BBAEF52A-61AA-47F1-BBFF-60C49A6DE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38242" y="3990840"/>
                        <a:ext cx="7022233" cy="1853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3B2BD5-F51A-4806-B6FA-EA5C9F3EA400}"/>
              </a:ext>
            </a:extLst>
          </p:cNvPr>
          <p:cNvSpPr txBox="1"/>
          <p:nvPr/>
        </p:nvSpPr>
        <p:spPr>
          <a:xfrm>
            <a:off x="4738242" y="5844584"/>
            <a:ext cx="461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chiều cao MN là 113,0 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37896" descr="1-26">
            <a:extLst>
              <a:ext uri="{FF2B5EF4-FFF2-40B4-BE49-F238E27FC236}">
                <a16:creationId xmlns:a16="http://schemas.microsoft.com/office/drawing/2014/main" xmlns="" id="{A491FDB0-61EA-4D11-845B-B8A3B058D49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83" y="-1073967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37893" descr="1-28">
            <a:extLst>
              <a:ext uri="{FF2B5EF4-FFF2-40B4-BE49-F238E27FC236}">
                <a16:creationId xmlns:a16="http://schemas.microsoft.com/office/drawing/2014/main" xmlns="" id="{D2AFB472-BED0-4ED3-B6CD-E67CCF5F7FF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" y="-472857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1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9B82D24C-5A62-40A1-9F24-83888B514E6D}"/>
              </a:ext>
            </a:extLst>
          </p:cNvPr>
          <p:cNvSpPr/>
          <p:nvPr/>
        </p:nvSpPr>
        <p:spPr>
          <a:xfrm>
            <a:off x="424264" y="319120"/>
            <a:ext cx="11237614" cy="5948380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1237614"/>
                      <a:gd name="connsiteY0" fmla="*/ 0 h 5948380"/>
                      <a:gd name="connsiteX1" fmla="*/ 11237614 w 11237614"/>
                      <a:gd name="connsiteY1" fmla="*/ 0 h 5948380"/>
                      <a:gd name="connsiteX2" fmla="*/ 11237614 w 11237614"/>
                      <a:gd name="connsiteY2" fmla="*/ 5948380 h 5948380"/>
                      <a:gd name="connsiteX3" fmla="*/ 0 w 11237614"/>
                      <a:gd name="connsiteY3" fmla="*/ 5948380 h 5948380"/>
                      <a:gd name="connsiteX4" fmla="*/ 0 w 11237614"/>
                      <a:gd name="connsiteY4" fmla="*/ 0 h 5948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37614" h="5948380" extrusionOk="0">
                        <a:moveTo>
                          <a:pt x="0" y="0"/>
                        </a:moveTo>
                        <a:cubicBezTo>
                          <a:pt x="3965987" y="50596"/>
                          <a:pt x="7648217" y="290862"/>
                          <a:pt x="11237614" y="0"/>
                        </a:cubicBezTo>
                        <a:cubicBezTo>
                          <a:pt x="11255613" y="1245436"/>
                          <a:pt x="11210343" y="4747741"/>
                          <a:pt x="11237614" y="5948380"/>
                        </a:cubicBezTo>
                        <a:cubicBezTo>
                          <a:pt x="9662110" y="6239718"/>
                          <a:pt x="2619292" y="6340182"/>
                          <a:pt x="0" y="5948380"/>
                        </a:cubicBezTo>
                        <a:cubicBezTo>
                          <a:pt x="-40281" y="5298837"/>
                          <a:pt x="-25334" y="7176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!!4">
            <a:extLst>
              <a:ext uri="{FF2B5EF4-FFF2-40B4-BE49-F238E27FC236}">
                <a16:creationId xmlns:a16="http://schemas.microsoft.com/office/drawing/2014/main" xmlns="" id="{9C1FA210-B3A5-4627-9166-C7BCBF06DC74}"/>
              </a:ext>
            </a:extLst>
          </p:cNvPr>
          <p:cNvSpPr/>
          <p:nvPr/>
        </p:nvSpPr>
        <p:spPr>
          <a:xfrm>
            <a:off x="2788624" y="181059"/>
            <a:ext cx="6853216" cy="713021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BC78E38-A48D-42CB-8BB2-F9A8ADC83789}"/>
              </a:ext>
            </a:extLst>
          </p:cNvPr>
          <p:cNvSpPr/>
          <p:nvPr/>
        </p:nvSpPr>
        <p:spPr>
          <a:xfrm>
            <a:off x="656715" y="1523384"/>
            <a:ext cx="11422743" cy="1813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Ôn lại toàn bộ kiến thức trong chương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</a:t>
            </a: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 thành các bài tập còn lại (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SGK/SBT</a:t>
            </a: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phiếu bài tập.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Chuẩn bị các bài tập cho tiết sau.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1" descr="Clipboard">
            <a:extLst>
              <a:ext uri="{FF2B5EF4-FFF2-40B4-BE49-F238E27FC236}">
                <a16:creationId xmlns:a16="http://schemas.microsoft.com/office/drawing/2014/main" xmlns="" id="{FCCD64D8-83DF-4059-AF9F-9987B979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1" name="Graphic 10" descr="Ruler">
            <a:extLst>
              <a:ext uri="{FF2B5EF4-FFF2-40B4-BE49-F238E27FC236}">
                <a16:creationId xmlns:a16="http://schemas.microsoft.com/office/drawing/2014/main" xmlns="" id="{9A820249-53D7-478A-9022-3CAE61268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12" name="Graphic 11" descr="Pencil">
            <a:extLst>
              <a:ext uri="{FF2B5EF4-FFF2-40B4-BE49-F238E27FC236}">
                <a16:creationId xmlns:a16="http://schemas.microsoft.com/office/drawing/2014/main" xmlns="" id="{B1771931-D8EF-423F-A813-EE4191DD4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pic>
        <p:nvPicPr>
          <p:cNvPr id="13" name="图片 37893" descr="1-28">
            <a:extLst>
              <a:ext uri="{FF2B5EF4-FFF2-40B4-BE49-F238E27FC236}">
                <a16:creationId xmlns:a16="http://schemas.microsoft.com/office/drawing/2014/main" xmlns="" id="{980FFCD0-27B9-40C8-A1BD-035CD17B54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06" y="3217215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7896" descr="1-26">
            <a:extLst>
              <a:ext uri="{FF2B5EF4-FFF2-40B4-BE49-F238E27FC236}">
                <a16:creationId xmlns:a16="http://schemas.microsoft.com/office/drawing/2014/main" xmlns="" id="{0859DA92-F476-405E-A827-271840F833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65" y="3146341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7895" descr="1-27">
            <a:extLst>
              <a:ext uri="{FF2B5EF4-FFF2-40B4-BE49-F238E27FC236}">
                <a16:creationId xmlns:a16="http://schemas.microsoft.com/office/drawing/2014/main" xmlns="" id="{3C150A99-085C-4F51-9148-CD7F7BE71B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30" y="3753567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3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56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>
            <a:extLst>
              <a:ext uri="{FF2B5EF4-FFF2-40B4-BE49-F238E27FC236}">
                <a16:creationId xmlns:a16="http://schemas.microsoft.com/office/drawing/2014/main" xmlns="" id="{A2C7570F-DC0D-1A4A-9983-F2ABCFBCB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906" y="1529694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7893" descr="1-28">
            <a:extLst>
              <a:ext uri="{FF2B5EF4-FFF2-40B4-BE49-F238E27FC236}">
                <a16:creationId xmlns:a16="http://schemas.microsoft.com/office/drawing/2014/main" xmlns="" id="{7428F387-9D64-A44C-BC1E-97E9AB78E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25" y="4318001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7895" descr="1-27">
            <a:extLst>
              <a:ext uri="{FF2B5EF4-FFF2-40B4-BE49-F238E27FC236}">
                <a16:creationId xmlns:a16="http://schemas.microsoft.com/office/drawing/2014/main" xmlns="" id="{A6048240-278E-D049-90DB-607D1473C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25" y="1950507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468DDF-FC84-4C63-A5FC-6F952A93F64B}"/>
              </a:ext>
            </a:extLst>
          </p:cNvPr>
          <p:cNvSpPr/>
          <p:nvPr/>
        </p:nvSpPr>
        <p:spPr>
          <a:xfrm>
            <a:off x="255713" y="1859895"/>
            <a:ext cx="97946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iáo viên gọi các nhóm lên lần lượt trình bày về kết quả của nhóm mình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tối đa 3 phút/nhóm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trao đổi, nhận xét và bổ sung nội dung cho các nhóm khác.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i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các tiêu chí: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 ĐỦ KIẾN THỨC, KHUYẾN KHÍCH TÌM HIỂU KIẾN THỨC LIÊN QUAN (5 điểm).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SƠ ĐỒ KHOA HỌC, LÔGIC (2 điểm).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MANG TÍNH THẨM MỸ (2 điểm).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vi-VN" sz="2800" b="1" dirty="0">
                <a:solidFill>
                  <a:srgbClr val="4112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 TRÌNH SẢN PHẨM (1 điểm).</a:t>
            </a:r>
          </a:p>
          <a:p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còn lại sẽ là BGK cho nhóm trình bày.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1A23E5A-91C0-4313-9C1C-C79FBBBFE67B}"/>
              </a:ext>
            </a:extLst>
          </p:cNvPr>
          <p:cNvSpPr/>
          <p:nvPr/>
        </p:nvSpPr>
        <p:spPr>
          <a:xfrm>
            <a:off x="255712" y="158492"/>
            <a:ext cx="9794696" cy="171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Giáo viên chia lớp thành 4 nhóm và yêu cầu mỗi nhóm thiết kế một sơ đồ tư duy tóm tắt về nội dung những kiến thức đã học trong chương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IV ở nhà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4CE88A-F5E2-4F5F-8067-77D0A5E2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2" y="102742"/>
            <a:ext cx="11620071" cy="65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486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C577058-B456-4ABF-B619-152B307AF997}"/>
              </a:ext>
            </a:extLst>
          </p:cNvPr>
          <p:cNvSpPr/>
          <p:nvPr/>
        </p:nvSpPr>
        <p:spPr>
          <a:xfrm>
            <a:off x="410894" y="58812"/>
            <a:ext cx="94962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TRÒ CHƠI “RUNG CHUÔNG VÀNG”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F39A41-76B6-45FD-90FA-18D2B53FEC7F}"/>
              </a:ext>
            </a:extLst>
          </p:cNvPr>
          <p:cNvSpPr txBox="1"/>
          <p:nvPr/>
        </p:nvSpPr>
        <p:spPr>
          <a:xfrm>
            <a:off x="154291" y="924938"/>
            <a:ext cx="8670644" cy="5734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 LUẬT CHƠI</a:t>
            </a:r>
            <a:r>
              <a:rPr lang="vi-VN" sz="28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(mỗi tổ là 1 đội)</a:t>
            </a:r>
            <a:endParaRPr lang="en-US" sz="2800" b="1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HS </a:t>
            </a:r>
            <a:r>
              <a:rPr lang="en-US" sz="2800" u="sng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trả</a:t>
            </a:r>
            <a:r>
              <a:rPr lang="en-US" sz="2800" u="sng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lời</a:t>
            </a:r>
            <a:r>
              <a:rPr lang="en-US" sz="2800" u="sng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hỏi</a:t>
            </a:r>
            <a:r>
              <a:rPr lang="en-US" sz="2800" u="sng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giơ</a:t>
            </a:r>
            <a:r>
              <a:rPr lang="en-US" sz="2800" u="sng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thẻ</a:t>
            </a:r>
            <a:r>
              <a:rPr lang="en-US" sz="2800" u="sng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/1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̣</a:t>
            </a:r>
            <a:r>
              <a:rPr lang="vi-VN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i. </a:t>
            </a:r>
          </a:p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đội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ý: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nhóm</a:t>
            </a:r>
            <a:endParaRPr lang="vi-VN" sz="28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CHỈ ĐƯỢC GIƠ THẺ KHI CÓ TÍN HIỆU HẾT THỜI GIAN. </a:t>
            </a:r>
          </a:p>
        </p:txBody>
      </p:sp>
      <p:pic>
        <p:nvPicPr>
          <p:cNvPr id="10" name="图片 37893" descr="1-28">
            <a:extLst>
              <a:ext uri="{FF2B5EF4-FFF2-40B4-BE49-F238E27FC236}">
                <a16:creationId xmlns:a16="http://schemas.microsoft.com/office/drawing/2014/main" xmlns="" id="{0501D260-B471-4212-8253-1C2F05584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436" y="0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7895" descr="1-27">
            <a:extLst>
              <a:ext uri="{FF2B5EF4-FFF2-40B4-BE49-F238E27FC236}">
                <a16:creationId xmlns:a16="http://schemas.microsoft.com/office/drawing/2014/main" xmlns="" id="{CF0C7BE4-79A8-4648-A265-3E940B961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860" y="3429000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7896" descr="1-26">
            <a:extLst>
              <a:ext uri="{FF2B5EF4-FFF2-40B4-BE49-F238E27FC236}">
                <a16:creationId xmlns:a16="http://schemas.microsoft.com/office/drawing/2014/main" xmlns="" id="{26E70924-ACF9-4C55-A55C-E088EDB73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872" y="2383161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>
            <a:extLst>
              <a:ext uri="{FF2B5EF4-FFF2-40B4-BE49-F238E27FC236}">
                <a16:creationId xmlns:a16="http://schemas.microsoft.com/office/drawing/2014/main" xmlns="" id="{A2C7570F-DC0D-1A4A-9983-F2ABCFBCB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29" y="-635000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7893" descr="1-28">
            <a:extLst>
              <a:ext uri="{FF2B5EF4-FFF2-40B4-BE49-F238E27FC236}">
                <a16:creationId xmlns:a16="http://schemas.microsoft.com/office/drawing/2014/main" xmlns="" id="{7428F387-9D64-A44C-BC1E-97E9AB78E8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25" y="4318001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7895" descr="1-27">
            <a:extLst>
              <a:ext uri="{FF2B5EF4-FFF2-40B4-BE49-F238E27FC236}">
                <a16:creationId xmlns:a16="http://schemas.microsoft.com/office/drawing/2014/main" xmlns="" id="{A6048240-278E-D049-90DB-607D1473C9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89" y="-635000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CE94EC-FF83-4DB8-9E95-D992F69F6AE0}"/>
              </a:ext>
            </a:extLst>
          </p:cNvPr>
          <p:cNvSpPr txBox="1"/>
          <p:nvPr/>
        </p:nvSpPr>
        <p:spPr>
          <a:xfrm>
            <a:off x="4102151" y="184814"/>
            <a:ext cx="3259670" cy="15983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số</a:t>
            </a:r>
          </a:p>
          <a:p>
            <a:pPr algn="just">
              <a:lnSpc>
                <a:spcPct val="12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8136B2C-A4F6-405E-A854-FB371334A800}"/>
              </a:ext>
            </a:extLst>
          </p:cNvPr>
          <p:cNvSpPr/>
          <p:nvPr/>
        </p:nvSpPr>
        <p:spPr>
          <a:xfrm>
            <a:off x="1725699" y="2261801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65122E6-9B81-4D19-A5AB-5E5811C5AC3E}"/>
              </a:ext>
            </a:extLst>
          </p:cNvPr>
          <p:cNvSpPr/>
          <p:nvPr/>
        </p:nvSpPr>
        <p:spPr>
          <a:xfrm>
            <a:off x="1725699" y="3312381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2557EE-31BD-48A9-9810-E70990D0C4BF}"/>
              </a:ext>
            </a:extLst>
          </p:cNvPr>
          <p:cNvSpPr/>
          <p:nvPr/>
        </p:nvSpPr>
        <p:spPr>
          <a:xfrm>
            <a:off x="7550850" y="2261801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C77CEA-1EAC-4DF5-93F8-63595801AB4E}"/>
              </a:ext>
            </a:extLst>
          </p:cNvPr>
          <p:cNvSpPr/>
          <p:nvPr/>
        </p:nvSpPr>
        <p:spPr>
          <a:xfrm>
            <a:off x="7550850" y="3189099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Nhạc 10 giây">
            <a:hlinkClick r:id="" action="ppaction://media"/>
            <a:extLst>
              <a:ext uri="{FF2B5EF4-FFF2-40B4-BE49-F238E27FC236}">
                <a16:creationId xmlns:a16="http://schemas.microsoft.com/office/drawing/2014/main" xmlns="" id="{86428C9B-7153-4206-8E88-6CE7D61E12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62271" y="5815206"/>
            <a:ext cx="914458" cy="914458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879F600A-418D-41D1-9A71-931022A50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37452"/>
              </p:ext>
            </p:extLst>
          </p:nvPr>
        </p:nvGraphicFramePr>
        <p:xfrm>
          <a:off x="8336032" y="2376762"/>
          <a:ext cx="1486062" cy="53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10" imgW="672840" imgH="241200" progId="Equation.DSMT4">
                  <p:embed/>
                </p:oleObj>
              </mc:Choice>
              <mc:Fallback>
                <p:oleObj name="Equation" r:id="rId10" imgW="67284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6FE76897-C359-3722-554A-1325EDA751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36032" y="2376762"/>
                        <a:ext cx="1486062" cy="532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294E89EB-098B-4DF5-9121-867EA322ED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647786"/>
              </p:ext>
            </p:extLst>
          </p:nvPr>
        </p:nvGraphicFramePr>
        <p:xfrm>
          <a:off x="2543945" y="3394812"/>
          <a:ext cx="1558206" cy="43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12" imgW="685800" imgH="190440" progId="Equation.DSMT4">
                  <p:embed/>
                </p:oleObj>
              </mc:Choice>
              <mc:Fallback>
                <p:oleObj name="Equation" r:id="rId12" imgW="685800" imgH="1904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xmlns="" id="{21365E8D-B12A-F2A5-5C94-61699A82D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43945" y="3394812"/>
                        <a:ext cx="1558206" cy="432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CD03EE48-BA0B-45A0-B7B1-1EB753459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08013"/>
              </p:ext>
            </p:extLst>
          </p:nvPr>
        </p:nvGraphicFramePr>
        <p:xfrm>
          <a:off x="8281988" y="3211513"/>
          <a:ext cx="17668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14" imgW="723600" imgH="241200" progId="Equation.DSMT4">
                  <p:embed/>
                </p:oleObj>
              </mc:Choice>
              <mc:Fallback>
                <p:oleObj name="Equation" r:id="rId14" imgW="723600" imgH="241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51C94793-3FC6-7321-BA1E-1E7D97067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81988" y="3211513"/>
                        <a:ext cx="1766887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FC58A32-8727-4EF0-8C86-F7BCA7DA57B6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3691119" y="4200052"/>
            <a:ext cx="4412181" cy="2657948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6DD30414-B638-4598-B1AE-BAC6AB354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225579"/>
              </p:ext>
            </p:extLst>
          </p:nvPr>
        </p:nvGraphicFramePr>
        <p:xfrm>
          <a:off x="6020332" y="554049"/>
          <a:ext cx="12668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17" imgW="571320" imgH="444240" progId="Equation.DSMT4">
                  <p:embed/>
                </p:oleObj>
              </mc:Choice>
              <mc:Fallback>
                <p:oleObj name="Equation" r:id="rId17" imgW="57132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74E7CA71-7693-46A8-8475-B1B9FA938C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20332" y="554049"/>
                        <a:ext cx="1266825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D9315D9F-B504-415B-854A-350535B15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818709"/>
              </p:ext>
            </p:extLst>
          </p:nvPr>
        </p:nvGraphicFramePr>
        <p:xfrm>
          <a:off x="2595563" y="2308225"/>
          <a:ext cx="1431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19" imgW="660240" imgH="266400" progId="Equation.DSMT4">
                  <p:embed/>
                </p:oleObj>
              </mc:Choice>
              <mc:Fallback>
                <p:oleObj name="Equation" r:id="rId19" imgW="66024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2942D74C-3323-4247-A38A-8DF9619D1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95563" y="2308225"/>
                        <a:ext cx="1431925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760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3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84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>
            <a:extLst>
              <a:ext uri="{FF2B5EF4-FFF2-40B4-BE49-F238E27FC236}">
                <a16:creationId xmlns:a16="http://schemas.microsoft.com/office/drawing/2014/main" xmlns="" id="{A2C7570F-DC0D-1A4A-9983-F2ABCFBCB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29" y="-635000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7893" descr="1-28">
            <a:extLst>
              <a:ext uri="{FF2B5EF4-FFF2-40B4-BE49-F238E27FC236}">
                <a16:creationId xmlns:a16="http://schemas.microsoft.com/office/drawing/2014/main" xmlns="" id="{7428F387-9D64-A44C-BC1E-97E9AB78E8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25" y="4318001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7895" descr="1-27">
            <a:extLst>
              <a:ext uri="{FF2B5EF4-FFF2-40B4-BE49-F238E27FC236}">
                <a16:creationId xmlns:a16="http://schemas.microsoft.com/office/drawing/2014/main" xmlns="" id="{A6048240-278E-D049-90DB-607D1473C9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89" y="-635000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5461F5-89D8-4C9F-919B-8BC1B827E579}"/>
              </a:ext>
            </a:extLst>
          </p:cNvPr>
          <p:cNvSpPr/>
          <p:nvPr/>
        </p:nvSpPr>
        <p:spPr>
          <a:xfrm>
            <a:off x="1787247" y="2245759"/>
            <a:ext cx="626793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513B246-E252-44C7-9B5A-58F5575C3AE6}"/>
              </a:ext>
            </a:extLst>
          </p:cNvPr>
          <p:cNvSpPr/>
          <p:nvPr/>
        </p:nvSpPr>
        <p:spPr>
          <a:xfrm>
            <a:off x="1787247" y="3316887"/>
            <a:ext cx="626793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41C7F7-F79A-4F24-AD26-54117C0E98F7}"/>
              </a:ext>
            </a:extLst>
          </p:cNvPr>
          <p:cNvSpPr/>
          <p:nvPr/>
        </p:nvSpPr>
        <p:spPr>
          <a:xfrm>
            <a:off x="7612398" y="2245759"/>
            <a:ext cx="626793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4D1845-9356-4512-94CA-FEE814C4C8F9}"/>
              </a:ext>
            </a:extLst>
          </p:cNvPr>
          <p:cNvSpPr/>
          <p:nvPr/>
        </p:nvSpPr>
        <p:spPr>
          <a:xfrm>
            <a:off x="7612398" y="3131954"/>
            <a:ext cx="626793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Nhạc 10 giây">
            <a:hlinkClick r:id="" action="ppaction://media"/>
            <a:extLst>
              <a:ext uri="{FF2B5EF4-FFF2-40B4-BE49-F238E27FC236}">
                <a16:creationId xmlns:a16="http://schemas.microsoft.com/office/drawing/2014/main" xmlns="" id="{59A00FF2-58CC-423B-8E6B-71D8D0B335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50333" y="5824554"/>
            <a:ext cx="884940" cy="9144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28D466-9C82-4878-BE7D-03FCF026A116}"/>
              </a:ext>
            </a:extLst>
          </p:cNvPr>
          <p:cNvSpPr txBox="1"/>
          <p:nvPr/>
        </p:nvSpPr>
        <p:spPr>
          <a:xfrm>
            <a:off x="4051853" y="247354"/>
            <a:ext cx="3306233" cy="1598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số</a:t>
            </a:r>
          </a:p>
          <a:p>
            <a:pPr algn="just">
              <a:lnSpc>
                <a:spcPct val="12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2E5C1598-E6E6-41DC-B502-3DBAEEF8C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452445"/>
              </p:ext>
            </p:extLst>
          </p:nvPr>
        </p:nvGraphicFramePr>
        <p:xfrm>
          <a:off x="6019612" y="551526"/>
          <a:ext cx="125358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10" imgW="583920" imgH="457200" progId="Equation.DSMT4">
                  <p:embed/>
                </p:oleObj>
              </mc:Choice>
              <mc:Fallback>
                <p:oleObj name="Equation" r:id="rId10" imgW="583920" imgH="4572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8BE5B7F8-089F-4F78-8606-A2F04244B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9612" y="551526"/>
                        <a:ext cx="1253585" cy="101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BF66EC7E-BE1E-4AAC-8A23-9837BDE50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53364"/>
              </p:ext>
            </p:extLst>
          </p:nvPr>
        </p:nvGraphicFramePr>
        <p:xfrm>
          <a:off x="8339138" y="3295650"/>
          <a:ext cx="154701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12" imgW="723600" imgH="241200" progId="Equation.DSMT4">
                  <p:embed/>
                </p:oleObj>
              </mc:Choice>
              <mc:Fallback>
                <p:oleObj name="Equation" r:id="rId12" imgW="72360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xmlns="" id="{343BB14D-BF6A-41B9-9558-5992DC2BF7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39138" y="3295650"/>
                        <a:ext cx="1547010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CF1D2B1D-78F6-461E-A795-299B24F92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937907"/>
              </p:ext>
            </p:extLst>
          </p:nvPr>
        </p:nvGraphicFramePr>
        <p:xfrm>
          <a:off x="2543945" y="3394812"/>
          <a:ext cx="1507908" cy="43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14" imgW="685800" imgH="190440" progId="Equation.DSMT4">
                  <p:embed/>
                </p:oleObj>
              </mc:Choice>
              <mc:Fallback>
                <p:oleObj name="Equation" r:id="rId14" imgW="685800" imgH="1904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xmlns="" id="{206BBFF9-63B0-4AD5-B0D4-5EE775E6EE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43945" y="3394812"/>
                        <a:ext cx="1507908" cy="432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C5C46A72-9062-40B9-B573-1D8C63990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902812"/>
              </p:ext>
            </p:extLst>
          </p:nvPr>
        </p:nvGraphicFramePr>
        <p:xfrm>
          <a:off x="2555875" y="2335467"/>
          <a:ext cx="1507909" cy="558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16" imgW="672840" imgH="241200" progId="Equation.DSMT4">
                  <p:embed/>
                </p:oleObj>
              </mc:Choice>
              <mc:Fallback>
                <p:oleObj name="Equation" r:id="rId16" imgW="672840" imgH="241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3C5C8E37-C8CE-4AC5-ADF8-BAF411D980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55875" y="2335467"/>
                        <a:ext cx="1507909" cy="558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901C72B-3BE6-4A7B-B5A7-BD4BE5C7D868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3323049" y="3962678"/>
            <a:ext cx="4269758" cy="2657948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395DD737-25F0-4E57-9296-37BAF64EA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55950"/>
              </p:ext>
            </p:extLst>
          </p:nvPr>
        </p:nvGraphicFramePr>
        <p:xfrm>
          <a:off x="8448767" y="2367550"/>
          <a:ext cx="1385727" cy="5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9" imgW="660240" imgH="266400" progId="Equation.DSMT4">
                  <p:embed/>
                </p:oleObj>
              </mc:Choice>
              <mc:Fallback>
                <p:oleObj name="Equation" r:id="rId19" imgW="660240" imgH="2664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xmlns="" id="{788DB2C6-CDB1-4AC9-A5F2-2F036F70B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448767" y="2367550"/>
                        <a:ext cx="1385727" cy="57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8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3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mute="1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567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>
            <a:extLst>
              <a:ext uri="{FF2B5EF4-FFF2-40B4-BE49-F238E27FC236}">
                <a16:creationId xmlns:a16="http://schemas.microsoft.com/office/drawing/2014/main" xmlns="" id="{A2C7570F-DC0D-1A4A-9983-F2ABCFBCB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29" y="-635000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7893" descr="1-28">
            <a:extLst>
              <a:ext uri="{FF2B5EF4-FFF2-40B4-BE49-F238E27FC236}">
                <a16:creationId xmlns:a16="http://schemas.microsoft.com/office/drawing/2014/main" xmlns="" id="{7428F387-9D64-A44C-BC1E-97E9AB78E8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25" y="4318001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7895" descr="1-27">
            <a:extLst>
              <a:ext uri="{FF2B5EF4-FFF2-40B4-BE49-F238E27FC236}">
                <a16:creationId xmlns:a16="http://schemas.microsoft.com/office/drawing/2014/main" xmlns="" id="{A6048240-278E-D049-90DB-607D1473C9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25" y="-635000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DAAFFD-B378-4740-B29F-B53916012BC5}"/>
              </a:ext>
            </a:extLst>
          </p:cNvPr>
          <p:cNvSpPr/>
          <p:nvPr/>
        </p:nvSpPr>
        <p:spPr>
          <a:xfrm>
            <a:off x="1828194" y="2342011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033175-A9D7-4C44-98DD-F986AB7C03F1}"/>
              </a:ext>
            </a:extLst>
          </p:cNvPr>
          <p:cNvSpPr/>
          <p:nvPr/>
        </p:nvSpPr>
        <p:spPr>
          <a:xfrm>
            <a:off x="1828194" y="3197382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9AE385-6A42-4B73-945B-60C1A89AC9BC}"/>
              </a:ext>
            </a:extLst>
          </p:cNvPr>
          <p:cNvSpPr/>
          <p:nvPr/>
        </p:nvSpPr>
        <p:spPr>
          <a:xfrm>
            <a:off x="7653345" y="2342011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F9A570B-FFE7-41EF-A334-2F3DF0B3A9E3}"/>
              </a:ext>
            </a:extLst>
          </p:cNvPr>
          <p:cNvSpPr/>
          <p:nvPr/>
        </p:nvSpPr>
        <p:spPr>
          <a:xfrm>
            <a:off x="7653345" y="3176834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Nhạc 10 giây">
            <a:hlinkClick r:id="" action="ppaction://media"/>
            <a:extLst>
              <a:ext uri="{FF2B5EF4-FFF2-40B4-BE49-F238E27FC236}">
                <a16:creationId xmlns:a16="http://schemas.microsoft.com/office/drawing/2014/main" xmlns="" id="{0498EE38-CFF4-4EA9-8228-E8E8BE0348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50333" y="5716731"/>
            <a:ext cx="914458" cy="9144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4B5CF4-D0D2-4BA2-8361-C16355469EF0}"/>
              </a:ext>
            </a:extLst>
          </p:cNvPr>
          <p:cNvSpPr txBox="1"/>
          <p:nvPr/>
        </p:nvSpPr>
        <p:spPr>
          <a:xfrm>
            <a:off x="4052824" y="249980"/>
            <a:ext cx="3389248" cy="1598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số</a:t>
            </a:r>
          </a:p>
          <a:p>
            <a:pPr algn="just">
              <a:lnSpc>
                <a:spcPct val="120000"/>
              </a:lnSpc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1E5A3730-539E-4359-9644-5436DDDC3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890303"/>
              </p:ext>
            </p:extLst>
          </p:nvPr>
        </p:nvGraphicFramePr>
        <p:xfrm>
          <a:off x="6023985" y="608582"/>
          <a:ext cx="123821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10" imgW="571320" imgH="457200" progId="Equation.DSMT4">
                  <p:embed/>
                </p:oleObj>
              </mc:Choice>
              <mc:Fallback>
                <p:oleObj name="Equation" r:id="rId10" imgW="571320" imgH="457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2F008190-945E-4DED-960F-A1FE2178B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23985" y="608582"/>
                        <a:ext cx="1238215" cy="101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C74C6110-F855-416E-9EE4-5FB18178C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099870"/>
              </p:ext>
            </p:extLst>
          </p:nvPr>
        </p:nvGraphicFramePr>
        <p:xfrm>
          <a:off x="8339138" y="3295650"/>
          <a:ext cx="15986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12" imgW="723600" imgH="241200" progId="Equation.DSMT4">
                  <p:embed/>
                </p:oleObj>
              </mc:Choice>
              <mc:Fallback>
                <p:oleObj name="Equation" r:id="rId12" imgW="723600" imgH="241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1A4D6F56-4EF8-4453-B9EF-C4EF7AC930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39138" y="3295650"/>
                        <a:ext cx="1598612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0F2C152A-4D5A-4A1A-B779-53A893967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139429"/>
              </p:ext>
            </p:extLst>
          </p:nvPr>
        </p:nvGraphicFramePr>
        <p:xfrm>
          <a:off x="2635250" y="2524125"/>
          <a:ext cx="15287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14" imgW="672840" imgH="241200" progId="Equation.DSMT4">
                  <p:embed/>
                </p:oleObj>
              </mc:Choice>
              <mc:Fallback>
                <p:oleObj name="Equation" r:id="rId14" imgW="672840" imgH="241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5063793A-95E7-4721-B8BE-8FE94A8C6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35250" y="2524125"/>
                        <a:ext cx="1528763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B9753691-D8A2-43BF-B4B2-78AC9F36B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512097"/>
              </p:ext>
            </p:extLst>
          </p:nvPr>
        </p:nvGraphicFramePr>
        <p:xfrm>
          <a:off x="8364538" y="2543175"/>
          <a:ext cx="15875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16" imgW="685800" imgH="190440" progId="Equation.DSMT4">
                  <p:embed/>
                </p:oleObj>
              </mc:Choice>
              <mc:Fallback>
                <p:oleObj name="Equation" r:id="rId16" imgW="685800" imgH="1904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96E6B802-1B39-4F31-9ED3-16798135E2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64538" y="2543175"/>
                        <a:ext cx="15875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485666-AA75-4711-BAE8-B82A7BFF2996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3323048" y="3962678"/>
            <a:ext cx="4412181" cy="2657948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4B4AB49A-AF54-444E-A6BB-9FBBDCD91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718696"/>
              </p:ext>
            </p:extLst>
          </p:nvPr>
        </p:nvGraphicFramePr>
        <p:xfrm>
          <a:off x="2620874" y="3264846"/>
          <a:ext cx="1431950" cy="5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19" imgW="660240" imgH="266400" progId="Equation.DSMT4">
                  <p:embed/>
                </p:oleObj>
              </mc:Choice>
              <mc:Fallback>
                <p:oleObj name="Equation" r:id="rId19" imgW="660240" imgH="266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020AD7FB-DF04-4D4B-8D26-3C8ABBA5B6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20874" y="3264846"/>
                        <a:ext cx="1431950" cy="57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3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3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544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>
            <a:extLst>
              <a:ext uri="{FF2B5EF4-FFF2-40B4-BE49-F238E27FC236}">
                <a16:creationId xmlns:a16="http://schemas.microsoft.com/office/drawing/2014/main" xmlns="" id="{A2C7570F-DC0D-1A4A-9983-F2ABCFBCB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33" y="787401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7893" descr="1-28">
            <a:extLst>
              <a:ext uri="{FF2B5EF4-FFF2-40B4-BE49-F238E27FC236}">
                <a16:creationId xmlns:a16="http://schemas.microsoft.com/office/drawing/2014/main" xmlns="" id="{7428F387-9D64-A44C-BC1E-97E9AB78E8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25" y="4318001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7895" descr="1-27">
            <a:extLst>
              <a:ext uri="{FF2B5EF4-FFF2-40B4-BE49-F238E27FC236}">
                <a16:creationId xmlns:a16="http://schemas.microsoft.com/office/drawing/2014/main" xmlns="" id="{A6048240-278E-D049-90DB-607D1473C9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89" y="-635000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07535C6-EB29-4956-9461-B0321279E87F}"/>
              </a:ext>
            </a:extLst>
          </p:cNvPr>
          <p:cNvSpPr/>
          <p:nvPr/>
        </p:nvSpPr>
        <p:spPr>
          <a:xfrm>
            <a:off x="1828194" y="2342011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81D371-EC32-44B8-A08D-3EB2762B777D}"/>
              </a:ext>
            </a:extLst>
          </p:cNvPr>
          <p:cNvSpPr/>
          <p:nvPr/>
        </p:nvSpPr>
        <p:spPr>
          <a:xfrm>
            <a:off x="1828194" y="3156285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BAC60A-A305-48CE-BBC3-4AF4785F4B29}"/>
              </a:ext>
            </a:extLst>
          </p:cNvPr>
          <p:cNvSpPr/>
          <p:nvPr/>
        </p:nvSpPr>
        <p:spPr>
          <a:xfrm>
            <a:off x="7653345" y="2342011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F29F1D-4A7E-4011-90C0-583589CBC87A}"/>
              </a:ext>
            </a:extLst>
          </p:cNvPr>
          <p:cNvSpPr/>
          <p:nvPr/>
        </p:nvSpPr>
        <p:spPr>
          <a:xfrm>
            <a:off x="7653345" y="3151764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Nhạc 10 giây">
            <a:hlinkClick r:id="" action="ppaction://media"/>
            <a:extLst>
              <a:ext uri="{FF2B5EF4-FFF2-40B4-BE49-F238E27FC236}">
                <a16:creationId xmlns:a16="http://schemas.microsoft.com/office/drawing/2014/main" xmlns="" id="{2DA97CAF-DF3D-4A86-A8DF-52AAAFC927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6662" y="5759249"/>
            <a:ext cx="914458" cy="9144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195DCE-AEE8-4496-AEC2-5D9F29C5C586}"/>
              </a:ext>
            </a:extLst>
          </p:cNvPr>
          <p:cNvSpPr txBox="1"/>
          <p:nvPr/>
        </p:nvSpPr>
        <p:spPr>
          <a:xfrm>
            <a:off x="1016201" y="80620"/>
            <a:ext cx="8842527" cy="6317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thoi ABCD cạnh là a. Độ dài BD bằng?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47850CE2-35F3-437A-A80B-7732287F16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82716"/>
              </p:ext>
            </p:extLst>
          </p:nvPr>
        </p:nvGraphicFramePr>
        <p:xfrm>
          <a:off x="8400068" y="3338307"/>
          <a:ext cx="1987551" cy="46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10" imgW="888840" imgH="190440" progId="Equation.DSMT4">
                  <p:embed/>
                </p:oleObj>
              </mc:Choice>
              <mc:Fallback>
                <p:oleObj name="Equation" r:id="rId10" imgW="888840" imgH="1904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0B832E9F-03B9-40D9-9826-8A0C67B410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00068" y="3338307"/>
                        <a:ext cx="1987551" cy="465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73156DD2-B390-4730-8ADE-C9BFA93FF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80586"/>
              </p:ext>
            </p:extLst>
          </p:nvPr>
        </p:nvGraphicFramePr>
        <p:xfrm>
          <a:off x="2640013" y="3186113"/>
          <a:ext cx="19875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2" imgW="850680" imgH="266400" progId="Equation.DSMT4">
                  <p:embed/>
                </p:oleObj>
              </mc:Choice>
              <mc:Fallback>
                <p:oleObj name="Equation" r:id="rId12" imgW="850680" imgH="266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C5AD0339-0337-4306-B135-937F5E446E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40013" y="3186113"/>
                        <a:ext cx="1987550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5EC66B92-23C8-4933-B833-C5CFAAB10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358344"/>
              </p:ext>
            </p:extLst>
          </p:nvPr>
        </p:nvGraphicFramePr>
        <p:xfrm>
          <a:off x="2740519" y="2367550"/>
          <a:ext cx="23241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14" imgW="1002960" imgH="266400" progId="Equation.DSMT4">
                  <p:embed/>
                </p:oleObj>
              </mc:Choice>
              <mc:Fallback>
                <p:oleObj name="Equation" r:id="rId14" imgW="1002960" imgH="266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83EF593B-903E-4D59-A89D-A10FCEF079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40519" y="2367550"/>
                        <a:ext cx="2324100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40DB5EE5-FE32-4D44-8E60-7AC601C9C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420401"/>
              </p:ext>
            </p:extLst>
          </p:nvPr>
        </p:nvGraphicFramePr>
        <p:xfrm>
          <a:off x="8448768" y="2367550"/>
          <a:ext cx="2377096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16" imgW="1028520" imgH="266400" progId="Equation.DSMT4">
                  <p:embed/>
                </p:oleObj>
              </mc:Choice>
              <mc:Fallback>
                <p:oleObj name="Equation" r:id="rId16" imgW="1028520" imgH="266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DB7563BF-C0F8-49E5-BB7B-17B934513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48768" y="2367550"/>
                        <a:ext cx="2377096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2E1BABE-2A58-44E5-924D-76E3C07A7937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3215812" y="3914976"/>
            <a:ext cx="5232956" cy="26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3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xmlns="" id="{5D82896C-4108-FF41-B62A-4E4D1BA9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5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>
            <a:extLst>
              <a:ext uri="{FF2B5EF4-FFF2-40B4-BE49-F238E27FC236}">
                <a16:creationId xmlns:a16="http://schemas.microsoft.com/office/drawing/2014/main" xmlns="" id="{A2C7570F-DC0D-1A4A-9983-F2ABCFBCB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37" y="505491"/>
            <a:ext cx="330623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7893" descr="1-28">
            <a:extLst>
              <a:ext uri="{FF2B5EF4-FFF2-40B4-BE49-F238E27FC236}">
                <a16:creationId xmlns:a16="http://schemas.microsoft.com/office/drawing/2014/main" xmlns="" id="{7428F387-9D64-A44C-BC1E-97E9AB78E8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25" y="4318001"/>
            <a:ext cx="3183467" cy="286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7895" descr="1-27">
            <a:extLst>
              <a:ext uri="{FF2B5EF4-FFF2-40B4-BE49-F238E27FC236}">
                <a16:creationId xmlns:a16="http://schemas.microsoft.com/office/drawing/2014/main" xmlns="" id="{A6048240-278E-D049-90DB-607D1473C9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89" y="-635000"/>
            <a:ext cx="2990849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CABD29-C00E-4BC8-A4CD-A896D6C71423}"/>
              </a:ext>
            </a:extLst>
          </p:cNvPr>
          <p:cNvSpPr/>
          <p:nvPr/>
        </p:nvSpPr>
        <p:spPr>
          <a:xfrm>
            <a:off x="1828194" y="2342011"/>
            <a:ext cx="647700" cy="6477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5FA901-139D-4971-B455-53403DB58E8C}"/>
              </a:ext>
            </a:extLst>
          </p:cNvPr>
          <p:cNvSpPr/>
          <p:nvPr/>
        </p:nvSpPr>
        <p:spPr>
          <a:xfrm>
            <a:off x="1828194" y="3115189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0D3815-70C2-4F09-BAEC-DB0D4705D221}"/>
              </a:ext>
            </a:extLst>
          </p:cNvPr>
          <p:cNvSpPr/>
          <p:nvPr/>
        </p:nvSpPr>
        <p:spPr>
          <a:xfrm>
            <a:off x="7653345" y="2342011"/>
            <a:ext cx="647700" cy="6477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2E17DD-73A7-4DDB-B244-FC28456B4A1F}"/>
              </a:ext>
            </a:extLst>
          </p:cNvPr>
          <p:cNvSpPr/>
          <p:nvPr/>
        </p:nvSpPr>
        <p:spPr>
          <a:xfrm>
            <a:off x="7653345" y="3115198"/>
            <a:ext cx="647700" cy="647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Nhạc 10 giây">
            <a:hlinkClick r:id="" action="ppaction://media"/>
            <a:extLst>
              <a:ext uri="{FF2B5EF4-FFF2-40B4-BE49-F238E27FC236}">
                <a16:creationId xmlns:a16="http://schemas.microsoft.com/office/drawing/2014/main" xmlns="" id="{D5B6C37E-C7B5-4C3C-B047-CC35724920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6662" y="5759249"/>
            <a:ext cx="914458" cy="9144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0B1279-0AF8-4D85-8374-A502B7EB47FB}"/>
              </a:ext>
            </a:extLst>
          </p:cNvPr>
          <p:cNvSpPr txBox="1"/>
          <p:nvPr/>
        </p:nvSpPr>
        <p:spPr>
          <a:xfrm>
            <a:off x="951312" y="188442"/>
            <a:ext cx="8835774" cy="6317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thoi ABCD cạnh là a. Độ dài AC bằng?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3D44BDEC-BEB1-4326-B7AC-AD2C78E0B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967553"/>
              </p:ext>
            </p:extLst>
          </p:nvPr>
        </p:nvGraphicFramePr>
        <p:xfrm>
          <a:off x="8400068" y="3338307"/>
          <a:ext cx="1987551" cy="46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10" imgW="888840" imgH="190440" progId="Equation.DSMT4">
                  <p:embed/>
                </p:oleObj>
              </mc:Choice>
              <mc:Fallback>
                <p:oleObj name="Equation" r:id="rId10" imgW="888840" imgH="1904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48B8407C-9489-4C4D-9558-FDEAF0B3D2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00068" y="3338307"/>
                        <a:ext cx="1987551" cy="465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28724790-51C8-4A35-8B9B-8C5BCC1F2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19125"/>
              </p:ext>
            </p:extLst>
          </p:nvPr>
        </p:nvGraphicFramePr>
        <p:xfrm>
          <a:off x="2640013" y="3186113"/>
          <a:ext cx="19875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12" imgW="850680" imgH="266400" progId="Equation.DSMT4">
                  <p:embed/>
                </p:oleObj>
              </mc:Choice>
              <mc:Fallback>
                <p:oleObj name="Equation" r:id="rId12" imgW="850680" imgH="266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57CB490A-6673-4A7D-9AD1-73E783C87F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40013" y="3186113"/>
                        <a:ext cx="1987550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7617248E-0906-4E2E-AB0F-2956CCB0D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117606"/>
              </p:ext>
            </p:extLst>
          </p:nvPr>
        </p:nvGraphicFramePr>
        <p:xfrm>
          <a:off x="8372475" y="2371725"/>
          <a:ext cx="23828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14" imgW="1028520" imgH="266400" progId="Equation.DSMT4">
                  <p:embed/>
                </p:oleObj>
              </mc:Choice>
              <mc:Fallback>
                <p:oleObj name="Equation" r:id="rId14" imgW="1028520" imgH="266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FC3A651E-80DC-40D2-95DE-8B569C51E6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72475" y="2371725"/>
                        <a:ext cx="2382838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D68B2D9F-5F99-4DED-8B39-0A7A17446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948152"/>
              </p:ext>
            </p:extLst>
          </p:nvPr>
        </p:nvGraphicFramePr>
        <p:xfrm>
          <a:off x="2668588" y="2341563"/>
          <a:ext cx="231775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16" imgW="1002960" imgH="266400" progId="Equation.DSMT4">
                  <p:embed/>
                </p:oleObj>
              </mc:Choice>
              <mc:Fallback>
                <p:oleObj name="Equation" r:id="rId16" imgW="1002960" imgH="266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xmlns="" id="{9DC68637-A3E1-4981-A297-3027B734E3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68588" y="2341563"/>
                        <a:ext cx="2317750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E712B74-AD85-4E4D-8BD5-47CB9A8A5D27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3167112" y="3838712"/>
            <a:ext cx="5232956" cy="298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3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1713</TotalTime>
  <Words>678</Words>
  <Application>Microsoft Office PowerPoint</Application>
  <PresentationFormat>Custom</PresentationFormat>
  <Paragraphs>81</Paragraphs>
  <Slides>14</Slides>
  <Notes>1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 Bài tập cuối chương 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ThienIT</cp:lastModifiedBy>
  <cp:revision>98</cp:revision>
  <dcterms:created xsi:type="dcterms:W3CDTF">2021-06-07T13:44:30Z</dcterms:created>
  <dcterms:modified xsi:type="dcterms:W3CDTF">2024-07-19T03:02:54Z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