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7344b43efaea4ce9" Type="http://schemas.microsoft.com/office/2006/relationships/ui/extensibility" Target="customUI/customUI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67" r:id="rId5"/>
    <p:sldId id="363" r:id="rId6"/>
    <p:sldId id="364" r:id="rId7"/>
    <p:sldId id="365" r:id="rId8"/>
    <p:sldId id="366" r:id="rId9"/>
    <p:sldId id="370" r:id="rId10"/>
    <p:sldId id="358" r:id="rId11"/>
    <p:sldId id="359" r:id="rId12"/>
    <p:sldId id="369" r:id="rId13"/>
    <p:sldId id="361" r:id="rId14"/>
    <p:sldId id="342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19362"/>
    <a:srgbClr val="FEFEFE"/>
    <a:srgbClr val="BF6F2A"/>
    <a:srgbClr val="BD7526"/>
    <a:srgbClr val="D6ECED"/>
    <a:srgbClr val="FADBDD"/>
    <a:srgbClr val="D47772"/>
    <a:srgbClr val="A9C8A3"/>
    <a:srgbClr val="EBF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e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e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e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e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2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2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19.wmf"/><Relationship Id="rId5" Type="http://schemas.openxmlformats.org/officeDocument/2006/relationships/image" Target="../media/image28.wmf"/><Relationship Id="rId10" Type="http://schemas.openxmlformats.org/officeDocument/2006/relationships/image" Target="../media/image18.wmf"/><Relationship Id="rId4" Type="http://schemas.openxmlformats.org/officeDocument/2006/relationships/image" Target="../media/image27.wmf"/><Relationship Id="rId9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27A29-1BBC-44F4-901D-0A05823E2FDF}" type="datetimeFigureOut">
              <a:rPr lang="vi-VN" smtClean="0"/>
              <a:t>18/06/2022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2E0A3-731D-40B4-BBCD-A1D7D4875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627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3856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25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hết</a:t>
            </a:r>
            <a:r>
              <a:rPr lang="en-US" baseline="0" dirty="0"/>
              <a:t> 3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GV </a:t>
            </a:r>
            <a:r>
              <a:rPr lang="en-US" baseline="0" dirty="0" err="1"/>
              <a:t>thay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nâu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nâu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tục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54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. 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cầm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ẩn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PA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PA.đúng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cầm</a:t>
            </a:r>
            <a:r>
              <a:rPr lang="en-US" baseline="0" dirty="0"/>
              <a:t> </a:t>
            </a:r>
            <a:r>
              <a:rPr lang="en-US" baseline="0" dirty="0" err="1"/>
              <a:t>hạt</a:t>
            </a:r>
            <a:r>
              <a:rPr lang="en-US" baseline="0" dirty="0"/>
              <a:t> </a:t>
            </a:r>
            <a:r>
              <a:rPr lang="en-US" baseline="0" dirty="0" err="1"/>
              <a:t>dẻ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53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617C8E-F8FC-4C21-BF7E-6D2361FFFD71}" type="slidenum">
              <a:rPr lang="en-US" sz="1200" b="0">
                <a:solidFill>
                  <a:prstClr val="black"/>
                </a:solidFill>
                <a:latin typeface="Arial" charset="0"/>
              </a:rPr>
              <a:pPr eaLnBrk="1" hangingPunct="1"/>
              <a:t>11</a:t>
            </a:fld>
            <a:endParaRPr lang="en-US" sz="1200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4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9A23A6-8C44-47A6-BA76-C298369A6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E218801-EB4A-4826-8193-94A3C1F97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4DF77F3-72C5-4E8F-99DE-0EE2B052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02F3-3827-4624-B943-E6E81AB5D69C}" type="datetimeFigureOut">
              <a:rPr lang="vi-VN" smtClean="0"/>
              <a:t>18/06/2022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E18C07-BBEA-4667-BE72-2133945A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9BA1EE0-3EC9-48A1-A44C-0124B5B7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532E-E692-4384-9F69-9D0FA5914A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544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B618F7-7F07-488C-9B29-F4D3392D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59D759A-FAB5-4803-B71C-42BFEFB0F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0762BE-389B-49DA-BE8E-046FF344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02F3-3827-4624-B943-E6E81AB5D69C}" type="datetimeFigureOut">
              <a:rPr lang="vi-VN" smtClean="0"/>
              <a:t>18/06/2022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2D8066-3F1F-41CC-876B-FD80CC2C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C9A4C2C-46E9-4B39-9D64-F33980AB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532E-E692-4384-9F69-9D0FA5914A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664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9B58A1A-D6AB-4F17-AC2D-0C1FD6DF4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D51D233-FAF8-4B55-BD7C-3E7B954EC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61B3BEB-827F-4A72-8B47-4E1622BF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02F3-3827-4624-B943-E6E81AB5D69C}" type="datetimeFigureOut">
              <a:rPr lang="vi-VN" smtClean="0"/>
              <a:t>18/06/2022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CF83DDB-E2FD-426C-8B3D-B85B60DC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BA712F1-CAFB-4A10-A008-46BBD8E0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532E-E692-4384-9F69-9D0FA5914A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104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2893D6-E2D7-48A2-99FD-D2292D40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5C0AD3B-5A26-4348-86CA-8F463F049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308F2A4-5F2E-4000-8F0C-707E997A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02F3-3827-4624-B943-E6E81AB5D69C}" type="datetimeFigureOut">
              <a:rPr lang="vi-VN" smtClean="0"/>
              <a:t>18/06/2022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ADBFED3-8A5B-447B-8633-B8D26D03A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A822AC9-36DF-4E30-A730-754BDC6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532E-E692-4384-9F69-9D0FA5914A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496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1E39BD-90F2-4B6A-9136-6200ECA96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1542BF0-0604-41EC-83DF-447C45C19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2CE080-553E-4C79-97B5-C0F95522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02F3-3827-4624-B943-E6E81AB5D69C}" type="datetimeFigureOut">
              <a:rPr lang="vi-VN" smtClean="0"/>
              <a:t>18/06/2022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C3687BB-A78A-48BA-854D-622DDA0D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FFFB42-CCCF-4318-99FE-C33894F7A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532E-E692-4384-9F69-9D0FA5914A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491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EB8681-F96B-43E1-B6A2-5B111213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648F3DD-F6E7-4E5C-BC80-0F8E2339B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DF0F28C-E9C5-4910-840C-F3BB24B18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F0FFF35-929B-4467-9F25-C31C67AC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02F3-3827-4624-B943-E6E81AB5D69C}" type="datetimeFigureOut">
              <a:rPr lang="vi-VN" smtClean="0"/>
              <a:t>18/06/2022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A2080EB-68B4-40F6-99AB-B21EE3B8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0711C5A-25F1-4FE4-9080-363E767E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532E-E692-4384-9F69-9D0FA5914A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435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529CD7-9DBA-45BF-A50B-2072630A9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535886D-633E-486C-8720-9BF968D5A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1A1D705-9881-4519-BB12-071A6E52D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5B4597F-9BEE-4195-9F80-71A2B6E4B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6272874-3F4B-4B4D-AD69-DDD67F925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FBACAA49-B31A-466D-B25B-E5307A2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02F3-3827-4624-B943-E6E81AB5D69C}" type="datetimeFigureOut">
              <a:rPr lang="vi-VN" smtClean="0"/>
              <a:t>18/06/2022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D0797B2-4137-42FE-BE41-FC9F4A60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6531CB5-30D4-4778-908B-F2696636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532E-E692-4384-9F69-9D0FA5914A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926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21C44E-0BA5-437F-91FC-B59018A38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1872F4B-3411-4CA1-BC48-366C267DB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02F3-3827-4624-B943-E6E81AB5D69C}" type="datetimeFigureOut">
              <a:rPr lang="vi-VN" smtClean="0"/>
              <a:t>18/06/2022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2090377-764A-4D0E-BD2F-50EDC0F18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7E309DE-C627-4A8A-BA59-BE65DB6A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532E-E692-4384-9F69-9D0FA5914A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479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44FFDE7-4D75-40B0-AAC8-7E18A069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02F3-3827-4624-B943-E6E81AB5D69C}" type="datetimeFigureOut">
              <a:rPr lang="vi-VN" smtClean="0"/>
              <a:t>18/06/2022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92DDC4-E824-44C7-BB1C-8A9578AE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61CA688-BF08-4079-BE5B-2D7BAB16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532E-E692-4384-9F69-9D0FA5914A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778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FA118E5-6E88-4568-8DA0-3DC34E41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7A8FD91-48F0-4529-979C-D1AF83162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214EC79-264B-450A-B641-6365DA250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687F68E-3A9C-4BC3-86E0-7DF23713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02F3-3827-4624-B943-E6E81AB5D69C}" type="datetimeFigureOut">
              <a:rPr lang="vi-VN" smtClean="0"/>
              <a:t>18/06/2022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BD03CA1-B764-40CB-8C8B-C2DE9DB3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BDD5271-F5BD-499C-9CD7-0183D992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532E-E692-4384-9F69-9D0FA5914A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79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2E5D01-F2A9-40CB-96FB-40A1C5359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8760D96-50CC-498A-87F9-A7399748B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4509FF9-6B77-4C3F-98B9-E012BE80D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30238A3-9767-4712-A995-FDAFA641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02F3-3827-4624-B943-E6E81AB5D69C}" type="datetimeFigureOut">
              <a:rPr lang="vi-VN" smtClean="0"/>
              <a:t>18/06/2022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C58B1A6-233B-4DFE-83AA-6B54D830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7431492-9706-419C-A41C-2CD00759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532E-E692-4384-9F69-9D0FA5914A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477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EECB08D-76B7-4EFF-B44A-4611D11B6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8F79A7F-3B4E-4CAF-B79F-41EF61322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73F01B-EE93-4F4B-80F7-5C0940B9AF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802F3-3827-4624-B943-E6E81AB5D69C}" type="datetimeFigureOut">
              <a:rPr lang="vi-VN" smtClean="0"/>
              <a:t>18/06/2022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EA9DEC-86B8-4A89-A675-73CD6D604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D336879-F5BF-455F-9723-2CD5E4B94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B532E-E692-4384-9F69-9D0FA5914A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968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40.png"/><Relationship Id="rId3" Type="http://schemas.openxmlformats.org/officeDocument/2006/relationships/audio" Target="../media/media2.mp3"/><Relationship Id="rId7" Type="http://schemas.openxmlformats.org/officeDocument/2006/relationships/slide" Target="slide7.xml"/><Relationship Id="rId12" Type="http://schemas.microsoft.com/office/2007/relationships/hdphoto" Target="../media/hdphoto2.wdp"/><Relationship Id="rId17" Type="http://schemas.openxmlformats.org/officeDocument/2006/relationships/image" Target="../media/image44.wmf"/><Relationship Id="rId2" Type="http://schemas.microsoft.com/office/2007/relationships/media" Target="../media/media2.mp3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9.png"/><Relationship Id="rId5" Type="http://schemas.openxmlformats.org/officeDocument/2006/relationships/audio" Target="../media/media3.mp3"/><Relationship Id="rId15" Type="http://schemas.openxmlformats.org/officeDocument/2006/relationships/image" Target="../media/image45.png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38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wmf"/><Relationship Id="rId5" Type="http://schemas.openxmlformats.org/officeDocument/2006/relationships/image" Target="../media/image16.png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4.emf"/><Relationship Id="rId4" Type="http://schemas.openxmlformats.org/officeDocument/2006/relationships/image" Target="../media/image15.png"/><Relationship Id="rId9" Type="http://schemas.openxmlformats.org/officeDocument/2006/relationships/image" Target="../media/image9.wmf"/><Relationship Id="rId1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1.wmf"/><Relationship Id="rId26" Type="http://schemas.openxmlformats.org/officeDocument/2006/relationships/image" Target="../media/image20.wmf"/><Relationship Id="rId3" Type="http://schemas.openxmlformats.org/officeDocument/2006/relationships/oleObject" Target="../embeddings/oleObject18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25.bin"/><Relationship Id="rId25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19.wmf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21.wmf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9.wmf"/><Relationship Id="rId22" Type="http://schemas.openxmlformats.org/officeDocument/2006/relationships/image" Target="../media/image18.wmf"/><Relationship Id="rId27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6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12" Type="http://schemas.openxmlformats.org/officeDocument/2006/relationships/slide" Target="slide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8.xm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slide" Target="slide10.xm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40.png"/><Relationship Id="rId3" Type="http://schemas.microsoft.com/office/2007/relationships/media" Target="../media/media3.mp3"/><Relationship Id="rId7" Type="http://schemas.openxmlformats.org/officeDocument/2006/relationships/slide" Target="slide7.xml"/><Relationship Id="rId12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1.wdp"/><Relationship Id="rId4" Type="http://schemas.openxmlformats.org/officeDocument/2006/relationships/audio" Target="../media/media3.mp3"/><Relationship Id="rId9" Type="http://schemas.openxmlformats.org/officeDocument/2006/relationships/image" Target="../media/image38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43.wmf"/><Relationship Id="rId3" Type="http://schemas.openxmlformats.org/officeDocument/2006/relationships/audio" Target="../media/media2.mp3"/><Relationship Id="rId7" Type="http://schemas.openxmlformats.org/officeDocument/2006/relationships/slide" Target="slide7.xml"/><Relationship Id="rId12" Type="http://schemas.openxmlformats.org/officeDocument/2006/relationships/image" Target="../media/image32.png"/><Relationship Id="rId17" Type="http://schemas.openxmlformats.org/officeDocument/2006/relationships/oleObject" Target="../embeddings/oleObject28.bin"/><Relationship Id="rId2" Type="http://schemas.microsoft.com/office/2007/relationships/media" Target="../media/media2.mp3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0.png"/><Relationship Id="rId5" Type="http://schemas.openxmlformats.org/officeDocument/2006/relationships/audio" Target="../media/media3.mp3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39.png"/><Relationship Id="rId4" Type="http://schemas.microsoft.com/office/2007/relationships/media" Target="../media/media3.mp3"/><Relationship Id="rId9" Type="http://schemas.openxmlformats.org/officeDocument/2006/relationships/image" Target="../media/image38.png"/><Relationship Id="rId14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636"/>
            <a:ext cx="12191999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7388" y="214095"/>
            <a:ext cx="8305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 VÀ ĐÀO TẠO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……………..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TRUNG HỌC CƠ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SỞ……………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1400" y="4286484"/>
            <a:ext cx="6389801" cy="10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Giáo viên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:………………………….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5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Trường:……………………………..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628776" y="2425245"/>
            <a:ext cx="8963025" cy="92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4008" tIns="32004" rIns="64008" bIns="32004" anchor="ctr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CHƯƠNG IV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 – TIẾT 3: LUYỆN TẬP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1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7309" y="74868"/>
            <a:ext cx="11152909" cy="14453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vẽ, hãy xác định KL của định lí: “Qua một điểm ở ngoài một đường thẳng chỉ có một đường thẳng song song với đường thẳng đó”.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7000" y="3463364"/>
            <a:ext cx="439189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b là duy nhất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2487" y="4574561"/>
            <a:ext cx="439189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275" y="4457352"/>
            <a:ext cx="4389687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Qua một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điểm ở ngoài đường thẳng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276" y="3463364"/>
            <a:ext cx="439188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5043457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752105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687110" y="2079454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97" y="1568338"/>
            <a:ext cx="3751728" cy="174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2206697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054857"/>
              </p:ext>
            </p:extLst>
          </p:nvPr>
        </p:nvGraphicFramePr>
        <p:xfrm>
          <a:off x="7468615" y="4662681"/>
          <a:ext cx="672353" cy="376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16" imgW="368140" imgH="177723" progId="Equation.DSMT4">
                  <p:embed/>
                </p:oleObj>
              </mc:Choice>
              <mc:Fallback>
                <p:oleObj name="Equation" r:id="rId16" imgW="368140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8615" y="4662681"/>
                        <a:ext cx="672353" cy="3765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879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2386528" y="32084"/>
            <a:ext cx="9392388" cy="7613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HƯỚNG DẪN HỌC Ở NHÀ VÀ CHUẨN BỊ BÀI SAU</a:t>
            </a:r>
            <a:endParaRPr lang="en-US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13083" y="1100356"/>
            <a:ext cx="1008234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u="sng" dirty="0" err="1">
                <a:solidFill>
                  <a:srgbClr val="000000"/>
                </a:solidFill>
              </a:rPr>
              <a:t>Học</a:t>
            </a:r>
            <a:r>
              <a:rPr lang="en-US" sz="2800" u="sng" dirty="0">
                <a:solidFill>
                  <a:srgbClr val="000000"/>
                </a:solidFill>
              </a:rPr>
              <a:t> ở </a:t>
            </a:r>
            <a:r>
              <a:rPr lang="en-US" sz="2800" u="sng" dirty="0" err="1">
                <a:solidFill>
                  <a:srgbClr val="000000"/>
                </a:solidFill>
              </a:rPr>
              <a:t>nhà</a:t>
            </a:r>
            <a:endParaRPr lang="en-US" sz="2800" u="sng" dirty="0">
              <a:solidFill>
                <a:srgbClr val="000000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89283" y="1613118"/>
            <a:ext cx="1170271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Ghi nhớ nội dung bài học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0" dirty="0" smtClean="0">
                <a:solidFill>
                  <a:srgbClr val="0000FF"/>
                </a:solidFill>
              </a:rPr>
              <a:t>+</a:t>
            </a:r>
            <a:r>
              <a:rPr lang="nl-NL" sz="28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nl-NL" sz="2800" b="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Đặc điểm của định lí</a:t>
            </a:r>
            <a:r>
              <a:rPr lang="nl-NL" sz="2800" b="0" dirty="0" smtClean="0">
                <a:solidFill>
                  <a:srgbClr val="0000CC"/>
                </a:solidFill>
                <a:ea typeface="Calibri" charset="0"/>
                <a:cs typeface="Times New Roman" panose="02020603050405020304" pitchFamily="18" charset="0"/>
              </a:rPr>
              <a:t>, </a:t>
            </a:r>
            <a:r>
              <a:rPr lang="nl-NL" sz="2800" b="0" dirty="0">
                <a:solidFill>
                  <a:srgbClr val="0000CC"/>
                </a:solidFill>
                <a:ea typeface="Calibri" charset="0"/>
                <a:cs typeface="Times New Roman" panose="02020603050405020304" pitchFamily="18" charset="0"/>
              </a:rPr>
              <a:t>phân biệt giả thiết, kết luận của định lí. </a:t>
            </a: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+ </a:t>
            </a:r>
            <a:r>
              <a:rPr lang="nl-NL" sz="2800" b="0" dirty="0" smtClean="0">
                <a:solidFill>
                  <a:srgbClr val="0000CC"/>
                </a:solidFill>
                <a:ea typeface="Calibri" charset="0"/>
                <a:cs typeface="Times New Roman" panose="02020603050405020304" pitchFamily="18" charset="0"/>
              </a:rPr>
              <a:t>Các </a:t>
            </a:r>
            <a:r>
              <a:rPr lang="nl-NL" sz="2800" b="0" dirty="0">
                <a:solidFill>
                  <a:srgbClr val="0000CC"/>
                </a:solidFill>
                <a:ea typeface="Calibri" charset="0"/>
                <a:cs typeface="Times New Roman" panose="02020603050405020304" pitchFamily="18" charset="0"/>
              </a:rPr>
              <a:t>bước chứng minh một định lí.</a:t>
            </a:r>
            <a:endParaRPr lang="en-US" sz="2800" b="0" dirty="0">
              <a:cs typeface="Times New Roman" panose="02020603050405020304" pitchFamily="18" charset="0"/>
              <a:sym typeface="Symbol" pitchFamily="18" charset="2"/>
            </a:endParaRPr>
          </a:p>
          <a:p>
            <a:pPr marL="457200" indent="-4572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Làm </a:t>
            </a:r>
            <a:r>
              <a:rPr lang="en-US" sz="2800" dirty="0">
                <a:solidFill>
                  <a:srgbClr val="0000FF"/>
                </a:solidFill>
              </a:rPr>
              <a:t>bài tập: </a:t>
            </a:r>
            <a:r>
              <a:rPr lang="en-US" sz="2800" dirty="0" smtClean="0">
                <a:solidFill>
                  <a:srgbClr val="0000FF"/>
                </a:solidFill>
              </a:rPr>
              <a:t>Ôn tập chương IV- SGK </a:t>
            </a:r>
            <a:r>
              <a:rPr lang="en-US" sz="2800" dirty="0">
                <a:solidFill>
                  <a:srgbClr val="0000FF"/>
                </a:solidFill>
              </a:rPr>
              <a:t>– </a:t>
            </a:r>
            <a:r>
              <a:rPr lang="en-US" sz="2800" dirty="0" smtClean="0">
                <a:solidFill>
                  <a:srgbClr val="0000FF"/>
                </a:solidFill>
              </a:rPr>
              <a:t>Trang 108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13083" y="4115612"/>
            <a:ext cx="1158641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u="sng" dirty="0" err="1">
                <a:solidFill>
                  <a:schemeClr val="tx1"/>
                </a:solidFill>
              </a:rPr>
              <a:t>Chuẩn</a:t>
            </a:r>
            <a:r>
              <a:rPr lang="en-US" sz="2800" u="sng" dirty="0">
                <a:solidFill>
                  <a:schemeClr val="tx1"/>
                </a:solidFill>
              </a:rPr>
              <a:t> </a:t>
            </a:r>
            <a:r>
              <a:rPr lang="en-US" sz="2800" u="sng" dirty="0" err="1">
                <a:solidFill>
                  <a:schemeClr val="tx1"/>
                </a:solidFill>
              </a:rPr>
              <a:t>bị</a:t>
            </a:r>
            <a:r>
              <a:rPr lang="en-US" sz="2800" u="sng" dirty="0">
                <a:solidFill>
                  <a:schemeClr val="tx1"/>
                </a:solidFill>
              </a:rPr>
              <a:t> </a:t>
            </a:r>
            <a:r>
              <a:rPr lang="en-US" sz="2800" u="sng" dirty="0" err="1">
                <a:solidFill>
                  <a:schemeClr val="tx1"/>
                </a:solidFill>
              </a:rPr>
              <a:t>bài</a:t>
            </a:r>
            <a:r>
              <a:rPr lang="en-US" sz="2800" u="sng" dirty="0">
                <a:solidFill>
                  <a:schemeClr val="tx1"/>
                </a:solidFill>
              </a:rPr>
              <a:t> </a:t>
            </a:r>
            <a:r>
              <a:rPr lang="en-US" sz="2800" u="sng" dirty="0" err="1">
                <a:solidFill>
                  <a:schemeClr val="tx1"/>
                </a:solidFill>
              </a:rPr>
              <a:t>sau</a:t>
            </a:r>
            <a:r>
              <a:rPr lang="en-US" sz="2800" u="sng" dirty="0">
                <a:solidFill>
                  <a:schemeClr val="tx1"/>
                </a:solidFill>
              </a:rPr>
              <a:t>: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</a:rPr>
              <a:t>- Tiết </a:t>
            </a:r>
            <a:r>
              <a:rPr lang="en-US" sz="2800" dirty="0" smtClean="0">
                <a:solidFill>
                  <a:srgbClr val="0000FF"/>
                </a:solidFill>
              </a:rPr>
              <a:t>sau ôn tập chương IV.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5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3601636" y="1"/>
            <a:ext cx="4189224" cy="6415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81" y="483207"/>
            <a:ext cx="8378529" cy="75053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1: Viết giả thiết, kết luận của định lí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976226" y="1120433"/>
            <a:ext cx="2975847" cy="5969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Bài 1(SGK-Tr107)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87" y="991891"/>
            <a:ext cx="3270142" cy="260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6226" y="1864562"/>
            <a:ext cx="77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552661"/>
              </p:ext>
            </p:extLst>
          </p:nvPr>
        </p:nvGraphicFramePr>
        <p:xfrm>
          <a:off x="1611823" y="1937284"/>
          <a:ext cx="3099653" cy="112507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27858">
                  <a:extLst>
                    <a:ext uri="{9D8B030D-6E8A-4147-A177-3AD203B41FA5}">
                      <a16:colId xmlns:a16="http://schemas.microsoft.com/office/drawing/2014/main" val="2041705718"/>
                    </a:ext>
                  </a:extLst>
                </a:gridCol>
                <a:gridCol w="2271795">
                  <a:extLst>
                    <a:ext uri="{9D8B030D-6E8A-4147-A177-3AD203B41FA5}">
                      <a16:colId xmlns:a16="http://schemas.microsoft.com/office/drawing/2014/main" val="3923576712"/>
                    </a:ext>
                  </a:extLst>
                </a:gridCol>
              </a:tblGrid>
              <a:tr h="653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GT                          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8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// </a:t>
                      </a:r>
                      <a:r>
                        <a:rPr lang="nl-NL" sz="28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nl-NL" sz="28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8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800" i="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09017"/>
                  </a:ext>
                </a:extLst>
              </a:tr>
              <a:tr h="471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109456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80649" y="4450201"/>
            <a:ext cx="77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72" y="3714797"/>
            <a:ext cx="3187894" cy="215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072021"/>
              </p:ext>
            </p:extLst>
          </p:nvPr>
        </p:nvGraphicFramePr>
        <p:xfrm>
          <a:off x="1547244" y="4494316"/>
          <a:ext cx="3846167" cy="11691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27237">
                  <a:extLst>
                    <a:ext uri="{9D8B030D-6E8A-4147-A177-3AD203B41FA5}">
                      <a16:colId xmlns:a16="http://schemas.microsoft.com/office/drawing/2014/main" val="2041705718"/>
                    </a:ext>
                  </a:extLst>
                </a:gridCol>
                <a:gridCol w="2818930">
                  <a:extLst>
                    <a:ext uri="{9D8B030D-6E8A-4147-A177-3AD203B41FA5}">
                      <a16:colId xmlns:a16="http://schemas.microsoft.com/office/drawing/2014/main" val="3923576712"/>
                    </a:ext>
                  </a:extLst>
                </a:gridCol>
              </a:tblGrid>
              <a:tr h="678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GT                          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nl-NL" sz="28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nl-NL" sz="28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8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// </a:t>
                      </a:r>
                      <a:r>
                        <a:rPr lang="nl-NL" sz="28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d’ </a:t>
                      </a:r>
                      <a:r>
                        <a:rPr lang="nl-NL" sz="28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nl-NL" sz="28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d’  </a:t>
                      </a:r>
                      <a:r>
                        <a:rPr lang="nl-NL" sz="2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// </a:t>
                      </a:r>
                      <a:r>
                        <a:rPr lang="nl-NL" sz="28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d”</a:t>
                      </a: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nl-NL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09017"/>
                  </a:ext>
                </a:extLst>
              </a:tr>
              <a:tr h="4903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nl-NL" sz="28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nl-NL" sz="28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8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// </a:t>
                      </a:r>
                      <a:r>
                        <a:rPr lang="nl-NL" sz="28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d’ </a:t>
                      </a:r>
                      <a:r>
                        <a:rPr lang="nl-NL" sz="28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// </a:t>
                      </a:r>
                      <a:r>
                        <a:rPr lang="nl-NL" sz="28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d’’</a:t>
                      </a:r>
                      <a:endParaRPr lang="nl-N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109456"/>
                  </a:ext>
                </a:extLst>
              </a:tr>
            </a:tbl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516514"/>
              </p:ext>
            </p:extLst>
          </p:nvPr>
        </p:nvGraphicFramePr>
        <p:xfrm>
          <a:off x="3788216" y="1965698"/>
          <a:ext cx="774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Equation" r:id="rId5" imgW="774360" imgH="304560" progId="Equation.DSMT4">
                  <p:embed/>
                </p:oleObj>
              </mc:Choice>
              <mc:Fallback>
                <p:oleObj name="Equation" r:id="rId5" imgW="774360" imgH="304560" progId="Equation.DSMT4">
                  <p:embed/>
                  <p:pic>
                    <p:nvPicPr>
                      <p:cNvPr id="61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8216" y="1965698"/>
                        <a:ext cx="774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502532"/>
              </p:ext>
            </p:extLst>
          </p:nvPr>
        </p:nvGraphicFramePr>
        <p:xfrm>
          <a:off x="2708327" y="2705277"/>
          <a:ext cx="762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7" imgW="761760" imgH="317160" progId="Equation.DSMT4">
                  <p:embed/>
                </p:oleObj>
              </mc:Choice>
              <mc:Fallback>
                <p:oleObj name="Equation" r:id="rId7" imgW="761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08327" y="2705277"/>
                        <a:ext cx="762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739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5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3601636" y="1"/>
            <a:ext cx="4189224" cy="6415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81" y="483207"/>
            <a:ext cx="8378529" cy="75053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1: Viết giả thiết, kết luận của định lí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976226" y="1120433"/>
            <a:ext cx="2975847" cy="5969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Bài 1(SGK-Tr107)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226" y="1771574"/>
            <a:ext cx="77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41" y="1918635"/>
            <a:ext cx="3637337" cy="254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18838" y="2342631"/>
          <a:ext cx="4448013" cy="16979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87979">
                  <a:extLst>
                    <a:ext uri="{9D8B030D-6E8A-4147-A177-3AD203B41FA5}">
                      <a16:colId xmlns:a16="http://schemas.microsoft.com/office/drawing/2014/main" val="2041705718"/>
                    </a:ext>
                  </a:extLst>
                </a:gridCol>
                <a:gridCol w="3260034">
                  <a:extLst>
                    <a:ext uri="{9D8B030D-6E8A-4147-A177-3AD203B41FA5}">
                      <a16:colId xmlns:a16="http://schemas.microsoft.com/office/drawing/2014/main" val="3923576712"/>
                    </a:ext>
                  </a:extLst>
                </a:gridCol>
              </a:tblGrid>
              <a:tr h="8445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GT                          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09017"/>
                  </a:ext>
                </a:extLst>
              </a:tr>
              <a:tr h="6099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thẳng</a:t>
                      </a:r>
                      <a:r>
                        <a:rPr lang="nl-NL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 là duy nhất</a:t>
                      </a:r>
                      <a:endParaRPr lang="nl-N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109456"/>
                  </a:ext>
                </a:extLst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85687" y="2400300"/>
          <a:ext cx="24669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4" imgW="749160" imgH="203040" progId="Equation.DSMT4">
                  <p:embed/>
                </p:oleObj>
              </mc:Choice>
              <mc:Fallback>
                <p:oleObj name="Equation" r:id="rId4" imgW="74916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687" y="2400300"/>
                        <a:ext cx="2466975" cy="566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13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71" y="30999"/>
            <a:ext cx="1672205" cy="142584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705" y="-59234"/>
            <a:ext cx="5776309" cy="75053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Chứng minh định lí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1985758" y="465125"/>
            <a:ext cx="5776309" cy="75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(SGK-Tr107)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96" y="691298"/>
            <a:ext cx="3063904" cy="22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33737"/>
              </p:ext>
            </p:extLst>
          </p:nvPr>
        </p:nvGraphicFramePr>
        <p:xfrm>
          <a:off x="1348354" y="1378493"/>
          <a:ext cx="4448013" cy="13898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87979">
                  <a:extLst>
                    <a:ext uri="{9D8B030D-6E8A-4147-A177-3AD203B41FA5}">
                      <a16:colId xmlns:a16="http://schemas.microsoft.com/office/drawing/2014/main" val="2041705718"/>
                    </a:ext>
                  </a:extLst>
                </a:gridCol>
                <a:gridCol w="3260034">
                  <a:extLst>
                    <a:ext uri="{9D8B030D-6E8A-4147-A177-3AD203B41FA5}">
                      <a16:colId xmlns:a16="http://schemas.microsoft.com/office/drawing/2014/main" val="3923576712"/>
                    </a:ext>
                  </a:extLst>
                </a:gridCol>
              </a:tblGrid>
              <a:tr h="6912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nl-NL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09017"/>
                  </a:ext>
                </a:extLst>
              </a:tr>
              <a:tr h="536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nl-NL" sz="28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// </a:t>
                      </a:r>
                      <a:r>
                        <a:rPr lang="nl-NL" sz="28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nl-N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10945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25542" y="1363850"/>
            <a:ext cx="1164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ại 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69456" y="1764224"/>
            <a:ext cx="1164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ại B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83444" y="2758706"/>
            <a:ext cx="1999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71620" y="3502621"/>
            <a:ext cx="55483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                                                      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 ra:                          (1)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                              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 ra:                           (2)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(1) và (2) suy ra:                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 hai góc này ở vị trí đồng vị nên          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25752" y="3496749"/>
            <a:ext cx="1670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 A (GT)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625914"/>
              </p:ext>
            </p:extLst>
          </p:nvPr>
        </p:nvGraphicFramePr>
        <p:xfrm>
          <a:off x="4669995" y="3890129"/>
          <a:ext cx="1329024" cy="58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" name="Equation" r:id="rId6" imgW="533160" imgH="266400" progId="Equation.DSMT4">
                  <p:embed/>
                </p:oleObj>
              </mc:Choice>
              <mc:Fallback>
                <p:oleObj name="Equation" r:id="rId6" imgW="533160" imgH="2664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9995" y="3890129"/>
                        <a:ext cx="1329024" cy="5874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961142" y="4331032"/>
            <a:ext cx="1670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 B (GT)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070645"/>
              </p:ext>
            </p:extLst>
          </p:nvPr>
        </p:nvGraphicFramePr>
        <p:xfrm>
          <a:off x="4651916" y="4721601"/>
          <a:ext cx="1347103" cy="610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" name="Equation" r:id="rId8" imgW="533160" imgH="266400" progId="Equation.DSMT4">
                  <p:embed/>
                </p:oleObj>
              </mc:Choice>
              <mc:Fallback>
                <p:oleObj name="Equation" r:id="rId8" imgW="533160" imgH="26640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916" y="4721601"/>
                        <a:ext cx="1347103" cy="6100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324997"/>
              </p:ext>
            </p:extLst>
          </p:nvPr>
        </p:nvGraphicFramePr>
        <p:xfrm>
          <a:off x="6491502" y="5168566"/>
          <a:ext cx="1270565" cy="59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" name="Equation" r:id="rId10" imgW="469800" imgH="266400" progId="Equation.DSMT4">
                  <p:embed/>
                </p:oleObj>
              </mc:Choice>
              <mc:Fallback>
                <p:oleObj name="Equation" r:id="rId10" imgW="469800" imgH="26640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502" y="5168566"/>
                        <a:ext cx="1270565" cy="592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8642801" y="5657057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nl-NL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nl-NL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795614"/>
              </p:ext>
            </p:extLst>
          </p:nvPr>
        </p:nvGraphicFramePr>
        <p:xfrm>
          <a:off x="2797660" y="1473814"/>
          <a:ext cx="774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" name="Equation" r:id="rId12" imgW="774360" imgH="304560" progId="Equation.DSMT4">
                  <p:embed/>
                </p:oleObj>
              </mc:Choice>
              <mc:Fallback>
                <p:oleObj name="Equation" r:id="rId12" imgW="7743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97660" y="1473814"/>
                        <a:ext cx="7747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374731"/>
              </p:ext>
            </p:extLst>
          </p:nvPr>
        </p:nvGraphicFramePr>
        <p:xfrm>
          <a:off x="2753701" y="1840559"/>
          <a:ext cx="762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" name="Equation" r:id="rId14" imgW="761760" imgH="317160" progId="Equation.DSMT4">
                  <p:embed/>
                </p:oleObj>
              </mc:Choice>
              <mc:Fallback>
                <p:oleObj name="Equation" r:id="rId14" imgW="761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753701" y="1840559"/>
                        <a:ext cx="762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001675"/>
              </p:ext>
            </p:extLst>
          </p:nvPr>
        </p:nvGraphicFramePr>
        <p:xfrm>
          <a:off x="4090574" y="3634427"/>
          <a:ext cx="7620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" name="Equation" r:id="rId16" imgW="762142" imgH="295145" progId="Equation.DSMT4">
                  <p:embed/>
                </p:oleObj>
              </mc:Choice>
              <mc:Fallback>
                <p:oleObj name="Equation" r:id="rId16" imgW="762142" imgH="2951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090574" y="3634427"/>
                        <a:ext cx="76200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377270"/>
              </p:ext>
            </p:extLst>
          </p:nvPr>
        </p:nvGraphicFramePr>
        <p:xfrm>
          <a:off x="4171132" y="4462885"/>
          <a:ext cx="7524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" name="Equation" r:id="rId18" imgW="752457" imgH="314173" progId="Equation.DSMT4">
                  <p:embed/>
                </p:oleObj>
              </mc:Choice>
              <mc:Fallback>
                <p:oleObj name="Equation" r:id="rId18" imgW="752457" imgH="31417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171132" y="4462885"/>
                        <a:ext cx="752475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82763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/>
      <p:bldP spid="22" grpId="0"/>
      <p:bldP spid="36" grpId="0"/>
      <p:bldP spid="37" grpId="0"/>
      <p:bldP spid="40" grpId="0"/>
      <p:bldP spid="4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705" y="-59234"/>
            <a:ext cx="5776309" cy="75053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Chứng minh định lí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156958" y="464949"/>
            <a:ext cx="11358283" cy="750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282824"/>
              </p:ext>
            </p:extLst>
          </p:nvPr>
        </p:nvGraphicFramePr>
        <p:xfrm>
          <a:off x="1194661" y="573440"/>
          <a:ext cx="10515600" cy="9420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210721348"/>
                    </a:ext>
                  </a:extLst>
                </a:gridCol>
              </a:tblGrid>
              <a:tr h="4649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định lí: “Nếu hai đường thẳng xx’, yy’ cắt nhau tại O và góc xOy vuông thì các góc yOx’, x’Oy’, y’Ox đều là góc vuông’’.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31236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26494"/>
              </p:ext>
            </p:extLst>
          </p:nvPr>
        </p:nvGraphicFramePr>
        <p:xfrm>
          <a:off x="1179164" y="1543730"/>
          <a:ext cx="10515600" cy="9420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4741056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1.Viết giả thiết, kết luận và vẽ hình minh họa định lí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Chứng minh định lí.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57371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619187"/>
              </p:ext>
            </p:extLst>
          </p:nvPr>
        </p:nvGraphicFramePr>
        <p:xfrm>
          <a:off x="1340948" y="4075507"/>
          <a:ext cx="5020158" cy="13898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96131">
                  <a:extLst>
                    <a:ext uri="{9D8B030D-6E8A-4147-A177-3AD203B41FA5}">
                      <a16:colId xmlns:a16="http://schemas.microsoft.com/office/drawing/2014/main" val="2041705718"/>
                    </a:ext>
                  </a:extLst>
                </a:gridCol>
                <a:gridCol w="4324027">
                  <a:extLst>
                    <a:ext uri="{9D8B030D-6E8A-4147-A177-3AD203B41FA5}">
                      <a16:colId xmlns:a16="http://schemas.microsoft.com/office/drawing/2014/main" val="3923576712"/>
                    </a:ext>
                  </a:extLst>
                </a:gridCol>
              </a:tblGrid>
              <a:tr h="6912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nl-NL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xx’ và</a:t>
                      </a:r>
                      <a:r>
                        <a:rPr lang="nl-NL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yy’ cắt nhau tại </a:t>
                      </a:r>
                      <a:r>
                        <a:rPr lang="nl-NL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09017"/>
                  </a:ext>
                </a:extLst>
              </a:tr>
              <a:tr h="536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109456"/>
                  </a:ext>
                </a:extLst>
              </a:tr>
            </a:tbl>
          </a:graphicData>
        </a:graphic>
      </p:graphicFrame>
      <p:grpSp>
        <p:nvGrpSpPr>
          <p:cNvPr id="11" name="Group 1"/>
          <p:cNvGrpSpPr>
            <a:grpSpLocks/>
          </p:cNvGrpSpPr>
          <p:nvPr/>
        </p:nvGrpSpPr>
        <p:grpSpPr bwMode="auto">
          <a:xfrm>
            <a:off x="8344659" y="3574520"/>
            <a:ext cx="3037668" cy="1902997"/>
            <a:chOff x="6663" y="2191"/>
            <a:chExt cx="3069" cy="1868"/>
          </a:xfrm>
        </p:grpSpPr>
        <p:sp>
          <p:nvSpPr>
            <p:cNvPr id="12" name="Line 2"/>
            <p:cNvSpPr>
              <a:spLocks noChangeShapeType="1"/>
            </p:cNvSpPr>
            <p:nvPr/>
          </p:nvSpPr>
          <p:spPr bwMode="auto">
            <a:xfrm>
              <a:off x="7950" y="2266"/>
              <a:ext cx="0" cy="1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6663" y="3085"/>
              <a:ext cx="29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7950" y="2986"/>
              <a:ext cx="113" cy="1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8063" y="2191"/>
            <a:ext cx="194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9" name="Equation" r:id="rId3" imgW="126720" imgH="139680" progId="Equation.DSMT4">
                    <p:embed/>
                  </p:oleObj>
                </mc:Choice>
                <mc:Fallback>
                  <p:oleObj name="Equation" r:id="rId3" imgW="126720" imgH="139680" progId="Equation.DSMT4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63" y="2191"/>
                          <a:ext cx="194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8063" y="3780"/>
            <a:ext cx="252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0" name="Equation" r:id="rId5" imgW="164880" imgH="177480" progId="Equation.DSMT4">
                    <p:embed/>
                  </p:oleObj>
                </mc:Choice>
                <mc:Fallback>
                  <p:oleObj name="Equation" r:id="rId5" imgW="164880" imgH="17748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63" y="3780"/>
                          <a:ext cx="252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6857" y="2766"/>
            <a:ext cx="213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1" name="Equation" r:id="rId7" imgW="139680" imgH="164880" progId="Equation.DSMT4">
                    <p:embed/>
                  </p:oleObj>
                </mc:Choice>
                <mc:Fallback>
                  <p:oleObj name="Equation" r:id="rId7" imgW="139680" imgH="164880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7" y="2766"/>
                          <a:ext cx="213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9461" y="2766"/>
            <a:ext cx="271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" name="Equation" r:id="rId9" imgW="177480" imgH="203040" progId="Equation.DSMT4">
                    <p:embed/>
                  </p:oleObj>
                </mc:Choice>
                <mc:Fallback>
                  <p:oleObj name="Equation" r:id="rId9" imgW="177480" imgH="203040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61" y="2766"/>
                          <a:ext cx="271" cy="3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7756" y="3087"/>
            <a:ext cx="233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" name="Equation" r:id="rId11" imgW="152280" imgH="177480" progId="Equation.DSMT4">
                    <p:embed/>
                  </p:oleObj>
                </mc:Choice>
                <mc:Fallback>
                  <p:oleObj name="Equation" r:id="rId11" imgW="152280" imgH="17748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6" y="3087"/>
                          <a:ext cx="233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48110" y="-282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923496"/>
              </p:ext>
            </p:extLst>
          </p:nvPr>
        </p:nvGraphicFramePr>
        <p:xfrm>
          <a:off x="2157959" y="4471414"/>
          <a:ext cx="14382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" name="Equation" r:id="rId13" imgW="1438385" imgH="504876" progId="Equation.DSMT4">
                  <p:embed/>
                </p:oleObj>
              </mc:Choice>
              <mc:Fallback>
                <p:oleObj name="Equation" r:id="rId13" imgW="1438385" imgH="50487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57959" y="4471414"/>
                        <a:ext cx="143827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638441"/>
              </p:ext>
            </p:extLst>
          </p:nvPr>
        </p:nvGraphicFramePr>
        <p:xfrm>
          <a:off x="2157959" y="5038752"/>
          <a:ext cx="37623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" name="Equation" r:id="rId15" imgW="3762286" imgH="495150" progId="Equation.DSMT4">
                  <p:embed/>
                </p:oleObj>
              </mc:Choice>
              <mc:Fallback>
                <p:oleObj name="Equation" r:id="rId15" imgW="3762286" imgH="4951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57959" y="5038752"/>
                        <a:ext cx="376237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3455" y="2951018"/>
            <a:ext cx="200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6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0749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minh: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9078" y="302359"/>
            <a:ext cx="907990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xx’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(GT)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(1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048721"/>
              </p:ext>
            </p:extLst>
          </p:nvPr>
        </p:nvGraphicFramePr>
        <p:xfrm>
          <a:off x="2603873" y="1142400"/>
          <a:ext cx="2616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Equation" r:id="rId3" imgW="2616120" imgH="507960" progId="Equation.DSMT4">
                  <p:embed/>
                </p:oleObj>
              </mc:Choice>
              <mc:Fallback>
                <p:oleObj name="Equation" r:id="rId3" imgW="26161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3873" y="1142400"/>
                        <a:ext cx="2616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490971"/>
              </p:ext>
            </p:extLst>
          </p:nvPr>
        </p:nvGraphicFramePr>
        <p:xfrm>
          <a:off x="3215793" y="2021350"/>
          <a:ext cx="1447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5" imgW="1447560" imgH="507960" progId="Equation.DSMT4">
                  <p:embed/>
                </p:oleObj>
              </mc:Choice>
              <mc:Fallback>
                <p:oleObj name="Equation" r:id="rId5" imgW="14475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15793" y="2021350"/>
                        <a:ext cx="1447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653130"/>
              </p:ext>
            </p:extLst>
          </p:nvPr>
        </p:nvGraphicFramePr>
        <p:xfrm>
          <a:off x="7682923" y="2021350"/>
          <a:ext cx="1536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7" imgW="1536480" imgH="507960" progId="Equation.DSMT4">
                  <p:embed/>
                </p:oleObj>
              </mc:Choice>
              <mc:Fallback>
                <p:oleObj name="Equation" r:id="rId7" imgW="1536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82923" y="2021350"/>
                        <a:ext cx="1536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513856"/>
              </p:ext>
            </p:extLst>
          </p:nvPr>
        </p:nvGraphicFramePr>
        <p:xfrm>
          <a:off x="3551959" y="2900300"/>
          <a:ext cx="1790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9" imgW="1790640" imgH="507960" progId="Equation.DSMT4">
                  <p:embed/>
                </p:oleObj>
              </mc:Choice>
              <mc:Fallback>
                <p:oleObj name="Equation" r:id="rId9" imgW="17906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51959" y="2900300"/>
                        <a:ext cx="1790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881120"/>
              </p:ext>
            </p:extLst>
          </p:nvPr>
        </p:nvGraphicFramePr>
        <p:xfrm>
          <a:off x="3678959" y="3746200"/>
          <a:ext cx="1663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11" imgW="1663560" imgH="507960" progId="Equation.DSMT4">
                  <p:embed/>
                </p:oleObj>
              </mc:Choice>
              <mc:Fallback>
                <p:oleObj name="Equation" r:id="rId11" imgW="16635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78959" y="3746200"/>
                        <a:ext cx="1663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560871"/>
              </p:ext>
            </p:extLst>
          </p:nvPr>
        </p:nvGraphicFramePr>
        <p:xfrm>
          <a:off x="3551959" y="4592100"/>
          <a:ext cx="1790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13" imgW="1790640" imgH="507960" progId="Equation.DSMT4">
                  <p:embed/>
                </p:oleObj>
              </mc:Choice>
              <mc:Fallback>
                <p:oleObj name="Equation" r:id="rId13" imgW="1790640" imgH="5079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51959" y="4592100"/>
                        <a:ext cx="1790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753816"/>
              </p:ext>
            </p:extLst>
          </p:nvPr>
        </p:nvGraphicFramePr>
        <p:xfrm>
          <a:off x="3719513" y="5429825"/>
          <a:ext cx="1574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15" imgW="1574640" imgH="507960" progId="Equation.DSMT4">
                  <p:embed/>
                </p:oleObj>
              </mc:Choice>
              <mc:Fallback>
                <p:oleObj name="Equation" r:id="rId15" imgW="15746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19513" y="5429825"/>
                        <a:ext cx="1574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292850"/>
              </p:ext>
            </p:extLst>
          </p:nvPr>
        </p:nvGraphicFramePr>
        <p:xfrm>
          <a:off x="3215793" y="6283900"/>
          <a:ext cx="3771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Equation" r:id="rId17" imgW="3771720" imgH="507960" progId="Equation.DSMT4">
                  <p:embed/>
                </p:oleObj>
              </mc:Choice>
              <mc:Fallback>
                <p:oleObj name="Equation" r:id="rId17" imgW="37717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15793" y="6283900"/>
                        <a:ext cx="37719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"/>
          <p:cNvGrpSpPr>
            <a:grpSpLocks/>
          </p:cNvGrpSpPr>
          <p:nvPr/>
        </p:nvGrpSpPr>
        <p:grpSpPr bwMode="auto">
          <a:xfrm>
            <a:off x="9154332" y="372353"/>
            <a:ext cx="3037668" cy="1902997"/>
            <a:chOff x="6663" y="2191"/>
            <a:chExt cx="3069" cy="1868"/>
          </a:xfrm>
        </p:grpSpPr>
        <p:sp>
          <p:nvSpPr>
            <p:cNvPr id="16" name="Line 2"/>
            <p:cNvSpPr>
              <a:spLocks noChangeShapeType="1"/>
            </p:cNvSpPr>
            <p:nvPr/>
          </p:nvSpPr>
          <p:spPr bwMode="auto">
            <a:xfrm>
              <a:off x="7950" y="2266"/>
              <a:ext cx="0" cy="1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3"/>
            <p:cNvSpPr>
              <a:spLocks noChangeShapeType="1"/>
            </p:cNvSpPr>
            <p:nvPr/>
          </p:nvSpPr>
          <p:spPr bwMode="auto">
            <a:xfrm>
              <a:off x="6663" y="3085"/>
              <a:ext cx="29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7950" y="2986"/>
              <a:ext cx="113" cy="1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8063" y="2191"/>
            <a:ext cx="194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5" name="Equation" r:id="rId19" imgW="126720" imgH="139680" progId="Equation.DSMT4">
                    <p:embed/>
                  </p:oleObj>
                </mc:Choice>
                <mc:Fallback>
                  <p:oleObj name="Equation" r:id="rId19" imgW="126720" imgH="139680" progId="Equation.DSMT4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63" y="2191"/>
                          <a:ext cx="194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8063" y="3780"/>
            <a:ext cx="252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6" name="Equation" r:id="rId21" imgW="164880" imgH="177480" progId="Equation.DSMT4">
                    <p:embed/>
                  </p:oleObj>
                </mc:Choice>
                <mc:Fallback>
                  <p:oleObj name="Equation" r:id="rId21" imgW="164880" imgH="17748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63" y="3780"/>
                          <a:ext cx="252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6857" y="2766"/>
            <a:ext cx="213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7" name="Equation" r:id="rId23" imgW="139680" imgH="164880" progId="Equation.DSMT4">
                    <p:embed/>
                  </p:oleObj>
                </mc:Choice>
                <mc:Fallback>
                  <p:oleObj name="Equation" r:id="rId23" imgW="139680" imgH="164880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7" y="2766"/>
                          <a:ext cx="213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9461" y="2766"/>
            <a:ext cx="271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8" name="Equation" r:id="rId25" imgW="177480" imgH="203040" progId="Equation.DSMT4">
                    <p:embed/>
                  </p:oleObj>
                </mc:Choice>
                <mc:Fallback>
                  <p:oleObj name="Equation" r:id="rId25" imgW="177480" imgH="203040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61" y="2766"/>
                          <a:ext cx="271" cy="3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7756" y="3087"/>
            <a:ext cx="233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9" name="Equation" r:id="rId27" imgW="152280" imgH="177480" progId="Equation.DSMT4">
                    <p:embed/>
                  </p:oleObj>
                </mc:Choice>
                <mc:Fallback>
                  <p:oleObj name="Equation" r:id="rId27" imgW="152280" imgH="17748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6" y="3087"/>
                          <a:ext cx="233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6002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605" y="1416307"/>
            <a:ext cx="3052688" cy="4524315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Chú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Sóc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gắng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nhặt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dẻ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̉.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hãy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giúp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Sóc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bằng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cách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lời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đúng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hỏi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́.</a:t>
            </a:r>
          </a:p>
        </p:txBody>
      </p:sp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-42884"/>
            <a:ext cx="609600" cy="609600"/>
          </a:xfrm>
          <a:prstGeom prst="rect">
            <a:avLst/>
          </a:prstGeom>
        </p:spPr>
      </p:pic>
      <p:sp>
        <p:nvSpPr>
          <p:cNvPr id="7" name="!!4">
            <a:extLst>
              <a:ext uri="{FF2B5EF4-FFF2-40B4-BE49-F238E27FC236}">
                <a16:creationId xmlns:a16="http://schemas.microsoft.com/office/drawing/2014/main" id="{E8D374EF-932E-44AE-89AA-58D9CB19E58E}"/>
              </a:ext>
            </a:extLst>
          </p:cNvPr>
          <p:cNvSpPr/>
          <p:nvPr/>
        </p:nvSpPr>
        <p:spPr>
          <a:xfrm>
            <a:off x="700604" y="319854"/>
            <a:ext cx="3052689" cy="4937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50" y="1227456"/>
            <a:ext cx="1691610" cy="1661758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50" y="3130878"/>
            <a:ext cx="1691610" cy="1661758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50" y="4992808"/>
            <a:ext cx="1691610" cy="1661758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9"/>
          <a:stretch/>
        </p:blipFill>
        <p:spPr>
          <a:xfrm>
            <a:off x="4518320" y="1000951"/>
            <a:ext cx="4540102" cy="55050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08627" y="77621"/>
            <a:ext cx="4397358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Sóc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nâu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hạt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dẻ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11370" y="223011"/>
            <a:ext cx="10023094" cy="13278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8228" y="2240111"/>
            <a:ext cx="2851445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đường thẳng cắt một trong hai đường thẳng song song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1265" y="4435134"/>
            <a:ext cx="2671334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a cắt đường thăng 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1229" y="4375700"/>
            <a:ext cx="291096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đáp án sai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9144" y="2413142"/>
            <a:ext cx="291096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cắt đường thẳng kia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04756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712902"/>
              </p:ext>
            </p:extLst>
          </p:nvPr>
        </p:nvGraphicFramePr>
        <p:xfrm>
          <a:off x="1262130" y="375603"/>
          <a:ext cx="9371234" cy="1047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71234">
                  <a:extLst>
                    <a:ext uri="{9D8B030D-6E8A-4147-A177-3AD203B41FA5}">
                      <a16:colId xmlns:a16="http://schemas.microsoft.com/office/drawing/2014/main" val="2987754669"/>
                    </a:ext>
                  </a:extLst>
                </a:gridCol>
              </a:tblGrid>
              <a:tr h="1047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u="sng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u="sng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 GT của định lí: “Nếu một đường thẳng cắt một trong hai đường thẳng song song thì nó cắt đường thẳng kia”. 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747382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50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31260" y="328809"/>
            <a:ext cx="9977716" cy="13765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2345" y="4526858"/>
            <a:ext cx="393636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314" y="4456059"/>
            <a:ext cx="410009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54" y="3032713"/>
            <a:ext cx="4083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A.Tia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 nằm giữa 2 tia Ox và Oy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2345" y="3026819"/>
            <a:ext cx="393636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99765" y="4867271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128656" y="2209800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048001" y="2104903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083664"/>
              </p:ext>
            </p:extLst>
          </p:nvPr>
        </p:nvGraphicFramePr>
        <p:xfrm>
          <a:off x="8236128" y="3101923"/>
          <a:ext cx="2155667" cy="448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Equation" r:id="rId13" imgW="1054080" imgH="266400" progId="Equation.DSMT4">
                  <p:embed/>
                </p:oleObj>
              </mc:Choice>
              <mc:Fallback>
                <p:oleObj name="Equation" r:id="rId13" imgW="1054080" imgH="2664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6128" y="3101923"/>
                        <a:ext cx="2155667" cy="4481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130366"/>
              </p:ext>
            </p:extLst>
          </p:nvPr>
        </p:nvGraphicFramePr>
        <p:xfrm>
          <a:off x="1198563" y="4447536"/>
          <a:ext cx="21558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Equation" r:id="rId15" imgW="1054080" imgH="266400" progId="Equation.DSMT4">
                  <p:embed/>
                </p:oleObj>
              </mc:Choice>
              <mc:Fallback>
                <p:oleObj name="Equation" r:id="rId15" imgW="1054080" imgH="2664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4447536"/>
                        <a:ext cx="2155825" cy="449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381750"/>
              </p:ext>
            </p:extLst>
          </p:nvPr>
        </p:nvGraphicFramePr>
        <p:xfrm>
          <a:off x="8359633" y="4559015"/>
          <a:ext cx="2137930" cy="4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Equation" r:id="rId17" imgW="1053643" imgH="266584" progId="Equation.DSMT4">
                  <p:embed/>
                </p:oleObj>
              </mc:Choice>
              <mc:Fallback>
                <p:oleObj name="Equation" r:id="rId17" imgW="1053643" imgH="266584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9633" y="4559015"/>
                        <a:ext cx="2137930" cy="498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378040" y="530526"/>
            <a:ext cx="95818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KL của định lí: “ Nếu tia Ot nằm giữa 2 tia Ox và Oy thì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0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.xml>PPT CD59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0CF750D4E094D9CC08165A5434B44" ma:contentTypeVersion="27" ma:contentTypeDescription="Create a new document." ma:contentTypeScope="" ma:versionID="26ba29350921b909fe06401ec75b6414">
  <xsd:schema xmlns:xsd="http://www.w3.org/2001/XMLSchema" xmlns:xs="http://www.w3.org/2001/XMLSchema" xmlns:p="http://schemas.microsoft.com/office/2006/metadata/properties" xmlns:ns3="8f9e030e-1049-4e35-97c4-29327fd2f0ea" xmlns:ns4="fe337b5e-17e8-47c2-9b4d-60dac15ff898" targetNamespace="http://schemas.microsoft.com/office/2006/metadata/properties" ma:root="true" ma:fieldsID="4642ff522a61c6c95b9f62fab0b66f77" ns3:_="" ns4:_="">
    <xsd:import namespace="8f9e030e-1049-4e35-97c4-29327fd2f0ea"/>
    <xsd:import namespace="fe337b5e-17e8-47c2-9b4d-60dac15ff898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e030e-1049-4e35-97c4-29327fd2f0e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337b5e-17e8-47c2-9b4d-60dac15ff898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8f9e030e-1049-4e35-97c4-29327fd2f0ea" xsi:nil="true"/>
    <Has_Teacher_Only_SectionGroup xmlns="8f9e030e-1049-4e35-97c4-29327fd2f0ea" xsi:nil="true"/>
    <NotebookType xmlns="8f9e030e-1049-4e35-97c4-29327fd2f0ea" xsi:nil="true"/>
    <TeamsChannelId xmlns="8f9e030e-1049-4e35-97c4-29327fd2f0ea" xsi:nil="true"/>
    <Is_Collaboration_Space_Locked xmlns="8f9e030e-1049-4e35-97c4-29327fd2f0ea" xsi:nil="true"/>
    <Self_Registration_Enabled xmlns="8f9e030e-1049-4e35-97c4-29327fd2f0ea" xsi:nil="true"/>
    <Teachers xmlns="8f9e030e-1049-4e35-97c4-29327fd2f0ea">
      <UserInfo>
        <DisplayName/>
        <AccountId xsi:nil="true"/>
        <AccountType/>
      </UserInfo>
    </Teachers>
    <Invited_Teachers xmlns="8f9e030e-1049-4e35-97c4-29327fd2f0ea" xsi:nil="true"/>
    <Invited_Students xmlns="8f9e030e-1049-4e35-97c4-29327fd2f0ea" xsi:nil="true"/>
    <IsNotebookLocked xmlns="8f9e030e-1049-4e35-97c4-29327fd2f0ea" xsi:nil="true"/>
    <DefaultSectionNames xmlns="8f9e030e-1049-4e35-97c4-29327fd2f0ea" xsi:nil="true"/>
    <CultureName xmlns="8f9e030e-1049-4e35-97c4-29327fd2f0ea" xsi:nil="true"/>
    <Templates xmlns="8f9e030e-1049-4e35-97c4-29327fd2f0ea" xsi:nil="true"/>
    <FolderType xmlns="8f9e030e-1049-4e35-97c4-29327fd2f0ea" xsi:nil="true"/>
    <Students xmlns="8f9e030e-1049-4e35-97c4-29327fd2f0ea">
      <UserInfo>
        <DisplayName/>
        <AccountId xsi:nil="true"/>
        <AccountType/>
      </UserInfo>
    </Students>
    <LMS_Mappings xmlns="8f9e030e-1049-4e35-97c4-29327fd2f0ea" xsi:nil="true"/>
    <Math_Settings xmlns="8f9e030e-1049-4e35-97c4-29327fd2f0ea" xsi:nil="true"/>
    <Owner xmlns="8f9e030e-1049-4e35-97c4-29327fd2f0ea">
      <UserInfo>
        <DisplayName/>
        <AccountId xsi:nil="true"/>
        <AccountType/>
      </UserInfo>
    </Owner>
    <Student_Groups xmlns="8f9e030e-1049-4e35-97c4-29327fd2f0ea">
      <UserInfo>
        <DisplayName/>
        <AccountId xsi:nil="true"/>
        <AccountType/>
      </UserInfo>
    </Student_Groups>
    <Distribution_Groups xmlns="8f9e030e-1049-4e35-97c4-29327fd2f0e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08A450-AB75-4290-810B-6416A7CFE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e030e-1049-4e35-97c4-29327fd2f0ea"/>
    <ds:schemaRef ds:uri="fe337b5e-17e8-47c2-9b4d-60dac15ff8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03D5EA-BC60-4AC2-A7C0-76CC7BDC26DC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fe337b5e-17e8-47c2-9b4d-60dac15ff898"/>
    <ds:schemaRef ds:uri="8f9e030e-1049-4e35-97c4-29327fd2f0e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2B3D89-6A21-4EA8-A830-8B7E200572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687</Words>
  <Application>Microsoft Office PowerPoint</Application>
  <PresentationFormat>Widescreen</PresentationFormat>
  <Paragraphs>108</Paragraphs>
  <Slides>11</Slides>
  <Notes>5</Notes>
  <HiddenSlides>0</HiddenSlides>
  <MMClips>13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Symbol</vt:lpstr>
      <vt:lpstr>Tahoma</vt:lpstr>
      <vt:lpstr>Times New Roman</vt:lpstr>
      <vt:lpstr>Chủ đề Office</vt:lpstr>
      <vt:lpstr>Equation</vt:lpstr>
      <vt:lpstr>MathType 7.0 Equation</vt:lpstr>
      <vt:lpstr>PowerPoint Presentation</vt:lpstr>
      <vt:lpstr>Dạng 1: Viết giả thiết, kết luận của định lí</vt:lpstr>
      <vt:lpstr>Dạng 1: Viết giả thiết, kết luận của định lí</vt:lpstr>
      <vt:lpstr>Dạng 2: Chứng minh định lí</vt:lpstr>
      <vt:lpstr>Dạng 2: Chứng minh định lí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Ha Dinh Thi Thanh</dc:creator>
  <cp:lastModifiedBy>Admin</cp:lastModifiedBy>
  <cp:revision>95</cp:revision>
  <cp:lastPrinted>2021-03-24T07:45:20Z</cp:lastPrinted>
  <dcterms:created xsi:type="dcterms:W3CDTF">2021-03-24T04:46:50Z</dcterms:created>
  <dcterms:modified xsi:type="dcterms:W3CDTF">2022-06-18T14:52:47Z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0x0101001670CF750D4E094D9CC08165A5434B44</vt:lpwstr>
  </property>
</Properties>
</file>