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Default Extension="svg" ContentType="image/sv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0"/>
  </p:notesMasterIdLst>
  <p:sldIdLst>
    <p:sldId id="256" r:id="rId5"/>
    <p:sldId id="258" r:id="rId6"/>
    <p:sldId id="257" r:id="rId7"/>
    <p:sldId id="287" r:id="rId8"/>
    <p:sldId id="284" r:id="rId9"/>
    <p:sldId id="283" r:id="rId10"/>
    <p:sldId id="264" r:id="rId11"/>
    <p:sldId id="265" r:id="rId12"/>
    <p:sldId id="289" r:id="rId13"/>
    <p:sldId id="266" r:id="rId14"/>
    <p:sldId id="270" r:id="rId15"/>
    <p:sldId id="286" r:id="rId16"/>
    <p:sldId id="271" r:id="rId17"/>
    <p:sldId id="279" r:id="rId18"/>
    <p:sldId id="26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99"/>
    <a:srgbClr val="15142A"/>
    <a:srgbClr val="FAED3B"/>
    <a:srgbClr val="70AD47"/>
    <a:srgbClr val="A7FDFF"/>
    <a:srgbClr val="3CDFE6"/>
    <a:srgbClr val="0C0D0E"/>
    <a:srgbClr val="1F4E79"/>
    <a:srgbClr val="ED7D31"/>
    <a:srgbClr val="C55A1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156" autoAdjust="0"/>
    <p:restoredTop sz="84954" autoAdjust="0"/>
  </p:normalViewPr>
  <p:slideViewPr>
    <p:cSldViewPr snapToGrid="0">
      <p:cViewPr varScale="1">
        <p:scale>
          <a:sx n="61" d="100"/>
          <a:sy n="61" d="100"/>
        </p:scale>
        <p:origin x="-12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25/6/2022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7291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2015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2015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356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25/6/2022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25/6/2022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25/6/2022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xmlns="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5.sv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0.png"/><Relationship Id="rId11" Type="http://schemas.openxmlformats.org/officeDocument/2006/relationships/oleObject" Target="../embeddings/oleObject30.bin"/><Relationship Id="rId5" Type="http://schemas.openxmlformats.org/officeDocument/2006/relationships/image" Target="../media/image3.svg"/><Relationship Id="rId10" Type="http://schemas.openxmlformats.org/officeDocument/2006/relationships/oleObject" Target="../embeddings/oleObject29.bin"/><Relationship Id="rId4" Type="http://schemas.openxmlformats.org/officeDocument/2006/relationships/image" Target="../media/image2.png"/><Relationship Id="rId9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5.sv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0.png"/><Relationship Id="rId11" Type="http://schemas.openxmlformats.org/officeDocument/2006/relationships/oleObject" Target="../embeddings/oleObject34.bin"/><Relationship Id="rId5" Type="http://schemas.openxmlformats.org/officeDocument/2006/relationships/image" Target="../media/image3.svg"/><Relationship Id="rId10" Type="http://schemas.openxmlformats.org/officeDocument/2006/relationships/oleObject" Target="../embeddings/oleObject33.bin"/><Relationship Id="rId4" Type="http://schemas.openxmlformats.org/officeDocument/2006/relationships/image" Target="../media/image2.png"/><Relationship Id="rId9" Type="http://schemas.openxmlformats.org/officeDocument/2006/relationships/oleObject" Target="../embeddings/oleObject3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3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31.jpeg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7.bin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5.bin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8319" y="2541723"/>
            <a:ext cx="8818536" cy="1245731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TỰ THỰC HIỆN PHÉP TÍNH </a:t>
            </a:r>
            <a:b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QUY TẮC DẤU NGOẶC</a:t>
            </a:r>
            <a:b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:……………………………</a:t>
            </a: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xmlns="" id="{0E246211-C9C9-4B3E-9DDF-914AB989AE93}"/>
              </a:ext>
            </a:extLst>
          </p:cNvPr>
          <p:cNvSpPr txBox="1"/>
          <p:nvPr/>
        </p:nvSpPr>
        <p:spPr>
          <a:xfrm>
            <a:off x="4505592" y="1301774"/>
            <a:ext cx="34295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Đ7-C1- BÀI 4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63970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457200" y="9239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457200" y="13811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44807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1371600" algn="ctr"/>
                <a:tab pos="2743200" algn="r"/>
              </a:tabLst>
            </a:pP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4: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lí</a:t>
            </a:r>
            <a:endParaRPr lang="en-US" sz="2800" b="1" dirty="0">
              <a:solidFill>
                <a:srgbClr val="000099"/>
              </a:solidFill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93292" y="657186"/>
          <a:ext cx="2551113" cy="831850"/>
        </p:xfrm>
        <a:graphic>
          <a:graphicData uri="http://schemas.openxmlformats.org/presentationml/2006/ole">
            <p:oleObj spid="_x0000_s80900" name="Equation" r:id="rId4" imgW="2514600" imgH="838080" progId="Equation.DSMT4">
              <p:embed/>
            </p:oleObj>
          </a:graphicData>
        </a:graphic>
      </p:graphicFrame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400033" y="1570191"/>
          <a:ext cx="2900363" cy="1873250"/>
        </p:xfrm>
        <a:graphic>
          <a:graphicData uri="http://schemas.openxmlformats.org/presentationml/2006/ole">
            <p:oleObj spid="_x0000_s80899" name="Equation" r:id="rId5" imgW="2857320" imgH="1879560" progId="Equation.DSMT4">
              <p:embed/>
            </p:oleObj>
          </a:graphicData>
        </a:graphic>
      </p:graphicFrame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0" y="8477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0" algn="ctr"/>
                <a:tab pos="32385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0903" name="Object 7"/>
          <p:cNvGraphicFramePr>
            <a:graphicFrameLocks noChangeAspect="1"/>
          </p:cNvGraphicFramePr>
          <p:nvPr/>
        </p:nvGraphicFramePr>
        <p:xfrm>
          <a:off x="4842874" y="777875"/>
          <a:ext cx="4049712" cy="469900"/>
        </p:xfrm>
        <a:graphic>
          <a:graphicData uri="http://schemas.openxmlformats.org/presentationml/2006/ole">
            <p:oleObj spid="_x0000_s80903" name="Equation" r:id="rId6" imgW="4063680" imgH="482400" progId="Equation.DSMT4">
              <p:embed/>
            </p:oleObj>
          </a:graphicData>
        </a:graphic>
      </p:graphicFrame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0905" name="Object 9"/>
          <p:cNvGraphicFramePr>
            <a:graphicFrameLocks noChangeAspect="1"/>
          </p:cNvGraphicFramePr>
          <p:nvPr/>
        </p:nvGraphicFramePr>
        <p:xfrm>
          <a:off x="4696059" y="1480078"/>
          <a:ext cx="3871912" cy="1912938"/>
        </p:xfrm>
        <a:graphic>
          <a:graphicData uri="http://schemas.openxmlformats.org/presentationml/2006/ole">
            <p:oleObj spid="_x0000_s80905" name="Equation" r:id="rId7" imgW="3886200" imgH="1904760" progId="Equation.DSMT4">
              <p:embed/>
            </p:oleObj>
          </a:graphicData>
        </a:graphic>
      </p:graphicFrame>
      <p:sp>
        <p:nvSpPr>
          <p:cNvPr id="80910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0" y="6425931"/>
            <a:ext cx="1875295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HĐ CÁ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NHÂN</a:t>
            </a:r>
            <a:endParaRPr lang="en-US" sz="20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9497" y="805915"/>
            <a:ext cx="604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86030" y="743922"/>
            <a:ext cx="57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613862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xmlns="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631394">
            <a:off x="9310237" y="4389226"/>
            <a:ext cx="2532753" cy="253275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Cambria Math" pitchFamily="18" charset="0"/>
                <a:ea typeface="Cambria Math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xmlns="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0668066" y="4984951"/>
            <a:ext cx="1488402" cy="1488402"/>
          </a:xfrm>
          <a:prstGeom prst="rect">
            <a:avLst/>
          </a:prstGeom>
        </p:spPr>
      </p:pic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8550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8552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855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327462" y="3896292"/>
            <a:ext cx="592182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556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8558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609624"/>
            <a:ext cx="3156057" cy="6093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Luyện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3:sgk/25</a:t>
            </a:r>
            <a:endParaRPr lang="en-US" sz="2800" dirty="0">
              <a:solidFill>
                <a:srgbClr val="FF0000"/>
              </a:solidFill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08559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502042" y="1131202"/>
          <a:ext cx="2114551" cy="933450"/>
        </p:xfrm>
        <a:graphic>
          <a:graphicData uri="http://schemas.openxmlformats.org/presentationml/2006/ole">
            <p:oleObj spid="_x0000_s108558" name="Equation" r:id="rId8" imgW="2108160" imgH="939600" progId="Equation.DSMT4">
              <p:embed/>
            </p:oleObj>
          </a:graphicData>
        </a:graphic>
      </p:graphicFrame>
      <p:sp>
        <p:nvSpPr>
          <p:cNvPr id="108561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8560" name="Object 16"/>
          <p:cNvGraphicFramePr>
            <a:graphicFrameLocks noChangeAspect="1"/>
          </p:cNvGraphicFramePr>
          <p:nvPr/>
        </p:nvGraphicFramePr>
        <p:xfrm>
          <a:off x="5943442" y="1120413"/>
          <a:ext cx="1998663" cy="831850"/>
        </p:xfrm>
        <a:graphic>
          <a:graphicData uri="http://schemas.openxmlformats.org/presentationml/2006/ole">
            <p:oleObj spid="_x0000_s108560" name="Equation" r:id="rId9" imgW="2006280" imgH="838080" progId="Equation.DSMT4">
              <p:embed/>
            </p:oleObj>
          </a:graphicData>
        </a:graphic>
      </p:graphicFrame>
      <p:sp>
        <p:nvSpPr>
          <p:cNvPr id="108563" name="Rectangle 1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8562" name="Object 18"/>
          <p:cNvGraphicFramePr>
            <a:graphicFrameLocks noChangeAspect="1"/>
          </p:cNvGraphicFramePr>
          <p:nvPr/>
        </p:nvGraphicFramePr>
        <p:xfrm>
          <a:off x="340803" y="2039384"/>
          <a:ext cx="2286000" cy="3678237"/>
        </p:xfrm>
        <a:graphic>
          <a:graphicData uri="http://schemas.openxmlformats.org/presentationml/2006/ole">
            <p:oleObj spid="_x0000_s108562" name="Equation" r:id="rId10" imgW="2286000" imgH="3708360" progId="Equation.DSMT4">
              <p:embed/>
            </p:oleObj>
          </a:graphicData>
        </a:graphic>
      </p:graphicFrame>
      <p:sp>
        <p:nvSpPr>
          <p:cNvPr id="108565" name="Rectangle 2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8564" name="Object 20"/>
          <p:cNvGraphicFramePr>
            <a:graphicFrameLocks noChangeAspect="1"/>
          </p:cNvGraphicFramePr>
          <p:nvPr/>
        </p:nvGraphicFramePr>
        <p:xfrm>
          <a:off x="5938838" y="2201665"/>
          <a:ext cx="2620962" cy="1955800"/>
        </p:xfrm>
        <a:graphic>
          <a:graphicData uri="http://schemas.openxmlformats.org/presentationml/2006/ole">
            <p:oleObj spid="_x0000_s108564" name="Equation" r:id="rId11" imgW="2628720" imgH="1968480" progId="Equation.DSMT4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0" y="1301856"/>
            <a:ext cx="604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a.</a:t>
            </a:r>
            <a:endParaRPr lang="en-US" sz="28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93407" y="1255362"/>
            <a:ext cx="57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b.</a:t>
            </a:r>
            <a:endParaRPr lang="en-US" sz="28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6441429"/>
            <a:ext cx="1828800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HĐ CÁ NHÂN</a:t>
            </a:r>
            <a:endParaRPr lang="en-US" sz="20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51903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8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8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8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1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xmlns="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631394">
            <a:off x="10494117" y="5289522"/>
            <a:ext cx="1701383" cy="170138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Cambria Math" pitchFamily="18" charset="0"/>
                <a:ea typeface="Cambria Math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xmlns="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1386451" y="5376771"/>
            <a:ext cx="1009497" cy="1009497"/>
          </a:xfrm>
          <a:prstGeom prst="rect">
            <a:avLst/>
          </a:prstGeom>
        </p:spPr>
      </p:pic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8550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8552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855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rot="5400000">
            <a:off x="2425684" y="3429000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690" name="Rectangle 2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752" y="602942"/>
            <a:ext cx="32095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4: </a:t>
            </a:r>
            <a:r>
              <a:rPr lang="en-US" sz="2800" b="1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/25</a:t>
            </a:r>
            <a:endParaRPr lang="en-US" sz="2800" b="1" dirty="0">
              <a:solidFill>
                <a:srgbClr val="000000"/>
              </a:solidFill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13691" name="Rectangle 2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6"/>
          <p:cNvGraphicFramePr>
            <a:graphicFrameLocks noChangeAspect="1"/>
          </p:cNvGraphicFramePr>
          <p:nvPr/>
        </p:nvGraphicFramePr>
        <p:xfrm>
          <a:off x="426954" y="1126870"/>
          <a:ext cx="3935413" cy="954088"/>
        </p:xfrm>
        <a:graphic>
          <a:graphicData uri="http://schemas.openxmlformats.org/presentationml/2006/ole">
            <p:oleObj spid="_x0000_s113690" name="Equation" r:id="rId8" imgW="3949560" imgH="939600" progId="Equation.DSMT4">
              <p:embed/>
            </p:oleObj>
          </a:graphicData>
        </a:graphic>
      </p:graphicFrame>
      <p:sp>
        <p:nvSpPr>
          <p:cNvPr id="113693" name="Rectangle 2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3692" name="Object 28"/>
          <p:cNvGraphicFramePr>
            <a:graphicFrameLocks noChangeAspect="1"/>
          </p:cNvGraphicFramePr>
          <p:nvPr/>
        </p:nvGraphicFramePr>
        <p:xfrm>
          <a:off x="6262217" y="978331"/>
          <a:ext cx="4356100" cy="954088"/>
        </p:xfrm>
        <a:graphic>
          <a:graphicData uri="http://schemas.openxmlformats.org/presentationml/2006/ole">
            <p:oleObj spid="_x0000_s113692" name="Equation" r:id="rId9" imgW="4356000" imgH="939600" progId="Equation.DSMT4">
              <p:embed/>
            </p:oleObj>
          </a:graphicData>
        </a:graphic>
      </p:graphicFrame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3694" name="Object 30"/>
          <p:cNvGraphicFramePr>
            <a:graphicFrameLocks noChangeAspect="1"/>
          </p:cNvGraphicFramePr>
          <p:nvPr/>
        </p:nvGraphicFramePr>
        <p:xfrm>
          <a:off x="531285" y="2236159"/>
          <a:ext cx="3522663" cy="2884488"/>
        </p:xfrm>
        <a:graphic>
          <a:graphicData uri="http://schemas.openxmlformats.org/presentationml/2006/ole">
            <p:oleObj spid="_x0000_s113694" name="Equation" r:id="rId10" imgW="3530520" imgH="2869920" progId="Equation.DSMT4">
              <p:embed/>
            </p:oleObj>
          </a:graphicData>
        </a:graphic>
      </p:graphicFrame>
      <p:sp>
        <p:nvSpPr>
          <p:cNvPr id="113697" name="Rectangle 3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3696" name="Object 32"/>
          <p:cNvGraphicFramePr>
            <a:graphicFrameLocks noChangeAspect="1"/>
          </p:cNvGraphicFramePr>
          <p:nvPr/>
        </p:nvGraphicFramePr>
        <p:xfrm>
          <a:off x="6254984" y="2112374"/>
          <a:ext cx="3759200" cy="2884487"/>
        </p:xfrm>
        <a:graphic>
          <a:graphicData uri="http://schemas.openxmlformats.org/presentationml/2006/ole">
            <p:oleObj spid="_x0000_s113696" name="Equation" r:id="rId11" imgW="3759120" imgH="2869920" progId="Equation.DSMT4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0" y="1255364"/>
            <a:ext cx="57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a.</a:t>
            </a:r>
            <a:endParaRPr lang="en-US" sz="28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27362" y="1131378"/>
            <a:ext cx="57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b.</a:t>
            </a:r>
            <a:endParaRPr lang="en-US" sz="28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6441429"/>
            <a:ext cx="1828800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HĐ CÁ NHÂN</a:t>
            </a:r>
            <a:endParaRPr lang="en-US" sz="20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51903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3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3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13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Cambria Math" pitchFamily="18" charset="0"/>
                <a:ea typeface="Cambria Math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08486" y="788856"/>
            <a:ext cx="86087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trị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):                </a:t>
            </a:r>
            <a:endParaRPr lang="en-US" sz="2800" b="1" dirty="0">
              <a:solidFill>
                <a:srgbClr val="000099"/>
              </a:solidFill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2083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0833" name="Object 1"/>
          <p:cNvGraphicFramePr>
            <a:graphicFrameLocks noChangeAspect="1"/>
          </p:cNvGraphicFramePr>
          <p:nvPr/>
        </p:nvGraphicFramePr>
        <p:xfrm>
          <a:off x="708682" y="1539720"/>
          <a:ext cx="3351212" cy="469900"/>
        </p:xfrm>
        <a:graphic>
          <a:graphicData uri="http://schemas.openxmlformats.org/presentationml/2006/ole">
            <p:oleObj spid="_x0000_s120833" name="Equation" r:id="rId4" imgW="3365280" imgH="482400" progId="Equation.DSMT4">
              <p:embed/>
            </p:oleObj>
          </a:graphicData>
        </a:graphic>
      </p:graphicFrame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0835" name="Object 3"/>
          <p:cNvGraphicFramePr>
            <a:graphicFrameLocks noChangeAspect="1"/>
          </p:cNvGraphicFramePr>
          <p:nvPr/>
        </p:nvGraphicFramePr>
        <p:xfrm>
          <a:off x="5930201" y="1495425"/>
          <a:ext cx="5227637" cy="469900"/>
        </p:xfrm>
        <a:graphic>
          <a:graphicData uri="http://schemas.openxmlformats.org/presentationml/2006/ole">
            <p:oleObj spid="_x0000_s120835" name="Equation" r:id="rId5" imgW="5219640" imgH="482400" progId="Equation.DSMT4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23020" y="1449657"/>
            <a:ext cx="646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a.</a:t>
            </a:r>
            <a:endParaRPr lang="en-US" sz="28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64095" y="1405053"/>
            <a:ext cx="646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b.</a:t>
            </a:r>
            <a:endParaRPr lang="en-US" sz="28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254349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Cambria Math" pitchFamily="18" charset="0"/>
                <a:ea typeface="Cambria Math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568410" y="1581666"/>
            <a:ext cx="10369221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-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Học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nắm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vững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quy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tắc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trong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cả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2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trường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hợp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bỏ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thêm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Ôn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lại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quy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tắc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tìm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x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800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: 4,6/</a:t>
            </a:r>
            <a:r>
              <a:rPr lang="en-US" sz="2800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27</a:t>
            </a:r>
            <a:endParaRPr lang="en-US" sz="2800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Chuẩn</a:t>
            </a:r>
            <a:r>
              <a:rPr lang="en-US" sz="2800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luyện</a:t>
            </a:r>
            <a:r>
              <a:rPr lang="en-US" sz="2800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tập</a:t>
            </a:r>
            <a:endParaRPr lang="en-US" sz="2800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graphicFrame>
        <p:nvGraphicFramePr>
          <p:cNvPr id="117761" name="Object 1"/>
          <p:cNvGraphicFramePr>
            <a:graphicFrameLocks noChangeAspect="1"/>
          </p:cNvGraphicFramePr>
          <p:nvPr/>
        </p:nvGraphicFramePr>
        <p:xfrm>
          <a:off x="0" y="457200"/>
          <a:ext cx="123825" cy="142875"/>
        </p:xfrm>
        <a:graphic>
          <a:graphicData uri="http://schemas.openxmlformats.org/presentationml/2006/ole">
            <p:oleObj spid="_x0000_s117761" name="Equation" r:id="rId4" imgW="126835" imgH="139518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2952759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8931359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p14:dur="10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xmlns="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50283" y="3219897"/>
            <a:ext cx="2707878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464950" y="212579"/>
            <a:ext cx="108023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      Ở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6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e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tắc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tắc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này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áp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tất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hữu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tỉ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đa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này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hôm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nay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tục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tắc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hữu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tỉ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tắc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này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giúp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chúng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phép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nhanh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gọn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hơn</a:t>
            </a:r>
            <a:endParaRPr lang="en-US" sz="28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89912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!!1">
            <a:extLst>
              <a:ext uri="{FF2B5EF4-FFF2-40B4-BE49-F238E27FC236}">
                <a16:creationId xmlns:a16="http://schemas.microsoft.com/office/drawing/2014/main" xmlns="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Cambria Math" pitchFamily="18" charset="0"/>
                <a:ea typeface="Cambria Math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  <a:latin typeface="Cambria Math" pitchFamily="18" charset="0"/>
              <a:ea typeface="Cambria Math" pitchFamily="18" charset="0"/>
            </a:endParaRP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976394" y="1894891"/>
          <a:ext cx="3416300" cy="387350"/>
        </p:xfrm>
        <a:graphic>
          <a:graphicData uri="http://schemas.openxmlformats.org/presentationml/2006/ole">
            <p:oleObj spid="_x0000_s1031" name="Equation" r:id="rId3" imgW="3416040" imgH="393480" progId="Equation.DSMT4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967957" y="2505075"/>
          <a:ext cx="3219450" cy="387350"/>
        </p:xfrm>
        <a:graphic>
          <a:graphicData uri="http://schemas.openxmlformats.org/presentationml/2006/ole">
            <p:oleObj spid="_x0000_s1030" name="Equation" r:id="rId4" imgW="3213000" imgH="393480" progId="Equation.DSMT4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988512" y="3162884"/>
          <a:ext cx="3433762" cy="387351"/>
        </p:xfrm>
        <a:graphic>
          <a:graphicData uri="http://schemas.openxmlformats.org/presentationml/2006/ole">
            <p:oleObj spid="_x0000_s1029" name="Equation" r:id="rId5" imgW="3441600" imgH="393480" progId="Equation.DSMT4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024689" y="3868486"/>
          <a:ext cx="3416300" cy="387350"/>
        </p:xfrm>
        <a:graphic>
          <a:graphicData uri="http://schemas.openxmlformats.org/presentationml/2006/ole">
            <p:oleObj spid="_x0000_s1028" name="Equation" r:id="rId6" imgW="3416040" imgH="393480" progId="Equation.DSMT4">
              <p:embed/>
            </p:oleObj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491952" y="1130926"/>
          <a:ext cx="8127999" cy="3824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5309"/>
                <a:gridCol w="1136073"/>
                <a:gridCol w="766617"/>
              </a:tblGrid>
              <a:tr h="63741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KHẲNG ĐỊNH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7419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a.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7419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b.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7419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c.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7419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d.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7419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e. –( -3) + ( -2 + 10) = 3 – 2 + 10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067225" y="1813302"/>
            <a:ext cx="557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51726" y="2433234"/>
            <a:ext cx="557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66126" y="3099661"/>
            <a:ext cx="557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81624" y="3735091"/>
            <a:ext cx="557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13720" y="4370521"/>
            <a:ext cx="557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6457890"/>
            <a:ext cx="15392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HĐ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cá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nhân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3" name="Picture 9" descr="Worry Box: A Surprisingly Useful Coping Tool for Kids (+ Fun Worry Monster Box Tutorial) - Very Special Tales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905011" y="3549113"/>
            <a:ext cx="3262392" cy="32623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9049914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21857" name="Rectangle 1"/>
          <p:cNvSpPr>
            <a:spLocks noChangeArrowheads="1"/>
          </p:cNvSpPr>
          <p:nvPr/>
        </p:nvSpPr>
        <p:spPr bwMode="auto">
          <a:xfrm>
            <a:off x="263472" y="562165"/>
            <a:ext cx="4850969" cy="310854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+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Khi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bỏ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có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+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đằng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trước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ta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giữ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nguyên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số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hạng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trong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endParaRPr kumimoji="0" lang="en-US" sz="28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+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Khi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bỏ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có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–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đằng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trước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ta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phải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đổi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số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hạng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+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thành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–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và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–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thành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+</a:t>
            </a:r>
            <a:endParaRPr kumimoji="0" lang="en-US" sz="28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6292309" y="0"/>
            <a:ext cx="4339526" cy="3270143"/>
          </a:xfrm>
          <a:prstGeom prst="cloudCallout">
            <a:avLst>
              <a:gd name="adj1" fmla="val -92262"/>
              <a:gd name="adj2" fmla="val 73882"/>
            </a:avLst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NHẮC LẠI QUY TẮC BỎ DẤU NGOẶC Ở LỚP 6</a:t>
            </a:r>
            <a:endParaRPr lang="en-US" sz="2800" b="1" dirty="0">
              <a:solidFill>
                <a:srgbClr val="FF0000"/>
              </a:solidFill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50180" name="Picture 4" descr="Mục này có hình ảnh của: GetOiling Easy, Customizable, Pre-Made Personal Web Sites, Contact Manager, Marketing Tools, and Follow-Up System for Young Living Distributors, YL Distributors, Young Living Brand Partners, YL Brand Partner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37582" y="2898184"/>
            <a:ext cx="2247900" cy="39598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841500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1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7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435420" y="0"/>
            <a:ext cx="985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BÀI</a:t>
            </a:r>
            <a:r>
              <a:rPr kumimoji="0" lang="en-US" sz="280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4: 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THỨ TỰ THỰC HIỆN PHÉP TÍNH – QUY TẮC DẤU NGOẶC</a:t>
            </a:r>
            <a:endParaRPr kumimoji="0" lang="en-US" sz="28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0" y="522516"/>
            <a:ext cx="37925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II. QUY TẮC</a:t>
            </a:r>
            <a:r>
              <a:rPr kumimoji="0" lang="en-US" sz="2800" b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DẤU NGOẶC</a:t>
            </a:r>
            <a:endParaRPr kumimoji="0" lang="en-US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2385" y="1055316"/>
            <a:ext cx="25090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Bỏ</a:t>
            </a:r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423891" y="1636986"/>
            <a:ext cx="744924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+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Khi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bỏ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có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+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đằng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trước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ta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giữ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nguyên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số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hạng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trong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endParaRPr kumimoji="0" lang="en-US" sz="280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+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Khi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bỏ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có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–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đằng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trước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ta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phải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đổi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số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hạng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+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thành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–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và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– </a:t>
            </a: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thành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+</a:t>
            </a:r>
          </a:p>
        </p:txBody>
      </p:sp>
    </p:spTree>
    <p:extLst>
      <p:ext uri="{BB962C8B-B14F-4D97-AF65-F5344CB8AC3E}">
        <p14:creationId xmlns:p14="http://schemas.microsoft.com/office/powerpoint/2010/main" xmlns="" val="22841500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4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83131" y="65904"/>
            <a:ext cx="4849090" cy="561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 </a:t>
            </a:r>
            <a:r>
              <a:rPr lang="en-US" sz="2800" b="1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3: </a:t>
            </a:r>
            <a:r>
              <a:rPr lang="en-US" sz="2800" b="1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lí</a:t>
            </a:r>
            <a:endParaRPr lang="en-US" sz="2800" b="1" dirty="0">
              <a:solidFill>
                <a:srgbClr val="000000"/>
              </a:solidFill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graphicFrame>
        <p:nvGraphicFramePr>
          <p:cNvPr id="20" name="Object 1"/>
          <p:cNvGraphicFramePr>
            <a:graphicFrameLocks noChangeAspect="1"/>
          </p:cNvGraphicFramePr>
          <p:nvPr/>
        </p:nvGraphicFramePr>
        <p:xfrm>
          <a:off x="1299300" y="821096"/>
          <a:ext cx="2462213" cy="933450"/>
        </p:xfrm>
        <a:graphic>
          <a:graphicData uri="http://schemas.openxmlformats.org/presentationml/2006/ole">
            <p:oleObj spid="_x0000_s48136" name="Equation" r:id="rId3" imgW="2476440" imgH="939600" progId="Equation.DSMT4">
              <p:embed/>
            </p:oleObj>
          </a:graphicData>
        </a:graphic>
      </p:graphicFrame>
      <p:graphicFrame>
        <p:nvGraphicFramePr>
          <p:cNvPr id="21" name="Object 3"/>
          <p:cNvGraphicFramePr>
            <a:graphicFrameLocks noChangeAspect="1"/>
          </p:cNvGraphicFramePr>
          <p:nvPr/>
        </p:nvGraphicFramePr>
        <p:xfrm>
          <a:off x="5438290" y="790893"/>
          <a:ext cx="1839912" cy="933450"/>
        </p:xfrm>
        <a:graphic>
          <a:graphicData uri="http://schemas.openxmlformats.org/presentationml/2006/ole">
            <p:oleObj spid="_x0000_s48137" name="Equation" r:id="rId4" imgW="1854000" imgH="939600" progId="Equation.DSMT4">
              <p:embed/>
            </p:oleObj>
          </a:graphicData>
        </a:graphic>
      </p:graphicFrame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1316790" y="1957308"/>
          <a:ext cx="2546350" cy="4838700"/>
        </p:xfrm>
        <a:graphic>
          <a:graphicData uri="http://schemas.openxmlformats.org/presentationml/2006/ole">
            <p:oleObj spid="_x0000_s48138" name="Equation" r:id="rId5" imgW="2552400" imgH="4838400" progId="Equation.DSMT4">
              <p:embed/>
            </p:oleObj>
          </a:graphicData>
        </a:graphic>
      </p:graphicFrame>
      <p:sp>
        <p:nvSpPr>
          <p:cNvPr id="48141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8140" name="Object 12"/>
          <p:cNvGraphicFramePr>
            <a:graphicFrameLocks noChangeAspect="1"/>
          </p:cNvGraphicFramePr>
          <p:nvPr/>
        </p:nvGraphicFramePr>
        <p:xfrm>
          <a:off x="5329477" y="1858551"/>
          <a:ext cx="2133600" cy="2921000"/>
        </p:xfrm>
        <a:graphic>
          <a:graphicData uri="http://schemas.openxmlformats.org/presentationml/2006/ole">
            <p:oleObj spid="_x0000_s48140" name="Equation" r:id="rId6" imgW="2133360" imgH="2920680" progId="Equation.DSMT4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67903" y="945397"/>
            <a:ext cx="604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43958" y="914400"/>
            <a:ext cx="57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6488668"/>
            <a:ext cx="1402948" cy="36933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HĐ 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cá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 </a:t>
            </a:r>
            <a:endParaRPr lang="en-US" dirty="0">
              <a:latin typeface="Cambria Math" pitchFamily="18" charset="0"/>
              <a:ea typeface="Cambria Math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41500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621023" y="4846096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-1" y="0"/>
            <a:ext cx="87283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BÀI TẬP 1: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Tính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giá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trị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của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biểu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thức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một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cách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hợp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lí</a:t>
            </a:r>
            <a:endParaRPr kumimoji="0" lang="en-US" sz="2800" b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/>
        </p:nvGraphicFramePr>
        <p:xfrm>
          <a:off x="1252623" y="634712"/>
          <a:ext cx="2449513" cy="933450"/>
        </p:xfrm>
        <a:graphic>
          <a:graphicData uri="http://schemas.openxmlformats.org/presentationml/2006/ole">
            <p:oleObj spid="_x0000_s82946" name="Equation" r:id="rId3" imgW="2463480" imgH="939600" progId="Equation.DSMT4">
              <p:embed/>
            </p:oleObj>
          </a:graphicData>
        </a:graphic>
      </p:graphicFrame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2948" name="Object 4"/>
          <p:cNvGraphicFramePr>
            <a:graphicFrameLocks noChangeAspect="1"/>
          </p:cNvGraphicFramePr>
          <p:nvPr/>
        </p:nvGraphicFramePr>
        <p:xfrm>
          <a:off x="6282467" y="661700"/>
          <a:ext cx="2016125" cy="933450"/>
        </p:xfrm>
        <a:graphic>
          <a:graphicData uri="http://schemas.openxmlformats.org/presentationml/2006/ole">
            <p:oleObj spid="_x0000_s82948" name="Equation" r:id="rId4" imgW="1993680" imgH="939600" progId="Equation.DSMT4">
              <p:embed/>
            </p:oleObj>
          </a:graphicData>
        </a:graphic>
      </p:graphicFrame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170975" y="1696017"/>
          <a:ext cx="2627313" cy="4697413"/>
        </p:xfrm>
        <a:graphic>
          <a:graphicData uri="http://schemas.openxmlformats.org/presentationml/2006/ole">
            <p:oleObj spid="_x0000_s82949" name="Equation" r:id="rId5" imgW="2641320" imgH="4660560" progId="Equation.DSMT4">
              <p:embed/>
            </p:oleObj>
          </a:graphicData>
        </a:graphic>
      </p:graphicFrame>
      <p:sp>
        <p:nvSpPr>
          <p:cNvPr id="82952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6030992" y="1867037"/>
          <a:ext cx="1944687" cy="4640262"/>
        </p:xfrm>
        <a:graphic>
          <a:graphicData uri="http://schemas.openxmlformats.org/presentationml/2006/ole">
            <p:oleObj spid="_x0000_s82951" name="Equation" r:id="rId6" imgW="1930320" imgH="4660560" progId="Equation.DSMT4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81513" y="6384758"/>
            <a:ext cx="2132298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HĐ CÁ NHÂN</a:t>
            </a:r>
            <a:endParaRPr lang="en-US" sz="24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51860" y="801019"/>
            <a:ext cx="604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30015" y="770022"/>
            <a:ext cx="57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41500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85692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371600" algn="ctr"/>
                <a:tab pos="2743200" algn="r"/>
              </a:tabLst>
            </a:pP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Điền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chỗ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….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FF0000"/>
              </a:solidFill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49428" y="1090367"/>
          <a:ext cx="7960716" cy="4618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113"/>
                <a:gridCol w="4991635"/>
                <a:gridCol w="2029968"/>
              </a:tblGrid>
              <a:tr h="769742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STT</a:t>
                      </a:r>
                      <a:endParaRPr lang="en-US" sz="2800" b="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BỎ</a:t>
                      </a:r>
                      <a:r>
                        <a:rPr lang="en-US" sz="2800" b="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NGOẶC VÀ THU GỌN</a:t>
                      </a:r>
                      <a:endParaRPr lang="en-US" sz="2800" b="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sz="2800" b="0" baseline="0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QUẢ</a:t>
                      </a:r>
                      <a:endParaRPr lang="en-US" sz="2800" b="0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974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800" b="1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974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800" b="1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974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800" b="1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974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800" b="1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974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800" b="1" dirty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1929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1155093" y="2057145"/>
          <a:ext cx="2319338" cy="387350"/>
        </p:xfrm>
        <a:graphic>
          <a:graphicData uri="http://schemas.openxmlformats.org/presentationml/2006/ole">
            <p:oleObj spid="_x0000_s81928" name="Equation" r:id="rId3" imgW="2311200" imgH="393480" progId="Equation.DSMT4">
              <p:embed/>
            </p:oleObj>
          </a:graphicData>
        </a:graphic>
      </p:graphicFrame>
      <p:sp>
        <p:nvSpPr>
          <p:cNvPr id="81931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1930" name="Object 10"/>
          <p:cNvGraphicFramePr>
            <a:graphicFrameLocks noChangeAspect="1"/>
          </p:cNvGraphicFramePr>
          <p:nvPr/>
        </p:nvGraphicFramePr>
        <p:xfrm>
          <a:off x="1180335" y="2823222"/>
          <a:ext cx="2139950" cy="387350"/>
        </p:xfrm>
        <a:graphic>
          <a:graphicData uri="http://schemas.openxmlformats.org/presentationml/2006/ole">
            <p:oleObj spid="_x0000_s81930" name="Equation" r:id="rId4" imgW="2133360" imgH="393480" progId="Equation.DSMT4">
              <p:embed/>
            </p:oleObj>
          </a:graphicData>
        </a:graphic>
      </p:graphicFrame>
      <p:sp>
        <p:nvSpPr>
          <p:cNvPr id="8193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1932" name="Object 12"/>
          <p:cNvGraphicFramePr>
            <a:graphicFrameLocks noChangeAspect="1"/>
          </p:cNvGraphicFramePr>
          <p:nvPr/>
        </p:nvGraphicFramePr>
        <p:xfrm>
          <a:off x="1143489" y="3588612"/>
          <a:ext cx="2709862" cy="387350"/>
        </p:xfrm>
        <a:graphic>
          <a:graphicData uri="http://schemas.openxmlformats.org/presentationml/2006/ole">
            <p:oleObj spid="_x0000_s81932" name="Equation" r:id="rId5" imgW="2717640" imgH="393480" progId="Equation.DSMT4">
              <p:embed/>
            </p:oleObj>
          </a:graphicData>
        </a:graphic>
      </p:graphicFrame>
      <p:sp>
        <p:nvSpPr>
          <p:cNvPr id="81935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1934" name="Object 14"/>
          <p:cNvGraphicFramePr>
            <a:graphicFrameLocks noChangeAspect="1"/>
          </p:cNvGraphicFramePr>
          <p:nvPr/>
        </p:nvGraphicFramePr>
        <p:xfrm>
          <a:off x="1179531" y="4354728"/>
          <a:ext cx="2647950" cy="387350"/>
        </p:xfrm>
        <a:graphic>
          <a:graphicData uri="http://schemas.openxmlformats.org/presentationml/2006/ole">
            <p:oleObj spid="_x0000_s81934" name="Equation" r:id="rId6" imgW="2654280" imgH="393480" progId="Equation.DSMT4">
              <p:embed/>
            </p:oleObj>
          </a:graphicData>
        </a:graphic>
      </p:graphicFrame>
      <p:sp>
        <p:nvSpPr>
          <p:cNvPr id="81937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1936" name="Object 16"/>
          <p:cNvGraphicFramePr>
            <a:graphicFrameLocks noChangeAspect="1"/>
          </p:cNvGraphicFramePr>
          <p:nvPr/>
        </p:nvGraphicFramePr>
        <p:xfrm>
          <a:off x="1190643" y="5169116"/>
          <a:ext cx="2616200" cy="322262"/>
        </p:xfrm>
        <a:graphic>
          <a:graphicData uri="http://schemas.openxmlformats.org/presentationml/2006/ole">
            <p:oleObj spid="_x0000_s81936" name="Equation" r:id="rId7" imgW="2616120" imgH="317160" progId="Equation.DSMT4">
              <p:embed/>
            </p:oleObj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/>
        </p:nvGraphicFramePr>
        <p:xfrm>
          <a:off x="6609450" y="2082884"/>
          <a:ext cx="1196975" cy="312738"/>
        </p:xfrm>
        <a:graphic>
          <a:graphicData uri="http://schemas.openxmlformats.org/presentationml/2006/ole">
            <p:oleObj spid="_x0000_s81938" name="Equation" r:id="rId8" imgW="1193760" imgH="317160" progId="Equation.DSMT4">
              <p:embed/>
            </p:oleObj>
          </a:graphicData>
        </a:graphic>
      </p:graphicFrame>
      <p:graphicFrame>
        <p:nvGraphicFramePr>
          <p:cNvPr id="35" name="Object 10"/>
          <p:cNvGraphicFramePr>
            <a:graphicFrameLocks noChangeAspect="1"/>
          </p:cNvGraphicFramePr>
          <p:nvPr/>
        </p:nvGraphicFramePr>
        <p:xfrm>
          <a:off x="6614341" y="2861920"/>
          <a:ext cx="1158875" cy="312737"/>
        </p:xfrm>
        <a:graphic>
          <a:graphicData uri="http://schemas.openxmlformats.org/presentationml/2006/ole">
            <p:oleObj spid="_x0000_s81939" name="Equation" r:id="rId9" imgW="1155600" imgH="317160" progId="Equation.DSMT4">
              <p:embed/>
            </p:oleObj>
          </a:graphicData>
        </a:graphic>
      </p:graphicFrame>
      <p:graphicFrame>
        <p:nvGraphicFramePr>
          <p:cNvPr id="36" name="Object 12"/>
          <p:cNvGraphicFramePr>
            <a:graphicFrameLocks noChangeAspect="1"/>
          </p:cNvGraphicFramePr>
          <p:nvPr/>
        </p:nvGraphicFramePr>
        <p:xfrm>
          <a:off x="6607260" y="3588566"/>
          <a:ext cx="925513" cy="387350"/>
        </p:xfrm>
        <a:graphic>
          <a:graphicData uri="http://schemas.openxmlformats.org/presentationml/2006/ole">
            <p:oleObj spid="_x0000_s81940" name="Equation" r:id="rId10" imgW="927000" imgH="393480" progId="Equation.DSMT4">
              <p:embed/>
            </p:oleObj>
          </a:graphicData>
        </a:graphic>
      </p:graphicFrame>
      <p:graphicFrame>
        <p:nvGraphicFramePr>
          <p:cNvPr id="37" name="Object 14"/>
          <p:cNvGraphicFramePr>
            <a:graphicFrameLocks noChangeAspect="1"/>
          </p:cNvGraphicFramePr>
          <p:nvPr/>
        </p:nvGraphicFramePr>
        <p:xfrm>
          <a:off x="6545350" y="4367770"/>
          <a:ext cx="1406525" cy="387350"/>
        </p:xfrm>
        <a:graphic>
          <a:graphicData uri="http://schemas.openxmlformats.org/presentationml/2006/ole">
            <p:oleObj spid="_x0000_s81941" name="Equation" r:id="rId11" imgW="1409400" imgH="393480" progId="Equation.DSMT4">
              <p:embed/>
            </p:oleObj>
          </a:graphicData>
        </a:graphic>
      </p:graphicFrame>
      <p:graphicFrame>
        <p:nvGraphicFramePr>
          <p:cNvPr id="38" name="Object 16"/>
          <p:cNvGraphicFramePr>
            <a:graphicFrameLocks noChangeAspect="1"/>
          </p:cNvGraphicFramePr>
          <p:nvPr/>
        </p:nvGraphicFramePr>
        <p:xfrm>
          <a:off x="6500427" y="5194300"/>
          <a:ext cx="1041400" cy="322263"/>
        </p:xfrm>
        <a:graphic>
          <a:graphicData uri="http://schemas.openxmlformats.org/presentationml/2006/ole">
            <p:oleObj spid="_x0000_s81942" name="Equation" r:id="rId12" imgW="1041120" imgH="317160" progId="Equation.DSMT4">
              <p:embed/>
            </p:oleObj>
          </a:graphicData>
        </a:graphic>
      </p:graphicFrame>
      <p:pic>
        <p:nvPicPr>
          <p:cNvPr id="39" name="Picture 10" descr="https://i.pinimg.com/564x/58/31/b6/5831b6773571177877e20c631c3a9c5d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9588842" y="5492916"/>
            <a:ext cx="2055341" cy="1365084"/>
          </a:xfrm>
          <a:prstGeom prst="rect">
            <a:avLst/>
          </a:prstGeom>
          <a:noFill/>
        </p:spPr>
      </p:pic>
      <p:sp>
        <p:nvSpPr>
          <p:cNvPr id="33" name="TextBox 32"/>
          <p:cNvSpPr txBox="1"/>
          <p:nvPr/>
        </p:nvSpPr>
        <p:spPr>
          <a:xfrm>
            <a:off x="1156334" y="6396335"/>
            <a:ext cx="2003961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HĐ  </a:t>
            </a:r>
            <a:r>
              <a:rPr lang="en-US" sz="2400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cặp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đôi</a:t>
            </a:r>
            <a:endParaRPr lang="en-US" sz="2400" dirty="0">
              <a:latin typeface="Cambria Math" pitchFamily="18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40" name="Cloud Callout 39"/>
          <p:cNvSpPr/>
          <p:nvPr/>
        </p:nvSpPr>
        <p:spPr>
          <a:xfrm>
            <a:off x="8631936" y="2322576"/>
            <a:ext cx="3017520" cy="2798064"/>
          </a:xfrm>
          <a:prstGeom prst="cloudCallout">
            <a:avLst>
              <a:gd name="adj1" fmla="val -63592"/>
              <a:gd name="adj2" fmla="val 52696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?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Nêu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3,4,5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rút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xét</a:t>
            </a:r>
            <a:r>
              <a:rPr lang="en-US" sz="2800" b="1" dirty="0" smtClean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000099"/>
              </a:solidFill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269398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1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:a16="http://schemas.microsoft.com/office/drawing/2014/main" xmlns="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xmlns="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435420" y="0"/>
            <a:ext cx="985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BÀI</a:t>
            </a:r>
            <a:r>
              <a:rPr kumimoji="0" lang="en-US" sz="280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4: </a:t>
            </a:r>
            <a:r>
              <a:rPr kumimoji="0" lang="en-US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THỨ TỰ THỰC HIỆN PHÉP TÍNH – QUY TẮC DẤU NGOẶC</a:t>
            </a:r>
            <a:endParaRPr kumimoji="0" lang="en-US" sz="28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0" y="522516"/>
            <a:ext cx="37925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II. QUY TẮC</a:t>
            </a:r>
            <a:r>
              <a:rPr kumimoji="0" lang="en-US" sz="2800" b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DẤU NGOẶC</a:t>
            </a:r>
            <a:endParaRPr kumimoji="0" lang="en-US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2385" y="1055316"/>
            <a:ext cx="25090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Bỏ</a:t>
            </a:r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12385" y="1566760"/>
            <a:ext cx="29738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Thêm</a:t>
            </a:r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6C6D75C4-46D5-4C50-9D2D-1FC1E6CA5CE1}"/>
              </a:ext>
            </a:extLst>
          </p:cNvPr>
          <p:cNvSpPr/>
          <p:nvPr/>
        </p:nvSpPr>
        <p:spPr>
          <a:xfrm>
            <a:off x="550378" y="2084960"/>
            <a:ext cx="6237880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Nếu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đưa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hạng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ngoặc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“-”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đằng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phải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hạng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000099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2841500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6c05727-aa75-4e4a-9b5f-8a80a1165891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881</TotalTime>
  <Words>578</Words>
  <Application>Microsoft Office PowerPoint</Application>
  <PresentationFormat>Custom</PresentationFormat>
  <Paragraphs>91</Paragraphs>
  <Slides>15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Equation</vt:lpstr>
      <vt:lpstr> THỨ TỰ THỰC HIỆN PHÉP TÍNH  – QUY TẮC DẤU NGOẶC Tiết 2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Remember… Safety First!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70</cp:revision>
  <dcterms:created xsi:type="dcterms:W3CDTF">2021-06-07T13:44:30Z</dcterms:created>
  <dcterms:modified xsi:type="dcterms:W3CDTF">2022-06-25T13:13:05Z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