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58" r:id="rId7"/>
    <p:sldId id="264" r:id="rId8"/>
    <p:sldId id="265" r:id="rId9"/>
    <p:sldId id="268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271" r:id="rId22"/>
    <p:sldId id="288" r:id="rId23"/>
    <p:sldId id="279" r:id="rId24"/>
    <p:sldId id="26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55A11"/>
    <a:srgbClr val="15142A"/>
    <a:srgbClr val="FAED3B"/>
    <a:srgbClr val="70AD47"/>
    <a:srgbClr val="A7FDFF"/>
    <a:srgbClr val="3CDFE6"/>
    <a:srgbClr val="0C0D0E"/>
    <a:srgbClr val="1F4E79"/>
    <a:srgbClr val="ED7D31"/>
    <a:srgbClr val="FFD34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156" autoAdjust="0"/>
    <p:restoredTop sz="84954" autoAdjust="0"/>
  </p:normalViewPr>
  <p:slideViewPr>
    <p:cSldViewPr snapToGrid="0">
      <p:cViewPr varScale="1">
        <p:scale>
          <a:sx n="61" d="100"/>
          <a:sy n="61" d="100"/>
        </p:scale>
        <p:origin x="-12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7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, HS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VD4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6233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play.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A, B, C, D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A, B, C, D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A, B, C, D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356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3519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Dặn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dò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GV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nhiện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1 HS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VD1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6233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VD2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6233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VD3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6233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nhiện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1 HS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7.jpe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oleObject" Target="../embeddings/oleObject26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1.png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.png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Relationship Id="rId14" Type="http://schemas.openxmlformats.org/officeDocument/2006/relationships/oleObject" Target="../embeddings/oleObject2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5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8.png"/><Relationship Id="rId12" Type="http://schemas.openxmlformats.org/officeDocument/2006/relationships/image" Target="../media/image53.png"/><Relationship Id="rId2" Type="http://schemas.openxmlformats.org/officeDocument/2006/relationships/video" Target="NULL" TargetMode="Externa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2.png"/><Relationship Id="rId11" Type="http://schemas.openxmlformats.org/officeDocument/2006/relationships/image" Target="../media/image60.png"/><Relationship Id="rId5" Type="http://schemas.openxmlformats.org/officeDocument/2006/relationships/image" Target="../media/image57.jpeg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51.jpe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41.png"/><Relationship Id="rId14" Type="http://schemas.openxmlformats.org/officeDocument/2006/relationships/oleObject" Target="../embeddings/oleObject2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60.png"/><Relationship Id="rId18" Type="http://schemas.openxmlformats.org/officeDocument/2006/relationships/oleObject" Target="../embeddings/oleObject33.bin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71.png"/><Relationship Id="rId7" Type="http://schemas.openxmlformats.org/officeDocument/2006/relationships/image" Target="../media/image67.png"/><Relationship Id="rId12" Type="http://schemas.openxmlformats.org/officeDocument/2006/relationships/image" Target="../media/image52.png"/><Relationship Id="rId17" Type="http://schemas.openxmlformats.org/officeDocument/2006/relationships/oleObject" Target="../embeddings/oleObject32.bin"/><Relationship Id="rId2" Type="http://schemas.openxmlformats.org/officeDocument/2006/relationships/video" Target="NULL" TargetMode="External"/><Relationship Id="rId16" Type="http://schemas.openxmlformats.org/officeDocument/2006/relationships/oleObject" Target="../embeddings/oleObject31.bin"/><Relationship Id="rId20" Type="http://schemas.openxmlformats.org/officeDocument/2006/relationships/image" Target="../media/image70.png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6.png"/><Relationship Id="rId11" Type="http://schemas.openxmlformats.org/officeDocument/2006/relationships/image" Target="../media/image51.jpeg"/><Relationship Id="rId5" Type="http://schemas.openxmlformats.org/officeDocument/2006/relationships/image" Target="../media/image65.jpeg"/><Relationship Id="rId15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oleObject" Target="../embeddings/oleObject34.bin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69.png"/><Relationship Id="rId1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53.png"/><Relationship Id="rId18" Type="http://schemas.openxmlformats.org/officeDocument/2006/relationships/oleObject" Target="../embeddings/oleObject38.bin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7.png"/><Relationship Id="rId12" Type="http://schemas.openxmlformats.org/officeDocument/2006/relationships/image" Target="../media/image60.png"/><Relationship Id="rId17" Type="http://schemas.openxmlformats.org/officeDocument/2006/relationships/oleObject" Target="../embeddings/oleObject37.bin"/><Relationship Id="rId2" Type="http://schemas.openxmlformats.org/officeDocument/2006/relationships/video" Target="NULL" TargetMode="External"/><Relationship Id="rId16" Type="http://schemas.openxmlformats.org/officeDocument/2006/relationships/oleObject" Target="../embeddings/oleObject36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6.png"/><Relationship Id="rId11" Type="http://schemas.openxmlformats.org/officeDocument/2006/relationships/image" Target="../media/image52.png"/><Relationship Id="rId5" Type="http://schemas.openxmlformats.org/officeDocument/2006/relationships/image" Target="../media/image48.png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51.jpeg"/><Relationship Id="rId19" Type="http://schemas.openxmlformats.org/officeDocument/2006/relationships/image" Target="../media/image80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79.png"/><Relationship Id="rId1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8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17.jpeg"/><Relationship Id="rId9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494316"/>
            <a:ext cx="11952372" cy="1417123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HỆ THỨC VỀ CẠNH VÀ GÓC TRONG TAM GIÁC VUÔNG (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:……………………………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xmlns="" id="{0E246211-C9C9-4B3E-9DDF-914AB989AE93}"/>
              </a:ext>
            </a:extLst>
          </p:cNvPr>
          <p:cNvSpPr txBox="1"/>
          <p:nvPr/>
        </p:nvSpPr>
        <p:spPr>
          <a:xfrm>
            <a:off x="4242121" y="1425761"/>
            <a:ext cx="67627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H9-C6-B2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372410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68153" y="3279490"/>
            <a:ext cx="6921726" cy="653685"/>
            <a:chOff x="4838077" y="83128"/>
            <a:chExt cx="753490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38077" y="83128"/>
              <a:ext cx="723207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582"/>
            <a:ext cx="2357562" cy="23575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93967" y="1363639"/>
            <a:ext cx="8880312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tang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cotang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8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3915413"/>
              </p:ext>
            </p:extLst>
          </p:nvPr>
        </p:nvGraphicFramePr>
        <p:xfrm>
          <a:off x="2395538" y="2970213"/>
          <a:ext cx="4521200" cy="1058862"/>
        </p:xfrm>
        <a:graphic>
          <a:graphicData uri="http://schemas.openxmlformats.org/presentationml/2006/ole">
            <p:oleObj spid="_x0000_s101378" name="Equation" r:id="rId5" imgW="1701720" imgH="40608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8526939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xmlns="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782907" y="201405"/>
            <a:ext cx="483933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(SGK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84):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2672" y="4113057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b="1" dirty="0" smtClean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C55A1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1085707"/>
              </p:ext>
            </p:extLst>
          </p:nvPr>
        </p:nvGraphicFramePr>
        <p:xfrm>
          <a:off x="522691" y="5720920"/>
          <a:ext cx="7229475" cy="652463"/>
        </p:xfrm>
        <a:graphic>
          <a:graphicData uri="http://schemas.openxmlformats.org/presentationml/2006/ole">
            <p:oleObj spid="_x0000_s102402" name="Equation" r:id="rId5" imgW="2514600" imgH="228600" progId="Equation.DSMT4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588469" y="4895993"/>
            <a:ext cx="58929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</a:rPr>
              <a:t>Vì</a:t>
            </a:r>
            <a:r>
              <a:rPr lang="en-US" sz="3200" b="1" dirty="0" smtClean="0">
                <a:latin typeface="Times New Roman" panose="02020603050405020304" pitchFamily="18" charset="0"/>
              </a:rPr>
              <a:t> tam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giác</a:t>
            </a:r>
            <a:r>
              <a:rPr lang="en-US" sz="3200" b="1" dirty="0" smtClean="0">
                <a:latin typeface="Times New Roman" panose="02020603050405020304" pitchFamily="18" charset="0"/>
              </a:rPr>
              <a:t>        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vuông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tại</a:t>
            </a:r>
            <a:r>
              <a:rPr lang="en-US" sz="3200" b="1" dirty="0" smtClean="0">
                <a:latin typeface="Times New Roman" panose="02020603050405020304" pitchFamily="18" charset="0"/>
              </a:rPr>
              <a:t>    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nên</a:t>
            </a:r>
            <a:endParaRPr lang="en-US" sz="3200" b="1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605897" y="4968096"/>
          <a:ext cx="943217" cy="471609"/>
        </p:xfrm>
        <a:graphic>
          <a:graphicData uri="http://schemas.openxmlformats.org/presentationml/2006/ole">
            <p:oleObj spid="_x0000_s102403" name="Equation" r:id="rId6" imgW="355320" imgH="177480" progId="Equation.DSMT4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232454" y="4943959"/>
          <a:ext cx="427224" cy="464250"/>
        </p:xfrm>
        <a:graphic>
          <a:graphicData uri="http://schemas.openxmlformats.org/presentationml/2006/ole">
            <p:oleObj spid="_x0000_s102404" name="Equation" r:id="rId7" imgW="152280" imgH="164880" progId="Equation.DSMT4">
              <p:embed/>
            </p:oleObj>
          </a:graphicData>
        </a:graphic>
      </p:graphicFrame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70767" y="960894"/>
            <a:ext cx="4844432" cy="343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00520" y="898902"/>
            <a:ext cx="3623951" cy="323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891620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809999"/>
            <a:ext cx="121920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4312" y="186574"/>
            <a:ext cx="7213600" cy="262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18465" y="421107"/>
            <a:ext cx="4224233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5333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GIẢI CỨU</a:t>
            </a:r>
          </a:p>
          <a:p>
            <a:pPr algn="ctr" defTabSz="1219170"/>
            <a:r>
              <a:rPr lang="en-US" sz="5333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ĐẠI DƯƠNG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00449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0" y="0"/>
            <a:ext cx="4028538" cy="9541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</a:t>
            </a:r>
            <a:r>
              <a:rPr lang="en-US" sz="2800" b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56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725" y="215108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600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726618"/>
            <a:ext cx="1546503" cy="12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3346790" y="3868876"/>
            <a:ext cx="2808919" cy="23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799" y="-2565400"/>
            <a:ext cx="7759700" cy="1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6800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458768" y="243646"/>
            <a:ext cx="5795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</a:pP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AC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12b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BC = 20 m: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76698" y="3022600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C.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347200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D. </a:t>
            </a:r>
            <a:endParaRPr lang="en-US" sz="2667" dirty="0">
              <a:solidFill>
                <a:srgbClr val="0033CC"/>
              </a:solidFill>
              <a:latin typeface="Calibri"/>
            </a:endParaRP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76658" y="50546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times up"/>
          <p:cNvGrpSpPr/>
          <p:nvPr/>
        </p:nvGrpSpPr>
        <p:grpSpPr>
          <a:xfrm>
            <a:off x="294468" y="0"/>
            <a:ext cx="1844298" cy="798593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8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Bắt</a:t>
              </a:r>
              <a:r>
                <a:rPr lang="en-GB" sz="28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8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GB" sz="28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5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63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6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Explosion 2 76"/>
          <p:cNvSpPr/>
          <p:nvPr/>
        </p:nvSpPr>
        <p:spPr>
          <a:xfrm>
            <a:off x="1582049" y="3188969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10058400" y="3217863"/>
          <a:ext cx="765175" cy="407987"/>
        </p:xfrm>
        <a:graphic>
          <a:graphicData uri="http://schemas.openxmlformats.org/presentationml/2006/ole">
            <p:oleObj spid="_x0000_s103427" name="Equation" r:id="rId12" imgW="380880" imgH="203040" progId="Equation.DSMT4">
              <p:embed/>
            </p:oleObj>
          </a:graphicData>
        </a:graphic>
      </p:graphicFrame>
      <p:sp>
        <p:nvSpPr>
          <p:cNvPr id="52" name="Rounded Rectangle 51"/>
          <p:cNvSpPr/>
          <p:nvPr/>
        </p:nvSpPr>
        <p:spPr>
          <a:xfrm>
            <a:off x="3108382" y="3110832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B</a:t>
            </a:r>
            <a:r>
              <a:rPr lang="en-US" sz="3200" dirty="0" smtClean="0">
                <a:solidFill>
                  <a:srgbClr val="0033CC"/>
                </a:solidFill>
                <a:latin typeface="Calibri"/>
              </a:rPr>
              <a:t>. </a:t>
            </a:r>
            <a:endParaRPr lang="en-US" sz="3200" dirty="0">
              <a:solidFill>
                <a:srgbClr val="0033CC"/>
              </a:solidFill>
              <a:latin typeface="Calibri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12784" y="3183021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A</a:t>
            </a:r>
            <a:r>
              <a:rPr lang="en-US" sz="3200" dirty="0" smtClean="0">
                <a:solidFill>
                  <a:srgbClr val="0033CC"/>
                </a:solidFill>
                <a:latin typeface="Calibri"/>
              </a:rPr>
              <a:t>. </a:t>
            </a:r>
            <a:endParaRPr lang="en-US" sz="3200" dirty="0">
              <a:solidFill>
                <a:srgbClr val="0033CC"/>
              </a:solidFill>
              <a:latin typeface="Calibri"/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6973888" y="3276600"/>
          <a:ext cx="790575" cy="407988"/>
        </p:xfrm>
        <a:graphic>
          <a:graphicData uri="http://schemas.openxmlformats.org/presentationml/2006/ole">
            <p:oleObj spid="_x0000_s103428" name="Equation" r:id="rId13" imgW="393480" imgH="203040" progId="Equation.DSMT4">
              <p:embed/>
            </p:oleObj>
          </a:graphicData>
        </a:graphic>
      </p:graphicFrame>
      <p:graphicFrame>
        <p:nvGraphicFramePr>
          <p:cNvPr id="70" name="Object 69"/>
          <p:cNvGraphicFramePr>
            <a:graphicFrameLocks noChangeAspect="1"/>
          </p:cNvGraphicFramePr>
          <p:nvPr/>
        </p:nvGraphicFramePr>
        <p:xfrm>
          <a:off x="3916363" y="3336925"/>
          <a:ext cx="763587" cy="407988"/>
        </p:xfrm>
        <a:graphic>
          <a:graphicData uri="http://schemas.openxmlformats.org/presentationml/2006/ole">
            <p:oleObj spid="_x0000_s103429" name="Equation" r:id="rId14" imgW="380880" imgH="203040" progId="Equation.DSMT4">
              <p:embed/>
            </p:oleObj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/>
        </p:nvGraphicFramePr>
        <p:xfrm>
          <a:off x="844550" y="3395663"/>
          <a:ext cx="765175" cy="407987"/>
        </p:xfrm>
        <a:graphic>
          <a:graphicData uri="http://schemas.openxmlformats.org/presentationml/2006/ole">
            <p:oleObj spid="_x0000_s103430" name="Equation" r:id="rId15" imgW="380880" imgH="203040" progId="Equation.DSMT4">
              <p:embed/>
            </p:oleObj>
          </a:graphicData>
        </a:graphic>
      </p:graphicFrame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16"/>
          <a:srcRect l="59252" t="24924" b="17220"/>
          <a:stretch>
            <a:fillRect/>
          </a:stretch>
        </p:blipFill>
        <p:spPr bwMode="auto">
          <a:xfrm>
            <a:off x="6106332" y="898903"/>
            <a:ext cx="3720682" cy="195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0925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72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1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6" grpId="1" animBg="1"/>
      <p:bldP spid="17" grpId="0" animBg="1"/>
      <p:bldP spid="17" grpId="1" animBg="1"/>
      <p:bldP spid="77" grpId="0" animBg="1"/>
      <p:bldP spid="77" grpId="1" animBg="1"/>
      <p:bldP spid="52" grpId="0" animBg="1"/>
      <p:bldP spid="52" grpId="1" animBg="1"/>
      <p:bldP spid="58" grpId="0" animBg="1"/>
      <p:bldP spid="5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729" y="19050"/>
            <a:ext cx="12198729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79858" y="52197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28381" y="2462856"/>
            <a:ext cx="7069012" cy="4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7033" y="3797302"/>
            <a:ext cx="3310467" cy="230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1601" y="-3581400"/>
            <a:ext cx="8331201" cy="135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3178" y="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2390274" y="266624"/>
            <a:ext cx="72532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tam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CK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CK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AC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sinA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times up"/>
          <p:cNvGrpSpPr/>
          <p:nvPr/>
        </p:nvGrpSpPr>
        <p:grpSpPr>
          <a:xfrm>
            <a:off x="210622" y="193298"/>
            <a:ext cx="1649175" cy="500085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8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Bắt</a:t>
              </a:r>
              <a:r>
                <a:rPr lang="en-GB" sz="28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8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GB" sz="28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</p:grpSp>
      <p:pic>
        <p:nvPicPr>
          <p:cNvPr id="26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6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32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3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44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1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Explosion 2 51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/>
        </p:nvGraphicFramePr>
        <p:xfrm>
          <a:off x="3913814" y="1668678"/>
          <a:ext cx="2245519" cy="904040"/>
        </p:xfrm>
        <a:graphic>
          <a:graphicData uri="http://schemas.openxmlformats.org/presentationml/2006/ole">
            <p:oleObj spid="_x0000_s104455" name="Equation" r:id="rId14" imgW="977760" imgH="393480" progId="Equation.DSMT4">
              <p:embed/>
            </p:oleObj>
          </a:graphicData>
        </a:graphic>
      </p:graphicFrame>
      <p:sp>
        <p:nvSpPr>
          <p:cNvPr id="58" name="Rounded Rectangle 57"/>
          <p:cNvSpPr/>
          <p:nvPr/>
        </p:nvSpPr>
        <p:spPr>
          <a:xfrm>
            <a:off x="1880369" y="2711116"/>
            <a:ext cx="8258242" cy="2711116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 err="1" smtClean="0">
                <a:solidFill>
                  <a:srgbClr val="0033CC"/>
                </a:solidFill>
                <a:latin typeface="Calibri"/>
              </a:rPr>
              <a:t>Đáp</a:t>
            </a:r>
            <a:r>
              <a:rPr lang="en-US" sz="3200" dirty="0" smtClean="0">
                <a:solidFill>
                  <a:srgbClr val="0033CC"/>
                </a:solidFill>
                <a:latin typeface="Calibri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Calibri"/>
              </a:rPr>
              <a:t>số</a:t>
            </a:r>
            <a:r>
              <a:rPr lang="en-US" sz="3200" dirty="0" smtClean="0">
                <a:solidFill>
                  <a:srgbClr val="0033CC"/>
                </a:solidFill>
                <a:latin typeface="Calibri"/>
              </a:rPr>
              <a:t>: </a:t>
            </a:r>
            <a:endParaRPr lang="en-US" sz="3200" dirty="0">
              <a:solidFill>
                <a:srgbClr val="0033CC"/>
              </a:solidFill>
              <a:latin typeface="Calibri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3541969" y="3365307"/>
          <a:ext cx="6056932" cy="1720312"/>
        </p:xfrm>
        <a:graphic>
          <a:graphicData uri="http://schemas.openxmlformats.org/presentationml/2006/ole">
            <p:oleObj spid="_x0000_s104456" name="Equation" r:id="rId15" imgW="2145960" imgH="60948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2736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6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0" grpId="0"/>
      <p:bldP spid="52" grpId="0" animBg="1"/>
      <p:bldP spid="52" grpId="1" animBg="1"/>
      <p:bldP spid="58" grpId="0" animBg="1"/>
      <p:bldP spid="58" grpId="1" animBg="1"/>
      <p:bldP spid="58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51840"/>
            <a:ext cx="12192000" cy="814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0285" y="4070123"/>
            <a:ext cx="1691716" cy="261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174649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A.</a:t>
            </a:r>
          </a:p>
        </p:txBody>
      </p:sp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6400" y="4343400"/>
            <a:ext cx="96005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3048001" y="3022600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B.</a:t>
            </a:r>
          </a:p>
        </p:txBody>
      </p:sp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61" y="3688293"/>
            <a:ext cx="2585508" cy="258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3458" y="4737760"/>
            <a:ext cx="1498177" cy="21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6800" y="-2870200"/>
            <a:ext cx="85344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9217050" y="3006876"/>
            <a:ext cx="287335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D.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096000" y="3022600"/>
            <a:ext cx="2743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C. </a:t>
            </a:r>
            <a:endParaRPr lang="en-US" sz="2667" dirty="0">
              <a:solidFill>
                <a:srgbClr val="0033CC"/>
              </a:solidFill>
              <a:latin typeface="Calibri"/>
            </a:endParaRPr>
          </a:p>
        </p:txBody>
      </p:sp>
      <p:pic>
        <p:nvPicPr>
          <p:cNvPr id="4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8496" y="-721895"/>
            <a:ext cx="8795545" cy="3413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64801" y="53594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6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times up"/>
          <p:cNvGrpSpPr/>
          <p:nvPr/>
        </p:nvGrpSpPr>
        <p:grpSpPr>
          <a:xfrm>
            <a:off x="1" y="177800"/>
            <a:ext cx="1793504" cy="500085"/>
            <a:chOff x="2989747" y="438150"/>
            <a:chExt cx="1572029" cy="683752"/>
          </a:xfrm>
        </p:grpSpPr>
        <p:sp>
          <p:nvSpPr>
            <p:cNvPr id="18" name="Rounded Rectangle 17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8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Bắt</a:t>
              </a:r>
              <a:r>
                <a:rPr lang="en-GB" sz="28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8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GB" sz="28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</p:grpSp>
      <p:pic>
        <p:nvPicPr>
          <p:cNvPr id="20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0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26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43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4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Explosion 2 56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graphicFrame>
        <p:nvGraphicFramePr>
          <p:cNvPr id="62" name="Object 61"/>
          <p:cNvGraphicFramePr>
            <a:graphicFrameLocks noChangeAspect="1"/>
          </p:cNvGraphicFramePr>
          <p:nvPr/>
        </p:nvGraphicFramePr>
        <p:xfrm>
          <a:off x="939800" y="3230563"/>
          <a:ext cx="820738" cy="436562"/>
        </p:xfrm>
        <a:graphic>
          <a:graphicData uri="http://schemas.openxmlformats.org/presentationml/2006/ole">
            <p:oleObj spid="_x0000_s105475" name="Equation" r:id="rId16" imgW="380880" imgH="203040" progId="Equation.DSMT4">
              <p:embed/>
            </p:oleObj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3979863" y="3286125"/>
          <a:ext cx="981075" cy="436563"/>
        </p:xfrm>
        <a:graphic>
          <a:graphicData uri="http://schemas.openxmlformats.org/presentationml/2006/ole">
            <p:oleObj spid="_x0000_s105476" name="Equation" r:id="rId17" imgW="457200" imgH="203040" progId="Equation.DSMT4">
              <p:embed/>
            </p:oleObj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/>
        </p:nvGraphicFramePr>
        <p:xfrm>
          <a:off x="6792913" y="3278188"/>
          <a:ext cx="952500" cy="436562"/>
        </p:xfrm>
        <a:graphic>
          <a:graphicData uri="http://schemas.openxmlformats.org/presentationml/2006/ole">
            <p:oleObj spid="_x0000_s105477" name="Equation" r:id="rId18" imgW="444240" imgH="203040" progId="Equation.DSMT4">
              <p:embed/>
            </p:oleObj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/>
        </p:nvGraphicFramePr>
        <p:xfrm>
          <a:off x="9839325" y="3270250"/>
          <a:ext cx="844550" cy="436563"/>
        </p:xfrm>
        <a:graphic>
          <a:graphicData uri="http://schemas.openxmlformats.org/presentationml/2006/ole">
            <p:oleObj spid="_x0000_s105478" name="Equation" r:id="rId19" imgW="393480" imgH="203040" progId="Equation.DSMT4">
              <p:embed/>
            </p:oleObj>
          </a:graphicData>
        </a:graphic>
      </p:graphicFrame>
      <p:pic>
        <p:nvPicPr>
          <p:cNvPr id="105479" name="Picture 7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920039" y="0"/>
            <a:ext cx="5330993" cy="2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480" name="Picture 8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069554" y="272716"/>
            <a:ext cx="3566361" cy="229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028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11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11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vide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3" grpId="0" animBg="1"/>
      <p:bldP spid="33" grpId="1" animBg="1"/>
      <p:bldP spid="38" grpId="0" animBg="1"/>
      <p:bldP spid="38" grpId="1" animBg="1"/>
      <p:bldP spid="39" grpId="0" animBg="1"/>
      <p:bldP spid="39" grpId="1" animBg="1"/>
      <p:bldP spid="57" grpId="0" animBg="1"/>
      <p:bldP spid="5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Giai cuu dai duong 2\Picture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Giai cuu dai duong 2\6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>
                        <a14:foregroundMark x1="43500" y1="32647" x2="44000" y2="37647"/>
                        <a14:foregroundMark x1="61125" y1="35882" x2="57375" y2="46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8401" y="4830374"/>
            <a:ext cx="2133600" cy="181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Giai cuu dai duong 2\6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0" r="100000">
                        <a14:foregroundMark x1="42444" y1="51821" x2="23556" y2="57423"/>
                        <a14:foregroundMark x1="21333" y1="63305" x2="10000" y2="71989"/>
                        <a14:foregroundMark x1="10667" y1="71989" x2="7111" y2="84594"/>
                        <a14:foregroundMark x1="22889" y1="65546" x2="17111" y2="77311"/>
                        <a14:foregroundMark x1="59556" y1="68347" x2="64444" y2="78151"/>
                        <a14:foregroundMark x1="15982" y1="78448" x2="17580" y2="89655"/>
                        <a14:foregroundMark x1="26712" y1="70402" x2="22603" y2="82184"/>
                        <a14:foregroundMark x1="64384" y1="70115" x2="71005" y2="75862"/>
                        <a14:foregroundMark x1="73744" y1="71839" x2="78767" y2="75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39604">
            <a:off x="2786877" y="4684192"/>
            <a:ext cx="2432328" cy="192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9006" l="0" r="98923">
                        <a14:foregroundMark x1="33231" y1="37575" x2="37692" y2="48907"/>
                        <a14:foregroundMark x1="62462" y1="35785" x2="56769" y2="53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1" y="4875475"/>
            <a:ext cx="2235200" cy="172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ADMIN\Desktop\Giai cuu dai duong 2\luoi 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49716" flipH="1">
            <a:off x="5243460" y="3193963"/>
            <a:ext cx="5535189" cy="5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0" y="2846455"/>
            <a:ext cx="2641600" cy="130845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A.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048001" y="2894263"/>
            <a:ext cx="2765703" cy="1260641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B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217050" y="2814372"/>
            <a:ext cx="2873351" cy="130845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D.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096000" y="2878222"/>
            <a:ext cx="2743200" cy="1260642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3200" dirty="0">
                <a:solidFill>
                  <a:srgbClr val="0033CC"/>
                </a:solidFill>
                <a:latin typeface="Calibri"/>
              </a:rPr>
              <a:t>C. </a:t>
            </a:r>
          </a:p>
        </p:txBody>
      </p:sp>
      <p:pic>
        <p:nvPicPr>
          <p:cNvPr id="2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5200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29"/>
          <p:cNvSpPr txBox="1"/>
          <p:nvPr/>
        </p:nvSpPr>
        <p:spPr>
          <a:xfrm>
            <a:off x="2849389" y="208547"/>
            <a:ext cx="7043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x, y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76658" y="50673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j0214098.wa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times up"/>
          <p:cNvGrpSpPr/>
          <p:nvPr/>
        </p:nvGrpSpPr>
        <p:grpSpPr>
          <a:xfrm>
            <a:off x="1" y="177800"/>
            <a:ext cx="1793504" cy="500085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8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Bắt</a:t>
              </a:r>
              <a:r>
                <a:rPr lang="en-GB" sz="28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8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GB" sz="28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</p:grpSp>
      <p:pic>
        <p:nvPicPr>
          <p:cNvPr id="19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33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3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4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2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Explosion 2 52"/>
          <p:cNvSpPr/>
          <p:nvPr/>
        </p:nvSpPr>
        <p:spPr>
          <a:xfrm>
            <a:off x="1683147" y="3608126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/>
        </p:nvGraphicFramePr>
        <p:xfrm>
          <a:off x="452438" y="2847975"/>
          <a:ext cx="2238375" cy="1247775"/>
        </p:xfrm>
        <a:graphic>
          <a:graphicData uri="http://schemas.openxmlformats.org/presentationml/2006/ole">
            <p:oleObj spid="_x0000_s106499" name="Equation" r:id="rId15" imgW="774360" imgH="431640" progId="Equation.DSMT4">
              <p:embed/>
            </p:oleObj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3405188" y="2841625"/>
          <a:ext cx="2384425" cy="1246188"/>
        </p:xfrm>
        <a:graphic>
          <a:graphicData uri="http://schemas.openxmlformats.org/presentationml/2006/ole">
            <p:oleObj spid="_x0000_s106500" name="Equation" r:id="rId16" imgW="825480" imgH="431640" progId="Equation.DSMT4">
              <p:embed/>
            </p:oleObj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6410325" y="2832100"/>
          <a:ext cx="2419350" cy="1247775"/>
        </p:xfrm>
        <a:graphic>
          <a:graphicData uri="http://schemas.openxmlformats.org/presentationml/2006/ole">
            <p:oleObj spid="_x0000_s106501" name="Equation" r:id="rId17" imgW="838080" imgH="431640" progId="Equation.DSMT4">
              <p:embed/>
            </p:oleObj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/>
        </p:nvGraphicFramePr>
        <p:xfrm>
          <a:off x="9455150" y="2824163"/>
          <a:ext cx="2379663" cy="1247775"/>
        </p:xfrm>
        <a:graphic>
          <a:graphicData uri="http://schemas.openxmlformats.org/presentationml/2006/ole">
            <p:oleObj spid="_x0000_s106502" name="Equation" r:id="rId18" imgW="825480" imgH="431640" progId="Equation.DSMT4">
              <p:embed/>
            </p:oleObj>
          </a:graphicData>
        </a:graphic>
      </p:graphicFrame>
      <p:pic>
        <p:nvPicPr>
          <p:cNvPr id="106503" name="Picture 7"/>
          <p:cNvPicPr>
            <a:picLocks noChangeAspect="1" noChangeArrowheads="1"/>
          </p:cNvPicPr>
          <p:nvPr/>
        </p:nvPicPr>
        <p:blipFill>
          <a:blip r:embed="rId19"/>
          <a:srcRect t="15575"/>
          <a:stretch>
            <a:fillRect/>
          </a:stretch>
        </p:blipFill>
        <p:spPr bwMode="auto">
          <a:xfrm>
            <a:off x="4576261" y="753979"/>
            <a:ext cx="4749746" cy="192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0832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47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50942E-6 L 0.05782 0.0068 " pathEditMode="relative" rAng="0" ptsTypes="AA">
                                      <p:cBhvr>
                                        <p:cTn id="107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/>
      <p:bldP spid="53" grpId="0" animBg="1"/>
      <p:bldP spid="5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32674949"/>
              </p:ext>
            </p:extLst>
          </p:nvPr>
        </p:nvGraphicFramePr>
        <p:xfrm>
          <a:off x="0" y="3291840"/>
          <a:ext cx="123825" cy="180975"/>
        </p:xfrm>
        <a:graphic>
          <a:graphicData uri="http://schemas.openxmlformats.org/presentationml/2006/ole">
            <p:oleObj spid="_x0000_s12538" name="Equation" r:id="rId4" imgW="126725" imgH="177415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54150346"/>
              </p:ext>
            </p:extLst>
          </p:nvPr>
        </p:nvGraphicFramePr>
        <p:xfrm>
          <a:off x="0" y="3815715"/>
          <a:ext cx="123825" cy="180975"/>
        </p:xfrm>
        <a:graphic>
          <a:graphicData uri="http://schemas.openxmlformats.org/presentationml/2006/ole">
            <p:oleObj spid="_x0000_s12541" name="Equation" r:id="rId5" imgW="126725" imgH="177415" progId="Equation.DSMT4">
              <p:embed/>
            </p:oleObj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94467" y="874952"/>
            <a:ext cx="1142225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Cho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m.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?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080107" y="1746842"/>
          <a:ext cx="536952" cy="452170"/>
        </p:xfrm>
        <a:graphic>
          <a:graphicData uri="http://schemas.openxmlformats.org/presentationml/2006/ole">
            <p:oleObj spid="_x0000_s12542" name="Equation" r:id="rId6" imgW="241200" imgH="203040" progId="Equation.DSMT4">
              <p:embed/>
            </p:oleObj>
          </a:graphicData>
        </a:graphic>
      </p:graphicFrame>
      <p:pic>
        <p:nvPicPr>
          <p:cNvPr id="11" name="Picture 10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58532"/>
          <a:stretch>
            <a:fillRect/>
          </a:stretch>
        </p:blipFill>
        <p:spPr bwMode="auto">
          <a:xfrm>
            <a:off x="3883777" y="2774197"/>
            <a:ext cx="3725889" cy="3688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525434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2050" name="Picture 2" descr="Icon Sewing Machine Pink Clipart - Full Size Clipart (#2306084) - PinClipart">
            <a:extLst>
              <a:ext uri="{FF2B5EF4-FFF2-40B4-BE49-F238E27FC236}">
                <a16:creationId xmlns:a16="http://schemas.microsoft.com/office/drawing/2014/main" xmlns="" id="{67AEA28B-2EF1-4E84-8AEB-B7A74475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784" y="966824"/>
            <a:ext cx="2004272" cy="17348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249924" y="1834231"/>
            <a:ext cx="3272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Nhiệm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vụ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3049" y="3136612"/>
            <a:ext cx="732283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nộp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67205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0B9D66F-5601-40B8-86B8-4B94AB7C2B0B}"/>
              </a:ext>
            </a:extLst>
          </p:cNvPr>
          <p:cNvSpPr/>
          <p:nvPr/>
        </p:nvSpPr>
        <p:spPr>
          <a:xfrm>
            <a:off x="357989" y="293134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470549" y="359427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634" y="1199317"/>
            <a:ext cx="93846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12b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12a,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057121" y="1586665"/>
          <a:ext cx="1703388" cy="547688"/>
        </p:xfrm>
        <a:graphic>
          <a:graphicData uri="http://schemas.openxmlformats.org/presentationml/2006/ole">
            <p:oleObj spid="_x0000_s10241" name="Equation" r:id="rId4" imgW="711000" imgH="228600" progId="Equation.DSMT4">
              <p:embed/>
            </p:oleObj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9519" y="2537379"/>
            <a:ext cx="9130966" cy="337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904991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6390936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0640" y="2040927"/>
            <a:ext cx="8092440" cy="27761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3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Đọc lại toàn bộ nội dung bài đã học.</a:t>
            </a:r>
            <a:endParaRPr lang="en-US" sz="3200" b="1" dirty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3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Học thuộc:</a:t>
            </a:r>
            <a:r>
              <a:rPr lang="nl-NL" sz="3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 thức về cạnh và góc trong tam giác vuông.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fr-FR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fr-FR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fr-FR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fr-FR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fr-FR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</a:t>
            </a:r>
            <a:r>
              <a:rPr lang="fr-FR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fr-FR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fr-FR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fr-FR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 2 SGK</a:t>
            </a:r>
            <a:endParaRPr lang="en-US" sz="3200" b="1" dirty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52759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93135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>
            <a:extLst>
              <a:ext uri="{FF2B5EF4-FFF2-40B4-BE49-F238E27FC236}">
                <a16:creationId xmlns:a16="http://schemas.microsoft.com/office/drawing/2014/main" xmlns="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83" y="3219897"/>
            <a:ext cx="2707878" cy="32408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11813" y="897204"/>
            <a:ext cx="980424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nl-NL" altLang="en-US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Cạnh góc vuông AC và cạnh huyền BC có mối liên hệ với nhau như thế nào?</a:t>
            </a:r>
            <a:endParaRPr kumimoji="0" lang="nl-NL" alt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nl-NL" alt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89912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1057"/>
            <a:ext cx="1064437" cy="95799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505746" y="311878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98877" y="131764"/>
            <a:ext cx="11169981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73681" y="1235672"/>
            <a:ext cx="456580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(SGK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82) 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34489" y="2201580"/>
            <a:ext cx="1005403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200937" y="2319607"/>
          <a:ext cx="4211089" cy="981532"/>
        </p:xfrm>
        <a:graphic>
          <a:graphicData uri="http://schemas.openxmlformats.org/presentationml/2006/ole">
            <p:oleObj spid="_x0000_s24577" name="Equation" r:id="rId5" imgW="1688760" imgH="393480" progId="Equation.DSMT4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232150" y="3654425"/>
          <a:ext cx="3109913" cy="566738"/>
        </p:xfrm>
        <a:graphic>
          <a:graphicData uri="http://schemas.openxmlformats.org/presentationml/2006/ole">
            <p:oleObj spid="_x0000_s24578" name="Equation" r:id="rId6" imgW="1117440" imgH="203040" progId="Equation.DSMT4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265488" y="4910138"/>
          <a:ext cx="3154362" cy="560387"/>
        </p:xfrm>
        <a:graphic>
          <a:graphicData uri="http://schemas.openxmlformats.org/presentationml/2006/ole">
            <p:oleObj spid="_x0000_s24579" name="Equation" r:id="rId7" imgW="1143000" imgH="203040" progId="Equation.DSMT4">
              <p:embed/>
            </p:oleObj>
          </a:graphicData>
        </a:graphic>
      </p:graphicFrame>
      <p:pic>
        <p:nvPicPr>
          <p:cNvPr id="20" name="Picture 19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5166" y="1208868"/>
            <a:ext cx="3843579" cy="426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372410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68153" y="3279490"/>
            <a:ext cx="6921726" cy="653685"/>
            <a:chOff x="4838077" y="83128"/>
            <a:chExt cx="753490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38077" y="83128"/>
              <a:ext cx="723207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582"/>
            <a:ext cx="2357562" cy="23575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93967" y="1363639"/>
            <a:ext cx="8880312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huyền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sin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cosin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8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3915413"/>
              </p:ext>
            </p:extLst>
          </p:nvPr>
        </p:nvGraphicFramePr>
        <p:xfrm>
          <a:off x="2395538" y="2970213"/>
          <a:ext cx="4521200" cy="1058862"/>
        </p:xfrm>
        <a:graphic>
          <a:graphicData uri="http://schemas.openxmlformats.org/presentationml/2006/ole">
            <p:oleObj spid="_x0000_s4424" name="Equation" r:id="rId5" imgW="1701720" imgH="40608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8526939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xmlns="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782907" y="201405"/>
            <a:ext cx="426315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(SGK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82):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0922" y="1493844"/>
            <a:ext cx="962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dirty="0" smtClean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C55A1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1085707"/>
              </p:ext>
            </p:extLst>
          </p:nvPr>
        </p:nvGraphicFramePr>
        <p:xfrm>
          <a:off x="935415" y="2852038"/>
          <a:ext cx="4418012" cy="654050"/>
        </p:xfrm>
        <a:graphic>
          <a:graphicData uri="http://schemas.openxmlformats.org/presentationml/2006/ole">
            <p:oleObj spid="_x0000_s6239" name="Equation" r:id="rId5" imgW="1536480" imgH="228600" progId="Equation.DSMT4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278504" y="2896711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</a:rPr>
              <a:t>a)</a:t>
            </a:r>
            <a:endParaRPr lang="en-US" sz="3200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20882582"/>
              </p:ext>
            </p:extLst>
          </p:nvPr>
        </p:nvGraphicFramePr>
        <p:xfrm>
          <a:off x="945719" y="4398505"/>
          <a:ext cx="4643438" cy="679450"/>
        </p:xfrm>
        <a:graphic>
          <a:graphicData uri="http://schemas.openxmlformats.org/presentationml/2006/ole">
            <p:oleObj spid="_x0000_s6240" name="Equation" r:id="rId6" imgW="1549080" imgH="228600" progId="Equation.DSMT4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>
          <a:xfrm>
            <a:off x="294002" y="4463833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</a:rPr>
              <a:t>b</a:t>
            </a:r>
            <a:r>
              <a:rPr lang="en-US" sz="3200" b="1" dirty="0" smtClean="0">
                <a:latin typeface="Times New Roman" panose="02020603050405020304" pitchFamily="18" charset="0"/>
              </a:rPr>
              <a:t>)</a:t>
            </a:r>
            <a:endParaRPr lang="en-US" sz="3200" b="1" dirty="0"/>
          </a:p>
        </p:txBody>
      </p:sp>
      <p:pic>
        <p:nvPicPr>
          <p:cNvPr id="12" name="Picture 1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48735" y="1979742"/>
            <a:ext cx="4841041" cy="322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891620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xmlns="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782907" y="201405"/>
            <a:ext cx="426315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(SGK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82):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59580" y="2330752"/>
            <a:ext cx="962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dirty="0" smtClean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C55A1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1085707"/>
              </p:ext>
            </p:extLst>
          </p:nvPr>
        </p:nvGraphicFramePr>
        <p:xfrm>
          <a:off x="466565" y="3794208"/>
          <a:ext cx="6616162" cy="691896"/>
        </p:xfrm>
        <a:graphic>
          <a:graphicData uri="http://schemas.openxmlformats.org/presentationml/2006/ole">
            <p:oleObj spid="_x0000_s76802" name="Equation" r:id="rId5" imgW="2412720" imgH="253800" progId="Equation.DSMT4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681460" y="2927708"/>
            <a:ext cx="5184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</a:rPr>
              <a:t>Vì</a:t>
            </a:r>
            <a:r>
              <a:rPr lang="en-US" sz="2800" b="1" dirty="0" smtClean="0">
                <a:latin typeface="Times New Roman" panose="02020603050405020304" pitchFamily="18" charset="0"/>
              </a:rPr>
              <a:t> tam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giác</a:t>
            </a:r>
            <a:r>
              <a:rPr lang="en-US" sz="2800" b="1" dirty="0" smtClean="0">
                <a:latin typeface="Times New Roman" panose="02020603050405020304" pitchFamily="18" charset="0"/>
              </a:rPr>
              <a:t>        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vuông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tại</a:t>
            </a:r>
            <a:r>
              <a:rPr lang="en-US" sz="2800" b="1" dirty="0" smtClean="0">
                <a:latin typeface="Times New Roman" panose="02020603050405020304" pitchFamily="18" charset="0"/>
              </a:rPr>
              <a:t>    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nên</a:t>
            </a:r>
            <a:endParaRPr lang="en-US" sz="2800" b="1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485251" y="2937412"/>
          <a:ext cx="898591" cy="503211"/>
        </p:xfrm>
        <a:graphic>
          <a:graphicData uri="http://schemas.openxmlformats.org/presentationml/2006/ole">
            <p:oleObj spid="_x0000_s76804" name="Equation" r:id="rId6" imgW="317160" imgH="177480" progId="Equation.DSMT4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806413" y="2960177"/>
          <a:ext cx="374418" cy="449450"/>
        </p:xfrm>
        <a:graphic>
          <a:graphicData uri="http://schemas.openxmlformats.org/presentationml/2006/ole">
            <p:oleObj spid="_x0000_s76805" name="Equation" r:id="rId7" imgW="126720" imgH="164880" progId="Equation.DSMT4">
              <p:embed/>
            </p:oleObj>
          </a:graphicData>
        </a:graphic>
      </p:graphicFrame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5691" y="0"/>
            <a:ext cx="4016078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891620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xmlns="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39" y="144543"/>
            <a:ext cx="1592595" cy="1312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419534" y="3118781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760039" y="201405"/>
            <a:ext cx="483933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(SGK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82):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78054" y="1493844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b="1" dirty="0" smtClean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C55A1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1085707"/>
              </p:ext>
            </p:extLst>
          </p:nvPr>
        </p:nvGraphicFramePr>
        <p:xfrm>
          <a:off x="3242368" y="3095653"/>
          <a:ext cx="2811462" cy="508000"/>
        </p:xfrm>
        <a:graphic>
          <a:graphicData uri="http://schemas.openxmlformats.org/presentationml/2006/ole">
            <p:oleObj spid="_x0000_s78850" name="Equation" r:id="rId5" imgW="977760" imgH="177480" progId="Equation.DSMT4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1688870" y="2462759"/>
            <a:ext cx="6329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</a:rPr>
              <a:t>a)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Vì</a:t>
            </a:r>
            <a:r>
              <a:rPr lang="en-US" sz="3200" b="1" dirty="0" smtClean="0">
                <a:latin typeface="Times New Roman" panose="02020603050405020304" pitchFamily="18" charset="0"/>
              </a:rPr>
              <a:t> tam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giác</a:t>
            </a:r>
            <a:r>
              <a:rPr lang="en-US" sz="3200" b="1" dirty="0" smtClean="0">
                <a:latin typeface="Times New Roman" panose="02020603050405020304" pitchFamily="18" charset="0"/>
              </a:rPr>
              <a:t>        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vuông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tại</a:t>
            </a:r>
            <a:r>
              <a:rPr lang="en-US" sz="3200" b="1" dirty="0" smtClean="0">
                <a:latin typeface="Times New Roman" panose="02020603050405020304" pitchFamily="18" charset="0"/>
              </a:rPr>
              <a:t>    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nên</a:t>
            </a:r>
            <a:endParaRPr lang="en-US" sz="3200" b="1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117645" y="2522914"/>
          <a:ext cx="1027812" cy="445385"/>
        </p:xfrm>
        <a:graphic>
          <a:graphicData uri="http://schemas.openxmlformats.org/presentationml/2006/ole">
            <p:oleObj spid="_x0000_s78851" name="Equation" r:id="rId6" imgW="380880" imgH="164880" progId="Equation.DSMT4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804611" y="2534941"/>
          <a:ext cx="473180" cy="440733"/>
        </p:xfrm>
        <a:graphic>
          <a:graphicData uri="http://schemas.openxmlformats.org/presentationml/2006/ole">
            <p:oleObj spid="_x0000_s78852" name="Equation" r:id="rId7" imgW="177480" imgH="164880" progId="Equation.DSMT4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>
          <a:xfrm>
            <a:off x="1608800" y="3808505"/>
            <a:ext cx="6329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</a:rPr>
              <a:t>b)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Vì</a:t>
            </a:r>
            <a:r>
              <a:rPr lang="en-US" sz="3200" b="1" dirty="0" smtClean="0">
                <a:latin typeface="Times New Roman" panose="02020603050405020304" pitchFamily="18" charset="0"/>
              </a:rPr>
              <a:t> tam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giác</a:t>
            </a:r>
            <a:r>
              <a:rPr lang="en-US" sz="3200" b="1" dirty="0" smtClean="0">
                <a:latin typeface="Times New Roman" panose="02020603050405020304" pitchFamily="18" charset="0"/>
              </a:rPr>
              <a:t>        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vuông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tại</a:t>
            </a:r>
            <a:r>
              <a:rPr lang="en-US" sz="3200" b="1" dirty="0" smtClean="0">
                <a:latin typeface="Times New Roman" panose="02020603050405020304" pitchFamily="18" charset="0"/>
              </a:rPr>
              <a:t>    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nên</a:t>
            </a:r>
            <a:endParaRPr lang="en-US" sz="3200" b="1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133978" y="3944802"/>
          <a:ext cx="856497" cy="410221"/>
        </p:xfrm>
        <a:graphic>
          <a:graphicData uri="http://schemas.openxmlformats.org/presentationml/2006/ole">
            <p:oleObj spid="_x0000_s78853" name="Equation" r:id="rId8" imgW="380880" imgH="177480" progId="Equation.DSMT4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6699808" y="3889160"/>
          <a:ext cx="410608" cy="434868"/>
        </p:xfrm>
        <a:graphic>
          <a:graphicData uri="http://schemas.openxmlformats.org/presentationml/2006/ole">
            <p:oleObj spid="_x0000_s78854" name="Equation" r:id="rId9" imgW="177480" imgH="164880" progId="Equation.DSMT4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613960" y="4564736"/>
          <a:ext cx="2856962" cy="506297"/>
        </p:xfrm>
        <a:graphic>
          <a:graphicData uri="http://schemas.openxmlformats.org/presentationml/2006/ole">
            <p:oleObj spid="_x0000_s78855" name="Equation" r:id="rId10" imgW="1002960" imgH="177480" progId="Equation.DSMT4">
              <p:embed/>
            </p:oleObj>
          </a:graphicData>
        </a:graphic>
      </p:graphicFrame>
      <p:sp>
        <p:nvSpPr>
          <p:cNvPr id="19" name="Rectangle 18"/>
          <p:cNvSpPr/>
          <p:nvPr/>
        </p:nvSpPr>
        <p:spPr>
          <a:xfrm>
            <a:off x="1761200" y="4983773"/>
            <a:ext cx="1253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</a:rPr>
              <a:t>Ta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</a:rPr>
              <a:t>:</a:t>
            </a:r>
            <a:endParaRPr lang="en-US" sz="3200" b="1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3140041" y="5136745"/>
          <a:ext cx="6360990" cy="1295052"/>
        </p:xfrm>
        <a:graphic>
          <a:graphicData uri="http://schemas.openxmlformats.org/presentationml/2006/ole">
            <p:oleObj spid="_x0000_s78856" name="Equation" r:id="rId11" imgW="2120760" imgH="431640" progId="Equation.DSMT4">
              <p:embed/>
            </p:oleObj>
          </a:graphicData>
        </a:graphic>
      </p:graphicFrame>
      <p:pic>
        <p:nvPicPr>
          <p:cNvPr id="21" name="Picture 20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15220" y="-216976"/>
            <a:ext cx="4370501" cy="30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891620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4" grpId="0"/>
      <p:bldP spid="15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1057"/>
            <a:ext cx="1064437" cy="957993"/>
          </a:xfrm>
          <a:prstGeom prst="rect">
            <a:avLst/>
          </a:prstGeom>
        </p:spPr>
      </p:pic>
      <p:grpSp>
        <p:nvGrpSpPr>
          <p:cNvPr id="3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505746" y="311878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98877" y="131764"/>
            <a:ext cx="1102189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73681" y="1235672"/>
            <a:ext cx="5188215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84) 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34489" y="2201580"/>
            <a:ext cx="1005403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200937" y="2319607"/>
          <a:ext cx="4211089" cy="981532"/>
        </p:xfrm>
        <a:graphic>
          <a:graphicData uri="http://schemas.openxmlformats.org/presentationml/2006/ole">
            <p:oleObj spid="_x0000_s100354" name="Equation" r:id="rId5" imgW="1688760" imgH="393480" progId="Equation.DSMT4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232150" y="3654425"/>
          <a:ext cx="3109913" cy="566738"/>
        </p:xfrm>
        <a:graphic>
          <a:graphicData uri="http://schemas.openxmlformats.org/presentationml/2006/ole">
            <p:oleObj spid="_x0000_s100355" name="Equation" r:id="rId6" imgW="1117440" imgH="203040" progId="Equation.DSMT4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300413" y="4910138"/>
          <a:ext cx="3084512" cy="560387"/>
        </p:xfrm>
        <a:graphic>
          <a:graphicData uri="http://schemas.openxmlformats.org/presentationml/2006/ole">
            <p:oleObj spid="_x0000_s100356" name="Equation" r:id="rId7" imgW="1117440" imgH="203040" progId="Equation.DSMT4">
              <p:embed/>
            </p:oleObj>
          </a:graphicData>
        </a:graphic>
      </p:graphicFrame>
      <p:pic>
        <p:nvPicPr>
          <p:cNvPr id="20" name="Picture 19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24626" y="1962836"/>
            <a:ext cx="3597625" cy="302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976</TotalTime>
  <Words>979</Words>
  <Application>Microsoft Office PowerPoint</Application>
  <PresentationFormat>Custom</PresentationFormat>
  <Paragraphs>124</Paragraphs>
  <Slides>21</Slides>
  <Notes>19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 MỘT SỐ HỆ THỨC VỀ CẠNH VÀ GÓC TRONG TAM GIÁC VUÔNG (tiết 1)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Remember… Safety First!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HT</cp:lastModifiedBy>
  <cp:revision>149</cp:revision>
  <dcterms:created xsi:type="dcterms:W3CDTF">2021-06-07T13:44:30Z</dcterms:created>
  <dcterms:modified xsi:type="dcterms:W3CDTF">2024-06-24T12:59:17Z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