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audio1.wav" ContentType="audio/wav"/>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58" r:id="rId4"/>
  </p:sldMasterIdLst>
  <p:notesMasterIdLst>
    <p:notesMasterId r:id="rId46"/>
  </p:notesMasterIdLst>
  <p:sldIdLst>
    <p:sldId id="278" r:id="rId5"/>
    <p:sldId id="279" r:id="rId6"/>
    <p:sldId id="283" r:id="rId7"/>
    <p:sldId id="358" r:id="rId8"/>
    <p:sldId id="423" r:id="rId9"/>
    <p:sldId id="356" r:id="rId10"/>
    <p:sldId id="359" r:id="rId11"/>
    <p:sldId id="361" r:id="rId12"/>
    <p:sldId id="362" r:id="rId13"/>
    <p:sldId id="363" r:id="rId14"/>
    <p:sldId id="364" r:id="rId15"/>
    <p:sldId id="365" r:id="rId16"/>
    <p:sldId id="366" r:id="rId17"/>
    <p:sldId id="367" r:id="rId18"/>
    <p:sldId id="368" r:id="rId19"/>
    <p:sldId id="387" r:id="rId20"/>
    <p:sldId id="389" r:id="rId21"/>
    <p:sldId id="391" r:id="rId22"/>
    <p:sldId id="388" r:id="rId23"/>
    <p:sldId id="392" r:id="rId24"/>
    <p:sldId id="393" r:id="rId25"/>
    <p:sldId id="394" r:id="rId26"/>
    <p:sldId id="397" r:id="rId27"/>
    <p:sldId id="398" r:id="rId28"/>
    <p:sldId id="399" r:id="rId29"/>
    <p:sldId id="400" r:id="rId30"/>
    <p:sldId id="402" r:id="rId31"/>
    <p:sldId id="403" r:id="rId32"/>
    <p:sldId id="404" r:id="rId33"/>
    <p:sldId id="334" r:id="rId34"/>
    <p:sldId id="335" r:id="rId35"/>
    <p:sldId id="413" r:id="rId36"/>
    <p:sldId id="421" r:id="rId37"/>
    <p:sldId id="422" r:id="rId38"/>
    <p:sldId id="414" r:id="rId39"/>
    <p:sldId id="420" r:id="rId40"/>
    <p:sldId id="419" r:id="rId41"/>
    <p:sldId id="418" r:id="rId42"/>
    <p:sldId id="417" r:id="rId43"/>
    <p:sldId id="416" r:id="rId44"/>
    <p:sldId id="415"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92" d="100"/>
          <a:sy n="92" d="100"/>
        </p:scale>
        <p:origin x="708"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8/23/2022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43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52373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59408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55849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74670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42856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18</a:t>
            </a:fld>
            <a:endParaRPr lang="en-SG">
              <a:solidFill>
                <a:prstClr val="black"/>
              </a:solidFill>
            </a:endParaRPr>
          </a:p>
        </p:txBody>
      </p:sp>
    </p:spTree>
    <p:extLst>
      <p:ext uri="{BB962C8B-B14F-4D97-AF65-F5344CB8AC3E}">
        <p14:creationId xmlns:p14="http://schemas.microsoft.com/office/powerpoint/2010/main" val="76672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2713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77103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713426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262739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84777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8137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62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94276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76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8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1230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89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847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44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1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353647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8437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84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8/23/2022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596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37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404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5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663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95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18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44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66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02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317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4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8/23/2022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7698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28.gif"/><Relationship Id="rId3" Type="http://schemas.openxmlformats.org/officeDocument/2006/relationships/slideLayout" Target="../slideLayouts/slideLayout13.xml"/><Relationship Id="rId7" Type="http://schemas.openxmlformats.org/officeDocument/2006/relationships/slide" Target="slide37.xml"/><Relationship Id="rId12" Type="http://schemas.openxmlformats.org/officeDocument/2006/relationships/image" Target="../media/image27.gif"/><Relationship Id="rId2" Type="http://schemas.openxmlformats.org/officeDocument/2006/relationships/audio" Target="../media/media2.wav"/><Relationship Id="rId16" Type="http://schemas.openxmlformats.org/officeDocument/2006/relationships/slide" Target="slide15.xml"/><Relationship Id="rId1" Type="http://schemas.microsoft.com/office/2007/relationships/media" Target="../media/media2.wav"/><Relationship Id="rId6" Type="http://schemas.openxmlformats.org/officeDocument/2006/relationships/slide" Target="slide36.xml"/><Relationship Id="rId11" Type="http://schemas.openxmlformats.org/officeDocument/2006/relationships/slide" Target="slide41.xml"/><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slide" Target="slide40.xml"/><Relationship Id="rId4" Type="http://schemas.openxmlformats.org/officeDocument/2006/relationships/notesSlide" Target="../notesSlides/notesSlide31.xml"/><Relationship Id="rId9" Type="http://schemas.openxmlformats.org/officeDocument/2006/relationships/slide" Target="slide39.xml"/><Relationship Id="rId14" Type="http://schemas.openxmlformats.org/officeDocument/2006/relationships/image" Target="../media/image29.gif"/></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slide" Target="slide35.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5.xml"/><Relationship Id="rId3" Type="http://schemas.openxmlformats.org/officeDocument/2006/relationships/audio" Target="../media/audio1.wav"/><Relationship Id="rId7" Type="http://schemas.microsoft.com/office/2007/relationships/hdphoto" Target="../media/hdphoto8.wdp"/><Relationship Id="rId12"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7.wdp"/><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9.wdp"/></Relationships>
</file>

<file path=ppt/slides/_rels/slide4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slide" Target="slide35.xml"/><Relationship Id="rId5" Type="http://schemas.openxmlformats.org/officeDocument/2006/relationships/image" Target="../media/image32.png"/><Relationship Id="rId10" Type="http://schemas.openxmlformats.org/officeDocument/2006/relationships/image" Target="../media/image39.png"/><Relationship Id="rId4" Type="http://schemas.microsoft.com/office/2007/relationships/hdphoto" Target="../media/hdphoto7.wdp"/><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Tôi - Thùy Chi[ MV -- LYRIC -- Kara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915566"/>
            <a:ext cx="6864085" cy="3861048"/>
          </a:xfrm>
          <a:prstGeom prst="rect">
            <a:avLst/>
          </a:prstGeom>
        </p:spPr>
      </p:pic>
      <p:pic>
        <p:nvPicPr>
          <p:cNvPr id="5" name="Picture 4"/>
          <p:cNvPicPr>
            <a:picLocks noChangeAspect="1"/>
          </p:cNvPicPr>
          <p:nvPr/>
        </p:nvPicPr>
        <p:blipFill>
          <a:blip r:embed="rId6"/>
          <a:stretch>
            <a:fillRect/>
          </a:stretch>
        </p:blipFill>
        <p:spPr>
          <a:xfrm>
            <a:off x="-580673" y="4808"/>
            <a:ext cx="10400677" cy="969348"/>
          </a:xfrm>
          <a:prstGeom prst="rect">
            <a:avLst/>
          </a:prstGeom>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XUẤT XỨ</a:t>
              </a:r>
              <a:endParaRPr lang="en-US" sz="2000" dirty="0">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THỂ LOẠI</a:t>
              </a:r>
              <a:endParaRPr lang="en-US" sz="2000" dirty="0">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r>
                <a:rPr lang="en-US" sz="2400" dirty="0" smtClean="0">
                  <a:latin typeface="Times New Roman" panose="02020603050405020304" pitchFamily="18" charset="0"/>
                  <a:cs typeface="Times New Roman" panose="02020603050405020304" pitchFamily="18" charset="0"/>
                </a:rPr>
                <a:t>PTBĐ</a:t>
              </a:r>
              <a:endParaRPr lang="en-US" sz="2400" dirty="0">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BỐ CỤC</a:t>
              </a:r>
              <a:endParaRPr lang="en-US" sz="2000" dirty="0">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sp>
        <p:nvSpPr>
          <p:cNvPr id="44" name="TextBox 43"/>
          <p:cNvSpPr txBox="1"/>
          <p:nvPr/>
        </p:nvSpPr>
        <p:spPr>
          <a:xfrm>
            <a:off x="268330" y="833864"/>
            <a:ext cx="3498509" cy="830997"/>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In </a:t>
            </a:r>
            <a:r>
              <a:rPr lang="en-US" sz="2400" i="1" dirty="0" err="1" smtClean="0">
                <a:latin typeface="Times New Roman" panose="02020603050405020304" pitchFamily="18" charset="0"/>
                <a:cs typeface="Times New Roman" panose="02020603050405020304" pitchFamily="18" charset="0"/>
              </a:rPr>
              <a:t>trong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tập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Dấu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chân</a:t>
            </a:r>
            <a:r>
              <a:rPr lang="en-US" sz="2400" i="1" dirty="0" smtClean="0">
                <a:latin typeface="Times New Roman" panose="02020603050405020304" pitchFamily="18" charset="0"/>
                <a:cs typeface="Times New Roman" panose="02020603050405020304" pitchFamily="18" charset="0"/>
              </a:rPr>
              <a:t> qua </a:t>
            </a:r>
            <a:r>
              <a:rPr lang="en-US" sz="2400" i="1" dirty="0" err="1" smtClean="0">
                <a:latin typeface="Times New Roman" panose="02020603050405020304" pitchFamily="18" charset="0"/>
                <a:cs typeface="Times New Roman" panose="02020603050405020304" pitchFamily="18" charset="0"/>
              </a:rPr>
              <a:t>tràng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cỏ</a:t>
            </a:r>
            <a:r>
              <a:rPr lang="en-US" sz="2400" i="1" dirty="0" smtClean="0">
                <a:latin typeface="Times New Roman" panose="02020603050405020304" pitchFamily="18" charset="0"/>
                <a:cs typeface="Times New Roman" panose="02020603050405020304" pitchFamily="18" charset="0"/>
              </a:rPr>
              <a:t>” -2015</a:t>
            </a:r>
            <a:endParaRPr lang="en-US" sz="2400" i="1"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5429931" y="3677965"/>
            <a:ext cx="4432190"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Biểu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cảm</a:t>
            </a:r>
            <a:endParaRPr lang="en-US" sz="2400" i="1" dirty="0" smtClean="0">
              <a:latin typeface="Times New Roman" panose="02020603050405020304" pitchFamily="18" charset="0"/>
              <a:cs typeface="Times New Roman" panose="02020603050405020304" pitchFamily="18" charset="0"/>
            </a:endParaRPr>
          </a:p>
        </p:txBody>
      </p:sp>
      <p:sp>
        <p:nvSpPr>
          <p:cNvPr id="46" name="TextBox 45"/>
          <p:cNvSpPr txBox="1"/>
          <p:nvPr/>
        </p:nvSpPr>
        <p:spPr>
          <a:xfrm>
            <a:off x="5629802" y="1536082"/>
            <a:ext cx="4032448"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5 </a:t>
            </a:r>
            <a:r>
              <a:rPr lang="en-US" sz="2400" i="1" dirty="0" err="1" smtClean="0">
                <a:latin typeface="Times New Roman" panose="02020603050405020304" pitchFamily="18" charset="0"/>
                <a:cs typeface="Times New Roman" panose="02020603050405020304" pitchFamily="18" charset="0"/>
              </a:rPr>
              <a:t>chữ</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ngũ</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ngôn</a:t>
            </a:r>
            <a:endParaRPr lang="en-US" sz="2400" i="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642619" y="3002134"/>
            <a:ext cx="1561228"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2 </a:t>
            </a:r>
            <a:r>
              <a:rPr lang="en-US" sz="2400" i="1" dirty="0" err="1" smtClean="0">
                <a:latin typeface="Times New Roman" panose="02020603050405020304" pitchFamily="18" charset="0"/>
                <a:cs typeface="Times New Roman" panose="02020603050405020304" pitchFamily="18" charset="0"/>
              </a:rPr>
              <a:t>phần</a:t>
            </a:r>
            <a:endParaRPr lang="en-US" sz="2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xmlns="" id="{D3A20B75-E4AB-42F5-91D7-AA20FB196F7D}"/>
              </a:ext>
            </a:extLst>
          </p:cNvPr>
          <p:cNvSpPr txBox="1"/>
          <p:nvPr/>
        </p:nvSpPr>
        <p:spPr>
          <a:xfrm>
            <a:off x="1556730" y="123478"/>
            <a:ext cx="32962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030938D-CD73-4D1C-99A8-6CB4866672CC}"/>
              </a:ext>
            </a:extLst>
          </p:cNvPr>
          <p:cNvSpPr txBox="1"/>
          <p:nvPr/>
        </p:nvSpPr>
        <p:spPr>
          <a:xfrm>
            <a:off x="1533957" y="1899511"/>
            <a:ext cx="3575051"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000" dirty="0">
                <a:solidFill>
                  <a:schemeClr val="tx1">
                    <a:lumMod val="50000"/>
                  </a:schemeClr>
                </a:solidFill>
                <a:latin typeface="Times New Roman" pitchFamily="18" charset="0"/>
                <a:cs typeface="Times New Roman" pitchFamily="18" charset="0"/>
                <a:sym typeface="Wingdings" panose="05000000000000000000" pitchFamily="2" charset="2"/>
              </a:rPr>
              <a:t> con.</a:t>
            </a:r>
            <a:endParaRPr lang="en-US" sz="20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3B5D284E-6B30-4092-A499-5E70AB0822E2}"/>
              </a:ext>
            </a:extLst>
          </p:cNvPr>
          <p:cNvSpPr txBox="1"/>
          <p:nvPr/>
        </p:nvSpPr>
        <p:spPr>
          <a:xfrm>
            <a:off x="5004048" y="123478"/>
            <a:ext cx="33208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FA8C9C8-A7C2-43F7-B804-3397739FDEBD}"/>
              </a:ext>
            </a:extLst>
          </p:cNvPr>
          <p:cNvSpPr txBox="1"/>
          <p:nvPr/>
        </p:nvSpPr>
        <p:spPr>
          <a:xfrm>
            <a:off x="5029397" y="1878479"/>
            <a:ext cx="3575051" cy="810478"/>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941810"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887812" y="1829204"/>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
        <p:nvSpPr>
          <p:cNvPr id="11" name="Freeform 5"/>
          <p:cNvSpPr>
            <a:spLocks/>
          </p:cNvSpPr>
          <p:nvPr/>
        </p:nvSpPr>
        <p:spPr bwMode="auto">
          <a:xfrm rot="5400000">
            <a:off x="2674851" y="266229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1342212" y="3856531"/>
            <a:ext cx="2873975" cy="1200329"/>
          </a:xfrm>
          <a:prstGeom prst="rect">
            <a:avLst/>
          </a:prstGeom>
          <a:solidFill>
            <a:schemeClr val="bg1"/>
          </a:solidFill>
        </p:spPr>
        <p:txBody>
          <a:bodyPr wrap="square" rtlCol="0">
            <a:spAutoFit/>
          </a:bodyPr>
          <a:lstStyle/>
          <a:p>
            <a:pPr algn="just"/>
            <a:r>
              <a:rPr lang="en-US" sz="2400" i="1" dirty="0" err="1" smtClean="0">
                <a:solidFill>
                  <a:srgbClr val="FF0000"/>
                </a:solidFill>
                <a:latin typeface="Times New Roman" panose="02020603050405020304" pitchFamily="18" charset="0"/>
                <a:cs typeface="Times New Roman" panose="02020603050405020304" pitchFamily="18" charset="0"/>
              </a:rPr>
              <a:t>Phần</a:t>
            </a:r>
            <a:r>
              <a:rPr lang="en-US" sz="2400" i="1" dirty="0" smtClean="0">
                <a:solidFill>
                  <a:srgbClr val="FF0000"/>
                </a:solidFill>
                <a:latin typeface="Times New Roman" panose="02020603050405020304" pitchFamily="18" charset="0"/>
                <a:cs typeface="Times New Roman" panose="02020603050405020304" pitchFamily="18" charset="0"/>
              </a:rPr>
              <a:t> 1: (2 </a:t>
            </a:r>
            <a:r>
              <a:rPr lang="en-US" sz="2400" i="1" dirty="0" err="1" smtClean="0">
                <a:solidFill>
                  <a:srgbClr val="FF0000"/>
                </a:solidFill>
                <a:latin typeface="Times New Roman" panose="02020603050405020304" pitchFamily="18" charset="0"/>
                <a:cs typeface="Times New Roman" panose="02020603050405020304" pitchFamily="18" charset="0"/>
              </a:rPr>
              <a:t>khổ</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đầu</a:t>
            </a:r>
            <a:r>
              <a:rPr lang="en-US" sz="2400" i="1" dirty="0" smtClean="0">
                <a:solidFill>
                  <a:srgbClr val="FF0000"/>
                </a:solidFill>
                <a:latin typeface="Times New Roman" panose="02020603050405020304" pitchFamily="18" charset="0"/>
                <a:cs typeface="Times New Roman" panose="02020603050405020304" pitchFamily="18" charset="0"/>
              </a:rPr>
              <a:t>)</a:t>
            </a:r>
          </a:p>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4" name="Freeform 5"/>
          <p:cNvSpPr>
            <a:spLocks/>
          </p:cNvSpPr>
          <p:nvPr/>
        </p:nvSpPr>
        <p:spPr bwMode="auto">
          <a:xfrm rot="5400000">
            <a:off x="6360999" y="188292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5083386" y="3071701"/>
            <a:ext cx="2873975" cy="1569660"/>
          </a:xfrm>
          <a:prstGeom prst="rect">
            <a:avLst/>
          </a:prstGeom>
          <a:solidFill>
            <a:schemeClr val="bg1"/>
          </a:solidFill>
        </p:spPr>
        <p:txBody>
          <a:bodyPr wrap="square" rtlCol="0">
            <a:spAutoFit/>
          </a:bodyPr>
          <a:lstStyle/>
          <a:p>
            <a:pPr algn="just"/>
            <a:r>
              <a:rPr lang="en-US" sz="2400" i="1" dirty="0" err="1" smtClean="0">
                <a:solidFill>
                  <a:srgbClr val="FF0000"/>
                </a:solidFill>
                <a:latin typeface="Times New Roman" panose="02020603050405020304" pitchFamily="18" charset="0"/>
                <a:cs typeface="Times New Roman" panose="02020603050405020304" pitchFamily="18" charset="0"/>
              </a:rPr>
              <a:t>Phần</a:t>
            </a:r>
            <a:r>
              <a:rPr lang="en-US" sz="2400" i="1" dirty="0" smtClean="0">
                <a:solidFill>
                  <a:srgbClr val="FF0000"/>
                </a:solidFill>
                <a:latin typeface="Times New Roman" panose="02020603050405020304" pitchFamily="18" charset="0"/>
                <a:cs typeface="Times New Roman" panose="02020603050405020304" pitchFamily="18" charset="0"/>
              </a:rPr>
              <a:t> 2: (2 </a:t>
            </a:r>
            <a:r>
              <a:rPr lang="en-US" sz="2400" i="1" dirty="0" err="1" smtClean="0">
                <a:solidFill>
                  <a:srgbClr val="FF0000"/>
                </a:solidFill>
                <a:latin typeface="Times New Roman" panose="02020603050405020304" pitchFamily="18" charset="0"/>
                <a:cs typeface="Times New Roman" panose="02020603050405020304" pitchFamily="18" charset="0"/>
              </a:rPr>
              <a:t>khổ</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cuối</a:t>
            </a:r>
            <a:r>
              <a:rPr lang="en-US" sz="2400" i="1" dirty="0" smtClean="0">
                <a:solidFill>
                  <a:srgbClr val="FF0000"/>
                </a:solidFill>
                <a:latin typeface="Times New Roman" panose="02020603050405020304" pitchFamily="18" charset="0"/>
                <a:cs typeface="Times New Roman" panose="02020603050405020304" pitchFamily="18" charset="0"/>
              </a:rPr>
              <a:t>)</a:t>
            </a:r>
          </a:p>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202413" y="686773"/>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 hiểu về đặc điểm thơ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năm</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chữ trong văn bản </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Gặp</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nếp</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12" name="Table 10"/>
          <p:cNvGraphicFramePr>
            <a:graphicFrameLocks noGrp="1"/>
          </p:cNvGraphicFramePr>
          <p:nvPr>
            <p:extLst>
              <p:ext uri="{D42A27DB-BD31-4B8C-83A1-F6EECF244321}">
                <p14:modId xmlns:p14="http://schemas.microsoft.com/office/powerpoint/2010/main" val="2007645541"/>
              </p:ext>
            </p:extLst>
          </p:nvPr>
        </p:nvGraphicFramePr>
        <p:xfrm>
          <a:off x="2627784" y="1923680"/>
          <a:ext cx="6120680" cy="2862320"/>
        </p:xfrm>
        <a:graphic>
          <a:graphicData uri="http://schemas.openxmlformats.org/drawingml/2006/table">
            <a:tbl>
              <a:tblPr/>
              <a:tblGrid>
                <a:gridCol w="2111006">
                  <a:extLst>
                    <a:ext uri="{9D8B030D-6E8A-4147-A177-3AD203B41FA5}">
                      <a16:colId xmlns="" xmlns:a16="http://schemas.microsoft.com/office/drawing/2014/main" val="20000"/>
                    </a:ext>
                  </a:extLst>
                </a:gridCol>
                <a:gridCol w="2172521">
                  <a:extLst>
                    <a:ext uri="{9D8B030D-6E8A-4147-A177-3AD203B41FA5}">
                      <a16:colId xmlns="" xmlns:a16="http://schemas.microsoft.com/office/drawing/2014/main" val="20001"/>
                    </a:ext>
                  </a:extLst>
                </a:gridCol>
                <a:gridCol w="1837153">
                  <a:extLst>
                    <a:ext uri="{9D8B030D-6E8A-4147-A177-3AD203B41FA5}">
                      <a16:colId xmlns="" xmlns:a16="http://schemas.microsoft.com/office/drawing/2014/main" val="20002"/>
                    </a:ext>
                  </a:extLst>
                </a:gridCol>
              </a:tblGrid>
              <a:tr h="700810">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 xmlns:a16="http://schemas.microsoft.com/office/drawing/2014/main" val="10000"/>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chia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70081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Số</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trong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mỗi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gieo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ngắt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2" name="Rectangle 1"/>
          <p:cNvSpPr/>
          <p:nvPr/>
        </p:nvSpPr>
        <p:spPr>
          <a:xfrm>
            <a:off x="256716" y="1923678"/>
            <a:ext cx="2151560" cy="2862322"/>
          </a:xfrm>
          <a:prstGeom prst="rect">
            <a:avLst/>
          </a:prstGeom>
          <a:solidFill>
            <a:srgbClr val="C9E7A7"/>
          </a:solidFill>
        </p:spPr>
        <p:txBody>
          <a:bodyPr wrap="square">
            <a:spAutoFit/>
          </a:bodyPr>
          <a:lstStyle/>
          <a:p>
            <a:pPr algn="ctr">
              <a:lnSpc>
                <a:spcPct val="150000"/>
              </a:lnSpc>
            </a:pPr>
            <a:r>
              <a:rPr lang="en-US" sz="2400" dirty="0">
                <a:solidFill>
                  <a:srgbClr val="000000"/>
                </a:solidFill>
                <a:latin typeface="Times New Roman" panose="02020603050405020304" pitchFamily="18" charset="0"/>
                <a:cs typeface="Times New Roman" panose="02020603050405020304" pitchFamily="18" charset="0"/>
              </a:rPr>
              <a:t>So </a:t>
            </a:r>
            <a:r>
              <a:rPr lang="en-US" sz="2400" dirty="0" err="1">
                <a:solidFill>
                  <a:srgbClr val="000000"/>
                </a:solidFill>
                <a:latin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Đồng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dao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mùa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xuân</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Gặp</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lá</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cơm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nếp</a:t>
            </a:r>
            <a:r>
              <a:rPr lang="en-US" sz="2400" b="1" i="1"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p:cNvGraphicFramePr>
            <a:graphicFrameLocks noGrp="1"/>
          </p:cNvGraphicFramePr>
          <p:nvPr>
            <p:extLst>
              <p:ext uri="{D42A27DB-BD31-4B8C-83A1-F6EECF244321}">
                <p14:modId xmlns:p14="http://schemas.microsoft.com/office/powerpoint/2010/main" val="2147682205"/>
              </p:ext>
            </p:extLst>
          </p:nvPr>
        </p:nvGraphicFramePr>
        <p:xfrm>
          <a:off x="251520" y="195486"/>
          <a:ext cx="8568951" cy="4680519"/>
        </p:xfrm>
        <a:graphic>
          <a:graphicData uri="http://schemas.openxmlformats.org/drawingml/2006/table">
            <a:tbl>
              <a:tblPr/>
              <a:tblGrid>
                <a:gridCol w="2237331">
                  <a:extLst>
                    <a:ext uri="{9D8B030D-6E8A-4147-A177-3AD203B41FA5}">
                      <a16:colId xmlns="" xmlns:a16="http://schemas.microsoft.com/office/drawing/2014/main" val="20000"/>
                    </a:ext>
                  </a:extLst>
                </a:gridCol>
                <a:gridCol w="3138575">
                  <a:extLst>
                    <a:ext uri="{9D8B030D-6E8A-4147-A177-3AD203B41FA5}">
                      <a16:colId xmlns="" xmlns:a16="http://schemas.microsoft.com/office/drawing/2014/main" val="20001"/>
                    </a:ext>
                  </a:extLst>
                </a:gridCol>
                <a:gridCol w="3193045">
                  <a:extLst>
                    <a:ext uri="{9D8B030D-6E8A-4147-A177-3AD203B41FA5}">
                      <a16:colId xmlns="" xmlns:a16="http://schemas.microsoft.com/office/drawing/2014/main" val="20002"/>
                    </a:ext>
                  </a:extLst>
                </a:gridCol>
              </a:tblGrid>
              <a:tr h="691524">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 xmlns:a16="http://schemas.microsoft.com/office/drawing/2014/main" val="10000"/>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chia </a:t>
                      </a:r>
                      <a:r>
                        <a:rPr lang="en-US" sz="2000" b="1" i="0" dirty="0" err="1">
                          <a:solidFill>
                            <a:srgbClr val="000000"/>
                          </a:solidFill>
                          <a:latin typeface="Times New Roman" panose="02020603050405020304" pitchFamily="18" charset="0"/>
                          <a:cs typeface="Times New Roman" panose="02020603050405020304" pitchFamily="18" charset="0"/>
                        </a:rPr>
                        <a:t>khổ</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thơ</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9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(7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3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đặc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biệt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chỉ</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691524">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Số</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tiếng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trong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mỗi</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dòng</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tiếng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5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gieo</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vần</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liền</a:t>
                      </a:r>
                      <a:endParaRPr lang="en-US" sz="2000" i="0" dirty="0">
                        <a:solidFill>
                          <a:srgbClr val="000000"/>
                        </a:solidFill>
                        <a:latin typeface="Times New Roman" panose="02020603050405020304" pitchFamily="18" charset="0"/>
                        <a:cs typeface="Times New Roman" panose="02020603050405020304" pitchFamily="18" charset="0"/>
                      </a:endParaRPr>
                    </a:p>
                    <a:p>
                      <a:pPr algn="ctr">
                        <a:defRPr/>
                      </a:pPr>
                      <a:r>
                        <a:rPr lang="en-US" sz="2000" i="0" dirty="0">
                          <a:solidFill>
                            <a:srgbClr val="000000"/>
                          </a:solidFill>
                          <a:latin typeface="Times New Roman" panose="02020603050405020304" pitchFamily="18" charset="0"/>
                          <a:cs typeface="Times New Roman" panose="02020603050405020304" pitchFamily="18" charset="0"/>
                        </a:rPr>
                        <a:t>-&gt; </a:t>
                      </a:r>
                      <a:r>
                        <a:rPr lang="en-US" sz="2000" i="0" dirty="0" err="1">
                          <a:solidFill>
                            <a:srgbClr val="000000"/>
                          </a:solidFill>
                          <a:latin typeface="Times New Roman" panose="02020603050405020304" pitchFamily="18" charset="0"/>
                          <a:cs typeface="Times New Roman" panose="02020603050405020304" pitchFamily="18" charset="0"/>
                        </a:rPr>
                        <a:t>tạo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nhạc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điệu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bài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ngắt</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nhịp</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chủ</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yếu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là</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chẵn</a:t>
                      </a:r>
                      <a:r>
                        <a:rPr lang="en-US" sz="2000" i="0" dirty="0">
                          <a:solidFill>
                            <a:srgbClr val="000000"/>
                          </a:solidFill>
                          <a:latin typeface="Times New Roman" panose="02020603050405020304" pitchFamily="18" charset="0"/>
                          <a:cs typeface="Times New Roman" panose="02020603050405020304" pitchFamily="18" charset="0"/>
                        </a:rPr>
                        <a:t> (2/2) </a:t>
                      </a:r>
                    </a:p>
                    <a:p>
                      <a:pPr algn="ctr">
                        <a:defRPr/>
                      </a:pPr>
                      <a:r>
                        <a:rPr lang="en-US" sz="2000" i="0" dirty="0" err="1">
                          <a:solidFill>
                            <a:srgbClr val="000000"/>
                          </a:solidFill>
                          <a:latin typeface="Times New Roman" panose="02020603050405020304" pitchFamily="18" charset="0"/>
                          <a:cs typeface="Times New Roman" panose="02020603050405020304" pitchFamily="18" charset="0"/>
                        </a:rPr>
                        <a:t>kết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hợp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với</a:t>
                      </a:r>
                      <a:r>
                        <a:rPr lang="en-US" sz="2000" i="0" dirty="0">
                          <a:solidFill>
                            <a:srgbClr val="000000"/>
                          </a:solidFill>
                          <a:latin typeface="Times New Roman" panose="02020603050405020304" pitchFamily="18" charset="0"/>
                          <a:cs typeface="Times New Roman" panose="02020603050405020304" pitchFamily="18" charset="0"/>
                        </a:rPr>
                        <a:t> 1/3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linh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hoạt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biến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tấu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trên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nền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2/3.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34275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97015"/>
                    </a14:imgEffect>
                  </a14:imgLayer>
                </a14:imgProps>
              </a:ext>
            </a:extLst>
          </a:blip>
          <a:stretch>
            <a:fillRect/>
          </a:stretch>
        </p:blipFill>
        <p:spPr>
          <a:xfrm>
            <a:off x="3059832" y="2214318"/>
            <a:ext cx="3600400" cy="2946709"/>
          </a:xfrm>
          <a:prstGeom prst="rect">
            <a:avLst/>
          </a:prstGeom>
        </p:spPr>
      </p:pic>
      <p:pic>
        <p:nvPicPr>
          <p:cNvPr id="17" name="Picture 16"/>
          <p:cNvPicPr>
            <a:picLocks noChangeAspect="1"/>
          </p:cNvPicPr>
          <p:nvPr/>
        </p:nvPicPr>
        <p:blipFill>
          <a:blip r:embed="rId3"/>
          <a:stretch>
            <a:fillRect/>
          </a:stretch>
        </p:blipFill>
        <p:spPr>
          <a:xfrm>
            <a:off x="5940152" y="2214317"/>
            <a:ext cx="3600400" cy="2946709"/>
          </a:xfrm>
          <a:prstGeom prst="rect">
            <a:avLst/>
          </a:prstGeom>
        </p:spPr>
      </p:pic>
      <p:pic>
        <p:nvPicPr>
          <p:cNvPr id="19" name="Picture 18"/>
          <p:cNvPicPr>
            <a:picLocks noChangeAspect="1"/>
          </p:cNvPicPr>
          <p:nvPr/>
        </p:nvPicPr>
        <p:blipFill>
          <a:blip r:embed="rId3"/>
          <a:stretch>
            <a:fillRect/>
          </a:stretch>
        </p:blipFill>
        <p:spPr>
          <a:xfrm>
            <a:off x="-252536" y="2186212"/>
            <a:ext cx="3600400" cy="2946709"/>
          </a:xfrm>
          <a:prstGeom prst="rect">
            <a:avLst/>
          </a:prstGeom>
        </p:spPr>
      </p:pic>
      <p:pic>
        <p:nvPicPr>
          <p:cNvPr id="20" name="Picture 19"/>
          <p:cNvPicPr>
            <a:picLocks noChangeAspect="1"/>
          </p:cNvPicPr>
          <p:nvPr/>
        </p:nvPicPr>
        <p:blipFill>
          <a:blip r:embed="rId3"/>
          <a:stretch>
            <a:fillRect/>
          </a:stretch>
        </p:blipFill>
        <p:spPr>
          <a:xfrm>
            <a:off x="2627784" y="2186211"/>
            <a:ext cx="3600400" cy="2946709"/>
          </a:xfrm>
          <a:prstGeom prst="rect">
            <a:avLst/>
          </a:prstGeom>
        </p:spPr>
      </p:pic>
      <p:sp>
        <p:nvSpPr>
          <p:cNvPr id="22" name="TextBox 21"/>
          <p:cNvSpPr txBox="1"/>
          <p:nvPr/>
        </p:nvSpPr>
        <p:spPr>
          <a:xfrm>
            <a:off x="323528" y="339502"/>
            <a:ext cx="8408126" cy="2308324"/>
          </a:xfrm>
          <a:prstGeom prst="rect">
            <a:avLst/>
          </a:prstGeom>
          <a:solidFill>
            <a:srgbClr val="FFFFCC">
              <a:alpha val="80000"/>
            </a:srgbClr>
          </a:solidFill>
        </p:spPr>
        <p:txBody>
          <a:bodyPr wrap="square" rtlCol="0">
            <a:spAutoFit/>
          </a:bodyPr>
          <a:lstStyle/>
          <a:p>
            <a:pPr algn="just"/>
            <a:r>
              <a:rPr lang="en-US" sz="2400" b="1" i="1" dirty="0" err="1" smtClean="0">
                <a:latin typeface="Times New Roman" panose="02020603050405020304" pitchFamily="18" charset="0"/>
                <a:cs typeface="Times New Roman" panose="02020603050405020304" pitchFamily="18" charset="0"/>
              </a:rPr>
              <a:t>Thơ</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năm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chữ</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góp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phần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thể</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hiện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cảm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xúc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bài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thơ</a:t>
            </a:r>
            <a:r>
              <a:rPr lang="en-US" sz="2400" b="1" i="1" dirty="0" smtClean="0">
                <a:latin typeface="Times New Roman" panose="02020603050405020304" pitchFamily="18" charset="0"/>
                <a:cs typeface="Times New Roman" panose="02020603050405020304" pitchFamily="18" charset="0"/>
              </a:rPr>
              <a:t>:</a:t>
            </a:r>
          </a:p>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Tấm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lòng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đối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với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quê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hương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mẹ</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mình</a:t>
            </a:r>
            <a:r>
              <a:rPr lang="en-US" sz="2400" i="1" dirty="0" smtClean="0">
                <a:latin typeface="Times New Roman" panose="02020603050405020304" pitchFamily="18" charset="0"/>
                <a:cs typeface="Times New Roman" panose="02020603050405020304" pitchFamily="18" charset="0"/>
              </a:rPr>
              <a:t>.</a:t>
            </a:r>
          </a:p>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Tình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cảm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được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thực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hiện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hóa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bằng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hành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động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thực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tiễn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trực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tiếp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cầm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súng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chiến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trường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để</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tranh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để</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bảo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vệ</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quê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hương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4115539" y="112000"/>
            <a:ext cx="5009136" cy="5031500"/>
          </a:xfrm>
          <a:prstGeom prst="rect">
            <a:avLst/>
          </a:prstGeom>
        </p:spPr>
      </p:pic>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qua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4" name="TextBox 13">
            <a:extLst>
              <a:ext uri="{FF2B5EF4-FFF2-40B4-BE49-F238E27FC236}">
                <a16:creationId xmlns:a16="http://schemas.microsoft.com/office/drawing/2014/main" xmlns="" id="{D3A20B75-E4AB-42F5-91D7-AA20FB196F7D}"/>
              </a:ext>
            </a:extLst>
          </p:cNvPr>
          <p:cNvSpPr txBox="1"/>
          <p:nvPr/>
        </p:nvSpPr>
        <p:spPr>
          <a:xfrm>
            <a:off x="467544" y="1380146"/>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030938D-CD73-4D1C-99A8-6CB4866672CC}"/>
              </a:ext>
            </a:extLst>
          </p:cNvPr>
          <p:cNvSpPr txBox="1"/>
          <p:nvPr/>
        </p:nvSpPr>
        <p:spPr>
          <a:xfrm>
            <a:off x="3867147" y="2701669"/>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1" name="TextBox 20"/>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9254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24128" y="12301"/>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D3A20B75-E4AB-42F5-91D7-AA20FB196F7D}"/>
              </a:ext>
            </a:extLst>
          </p:cNvPr>
          <p:cNvSpPr txBox="1"/>
          <p:nvPr/>
        </p:nvSpPr>
        <p:spPr>
          <a:xfrm>
            <a:off x="5940152" y="288775"/>
            <a:ext cx="3296263" cy="3242234"/>
          </a:xfrm>
          <a:prstGeom prst="rect">
            <a:avLst/>
          </a:prstGeom>
          <a:noFill/>
        </p:spPr>
        <p:txBody>
          <a:bodyPr wrap="square">
            <a:spAutoFit/>
          </a:bodyPr>
          <a:lstStyle/>
          <a:p>
            <a:pPr algn="just">
              <a:lnSpc>
                <a:spcPct val="20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111">
                        <a14:foregroundMark x1="92889" y1="67111" x2="94667" y2="84444"/>
                        <a14:backgroundMark x1="4889" y1="2222" x2="4000" y2="8444"/>
                        <a14:backgroundMark x1="10222" y1="94222" x2="59111" y2="98222"/>
                      </a14:backgroundRemoval>
                    </a14:imgEffect>
                  </a14:imgLayer>
                </a14:imgProps>
              </a:ext>
            </a:extLst>
          </a:blip>
          <a:stretch>
            <a:fillRect/>
          </a:stretch>
        </p:blipFill>
        <p:spPr>
          <a:xfrm>
            <a:off x="6150618" y="3864471"/>
            <a:ext cx="1279029" cy="1279029"/>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96" l="372" r="98885">
                        <a14:foregroundMark x1="10781" y1="17647" x2="9294" y2="74866"/>
                        <a14:foregroundMark x1="36803" y1="6417" x2="84758" y2="13369"/>
                        <a14:foregroundMark x1="4461" y1="37968" x2="4461" y2="74332"/>
                        <a14:foregroundMark x1="13011" y1="88235" x2="90335" y2="89840"/>
                        <a14:foregroundMark x1="92193" y1="79679" x2="93680" y2="92513"/>
                        <a14:foregroundMark x1="95167" y1="85027" x2="95539" y2="97326"/>
                        <a14:foregroundMark x1="90335" y1="18717" x2="94796" y2="34225"/>
                        <a14:foregroundMark x1="9294" y1="85561" x2="23420" y2="95187"/>
                      </a14:backgroundRemoval>
                    </a14:imgEffect>
                  </a14:imgLayer>
                </a14:imgProps>
              </a:ext>
            </a:extLst>
          </a:blip>
          <a:stretch>
            <a:fillRect/>
          </a:stretch>
        </p:blipFill>
        <p:spPr>
          <a:xfrm>
            <a:off x="7640112" y="4188628"/>
            <a:ext cx="1291609" cy="897884"/>
          </a:xfrm>
          <a:prstGeom prst="rect">
            <a:avLst/>
          </a:prstGeom>
        </p:spPr>
      </p:pic>
      <p:sp>
        <p:nvSpPr>
          <p:cNvPr id="4" name="Rectangle 3"/>
          <p:cNvSpPr/>
          <p:nvPr/>
        </p:nvSpPr>
        <p:spPr>
          <a:xfrm>
            <a:off x="5850334" y="539160"/>
            <a:ext cx="1064715" cy="461665"/>
          </a:xfrm>
          <a:prstGeom prst="rect">
            <a:avLst/>
          </a:prstGeom>
          <a:solidFill>
            <a:schemeClr val="bg1"/>
          </a:solidFill>
        </p:spPr>
        <p:txBody>
          <a:bodyPr wrap="none">
            <a:spAutoFit/>
          </a:bodyPr>
          <a:lstStyle/>
          <a:p>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endParaRPr lang="en-US" sz="2400" dirty="0"/>
          </a:p>
        </p:txBody>
      </p:sp>
      <p:sp>
        <p:nvSpPr>
          <p:cNvPr id="23" name="Rectangle 22"/>
          <p:cNvSpPr/>
          <p:nvPr/>
        </p:nvSpPr>
        <p:spPr>
          <a:xfrm>
            <a:off x="6844290" y="1334287"/>
            <a:ext cx="2087431"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Rectangle 23"/>
          <p:cNvSpPr/>
          <p:nvPr/>
        </p:nvSpPr>
        <p:spPr>
          <a:xfrm>
            <a:off x="5887455" y="2169113"/>
            <a:ext cx="3223959"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8" name="Rectangle 27"/>
          <p:cNvSpPr/>
          <p:nvPr/>
        </p:nvSpPr>
        <p:spPr>
          <a:xfrm>
            <a:off x="5850334" y="2990905"/>
            <a:ext cx="1167307"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6" name="Rectangle: Rounded Corners 4">
            <a:extLst>
              <a:ext uri="{FF2B5EF4-FFF2-40B4-BE49-F238E27FC236}">
                <a16:creationId xmlns=""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Người</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a:solidFill>
                  <a:schemeClr val="tx1"/>
                </a:solidFill>
                <a:latin typeface="Times New Roman" panose="02020603050405020304" pitchFamily="18" charset="0"/>
                <a:cs typeface="Times New Roman" panose="02020603050405020304" pitchFamily="18" charset="0"/>
              </a:rPr>
              <a:t>con </a:t>
            </a:r>
            <a:r>
              <a:rPr lang="en-US" sz="2400" spc="35" dirty="0" err="1">
                <a:solidFill>
                  <a:schemeClr val="tx1"/>
                </a:solidFill>
                <a:latin typeface="Times New Roman" panose="02020603050405020304" pitchFamily="18" charset="0"/>
                <a:cs typeface="Times New Roman" panose="02020603050405020304" pitchFamily="18" charset="0"/>
              </a:rPr>
              <a:t>xa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nhà</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trên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đường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hành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quân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r>
              <a:rPr lang="en-US" sz="2400" spc="35" dirty="0">
                <a:solidFill>
                  <a:schemeClr val="tx1"/>
                </a:solidFill>
                <a:latin typeface="Times New Roman" panose="02020603050405020304" pitchFamily="18" charset="0"/>
                <a:cs typeface="Times New Roman" panose="02020603050405020304" pitchFamily="18" charset="0"/>
              </a:rPr>
              <a:t> - </a:t>
            </a:r>
            <a:r>
              <a:rPr lang="en-US" sz="2400" spc="35" dirty="0" err="1">
                <a:solidFill>
                  <a:schemeClr val="tx1"/>
                </a:solidFill>
                <a:latin typeface="Times New Roman" panose="02020603050405020304" pitchFamily="18" charset="0"/>
                <a:cs typeface="Times New Roman" panose="02020603050405020304" pitchFamily="18" charset="0"/>
              </a:rPr>
              <a:t>hương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vị</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a:t>
            </a:r>
            <a:r>
              <a:rPr lang="en-US" sz="2400" spc="35" dirty="0" err="1" smtClean="0">
                <a:solidFill>
                  <a:schemeClr val="tx1"/>
                </a:solidFill>
                <a:latin typeface="Times New Roman" panose="02020603050405020304" pitchFamily="18" charset="0"/>
                <a:cs typeface="Times New Roman" panose="02020603050405020304" pitchFamily="18" charset="0"/>
              </a:rPr>
              <a:t>hớ</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làn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khói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mùa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Nhớ</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hình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ảnh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mẹ</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nấu</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bếp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lửa</a:t>
            </a:r>
            <a:r>
              <a:rPr lang="en-US" sz="2400" spc="35"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820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4" grpId="0" animBg="1"/>
      <p:bldP spid="23" grpId="0" animBg="1"/>
      <p:bldP spid="24" grpId="0" animBg="1"/>
      <p:bldP spid="28" grpId="0" animBg="1"/>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Rectangle: Rounded Corners 4">
            <a:extLst>
              <a:ext uri="{FF2B5EF4-FFF2-40B4-BE49-F238E27FC236}">
                <a16:creationId xmlns=""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a:solidFill>
                  <a:prstClr val="black"/>
                </a:solidFill>
                <a:latin typeface="Times New Roman" panose="02020603050405020304" pitchFamily="18" charset="0"/>
                <a:cs typeface="Times New Roman" panose="02020603050405020304" pitchFamily="18" charset="0"/>
              </a:rPr>
              <a:t>con </a:t>
            </a:r>
            <a:r>
              <a:rPr lang="en-US" sz="2400" spc="35" dirty="0" err="1">
                <a:solidFill>
                  <a:prstClr val="black"/>
                </a:solidFill>
                <a:latin typeface="Times New Roman" panose="02020603050405020304" pitchFamily="18" charset="0"/>
                <a:cs typeface="Times New Roman" panose="02020603050405020304" pitchFamily="18" charset="0"/>
              </a:rPr>
              <a:t>xa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đường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hành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quân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r>
              <a:rPr lang="en-US" sz="2400" spc="35" dirty="0">
                <a:solidFill>
                  <a:prstClr val="black"/>
                </a:solidFill>
                <a:latin typeface="Times New Roman" panose="02020603050405020304" pitchFamily="18" charset="0"/>
                <a:cs typeface="Times New Roman" panose="02020603050405020304" pitchFamily="18" charset="0"/>
              </a:rPr>
              <a:t> - </a:t>
            </a:r>
            <a:r>
              <a:rPr lang="en-US" sz="2400" spc="35" dirty="0" err="1">
                <a:solidFill>
                  <a:prstClr val="black"/>
                </a:solidFill>
                <a:latin typeface="Times New Roman" panose="02020603050405020304" pitchFamily="18" charset="0"/>
                <a:cs typeface="Times New Roman" panose="02020603050405020304" pitchFamily="18" charset="0"/>
              </a:rPr>
              <a:t>hương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vị</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a:t>
            </a:r>
            <a:r>
              <a:rPr lang="en-US" sz="2400" spc="35" dirty="0" err="1" smtClean="0">
                <a:solidFill>
                  <a:prstClr val="black"/>
                </a:solidFill>
                <a:latin typeface="Times New Roman" panose="02020603050405020304" pitchFamily="18" charset="0"/>
                <a:cs typeface="Times New Roman" panose="02020603050405020304" pitchFamily="18" charset="0"/>
              </a:rPr>
              <a:t>hớ</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khói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mùa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Nhớ</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ảnh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nấu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bếp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lửa</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14" name="Freeform 5"/>
          <p:cNvSpPr>
            <a:spLocks/>
          </p:cNvSpPr>
          <p:nvPr/>
        </p:nvSpPr>
        <p:spPr bwMode="auto">
          <a:xfrm>
            <a:off x="5500491" y="1203598"/>
            <a:ext cx="352253" cy="3067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8"/>
          <p:cNvSpPr txBox="1"/>
          <p:nvPr/>
        </p:nvSpPr>
        <p:spPr>
          <a:xfrm>
            <a:off x="6064205" y="1144926"/>
            <a:ext cx="2756793" cy="1477328"/>
          </a:xfrm>
          <a:prstGeom prst="rect">
            <a:avLst/>
          </a:prstGeom>
        </p:spPr>
        <p:txBody>
          <a:bodyPr wrap="square" lIns="0" tIns="0" rIns="0" bIns="0" rtlCol="0" anchor="t">
            <a:spAutoFit/>
          </a:bodyPr>
          <a:lstStyle/>
          <a:p>
            <a:pPr algn="just">
              <a:spcBef>
                <a:spcPct val="0"/>
              </a:spcBef>
            </a:pPr>
            <a:r>
              <a:rPr lang="en-US" sz="2400" spc="35"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Hoàn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cảnh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đặc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biệt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mà</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người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lính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trải</a:t>
            </a:r>
            <a:r>
              <a:rPr lang="en-US" sz="2400" spc="35" dirty="0">
                <a:solidFill>
                  <a:srgbClr val="FF0000"/>
                </a:solidFill>
                <a:latin typeface="Times New Roman" panose="02020603050405020304" pitchFamily="18" charset="0"/>
                <a:cs typeface="Times New Roman" panose="02020603050405020304" pitchFamily="18" charset="0"/>
              </a:rPr>
              <a:t> qua </a:t>
            </a:r>
            <a:r>
              <a:rPr lang="en-US" sz="2400" spc="35" dirty="0" err="1">
                <a:solidFill>
                  <a:srgbClr val="FF0000"/>
                </a:solidFill>
                <a:latin typeface="Times New Roman" panose="02020603050405020304" pitchFamily="18" charset="0"/>
                <a:cs typeface="Times New Roman" panose="02020603050405020304" pitchFamily="18" charset="0"/>
              </a:rPr>
              <a:t>trong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chiến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tranh</a:t>
            </a:r>
            <a:r>
              <a:rPr lang="en-US" sz="2400" spc="35" dirty="0">
                <a:solidFill>
                  <a:srgbClr val="FF0000"/>
                </a:solidFill>
                <a:latin typeface="Times New Roman" panose="02020603050405020304" pitchFamily="18" charset="0"/>
                <a:cs typeface="Times New Roman" panose="02020603050405020304" pitchFamily="18" charset="0"/>
              </a:rPr>
              <a:t> </a:t>
            </a:r>
          </a:p>
        </p:txBody>
      </p:sp>
      <p:sp>
        <p:nvSpPr>
          <p:cNvPr id="16" name="TextBox 19"/>
          <p:cNvSpPr txBox="1"/>
          <p:nvPr/>
        </p:nvSpPr>
        <p:spPr>
          <a:xfrm>
            <a:off x="6081176" y="2977011"/>
            <a:ext cx="2818722" cy="1107996"/>
          </a:xfrm>
          <a:prstGeom prst="rect">
            <a:avLst/>
          </a:prstGeom>
        </p:spPr>
        <p:txBody>
          <a:bodyPr wrap="square" lIns="0" tIns="0" rIns="0" bIns="0" rtlCol="0" anchor="t">
            <a:spAutoFit/>
          </a:bodyPr>
          <a:lstStyle/>
          <a:p>
            <a:pPr algn="just">
              <a:spcBef>
                <a:spcPct val="0"/>
              </a:spcBef>
            </a:pPr>
            <a:r>
              <a:rPr lang="en-US" sz="2400" spc="35"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Tâm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hồn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tinh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tế</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smtClean="0">
                <a:solidFill>
                  <a:srgbClr val="FF0000"/>
                </a:solidFill>
                <a:latin typeface="Times New Roman" panose="02020603050405020304" pitchFamily="18" charset="0"/>
                <a:cs typeface="Times New Roman" panose="02020603050405020304" pitchFamily="18" charset="0"/>
              </a:rPr>
              <a:t>ý </a:t>
            </a:r>
            <a:r>
              <a:rPr lang="en-US" sz="2400" spc="35" dirty="0" err="1">
                <a:solidFill>
                  <a:srgbClr val="FF0000"/>
                </a:solidFill>
                <a:latin typeface="Times New Roman" panose="02020603050405020304" pitchFamily="18" charset="0"/>
                <a:cs typeface="Times New Roman" panose="02020603050405020304" pitchFamily="18" charset="0"/>
              </a:rPr>
              <a:t>thức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trách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nhiệm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với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quê</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hương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đất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nước</a:t>
            </a:r>
            <a:r>
              <a:rPr lang="en-US" sz="2400" spc="35"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28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TextBox 30">
            <a:extLst>
              <a:ext uri="{FF2B5EF4-FFF2-40B4-BE49-F238E27FC236}">
                <a16:creationId xmlns:a16="http://schemas.microsoft.com/office/drawing/2014/main" xmlns="" id="{D3A20B75-E4AB-42F5-91D7-AA20FB196F7D}"/>
              </a:ext>
            </a:extLst>
          </p:cNvPr>
          <p:cNvSpPr txBox="1"/>
          <p:nvPr/>
        </p:nvSpPr>
        <p:spPr>
          <a:xfrm>
            <a:off x="77753" y="195486"/>
            <a:ext cx="3630151" cy="517065"/>
          </a:xfrm>
          <a:prstGeom prst="rect">
            <a:avLst/>
          </a:prstGeom>
          <a:solidFill>
            <a:schemeClr val="accent3"/>
          </a:solid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xmlns="" id="{8030938D-CD73-4D1C-99A8-6CB4866672CC}"/>
              </a:ext>
            </a:extLst>
          </p:cNvPr>
          <p:cNvSpPr txBox="1"/>
          <p:nvPr/>
        </p:nvSpPr>
        <p:spPr>
          <a:xfrm>
            <a:off x="467544" y="1202618"/>
            <a:ext cx="3575051" cy="3346557"/>
          </a:xfrm>
          <a:prstGeom prst="rect">
            <a:avLst/>
          </a:prstGeom>
          <a:noFill/>
        </p:spPr>
        <p:txBody>
          <a:bodyPr wrap="square">
            <a:spAutoFit/>
          </a:bodyPr>
          <a:lstStyle/>
          <a:p>
            <a:pPr algn="just">
              <a:lnSpc>
                <a:spcPct val="200000"/>
              </a:lnSpc>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itchFamily="18" charset="0"/>
                <a:cs typeface="Times New Roman"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72804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940152" y="2214317"/>
            <a:ext cx="3600400" cy="2946709"/>
          </a:xfrm>
          <a:prstGeom prst="rect">
            <a:avLst/>
          </a:prstGeom>
        </p:spPr>
      </p:pic>
      <p:pic>
        <p:nvPicPr>
          <p:cNvPr id="27" name="Picture 26"/>
          <p:cNvPicPr>
            <a:picLocks noChangeAspect="1"/>
          </p:cNvPicPr>
          <p:nvPr/>
        </p:nvPicPr>
        <p:blipFill>
          <a:blip r:embed="rId3"/>
          <a:stretch>
            <a:fillRect/>
          </a:stretch>
        </p:blipFill>
        <p:spPr>
          <a:xfrm>
            <a:off x="-252536" y="2186212"/>
            <a:ext cx="3600400" cy="2946709"/>
          </a:xfrm>
          <a:prstGeom prst="rect">
            <a:avLst/>
          </a:prstGeom>
        </p:spPr>
      </p:pic>
      <p:pic>
        <p:nvPicPr>
          <p:cNvPr id="31" name="Picture 30"/>
          <p:cNvPicPr>
            <a:picLocks noChangeAspect="1"/>
          </p:cNvPicPr>
          <p:nvPr/>
        </p:nvPicPr>
        <p:blipFill>
          <a:blip r:embed="rId3"/>
          <a:stretch>
            <a:fillRect/>
          </a:stretch>
        </p:blipFill>
        <p:spPr>
          <a:xfrm>
            <a:off x="2627784" y="2186211"/>
            <a:ext cx="3600400" cy="2946709"/>
          </a:xfrm>
          <a:prstGeom prst="rect">
            <a:avLst/>
          </a:prstGeom>
        </p:spPr>
      </p:pic>
      <p:pic>
        <p:nvPicPr>
          <p:cNvPr id="32" name="Picture 31"/>
          <p:cNvPicPr>
            <a:picLocks noChangeAspect="1"/>
          </p:cNvPicPr>
          <p:nvPr/>
        </p:nvPicPr>
        <p:blipFill>
          <a:blip r:embed="rId3"/>
          <a:stretch>
            <a:fillRect/>
          </a:stretch>
        </p:blipFill>
        <p:spPr>
          <a:xfrm>
            <a:off x="4067944" y="2187083"/>
            <a:ext cx="3600400" cy="2946709"/>
          </a:xfrm>
          <a:prstGeom prst="rect">
            <a:avLst/>
          </a:prstGeom>
        </p:spPr>
      </p:pic>
      <p:sp>
        <p:nvSpPr>
          <p:cNvPr id="17" name="Rectangle: Rounded Corners 4">
            <a:extLst>
              <a:ext uri="{FF2B5EF4-FFF2-40B4-BE49-F238E27FC236}">
                <a16:creationId xmlns="" xmlns:a16="http://schemas.microsoft.com/office/drawing/2014/main" id="{39999399-3D4A-4142-8223-CA10530923A3}"/>
              </a:ext>
            </a:extLst>
          </p:cNvPr>
          <p:cNvSpPr/>
          <p:nvPr/>
        </p:nvSpPr>
        <p:spPr>
          <a:xfrm>
            <a:off x="4777474" y="843558"/>
            <a:ext cx="1954766" cy="24305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Tác</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giả</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đã</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sử</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dụng</a:t>
            </a:r>
            <a:r>
              <a:rPr lang="en-US" sz="2400" spc="35" dirty="0" smtClean="0">
                <a:solidFill>
                  <a:prstClr val="black"/>
                </a:solidFill>
                <a:latin typeface="Times New Roman" panose="02020603050405020304" pitchFamily="18" charset="0"/>
                <a:cs typeface="Times New Roman" panose="02020603050405020304" pitchFamily="18" charset="0"/>
              </a:rPr>
              <a:t> BPNT </a:t>
            </a:r>
            <a:r>
              <a:rPr lang="en-US" sz="2400" spc="35" dirty="0" err="1" smtClean="0">
                <a:solidFill>
                  <a:prstClr val="black"/>
                </a:solidFill>
                <a:latin typeface="Times New Roman" panose="02020603050405020304" pitchFamily="18" charset="0"/>
                <a:cs typeface="Times New Roman" panose="02020603050405020304" pitchFamily="18" charset="0"/>
              </a:rPr>
              <a:t>nào</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trong</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khổ</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thơ</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8" name="Rectangle: Rounded Corners 6">
            <a:extLst>
              <a:ext uri="{FF2B5EF4-FFF2-40B4-BE49-F238E27FC236}">
                <a16:creationId xmlns="" xmlns:a16="http://schemas.microsoft.com/office/drawing/2014/main" id="{08029B97-3E06-4265-B3B8-838F58B0C5D4}"/>
              </a:ext>
            </a:extLst>
          </p:cNvPr>
          <p:cNvSpPr/>
          <p:nvPr/>
        </p:nvSpPr>
        <p:spPr>
          <a:xfrm>
            <a:off x="2401210" y="843559"/>
            <a:ext cx="2026774" cy="24305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Những</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câu</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thơ</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đó</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cho</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em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nhận</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đó</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là</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mẹ</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như</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thế</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nào</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2" name="Rectangle: Rounded Corners 11">
            <a:extLst>
              <a:ext uri="{FF2B5EF4-FFF2-40B4-BE49-F238E27FC236}">
                <a16:creationId xmlns="" xmlns:a16="http://schemas.microsoft.com/office/drawing/2014/main" id="{D3644E1A-0BB2-4F13-91D4-F036D3167249}"/>
              </a:ext>
            </a:extLst>
          </p:cNvPr>
          <p:cNvSpPr/>
          <p:nvPr/>
        </p:nvSpPr>
        <p:spPr>
          <a:xfrm>
            <a:off x="6998471" y="843558"/>
            <a:ext cx="1894009" cy="243055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Nhận</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xét</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về</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xúc</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tình</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của</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con.</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5" name="Rectangle: Rounded Corners 6">
            <a:extLst>
              <a:ext uri="{FF2B5EF4-FFF2-40B4-BE49-F238E27FC236}">
                <a16:creationId xmlns="" xmlns:a16="http://schemas.microsoft.com/office/drawing/2014/main" id="{08029B97-3E06-4265-B3B8-838F58B0C5D4}"/>
              </a:ext>
            </a:extLst>
          </p:cNvPr>
          <p:cNvSpPr/>
          <p:nvPr/>
        </p:nvSpPr>
        <p:spPr>
          <a:xfrm>
            <a:off x="323528" y="849430"/>
            <a:ext cx="1800200" cy="24246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7541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419872" y="771550"/>
            <a:ext cx="4176464" cy="1815882"/>
          </a:xfrm>
          <a:prstGeom prst="rect">
            <a:avLst/>
          </a:prstGeom>
        </p:spPr>
        <p:txBody>
          <a:bodyPr wrap="square">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53285" y="858727"/>
            <a:ext cx="4935885" cy="1200329"/>
          </a:xfrm>
          <a:prstGeom prst="rect">
            <a:avLst/>
          </a:prstGeom>
        </p:spPr>
        <p:txBody>
          <a:bodyPr wrap="square">
            <a:spAutoFit/>
          </a:bodyPr>
          <a:lstStyle/>
          <a:p>
            <a:pPr algn="just"/>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bg1"/>
                </a:solidFill>
                <a:latin typeface="Times New Roman" pitchFamily="18" charset="0"/>
                <a:cs typeface="Times New Roman" pitchFamily="18" charset="0"/>
                <a:sym typeface="Wingdings" panose="05000000000000000000" pitchFamily="2" charset="2"/>
              </a:rPr>
              <a:t> con</a:t>
            </a:r>
            <a:r>
              <a:rPr lang="en-US" sz="2800" dirty="0">
                <a:solidFill>
                  <a:schemeClr val="bg1"/>
                </a:solidFill>
                <a:latin typeface="Times New Roman" pitchFamily="18" charset="0"/>
                <a:cs typeface="Times New Roman" pitchFamily="18" charset="0"/>
                <a:sym typeface="Wingdings" panose="05000000000000000000" pitchFamily="2" charset="2"/>
              </a:rPr>
              <a:t>.</a:t>
            </a:r>
            <a:endParaRPr lang="en-US" sz="2800" dirty="0">
              <a:solidFill>
                <a:schemeClr val="bg1"/>
              </a:solidFill>
              <a:latin typeface="Times New Roman" pitchFamily="18" charset="0"/>
              <a:cs typeface="Times New Roman" pitchFamily="18" charset="0"/>
            </a:endParaRPr>
          </a:p>
        </p:txBody>
      </p:sp>
      <p:sp>
        <p:nvSpPr>
          <p:cNvPr id="30" name="Rectangle 29"/>
          <p:cNvSpPr/>
          <p:nvPr/>
        </p:nvSpPr>
        <p:spPr>
          <a:xfrm>
            <a:off x="5724128" y="958937"/>
            <a:ext cx="2696572"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p:txBody>
      </p:sp>
      <p:sp>
        <p:nvSpPr>
          <p:cNvPr id="33" name="Rectangle 32"/>
          <p:cNvSpPr/>
          <p:nvPr/>
        </p:nvSpPr>
        <p:spPr>
          <a:xfrm>
            <a:off x="5724128" y="1828223"/>
            <a:ext cx="1080745" cy="461665"/>
          </a:xfrm>
          <a:prstGeom prst="rect">
            <a:avLst/>
          </a:prstGeom>
          <a:solidFill>
            <a:schemeClr val="bg1"/>
          </a:solidFill>
        </p:spPr>
        <p:txBody>
          <a:bodyPr wrap="none">
            <a:spAutoFit/>
          </a:bodyPr>
          <a:lstStyle/>
          <a:p>
            <a:pPr algn="just">
              <a:spcAft>
                <a:spcPts val="75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Nhặt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lá</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4" name="Rectangle 33"/>
          <p:cNvSpPr/>
          <p:nvPr/>
        </p:nvSpPr>
        <p:spPr>
          <a:xfrm>
            <a:off x="7164288" y="1822053"/>
            <a:ext cx="1353458" cy="461665"/>
          </a:xfrm>
          <a:prstGeom prst="rect">
            <a:avLst/>
          </a:prstGeom>
          <a:solidFill>
            <a:schemeClr val="bg1"/>
          </a:solidFill>
        </p:spPr>
        <p:txBody>
          <a:bodyPr wrap="square">
            <a:spAutoFit/>
          </a:bodyPr>
          <a:lstStyle/>
          <a:p>
            <a:pPr algn="just">
              <a:spcAft>
                <a:spcPts val="75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đun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5" name="Rectangle 34"/>
          <p:cNvSpPr/>
          <p:nvPr/>
        </p:nvSpPr>
        <p:spPr>
          <a:xfrm>
            <a:off x="6833734" y="2685169"/>
            <a:ext cx="12666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hổi</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cơm</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6" name="Rectangle 35"/>
          <p:cNvSpPr/>
          <p:nvPr/>
        </p:nvSpPr>
        <p:spPr>
          <a:xfrm>
            <a:off x="260000" y="2197178"/>
            <a:ext cx="4572000" cy="1569660"/>
          </a:xfrm>
          <a:prstGeom prst="rect">
            <a:avLst/>
          </a:prstGeom>
        </p:spPr>
        <p:txBody>
          <a:bodyPr>
            <a:spAutoFit/>
          </a:bodyPr>
          <a:lstStyle/>
          <a:p>
            <a:pPr algn="just"/>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me:</a:t>
            </a: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Nhặt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lá</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Đun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bếp</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Thổi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p:txBody>
      </p:sp>
      <p:sp>
        <p:nvSpPr>
          <p:cNvPr id="37" name="Freeform 5"/>
          <p:cNvSpPr>
            <a:spLocks/>
          </p:cNvSpPr>
          <p:nvPr/>
        </p:nvSpPr>
        <p:spPr bwMode="auto">
          <a:xfrm>
            <a:off x="2051720" y="2685169"/>
            <a:ext cx="218518" cy="950318"/>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38" name="Rectangle 37"/>
          <p:cNvSpPr/>
          <p:nvPr/>
        </p:nvSpPr>
        <p:spPr>
          <a:xfrm>
            <a:off x="2445780" y="2971819"/>
            <a:ext cx="4572000" cy="461665"/>
          </a:xfrm>
          <a:prstGeom prst="rect">
            <a:avLst/>
          </a:prstGeom>
        </p:spPr>
        <p:txBody>
          <a:bodyPr>
            <a:spAutoFit/>
          </a:bodyPr>
          <a:lstStyle/>
          <a:p>
            <a:pPr algn="just"/>
            <a:r>
              <a:rPr lang="en-US" sz="2400" dirty="0" err="1" smtClean="0">
                <a:solidFill>
                  <a:srgbClr val="FF0000"/>
                </a:solidFill>
                <a:latin typeface="Times New Roman" panose="02020603050405020304" pitchFamily="18" charset="0"/>
                <a:cs typeface="Times New Roman" panose="02020603050405020304" pitchFamily="18" charset="0"/>
              </a:rPr>
              <a:t>Động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 </a:t>
            </a:r>
            <a:r>
              <a:rPr lang="en-US" sz="2400" dirty="0" err="1" smtClean="0">
                <a:solidFill>
                  <a:srgbClr val="FF0000"/>
                </a:solidFill>
                <a:latin typeface="Times New Roman" panose="02020603050405020304" pitchFamily="18" charset="0"/>
                <a:cs typeface="Times New Roman" panose="02020603050405020304" pitchFamily="18" charset="0"/>
              </a:rPr>
              <a:t>Liệt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7371" y="3922137"/>
            <a:ext cx="5303444" cy="1015663"/>
          </a:xfrm>
          <a:prstGeom prst="rect">
            <a:avLst/>
          </a:prstGeom>
        </p:spPr>
        <p:txBody>
          <a:bodyPr wrap="square">
            <a:spAutoFit/>
          </a:bodyPr>
          <a:lstStyle/>
          <a:p>
            <a:pPr algn="just">
              <a:lnSpc>
                <a:spcPct val="125000"/>
              </a:lnSpc>
            </a:pP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barn(inVertical)">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xEl>
                                              <p:pRg st="1" end="1"/>
                                            </p:txEl>
                                          </p:spTgt>
                                        </p:tgtEl>
                                        <p:attrNameLst>
                                          <p:attrName>style.visibility</p:attrName>
                                        </p:attrNameLst>
                                      </p:cBhvr>
                                      <p:to>
                                        <p:strVal val="visible"/>
                                      </p:to>
                                    </p:set>
                                    <p:animEffect transition="in" filter="barn(inVertical)">
                                      <p:cBhvr>
                                        <p:cTn id="46" dur="500"/>
                                        <p:tgtEl>
                                          <p:spTgt spid="3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xEl>
                                              <p:pRg st="2" end="2"/>
                                            </p:txEl>
                                          </p:spTgt>
                                        </p:tgtEl>
                                        <p:attrNameLst>
                                          <p:attrName>style.visibility</p:attrName>
                                        </p:attrNameLst>
                                      </p:cBhvr>
                                      <p:to>
                                        <p:strVal val="visible"/>
                                      </p:to>
                                    </p:set>
                                    <p:animEffect transition="in" filter="barn(inVertical)">
                                      <p:cBhvr>
                                        <p:cTn id="49" dur="500"/>
                                        <p:tgtEl>
                                          <p:spTgt spid="36">
                                            <p:txEl>
                                              <p:pRg st="2" end="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xEl>
                                              <p:pRg st="3" end="3"/>
                                            </p:txEl>
                                          </p:spTgt>
                                        </p:tgtEl>
                                        <p:attrNameLst>
                                          <p:attrName>style.visibility</p:attrName>
                                        </p:attrNameLst>
                                      </p:cBhvr>
                                      <p:to>
                                        <p:strVal val="visible"/>
                                      </p:to>
                                    </p:set>
                                    <p:animEffect transition="in" filter="barn(inVertical)">
                                      <p:cBhvr>
                                        <p:cTn id="52" dur="500"/>
                                        <p:tgtEl>
                                          <p:spTgt spid="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9" grpId="0"/>
      <p:bldP spid="30" grpId="0" animBg="1"/>
      <p:bldP spid="33" grpId="0" animBg="1"/>
      <p:bldP spid="34" grpId="0" animBg="1"/>
      <p:bldP spid="35" grpId="0" animBg="1"/>
      <p:bldP spid="37" grpId="0" animBg="1"/>
      <p:bldP spid="3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9290" y="1725484"/>
            <a:ext cx="4572000" cy="1015663"/>
          </a:xfrm>
          <a:prstGeom prst="rect">
            <a:avLst/>
          </a:prstGeom>
        </p:spPr>
        <p:txBody>
          <a:bodyPr>
            <a:spAutoFit/>
          </a:bodyPr>
          <a:lstStyle/>
          <a:p>
            <a:pPr algn="just">
              <a:lnSpc>
                <a:spcPct val="125000"/>
              </a:lnSpc>
            </a:pP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xmlns=""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prstClr val="white"/>
                </a:solidFill>
                <a:latin typeface="Times New Roman" pitchFamily="18" charset="0"/>
                <a:cs typeface="Times New Roman" pitchFamily="18" charset="0"/>
                <a:sym typeface="Wingdings" panose="05000000000000000000" pitchFamily="2" charset="2"/>
              </a:rPr>
              <a:t> con</a:t>
            </a:r>
            <a:r>
              <a:rPr lang="en-US" sz="2800" dirty="0">
                <a:solidFill>
                  <a:prstClr val="white"/>
                </a:solidFill>
                <a:latin typeface="Times New Roman" pitchFamily="18" charset="0"/>
                <a:cs typeface="Times New Roman" pitchFamily="18" charset="0"/>
                <a:sym typeface="Wingdings" panose="05000000000000000000" pitchFamily="2" charset="2"/>
              </a:rPr>
              <a:t>.</a:t>
            </a:r>
            <a:endParaRPr lang="en-US" sz="2800" dirty="0">
              <a:solidFill>
                <a:prstClr val="white"/>
              </a:solidFill>
              <a:latin typeface="Times New Roman" pitchFamily="18" charset="0"/>
              <a:cs typeface="Times New Roman" pitchFamily="18" charset="0"/>
            </a:endParaRPr>
          </a:p>
        </p:txBody>
      </p:sp>
      <p:sp>
        <p:nvSpPr>
          <p:cNvPr id="35" name="Rectangle 34"/>
          <p:cNvSpPr/>
          <p:nvPr/>
        </p:nvSpPr>
        <p:spPr>
          <a:xfrm>
            <a:off x="5698141" y="3507854"/>
            <a:ext cx="3384376" cy="523220"/>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17" name="Rectangle 16"/>
          <p:cNvSpPr/>
          <p:nvPr/>
        </p:nvSpPr>
        <p:spPr>
          <a:xfrm>
            <a:off x="827583" y="916633"/>
            <a:ext cx="3384376" cy="523220"/>
          </a:xfrm>
          <a:prstGeom prst="rect">
            <a:avLst/>
          </a:prstGeom>
          <a:solidFill>
            <a:schemeClr val="accent4">
              <a:lumMod val="20000"/>
              <a:lumOff val="80000"/>
            </a:schemeClr>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5" name="Rectangle 4"/>
          <p:cNvSpPr/>
          <p:nvPr/>
        </p:nvSpPr>
        <p:spPr>
          <a:xfrm>
            <a:off x="233770" y="2862964"/>
            <a:ext cx="4770277" cy="1477328"/>
          </a:xfrm>
          <a:prstGeom prst="rect">
            <a:avLst/>
          </a:prstGeom>
        </p:spPr>
        <p:txBody>
          <a:bodyPr wrap="square">
            <a:spAutoFit/>
          </a:bodyPr>
          <a:lstStyle/>
          <a:p>
            <a:pPr algn="just">
              <a:lnSpc>
                <a:spcPct val="125000"/>
              </a:lnSpc>
            </a:pP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8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17"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9" name="TextBox 18">
            <a:extLst>
              <a:ext uri="{FF2B5EF4-FFF2-40B4-BE49-F238E27FC236}">
                <a16:creationId xmlns:a16="http://schemas.microsoft.com/office/drawing/2014/main" xmlns="" id="{3B5D284E-6B30-4092-A499-5E70AB0822E2}"/>
              </a:ext>
            </a:extLst>
          </p:cNvPr>
          <p:cNvSpPr txBox="1"/>
          <p:nvPr/>
        </p:nvSpPr>
        <p:spPr>
          <a:xfrm>
            <a:off x="251392" y="1033825"/>
            <a:ext cx="3320863" cy="261610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BFA8C9C8-A7C2-43F7-B804-3397739FDEBD}"/>
              </a:ext>
            </a:extLst>
          </p:cNvPr>
          <p:cNvSpPr txBox="1"/>
          <p:nvPr/>
        </p:nvSpPr>
        <p:spPr>
          <a:xfrm>
            <a:off x="1245607" y="3807168"/>
            <a:ext cx="3575051" cy="130292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grpSp>
        <p:nvGrpSpPr>
          <p:cNvPr id="14" name="Group 13"/>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646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p:cNvGrpSpPr/>
          <p:nvPr/>
        </p:nvGrpSpPr>
        <p:grpSpPr>
          <a:xfrm rot="-150616">
            <a:off x="3353192" y="2577430"/>
            <a:ext cx="2504020" cy="2498801"/>
            <a:chOff x="0" y="0"/>
            <a:chExt cx="959626" cy="957625"/>
          </a:xfrm>
        </p:grpSpPr>
        <p:sp>
          <p:nvSpPr>
            <p:cNvPr id="15" name="Freeform 12"/>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17" name="TextBox 13"/>
            <p:cNvSpPr txBox="1"/>
            <p:nvPr/>
          </p:nvSpPr>
          <p:spPr>
            <a:xfrm>
              <a:off x="129277" y="197081"/>
              <a:ext cx="705461" cy="581025"/>
            </a:xfrm>
            <a:prstGeom prst="rect">
              <a:avLst/>
            </a:prstGeom>
          </p:spPr>
          <p:txBody>
            <a:bodyPr lIns="25400" tIns="25400" rIns="25400" bIns="25400" rtlCol="0" anchor="ctr"/>
            <a:lstStyle/>
            <a:p>
              <a:pPr algn="ctr">
                <a:lnSpc>
                  <a:spcPts val="2015"/>
                </a:lnSpc>
              </a:pPr>
              <a:r>
                <a:rPr lang="en-US" sz="2000" dirty="0" err="1" smtClean="0">
                  <a:solidFill>
                    <a:srgbClr val="FFFFFF"/>
                  </a:solidFill>
                  <a:latin typeface="Times New Roman" panose="02020603050405020304" pitchFamily="18" charset="0"/>
                  <a:cs typeface="Times New Roman" panose="02020603050405020304" pitchFamily="18" charset="0"/>
                </a:rPr>
                <a:t>Em</a:t>
              </a:r>
              <a:r>
                <a:rPr lang="en-US" sz="2000" dirty="0" smtClean="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hiểu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mùi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vị</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nhắc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đến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trong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khổ</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thứ</a:t>
              </a:r>
              <a:r>
                <a:rPr lang="en-US" sz="2000" dirty="0">
                  <a:solidFill>
                    <a:srgbClr val="FFFFFF"/>
                  </a:solidFill>
                  <a:latin typeface="Times New Roman" panose="02020603050405020304" pitchFamily="18" charset="0"/>
                  <a:cs typeface="Times New Roman" panose="02020603050405020304" pitchFamily="18" charset="0"/>
                </a:rPr>
                <a:t> 3 </a:t>
              </a:r>
              <a:r>
                <a:rPr lang="en-US" sz="2000" dirty="0" err="1">
                  <a:solidFill>
                    <a:srgbClr val="FFFFFF"/>
                  </a:solidFill>
                  <a:latin typeface="Times New Roman" panose="02020603050405020304" pitchFamily="18" charset="0"/>
                  <a:cs typeface="Times New Roman" panose="02020603050405020304" pitchFamily="18" charset="0"/>
                </a:rPr>
                <a:t>là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gì</a:t>
              </a:r>
              <a:r>
                <a:rPr lang="en-US" sz="2000" dirty="0">
                  <a:solidFill>
                    <a:srgbClr val="FFFFFF"/>
                  </a:solidFill>
                  <a:latin typeface="Times New Roman" panose="02020603050405020304" pitchFamily="18" charset="0"/>
                  <a:cs typeface="Times New Roman" panose="02020603050405020304" pitchFamily="18" charset="0"/>
                </a:rPr>
                <a:t>? </a:t>
              </a:r>
            </a:p>
          </p:txBody>
        </p:sp>
      </p:grpSp>
      <p:grpSp>
        <p:nvGrpSpPr>
          <p:cNvPr id="22" name="Group 14"/>
          <p:cNvGrpSpPr/>
          <p:nvPr/>
        </p:nvGrpSpPr>
        <p:grpSpPr>
          <a:xfrm rot="181962">
            <a:off x="362665" y="2058267"/>
            <a:ext cx="2504020" cy="2498801"/>
            <a:chOff x="0" y="0"/>
            <a:chExt cx="959626" cy="957625"/>
          </a:xfrm>
        </p:grpSpPr>
        <p:sp>
          <p:nvSpPr>
            <p:cNvPr id="23" name="Freeform 15"/>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24" name="TextBox 16"/>
            <p:cNvSpPr txBox="1"/>
            <p:nvPr/>
          </p:nvSpPr>
          <p:spPr>
            <a:xfrm>
              <a:off x="187515" y="228582"/>
              <a:ext cx="585533" cy="581025"/>
            </a:xfrm>
            <a:prstGeom prst="rect">
              <a:avLst/>
            </a:prstGeom>
          </p:spPr>
          <p:txBody>
            <a:bodyPr lIns="25400" tIns="25400" rIns="25400" bIns="25400" rtlCol="0" anchor="ctr"/>
            <a:lstStyle/>
            <a:p>
              <a:pPr algn="ctr">
                <a:lnSpc>
                  <a:spcPts val="2015"/>
                </a:lnSpc>
              </a:pPr>
              <a:r>
                <a:rPr lang="en-US" sz="2000" dirty="0" err="1" smtClean="0">
                  <a:solidFill>
                    <a:srgbClr val="FFFFFF"/>
                  </a:solidFill>
                  <a:latin typeface="Times New Roman" panose="02020603050405020304" pitchFamily="18" charset="0"/>
                  <a:cs typeface="Times New Roman" panose="02020603050405020304" pitchFamily="18" charset="0"/>
                </a:rPr>
                <a:t>Tìm</a:t>
              </a:r>
              <a:r>
                <a:rPr lang="en-US" sz="2000" dirty="0" smtClean="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những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từ</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ngữ</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hiện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trực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tiếp</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xét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đó</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28" name="Group 18"/>
          <p:cNvGrpSpPr/>
          <p:nvPr/>
        </p:nvGrpSpPr>
        <p:grpSpPr>
          <a:xfrm rot="-170218">
            <a:off x="6412794" y="1857075"/>
            <a:ext cx="2599248" cy="2699632"/>
            <a:chOff x="0" y="0"/>
            <a:chExt cx="959626" cy="996687"/>
          </a:xfrm>
        </p:grpSpPr>
        <p:sp>
          <p:nvSpPr>
            <p:cNvPr id="29" name="Freeform 19"/>
            <p:cNvSpPr/>
            <p:nvPr/>
          </p:nvSpPr>
          <p:spPr>
            <a:xfrm>
              <a:off x="0" y="0"/>
              <a:ext cx="959626" cy="996687"/>
            </a:xfrm>
            <a:custGeom>
              <a:avLst/>
              <a:gdLst/>
              <a:ahLst/>
              <a:cxnLst/>
              <a:rect l="l" t="t" r="r" b="b"/>
              <a:pathLst>
                <a:path w="959626" h="996687">
                  <a:moveTo>
                    <a:pt x="479813" y="0"/>
                  </a:moveTo>
                  <a:lnTo>
                    <a:pt x="550647" y="107371"/>
                  </a:lnTo>
                  <a:lnTo>
                    <a:pt x="653884" y="33941"/>
                  </a:lnTo>
                  <a:lnTo>
                    <a:pt x="682750" y="160752"/>
                  </a:lnTo>
                  <a:lnTo>
                    <a:pt x="804445" y="131180"/>
                  </a:lnTo>
                  <a:lnTo>
                    <a:pt x="787445" y="260305"/>
                  </a:lnTo>
                  <a:lnTo>
                    <a:pt x="911163" y="278585"/>
                  </a:lnTo>
                  <a:lnTo>
                    <a:pt x="850591" y="392582"/>
                  </a:lnTo>
                  <a:lnTo>
                    <a:pt x="959626" y="456246"/>
                  </a:lnTo>
                  <a:lnTo>
                    <a:pt x="863663" y="539723"/>
                  </a:lnTo>
                  <a:lnTo>
                    <a:pt x="943287" y="640172"/>
                  </a:lnTo>
                  <a:lnTo>
                    <a:pt x="824893" y="681854"/>
                  </a:lnTo>
                  <a:lnTo>
                    <a:pt x="864353" y="805521"/>
                  </a:lnTo>
                  <a:lnTo>
                    <a:pt x="739519" y="799776"/>
                  </a:lnTo>
                  <a:lnTo>
                    <a:pt x="733484" y="929960"/>
                  </a:lnTo>
                  <a:lnTo>
                    <a:pt x="619070" y="877567"/>
                  </a:lnTo>
                  <a:lnTo>
                    <a:pt x="568356" y="996687"/>
                  </a:lnTo>
                  <a:lnTo>
                    <a:pt x="479813" y="904721"/>
                  </a:lnTo>
                  <a:lnTo>
                    <a:pt x="391269" y="996687"/>
                  </a:lnTo>
                  <a:lnTo>
                    <a:pt x="340556" y="877567"/>
                  </a:lnTo>
                  <a:lnTo>
                    <a:pt x="226142" y="929960"/>
                  </a:lnTo>
                  <a:lnTo>
                    <a:pt x="220107" y="799776"/>
                  </a:lnTo>
                  <a:lnTo>
                    <a:pt x="95274" y="805521"/>
                  </a:lnTo>
                  <a:lnTo>
                    <a:pt x="134732" y="681854"/>
                  </a:lnTo>
                  <a:lnTo>
                    <a:pt x="16339" y="640172"/>
                  </a:lnTo>
                  <a:lnTo>
                    <a:pt x="95963" y="539723"/>
                  </a:lnTo>
                  <a:lnTo>
                    <a:pt x="0" y="456246"/>
                  </a:lnTo>
                  <a:lnTo>
                    <a:pt x="109034" y="392582"/>
                  </a:lnTo>
                  <a:lnTo>
                    <a:pt x="48462" y="278585"/>
                  </a:lnTo>
                  <a:lnTo>
                    <a:pt x="172181" y="260305"/>
                  </a:lnTo>
                  <a:lnTo>
                    <a:pt x="155180" y="131180"/>
                  </a:lnTo>
                  <a:lnTo>
                    <a:pt x="276876" y="160752"/>
                  </a:lnTo>
                  <a:lnTo>
                    <a:pt x="305741" y="33941"/>
                  </a:lnTo>
                  <a:lnTo>
                    <a:pt x="408979" y="107371"/>
                  </a:lnTo>
                  <a:lnTo>
                    <a:pt x="479813" y="0"/>
                  </a:lnTo>
                  <a:close/>
                </a:path>
              </a:pathLst>
            </a:custGeom>
            <a:solidFill>
              <a:srgbClr val="C4B367"/>
            </a:solidFill>
          </p:spPr>
        </p:sp>
        <p:sp>
          <p:nvSpPr>
            <p:cNvPr id="30" name="TextBox 20"/>
            <p:cNvSpPr txBox="1"/>
            <p:nvPr/>
          </p:nvSpPr>
          <p:spPr>
            <a:xfrm>
              <a:off x="138416" y="226089"/>
              <a:ext cx="669126" cy="581025"/>
            </a:xfrm>
            <a:prstGeom prst="rect">
              <a:avLst/>
            </a:prstGeom>
          </p:spPr>
          <p:txBody>
            <a:bodyPr lIns="25400" tIns="25400" rIns="25400" bIns="25400" rtlCol="0" anchor="ctr"/>
            <a:lstStyle/>
            <a:p>
              <a:pPr algn="ctr">
                <a:lnSpc>
                  <a:spcPts val="2015"/>
                </a:lnSpc>
              </a:pPr>
              <a:r>
                <a:rPr lang="en-US" sz="2000" dirty="0" err="1" smtClean="0">
                  <a:solidFill>
                    <a:srgbClr val="FFFFFF"/>
                  </a:solidFill>
                  <a:latin typeface="Times New Roman" panose="02020603050405020304" pitchFamily="18" charset="0"/>
                  <a:cs typeface="Times New Roman" panose="02020603050405020304" pitchFamily="18" charset="0"/>
                </a:rPr>
                <a:t>Em</a:t>
              </a:r>
              <a:r>
                <a:rPr lang="en-US" sz="2000" dirty="0" smtClean="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có</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như</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thế</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nào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dành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gia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đất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nước</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39" name="Group 38"/>
          <p:cNvGrpSpPr/>
          <p:nvPr/>
        </p:nvGrpSpPr>
        <p:grpSpPr>
          <a:xfrm>
            <a:off x="179512" y="483518"/>
            <a:ext cx="8964488" cy="395616"/>
            <a:chOff x="644526" y="2766774"/>
            <a:chExt cx="23908414" cy="1054970"/>
          </a:xfrm>
        </p:grpSpPr>
        <p:sp>
          <p:nvSpPr>
            <p:cNvPr id="40" name="TextBox 39"/>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42" name="TextBox 41"/>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 name="Picture 1"/>
          <p:cNvPicPr>
            <a:picLocks noChangeAspect="1"/>
          </p:cNvPicPr>
          <p:nvPr/>
        </p:nvPicPr>
        <p:blipFill>
          <a:blip r:embed="rId3"/>
          <a:stretch>
            <a:fillRect/>
          </a:stretch>
        </p:blipFill>
        <p:spPr>
          <a:xfrm>
            <a:off x="1824278" y="1402047"/>
            <a:ext cx="5654325" cy="1121745"/>
          </a:xfrm>
          <a:prstGeom prst="rect">
            <a:avLst/>
          </a:prstGeom>
        </p:spPr>
      </p:pic>
      <p:sp>
        <p:nvSpPr>
          <p:cNvPr id="43" name="TextBox 42">
            <a:extLst>
              <a:ext uri="{FF2B5EF4-FFF2-40B4-BE49-F238E27FC236}">
                <a16:creationId xmlns:a16="http://schemas.microsoft.com/office/drawing/2014/main" xmlns="" id="{D3A20B75-E4AB-42F5-91D7-AA20FB196F7D}"/>
              </a:ext>
            </a:extLst>
          </p:cNvPr>
          <p:cNvSpPr txBox="1"/>
          <p:nvPr/>
        </p:nvSpPr>
        <p:spPr>
          <a:xfrm>
            <a:off x="548603" y="966587"/>
            <a:ext cx="6912768" cy="483017"/>
          </a:xfrm>
          <a:prstGeom prst="rect">
            <a:avLst/>
          </a:prstGeom>
          <a:noFill/>
        </p:spPr>
        <p:txBody>
          <a:bodyPr wrap="square">
            <a:spAutoFit/>
          </a:bodyPr>
          <a:lstStyle/>
          <a:p>
            <a:pPr algn="just">
              <a:lnSpc>
                <a:spcPct val="115000"/>
              </a:lnSpc>
              <a:spcAft>
                <a:spcPts val="750"/>
              </a:spcAft>
            </a:pP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66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3275856" y="934644"/>
            <a:ext cx="2693663" cy="3549390"/>
            <a:chOff x="-5163" y="0"/>
            <a:chExt cx="706160" cy="511243"/>
          </a:xfrm>
        </p:grpSpPr>
        <p:sp>
          <p:nvSpPr>
            <p:cNvPr id="21" name="Freeform 13"/>
            <p:cNvSpPr/>
            <p:nvPr/>
          </p:nvSpPr>
          <p:spPr>
            <a:xfrm>
              <a:off x="0" y="0"/>
              <a:ext cx="699750" cy="511243"/>
            </a:xfrm>
            <a:custGeom>
              <a:avLst/>
              <a:gdLst/>
              <a:ahLst/>
              <a:cxnLst/>
              <a:rect l="l" t="t" r="r" b="b"/>
              <a:pathLst>
                <a:path w="699750" h="511243">
                  <a:moveTo>
                    <a:pt x="0" y="0"/>
                  </a:moveTo>
                  <a:lnTo>
                    <a:pt x="699750" y="0"/>
                  </a:lnTo>
                  <a:lnTo>
                    <a:pt x="699750" y="511243"/>
                  </a:lnTo>
                  <a:lnTo>
                    <a:pt x="0" y="511243"/>
                  </a:lnTo>
                  <a:close/>
                </a:path>
              </a:pathLst>
            </a:custGeom>
            <a:solidFill>
              <a:srgbClr val="C9E7A7"/>
            </a:solidFill>
          </p:spPr>
        </p:sp>
        <p:sp>
          <p:nvSpPr>
            <p:cNvPr id="25" name="TextBox 14"/>
            <p:cNvSpPr txBox="1"/>
            <p:nvPr/>
          </p:nvSpPr>
          <p:spPr>
            <a:xfrm>
              <a:off x="-5163" y="28367"/>
              <a:ext cx="706160" cy="449832"/>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grpSp>
      <p:grpSp>
        <p:nvGrpSpPr>
          <p:cNvPr id="26" name="Group 15"/>
          <p:cNvGrpSpPr/>
          <p:nvPr/>
        </p:nvGrpSpPr>
        <p:grpSpPr>
          <a:xfrm>
            <a:off x="325706" y="339502"/>
            <a:ext cx="2630868" cy="3549389"/>
            <a:chOff x="0" y="0"/>
            <a:chExt cx="689698" cy="511243"/>
          </a:xfrm>
        </p:grpSpPr>
        <p:sp>
          <p:nvSpPr>
            <p:cNvPr id="27" name="Freeform 16"/>
            <p:cNvSpPr/>
            <p:nvPr/>
          </p:nvSpPr>
          <p:spPr>
            <a:xfrm>
              <a:off x="0" y="0"/>
              <a:ext cx="689698" cy="511243"/>
            </a:xfrm>
            <a:custGeom>
              <a:avLst/>
              <a:gdLst/>
              <a:ahLst/>
              <a:cxnLst/>
              <a:rect l="l" t="t" r="r" b="b"/>
              <a:pathLst>
                <a:path w="689698" h="511243">
                  <a:moveTo>
                    <a:pt x="0" y="0"/>
                  </a:moveTo>
                  <a:lnTo>
                    <a:pt x="689698" y="0"/>
                  </a:lnTo>
                  <a:lnTo>
                    <a:pt x="689698" y="511243"/>
                  </a:lnTo>
                  <a:lnTo>
                    <a:pt x="0" y="511243"/>
                  </a:lnTo>
                  <a:close/>
                </a:path>
              </a:pathLst>
            </a:custGeom>
            <a:solidFill>
              <a:srgbClr val="C3D8CC"/>
            </a:solidFill>
          </p:spPr>
        </p:sp>
        <p:sp>
          <p:nvSpPr>
            <p:cNvPr id="31" name="TextBox 17"/>
            <p:cNvSpPr txBox="1"/>
            <p:nvPr/>
          </p:nvSpPr>
          <p:spPr>
            <a:xfrm>
              <a:off x="6410" y="26622"/>
              <a:ext cx="669846" cy="468545"/>
            </a:xfrm>
            <a:prstGeom prst="rect">
              <a:avLst/>
            </a:prstGeom>
          </p:spPr>
          <p:txBody>
            <a:bodyPr lIns="95250" tIns="95250" rIns="95250" bIns="95250" rtlCol="0" anchor="t"/>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Ôi</a:t>
              </a:r>
              <a:r>
                <a:rPr lang="en-US" sz="2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à"/>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dâng</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ình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con</a:t>
              </a:r>
              <a:endParaRPr lang="en-US" sz="2400" dirty="0">
                <a:latin typeface="Times New Roman" panose="02020603050405020304" pitchFamily="18" charset="0"/>
                <a:cs typeface="Times New Roman" panose="02020603050405020304" pitchFamily="18" charset="0"/>
              </a:endParaRPr>
            </a:p>
          </p:txBody>
        </p:sp>
      </p:grpSp>
      <p:grpSp>
        <p:nvGrpSpPr>
          <p:cNvPr id="32" name="Group 18"/>
          <p:cNvGrpSpPr/>
          <p:nvPr/>
        </p:nvGrpSpPr>
        <p:grpSpPr>
          <a:xfrm>
            <a:off x="6303738" y="1491630"/>
            <a:ext cx="2662032" cy="3549389"/>
            <a:chOff x="0" y="0"/>
            <a:chExt cx="697868" cy="511243"/>
          </a:xfrm>
        </p:grpSpPr>
        <p:sp>
          <p:nvSpPr>
            <p:cNvPr id="33" name="Freeform 19"/>
            <p:cNvSpPr/>
            <p:nvPr/>
          </p:nvSpPr>
          <p:spPr>
            <a:xfrm>
              <a:off x="0" y="0"/>
              <a:ext cx="697868" cy="511243"/>
            </a:xfrm>
            <a:custGeom>
              <a:avLst/>
              <a:gdLst/>
              <a:ahLst/>
              <a:cxnLst/>
              <a:rect l="l" t="t" r="r" b="b"/>
              <a:pathLst>
                <a:path w="697868" h="511243">
                  <a:moveTo>
                    <a:pt x="0" y="0"/>
                  </a:moveTo>
                  <a:lnTo>
                    <a:pt x="697868" y="0"/>
                  </a:lnTo>
                  <a:lnTo>
                    <a:pt x="697868" y="511243"/>
                  </a:lnTo>
                  <a:lnTo>
                    <a:pt x="0" y="511243"/>
                  </a:lnTo>
                  <a:close/>
                </a:path>
              </a:pathLst>
            </a:custGeom>
            <a:solidFill>
              <a:schemeClr val="accent4">
                <a:lumMod val="20000"/>
                <a:lumOff val="80000"/>
              </a:schemeClr>
            </a:solidFill>
          </p:spPr>
        </p:sp>
        <p:sp>
          <p:nvSpPr>
            <p:cNvPr id="34" name="TextBox 20"/>
            <p:cNvSpPr txBox="1"/>
            <p:nvPr/>
          </p:nvSpPr>
          <p:spPr>
            <a:xfrm>
              <a:off x="4700" y="16894"/>
              <a:ext cx="693168" cy="420984"/>
            </a:xfrm>
            <a:prstGeom prst="rect">
              <a:avLst/>
            </a:prstGeom>
          </p:spPr>
          <p:txBody>
            <a:bodyPr lIns="95250" tIns="95250" rIns="95250" bIns="95250" rtlCol="0" anchor="t"/>
            <a:lstStyle/>
            <a:p>
              <a:pPr algn="just"/>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sóng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22880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4" name="Rectangle 13"/>
          <p:cNvSpPr/>
          <p:nvPr/>
        </p:nvSpPr>
        <p:spPr>
          <a:xfrm>
            <a:off x="251520" y="411510"/>
            <a:ext cx="6153474" cy="1133965"/>
          </a:xfrm>
          <a:prstGeom prst="rect">
            <a:avLst/>
          </a:prstGeom>
        </p:spPr>
        <p:txBody>
          <a:bodyPr wrap="square">
            <a:spAutoFit/>
          </a:bodyPr>
          <a:lstStyle/>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51520" y="1779662"/>
            <a:ext cx="5400600" cy="2585323"/>
          </a:xfrm>
          <a:prstGeom prst="rect">
            <a:avLst/>
          </a:prstGeom>
        </p:spPr>
        <p:txBody>
          <a:bodyPr wrap="square">
            <a:spAutoFit/>
          </a:bodyPr>
          <a:lstStyle/>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lũ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mẹ</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endParaRPr lang="en-US" sz="1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4007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wipe(down)">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47266" y="-87664"/>
            <a:ext cx="4817022" cy="1371395"/>
          </a:xfrm>
          <a:prstGeom prst="rect">
            <a:avLst/>
          </a:prstGeom>
        </p:spPr>
      </p:pic>
      <p:graphicFrame>
        <p:nvGraphicFramePr>
          <p:cNvPr id="4" name="Table 10"/>
          <p:cNvGraphicFramePr>
            <a:graphicFrameLocks noGrp="1"/>
          </p:cNvGraphicFramePr>
          <p:nvPr>
            <p:extLst>
              <p:ext uri="{D42A27DB-BD31-4B8C-83A1-F6EECF244321}">
                <p14:modId xmlns:p14="http://schemas.microsoft.com/office/powerpoint/2010/main" val="2296079498"/>
              </p:ext>
            </p:extLst>
          </p:nvPr>
        </p:nvGraphicFramePr>
        <p:xfrm>
          <a:off x="271976" y="987574"/>
          <a:ext cx="8352927" cy="3960440"/>
        </p:xfrm>
        <a:graphic>
          <a:graphicData uri="http://schemas.openxmlformats.org/drawingml/2006/table">
            <a:tbl>
              <a:tblPr/>
              <a:tblGrid>
                <a:gridCol w="1059664">
                  <a:extLst>
                    <a:ext uri="{9D8B030D-6E8A-4147-A177-3AD203B41FA5}">
                      <a16:colId xmlns="" xmlns:a16="http://schemas.microsoft.com/office/drawing/2014/main" val="20000"/>
                    </a:ext>
                  </a:extLst>
                </a:gridCol>
                <a:gridCol w="2304256"/>
                <a:gridCol w="3456384">
                  <a:extLst>
                    <a:ext uri="{9D8B030D-6E8A-4147-A177-3AD203B41FA5}">
                      <a16:colId xmlns="" xmlns:a16="http://schemas.microsoft.com/office/drawing/2014/main" val="20001"/>
                    </a:ext>
                  </a:extLst>
                </a:gridCol>
                <a:gridCol w="1532623">
                  <a:extLst>
                    <a:ext uri="{9D8B030D-6E8A-4147-A177-3AD203B41FA5}">
                      <a16:colId xmlns="" xmlns:a16="http://schemas.microsoft.com/office/drawing/2014/main" val="20002"/>
                    </a:ext>
                  </a:extLst>
                </a:gridCol>
              </a:tblGrid>
              <a:tr h="778582">
                <a:tc rowSpan="3">
                  <a:txBody>
                    <a:bodyPr/>
                    <a:lstStyle/>
                    <a:p>
                      <a:endParaRPr lang="en-US" dirty="0"/>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Số</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dòng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trong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cuối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có</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gì</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biệt</a:t>
                      </a:r>
                      <a:r>
                        <a:rPr lang="en-US" sz="1800" dirty="0" smtClean="0">
                          <a:solidFill>
                            <a:schemeClr val="tx1"/>
                          </a:solidFill>
                          <a:effectLst/>
                          <a:latin typeface="Times New Roman" panose="02020603050405020304" pitchFamily="18" charset="0"/>
                          <a:cs typeface="Times New Roman" panose="02020603050405020304" pitchFamily="18" charset="0"/>
                        </a:rPr>
                        <a:t> so </a:t>
                      </a:r>
                      <a:r>
                        <a:rPr lang="en-US" sz="1800" dirty="0" err="1" smtClean="0">
                          <a:solidFill>
                            <a:schemeClr val="tx1"/>
                          </a:solidFill>
                          <a:effectLst/>
                          <a:latin typeface="Times New Roman" panose="02020603050405020304" pitchFamily="18" charset="0"/>
                          <a:cs typeface="Times New Roman" panose="02020603050405020304" pitchFamily="18" charset="0"/>
                        </a:rPr>
                        <a:t>với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trên</a:t>
                      </a:r>
                      <a:r>
                        <a:rPr lang="en-US" sz="1800" dirty="0" smtClean="0">
                          <a:solidFill>
                            <a:schemeClr val="tx1"/>
                          </a:solidFill>
                          <a:effectLst/>
                          <a:latin typeface="Times New Roman" panose="02020603050405020304" pitchFamily="18" charset="0"/>
                          <a:cs typeface="Times New Roman" panose="02020603050405020304" pitchFamily="18" charset="0"/>
                        </a:rPr>
                        <a:t>?</a:t>
                      </a:r>
                      <a:endPar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rowSpan="3">
                  <a:txBody>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45720" marR="45720" marT="22860" marB="22860">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363568">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Biện</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pháp</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tu</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từ</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nào</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được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sử</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dụng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trong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Cho </a:t>
                      </a:r>
                      <a:r>
                        <a:rPr lang="en-US" sz="1800" dirty="0" err="1" smtClean="0">
                          <a:solidFill>
                            <a:schemeClr val="tx1"/>
                          </a:solidFill>
                          <a:effectLst/>
                          <a:latin typeface="Times New Roman" panose="02020603050405020304" pitchFamily="18" charset="0"/>
                          <a:cs typeface="Times New Roman" panose="02020603050405020304" pitchFamily="18" charset="0"/>
                        </a:rPr>
                        <a:t>biết</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dụng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của</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biện</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pháp</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tu</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từ</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đó</a:t>
                      </a:r>
                      <a:r>
                        <a:rPr lang="en-US" sz="1800" dirty="0" smtClean="0">
                          <a:solidFill>
                            <a:schemeClr val="tx1"/>
                          </a:solidFill>
                          <a:effectLst/>
                          <a:latin typeface="Times New Roman" panose="02020603050405020304" pitchFamily="18" charset="0"/>
                          <a:cs typeface="Times New Roman" panose="02020603050405020304" pitchFamily="18" charset="0"/>
                        </a:rPr>
                        <a:t>.</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728192">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Dấu</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ba</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chấm</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cuối</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bài</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thơ</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có</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tác</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dụng</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gì</a:t>
                      </a:r>
                      <a:r>
                        <a:rPr lang="en-US" sz="2000" dirty="0" smtClean="0">
                          <a:solidFill>
                            <a:schemeClr val="tx1"/>
                          </a:solidFill>
                          <a:effectLst/>
                          <a:latin typeface="Times New Roman" panose="02020603050405020304" pitchFamily="18" charset="0"/>
                          <a:cs typeface="Times New Roman" panose="02020603050405020304" pitchFamily="18" charset="0"/>
                        </a:rPr>
                        <a:t>? </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 xmlns:a16="http://schemas.microsoft.com/office/drawing/2014/main" val="10003"/>
                  </a:ext>
                </a:extLst>
              </a:tr>
            </a:tbl>
          </a:graphicData>
        </a:graphic>
      </p:graphicFrame>
      <p:sp>
        <p:nvSpPr>
          <p:cNvPr id="3" name="TextBox 2">
            <a:extLst>
              <a:ext uri="{FF2B5EF4-FFF2-40B4-BE49-F238E27FC236}">
                <a16:creationId xmlns:a16="http://schemas.microsoft.com/office/drawing/2014/main" xmlns="" id="{D3A20B75-E4AB-42F5-91D7-AA20FB196F7D}"/>
              </a:ext>
            </a:extLst>
          </p:cNvPr>
          <p:cNvSpPr txBox="1"/>
          <p:nvPr/>
        </p:nvSpPr>
        <p:spPr>
          <a:xfrm>
            <a:off x="251520" y="339502"/>
            <a:ext cx="6912768" cy="517065"/>
          </a:xfrm>
          <a:prstGeom prst="rect">
            <a:avLst/>
          </a:prstGeom>
          <a:noFill/>
        </p:spPr>
        <p:txBody>
          <a:bodyPr wrap="square">
            <a:spAutoFit/>
          </a:bodyPr>
          <a:lstStyle/>
          <a:p>
            <a:pPr algn="just">
              <a:lnSpc>
                <a:spcPct val="115000"/>
              </a:lnSpc>
              <a:spcAft>
                <a:spcPts val="750"/>
              </a:spcAft>
            </a:pP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FA8C9C8-A7C2-43F7-B804-3397739FDEBD}"/>
              </a:ext>
            </a:extLst>
          </p:cNvPr>
          <p:cNvSpPr txBox="1"/>
          <p:nvPr/>
        </p:nvSpPr>
        <p:spPr>
          <a:xfrm rot="16200000">
            <a:off x="-1063034" y="2272207"/>
            <a:ext cx="3575051" cy="1149802"/>
          </a:xfrm>
          <a:prstGeom prst="rect">
            <a:avLst/>
          </a:prstGeom>
          <a:noFill/>
        </p:spPr>
        <p:txBody>
          <a:bodyPr wrap="square">
            <a:spAutoFit/>
          </a:bodyPr>
          <a:lstStyle/>
          <a:p>
            <a:pPr algn="just">
              <a:lnSpc>
                <a:spcPct val="150000"/>
              </a:lnSpc>
              <a:spcAft>
                <a:spcPts val="750"/>
              </a:spcAft>
            </a:pP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Rectangle 7"/>
          <p:cNvSpPr/>
          <p:nvPr/>
        </p:nvSpPr>
        <p:spPr>
          <a:xfrm>
            <a:off x="3779912" y="1154837"/>
            <a:ext cx="1800200" cy="461665"/>
          </a:xfrm>
          <a:prstGeom prst="rect">
            <a:avLst/>
          </a:prstGeom>
        </p:spPr>
        <p:txBody>
          <a:bodyPr wrap="square">
            <a:spAutoFit/>
          </a:bodyPr>
          <a:lstStyle/>
          <a:p>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673018" y="3219822"/>
            <a:ext cx="3294112" cy="1708160"/>
          </a:xfrm>
          <a:prstGeom prst="rect">
            <a:avLst/>
          </a:prstGeom>
        </p:spPr>
        <p:txBody>
          <a:bodyPr wrap="square">
            <a:spAutoFit/>
          </a:bodyPr>
          <a:lstStyle/>
          <a:p>
            <a:pPr algn="just"/>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dường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3705857" y="1995686"/>
            <a:ext cx="3294112" cy="1061829"/>
          </a:xfrm>
          <a:prstGeom prst="rect">
            <a:avLst/>
          </a:prstGeom>
        </p:spPr>
        <p:txBody>
          <a:bodyPr wrap="square">
            <a:spAutoFit/>
          </a:bodyPr>
          <a:lstStyle/>
          <a:p>
            <a:pPr algn="just"/>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nỗi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7164288" y="2139702"/>
            <a:ext cx="1368152" cy="2354491"/>
          </a:xfrm>
          <a:prstGeom prst="rect">
            <a:avLst/>
          </a:prstGeom>
        </p:spPr>
        <p:txBody>
          <a:bodyPr wrap="square">
            <a:spAutoFit/>
          </a:bodyPr>
          <a:lstStyle/>
          <a:p>
            <a:pPr algn="just"/>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27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51520" y="123478"/>
            <a:ext cx="482453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25370" y="3010"/>
            <a:ext cx="5076836" cy="1342210"/>
          </a:xfrm>
          <a:prstGeom prst="rect">
            <a:avLst/>
          </a:prstGeom>
        </p:spPr>
      </p:pic>
      <p:grpSp>
        <p:nvGrpSpPr>
          <p:cNvPr id="6" name="Group 5"/>
          <p:cNvGrpSpPr/>
          <p:nvPr/>
        </p:nvGrpSpPr>
        <p:grpSpPr>
          <a:xfrm>
            <a:off x="5508104" y="771550"/>
            <a:ext cx="2179171" cy="2179171"/>
            <a:chOff x="1598374" y="45399"/>
            <a:chExt cx="2179171" cy="2179171"/>
          </a:xfrm>
        </p:grpSpPr>
        <p:sp>
          <p:nvSpPr>
            <p:cNvPr id="13" name="Oval 12"/>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4"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Người</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mẹ</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294422" y="2133532"/>
            <a:ext cx="2179171" cy="2179171"/>
            <a:chOff x="2384692" y="1407381"/>
            <a:chExt cx="2179171" cy="2179171"/>
          </a:xfrm>
        </p:grpSpPr>
        <p:sp>
          <p:nvSpPr>
            <p:cNvPr id="11" name="Oval 10"/>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12" name="Oval 6"/>
            <p:cNvSpPr/>
            <p:nvPr/>
          </p:nvSpPr>
          <p:spPr>
            <a:xfrm>
              <a:off x="3051155"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Đất</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nước</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721786" y="2133532"/>
            <a:ext cx="2179171" cy="2179171"/>
            <a:chOff x="812056" y="1407381"/>
            <a:chExt cx="2179171" cy="2179171"/>
          </a:xfrm>
        </p:grpSpPr>
        <p:sp>
          <p:nvSpPr>
            <p:cNvPr id="9" name="Oval 8"/>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0" name="Oval 8"/>
            <p:cNvSpPr/>
            <p:nvPr/>
          </p:nvSpPr>
          <p:spPr>
            <a:xfrm>
              <a:off x="1017262"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Quê</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hương</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594856" y="1286963"/>
            <a:ext cx="3952867" cy="2819041"/>
          </a:xfrm>
          <a:prstGeom prst="rect">
            <a:avLst/>
          </a:prstGeom>
        </p:spPr>
        <p:txBody>
          <a:bodyPr wrap="square">
            <a:spAutoFit/>
          </a:bodyPr>
          <a:lstStyle/>
          <a:p>
            <a:pPr algn="just">
              <a:lnSpc>
                <a:spcPct val="125000"/>
              </a:lnSpc>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815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0"/>
            <a:ext cx="4176464" cy="1754326"/>
          </a:xfrm>
          <a:prstGeom prst="rect">
            <a:avLst/>
          </a:prstGeom>
        </p:spPr>
        <p:txBody>
          <a:bodyPr wrap="square">
            <a:spAutoFit/>
          </a:bodyPr>
          <a:lstStyle/>
          <a:p>
            <a:pPr algn="ctr"/>
            <a:r>
              <a:rPr lang="en-US" sz="36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9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pic>
        <p:nvPicPr>
          <p:cNvPr id="4" name="Picture 3"/>
          <p:cNvPicPr>
            <a:picLocks noChangeAspect="1"/>
          </p:cNvPicPr>
          <p:nvPr/>
        </p:nvPicPr>
        <p:blipFill>
          <a:blip r:embed="rId6"/>
          <a:stretch>
            <a:fillRect/>
          </a:stretch>
        </p:blipFill>
        <p:spPr>
          <a:xfrm>
            <a:off x="3741156" y="2065246"/>
            <a:ext cx="1432684" cy="1176630"/>
          </a:xfrm>
          <a:prstGeom prst="rect">
            <a:avLst/>
          </a:prstGeom>
        </p:spPr>
      </p:pic>
      <p:sp>
        <p:nvSpPr>
          <p:cNvPr id="5" name="Rectangle 4"/>
          <p:cNvSpPr/>
          <p:nvPr/>
        </p:nvSpPr>
        <p:spPr>
          <a:xfrm>
            <a:off x="5858120" y="997748"/>
            <a:ext cx="2010074"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mẹ</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9197" y="970849"/>
            <a:ext cx="2423281"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084168" y="3691828"/>
            <a:ext cx="2448272" cy="757130"/>
          </a:xfrm>
          <a:prstGeom prst="rect">
            <a:avLst/>
          </a:prstGeom>
        </p:spPr>
        <p:txBody>
          <a:bodyPr wrap="square">
            <a:spAutoFit/>
          </a:bodyPr>
          <a:lstStyle/>
          <a:p>
            <a:pPr algn="ctr" defTabSz="500063">
              <a:lnSpc>
                <a:spcPct val="90000"/>
              </a:lnSpc>
              <a:spcBef>
                <a:spcPct val="0"/>
              </a:spcBef>
              <a:spcAft>
                <a:spcPct val="35000"/>
              </a:spcAft>
            </a:pP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1179616" y="3637917"/>
            <a:ext cx="2256926" cy="1089529"/>
          </a:xfrm>
          <a:prstGeom prst="rect">
            <a:avLst/>
          </a:prstGeom>
        </p:spPr>
        <p:txBody>
          <a:bodyPr wrap="square">
            <a:spAutoFit/>
          </a:bodyPr>
          <a:lstStyle/>
          <a:p>
            <a:pPr algn="ctr" defTabSz="500063">
              <a:lnSpc>
                <a:spcPct val="90000"/>
              </a:lnSpc>
              <a:spcBef>
                <a:spcPct val="0"/>
              </a:spcBef>
              <a:spcAft>
                <a:spcPct val="35000"/>
              </a:spcAft>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4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1510"/>
            <a:ext cx="6012160" cy="4104456"/>
          </a:xfrm>
          <a:prstGeom prst="rect">
            <a:avLst/>
          </a:prstGeom>
        </p:spPr>
      </p:pic>
      <p:pic>
        <p:nvPicPr>
          <p:cNvPr id="3" name="Picture 2"/>
          <p:cNvPicPr>
            <a:picLocks noChangeAspect="1"/>
          </p:cNvPicPr>
          <p:nvPr/>
        </p:nvPicPr>
        <p:blipFill>
          <a:blip r:embed="rId4"/>
          <a:stretch>
            <a:fillRect/>
          </a:stretch>
        </p:blipFill>
        <p:spPr>
          <a:xfrm>
            <a:off x="5940152" y="964334"/>
            <a:ext cx="3419872" cy="2615528"/>
          </a:xfrm>
          <a:prstGeom prst="rect">
            <a:avLst/>
          </a:prstGeom>
        </p:spPr>
      </p:pic>
      <p:sp>
        <p:nvSpPr>
          <p:cNvPr id="8" name="TextBox 7"/>
          <p:cNvSpPr txBox="1"/>
          <p:nvPr/>
        </p:nvSpPr>
        <p:spPr>
          <a:xfrm>
            <a:off x="6720613" y="3579862"/>
            <a:ext cx="2639411"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419124"/>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dung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669039" y="727586"/>
            <a:ext cx="3298811" cy="1207803"/>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6" name="Rectangle 15"/>
          <p:cNvSpPr/>
          <p:nvPr/>
        </p:nvSpPr>
        <p:spPr>
          <a:xfrm>
            <a:off x="179512" y="1709840"/>
            <a:ext cx="4320480" cy="2862322"/>
          </a:xfrm>
          <a:prstGeom prst="rect">
            <a:avLst/>
          </a:prstGeom>
        </p:spPr>
        <p:txBody>
          <a:bodyPr wrap="square">
            <a:spAutoFit/>
          </a:bodyPr>
          <a:lstStyle/>
          <a:p>
            <a:pPr algn="just">
              <a:lnSpc>
                <a:spcPct val="150000"/>
              </a:lnSpc>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hòa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quyện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tách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đẹp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tâm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hồn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lính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Mĩ</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468561" y="1851670"/>
            <a:ext cx="3090255" cy="3270526"/>
          </a:xfrm>
          <a:prstGeom prst="rect">
            <a:avLst/>
          </a:prstGeom>
        </p:spPr>
      </p:pic>
      <p:sp>
        <p:nvSpPr>
          <p:cNvPr id="48" name="Cloud Callout 47"/>
          <p:cNvSpPr/>
          <p:nvPr/>
        </p:nvSpPr>
        <p:spPr>
          <a:xfrm>
            <a:off x="1259633" y="555526"/>
            <a:ext cx="3096344" cy="22779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511661" y="983512"/>
            <a:ext cx="2592288" cy="1421928"/>
          </a:xfrm>
          <a:prstGeom prst="rect">
            <a:avLst/>
          </a:prstGeom>
        </p:spPr>
        <p:txBody>
          <a:bodyPr wrap="square">
            <a:spAutoFit/>
          </a:bodyPr>
          <a:lstStyle/>
          <a:p>
            <a:pPr algn="ctr" defTabSz="1833563">
              <a:lnSpc>
                <a:spcPct val="90000"/>
              </a:lnSpc>
              <a:spcBef>
                <a:spcPct val="0"/>
              </a:spcBef>
              <a:spcAft>
                <a:spcPct val="35000"/>
              </a:spcAft>
            </a:pPr>
            <a:r>
              <a:rPr lang="en-US" sz="2400" dirty="0" smtClean="0">
                <a:solidFill>
                  <a:srgbClr val="FF0000"/>
                </a:solidFill>
                <a:latin typeface="Times New Roman" panose="02020603050405020304" pitchFamily="18" charset="0"/>
                <a:cs typeface="Times New Roman" panose="02020603050405020304" pitchFamily="18" charset="0"/>
              </a:rPr>
              <a:t>Theo </a:t>
            </a:r>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a:t>
            </a:r>
            <a:r>
              <a:rPr lang="en-US" sz="2400" dirty="0" err="1" smtClean="0">
                <a:solidFill>
                  <a:srgbClr val="FF0000"/>
                </a:solidFill>
                <a:latin typeface="Times New Roman" panose="02020603050405020304" pitchFamily="18" charset="0"/>
                <a:cs typeface="Times New Roman" panose="02020603050405020304" pitchFamily="18" charset="0"/>
              </a:rPr>
              <a:t>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chú</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Freeform: Shape 7">
            <a:extLst>
              <a:ext uri="{FF2B5EF4-FFF2-40B4-BE49-F238E27FC236}">
                <a16:creationId xmlns="" xmlns:a16="http://schemas.microsoft.com/office/drawing/2014/main" id="{65B59412-B941-D8B3-66C9-759B26FC09CE}"/>
              </a:ext>
            </a:extLst>
          </p:cNvPr>
          <p:cNvSpPr/>
          <p:nvPr/>
        </p:nvSpPr>
        <p:spPr>
          <a:xfrm>
            <a:off x="4594701" y="339502"/>
            <a:ext cx="3888432" cy="104487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a:solidFill>
            <a:schemeClr val="accent2">
              <a:lumMod val="20000"/>
              <a:lumOff val="80000"/>
            </a:schemeClr>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93370" tIns="167640" rIns="293370" bIns="167640" numCol="1" spcCol="1270" anchor="ctr" anchorCtr="0">
            <a:noAutofit/>
          </a:bodyPr>
          <a:lstStyle/>
          <a:p>
            <a:pPr algn="ctr" defTabSz="1833563">
              <a:lnSpc>
                <a:spcPct val="90000"/>
              </a:lnSpc>
              <a:spcBef>
                <a:spcPct val="0"/>
              </a:spcBef>
              <a:spcAft>
                <a:spcPct val="35000"/>
              </a:spcAft>
            </a:pPr>
            <a:r>
              <a:rPr lang="en-US" sz="2400" dirty="0" err="1">
                <a:solidFill>
                  <a:schemeClr val="tx1">
                    <a:lumMod val="50000"/>
                  </a:schemeClr>
                </a:solidFill>
                <a:latin typeface="Times New Roman" panose="02020603050405020304" pitchFamily="18" charset="0"/>
                <a:cs typeface="Times New Roman" panose="02020603050405020304" pitchFamily="18" charset="0"/>
              </a:rPr>
              <a:t>Các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yếu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tố</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chú</a:t>
            </a:r>
            <a:r>
              <a:rPr lang="en-US" sz="2400" dirty="0">
                <a:solidFill>
                  <a:schemeClr val="tx1">
                    <a:lumMod val="50000"/>
                  </a:schemeClr>
                </a:solidFill>
                <a:latin typeface="Times New Roman" panose="02020603050405020304" pitchFamily="18" charset="0"/>
                <a:cs typeface="Times New Roman" panose="02020603050405020304" pitchFamily="18" charset="0"/>
              </a:rPr>
              <a:t> ý </a:t>
            </a:r>
            <a:r>
              <a:rPr lang="en-US" sz="2400" dirty="0" err="1">
                <a:solidFill>
                  <a:schemeClr val="tx1">
                    <a:lumMod val="50000"/>
                  </a:schemeClr>
                </a:solidFill>
                <a:latin typeface="Times New Roman" panose="02020603050405020304" pitchFamily="18" charset="0"/>
                <a:cs typeface="Times New Roman" panose="02020603050405020304" pitchFamily="18" charset="0"/>
              </a:rPr>
              <a:t>khi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bài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6" name="Freeform: Shape 8">
            <a:extLst>
              <a:ext uri="{FF2B5EF4-FFF2-40B4-BE49-F238E27FC236}">
                <a16:creationId xmlns="" xmlns:a16="http://schemas.microsoft.com/office/drawing/2014/main" id="{917E07E6-18FE-864A-44ED-BAB3D63DC229}"/>
              </a:ext>
            </a:extLst>
          </p:cNvPr>
          <p:cNvSpPr/>
          <p:nvPr/>
        </p:nvSpPr>
        <p:spPr>
          <a:xfrm>
            <a:off x="4594701" y="1563638"/>
            <a:ext cx="3888432" cy="3312368"/>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20028" tIns="220028" rIns="293370" bIns="330041" numCol="1" spcCol="1270" anchor="t" anchorCtr="0">
            <a:noAutofit/>
          </a:bodyPr>
          <a:lstStyle/>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Mỗi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gồm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lượng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hạn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chế</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chia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khổ</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kiểu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gieo</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hỗn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2/3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3/2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đồng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phù</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Bố</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cục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Nhan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Trạng</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6"/>
            <a:ext cx="6912768" cy="1477328"/>
          </a:xfrm>
          <a:prstGeom prst="rect">
            <a:avLst/>
          </a:prstGeom>
          <a:solidFill>
            <a:schemeClr val="bg1"/>
          </a:solidFill>
        </p:spPr>
        <p:txBody>
          <a:bodyPr wrap="square">
            <a:spAutoFit/>
          </a:bodyPr>
          <a:lstStyle/>
          <a:p>
            <a:pPr algn="just">
              <a:lnSpc>
                <a:spcPct val="125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051720" y="1834591"/>
            <a:ext cx="6912768" cy="1015663"/>
          </a:xfrm>
          <a:prstGeom prst="rect">
            <a:avLst/>
          </a:prstGeom>
          <a:solidFill>
            <a:schemeClr val="bg1"/>
          </a:solidFill>
        </p:spPr>
        <p:txBody>
          <a:bodyPr wrap="square">
            <a:spAutoFit/>
          </a:bodyPr>
          <a:lstStyle/>
          <a:p>
            <a:pPr algn="just">
              <a:lnSpc>
                <a:spcPct val="125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mẹ</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lá</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cơm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nếp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0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87524" y="627534"/>
            <a:ext cx="8568952" cy="4401205"/>
          </a:xfrm>
          <a:prstGeom prst="rect">
            <a:avLst/>
          </a:prstGeom>
          <a:solidFill>
            <a:srgbClr val="FFFFFF">
              <a:alpha val="96863"/>
            </a:srgbClr>
          </a:solidFill>
        </p:spPr>
        <p:txBody>
          <a:bodyPr wrap="square">
            <a:spAutoFit/>
          </a:bodyPr>
          <a:lstStyle/>
          <a:p>
            <a:pPr algn="just"/>
            <a:r>
              <a:rPr lang="en-US" sz="2000" dirty="0" smtClean="0">
                <a:solidFill>
                  <a:srgbClr val="001A33"/>
                </a:solidFill>
                <a:latin typeface="+mj-lt"/>
              </a:rPr>
              <a:t>      </a:t>
            </a:r>
            <a:r>
              <a:rPr lang="vi-VN" sz="2000" dirty="0" smtClean="0">
                <a:solidFill>
                  <a:srgbClr val="001A33"/>
                </a:solidFill>
                <a:latin typeface="+mj-lt"/>
              </a:rPr>
              <a:t>Viết </a:t>
            </a:r>
            <a:r>
              <a:rPr lang="vi-VN" sz="2000" dirty="0">
                <a:solidFill>
                  <a:srgbClr val="001A33"/>
                </a:solidFill>
                <a:latin typeface="+mj-lt"/>
              </a:rPr>
              <a:t>về mẹ, có biết bao bài thơ thật ấm áp, xúc động, nhưng đến khi đọc Gặp lá cơm nếp của nhà thơ Thanh Thảo, lòng ta càng nhớ mẹ nhiều, càng thấm thía tình mẫu tử thiêng liêng đặt trong hoàn cảnh chiến tranh chia cắt. Người con trong bài thơ đang ở một hoàn cảnh thật đặc biệt: anh đang trên đường hành quân ra mặt trận thì gặp một loài cây thân thuộc – lá cơm </a:t>
            </a:r>
            <a:r>
              <a:rPr lang="vi-VN" sz="2000" dirty="0" smtClean="0">
                <a:solidFill>
                  <a:srgbClr val="001A33"/>
                </a:solidFill>
                <a:latin typeface="+mj-lt"/>
              </a:rPr>
              <a:t>nếp.</a:t>
            </a:r>
            <a:r>
              <a:rPr lang="en-US" sz="2000" dirty="0" smtClean="0">
                <a:solidFill>
                  <a:srgbClr val="001A33"/>
                </a:solidFill>
                <a:latin typeface="+mj-lt"/>
              </a:rPr>
              <a:t> </a:t>
            </a:r>
            <a:r>
              <a:rPr lang="vi-VN" sz="2000" dirty="0" smtClean="0">
                <a:solidFill>
                  <a:srgbClr val="001A33"/>
                </a:solidFill>
                <a:latin typeface="+mj-lt"/>
              </a:rPr>
              <a:t>Hương </a:t>
            </a:r>
            <a:r>
              <a:rPr lang="vi-VN" sz="2000" dirty="0">
                <a:solidFill>
                  <a:srgbClr val="001A33"/>
                </a:solidFill>
                <a:latin typeface="+mj-lt"/>
              </a:rPr>
              <a:t>thơm và hình ảnh loài cây nhắc anh nhớ về món ăn mẹ nấu, nhớ hương vị dẻo thơm của quê hương, anh nhớ hình ảnh người mẹ tần tảo sớm hôm nấu cho anh nồi cơm nếp thơm lừng. Mẹ ở đâu chiều nay / Nhặt lá về đun nếp / Phải mẹ thổi cơm nếp – Nỗi nhớ mẹ dồn nén bao lâu bỗng òa ra. Đứa con xa nhà càng nhớ những ấm áp của mẹ, nhớ bóng mẹ già vất vả ngược xuôi lo miếng ăn giấc ngủ cho con. Từ tình yêu mẹ, lan tỏa ra là tình yêu quê hương đất nước: “Mẹ già và đất nước / Chia đều nỗi nhớ thương“. Thương nhớ mẹ, người con cầm súng ra đi bảo vệ đất nước, bảo vệ quê hương, cũng là bảo vệ cuộc sống bình yên cho gia đình, cho người mẹ của mình. Tình yêu thương ấy thật đáng quý, thật đáng tự hào! Đấy là tình yêu của lính!</a:t>
            </a:r>
            <a:endParaRPr lang="vi-VN" sz="2000" b="0" i="0" dirty="0">
              <a:solidFill>
                <a:srgbClr val="001A33"/>
              </a:solidFill>
              <a:effectLst/>
              <a:latin typeface="+mj-lt"/>
            </a:endParaRPr>
          </a:p>
        </p:txBody>
      </p:sp>
      <p:sp>
        <p:nvSpPr>
          <p:cNvPr id="5" name="Rectangle 4"/>
          <p:cNvSpPr/>
          <p:nvPr/>
        </p:nvSpPr>
        <p:spPr>
          <a:xfrm>
            <a:off x="1907704" y="-10779"/>
            <a:ext cx="5328592" cy="552516"/>
          </a:xfrm>
          <a:prstGeom prst="rect">
            <a:avLst/>
          </a:prstGeom>
          <a:solidFill>
            <a:srgbClr val="C9E7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691390" y="58267"/>
            <a:ext cx="5761219" cy="749873"/>
          </a:xfrm>
          <a:prstGeom prst="rect">
            <a:avLst/>
          </a:prstGeom>
        </p:spPr>
      </p:pic>
    </p:spTree>
    <p:extLst>
      <p:ext uri="{BB962C8B-B14F-4D97-AF65-F5344CB8AC3E}">
        <p14:creationId xmlns:p14="http://schemas.microsoft.com/office/powerpoint/2010/main" val="233307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7" name="TextBox 12"/>
          <p:cNvSpPr txBox="1"/>
          <p:nvPr/>
        </p:nvSpPr>
        <p:spPr>
          <a:xfrm>
            <a:off x="827583" y="979699"/>
            <a:ext cx="3595414" cy="958386"/>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nvGrpSpPr>
          <p:cNvPr id="8" name="vong quay"/>
          <p:cNvGrpSpPr/>
          <p:nvPr/>
        </p:nvGrpSpPr>
        <p:grpSpPr>
          <a:xfrm>
            <a:off x="4369488" y="358882"/>
            <a:ext cx="3781594" cy="3777641"/>
            <a:chOff x="5425622" y="292790"/>
            <a:chExt cx="5834378" cy="582828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0" name="TextBox 9"/>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0155085">
              <a:off x="8917980" y="217166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6703311">
              <a:off x="6660977"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Isosceles Triangle 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19"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05827" y="71333"/>
            <a:ext cx="3833422" cy="1454244"/>
          </a:xfrm>
          <a:prstGeom prst="rect">
            <a:avLst/>
          </a:prstGeom>
          <a:noFill/>
        </p:spPr>
        <p:txBody>
          <a:bodyPr wrap="none" lIns="68580" tIns="34290" rIns="68580" bIns="34290">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5" name="Isosceles Triangle 3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6" name="Isosceles Triangle 3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7" name="Isosceles Triangle 3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8" name="Isosceles Triangle 3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9" name="Isosceles Triangle 3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0" name="Isosceles Triangle 3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Isosceles Triangle 4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4" name="Isosceles Triangle 4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5" name="Isosceles Triangle 4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6" name="Isosceles Triangle 4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5" name="Heart 54">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Tree>
    <p:extLst>
      <p:ext uri="{BB962C8B-B14F-4D97-AF65-F5344CB8AC3E}">
        <p14:creationId xmlns:p14="http://schemas.microsoft.com/office/powerpoint/2010/main" val="16164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26"/>
                                        </p:tgtEl>
                                        <p:attrNameLst>
                                          <p:attrName>ppt_x</p:attrName>
                                          <p:attrName>ppt_y</p:attrName>
                                        </p:attrNameLst>
                                      </p:cBhvr>
                                      <p:rCtr x="0" y="-1204"/>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2"/>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2"/>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2"/>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2"/>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2"/>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2"/>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2"/>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2"/>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2"/>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2"/>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2"/>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2"/>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2"/>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0"/>
                                        </p:tgtEl>
                                      </p:cBhvr>
                                    </p:animEffect>
                                    <p:set>
                                      <p:cBhvr>
                                        <p:cTn id="120" dur="1" fill="hold">
                                          <p:stCondLst>
                                            <p:cond delay="499"/>
                                          </p:stCondLst>
                                        </p:cTn>
                                        <p:tgtEl>
                                          <p:spTgt spid="50"/>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2"/>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2"/>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2"/>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2"/>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4"/>
                                        </p:tgtEl>
                                      </p:cBhvr>
                                    </p:animEffect>
                                    <p:set>
                                      <p:cBhvr>
                                        <p:cTn id="148" dur="1" fill="hold">
                                          <p:stCondLst>
                                            <p:cond delay="499"/>
                                          </p:stCondLst>
                                        </p:cTn>
                                        <p:tgtEl>
                                          <p:spTgt spid="54"/>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9"/>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8"/>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2"/>
                                        </p:tgtEl>
                                      </p:cBhvr>
                                    </p:cmd>
                                  </p:childTnLst>
                                </p:cTn>
                              </p:par>
                            </p:childTnLst>
                          </p:cTn>
                        </p:par>
                      </p:childTnLst>
                    </p:cTn>
                  </p:par>
                </p:childTnLst>
              </p:cTn>
              <p:nextCondLst>
                <p:cond evt="onClick" delay="0">
                  <p:tgtEl>
                    <p:spTgt spid="19"/>
                  </p:tgtEl>
                </p:cond>
              </p:nextCondLst>
            </p:seq>
            <p:seq concurrent="1" nextAc="seek">
              <p:cTn id="158" restart="whenNotActive" fill="hold" evtFilter="cancelBubble" nodeType="interactiveSeq">
                <p:stCondLst>
                  <p:cond evt="onClick" delay="0">
                    <p:tgtEl>
                      <p:spTgt spid="20"/>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0"/>
                                        </p:tgtEl>
                                        <p:attrNameLst>
                                          <p:attrName>fillcolor</p:attrName>
                                        </p:attrNameLst>
                                      </p:cBhvr>
                                      <p:to>
                                        <a:srgbClr val="00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1"/>
                                        </p:tgtEl>
                                        <p:attrNameLst>
                                          <p:attrName>fillcolor</p:attrName>
                                        </p:attrNameLst>
                                      </p:cBhvr>
                                      <p:to>
                                        <a:srgbClr val="000000"/>
                                      </p:to>
                                    </p:animClr>
                                    <p:set>
                                      <p:cBhvr>
                                        <p:cTn id="170" dur="500" fill="hold"/>
                                        <p:tgtEl>
                                          <p:spTgt spid="21"/>
                                        </p:tgtEl>
                                        <p:attrNameLst>
                                          <p:attrName>fill.type</p:attrName>
                                        </p:attrNameLst>
                                      </p:cBhvr>
                                      <p:to>
                                        <p:strVal val="solid"/>
                                      </p:to>
                                    </p:set>
                                    <p:set>
                                      <p:cBhvr>
                                        <p:cTn id="17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22"/>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2"/>
                                        </p:tgtEl>
                                        <p:attrNameLst>
                                          <p:attrName>fillcolor</p:attrName>
                                        </p:attrNameLst>
                                      </p:cBhvr>
                                      <p:to>
                                        <a:srgbClr val="000000"/>
                                      </p:to>
                                    </p:animClr>
                                    <p:set>
                                      <p:cBhvr>
                                        <p:cTn id="177" dur="500" fill="hold"/>
                                        <p:tgtEl>
                                          <p:spTgt spid="22"/>
                                        </p:tgtEl>
                                        <p:attrNameLst>
                                          <p:attrName>fill.type</p:attrName>
                                        </p:attrNameLst>
                                      </p:cBhvr>
                                      <p:to>
                                        <p:strVal val="solid"/>
                                      </p:to>
                                    </p:set>
                                    <p:set>
                                      <p:cBhvr>
                                        <p:cTn id="178"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9" restart="whenNotActive" fill="hold" evtFilter="cancelBubble" nodeType="interactiveSeq">
                <p:stCondLst>
                  <p:cond evt="onClick" delay="0">
                    <p:tgtEl>
                      <p:spTgt spid="23"/>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3"/>
                                        </p:tgtEl>
                                        <p:attrNameLst>
                                          <p:attrName>fillcolor</p:attrName>
                                        </p:attrNameLst>
                                      </p:cBhvr>
                                      <p:to>
                                        <a:srgbClr val="000000"/>
                                      </p:to>
                                    </p:animClr>
                                    <p:set>
                                      <p:cBhvr>
                                        <p:cTn id="184" dur="500" fill="hold"/>
                                        <p:tgtEl>
                                          <p:spTgt spid="23"/>
                                        </p:tgtEl>
                                        <p:attrNameLst>
                                          <p:attrName>fill.type</p:attrName>
                                        </p:attrNameLst>
                                      </p:cBhvr>
                                      <p:to>
                                        <p:strVal val="solid"/>
                                      </p:to>
                                    </p:set>
                                    <p:set>
                                      <p:cBhvr>
                                        <p:cTn id="185"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4"/>
                                        </p:tgtEl>
                                        <p:attrNameLst>
                                          <p:attrName>fillcolor</p:attrName>
                                        </p:attrNameLst>
                                      </p:cBhvr>
                                      <p:to>
                                        <a:srgbClr val="000000"/>
                                      </p:to>
                                    </p:animClr>
                                    <p:set>
                                      <p:cBhvr>
                                        <p:cTn id="191" dur="500" fill="hold"/>
                                        <p:tgtEl>
                                          <p:spTgt spid="24"/>
                                        </p:tgtEl>
                                        <p:attrNameLst>
                                          <p:attrName>fill.type</p:attrName>
                                        </p:attrNameLst>
                                      </p:cBhvr>
                                      <p:to>
                                        <p:strVal val="solid"/>
                                      </p:to>
                                    </p:set>
                                    <p:set>
                                      <p:cBhvr>
                                        <p:cTn id="192"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93" restart="whenNotActive" fill="hold" evtFilter="cancelBubble" nodeType="interactiveSeq">
                <p:stCondLst>
                  <p:cond evt="onClick" delay="0">
                    <p:tgtEl>
                      <p:spTgt spid="25"/>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5"/>
                                        </p:tgtEl>
                                        <p:attrNameLst>
                                          <p:attrName>fillcolor</p:attrName>
                                        </p:attrNameLst>
                                      </p:cBhvr>
                                      <p:to>
                                        <a:srgbClr val="000000"/>
                                      </p:to>
                                    </p:animClr>
                                    <p:set>
                                      <p:cBhvr>
                                        <p:cTn id="198" dur="500" fill="hold"/>
                                        <p:tgtEl>
                                          <p:spTgt spid="25"/>
                                        </p:tgtEl>
                                        <p:attrNameLst>
                                          <p:attrName>fill.type</p:attrName>
                                        </p:attrNameLst>
                                      </p:cBhvr>
                                      <p:to>
                                        <p:strVal val="solid"/>
                                      </p:to>
                                    </p:set>
                                    <p:set>
                                      <p:cBhvr>
                                        <p:cTn id="199"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200" fill="hold" display="0">
                  <p:stCondLst>
                    <p:cond delay="indefinite"/>
                  </p:stCondLst>
                  <p:endCondLst>
                    <p:cond evt="onStopAudio" delay="0">
                      <p:tgtEl>
                        <p:sldTgt/>
                      </p:tgtEl>
                    </p:cond>
                  </p:endCondLst>
                </p:cTn>
                <p:tgtEl>
                  <p:spTgt spid="32"/>
                </p:tgtEl>
              </p:cMediaNode>
            </p:audio>
          </p:childTnLst>
        </p:cTn>
      </p:par>
    </p:tnLst>
    <p:bldLst>
      <p:bldP spid="2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8061020" cy="16913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p>
          <a:p>
            <a:pPr>
              <a:defRPr/>
            </a:pP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vị</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quê</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hương</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Con </a:t>
            </a:r>
            <a:r>
              <a:rPr lang="en-US" i="1" dirty="0" err="1">
                <a:solidFill>
                  <a:prstClr val="black"/>
                </a:solidFill>
                <a:latin typeface="Times New Roman" panose="02020603050405020304" pitchFamily="18" charset="0"/>
                <a:cs typeface="Times New Roman" panose="02020603050405020304" pitchFamily="18" charset="0"/>
              </a:rPr>
              <a:t>quên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err="1">
                <a:solidFill>
                  <a:prstClr val="black"/>
                </a:solidFill>
                <a:latin typeface="Times New Roman" panose="02020603050405020304" pitchFamily="18" charset="0"/>
                <a:cs typeface="Times New Roman" panose="02020603050405020304" pitchFamily="18" charset="0"/>
              </a:rPr>
              <a:t>Mẹ</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nước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Chia </a:t>
            </a:r>
            <a:r>
              <a:rPr lang="en-US" i="1" dirty="0" err="1">
                <a:solidFill>
                  <a:prstClr val="black"/>
                </a:solidFill>
                <a:latin typeface="Times New Roman" panose="02020603050405020304" pitchFamily="18" charset="0"/>
                <a:cs typeface="Times New Roman" panose="02020603050405020304" pitchFamily="18" charset="0"/>
              </a:rPr>
              <a:t>đều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nỗi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nhớ</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352768"/>
            <a:ext cx="814875" cy="887195"/>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912811"/>
            <a:ext cx="609667" cy="663774"/>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4373713"/>
            <a:ext cx="390293" cy="424931"/>
          </a:xfrm>
          <a:prstGeom prst="rect">
            <a:avLst/>
          </a:prstGeom>
        </p:spPr>
      </p:pic>
      <p:sp>
        <p:nvSpPr>
          <p:cNvPr id="8" name="Rectangle 7"/>
          <p:cNvSpPr/>
          <p:nvPr/>
        </p:nvSpPr>
        <p:spPr>
          <a:xfrm>
            <a:off x="832665" y="19879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9910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654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6579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007037"/>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679832"/>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68853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022014"/>
            <a:ext cx="603557" cy="530398"/>
          </a:xfrm>
          <a:prstGeom prst="rect">
            <a:avLst/>
          </a:prstGeom>
        </p:spPr>
      </p:pic>
      <p:sp>
        <p:nvSpPr>
          <p:cNvPr id="16" name="Cloud 15">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4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7895046" cy="11054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dirty="0">
                <a:solidFill>
                  <a:srgbClr val="FF0000"/>
                </a:solidFill>
                <a:latin typeface="Times New Roman" panose="02020603050405020304" pitchFamily="18" charset="0"/>
                <a:cs typeface="Times New Roman" panose="02020603050405020304" pitchFamily="18" charset="0"/>
              </a:rPr>
              <a:t>Cảm xúc của nhân vật người con được bộc lộ theo </a:t>
            </a:r>
            <a:endParaRPr lang="en-US" sz="2400" dirty="0">
              <a:solidFill>
                <a:srgbClr val="FF0000"/>
              </a:solidFill>
              <a:latin typeface="Times New Roman" panose="02020603050405020304" pitchFamily="18" charset="0"/>
              <a:cs typeface="Times New Roman" panose="02020603050405020304" pitchFamily="18" charset="0"/>
            </a:endParaRPr>
          </a:p>
          <a:p>
            <a:pPr algn="ctr">
              <a:defRPr/>
            </a:pPr>
            <a:r>
              <a:rPr lang="vi-VN" sz="2400" dirty="0">
                <a:solidFill>
                  <a:srgbClr val="FF0000"/>
                </a:solidFill>
                <a:latin typeface="Times New Roman" panose="02020603050405020304" pitchFamily="18" charset="0"/>
                <a:cs typeface="Times New Roman" panose="02020603050405020304" pitchFamily="18" charset="0"/>
              </a:rPr>
              <a:t>trình tự nào?</a:t>
            </a: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5926" y="3140278"/>
            <a:ext cx="814875" cy="1012957"/>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78007" y="3779708"/>
            <a:ext cx="609667" cy="757866"/>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16788" y="4305944"/>
            <a:ext cx="390293" cy="485167"/>
          </a:xfrm>
          <a:prstGeom prst="rect">
            <a:avLst/>
          </a:prstGeom>
        </p:spPr>
      </p:pic>
      <p:sp>
        <p:nvSpPr>
          <p:cNvPr id="8" name="Rectangle 7"/>
          <p:cNvSpPr/>
          <p:nvPr/>
        </p:nvSpPr>
        <p:spPr>
          <a:xfrm>
            <a:off x="777969" y="1581969"/>
            <a:ext cx="3680099" cy="104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dirty="0">
                <a:solidFill>
                  <a:prstClr val="black"/>
                </a:solidFill>
                <a:latin typeface="Times New Roman" panose="02020603050405020304" pitchFamily="18" charset="0"/>
                <a:cs typeface="Times New Roman" panose="02020603050405020304" pitchFamily="18" charset="0"/>
              </a:rPr>
              <a:t>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9" name="Rectangle 8"/>
          <p:cNvSpPr/>
          <p:nvPr/>
        </p:nvSpPr>
        <p:spPr>
          <a:xfrm>
            <a:off x="4572000" y="1593645"/>
            <a:ext cx="3680099" cy="1054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dirty="0">
                <a:solidFill>
                  <a:prstClr val="black"/>
                </a:solidFill>
                <a:latin typeface="Times New Roman" panose="02020603050405020304" pitchFamily="18" charset="0"/>
                <a:cs typeface="Times New Roman" panose="02020603050405020304" pitchFamily="18" charset="0"/>
              </a:rPr>
              <a:t>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10" name="Rectangle 9"/>
          <p:cNvSpPr/>
          <p:nvPr/>
        </p:nvSpPr>
        <p:spPr>
          <a:xfrm>
            <a:off x="791116" y="2851774"/>
            <a:ext cx="3680099" cy="116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dirty="0">
                <a:solidFill>
                  <a:prstClr val="black"/>
                </a:solidFill>
                <a:latin typeface="Times New Roman" panose="02020603050405020304" pitchFamily="18" charset="0"/>
                <a:cs typeface="Times New Roman" panose="02020603050405020304" pitchFamily="18" charset="0"/>
              </a:rPr>
              <a:t>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vi-VN" dirty="0">
                <a:solidFill>
                  <a:prstClr val="black"/>
                </a:solidFill>
                <a:latin typeface="Times New Roman" panose="02020603050405020304" pitchFamily="18" charset="0"/>
                <a:cs typeface="Times New Roman" panose="02020603050405020304" pitchFamily="18" charset="0"/>
              </a:rPr>
              <a:t>đất nước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sp>
        <p:nvSpPr>
          <p:cNvPr id="11" name="Rectangle 10"/>
          <p:cNvSpPr/>
          <p:nvPr/>
        </p:nvSpPr>
        <p:spPr>
          <a:xfrm>
            <a:off x="4543265" y="2847896"/>
            <a:ext cx="3680099" cy="11953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itchFamily="18" charset="0"/>
                <a:cs typeface="Times New Roman" pitchFamily="18" charset="0"/>
              </a:rPr>
              <a:t>D. </a:t>
            </a:r>
            <a:r>
              <a:rPr lang="vi-VN" dirty="0">
                <a:solidFill>
                  <a:prstClr val="black"/>
                </a:solidFill>
                <a:latin typeface="Times New Roman" panose="02020603050405020304" pitchFamily="18" charset="0"/>
                <a:cs typeface="Times New Roman" panose="02020603050405020304" pitchFamily="18" charset="0"/>
              </a:rPr>
              <a:t>Suy tư về quê hương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708" y="1984601"/>
            <a:ext cx="604292" cy="606322"/>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2896" y="3358834"/>
            <a:ext cx="603402" cy="60292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644" y="3558623"/>
            <a:ext cx="603557" cy="60558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1884" y="1911535"/>
            <a:ext cx="603557" cy="551290"/>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1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hòa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quê</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412274"/>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h</a:t>
            </a:r>
            <a:r>
              <a:rPr lang="en-US" dirty="0" err="1">
                <a:solidFill>
                  <a:prstClr val="black"/>
                </a:solidFill>
                <a:latin typeface="Times New Roman" panose="02020603050405020304" pitchFamily="18" charset="0"/>
                <a:cs typeface="Times New Roman" panose="02020603050405020304" pitchFamily="18" charset="0"/>
              </a:rPr>
              <a:t>àng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xóm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giềng</a:t>
            </a:r>
            <a:r>
              <a:rPr lang="en-US" dirty="0">
                <a:solidFill>
                  <a:prstClr val="black"/>
                </a:solidFill>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415415"/>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vi-VN"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7298"/>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45996"/>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Biện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a:t>
            </a:r>
          </a:p>
          <a:p>
            <a:pPr algn="ctr">
              <a:defRPr/>
            </a:pP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endParaRPr lang="en-US" sz="2400" i="1" dirty="0">
              <a:solidFill>
                <a:prstClr val="black"/>
              </a:solidFill>
              <a:latin typeface="Times New Roman" panose="02020603050405020304" pitchFamily="18" charset="0"/>
              <a:cs typeface="Times New Roman" panose="02020603050405020304" pitchFamily="18" charset="0"/>
            </a:endParaRPr>
          </a:p>
          <a:p>
            <a:pPr algn="ctr">
              <a:defRPr/>
            </a:pPr>
            <a:r>
              <a:rPr lang="en-US" sz="2400" i="1" dirty="0" err="1">
                <a:solidFill>
                  <a:prstClr val="black"/>
                </a:solidFill>
                <a:latin typeface="Times New Roman" panose="02020603050405020304" pitchFamily="18" charset="0"/>
                <a:cs typeface="Times New Roman" panose="02020603050405020304" pitchFamily="18" charset="0"/>
              </a:rPr>
              <a:t>Hiểu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mãi</a:t>
            </a:r>
            <a:r>
              <a:rPr lang="en-US" sz="2400" i="1" dirty="0">
                <a:solidFill>
                  <a:prstClr val="black"/>
                </a:solidFill>
                <a:latin typeface="Times New Roman" panose="02020603050405020304" pitchFamily="18" charset="0"/>
                <a:cs typeface="Times New Roman" panose="02020603050405020304" pitchFamily="18" charset="0"/>
              </a:rPr>
              <a:t> </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rPr>
              <a:t>So </a:t>
            </a:r>
            <a:r>
              <a:rPr lang="en-US" sz="2400" dirty="0" err="1">
                <a:solidFill>
                  <a:prstClr val="black"/>
                </a:solidFill>
                <a:latin typeface="Times New Roman" panose="02020603050405020304" pitchFamily="18" charset="0"/>
                <a:cs typeface="Times New Roman" panose="02020603050405020304" pitchFamily="18" charset="0"/>
              </a:rPr>
              <a:t>sánh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Hoán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72000"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xmlns=""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7" name="Rounded Rectangle 36"/>
          <p:cNvSpPr/>
          <p:nvPr/>
        </p:nvSpPr>
        <p:spPr>
          <a:xfrm>
            <a:off x="232186" y="356922"/>
            <a:ext cx="5185970"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572942"/>
            <a:ext cx="3397062" cy="396451"/>
            <a:chOff x="2840539" y="3818711"/>
            <a:chExt cx="9866322"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866322" cy="989709"/>
              <a:chOff x="2840539" y="3733800"/>
              <a:chExt cx="9866322"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a:t>
                </a:r>
                <a:r>
                  <a:rPr lang="en-US" b="1" i="1" kern="0" dirty="0" smtClean="0">
                    <a:solidFill>
                      <a:srgbClr val="000000"/>
                    </a:solidFill>
                    <a:latin typeface="Times New Roman" pitchFamily="18" charset="0"/>
                    <a:cs typeface="Times New Roman" pitchFamily="18" charset="0"/>
                  </a:rPr>
                  <a:t>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806839"/>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507854"/>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944334"/>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Đọc</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chú</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Tìm</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hiểu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32" name="Rectangle 31"/>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latin typeface="Times New Roman" pitchFamily="18" charset="0"/>
                <a:cs typeface="Times New Roman" pitchFamily="18" charset="0"/>
              </a:rPr>
              <a:t>Nghệ</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thuật</a:t>
            </a:r>
            <a:endParaRPr lang="en-US" b="1" i="1" dirty="0" smtClean="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3" name="Rectangle 32"/>
          <p:cNvSpPr/>
          <p:nvPr/>
        </p:nvSpPr>
        <p:spPr>
          <a:xfrm>
            <a:off x="441972" y="3085613"/>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smtClean="0">
                <a:latin typeface="Times New Roman" pitchFamily="18" charset="0"/>
                <a:cs typeface="Times New Roman" pitchFamily="18" charset="0"/>
              </a:rPr>
              <a:t>3. Tình cảm của </a:t>
            </a:r>
            <a:r>
              <a:rPr lang="en-US" b="1" i="1" dirty="0" smtClean="0">
                <a:latin typeface="Times New Roman" pitchFamily="18" charset="0"/>
                <a:cs typeface="Times New Roman" pitchFamily="18" charset="0"/>
              </a:rPr>
              <a:t>con </a:t>
            </a:r>
            <a:r>
              <a:rPr lang="en-US" b="1" i="1" dirty="0" err="1" smtClean="0">
                <a:latin typeface="Times New Roman" pitchFamily="18" charset="0"/>
                <a:cs typeface="Times New Roman" pitchFamily="18" charset="0"/>
              </a:rPr>
              <a:t>dành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cho</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mẹ</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4" name="Rectangle 33"/>
          <p:cNvSpPr/>
          <p:nvPr/>
        </p:nvSpPr>
        <p:spPr>
          <a:xfrm>
            <a:off x="441972" y="2676179"/>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2. Hình ảnh người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mẹ</a:t>
            </a:r>
            <a:r>
              <a:rPr lang="en-US" b="1" i="1" dirty="0" smtClean="0">
                <a:latin typeface="Times New Roman" pitchFamily="18" charset="0"/>
                <a:cs typeface="Times New Roman" pitchFamily="18" charset="0"/>
              </a:rPr>
              <a:t> qua </a:t>
            </a:r>
            <a:r>
              <a:rPr lang="en-US" b="1" i="1" dirty="0" err="1" smtClean="0">
                <a:latin typeface="Times New Roman" pitchFamily="18" charset="0"/>
                <a:cs typeface="Times New Roman" pitchFamily="18" charset="0"/>
              </a:rPr>
              <a:t>kí</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ức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con</a:t>
            </a:r>
            <a:endParaRPr lang="en-US" b="1" i="1" dirty="0">
              <a:latin typeface="Times New Roman" pitchFamily="18" charset="0"/>
              <a:cs typeface="Times New Roman" pitchFamily="18" charset="0"/>
            </a:endParaRPr>
          </a:p>
        </p:txBody>
      </p:sp>
      <p:sp>
        <p:nvSpPr>
          <p:cNvPr id="36" name="Rectangle 35"/>
          <p:cNvSpPr/>
          <p:nvPr/>
        </p:nvSpPr>
        <p:spPr>
          <a:xfrm>
            <a:off x="481083" y="2252773"/>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1. Tìm hiểu về đặc điểm thơ 4 chữ trong </a:t>
            </a:r>
            <a:r>
              <a:rPr lang="en-US" b="1" i="1" dirty="0" err="1" smtClean="0">
                <a:latin typeface="Times New Roman" pitchFamily="18" charset="0"/>
                <a:cs typeface="Times New Roman" pitchFamily="18" charset="0"/>
              </a:rPr>
              <a:t>văn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bản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162644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a:solidFill>
                  <a:prstClr val="black"/>
                </a:solidFill>
                <a:latin typeface="Times New Roman" panose="02020603050405020304" pitchFamily="18" charset="0"/>
                <a:cs typeface="Times New Roman" panose="02020603050405020304" pitchFamily="18" charset="0"/>
              </a:rPr>
              <a:t>Dung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xắn</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3"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0000" fill="hold"/>
                                        <p:tgtEl>
                                          <p:spTgt spid="7"/>
                                        </p:tgtEl>
                                        <p:attrNameLst>
                                          <p:attrName>ppt_x</p:attrName>
                                        </p:attrNameLst>
                                      </p:cBhvr>
                                      <p:tavLst>
                                        <p:tav tm="0">
                                          <p:val>
                                            <p:strVal val="1+#ppt_w/2"/>
                                          </p:val>
                                        </p:tav>
                                        <p:tav tm="100000">
                                          <p:val>
                                            <p:strVal val="#ppt_x"/>
                                          </p:val>
                                        </p:tav>
                                      </p:tavLst>
                                    </p:anim>
                                    <p:anim calcmode="lin" valueType="num">
                                      <p:cBhvr additive="base">
                                        <p:cTn id="41" dur="20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0" fill="hold"/>
                                        <p:tgtEl>
                                          <p:spTgt spid="8"/>
                                        </p:tgtEl>
                                        <p:attrNameLst>
                                          <p:attrName>ppt_x</p:attrName>
                                        </p:attrNameLst>
                                      </p:cBhvr>
                                      <p:tavLst>
                                        <p:tav tm="0">
                                          <p:val>
                                            <p:strVal val="0-#ppt_w/2"/>
                                          </p:val>
                                        </p:tav>
                                        <p:tav tm="100000">
                                          <p:val>
                                            <p:strVal val="#ppt_x"/>
                                          </p:val>
                                        </p:tav>
                                      </p:tavLst>
                                    </p:anim>
                                    <p:anim calcmode="lin" valueType="num">
                                      <p:cBhvr additive="base">
                                        <p:cTn id="45"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ppt_w</p:attrName>
                                        </p:attrNameLst>
                                      </p:cBhvr>
                                      <p:tavLst>
                                        <p:tav tm="0" fmla="#ppt_w*sin(2.5*pi*$)">
                                          <p:val>
                                            <p:fltVal val="0"/>
                                          </p:val>
                                        </p:tav>
                                        <p:tav tm="100000">
                                          <p:val>
                                            <p:fltVal val="1"/>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anim calcmode="lin" valueType="num">
                                      <p:cBhvr>
                                        <p:cTn id="71" dur="2000" fill="hold"/>
                                        <p:tgtEl>
                                          <p:spTgt spid="13"/>
                                        </p:tgtEl>
                                        <p:attrNameLst>
                                          <p:attrName>ppt_w</p:attrName>
                                        </p:attrNameLst>
                                      </p:cBhvr>
                                      <p:tavLst>
                                        <p:tav tm="0" fmla="#ppt_w*sin(2.5*pi*$)">
                                          <p:val>
                                            <p:fltVal val="0"/>
                                          </p:val>
                                        </p:tav>
                                        <p:tav tm="100000">
                                          <p:val>
                                            <p:fltVal val="1"/>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1"/>
                                        </p:tgtEl>
                                        <p:attrNameLst>
                                          <p:attrName>fillcolor</p:attrName>
                                        </p:attrNameLst>
                                      </p:cBhvr>
                                      <p:to>
                                        <a:srgbClr val="FFF2CC"/>
                                      </p:to>
                                    </p:animClr>
                                    <p:set>
                                      <p:cBhvr>
                                        <p:cTn id="85" dur="250" fill="hold"/>
                                        <p:tgtEl>
                                          <p:spTgt spid="11"/>
                                        </p:tgtEl>
                                        <p:attrNameLst>
                                          <p:attrName>fill.type</p:attrName>
                                        </p:attrNameLst>
                                      </p:cBhvr>
                                      <p:to>
                                        <p:strVal val="solid"/>
                                      </p:to>
                                    </p:set>
                                    <p:set>
                                      <p:cBhvr>
                                        <p:cTn id="86" dur="250" fill="hold"/>
                                        <p:tgtEl>
                                          <p:spTgt spid="11"/>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56" name="Picture 55"/>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57" name="Picture 5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58" name="Picture 5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9" name="Snip Diagonal Corner Rectangle 58"/>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mẹ</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815541" y="1611782"/>
            <a:ext cx="3680099" cy="898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N</a:t>
            </a:r>
            <a:r>
              <a:rPr lang="en-US" sz="2000" dirty="0" err="1" smtClean="0">
                <a:solidFill>
                  <a:prstClr val="black"/>
                </a:solidFill>
                <a:latin typeface="Times New Roman" panose="02020603050405020304" pitchFamily="18" charset="0"/>
                <a:cs typeface="Times New Roman" panose="02020603050405020304" pitchFamily="18" charset="0"/>
              </a:rPr>
              <a:t>gười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nghèo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tần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tảo</a:t>
            </a:r>
            <a:r>
              <a:rPr lang="en-US" sz="2000" dirty="0" smtClean="0">
                <a:solidFill>
                  <a:prstClr val="black"/>
                </a:solidFill>
                <a:latin typeface="Times New Roman" panose="02020603050405020304" pitchFamily="18" charset="0"/>
                <a:cs typeface="Times New Roman" panose="02020603050405020304" pitchFamily="18" charset="0"/>
              </a:rPr>
              <a:t>, lam </a:t>
            </a:r>
            <a:r>
              <a:rPr lang="en-US" sz="2000" dirty="0" err="1" smtClean="0">
                <a:solidFill>
                  <a:prstClr val="black"/>
                </a:solidFill>
                <a:latin typeface="Times New Roman" panose="02020603050405020304" pitchFamily="18" charset="0"/>
                <a:cs typeface="Times New Roman" panose="02020603050405020304" pitchFamily="18" charset="0"/>
              </a:rPr>
              <a:t>lũ</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1" name="Cloud 60"/>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2" name="Cloud 61"/>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4580837" y="1614924"/>
            <a:ext cx="3598064" cy="903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B. </a:t>
            </a:r>
            <a:r>
              <a:rPr lang="vi-VN" sz="2000" dirty="0" smtClean="0">
                <a:solidFill>
                  <a:prstClr val="black"/>
                </a:solidFill>
                <a:latin typeface="Times New Roman" panose="02020603050405020304" pitchFamily="18" charset="0"/>
                <a:cs typeface="Times New Roman" panose="02020603050405020304" pitchFamily="18" charset="0"/>
              </a:rPr>
              <a:t>Ngườ</a:t>
            </a:r>
            <a:r>
              <a:rPr lang="en-US" sz="2000" dirty="0" err="1" smtClean="0">
                <a:solidFill>
                  <a:prstClr val="black"/>
                </a:solidFill>
                <a:latin typeface="Times New Roman" panose="02020603050405020304" pitchFamily="18" charset="0"/>
                <a:cs typeface="Times New Roman" panose="02020603050405020304" pitchFamily="18" charset="0"/>
              </a:rPr>
              <a:t>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giàu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tình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yêu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thương</a:t>
            </a:r>
            <a:r>
              <a:rPr lang="vi-VN" sz="2000" dirty="0" smtClean="0">
                <a:solidFill>
                  <a:prstClr val="black"/>
                </a:solidFill>
                <a:latin typeface="Times New Roman" panose="02020603050405020304" pitchFamily="18" charset="0"/>
                <a:cs typeface="Times New Roman" panose="02020603050405020304" pitchFamily="18" charset="0"/>
              </a:rPr>
              <a:t>. </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815541" y="2601099"/>
            <a:ext cx="3680099" cy="99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người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giản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dị</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dịu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hiền</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5" name="Rectangle 64"/>
          <p:cNvSpPr/>
          <p:nvPr/>
        </p:nvSpPr>
        <p:spPr>
          <a:xfrm>
            <a:off x="4664985" y="2601100"/>
            <a:ext cx="3629227" cy="9902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D.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829286"/>
            <a:ext cx="604292" cy="531044"/>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1" y="2857263"/>
            <a:ext cx="549303" cy="482721"/>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7536" y="2889071"/>
            <a:ext cx="603557" cy="482845"/>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1436" y="1827891"/>
            <a:ext cx="549444" cy="482845"/>
          </a:xfrm>
          <a:prstGeom prst="rect">
            <a:avLst/>
          </a:prstGeom>
        </p:spPr>
      </p:pic>
      <p:sp>
        <p:nvSpPr>
          <p:cNvPr id="71" name="Cloud 70">
            <a:hlinkClick r:id="rId11"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5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5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5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20000" fill="hold"/>
                                        <p:tgtEl>
                                          <p:spTgt spid="61"/>
                                        </p:tgtEl>
                                        <p:attrNameLst>
                                          <p:attrName>ppt_x</p:attrName>
                                        </p:attrNameLst>
                                      </p:cBhvr>
                                      <p:tavLst>
                                        <p:tav tm="0">
                                          <p:val>
                                            <p:strVal val="1+#ppt_w/2"/>
                                          </p:val>
                                        </p:tav>
                                        <p:tav tm="100000">
                                          <p:val>
                                            <p:strVal val="#ppt_x"/>
                                          </p:val>
                                        </p:tav>
                                      </p:tavLst>
                                    </p:anim>
                                    <p:anim calcmode="lin" valueType="num">
                                      <p:cBhvr additive="base">
                                        <p:cTn id="42" dur="20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20000" fill="hold"/>
                                        <p:tgtEl>
                                          <p:spTgt spid="62"/>
                                        </p:tgtEl>
                                        <p:attrNameLst>
                                          <p:attrName>ppt_x</p:attrName>
                                        </p:attrNameLst>
                                      </p:cBhvr>
                                      <p:tavLst>
                                        <p:tav tm="0">
                                          <p:val>
                                            <p:strVal val="0-#ppt_w/2"/>
                                          </p:val>
                                        </p:tav>
                                        <p:tav tm="100000">
                                          <p:val>
                                            <p:strVal val="#ppt_x"/>
                                          </p:val>
                                        </p:tav>
                                      </p:tavLst>
                                    </p:anim>
                                    <p:anim calcmode="lin" valueType="num">
                                      <p:cBhvr additive="base">
                                        <p:cTn id="46" dur="20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80">
                                          <p:stCondLst>
                                            <p:cond delay="0"/>
                                          </p:stCondLst>
                                        </p:cTn>
                                        <p:tgtEl>
                                          <p:spTgt spid="68"/>
                                        </p:tgtEl>
                                      </p:cBhvr>
                                    </p:animEffect>
                                    <p:anim calcmode="lin" valueType="num">
                                      <p:cBhvr>
                                        <p:cTn id="5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7" dur="26">
                                          <p:stCondLst>
                                            <p:cond delay="650"/>
                                          </p:stCondLst>
                                        </p:cTn>
                                        <p:tgtEl>
                                          <p:spTgt spid="68"/>
                                        </p:tgtEl>
                                      </p:cBhvr>
                                      <p:to x="100000" y="60000"/>
                                    </p:animScale>
                                    <p:animScale>
                                      <p:cBhvr>
                                        <p:cTn id="58" dur="166" decel="50000">
                                          <p:stCondLst>
                                            <p:cond delay="676"/>
                                          </p:stCondLst>
                                        </p:cTn>
                                        <p:tgtEl>
                                          <p:spTgt spid="68"/>
                                        </p:tgtEl>
                                      </p:cBhvr>
                                      <p:to x="100000" y="100000"/>
                                    </p:animScale>
                                    <p:animScale>
                                      <p:cBhvr>
                                        <p:cTn id="59" dur="26">
                                          <p:stCondLst>
                                            <p:cond delay="1312"/>
                                          </p:stCondLst>
                                        </p:cTn>
                                        <p:tgtEl>
                                          <p:spTgt spid="68"/>
                                        </p:tgtEl>
                                      </p:cBhvr>
                                      <p:to x="100000" y="80000"/>
                                    </p:animScale>
                                    <p:animScale>
                                      <p:cBhvr>
                                        <p:cTn id="60" dur="166" decel="50000">
                                          <p:stCondLst>
                                            <p:cond delay="1338"/>
                                          </p:stCondLst>
                                        </p:cTn>
                                        <p:tgtEl>
                                          <p:spTgt spid="68"/>
                                        </p:tgtEl>
                                      </p:cBhvr>
                                      <p:to x="100000" y="100000"/>
                                    </p:animScale>
                                    <p:animScale>
                                      <p:cBhvr>
                                        <p:cTn id="61" dur="26">
                                          <p:stCondLst>
                                            <p:cond delay="1642"/>
                                          </p:stCondLst>
                                        </p:cTn>
                                        <p:tgtEl>
                                          <p:spTgt spid="68"/>
                                        </p:tgtEl>
                                      </p:cBhvr>
                                      <p:to x="100000" y="90000"/>
                                    </p:animScale>
                                    <p:animScale>
                                      <p:cBhvr>
                                        <p:cTn id="62" dur="166" decel="50000">
                                          <p:stCondLst>
                                            <p:cond delay="1668"/>
                                          </p:stCondLst>
                                        </p:cTn>
                                        <p:tgtEl>
                                          <p:spTgt spid="68"/>
                                        </p:tgtEl>
                                      </p:cBhvr>
                                      <p:to x="100000" y="100000"/>
                                    </p:animScale>
                                    <p:animScale>
                                      <p:cBhvr>
                                        <p:cTn id="63" dur="26">
                                          <p:stCondLst>
                                            <p:cond delay="1808"/>
                                          </p:stCondLst>
                                        </p:cTn>
                                        <p:tgtEl>
                                          <p:spTgt spid="68"/>
                                        </p:tgtEl>
                                      </p:cBhvr>
                                      <p:to x="100000" y="95000"/>
                                    </p:animScale>
                                    <p:animScale>
                                      <p:cBhvr>
                                        <p:cTn id="64" dur="166" decel="50000">
                                          <p:stCondLst>
                                            <p:cond delay="1834"/>
                                          </p:stCondLst>
                                        </p:cTn>
                                        <p:tgtEl>
                                          <p:spTgt spid="6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randombar(horizontal)">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heel(1)">
                                      <p:cBhvr>
                                        <p:cTn id="74" dur="20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randombar(horizontal)">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stretch>
            <a:fillRect/>
          </a:stretch>
        </p:blipFill>
        <p:spPr>
          <a:xfrm>
            <a:off x="930011" y="1203598"/>
            <a:ext cx="3600400" cy="2946709"/>
          </a:xfrm>
          <a:prstGeom prst="rect">
            <a:avLst/>
          </a:prstGeom>
        </p:spPr>
      </p:pic>
      <p:sp>
        <p:nvSpPr>
          <p:cNvPr id="2" name="Rectangle 1"/>
          <p:cNvSpPr/>
          <p:nvPr/>
        </p:nvSpPr>
        <p:spPr>
          <a:xfrm>
            <a:off x="1187624" y="1491630"/>
            <a:ext cx="3096344" cy="28083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30411" y="2109969"/>
            <a:ext cx="4300443" cy="1133965"/>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6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18217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23202" y="2005517"/>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262741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05682" y="786320"/>
            <a:ext cx="4926465" cy="3970318"/>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(1946),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Trực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am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hiểu</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sâu</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vấn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chiến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tranh</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lính</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sắc</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1346" y="426301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sp>
        <p:nvSpPr>
          <p:cNvPr id="18" name="Rectangle 17"/>
          <p:cNvSpPr/>
          <p:nvPr/>
        </p:nvSpPr>
        <p:spPr>
          <a:xfrm>
            <a:off x="443515" y="458065"/>
            <a:ext cx="4300443" cy="579967"/>
          </a:xfrm>
          <a:prstGeom prst="rect">
            <a:avLst/>
          </a:prstGeom>
        </p:spPr>
        <p:txBody>
          <a:bodyPr wrap="square">
            <a:spAutoFit/>
          </a:bodyPr>
          <a:lstStyle/>
          <a:p>
            <a:pPr algn="just">
              <a:lnSpc>
                <a:spcPct val="150000"/>
              </a:lnSpc>
            </a:pP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9" y="10512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13945" y="869359"/>
            <a:ext cx="4926465" cy="1754326"/>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Những </a:t>
            </a:r>
            <a:r>
              <a:rPr lang="vi-VN" sz="2400" i="1" dirty="0">
                <a:solidFill>
                  <a:prstClr val="black"/>
                </a:solidFill>
                <a:latin typeface="Times New Roman" panose="02020603050405020304" pitchFamily="18" charset="0"/>
                <a:cs typeface="Times New Roman" panose="02020603050405020304" pitchFamily="18" charset="0"/>
              </a:rPr>
              <a:t>người đi tới </a:t>
            </a:r>
            <a:r>
              <a:rPr lang="vi-VN" sz="2400" i="1" dirty="0" smtClean="0">
                <a:solidFill>
                  <a:prstClr val="black"/>
                </a:solidFill>
                <a:latin typeface="Times New Roman" panose="02020603050405020304" pitchFamily="18" charset="0"/>
                <a:cs typeface="Times New Roman" panose="02020603050405020304" pitchFamily="18" charset="0"/>
              </a:rPr>
              <a:t>biển</a:t>
            </a:r>
            <a:r>
              <a:rPr lang="en-US" sz="2400" i="1" dirty="0" smtClean="0">
                <a:solidFill>
                  <a:prstClr val="black"/>
                </a:solidFill>
                <a:latin typeface="Times New Roman" panose="02020603050405020304" pitchFamily="18"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Dấu </a:t>
            </a:r>
            <a:r>
              <a:rPr lang="vi-VN" sz="2400" i="1" dirty="0">
                <a:solidFill>
                  <a:prstClr val="black"/>
                </a:solidFill>
                <a:latin typeface="Times New Roman" panose="02020603050405020304" pitchFamily="18" charset="0"/>
                <a:cs typeface="Times New Roman" panose="02020603050405020304" pitchFamily="18" charset="0"/>
              </a:rPr>
              <a:t>chân qua trảng </a:t>
            </a:r>
            <a:r>
              <a:rPr lang="vi-VN" sz="2400" i="1" dirty="0" smtClean="0">
                <a:solidFill>
                  <a:prstClr val="black"/>
                </a:solidFill>
                <a:latin typeface="Times New Roman" panose="02020603050405020304" pitchFamily="18" charset="0"/>
                <a:cs typeface="Times New Roman" panose="02020603050405020304" pitchFamily="18" charset="0"/>
              </a:rPr>
              <a:t>cỏ</a:t>
            </a:r>
            <a:r>
              <a:rPr lang="en-US" sz="2400" i="1" dirty="0" smtClean="0">
                <a:solidFill>
                  <a:prstClr val="black"/>
                </a:solidFill>
                <a:latin typeface="Times New Roman" panose="02020603050405020304" pitchFamily="18"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Những </a:t>
            </a:r>
            <a:r>
              <a:rPr lang="vi-VN" sz="2400" i="1" dirty="0">
                <a:solidFill>
                  <a:prstClr val="black"/>
                </a:solidFill>
                <a:latin typeface="Times New Roman" panose="02020603050405020304" pitchFamily="18" charset="0"/>
                <a:cs typeface="Times New Roman" panose="02020603050405020304" pitchFamily="18" charset="0"/>
              </a:rPr>
              <a:t>ngọn sóng mặt </a:t>
            </a:r>
            <a:r>
              <a:rPr lang="vi-VN" sz="2400" i="1" dirty="0" smtClean="0">
                <a:solidFill>
                  <a:prstClr val="black"/>
                </a:solidFill>
                <a:latin typeface="Times New Roman" panose="02020603050405020304" pitchFamily="18" charset="0"/>
                <a:cs typeface="Times New Roman" panose="02020603050405020304" pitchFamily="18" charset="0"/>
              </a:rPr>
              <a:t>trời</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rot="21317519">
            <a:off x="4921770" y="2623685"/>
            <a:ext cx="1492133" cy="2208231"/>
          </a:xfrm>
          <a:prstGeom prst="rect">
            <a:avLst/>
          </a:prstGeom>
        </p:spPr>
      </p:pic>
      <p:pic>
        <p:nvPicPr>
          <p:cNvPr id="12" name="Picture 11"/>
          <p:cNvPicPr>
            <a:picLocks noChangeAspect="1"/>
          </p:cNvPicPr>
          <p:nvPr/>
        </p:nvPicPr>
        <p:blipFill>
          <a:blip r:embed="rId5"/>
          <a:stretch>
            <a:fillRect/>
          </a:stretch>
        </p:blipFill>
        <p:spPr>
          <a:xfrm>
            <a:off x="6598907" y="2623684"/>
            <a:ext cx="1563223" cy="2208231"/>
          </a:xfrm>
          <a:prstGeom prst="rect">
            <a:avLst/>
          </a:prstGeom>
        </p:spPr>
      </p:pic>
      <p:grpSp>
        <p:nvGrpSpPr>
          <p:cNvPr id="18" name="Group 17"/>
          <p:cNvGrpSpPr/>
          <p:nvPr/>
        </p:nvGrpSpPr>
        <p:grpSpPr>
          <a:xfrm>
            <a:off x="179512" y="18217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443515" y="458065"/>
            <a:ext cx="4300443" cy="579967"/>
          </a:xfrm>
          <a:prstGeom prst="rect">
            <a:avLst/>
          </a:prstGeom>
        </p:spPr>
        <p:txBody>
          <a:bodyPr wrap="square">
            <a:spAutoFit/>
          </a:bodyPr>
          <a:lstStyle/>
          <a:p>
            <a:pPr algn="just">
              <a:lnSpc>
                <a:spcPct val="150000"/>
              </a:lnSpc>
            </a:pP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xmlns="" id="{D3A20B75-E4AB-42F5-91D7-AA20FB196F7D}"/>
              </a:ext>
            </a:extLst>
          </p:cNvPr>
          <p:cNvSpPr txBox="1"/>
          <p:nvPr/>
        </p:nvSpPr>
        <p:spPr>
          <a:xfrm>
            <a:off x="1556730" y="267494"/>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030938D-CD73-4D1C-99A8-6CB4866672CC}"/>
              </a:ext>
            </a:extLst>
          </p:cNvPr>
          <p:cNvSpPr txBox="1"/>
          <p:nvPr/>
        </p:nvSpPr>
        <p:spPr>
          <a:xfrm>
            <a:off x="1556730" y="2571750"/>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3B5D284E-6B30-4092-A499-5E70AB0822E2}"/>
              </a:ext>
            </a:extLst>
          </p:cNvPr>
          <p:cNvSpPr txBox="1"/>
          <p:nvPr/>
        </p:nvSpPr>
        <p:spPr>
          <a:xfrm>
            <a:off x="5004048" y="267494"/>
            <a:ext cx="33208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FA8C9C8-A7C2-43F7-B804-3397739FDEBD}"/>
              </a:ext>
            </a:extLst>
          </p:cNvPr>
          <p:cNvSpPr txBox="1"/>
          <p:nvPr/>
        </p:nvSpPr>
        <p:spPr>
          <a:xfrm>
            <a:off x="4885088" y="2550718"/>
            <a:ext cx="3575051" cy="1044388"/>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1259632"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6200000">
            <a:off x="-1744273" y="1840150"/>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Tree>
    <p:extLst>
      <p:ext uri="{BB962C8B-B14F-4D97-AF65-F5344CB8AC3E}">
        <p14:creationId xmlns:p14="http://schemas.microsoft.com/office/powerpoint/2010/main" val="34680526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7187" y="1752019"/>
            <a:ext cx="3600400" cy="2946709"/>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4779087"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2123728" y="1132030"/>
            <a:ext cx="5076836" cy="1342210"/>
          </a:xfrm>
          <a:prstGeom prst="rect">
            <a:avLst/>
          </a:prstGeom>
        </p:spPr>
      </p:pic>
      <p:grpSp>
        <p:nvGrpSpPr>
          <p:cNvPr id="18" name="Group 17"/>
          <p:cNvGrpSpPr/>
          <p:nvPr/>
        </p:nvGrpSpPr>
        <p:grpSpPr>
          <a:xfrm>
            <a:off x="179512" y="18217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4" name="Rectangle 23"/>
          <p:cNvSpPr/>
          <p:nvPr/>
        </p:nvSpPr>
        <p:spPr>
          <a:xfrm>
            <a:off x="443515" y="458065"/>
            <a:ext cx="4300443" cy="579967"/>
          </a:xfrm>
          <a:prstGeom prst="rect">
            <a:avLst/>
          </a:prstGeom>
        </p:spPr>
        <p:txBody>
          <a:bodyPr wrap="square">
            <a:spAutoFit/>
          </a:bodyPr>
          <a:lstStyle/>
          <a:p>
            <a:pPr algn="just">
              <a:lnSpc>
                <a:spcPct val="150000"/>
              </a:lnSpc>
            </a:pP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1992</TotalTime>
  <Words>2830</Words>
  <Application>Microsoft Office PowerPoint</Application>
  <PresentationFormat>On-screen Show (16:9)</PresentationFormat>
  <Paragraphs>370</Paragraphs>
  <Slides>41</Slides>
  <Notes>37</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41</vt:i4>
      </vt:variant>
    </vt:vector>
  </HeadingPairs>
  <TitlesOfParts>
    <vt:vector size="57" baseType="lpstr">
      <vt:lpstr>宋体</vt:lpstr>
      <vt:lpstr>#9Slide03 Arima Madurai</vt:lpstr>
      <vt:lpstr>#9Slide03 Arima Madurai Black</vt: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396</cp:revision>
  <dcterms:created xsi:type="dcterms:W3CDTF">2021-08-18T15:50:38Z</dcterms:created>
  <dcterms:modified xsi:type="dcterms:W3CDTF">2022-08-23T03:26:55Z</dcterms:modified>
</cp:coreProperties>
</file>