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263" r:id="rId4"/>
    <p:sldId id="258" r:id="rId5"/>
    <p:sldId id="259" r:id="rId6"/>
    <p:sldId id="265" r:id="rId7"/>
    <p:sldId id="264" r:id="rId8"/>
    <p:sldId id="260" r:id="rId9"/>
    <p:sldId id="27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3" r:id="rId21"/>
    <p:sldId id="274" r:id="rId22"/>
    <p:sldId id="278" r:id="rId23"/>
    <p:sldId id="279" r:id="rId24"/>
    <p:sldId id="280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BC7E7-E2ED-4594-B9D9-26E151F277CE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AC5D5-27C8-4BBA-9862-1E17F9FC2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4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17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7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5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0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3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44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7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2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9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3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F6AEB03-D8EE-4A97-A279-934C0DEE6A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6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333402"/>
            <a:ext cx="10058400" cy="49638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00051" y="4820195"/>
            <a:ext cx="10058400" cy="93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 descr="18 loại thực phẩm giúp tăng chiều cao tốt nhất 20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3" y="1672046"/>
            <a:ext cx="4232366" cy="25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hững thực phẩm bạn nên ăn hằng ngà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672047"/>
            <a:ext cx="4075612" cy="2547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1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05" y="521658"/>
            <a:ext cx="10058400" cy="601671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2665" y="1162594"/>
            <a:ext cx="80457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" y="1719272"/>
            <a:ext cx="11193716" cy="17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2665" y="3512830"/>
            <a:ext cx="114876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(Z), Z = X- Y.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Y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Y= X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tỉe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Nam/100g (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2007)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7" y="456420"/>
            <a:ext cx="11429999" cy="431854"/>
          </a:xfrm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Nam/100g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2007)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888274"/>
            <a:ext cx="11534503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3142" y="378824"/>
            <a:ext cx="11077303" cy="42104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Nam/100g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(Z)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142" y="4589272"/>
            <a:ext cx="93399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1395119"/>
            <a:ext cx="11090366" cy="5175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451" y="441013"/>
            <a:ext cx="1109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49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337" y="640080"/>
            <a:ext cx="10620103" cy="559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78489"/>
            <a:ext cx="10058400" cy="510231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204231"/>
            <a:ext cx="10985863" cy="463486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(5’)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66" y="2144757"/>
            <a:ext cx="5512525" cy="42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012321"/>
              </p:ext>
            </p:extLst>
          </p:nvPr>
        </p:nvGraphicFramePr>
        <p:xfrm>
          <a:off x="810306" y="1907149"/>
          <a:ext cx="8283761" cy="3195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2550">
                  <a:extLst>
                    <a:ext uri="{9D8B030D-6E8A-4147-A177-3AD203B41FA5}">
                      <a16:colId xmlns:a16="http://schemas.microsoft.com/office/drawing/2014/main" val="776926853"/>
                    </a:ext>
                  </a:extLst>
                </a:gridCol>
                <a:gridCol w="5661211">
                  <a:extLst>
                    <a:ext uri="{9D8B030D-6E8A-4147-A177-3AD203B41FA5}">
                      <a16:colId xmlns:a16="http://schemas.microsoft.com/office/drawing/2014/main" val="759294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538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790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146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834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87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937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093399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0306" y="758061"/>
            <a:ext cx="69076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76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966163"/>
              </p:ext>
            </p:extLst>
          </p:nvPr>
        </p:nvGraphicFramePr>
        <p:xfrm>
          <a:off x="337403" y="987910"/>
          <a:ext cx="11433118" cy="5840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312">
                  <a:extLst>
                    <a:ext uri="{9D8B030D-6E8A-4147-A177-3AD203B41FA5}">
                      <a16:colId xmlns:a16="http://schemas.microsoft.com/office/drawing/2014/main" val="852673475"/>
                    </a:ext>
                  </a:extLst>
                </a:gridCol>
                <a:gridCol w="849086">
                  <a:extLst>
                    <a:ext uri="{9D8B030D-6E8A-4147-A177-3AD203B41FA5}">
                      <a16:colId xmlns:a16="http://schemas.microsoft.com/office/drawing/2014/main" val="1114887604"/>
                    </a:ext>
                  </a:extLst>
                </a:gridCol>
                <a:gridCol w="8046720">
                  <a:extLst>
                    <a:ext uri="{9D8B030D-6E8A-4147-A177-3AD203B41FA5}">
                      <a16:colId xmlns:a16="http://schemas.microsoft.com/office/drawing/2014/main" val="3275197768"/>
                    </a:ext>
                  </a:extLst>
                </a:gridCol>
              </a:tblGrid>
              <a:tr h="336960"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2347873205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2722358332"/>
                  </a:ext>
                </a:extLst>
              </a:tr>
              <a:tr h="1059578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Hầu và thực quản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709909963"/>
                  </a:ext>
                </a:extLst>
              </a:tr>
              <a:tr h="1059578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Dạ dày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2142283542"/>
                  </a:ext>
                </a:extLst>
              </a:tr>
              <a:tr h="33696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Ruột non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Thải phân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027092109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Ruột già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3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664196909"/>
                  </a:ext>
                </a:extLst>
              </a:tr>
              <a:tr h="33696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Hậu môn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Cảm nhận vị thức ăn.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14903514"/>
                  </a:ext>
                </a:extLst>
              </a:tr>
              <a:tr h="964692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3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89717898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6039" y="80090"/>
            <a:ext cx="115358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5883" y="322071"/>
            <a:ext cx="1184638" cy="6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261257"/>
            <a:ext cx="11769634" cy="64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á Trình Tiêu Hóa Thức Ăn Ở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53" y="309282"/>
            <a:ext cx="11201400" cy="62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" y="107498"/>
            <a:ext cx="11999251" cy="4963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5 + 6 +7+8 : BÀI 29. DINH DƯỠNG VÀ TIÊU HOÁ Ở NGƯỜI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445" y="796834"/>
            <a:ext cx="11782697" cy="402336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1965" y="1097280"/>
            <a:ext cx="10411097" cy="42415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147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901338"/>
            <a:ext cx="10058400" cy="4967756"/>
          </a:xfrm>
        </p:spPr>
        <p:txBody>
          <a:bodyPr>
            <a:normAutofit/>
          </a:bodyPr>
          <a:lstStyle/>
          <a:p>
            <a:pPr algn="just"/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169818"/>
            <a:ext cx="11456125" cy="64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782" y="417232"/>
            <a:ext cx="10058400" cy="405728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11" y="1153403"/>
            <a:ext cx="10058400" cy="402336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39" y="2265712"/>
            <a:ext cx="8046721" cy="42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4058" y="1013775"/>
            <a:ext cx="10421471" cy="3780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An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54" y="0"/>
            <a:ext cx="10058400" cy="74845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9729" y="748454"/>
            <a:ext cx="11341250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29.1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29.1: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Theo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447930"/>
              </p:ext>
            </p:extLst>
          </p:nvPr>
        </p:nvGraphicFramePr>
        <p:xfrm>
          <a:off x="1071154" y="2483236"/>
          <a:ext cx="9470573" cy="880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090">
                  <a:extLst>
                    <a:ext uri="{9D8B030D-6E8A-4147-A177-3AD203B41FA5}">
                      <a16:colId xmlns:a16="http://schemas.microsoft.com/office/drawing/2014/main" val="4146398244"/>
                    </a:ext>
                  </a:extLst>
                </a:gridCol>
                <a:gridCol w="1236142">
                  <a:extLst>
                    <a:ext uri="{9D8B030D-6E8A-4147-A177-3AD203B41FA5}">
                      <a16:colId xmlns:a16="http://schemas.microsoft.com/office/drawing/2014/main" val="2121294645"/>
                    </a:ext>
                  </a:extLst>
                </a:gridCol>
                <a:gridCol w="1270079">
                  <a:extLst>
                    <a:ext uri="{9D8B030D-6E8A-4147-A177-3AD203B41FA5}">
                      <a16:colId xmlns:a16="http://schemas.microsoft.com/office/drawing/2014/main" val="3295061967"/>
                    </a:ext>
                  </a:extLst>
                </a:gridCol>
                <a:gridCol w="1225858">
                  <a:extLst>
                    <a:ext uri="{9D8B030D-6E8A-4147-A177-3AD203B41FA5}">
                      <a16:colId xmlns:a16="http://schemas.microsoft.com/office/drawing/2014/main" val="3679037803"/>
                    </a:ext>
                  </a:extLst>
                </a:gridCol>
                <a:gridCol w="1789423">
                  <a:extLst>
                    <a:ext uri="{9D8B030D-6E8A-4147-A177-3AD203B41FA5}">
                      <a16:colId xmlns:a16="http://schemas.microsoft.com/office/drawing/2014/main" val="2882945617"/>
                    </a:ext>
                  </a:extLst>
                </a:gridCol>
                <a:gridCol w="1295789">
                  <a:extLst>
                    <a:ext uri="{9D8B030D-6E8A-4147-A177-3AD203B41FA5}">
                      <a16:colId xmlns:a16="http://schemas.microsoft.com/office/drawing/2014/main" val="1354255049"/>
                    </a:ext>
                  </a:extLst>
                </a:gridCol>
                <a:gridCol w="1274192">
                  <a:extLst>
                    <a:ext uri="{9D8B030D-6E8A-4147-A177-3AD203B41FA5}">
                      <a16:colId xmlns:a16="http://schemas.microsoft.com/office/drawing/2014/main" val="406663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thực phẩm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Carbohydrate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khoáng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2427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864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7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091275"/>
              </p:ext>
            </p:extLst>
          </p:nvPr>
        </p:nvGraphicFramePr>
        <p:xfrm>
          <a:off x="707485" y="2958302"/>
          <a:ext cx="10937668" cy="156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3813">
                  <a:extLst>
                    <a:ext uri="{9D8B030D-6E8A-4147-A177-3AD203B41FA5}">
                      <a16:colId xmlns:a16="http://schemas.microsoft.com/office/drawing/2014/main" val="600082940"/>
                    </a:ext>
                  </a:extLst>
                </a:gridCol>
                <a:gridCol w="2733813">
                  <a:extLst>
                    <a:ext uri="{9D8B030D-6E8A-4147-A177-3AD203B41FA5}">
                      <a16:colId xmlns:a16="http://schemas.microsoft.com/office/drawing/2014/main" val="1484162101"/>
                    </a:ext>
                  </a:extLst>
                </a:gridCol>
                <a:gridCol w="2735021">
                  <a:extLst>
                    <a:ext uri="{9D8B030D-6E8A-4147-A177-3AD203B41FA5}">
                      <a16:colId xmlns:a16="http://schemas.microsoft.com/office/drawing/2014/main" val="3839078446"/>
                    </a:ext>
                  </a:extLst>
                </a:gridCol>
                <a:gridCol w="2735021">
                  <a:extLst>
                    <a:ext uri="{9D8B030D-6E8A-4147-A177-3AD203B41FA5}">
                      <a16:colId xmlns:a16="http://schemas.microsoft.com/office/drawing/2014/main" val="2856166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người trong lớp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032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90308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4901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1330" y="1118537"/>
            <a:ext cx="10838328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 PHIẾU ĐIỀU TRA SÔ NGƯỜI MẮC BỆNH SÂU RĂNG TRONG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HỌC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7244" y="457200"/>
            <a:ext cx="10058400" cy="52712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10" y="1738157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30.</a:t>
            </a: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247710" y="176968"/>
            <a:ext cx="11696581" cy="6431733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290384" y="218053"/>
            <a:ext cx="11611232" cy="6349563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419241" y="590691"/>
            <a:ext cx="11353519" cy="5735573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584845" y="396872"/>
            <a:ext cx="2564323" cy="234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9988" y="1216439"/>
            <a:ext cx="2195224" cy="144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 txBox="1"/>
          <p:nvPr/>
        </p:nvSpPr>
        <p:spPr>
          <a:xfrm>
            <a:off x="795948" y="3657404"/>
            <a:ext cx="7655720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0"/>
              </a:lnSpc>
            </a:pP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II.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Cấu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tạo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chức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năng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hệ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tiêu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hoá</a:t>
            </a:r>
            <a:endParaRPr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795948" y="2993271"/>
            <a:ext cx="6499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795948" y="4359052"/>
            <a:ext cx="5499810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7000"/>
              </a:lnSpc>
            </a:pP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III.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Bảo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vệ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hệ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tiêu</a:t>
            </a:r>
            <a:r>
              <a:rPr lang="en-US" sz="28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hoá</a:t>
            </a:r>
            <a:endParaRPr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624056" y="549606"/>
            <a:ext cx="4167051" cy="43566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8" grpId="0"/>
      <p:bldP spid="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275703"/>
              </p:ext>
            </p:extLst>
          </p:nvPr>
        </p:nvGraphicFramePr>
        <p:xfrm>
          <a:off x="431074" y="286602"/>
          <a:ext cx="11207932" cy="6323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932">
                  <a:extLst>
                    <a:ext uri="{9D8B030D-6E8A-4147-A177-3AD203B41FA5}">
                      <a16:colId xmlns:a16="http://schemas.microsoft.com/office/drawing/2014/main" val="3468029162"/>
                    </a:ext>
                  </a:extLst>
                </a:gridCol>
              </a:tblGrid>
              <a:tr h="6323203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(5’)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29.1,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29.2: 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90345"/>
                  </a:ext>
                </a:extLst>
              </a:tr>
            </a:tbl>
          </a:graphicData>
        </a:graphic>
      </p:graphicFrame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1413239"/>
            <a:ext cx="5329646" cy="30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65" y="1413238"/>
            <a:ext cx="5708741" cy="30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2117" y="0"/>
            <a:ext cx="1236889" cy="6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062339"/>
              </p:ext>
            </p:extLst>
          </p:nvPr>
        </p:nvGraphicFramePr>
        <p:xfrm>
          <a:off x="1736701" y="2721984"/>
          <a:ext cx="8741137" cy="1630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3611">
                  <a:extLst>
                    <a:ext uri="{9D8B030D-6E8A-4147-A177-3AD203B41FA5}">
                      <a16:colId xmlns:a16="http://schemas.microsoft.com/office/drawing/2014/main" val="2044467442"/>
                    </a:ext>
                  </a:extLst>
                </a:gridCol>
                <a:gridCol w="3437526">
                  <a:extLst>
                    <a:ext uri="{9D8B030D-6E8A-4147-A177-3AD203B41FA5}">
                      <a16:colId xmlns:a16="http://schemas.microsoft.com/office/drawing/2014/main" val="1633406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trị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dưỡng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20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6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Cholesterol: 4 mg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Sodium: 160 mg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Carbohydrate: 19 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5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Vitamin D: 0,6 mcg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Calcium: 26 mg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107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9408" y="0"/>
            <a:ext cx="11115722" cy="610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(5’)</a:t>
            </a: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Qua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glycerol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amino acid, vitamin,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-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a.</a:t>
            </a: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Ý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1084217" y="617826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503" y="627411"/>
            <a:ext cx="10058400" cy="574766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02177"/>
            <a:ext cx="10058400" cy="402336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637105"/>
              </p:ext>
            </p:extLst>
          </p:nvPr>
        </p:nvGraphicFramePr>
        <p:xfrm>
          <a:off x="1097280" y="1776943"/>
          <a:ext cx="10358846" cy="4109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8846">
                  <a:extLst>
                    <a:ext uri="{9D8B030D-6E8A-4147-A177-3AD203B41FA5}">
                      <a16:colId xmlns:a16="http://schemas.microsoft.com/office/drawing/2014/main" val="3025475165"/>
                    </a:ext>
                  </a:extLst>
                </a:gridCol>
              </a:tblGrid>
              <a:tr h="2471234"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(5’)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29.2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29.3,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22334"/>
                  </a:ext>
                </a:extLst>
              </a:tr>
            </a:tbl>
          </a:graphicData>
        </a:graphic>
      </p:graphicFrame>
      <p:pic>
        <p:nvPicPr>
          <p:cNvPr id="5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9785" y="449273"/>
            <a:ext cx="1850844" cy="10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071154"/>
            <a:ext cx="5630061" cy="5512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41" y="535576"/>
            <a:ext cx="6257139" cy="604810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" y="489681"/>
            <a:ext cx="5630061" cy="5355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29.2.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</TotalTime>
  <Words>2260</Words>
  <Application>Microsoft Office PowerPoint</Application>
  <PresentationFormat>Widescreen</PresentationFormat>
  <Paragraphs>203</Paragraphs>
  <Slides>27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Paytone One</vt:lpstr>
      <vt:lpstr>Times New Roman</vt:lpstr>
      <vt:lpstr>Retrospect</vt:lpstr>
      <vt:lpstr>PowerPoint Presentation</vt:lpstr>
      <vt:lpstr>TIẾT 5 + 6 +7+8 : BÀI 29. DINH DƯỠNG VÀ TIÊU HOÁ Ở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Chế độ dinh dưỡng hợp lí</vt:lpstr>
      <vt:lpstr>Bảng 29.2. Khuyến nghị mức tiêu thụ thực phẩm trung bình cho người Việt Nam</vt:lpstr>
      <vt:lpstr>Nhiệm vụ 2:</vt:lpstr>
      <vt:lpstr>Bảng: Thành phần dinh dưỡng của một số thực phẩm phổ biến ở Việt Nam/100g  (nguồn: viện dinh dưỡng Quốc gia năm 2007)</vt:lpstr>
      <vt:lpstr>PowerPoint Presentation</vt:lpstr>
      <vt:lpstr>PowerPoint Presentation</vt:lpstr>
      <vt:lpstr>PowerPoint Presentation</vt:lpstr>
      <vt:lpstr>II. Cấu tạo và chức năng của hệ tiêu hoá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Bảo vệ hệ tiêu hoá</vt:lpstr>
      <vt:lpstr>PowerPoint Presentation</vt:lpstr>
      <vt:lpstr>2. Phòng bệnh về tiêu hoá</vt:lpstr>
      <vt:lpstr>PowerPoint Presentation</vt:lpstr>
      <vt:lpstr>LUYỆN TẬP</vt:lpstr>
      <vt:lpstr>HOẠT ĐỘNG VẬN DỤNG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73</cp:revision>
  <dcterms:created xsi:type="dcterms:W3CDTF">2023-06-16T15:20:55Z</dcterms:created>
  <dcterms:modified xsi:type="dcterms:W3CDTF">2026-04-24T05:33:49Z</dcterms:modified>
</cp:coreProperties>
</file>